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355" r:id="rId4"/>
    <p:sldId id="328" r:id="rId5"/>
    <p:sldId id="329" r:id="rId6"/>
    <p:sldId id="356" r:id="rId7"/>
    <p:sldId id="357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39" r:id="rId18"/>
    <p:sldId id="340" r:id="rId19"/>
    <p:sldId id="358" r:id="rId20"/>
    <p:sldId id="342" r:id="rId21"/>
    <p:sldId id="343" r:id="rId22"/>
    <p:sldId id="344" r:id="rId23"/>
    <p:sldId id="345" r:id="rId24"/>
    <p:sldId id="346" r:id="rId25"/>
    <p:sldId id="347" r:id="rId26"/>
    <p:sldId id="348" r:id="rId27"/>
    <p:sldId id="349" r:id="rId28"/>
    <p:sldId id="350" r:id="rId29"/>
    <p:sldId id="351" r:id="rId30"/>
    <p:sldId id="359" r:id="rId31"/>
    <p:sldId id="352" r:id="rId32"/>
    <p:sldId id="353" r:id="rId33"/>
    <p:sldId id="354" r:id="rId34"/>
    <p:sldId id="327" r:id="rId3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FFFFCC"/>
    <a:srgbClr val="CCFFFF"/>
    <a:srgbClr val="FFFF66"/>
    <a:srgbClr val="009999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6" autoAdjust="0"/>
    <p:restoredTop sz="94660"/>
  </p:normalViewPr>
  <p:slideViewPr>
    <p:cSldViewPr snapToGrid="0">
      <p:cViewPr varScale="1">
        <p:scale>
          <a:sx n="83" d="100"/>
          <a:sy n="83" d="100"/>
        </p:scale>
        <p:origin x="64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01.12.2021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0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01.12.2021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72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01.12.2021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973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1A8E2-1E7D-488F-AEBA-159F4E0559A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9850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01.12.2021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02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01.12.2021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00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01.12.2021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93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01.12.2021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54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01.12.2021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7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01.12.2021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99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01.12.2021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58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01.12.2021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8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AEC6-A37A-4403-B919-4854A6448652}" type="datetimeFigureOut">
              <a:rPr lang="cs-CZ" smtClean="0"/>
              <a:t>01.12.2021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5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png"/><Relationship Id="rId7" Type="http://schemas.openxmlformats.org/officeDocument/2006/relationships/image" Target="../media/image1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wmf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692931" y="210830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50000"/>
              </a:spcBef>
              <a:buNone/>
            </a:pPr>
            <a:endParaRPr lang="cs-CZ" altLang="cs-CZ" b="1" i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6" y="1545690"/>
            <a:ext cx="4297080" cy="33941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cs-CZ" sz="4000" b="1" cap="all" dirty="0"/>
          </a:p>
          <a:p>
            <a:pPr>
              <a:defRPr/>
            </a:pPr>
            <a:r>
              <a:rPr lang="cs-CZ" sz="4000" b="1" dirty="0"/>
              <a:t>Základy ekonomiky maloobchodního prodeje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6842" y="2976893"/>
            <a:ext cx="4837008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9274729" y="4965171"/>
            <a:ext cx="2688299" cy="657707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Halina </a:t>
            </a:r>
            <a:r>
              <a:rPr lang="cs-CZ" altLang="cs-CZ" sz="12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Starzyczná</a:t>
            </a:r>
            <a:endParaRPr lang="en-GB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Garant předmětu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991366" y="2552131"/>
            <a:ext cx="4203511" cy="3046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3200" b="1" i="1" dirty="0">
                <a:solidFill>
                  <a:srgbClr val="008080"/>
                </a:solidFill>
              </a:rPr>
              <a:t>Cílem přednášky je pochopit základní souvislosti plánování prodeje, plánování zásob a výběru sortimentu </a:t>
            </a:r>
          </a:p>
        </p:txBody>
      </p:sp>
    </p:spTree>
    <p:extLst>
      <p:ext uri="{BB962C8B-B14F-4D97-AF65-F5344CB8AC3E}">
        <p14:creationId xmlns:p14="http://schemas.microsoft.com/office/powerpoint/2010/main" val="1118584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592539" y="662968"/>
            <a:ext cx="8865359" cy="71304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3600" b="1" dirty="0">
                <a:solidFill>
                  <a:srgbClr val="008080"/>
                </a:solidFill>
                <a:latin typeface="+mn-lt"/>
              </a:rPr>
              <a:t>Obchodní přirážka a krytí nákladů</a:t>
            </a:r>
            <a:br>
              <a:rPr lang="cs-CZ" sz="3600" b="1" dirty="0">
                <a:solidFill>
                  <a:srgbClr val="008080"/>
                </a:solidFill>
                <a:latin typeface="+mn-lt"/>
              </a:rPr>
            </a:br>
            <a:endParaRPr lang="cs-CZ" sz="3600" b="1" dirty="0">
              <a:solidFill>
                <a:srgbClr val="008080"/>
              </a:solidFill>
              <a:latin typeface="+mn-lt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9921" y="2001358"/>
            <a:ext cx="4092696" cy="3600450"/>
          </a:xfrm>
          <a:solidFill>
            <a:srgbClr val="008080"/>
          </a:solidFill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b="1" dirty="0">
                <a:solidFill>
                  <a:srgbClr val="FFFF00"/>
                </a:solidFill>
              </a:rPr>
              <a:t>Personální náklady – </a:t>
            </a:r>
            <a:r>
              <a:rPr lang="cs-CZ" b="1" dirty="0">
                <a:solidFill>
                  <a:schemeClr val="bg2"/>
                </a:solidFill>
              </a:rPr>
              <a:t>významný podíl, závisí na formě prodeje a odměňování pracovníků,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b="1" dirty="0">
                <a:solidFill>
                  <a:schemeClr val="bg2"/>
                </a:solidFill>
              </a:rPr>
              <a:t>Důležitý je podíl na jednotku prodeje- (na 1 Kč - mzdová nákladovost)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536" y="1770539"/>
            <a:ext cx="4312693" cy="3600450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7970290" y="5668481"/>
            <a:ext cx="39396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http://missouribeginningfarming.blogspot.com/2011_02_01_archive.html</a:t>
            </a:r>
          </a:p>
        </p:txBody>
      </p:sp>
    </p:spTree>
    <p:extLst>
      <p:ext uri="{BB962C8B-B14F-4D97-AF65-F5344CB8AC3E}">
        <p14:creationId xmlns:p14="http://schemas.microsoft.com/office/powerpoint/2010/main" val="234303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748762" y="1072333"/>
            <a:ext cx="2592387" cy="457200"/>
          </a:xfrm>
          <a:prstGeom prst="rect">
            <a:avLst/>
          </a:prstGeom>
          <a:solidFill>
            <a:srgbClr val="00808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FF00"/>
                </a:solidFill>
              </a:rPr>
              <a:t>Nájem</a:t>
            </a: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3753135" y="833792"/>
            <a:ext cx="6754358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Je funkcí obratu, závisí na umístění prodejny, formě prodeje, optimálním využití prodejních ploch – </a:t>
            </a:r>
            <a:r>
              <a:rPr lang="cs-CZ" altLang="cs-CZ" sz="2400" b="1" dirty="0">
                <a:solidFill>
                  <a:srgbClr val="FF0000"/>
                </a:solidFill>
              </a:rPr>
              <a:t>ty jsou produktivní</a:t>
            </a:r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748763" y="2233767"/>
            <a:ext cx="2675378" cy="461665"/>
          </a:xfrm>
          <a:prstGeom prst="rect">
            <a:avLst/>
          </a:prstGeom>
          <a:solidFill>
            <a:srgbClr val="00808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FF00"/>
                </a:solidFill>
              </a:rPr>
              <a:t>Propagační režie</a:t>
            </a:r>
          </a:p>
        </p:txBody>
      </p:sp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3753135" y="2208530"/>
            <a:ext cx="675435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Absolutně roste s rostoucí konkurencí</a:t>
            </a:r>
          </a:p>
        </p:txBody>
      </p:sp>
      <p:sp>
        <p:nvSpPr>
          <p:cNvPr id="10246" name="Text Box 8"/>
          <p:cNvSpPr txBox="1">
            <a:spLocks noChangeArrowheads="1"/>
          </p:cNvSpPr>
          <p:nvPr/>
        </p:nvSpPr>
        <p:spPr bwMode="auto">
          <a:xfrm>
            <a:off x="3753135" y="2844604"/>
            <a:ext cx="6754358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Odpisy neprodaného zboží (</a:t>
            </a:r>
            <a:r>
              <a:rPr lang="cs-CZ" altLang="cs-CZ" sz="2400" b="1" dirty="0">
                <a:solidFill>
                  <a:srgbClr val="FF0000"/>
                </a:solidFill>
              </a:rPr>
              <a:t>rozbité, poškozené, rozsypané…), </a:t>
            </a:r>
            <a:r>
              <a:rPr lang="cs-CZ" altLang="cs-CZ" sz="2400" b="1" dirty="0">
                <a:solidFill>
                  <a:srgbClr val="008080"/>
                </a:solidFill>
              </a:rPr>
              <a:t>neplánované výprodeje a krádeže (zákazníci, zaměstnanci</a:t>
            </a:r>
          </a:p>
        </p:txBody>
      </p:sp>
      <p:sp>
        <p:nvSpPr>
          <p:cNvPr id="10247" name="Text Box 9"/>
          <p:cNvSpPr txBox="1">
            <a:spLocks noChangeArrowheads="1"/>
          </p:cNvSpPr>
          <p:nvPr/>
        </p:nvSpPr>
        <p:spPr bwMode="auto">
          <a:xfrm>
            <a:off x="748763" y="3032954"/>
            <a:ext cx="2675378" cy="461665"/>
          </a:xfrm>
          <a:prstGeom prst="rect">
            <a:avLst/>
          </a:prstGeom>
          <a:solidFill>
            <a:srgbClr val="00808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FF00"/>
                </a:solidFill>
              </a:rPr>
              <a:t>Ztráty z prodeje </a:t>
            </a:r>
          </a:p>
        </p:txBody>
      </p:sp>
      <p:sp>
        <p:nvSpPr>
          <p:cNvPr id="10248" name="Text Box 10"/>
          <p:cNvSpPr txBox="1">
            <a:spLocks noChangeArrowheads="1"/>
          </p:cNvSpPr>
          <p:nvPr/>
        </p:nvSpPr>
        <p:spPr bwMode="auto">
          <a:xfrm>
            <a:off x="831753" y="4602902"/>
            <a:ext cx="2592387" cy="461665"/>
          </a:xfrm>
          <a:prstGeom prst="rect">
            <a:avLst/>
          </a:prstGeom>
          <a:solidFill>
            <a:srgbClr val="008080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FF00"/>
                </a:solidFill>
              </a:rPr>
              <a:t>Balící materiál </a:t>
            </a:r>
          </a:p>
        </p:txBody>
      </p:sp>
      <p:sp>
        <p:nvSpPr>
          <p:cNvPr id="10249" name="Text Box 11"/>
          <p:cNvSpPr txBox="1">
            <a:spLocks noChangeArrowheads="1"/>
          </p:cNvSpPr>
          <p:nvPr/>
        </p:nvSpPr>
        <p:spPr bwMode="auto">
          <a:xfrm>
            <a:off x="3753135" y="4599810"/>
            <a:ext cx="675435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Chová se jako variabilní náklady</a:t>
            </a:r>
          </a:p>
        </p:txBody>
      </p:sp>
      <p:sp>
        <p:nvSpPr>
          <p:cNvPr id="10250" name="Text Box 12"/>
          <p:cNvSpPr txBox="1">
            <a:spLocks noChangeArrowheads="1"/>
          </p:cNvSpPr>
          <p:nvPr/>
        </p:nvSpPr>
        <p:spPr bwMode="auto">
          <a:xfrm>
            <a:off x="831753" y="5726024"/>
            <a:ext cx="2592387" cy="461665"/>
          </a:xfrm>
          <a:prstGeom prst="rect">
            <a:avLst/>
          </a:prstGeom>
          <a:solidFill>
            <a:srgbClr val="008080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FF00"/>
                </a:solidFill>
              </a:rPr>
              <a:t>Otop a elektřina </a:t>
            </a:r>
          </a:p>
        </p:txBody>
      </p:sp>
      <p:sp>
        <p:nvSpPr>
          <p:cNvPr id="10251" name="Text Box 13"/>
          <p:cNvSpPr txBox="1">
            <a:spLocks noChangeArrowheads="1"/>
          </p:cNvSpPr>
          <p:nvPr/>
        </p:nvSpPr>
        <p:spPr bwMode="auto">
          <a:xfrm>
            <a:off x="3753135" y="5466717"/>
            <a:ext cx="6754358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Působí na ně velikost ploch, výška stropů apod. Týká se jak nákupní atmosféry tak pracovního prostředí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675" y="2627"/>
            <a:ext cx="1464833" cy="112789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558797" y="95273"/>
            <a:ext cx="7384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Další složky obchodní přirážky</a:t>
            </a:r>
          </a:p>
        </p:txBody>
      </p:sp>
    </p:spTree>
    <p:extLst>
      <p:ext uri="{BB962C8B-B14F-4D97-AF65-F5344CB8AC3E}">
        <p14:creationId xmlns:p14="http://schemas.microsoft.com/office/powerpoint/2010/main" val="717297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>
          <a:xfrm>
            <a:off x="409433" y="277813"/>
            <a:ext cx="9801367" cy="67945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3600" b="1" dirty="0">
                <a:solidFill>
                  <a:srgbClr val="008080"/>
                </a:solidFill>
                <a:latin typeface="+mn-lt"/>
              </a:rPr>
              <a:t>Plán prodeje pro novou prodejnu</a:t>
            </a:r>
            <a:br>
              <a:rPr lang="cs-CZ" sz="3600" b="1" dirty="0">
                <a:solidFill>
                  <a:srgbClr val="008080"/>
                </a:solidFill>
                <a:latin typeface="+mn-lt"/>
              </a:rPr>
            </a:br>
            <a:endParaRPr lang="cs-CZ" sz="3600" b="1" dirty="0">
              <a:solidFill>
                <a:srgbClr val="008080"/>
              </a:solidFill>
              <a:latin typeface="+mn-lt"/>
            </a:endParaRP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09433" y="672130"/>
            <a:ext cx="10122589" cy="395446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cs-CZ" sz="2400" b="1" dirty="0">
                <a:solidFill>
                  <a:srgbClr val="FF0000"/>
                </a:solidFill>
              </a:rPr>
              <a:t>Východisko pro sestavení plánu: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400" b="1" dirty="0">
                <a:solidFill>
                  <a:srgbClr val="008080"/>
                </a:solidFill>
              </a:rPr>
              <a:t>Lokalizace jednotky - velikost akčního rádia, počet potencionálních zákazníků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400" b="1" dirty="0">
                <a:solidFill>
                  <a:srgbClr val="008080"/>
                </a:solidFill>
              </a:rPr>
              <a:t>Zvolený sortiment - úroveň spotřebitelské poptávky, průměrný spotřební výdaj na 1 obyvatele.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400" b="1" dirty="0">
                <a:solidFill>
                  <a:srgbClr val="008080"/>
                </a:solidFill>
              </a:rPr>
              <a:t>Nákupní spád - míra realizace výdajů obyvatelstva.Východiska odhadu plánu prodeje u zavedené jednotky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400" b="1" dirty="0">
                <a:solidFill>
                  <a:srgbClr val="008080"/>
                </a:solidFill>
              </a:rPr>
              <a:t>Použijeme metodu průměrných prodejů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2000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2000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2000" b="1" u="sng" dirty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11268" name="TextovéPole 3"/>
          <p:cNvSpPr txBox="1">
            <a:spLocks noChangeArrowheads="1"/>
          </p:cNvSpPr>
          <p:nvPr/>
        </p:nvSpPr>
        <p:spPr bwMode="auto">
          <a:xfrm>
            <a:off x="3195294" y="3849073"/>
            <a:ext cx="4032250" cy="67627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1">
              <a:spcBef>
                <a:spcPct val="0"/>
              </a:spcBef>
              <a:buNone/>
            </a:pPr>
            <a:r>
              <a:rPr lang="cs-CZ" altLang="cs-CZ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MO </a:t>
            </a:r>
            <a:r>
              <a:rPr lang="cs-CZ" altLang="cs-CZ" sz="2000" b="1" baseline="-25000" dirty="0">
                <a:solidFill>
                  <a:srgbClr val="FF0000"/>
                </a:solidFill>
                <a:latin typeface="Times New Roman" panose="02020603050405020304" pitchFamily="18" charset="0"/>
              </a:rPr>
              <a:t>AR </a:t>
            </a:r>
            <a:r>
              <a:rPr lang="cs-CZ" altLang="cs-CZ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= O</a:t>
            </a:r>
            <a:r>
              <a:rPr lang="cs-CZ" altLang="cs-CZ" sz="2000" b="1" baseline="-25000" dirty="0">
                <a:solidFill>
                  <a:srgbClr val="FF0000"/>
                </a:solidFill>
                <a:latin typeface="Times New Roman" panose="02020603050405020304" pitchFamily="18" charset="0"/>
              </a:rPr>
              <a:t> A R </a:t>
            </a:r>
            <a:r>
              <a:rPr lang="cs-CZ" altLang="cs-CZ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. V</a:t>
            </a:r>
            <a:r>
              <a:rPr lang="cs-CZ" altLang="cs-CZ" sz="2000" b="1" baseline="-25000" dirty="0">
                <a:solidFill>
                  <a:srgbClr val="FF0000"/>
                </a:solidFill>
                <a:latin typeface="Times New Roman" panose="02020603050405020304" pitchFamily="18" charset="0"/>
              </a:rPr>
              <a:t> o .     </a:t>
            </a:r>
            <a:r>
              <a:rPr lang="cs-CZ" altLang="cs-CZ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 </a:t>
            </a:r>
            <a:r>
              <a:rPr lang="cs-CZ" altLang="cs-CZ" sz="2000" b="1" baseline="-25000" dirty="0">
                <a:solidFill>
                  <a:srgbClr val="FF0000"/>
                </a:solidFill>
                <a:latin typeface="Times New Roman" panose="02020603050405020304" pitchFamily="18" charset="0"/>
              </a:rPr>
              <a:t> K S </a:t>
            </a:r>
            <a:r>
              <a:rPr lang="cs-CZ" altLang="cs-CZ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.  I</a:t>
            </a:r>
            <a:r>
              <a:rPr lang="cs-CZ" altLang="cs-CZ" sz="2000" b="1" baseline="-25000" dirty="0">
                <a:solidFill>
                  <a:srgbClr val="FF0000"/>
                </a:solidFill>
                <a:latin typeface="Times New Roman" panose="02020603050405020304" pitchFamily="18" charset="0"/>
              </a:rPr>
              <a:t> MR l k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675" y="2627"/>
            <a:ext cx="1464833" cy="1127893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586854" y="4899546"/>
            <a:ext cx="8229600" cy="1569660"/>
          </a:xfrm>
          <a:prstGeom prst="rect">
            <a:avLst/>
          </a:prstGeom>
          <a:noFill/>
          <a:ln>
            <a:solidFill>
              <a:srgbClr val="008080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8080"/>
                </a:solidFill>
              </a:rPr>
              <a:t>O </a:t>
            </a:r>
            <a:r>
              <a:rPr lang="cs-CZ" sz="2400" baseline="-25000" dirty="0">
                <a:solidFill>
                  <a:srgbClr val="008080"/>
                </a:solidFill>
              </a:rPr>
              <a:t>AR</a:t>
            </a:r>
            <a:r>
              <a:rPr lang="cs-CZ" sz="2400" dirty="0">
                <a:solidFill>
                  <a:srgbClr val="008080"/>
                </a:solidFill>
              </a:rPr>
              <a:t> – počet obyvatel akčního rádia (z kruhové metody)</a:t>
            </a:r>
          </a:p>
          <a:p>
            <a:r>
              <a:rPr lang="cs-CZ" sz="2400" dirty="0">
                <a:solidFill>
                  <a:srgbClr val="008080"/>
                </a:solidFill>
              </a:rPr>
              <a:t>V </a:t>
            </a:r>
            <a:r>
              <a:rPr lang="cs-CZ" sz="2400" baseline="-25000" dirty="0">
                <a:solidFill>
                  <a:srgbClr val="008080"/>
                </a:solidFill>
              </a:rPr>
              <a:t>o</a:t>
            </a:r>
            <a:r>
              <a:rPr lang="cs-CZ" sz="2400" dirty="0">
                <a:solidFill>
                  <a:srgbClr val="008080"/>
                </a:solidFill>
              </a:rPr>
              <a:t> -   průměrný spotřební výdaj (průměrné celonárodní prodeje) </a:t>
            </a:r>
          </a:p>
          <a:p>
            <a:r>
              <a:rPr lang="cs-CZ" sz="2400" dirty="0" err="1">
                <a:solidFill>
                  <a:srgbClr val="008080"/>
                </a:solidFill>
              </a:rPr>
              <a:t>I</a:t>
            </a:r>
            <a:r>
              <a:rPr lang="cs-CZ" sz="2400" baseline="-25000" dirty="0" err="1">
                <a:solidFill>
                  <a:srgbClr val="008080"/>
                </a:solidFill>
              </a:rPr>
              <a:t>ks</a:t>
            </a:r>
            <a:r>
              <a:rPr lang="cs-CZ" sz="2400" baseline="-25000" dirty="0">
                <a:solidFill>
                  <a:srgbClr val="008080"/>
                </a:solidFill>
              </a:rPr>
              <a:t> </a:t>
            </a:r>
            <a:r>
              <a:rPr lang="cs-CZ" sz="2400" dirty="0">
                <a:solidFill>
                  <a:srgbClr val="008080"/>
                </a:solidFill>
              </a:rPr>
              <a:t> –   Index kupní síly</a:t>
            </a:r>
          </a:p>
          <a:p>
            <a:r>
              <a:rPr lang="cs-CZ" sz="2400" dirty="0">
                <a:solidFill>
                  <a:srgbClr val="008080"/>
                </a:solidFill>
              </a:rPr>
              <a:t>I</a:t>
            </a:r>
            <a:r>
              <a:rPr lang="cs-CZ" sz="2400" baseline="-25000" dirty="0">
                <a:solidFill>
                  <a:srgbClr val="008080"/>
                </a:solidFill>
              </a:rPr>
              <a:t>MR</a:t>
            </a:r>
            <a:r>
              <a:rPr lang="cs-CZ" sz="2400" dirty="0">
                <a:solidFill>
                  <a:srgbClr val="008080"/>
                </a:solidFill>
              </a:rPr>
              <a:t> – Index míry realizace výdajů obyvatelstva</a:t>
            </a:r>
          </a:p>
        </p:txBody>
      </p:sp>
    </p:spTree>
    <p:extLst>
      <p:ext uri="{BB962C8B-B14F-4D97-AF65-F5344CB8AC3E}">
        <p14:creationId xmlns:p14="http://schemas.microsoft.com/office/powerpoint/2010/main" val="3452726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ovéPole 1"/>
          <p:cNvSpPr txBox="1">
            <a:spLocks noChangeArrowheads="1"/>
          </p:cNvSpPr>
          <p:nvPr/>
        </p:nvSpPr>
        <p:spPr bwMode="auto">
          <a:xfrm>
            <a:off x="477672" y="1234862"/>
            <a:ext cx="9328695" cy="47089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008080"/>
                </a:solidFill>
              </a:rPr>
              <a:t>Proveďte odhad plánu prodeje pro novou prodejnu, která by měla prodávat v převažující míře potravinářský sortiment. Prodejna bude umístěna v malém městě, v němž žije asi 3000 obyvatel. Momentálně zde existují cca 2 prodejny přibližně stejné velikosti. Dá se očekávat, že cca 30 % obyvatel bude stále nakupovat potraviny v blízkém velkém městě, kam dojíždí za zaměstnáním.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dirty="0">
              <a:solidFill>
                <a:srgbClr val="00808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008080"/>
                </a:solidFill>
              </a:rPr>
              <a:t>Máme k dispozici tyto údaje: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008080"/>
                </a:solidFill>
              </a:rPr>
              <a:t>Vo  cca 25 000 Kč na 1 obyv./1rok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008080"/>
                </a:solidFill>
              </a:rPr>
              <a:t>I </a:t>
            </a:r>
            <a:r>
              <a:rPr lang="cs-CZ" altLang="cs-CZ" sz="2400" baseline="-25000" dirty="0">
                <a:solidFill>
                  <a:srgbClr val="008080"/>
                </a:solidFill>
              </a:rPr>
              <a:t> MR  </a:t>
            </a:r>
            <a:r>
              <a:rPr lang="cs-CZ" altLang="cs-CZ" sz="2400" dirty="0">
                <a:solidFill>
                  <a:srgbClr val="008080"/>
                </a:solidFill>
              </a:rPr>
              <a:t> 0,7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008080"/>
                </a:solidFill>
              </a:rPr>
              <a:t>I </a:t>
            </a:r>
            <a:r>
              <a:rPr lang="cs-CZ" altLang="cs-CZ" sz="2400" baseline="-25000" dirty="0">
                <a:solidFill>
                  <a:srgbClr val="008080"/>
                </a:solidFill>
              </a:rPr>
              <a:t> KS     </a:t>
            </a:r>
            <a:r>
              <a:rPr lang="cs-CZ" altLang="cs-CZ" sz="2400" dirty="0">
                <a:solidFill>
                  <a:srgbClr val="008080"/>
                </a:solidFill>
              </a:rPr>
              <a:t>0,92</a:t>
            </a:r>
            <a:r>
              <a:rPr lang="cs-CZ" altLang="cs-CZ" sz="2400" baseline="-25000" dirty="0">
                <a:solidFill>
                  <a:srgbClr val="008080"/>
                </a:solidFill>
              </a:rPr>
              <a:t>  </a:t>
            </a:r>
            <a:r>
              <a:rPr lang="cs-CZ" altLang="cs-CZ" sz="2400" dirty="0">
                <a:solidFill>
                  <a:srgbClr val="008080"/>
                </a:solidFill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>
              <a:solidFill>
                <a:srgbClr val="00808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>
              <a:solidFill>
                <a:srgbClr val="00808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477672" y="274187"/>
            <a:ext cx="76973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600" b="1" dirty="0">
                <a:solidFill>
                  <a:srgbClr val="008080"/>
                </a:solidFill>
              </a:rPr>
              <a:t>Zadání modelové úlohy: </a:t>
            </a:r>
            <a:r>
              <a:rPr lang="cs-CZ" altLang="cs-CZ" sz="3600" b="1" dirty="0">
                <a:solidFill>
                  <a:srgbClr val="FF0000"/>
                </a:solidFill>
              </a:rPr>
              <a:t>nová prodejna</a:t>
            </a:r>
            <a:endParaRPr lang="cs-CZ" altLang="cs-CZ" sz="3600" dirty="0">
              <a:solidFill>
                <a:srgbClr val="FF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9607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ovéPole 1"/>
          <p:cNvSpPr txBox="1">
            <a:spLocks noChangeArrowheads="1"/>
          </p:cNvSpPr>
          <p:nvPr/>
        </p:nvSpPr>
        <p:spPr bwMode="auto">
          <a:xfrm>
            <a:off x="556976" y="1009934"/>
            <a:ext cx="9869914" cy="56323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008080"/>
                </a:solidFill>
              </a:rPr>
              <a:t>MO </a:t>
            </a:r>
            <a:r>
              <a:rPr lang="cs-CZ" altLang="cs-CZ" sz="2400" baseline="-25000" dirty="0">
                <a:solidFill>
                  <a:srgbClr val="008080"/>
                </a:solidFill>
              </a:rPr>
              <a:t>t </a:t>
            </a:r>
            <a:r>
              <a:rPr lang="cs-CZ" altLang="cs-CZ" sz="2400" dirty="0">
                <a:solidFill>
                  <a:srgbClr val="008080"/>
                </a:solidFill>
              </a:rPr>
              <a:t>= O</a:t>
            </a:r>
            <a:r>
              <a:rPr lang="cs-CZ" altLang="cs-CZ" sz="2400" baseline="-25000" dirty="0">
                <a:solidFill>
                  <a:srgbClr val="008080"/>
                </a:solidFill>
              </a:rPr>
              <a:t>l k *</a:t>
            </a:r>
            <a:r>
              <a:rPr lang="cs-CZ" altLang="cs-CZ" sz="2400" dirty="0">
                <a:solidFill>
                  <a:srgbClr val="008080"/>
                </a:solidFill>
              </a:rPr>
              <a:t> </a:t>
            </a:r>
            <a:r>
              <a:rPr lang="cs-CZ" altLang="cs-CZ" sz="2400" dirty="0" err="1">
                <a:solidFill>
                  <a:srgbClr val="008080"/>
                </a:solidFill>
              </a:rPr>
              <a:t>V</a:t>
            </a:r>
            <a:r>
              <a:rPr lang="cs-CZ" altLang="cs-CZ" sz="2400" baseline="-25000" dirty="0" err="1">
                <a:solidFill>
                  <a:srgbClr val="008080"/>
                </a:solidFill>
              </a:rPr>
              <a:t>o</a:t>
            </a:r>
            <a:r>
              <a:rPr lang="cs-CZ" altLang="cs-CZ" sz="2400" dirty="0">
                <a:solidFill>
                  <a:srgbClr val="008080"/>
                </a:solidFill>
              </a:rPr>
              <a:t> </a:t>
            </a:r>
            <a:r>
              <a:rPr lang="cs-CZ" altLang="cs-CZ" sz="2400" baseline="-25000" dirty="0">
                <a:solidFill>
                  <a:srgbClr val="008080"/>
                </a:solidFill>
              </a:rPr>
              <a:t>* </a:t>
            </a:r>
            <a:r>
              <a:rPr lang="cs-CZ" altLang="cs-CZ" sz="2400" dirty="0">
                <a:solidFill>
                  <a:srgbClr val="008080"/>
                </a:solidFill>
              </a:rPr>
              <a:t>I </a:t>
            </a:r>
            <a:r>
              <a:rPr lang="cs-CZ" altLang="cs-CZ" sz="2400" baseline="-25000" dirty="0">
                <a:solidFill>
                  <a:srgbClr val="008080"/>
                </a:solidFill>
              </a:rPr>
              <a:t> MR * </a:t>
            </a:r>
            <a:r>
              <a:rPr lang="cs-CZ" altLang="cs-CZ" sz="2400" dirty="0">
                <a:solidFill>
                  <a:srgbClr val="008080"/>
                </a:solidFill>
              </a:rPr>
              <a:t>I </a:t>
            </a:r>
            <a:r>
              <a:rPr lang="cs-CZ" altLang="cs-CZ" sz="2400" baseline="-25000" dirty="0">
                <a:solidFill>
                  <a:srgbClr val="008080"/>
                </a:solidFill>
              </a:rPr>
              <a:t> KS</a:t>
            </a:r>
            <a:endParaRPr lang="cs-CZ" altLang="cs-CZ" sz="2400" dirty="0">
              <a:solidFill>
                <a:srgbClr val="00808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008080"/>
                </a:solidFill>
              </a:rPr>
              <a:t>MO </a:t>
            </a:r>
            <a:r>
              <a:rPr lang="cs-CZ" altLang="cs-CZ" sz="2400" baseline="-25000" dirty="0">
                <a:solidFill>
                  <a:srgbClr val="008080"/>
                </a:solidFill>
              </a:rPr>
              <a:t>t </a:t>
            </a:r>
            <a:r>
              <a:rPr lang="cs-CZ" altLang="cs-CZ" sz="2400" dirty="0">
                <a:solidFill>
                  <a:srgbClr val="008080"/>
                </a:solidFill>
              </a:rPr>
              <a:t>= 3 000 </a:t>
            </a:r>
            <a:r>
              <a:rPr lang="cs-CZ" altLang="cs-CZ" sz="2400" baseline="-25000" dirty="0">
                <a:solidFill>
                  <a:srgbClr val="008080"/>
                </a:solidFill>
              </a:rPr>
              <a:t>* </a:t>
            </a:r>
            <a:r>
              <a:rPr lang="cs-CZ" altLang="cs-CZ" sz="2400" dirty="0">
                <a:solidFill>
                  <a:srgbClr val="008080"/>
                </a:solidFill>
              </a:rPr>
              <a:t>25 000 </a:t>
            </a:r>
            <a:r>
              <a:rPr lang="cs-CZ" altLang="cs-CZ" sz="2400" baseline="-25000" dirty="0">
                <a:solidFill>
                  <a:srgbClr val="008080"/>
                </a:solidFill>
              </a:rPr>
              <a:t>*</a:t>
            </a:r>
            <a:r>
              <a:rPr lang="cs-CZ" altLang="cs-CZ" sz="2400" dirty="0">
                <a:solidFill>
                  <a:srgbClr val="008080"/>
                </a:solidFill>
              </a:rPr>
              <a:t>0,7</a:t>
            </a:r>
            <a:r>
              <a:rPr lang="cs-CZ" altLang="cs-CZ" sz="2400" baseline="-25000" dirty="0">
                <a:solidFill>
                  <a:srgbClr val="008080"/>
                </a:solidFill>
              </a:rPr>
              <a:t>*</a:t>
            </a:r>
            <a:r>
              <a:rPr lang="cs-CZ" altLang="cs-CZ" sz="2400" dirty="0">
                <a:solidFill>
                  <a:srgbClr val="008080"/>
                </a:solidFill>
              </a:rPr>
              <a:t>0,92</a:t>
            </a:r>
            <a:r>
              <a:rPr lang="cs-CZ" altLang="cs-CZ" sz="2400" baseline="-25000" dirty="0">
                <a:solidFill>
                  <a:srgbClr val="008080"/>
                </a:solidFill>
              </a:rPr>
              <a:t>  </a:t>
            </a:r>
            <a:r>
              <a:rPr lang="cs-CZ" altLang="cs-CZ" sz="2400" dirty="0">
                <a:solidFill>
                  <a:srgbClr val="008080"/>
                </a:solidFill>
              </a:rPr>
              <a:t> = 48 300 000 Kč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1" dirty="0">
              <a:solidFill>
                <a:srgbClr val="00808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Odpověď: </a:t>
            </a:r>
            <a:endParaRPr lang="cs-CZ" altLang="cs-CZ" sz="2400" dirty="0">
              <a:solidFill>
                <a:srgbClr val="00808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008080"/>
                </a:solidFill>
              </a:rPr>
              <a:t>Pokud by zde prodejna existovala sama, pak by odhad plánu prodeje činil cca 48 mil. Kč. Vzhledem k tomu, že jsou zde již dvě stejné prodejny, pak se odhad pohybuje na úrovni 1/3, což představuje zhruba 15 mil. Kč za rok.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008080"/>
                </a:solidFill>
              </a:rPr>
              <a:t>Pro počátek podnikání je vhodné ještě odhad snížit.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008080"/>
                </a:solidFill>
              </a:rPr>
              <a:t>Navíc je vhodné vyhodnotit i demografickou strukturu potenciálních zákazníků, to znamená, kdo v ní převažuje, zda důchodci, rodiny bez dětí či s dětmi, protože jejich výdaj se bude lišit.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008080"/>
                </a:solidFill>
              </a:rPr>
              <a:t>Vzhledem k odhadu prodeje je třeba také zhodnotit, zda se nám investice do zřízení nové prodejny vzhledem k dosahovanému prodeji vrátí.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675" y="2627"/>
            <a:ext cx="1464833" cy="112789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760298" y="215755"/>
            <a:ext cx="75669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600" b="1" dirty="0">
                <a:solidFill>
                  <a:srgbClr val="FF0000"/>
                </a:solidFill>
              </a:rPr>
              <a:t>Řešení příkladu – nová prodejna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5901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>
          <a:xfrm>
            <a:off x="333872" y="277813"/>
            <a:ext cx="9876928" cy="67945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3600" b="1" dirty="0">
                <a:solidFill>
                  <a:srgbClr val="008080"/>
                </a:solidFill>
                <a:latin typeface="+mn-lt"/>
              </a:rPr>
              <a:t>Plán prodeje u zavedené jednotky</a:t>
            </a:r>
            <a:br>
              <a:rPr lang="cs-CZ" sz="3600" b="1" dirty="0">
                <a:solidFill>
                  <a:srgbClr val="008080"/>
                </a:solidFill>
                <a:latin typeface="+mn-lt"/>
              </a:rPr>
            </a:br>
            <a:endParaRPr lang="cs-CZ" sz="3600" b="1" dirty="0">
              <a:solidFill>
                <a:srgbClr val="008080"/>
              </a:solidFill>
              <a:latin typeface="+mn-lt"/>
            </a:endParaRP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33872" y="848627"/>
            <a:ext cx="9876928" cy="3464066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cs-CZ" sz="2400" b="1" dirty="0">
                <a:solidFill>
                  <a:srgbClr val="FF0000"/>
                </a:solidFill>
              </a:rPr>
              <a:t>Východisko pro sestavení plánu: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sz="2400" b="1" dirty="0">
                <a:solidFill>
                  <a:srgbClr val="FF0000"/>
                </a:solidFill>
              </a:rPr>
              <a:t>Zavedená jednotka:</a:t>
            </a:r>
          </a:p>
          <a:p>
            <a:pPr>
              <a:lnSpc>
                <a:spcPct val="80000"/>
              </a:lnSpc>
              <a:defRPr/>
            </a:pPr>
            <a:r>
              <a:rPr lang="cs-CZ" sz="2400" b="1" dirty="0">
                <a:solidFill>
                  <a:srgbClr val="008080"/>
                </a:solidFill>
              </a:rPr>
              <a:t>Obrat běžného minulého roku (</a:t>
            </a:r>
            <a:r>
              <a:rPr lang="cs-CZ" sz="2400" dirty="0">
                <a:solidFill>
                  <a:srgbClr val="008080"/>
                </a:solidFill>
              </a:rPr>
              <a:t>Mo</a:t>
            </a:r>
            <a:r>
              <a:rPr lang="cs-CZ" sz="2400" baseline="-25000" dirty="0">
                <a:solidFill>
                  <a:srgbClr val="008080"/>
                </a:solidFill>
              </a:rPr>
              <a:t>t-1 </a:t>
            </a:r>
            <a:r>
              <a:rPr lang="cs-CZ" sz="2400" dirty="0">
                <a:solidFill>
                  <a:srgbClr val="008080"/>
                </a:solidFill>
              </a:rPr>
              <a:t> )</a:t>
            </a:r>
            <a:endParaRPr lang="cs-CZ" sz="2400" b="1" dirty="0">
              <a:solidFill>
                <a:srgbClr val="00808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sz="2400" b="1" dirty="0">
                <a:solidFill>
                  <a:srgbClr val="008080"/>
                </a:solidFill>
              </a:rPr>
              <a:t>Celkové ekonomické podmínky firmy, její strategie, vliv technologie (</a:t>
            </a:r>
            <a:r>
              <a:rPr lang="cs-CZ" sz="2400" dirty="0">
                <a:solidFill>
                  <a:srgbClr val="008080"/>
                </a:solidFill>
              </a:rPr>
              <a:t>I </a:t>
            </a:r>
            <a:r>
              <a:rPr lang="cs-CZ" sz="2400" baseline="-25000" dirty="0">
                <a:solidFill>
                  <a:srgbClr val="008080"/>
                </a:solidFill>
              </a:rPr>
              <a:t>T</a:t>
            </a:r>
            <a:r>
              <a:rPr lang="cs-CZ" sz="2400" dirty="0">
                <a:solidFill>
                  <a:srgbClr val="008080"/>
                </a:solidFill>
              </a:rPr>
              <a:t> )</a:t>
            </a:r>
            <a:endParaRPr lang="cs-CZ" sz="2400" b="1" dirty="0">
              <a:solidFill>
                <a:srgbClr val="00808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sz="2400" b="1" dirty="0">
                <a:solidFill>
                  <a:srgbClr val="008080"/>
                </a:solidFill>
              </a:rPr>
              <a:t>Uvažované změny ve vlastních jednotkách.</a:t>
            </a:r>
          </a:p>
          <a:p>
            <a:pPr>
              <a:lnSpc>
                <a:spcPct val="80000"/>
              </a:lnSpc>
              <a:defRPr/>
            </a:pPr>
            <a:r>
              <a:rPr lang="cs-CZ" sz="2400" b="1" dirty="0">
                <a:solidFill>
                  <a:srgbClr val="008080"/>
                </a:solidFill>
              </a:rPr>
              <a:t>Průzkum trhu - změny vnějšího okolí (hospodářský cyklus, ( </a:t>
            </a:r>
            <a:r>
              <a:rPr lang="cs-CZ" sz="2400" dirty="0">
                <a:solidFill>
                  <a:srgbClr val="008080"/>
                </a:solidFill>
              </a:rPr>
              <a:t>I </a:t>
            </a:r>
            <a:r>
              <a:rPr lang="cs-CZ" sz="2400" baseline="-25000" dirty="0">
                <a:solidFill>
                  <a:srgbClr val="008080"/>
                </a:solidFill>
              </a:rPr>
              <a:t>HC</a:t>
            </a:r>
            <a:r>
              <a:rPr lang="cs-CZ" sz="2400" dirty="0">
                <a:solidFill>
                  <a:srgbClr val="008080"/>
                </a:solidFill>
              </a:rPr>
              <a:t> </a:t>
            </a:r>
            <a:r>
              <a:rPr lang="cs-CZ" sz="2400" b="1" dirty="0">
                <a:solidFill>
                  <a:srgbClr val="008080"/>
                </a:solidFill>
              </a:rPr>
              <a:t>)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sz="2000" b="1" dirty="0">
              <a:solidFill>
                <a:srgbClr val="008080"/>
              </a:solidFill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325142" y="3561143"/>
            <a:ext cx="5894388" cy="461665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</a:t>
            </a:r>
            <a:r>
              <a:rPr lang="cs-CZ" altLang="cs-CZ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  =  </a:t>
            </a:r>
            <a:r>
              <a:rPr lang="cs-CZ" alt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</a:t>
            </a:r>
            <a:r>
              <a:rPr lang="cs-CZ" altLang="cs-CZ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t-1    *</a:t>
            </a:r>
            <a:r>
              <a:rPr lang="cs-CZ" alt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I </a:t>
            </a:r>
            <a:r>
              <a:rPr lang="cs-CZ" altLang="cs-CZ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cs-CZ" altLang="cs-C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*  I </a:t>
            </a:r>
            <a:r>
              <a:rPr lang="cs-CZ" altLang="cs-CZ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</a:t>
            </a:r>
            <a:r>
              <a:rPr lang="cs-CZ" altLang="cs-CZ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cs-CZ" altLang="cs-CZ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675" y="2627"/>
            <a:ext cx="1464833" cy="112789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436728" y="4640238"/>
            <a:ext cx="5322627" cy="1846659"/>
          </a:xfrm>
          <a:prstGeom prst="rect">
            <a:avLst/>
          </a:prstGeom>
          <a:noFill/>
          <a:ln>
            <a:solidFill>
              <a:srgbClr val="008080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8080"/>
                </a:solidFill>
              </a:rPr>
              <a:t>Mo</a:t>
            </a:r>
            <a:r>
              <a:rPr lang="cs-CZ" sz="2400" baseline="-25000" dirty="0">
                <a:solidFill>
                  <a:srgbClr val="008080"/>
                </a:solidFill>
              </a:rPr>
              <a:t>t     </a:t>
            </a:r>
            <a:r>
              <a:rPr lang="cs-CZ" sz="2400" dirty="0">
                <a:solidFill>
                  <a:srgbClr val="008080"/>
                </a:solidFill>
              </a:rPr>
              <a:t> - obrat daného roku</a:t>
            </a:r>
          </a:p>
          <a:p>
            <a:r>
              <a:rPr lang="cs-CZ" sz="2400" dirty="0">
                <a:solidFill>
                  <a:srgbClr val="008080"/>
                </a:solidFill>
              </a:rPr>
              <a:t>Mo</a:t>
            </a:r>
            <a:r>
              <a:rPr lang="cs-CZ" sz="2400" baseline="-25000" dirty="0">
                <a:solidFill>
                  <a:srgbClr val="008080"/>
                </a:solidFill>
              </a:rPr>
              <a:t>t-1  </a:t>
            </a:r>
            <a:r>
              <a:rPr lang="cs-CZ" sz="2400" dirty="0">
                <a:solidFill>
                  <a:srgbClr val="008080"/>
                </a:solidFill>
              </a:rPr>
              <a:t> - obrat minulého roku</a:t>
            </a:r>
          </a:p>
          <a:p>
            <a:r>
              <a:rPr lang="cs-CZ" sz="2400" dirty="0">
                <a:solidFill>
                  <a:srgbClr val="008080"/>
                </a:solidFill>
              </a:rPr>
              <a:t>I </a:t>
            </a:r>
            <a:r>
              <a:rPr lang="cs-CZ" sz="2400" baseline="-25000" dirty="0">
                <a:solidFill>
                  <a:srgbClr val="008080"/>
                </a:solidFill>
              </a:rPr>
              <a:t>T</a:t>
            </a:r>
            <a:r>
              <a:rPr lang="cs-CZ" sz="2400" dirty="0">
                <a:solidFill>
                  <a:srgbClr val="008080"/>
                </a:solidFill>
              </a:rPr>
              <a:t> </a:t>
            </a:r>
            <a:r>
              <a:rPr lang="cs-CZ" sz="2400" baseline="-25000" dirty="0">
                <a:solidFill>
                  <a:srgbClr val="008080"/>
                </a:solidFill>
              </a:rPr>
              <a:t>–</a:t>
            </a:r>
            <a:r>
              <a:rPr lang="cs-CZ" sz="2400" dirty="0">
                <a:solidFill>
                  <a:srgbClr val="008080"/>
                </a:solidFill>
              </a:rPr>
              <a:t>         index trendu</a:t>
            </a:r>
          </a:p>
          <a:p>
            <a:r>
              <a:rPr lang="cs-CZ" sz="2400" dirty="0">
                <a:solidFill>
                  <a:srgbClr val="008080"/>
                </a:solidFill>
              </a:rPr>
              <a:t>I </a:t>
            </a:r>
            <a:r>
              <a:rPr lang="cs-CZ" sz="2400" baseline="-25000" dirty="0">
                <a:solidFill>
                  <a:srgbClr val="008080"/>
                </a:solidFill>
              </a:rPr>
              <a:t>HC</a:t>
            </a:r>
            <a:r>
              <a:rPr lang="cs-CZ" sz="2400" dirty="0">
                <a:solidFill>
                  <a:srgbClr val="008080"/>
                </a:solidFill>
              </a:rPr>
              <a:t>      -  předpokládány vývoj HDP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6612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09301" y="198083"/>
            <a:ext cx="5426122" cy="736979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cs-CZ" sz="3600" b="1" dirty="0">
                <a:solidFill>
                  <a:srgbClr val="008080"/>
                </a:solidFill>
              </a:rPr>
            </a:br>
            <a:r>
              <a:rPr lang="cs-CZ" sz="4000" b="1" dirty="0">
                <a:solidFill>
                  <a:srgbClr val="008080"/>
                </a:solidFill>
                <a:latin typeface="+mn-lt"/>
              </a:rPr>
              <a:t>Řízení a plánování a zásob</a:t>
            </a:r>
            <a:br>
              <a:rPr lang="cs-CZ" sz="4000" b="1" dirty="0">
                <a:latin typeface="+mn-lt"/>
              </a:rPr>
            </a:br>
            <a:endParaRPr lang="cs-CZ" sz="4000" b="1" dirty="0">
              <a:latin typeface="+mn-lt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3072" y="813681"/>
            <a:ext cx="9438564" cy="2138077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sz="2400" b="1" dirty="0">
                <a:solidFill>
                  <a:srgbClr val="008080"/>
                </a:solidFill>
              </a:rPr>
              <a:t>Cílem je odlišit lépe prodejné zboží od pomalu obrátkového.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400" b="1" dirty="0">
                <a:solidFill>
                  <a:srgbClr val="008080"/>
                </a:solidFill>
              </a:rPr>
              <a:t>Zásoby kontrolujeme fyzickou kontrolou a finanční (hodnotovou) kontrolou.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400" b="1" dirty="0">
                <a:solidFill>
                  <a:srgbClr val="008080"/>
                </a:solidFill>
              </a:rPr>
              <a:t>Značný význam má pro řízení a plánování zásob sledování rychlosti obratu zásob (obrátky zásob). </a:t>
            </a:r>
            <a:endParaRPr lang="cs-CZ" sz="2400" dirty="0">
              <a:solidFill>
                <a:srgbClr val="00808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675" y="2627"/>
            <a:ext cx="1464833" cy="1127893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F16F1F52-B666-4E25-9562-5D7081464FA2}"/>
              </a:ext>
            </a:extLst>
          </p:cNvPr>
          <p:cNvSpPr txBox="1"/>
          <p:nvPr/>
        </p:nvSpPr>
        <p:spPr>
          <a:xfrm>
            <a:off x="763072" y="3167728"/>
            <a:ext cx="9481352" cy="30469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dirty="0"/>
              <a:t>S řízením zásob se pojí specifické náklady, které můžeme rozdělit do dvou skupin: </a:t>
            </a:r>
          </a:p>
          <a:p>
            <a:r>
              <a:rPr lang="cs-CZ" sz="2400" dirty="0"/>
              <a:t>• </a:t>
            </a:r>
            <a:r>
              <a:rPr lang="cs-CZ" sz="2400" b="1" dirty="0">
                <a:solidFill>
                  <a:srgbClr val="FF0000"/>
                </a:solidFill>
              </a:rPr>
              <a:t>náklady na držení zásob: </a:t>
            </a:r>
            <a:r>
              <a:rPr lang="cs-CZ" sz="2400" dirty="0"/>
              <a:t>rostou lineárně s velikostí průměrné hladiny zásob a patří zde především náklady kapitálu vázaného v zásobách a skladovací náklady</a:t>
            </a:r>
          </a:p>
          <a:p>
            <a:r>
              <a:rPr lang="cs-CZ" sz="2400" dirty="0"/>
              <a:t>• </a:t>
            </a:r>
            <a:r>
              <a:rPr lang="cs-CZ" sz="2400" b="1" dirty="0">
                <a:solidFill>
                  <a:srgbClr val="FF0000"/>
                </a:solidFill>
              </a:rPr>
              <a:t>náklady na doplňování zásob: </a:t>
            </a:r>
            <a:r>
              <a:rPr lang="cs-CZ" sz="2400" dirty="0"/>
              <a:t>lineárně rostou s počtem objednávek -  náklady za dopravně-přepravní služby, které jsou hrazeny podle počtu dodávek bez ohledu na to, jak je dopravní prostředek zaplněn.</a:t>
            </a:r>
          </a:p>
        </p:txBody>
      </p:sp>
    </p:spTree>
    <p:extLst>
      <p:ext uri="{BB962C8B-B14F-4D97-AF65-F5344CB8AC3E}">
        <p14:creationId xmlns:p14="http://schemas.microsoft.com/office/powerpoint/2010/main" val="3551711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474" name="Group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1427150"/>
              </p:ext>
            </p:extLst>
          </p:nvPr>
        </p:nvGraphicFramePr>
        <p:xfrm>
          <a:off x="450377" y="836613"/>
          <a:ext cx="9893774" cy="5699408"/>
        </p:xfrm>
        <a:graphic>
          <a:graphicData uri="http://schemas.openxmlformats.org/drawingml/2006/table">
            <a:tbl>
              <a:tblPr/>
              <a:tblGrid>
                <a:gridCol w="76636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01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Druh MO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OB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Potraviny, maso, smíšené zboží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15,5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Pekařství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30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Likéry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7,3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Papírnictví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5,0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Spotřební elektronika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3,9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Dámská konfekce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3,5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8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Nábytek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2,9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8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Železářství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2,7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8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Obuv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2,0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8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Klenoty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1,4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6425" name="Text Box 45"/>
          <p:cNvSpPr txBox="1">
            <a:spLocks noChangeArrowheads="1"/>
          </p:cNvSpPr>
          <p:nvPr/>
        </p:nvSpPr>
        <p:spPr bwMode="auto">
          <a:xfrm>
            <a:off x="163773" y="192112"/>
            <a:ext cx="103040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3600" b="1" dirty="0">
                <a:solidFill>
                  <a:srgbClr val="008080"/>
                </a:solidFill>
                <a:latin typeface="+mn-lt"/>
              </a:rPr>
              <a:t>Příklady obrátek (výzkum na vzorku firem USA, 1988)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675" y="262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508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619663" y="-26987"/>
            <a:ext cx="7252316" cy="547687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  <a:miter lim="800000"/>
            <a:headEnd/>
            <a:tailEnd/>
          </a:ln>
        </p:spPr>
        <p:txBody>
          <a:bodyPr tIns="118800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b="1" dirty="0">
                <a:solidFill>
                  <a:srgbClr val="008080"/>
                </a:solidFill>
                <a:latin typeface="+mn-lt"/>
              </a:rPr>
              <a:t>Obrátka zásob</a:t>
            </a:r>
            <a:endParaRPr lang="cs-CZ" altLang="cs-CZ" sz="3600" dirty="0">
              <a:solidFill>
                <a:srgbClr val="008080"/>
              </a:solidFill>
              <a:latin typeface="+mn-lt"/>
            </a:endParaRP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2279650" y="548055"/>
            <a:ext cx="7632700" cy="879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65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rgbClr val="008080"/>
                </a:solidFill>
              </a:rPr>
              <a:t>Porovnáváme skutečnou hodnotu obrátky </a:t>
            </a:r>
          </a:p>
          <a:p>
            <a:pPr algn="ctr" eaLnBrk="1" hangingPunct="1">
              <a:lnSpc>
                <a:spcPct val="65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rgbClr val="008080"/>
                </a:solidFill>
              </a:rPr>
              <a:t>s doporučenou</a:t>
            </a:r>
          </a:p>
        </p:txBody>
      </p:sp>
      <p:sp>
        <p:nvSpPr>
          <p:cNvPr id="17412" name="AutoShape 6"/>
          <p:cNvSpPr>
            <a:spLocks noChangeArrowheads="1"/>
          </p:cNvSpPr>
          <p:nvPr/>
        </p:nvSpPr>
        <p:spPr bwMode="auto">
          <a:xfrm>
            <a:off x="4583114" y="5013326"/>
            <a:ext cx="3108325" cy="639763"/>
          </a:xfrm>
          <a:prstGeom prst="downArrowCallout">
            <a:avLst>
              <a:gd name="adj1" fmla="val 121464"/>
              <a:gd name="adj2" fmla="val 121464"/>
              <a:gd name="adj3" fmla="val 16667"/>
              <a:gd name="adj4" fmla="val 66667"/>
            </a:avLst>
          </a:prstGeom>
          <a:solidFill>
            <a:srgbClr val="00808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17414" name="Text Box 9"/>
          <p:cNvSpPr txBox="1">
            <a:spLocks noChangeArrowheads="1"/>
          </p:cNvSpPr>
          <p:nvPr/>
        </p:nvSpPr>
        <p:spPr bwMode="auto">
          <a:xfrm>
            <a:off x="6743701" y="1507693"/>
            <a:ext cx="3600450" cy="944634"/>
          </a:xfrm>
          <a:prstGeom prst="rect">
            <a:avLst/>
          </a:prstGeom>
          <a:solidFill>
            <a:srgbClr val="008080"/>
          </a:solidFill>
          <a:ln w="38100">
            <a:solidFill>
              <a:srgbClr val="800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OB skut.   </a:t>
            </a:r>
            <a:r>
              <a:rPr lang="cs-CZ" alt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</a:t>
            </a:r>
            <a:r>
              <a:rPr lang="cs-CZ" altLang="cs-CZ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   </a:t>
            </a:r>
            <a:r>
              <a:rPr lang="cs-CZ" alt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OB dop.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cs-CZ" alt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Např. 10 </a:t>
            </a:r>
            <a:r>
              <a:rPr lang="cs-CZ" altLang="cs-CZ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 15</a:t>
            </a:r>
            <a:r>
              <a:rPr lang="cs-CZ" altLang="cs-CZ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        </a:t>
            </a:r>
          </a:p>
        </p:txBody>
      </p:sp>
      <p:sp>
        <p:nvSpPr>
          <p:cNvPr id="17415" name="Text Box 8"/>
          <p:cNvSpPr txBox="1">
            <a:spLocks noChangeArrowheads="1"/>
          </p:cNvSpPr>
          <p:nvPr/>
        </p:nvSpPr>
        <p:spPr bwMode="auto">
          <a:xfrm>
            <a:off x="1992314" y="2636839"/>
            <a:ext cx="3673475" cy="2232025"/>
          </a:xfrm>
          <a:prstGeom prst="rect">
            <a:avLst/>
          </a:prstGeom>
          <a:solidFill>
            <a:srgbClr val="008080"/>
          </a:solidFill>
          <a:ln w="28575">
            <a:solidFill>
              <a:srgbClr val="800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méně kapitálu -</a:t>
            </a:r>
            <a:endParaRPr lang="cs-CZ" altLang="cs-CZ" sz="2000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méně nákladů  na zásoby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nedostatečné zásoby                                                                  </a:t>
            </a:r>
            <a:endParaRPr lang="cs-CZ" altLang="cs-CZ" sz="2000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častější objednávání zboží (vyšší náklady na objednávky)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cs-CZ" altLang="cs-CZ" sz="2000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ztráta zákazníků</a:t>
            </a:r>
            <a:endParaRPr lang="cs-CZ" altLang="cs-CZ" sz="2000" dirty="0">
              <a:solidFill>
                <a:schemeClr val="bg1"/>
              </a:solidFill>
            </a:endParaRPr>
          </a:p>
        </p:txBody>
      </p:sp>
      <p:sp>
        <p:nvSpPr>
          <p:cNvPr id="17416" name="Text Box 7"/>
          <p:cNvSpPr txBox="1">
            <a:spLocks noChangeArrowheads="1"/>
          </p:cNvSpPr>
          <p:nvPr/>
        </p:nvSpPr>
        <p:spPr bwMode="auto">
          <a:xfrm>
            <a:off x="6743701" y="2565401"/>
            <a:ext cx="3529013" cy="2303463"/>
          </a:xfrm>
          <a:prstGeom prst="rect">
            <a:avLst/>
          </a:prstGeom>
          <a:solidFill>
            <a:srgbClr val="008080"/>
          </a:solidFill>
          <a:ln w="28575">
            <a:solidFill>
              <a:srgbClr val="800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více kapitálu-</a:t>
            </a:r>
            <a:endParaRPr lang="cs-CZ" altLang="cs-CZ" sz="2000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vyšší náklady na udržování zásob</a:t>
            </a:r>
            <a:endParaRPr lang="cs-CZ" altLang="cs-CZ" sz="2000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dostatečné zásoby (ale nevyhovující struktura)                                       znehodnocení zboží (slevy)</a:t>
            </a:r>
            <a:endParaRPr lang="cs-CZ" altLang="cs-CZ" sz="2000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ztráta zákazníků</a:t>
            </a:r>
            <a:r>
              <a:rPr lang="cs-CZ" altLang="cs-CZ" sz="1400" b="1" dirty="0">
                <a:cs typeface="Times New Roman" panose="02020603050405020304" pitchFamily="18" charset="0"/>
              </a:rPr>
              <a:t>  </a:t>
            </a:r>
            <a:r>
              <a:rPr lang="cs-CZ" altLang="cs-CZ" sz="1200" b="1" dirty="0">
                <a:cs typeface="Times New Roman" panose="02020603050405020304" pitchFamily="18" charset="0"/>
              </a:rPr>
              <a:t>                                                </a:t>
            </a:r>
            <a:endParaRPr lang="cs-CZ" altLang="cs-CZ" sz="1800" dirty="0"/>
          </a:p>
        </p:txBody>
      </p:sp>
      <p:sp>
        <p:nvSpPr>
          <p:cNvPr id="17418" name="Rectangle 14"/>
          <p:cNvSpPr>
            <a:spLocks noChangeArrowheads="1"/>
          </p:cNvSpPr>
          <p:nvPr/>
        </p:nvSpPr>
        <p:spPr bwMode="auto">
          <a:xfrm>
            <a:off x="1524000" y="2373314"/>
            <a:ext cx="184150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000"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br>
              <a:rPr lang="cs-CZ" altLang="cs-CZ" sz="1000">
                <a:cs typeface="Times New Roman" panose="02020603050405020304" pitchFamily="18" charset="0"/>
              </a:rPr>
            </a:br>
            <a:endParaRPr lang="cs-CZ" altLang="cs-CZ" sz="11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17419" name="Rectangle 17"/>
          <p:cNvSpPr>
            <a:spLocks noChangeArrowheads="1"/>
          </p:cNvSpPr>
          <p:nvPr/>
        </p:nvSpPr>
        <p:spPr bwMode="auto">
          <a:xfrm>
            <a:off x="1524000" y="3213100"/>
            <a:ext cx="184150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000"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br>
              <a:rPr lang="cs-CZ" altLang="cs-CZ" sz="1000">
                <a:cs typeface="Times New Roman" panose="02020603050405020304" pitchFamily="18" charset="0"/>
              </a:rPr>
            </a:br>
            <a:endParaRPr lang="cs-CZ" altLang="cs-CZ" sz="11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17420" name="Rectangle 18"/>
          <p:cNvSpPr>
            <a:spLocks noChangeArrowheads="1"/>
          </p:cNvSpPr>
          <p:nvPr/>
        </p:nvSpPr>
        <p:spPr bwMode="auto">
          <a:xfrm>
            <a:off x="1524001" y="386822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17421" name="Text Box 19"/>
          <p:cNvSpPr txBox="1">
            <a:spLocks noChangeArrowheads="1"/>
          </p:cNvSpPr>
          <p:nvPr/>
        </p:nvSpPr>
        <p:spPr bwMode="auto">
          <a:xfrm>
            <a:off x="3359150" y="5876926"/>
            <a:ext cx="6121400" cy="5762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/>
              <a:t>  </a:t>
            </a:r>
            <a:r>
              <a:rPr lang="cs-CZ" altLang="cs-CZ" sz="2800" b="1" dirty="0">
                <a:solidFill>
                  <a:srgbClr val="008080"/>
                </a:solidFill>
              </a:rPr>
              <a:t>Nedostatek finančních prostředků</a:t>
            </a:r>
            <a:endParaRPr lang="cs-CZ" altLang="cs-CZ" sz="2800" dirty="0">
              <a:solidFill>
                <a:srgbClr val="008080"/>
              </a:solidFill>
            </a:endParaRP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675" y="2627"/>
            <a:ext cx="1464833" cy="1127893"/>
          </a:xfrm>
          <a:prstGeom prst="rect">
            <a:avLst/>
          </a:prstGeom>
        </p:spPr>
      </p:pic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2028826" y="1500622"/>
            <a:ext cx="3600450" cy="944634"/>
          </a:xfrm>
          <a:prstGeom prst="rect">
            <a:avLst/>
          </a:prstGeom>
          <a:solidFill>
            <a:srgbClr val="008080"/>
          </a:solidFill>
          <a:ln w="38100">
            <a:solidFill>
              <a:srgbClr val="800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OB skut.   </a:t>
            </a:r>
            <a:r>
              <a:rPr lang="cs-CZ" alt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˃</a:t>
            </a:r>
            <a:r>
              <a:rPr lang="cs-CZ" altLang="cs-CZ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   </a:t>
            </a:r>
            <a:r>
              <a:rPr lang="cs-CZ" alt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OB dop.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cs-CZ" alt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Např. 15 ˃</a:t>
            </a:r>
            <a:r>
              <a:rPr lang="cs-CZ" altLang="cs-CZ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 10</a:t>
            </a:r>
            <a:endParaRPr lang="cs-CZ" alt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</a:t>
            </a:r>
            <a:r>
              <a:rPr lang="cs-CZ" altLang="cs-CZ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3795681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3600" b="1" dirty="0">
                <a:solidFill>
                  <a:srgbClr val="008080"/>
                </a:solidFill>
                <a:latin typeface="+mn-lt"/>
              </a:rPr>
              <a:t>Modely plánování zásob</a:t>
            </a:r>
            <a:br>
              <a:rPr lang="cs-CZ" sz="3600" dirty="0">
                <a:latin typeface="+mn-lt"/>
              </a:rPr>
            </a:br>
            <a:endParaRPr lang="cs-CZ" sz="3600" dirty="0">
              <a:latin typeface="+mn-lt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4244" y="1135469"/>
            <a:ext cx="9310688" cy="3697039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008080"/>
            </a:solidFill>
          </a:ln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sz="2400" b="1" dirty="0">
                <a:solidFill>
                  <a:srgbClr val="008080"/>
                </a:solidFill>
              </a:rPr>
              <a:t>Existuje několik metod plánování zásob, které se v praxi využívají: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 b="1" dirty="0">
                <a:solidFill>
                  <a:srgbClr val="FF0000"/>
                </a:solidFill>
              </a:rPr>
              <a:t>A: modely zásob za jistoty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 b="1" dirty="0">
                <a:solidFill>
                  <a:srgbClr val="FF0000"/>
                </a:solidFill>
              </a:rPr>
              <a:t>B: modely zásob za nejistoty (metoda základní zásoby)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sz="2400" b="1" dirty="0">
                <a:solidFill>
                  <a:srgbClr val="008080"/>
                </a:solidFill>
              </a:rPr>
              <a:t>Na plán zásob navazuje plán nákupu (zohledňující slevy – redukce) a rozvozní plán.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sz="2400" b="1" dirty="0">
                <a:solidFill>
                  <a:srgbClr val="008080"/>
                </a:solidFill>
              </a:rPr>
              <a:t>Model zásob za jistoty (nejjednodušší) </a:t>
            </a:r>
          </a:p>
          <a:p>
            <a:pPr>
              <a:buNone/>
              <a:defRPr/>
            </a:pPr>
            <a:r>
              <a:rPr lang="cs-CZ" sz="2400" dirty="0"/>
              <a:t>● </a:t>
            </a:r>
            <a:r>
              <a:rPr lang="cs-CZ" sz="2400" dirty="0">
                <a:solidFill>
                  <a:srgbClr val="008080"/>
                </a:solidFill>
              </a:rPr>
              <a:t>poptávka je přesně známá, spotřeba probíhá spojitě stále stejným tempem a velikost dodávky je konstantní.</a:t>
            </a:r>
          </a:p>
          <a:p>
            <a:pPr>
              <a:buNone/>
              <a:defRPr/>
            </a:pPr>
            <a:r>
              <a:rPr lang="cs-CZ" sz="2400" dirty="0"/>
              <a:t>● </a:t>
            </a:r>
            <a:r>
              <a:rPr lang="cs-CZ" sz="2400" dirty="0">
                <a:solidFill>
                  <a:srgbClr val="008080"/>
                </a:solidFill>
              </a:rPr>
              <a:t>není třeba udržovat pojistnou (základní zásobu) zásobu.</a:t>
            </a:r>
            <a:r>
              <a:rPr lang="cs-CZ" sz="2400" dirty="0"/>
              <a:t> </a:t>
            </a:r>
          </a:p>
          <a:p>
            <a:pPr>
              <a:buNone/>
              <a:defRPr/>
            </a:pPr>
            <a:endParaRPr lang="cs-CZ" sz="2400" b="1" dirty="0">
              <a:solidFill>
                <a:srgbClr val="00808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675" y="2627"/>
            <a:ext cx="1464833" cy="1127893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EE5DB157-4B74-444C-A4B2-3360692C57D0}"/>
              </a:ext>
            </a:extLst>
          </p:cNvPr>
          <p:cNvSpPr txBox="1"/>
          <p:nvPr/>
        </p:nvSpPr>
        <p:spPr>
          <a:xfrm>
            <a:off x="838200" y="5418186"/>
            <a:ext cx="93267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Modelová úloha výpočtu zásob za jistoty: s. 171-172 (studijní opora)</a:t>
            </a:r>
          </a:p>
        </p:txBody>
      </p:sp>
    </p:spTree>
    <p:extLst>
      <p:ext uri="{BB962C8B-B14F-4D97-AF65-F5344CB8AC3E}">
        <p14:creationId xmlns:p14="http://schemas.microsoft.com/office/powerpoint/2010/main" val="4279364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525178" y="514222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6" y="1165203"/>
            <a:ext cx="4297080" cy="228385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4000" b="1" dirty="0"/>
          </a:p>
          <a:p>
            <a:pPr algn="l"/>
            <a:endParaRPr lang="cs-CZ" sz="4000" b="1" dirty="0"/>
          </a:p>
          <a:p>
            <a:pPr>
              <a:defRPr/>
            </a:pPr>
            <a:r>
              <a:rPr lang="cs-CZ" sz="4000" b="1" dirty="0"/>
              <a:t>Základy ekonomiky maloobchodního prodeje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6842" y="2976893"/>
            <a:ext cx="4837008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5701403" y="2307127"/>
            <a:ext cx="4152282" cy="281078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sz="2800" b="1" dirty="0">
                <a:solidFill>
                  <a:srgbClr val="008080"/>
                </a:solidFill>
              </a:rPr>
              <a:t>Plánování a rozpočtování prodeje</a:t>
            </a:r>
          </a:p>
          <a:p>
            <a:pPr marL="0" indent="0">
              <a:buNone/>
              <a:defRPr/>
            </a:pPr>
            <a:r>
              <a:rPr lang="cs-CZ" sz="2800" b="1" dirty="0">
                <a:solidFill>
                  <a:srgbClr val="008080"/>
                </a:solidFill>
              </a:rPr>
              <a:t>Řízení a plánování zásob</a:t>
            </a:r>
          </a:p>
          <a:p>
            <a:pPr marL="0" indent="0">
              <a:buNone/>
              <a:defRPr/>
            </a:pPr>
            <a:r>
              <a:rPr lang="cs-CZ" sz="2800" b="1" dirty="0">
                <a:solidFill>
                  <a:srgbClr val="008080"/>
                </a:solidFill>
              </a:rPr>
              <a:t>Základní výběr sortimentu</a:t>
            </a:r>
          </a:p>
          <a:p>
            <a:pPr marL="0" indent="0">
              <a:buNone/>
              <a:defRPr/>
            </a:pPr>
            <a:r>
              <a:rPr lang="cs-CZ" sz="2800" b="1" dirty="0">
                <a:solidFill>
                  <a:srgbClr val="008080"/>
                </a:solidFill>
              </a:rPr>
              <a:t>Realizace prodejních cen</a:t>
            </a:r>
            <a:endParaRPr lang="cs-CZ" sz="2800" b="1" dirty="0">
              <a:solidFill>
                <a:srgbClr val="008080"/>
              </a:solidFill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60612" y="3872753"/>
            <a:ext cx="3603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chemeClr val="bg1"/>
                </a:solidFill>
              </a:rPr>
              <a:t>Struktura přednášky</a:t>
            </a:r>
          </a:p>
        </p:txBody>
      </p:sp>
    </p:spTree>
    <p:extLst>
      <p:ext uri="{BB962C8B-B14F-4D97-AF65-F5344CB8AC3E}">
        <p14:creationId xmlns:p14="http://schemas.microsoft.com/office/powerpoint/2010/main" val="16285217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5"/>
          <p:cNvSpPr>
            <a:spLocks noGrp="1" noChangeArrowheads="1"/>
          </p:cNvSpPr>
          <p:nvPr>
            <p:ph type="title"/>
          </p:nvPr>
        </p:nvSpPr>
        <p:spPr>
          <a:xfrm>
            <a:off x="838200" y="566573"/>
            <a:ext cx="8518864" cy="84497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cs-CZ" sz="3200" b="1" dirty="0">
                <a:solidFill>
                  <a:srgbClr val="008080"/>
                </a:solidFill>
                <a:latin typeface="+mn-lt"/>
              </a:rPr>
            </a:br>
            <a:r>
              <a:rPr lang="cs-CZ" sz="3100" b="1" dirty="0">
                <a:solidFill>
                  <a:srgbClr val="008080"/>
                </a:solidFill>
                <a:latin typeface="+mn-lt"/>
              </a:rPr>
              <a:t>Model zásoby za nejistoty - Metoda základní (minimální) zásoby</a:t>
            </a:r>
            <a:br>
              <a:rPr lang="cs-CZ" sz="4000" b="1" dirty="0">
                <a:solidFill>
                  <a:srgbClr val="008080"/>
                </a:solidFill>
                <a:latin typeface="+mn-lt"/>
              </a:rPr>
            </a:br>
            <a:endParaRPr lang="cs-CZ" sz="4000" b="1" dirty="0">
              <a:solidFill>
                <a:srgbClr val="008080"/>
              </a:solidFill>
              <a:latin typeface="+mn-lt"/>
            </a:endParaRP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78402" y="1662143"/>
            <a:ext cx="9534099" cy="4351338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b="1" dirty="0">
                <a:solidFill>
                  <a:srgbClr val="FF0000"/>
                </a:solidFill>
              </a:rPr>
              <a:t>Aplikace metody základní zásoby: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b="1" dirty="0">
                <a:solidFill>
                  <a:srgbClr val="008080"/>
                </a:solidFill>
              </a:rPr>
              <a:t>   Znamená udržovat stabilní minimální zásobu, která odpovídá obrátce zásob a k tomu doobjednávat zboží dle plánu prodeje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b="1" dirty="0">
                <a:solidFill>
                  <a:srgbClr val="008080"/>
                </a:solidFill>
              </a:rPr>
              <a:t>   v jednotlivých měsících (PMZ).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b="1" dirty="0">
                <a:solidFill>
                  <a:srgbClr val="FF0000"/>
                </a:solidFill>
              </a:rPr>
              <a:t>Obecný postup výpočtu: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cs-CZ" b="1" dirty="0">
                <a:solidFill>
                  <a:srgbClr val="008080"/>
                </a:solidFill>
              </a:rPr>
              <a:t>1. Zjištění průměrné zásoby:                ø  Z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cs-CZ" b="1" dirty="0">
                <a:solidFill>
                  <a:srgbClr val="008080"/>
                </a:solidFill>
              </a:rPr>
              <a:t>2. Výpočet průměrné tržby:                  ø O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cs-CZ" b="1" dirty="0">
                <a:solidFill>
                  <a:srgbClr val="008080"/>
                </a:solidFill>
              </a:rPr>
              <a:t>3. Výpočet základní zásoby:                 Z min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cs-CZ" b="1" dirty="0">
                <a:solidFill>
                  <a:srgbClr val="008080"/>
                </a:solidFill>
              </a:rPr>
              <a:t>4. Výpočet počáteční měsíční zásoby:  PMZ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675" y="262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8004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199" y="365125"/>
            <a:ext cx="4934803" cy="76539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3600" b="1" dirty="0">
                <a:solidFill>
                  <a:srgbClr val="FF0000"/>
                </a:solidFill>
                <a:latin typeface="+mn-lt"/>
              </a:rPr>
              <a:t>Modelová úloha:</a:t>
            </a:r>
            <a:br>
              <a:rPr lang="cs-CZ" sz="3600" b="1" dirty="0">
                <a:solidFill>
                  <a:srgbClr val="FF0000"/>
                </a:solidFill>
                <a:latin typeface="+mn-lt"/>
              </a:rPr>
            </a:br>
            <a:endParaRPr lang="cs-CZ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5343" y="1600201"/>
            <a:ext cx="9461833" cy="4159153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008080"/>
            </a:solidFill>
          </a:ln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3200" b="1" dirty="0">
                <a:solidFill>
                  <a:srgbClr val="008080"/>
                </a:solidFill>
              </a:rPr>
              <a:t>Majitel prodejny plánuje na příští rok obrat ve výši 12 000 000 Kč. Roční obrátka zásob činí 6 x. Vypočtěte základní zásobu a počáteční měsíční zásoby pro příští rok.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3200" b="1" dirty="0">
                <a:solidFill>
                  <a:srgbClr val="008080"/>
                </a:solidFill>
              </a:rPr>
              <a:t>K tomu potřebujeme znát rozvedení ročního plánu prodeje na jednotlivé měsíce. Východiskem by měly být sezónní indexy, které soustavně sledujeme a vyhodnocujeme, abychom je mohli použít pro plánování.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675" y="262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055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316304" y="0"/>
            <a:ext cx="10126639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bIns="0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8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Převod ročního plánu prodeje na měsíce (dle sezónního vývoje) </a:t>
            </a:r>
            <a:endParaRPr lang="cs-CZ" altLang="cs-CZ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/>
          </a:p>
        </p:txBody>
      </p:sp>
      <p:graphicFrame>
        <p:nvGraphicFramePr>
          <p:cNvPr id="41238" name="Group 2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9993351"/>
              </p:ext>
            </p:extLst>
          </p:nvPr>
        </p:nvGraphicFramePr>
        <p:xfrm>
          <a:off x="559557" y="377026"/>
          <a:ext cx="9640131" cy="6390374"/>
        </p:xfrm>
        <a:graphic>
          <a:graphicData uri="http://schemas.openxmlformats.org/drawingml/2006/table">
            <a:tbl>
              <a:tblPr/>
              <a:tblGrid>
                <a:gridCol w="2994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18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236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025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Měsíc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% podíl tržeb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plán tržeb v Kč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65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leden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6,1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732 000,-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10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únor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6,3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756 000,-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14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březen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9,8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1 176 000,-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76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duben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10,0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1 200 000,-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86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květen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9,0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1 080 000,-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419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červen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7,4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888 000,-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58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červenec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6,4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768 000,-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61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srpen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7,9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948 000,-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200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září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9,6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1 152 000,-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704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říjen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9,7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1 164 000,-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572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listopad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7,6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912 000,-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826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prosinec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10,2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1 224 000-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826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∑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100,0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12 000 000,-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+mn-lt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21569" name="Rectangle 271"/>
          <p:cNvSpPr>
            <a:spLocks noChangeArrowheads="1"/>
          </p:cNvSpPr>
          <p:nvPr/>
        </p:nvSpPr>
        <p:spPr bwMode="auto">
          <a:xfrm>
            <a:off x="1524001" y="588275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675" y="262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0731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54842" y="365125"/>
            <a:ext cx="8032844" cy="76539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3600" b="1" dirty="0">
                <a:solidFill>
                  <a:srgbClr val="FF0000"/>
                </a:solidFill>
                <a:latin typeface="+mn-lt"/>
              </a:rPr>
              <a:t>Aplikace metody základní zásoby:</a:t>
            </a:r>
            <a:br>
              <a:rPr lang="cs-CZ" sz="3600" b="1" dirty="0">
                <a:solidFill>
                  <a:srgbClr val="FF0000"/>
                </a:solidFill>
                <a:latin typeface="+mn-lt"/>
              </a:rPr>
            </a:br>
            <a:endParaRPr lang="cs-CZ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842" y="1441593"/>
            <a:ext cx="7820167" cy="485298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b="1" dirty="0">
                <a:solidFill>
                  <a:srgbClr val="008080"/>
                </a:solidFill>
              </a:rPr>
              <a:t>1.Výpočet průměrné zásoby z obrátky zásob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b="1" dirty="0"/>
              <a:t>   OB = O/ ø  Z                </a:t>
            </a:r>
            <a:r>
              <a:rPr lang="cs-CZ" b="1" dirty="0">
                <a:solidFill>
                  <a:srgbClr val="FF0000"/>
                </a:solidFill>
              </a:rPr>
              <a:t>ø  Z = O/ OB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b="1" dirty="0"/>
              <a:t>   ø  Z = 12 000 000/ 6 </a:t>
            </a:r>
            <a:r>
              <a:rPr lang="cs-CZ" b="1" u="sng" dirty="0"/>
              <a:t>=  2 000 000 Kč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b="1" dirty="0">
                <a:solidFill>
                  <a:srgbClr val="008080"/>
                </a:solidFill>
              </a:rPr>
              <a:t>2. Výpočet měsíčního průměrného obratu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b="1" dirty="0"/>
              <a:t>   </a:t>
            </a:r>
            <a:r>
              <a:rPr lang="cs-CZ" b="1" dirty="0">
                <a:solidFill>
                  <a:srgbClr val="FF0000"/>
                </a:solidFill>
              </a:rPr>
              <a:t>ø O</a:t>
            </a:r>
            <a:r>
              <a:rPr lang="cs-CZ" b="1" dirty="0"/>
              <a:t> = 12 000 000/ 12 = </a:t>
            </a:r>
            <a:r>
              <a:rPr lang="cs-CZ" b="1" u="sng" dirty="0"/>
              <a:t>1 000 000 Kč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b="1" dirty="0">
                <a:solidFill>
                  <a:srgbClr val="008080"/>
                </a:solidFill>
              </a:rPr>
              <a:t>3. Výpočet základní (minimální) zásoby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b="1" dirty="0"/>
              <a:t>   </a:t>
            </a:r>
            <a:r>
              <a:rPr lang="cs-CZ" b="1" dirty="0">
                <a:solidFill>
                  <a:srgbClr val="FF0000"/>
                </a:solidFill>
              </a:rPr>
              <a:t>Z min  = ø  Z - ø O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b="1" dirty="0"/>
              <a:t>   Z min =  2 000 000 - 1 000 000 = </a:t>
            </a:r>
            <a:r>
              <a:rPr lang="cs-CZ" b="1" u="sng" dirty="0"/>
              <a:t>1 000  000 Kč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b="1" dirty="0">
                <a:solidFill>
                  <a:srgbClr val="008080"/>
                </a:solidFill>
              </a:rPr>
              <a:t>4. Výpočet počáteční měsíční zásoby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b="1" dirty="0">
                <a:solidFill>
                  <a:srgbClr val="FFFF00"/>
                </a:solidFill>
              </a:rPr>
              <a:t>   </a:t>
            </a:r>
            <a:r>
              <a:rPr lang="cs-CZ" b="1" dirty="0">
                <a:solidFill>
                  <a:srgbClr val="FF0000"/>
                </a:solidFill>
              </a:rPr>
              <a:t>PMZ</a:t>
            </a:r>
            <a:r>
              <a:rPr lang="cs-CZ" b="1" dirty="0"/>
              <a:t> =</a:t>
            </a:r>
            <a:r>
              <a:rPr lang="cs-CZ" b="1" dirty="0">
                <a:solidFill>
                  <a:srgbClr val="FFFF00"/>
                </a:solidFill>
              </a:rPr>
              <a:t> </a:t>
            </a:r>
            <a:r>
              <a:rPr lang="cs-CZ" b="1" dirty="0"/>
              <a:t>Z min + O</a:t>
            </a:r>
            <a:r>
              <a:rPr lang="cs-CZ" b="1" baseline="-25000" dirty="0"/>
              <a:t>t                            t : </a:t>
            </a:r>
            <a:r>
              <a:rPr lang="cs-CZ" b="1" dirty="0"/>
              <a:t>(1-12)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675" y="262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4131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285" name="Group 2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6176178"/>
              </p:ext>
            </p:extLst>
          </p:nvPr>
        </p:nvGraphicFramePr>
        <p:xfrm>
          <a:off x="914400" y="152792"/>
          <a:ext cx="7978788" cy="6339448"/>
        </p:xfrm>
        <a:graphic>
          <a:graphicData uri="http://schemas.openxmlformats.org/drawingml/2006/table">
            <a:tbl>
              <a:tblPr/>
              <a:tblGrid>
                <a:gridCol w="15517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26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1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Měsíc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 </a:t>
                      </a:r>
                      <a:r>
                        <a:rPr kumimoji="0" lang="cs-CZ" sz="2000" b="1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min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ø O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19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1 000 000  (konstanta)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1 000 000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19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-„-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-″-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19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-„-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-″-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19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-„-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-″-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19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-„-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-″-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19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-„-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-″-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19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-„-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-″-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19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-„-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-″-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19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-„-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-″-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19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-„-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-″-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619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-„-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-″-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619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-„-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-″-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9619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∑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1 000 000,-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12 000 000,-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23616" name="Text Box 274"/>
          <p:cNvSpPr txBox="1">
            <a:spLocks noChangeArrowheads="1"/>
          </p:cNvSpPr>
          <p:nvPr/>
        </p:nvSpPr>
        <p:spPr bwMode="auto">
          <a:xfrm>
            <a:off x="9144978" y="2330509"/>
            <a:ext cx="2346438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 b="1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>
                <a:solidFill>
                  <a:srgbClr val="008080"/>
                </a:solidFill>
                <a:latin typeface="Tahoma" panose="020B0604030504040204" pitchFamily="34" charset="0"/>
              </a:rPr>
              <a:t>Celkově potřebujeme nakoupit zboží za 13 000 000 Kč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>
                <a:solidFill>
                  <a:srgbClr val="008080"/>
                </a:solidFill>
                <a:latin typeface="Tahoma" panose="020B0604030504040204" pitchFamily="34" charset="0"/>
              </a:rPr>
              <a:t>(1 000 000 + 12 000 000). </a:t>
            </a:r>
          </a:p>
        </p:txBody>
      </p:sp>
      <p:sp>
        <p:nvSpPr>
          <p:cNvPr id="23617" name="AutoShape 278"/>
          <p:cNvSpPr>
            <a:spLocks noChangeArrowheads="1"/>
          </p:cNvSpPr>
          <p:nvPr/>
        </p:nvSpPr>
        <p:spPr bwMode="auto">
          <a:xfrm>
            <a:off x="9453009" y="5051300"/>
            <a:ext cx="865188" cy="431800"/>
          </a:xfrm>
          <a:prstGeom prst="rightArrow">
            <a:avLst>
              <a:gd name="adj1" fmla="val 50000"/>
              <a:gd name="adj2" fmla="val 50092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675" y="2627"/>
            <a:ext cx="1464833" cy="112789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122830" y="464024"/>
            <a:ext cx="955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8080"/>
                </a:solidFill>
              </a:rPr>
              <a:t>2+3)</a:t>
            </a:r>
          </a:p>
        </p:txBody>
      </p:sp>
    </p:spTree>
    <p:extLst>
      <p:ext uri="{BB962C8B-B14F-4D97-AF65-F5344CB8AC3E}">
        <p14:creationId xmlns:p14="http://schemas.microsoft.com/office/powerpoint/2010/main" val="27742183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ChangeArrowheads="1"/>
          </p:cNvSpPr>
          <p:nvPr/>
        </p:nvSpPr>
        <p:spPr bwMode="auto">
          <a:xfrm>
            <a:off x="9996203" y="2199381"/>
            <a:ext cx="20161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tabLst>
                <a:tab pos="4572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>
                <a:solidFill>
                  <a:srgbClr val="008080"/>
                </a:solidFill>
                <a:cs typeface="Times New Roman" panose="02020603050405020304" pitchFamily="18" charset="0"/>
              </a:rPr>
              <a:t>Výpočet počáteční měsíční zásoby</a:t>
            </a:r>
            <a:endParaRPr lang="cs-CZ" altLang="cs-CZ" sz="1800" dirty="0">
              <a:solidFill>
                <a:srgbClr val="00808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>
              <a:solidFill>
                <a:srgbClr val="008080"/>
              </a:solidFill>
            </a:endParaRPr>
          </a:p>
        </p:txBody>
      </p:sp>
      <p:graphicFrame>
        <p:nvGraphicFramePr>
          <p:cNvPr id="45445" name="Group 3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305292"/>
              </p:ext>
            </p:extLst>
          </p:nvPr>
        </p:nvGraphicFramePr>
        <p:xfrm>
          <a:off x="491318" y="464024"/>
          <a:ext cx="9360423" cy="5851964"/>
        </p:xfrm>
        <a:graphic>
          <a:graphicData uri="http://schemas.openxmlformats.org/drawingml/2006/table">
            <a:tbl>
              <a:tblPr/>
              <a:tblGrid>
                <a:gridCol w="1243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73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21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274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21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Měsíc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 </a:t>
                      </a:r>
                      <a:r>
                        <a:rPr kumimoji="0" lang="cs-CZ" sz="2000" b="1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min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Očekávané tržby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PMZ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1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1 000 000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732 000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1 732 000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1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756 000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1 756 000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1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1 176 000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2 176 000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1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1 200 000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2 200 000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1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1 080 000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2 080 000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1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888 000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1 888 000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1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768 000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1 768 000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21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948 000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1 948 000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21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1 152 000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2 152 000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21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1 164 000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2 164 000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621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912 000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1 912 000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621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1 224 000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2 224 000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7053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∑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Prům.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1 000 000,-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12 000 000,-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charset="0"/>
                        </a:rPr>
                        <a:t>         x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24656" name="Text Box 378"/>
          <p:cNvSpPr txBox="1">
            <a:spLocks noChangeArrowheads="1"/>
          </p:cNvSpPr>
          <p:nvPr/>
        </p:nvSpPr>
        <p:spPr bwMode="auto">
          <a:xfrm>
            <a:off x="9851741" y="3859666"/>
            <a:ext cx="216058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b="1" dirty="0">
                <a:solidFill>
                  <a:srgbClr val="008080"/>
                </a:solidFill>
                <a:latin typeface="Tahoma" panose="020B0604030504040204" pitchFamily="34" charset="0"/>
              </a:rPr>
              <a:t>Obchodník usiluje přiblížit se na počátku měsíce plánované počáteční měsíční zásobě -PMZ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464024"/>
            <a:ext cx="1078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8080"/>
                </a:solidFill>
              </a:rPr>
              <a:t>4)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675" y="2627"/>
            <a:ext cx="1464833" cy="1127893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6ACD9D38-8775-4379-8BF4-EF21B4F41D58}"/>
              </a:ext>
            </a:extLst>
          </p:cNvPr>
          <p:cNvSpPr txBox="1"/>
          <p:nvPr/>
        </p:nvSpPr>
        <p:spPr>
          <a:xfrm>
            <a:off x="491318" y="6451723"/>
            <a:ext cx="4320827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Očekávané tržby: viz snímek 22 </a:t>
            </a:r>
          </a:p>
        </p:txBody>
      </p:sp>
    </p:spTree>
    <p:extLst>
      <p:ext uri="{BB962C8B-B14F-4D97-AF65-F5344CB8AC3E}">
        <p14:creationId xmlns:p14="http://schemas.microsoft.com/office/powerpoint/2010/main" val="36599887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1"/>
          <p:cNvSpPr txBox="1">
            <a:spLocks noChangeArrowheads="1"/>
          </p:cNvSpPr>
          <p:nvPr/>
        </p:nvSpPr>
        <p:spPr bwMode="auto">
          <a:xfrm>
            <a:off x="4224337" y="138110"/>
            <a:ext cx="5135114" cy="982665"/>
          </a:xfrm>
          <a:prstGeom prst="rect">
            <a:avLst/>
          </a:prstGeom>
          <a:solidFill>
            <a:srgbClr val="00808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tIns="82800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1" dirty="0">
                <a:solidFill>
                  <a:srgbClr val="663300"/>
                </a:solidFill>
                <a:cs typeface="Times New Roman" panose="02020603050405020304" pitchFamily="18" charset="0"/>
              </a:rPr>
              <a:t>    </a:t>
            </a:r>
            <a:r>
              <a:rPr lang="cs-CZ" altLang="cs-CZ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Výběr sortimentu</a:t>
            </a:r>
            <a:endParaRPr lang="cs-CZ" altLang="cs-CZ" sz="3600" dirty="0">
              <a:solidFill>
                <a:schemeClr val="bg1"/>
              </a:solidFill>
            </a:endParaRPr>
          </a:p>
        </p:txBody>
      </p:sp>
      <p:sp>
        <p:nvSpPr>
          <p:cNvPr id="25603" name="Text Box 7"/>
          <p:cNvSpPr txBox="1">
            <a:spLocks noChangeArrowheads="1"/>
          </p:cNvSpPr>
          <p:nvPr/>
        </p:nvSpPr>
        <p:spPr bwMode="auto">
          <a:xfrm>
            <a:off x="4224338" y="2205038"/>
            <a:ext cx="4987900" cy="792162"/>
          </a:xfrm>
          <a:prstGeom prst="rect">
            <a:avLst/>
          </a:prstGeom>
          <a:solidFill>
            <a:srgbClr val="CCFFFF"/>
          </a:solidFill>
          <a:ln w="28575">
            <a:solidFill>
              <a:srgbClr val="008080"/>
            </a:solidFill>
            <a:miter lim="800000"/>
            <a:headEnd/>
            <a:tailEnd/>
          </a:ln>
        </p:spPr>
        <p:txBody>
          <a:bodyPr tIns="82800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Šířka a hloubka sortimentu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 dirty="0">
              <a:solidFill>
                <a:srgbClr val="663300"/>
              </a:solidFill>
            </a:endParaRPr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4224338" y="4076700"/>
            <a:ext cx="4987900" cy="863600"/>
          </a:xfrm>
          <a:prstGeom prst="rect">
            <a:avLst/>
          </a:prstGeom>
          <a:solidFill>
            <a:srgbClr val="CCFFFF"/>
          </a:solidFill>
          <a:ln w="28575">
            <a:solidFill>
              <a:srgbClr val="008080"/>
            </a:solidFill>
            <a:miter lim="800000"/>
            <a:headEnd/>
            <a:tailEnd/>
          </a:ln>
        </p:spPr>
        <p:txBody>
          <a:bodyPr tIns="82800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Přínos jednotlivých druhů zboží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úroveň zisku</a:t>
            </a:r>
            <a:endParaRPr lang="cs-CZ" altLang="cs-CZ" sz="24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5" name="Text Box 8"/>
          <p:cNvSpPr txBox="1">
            <a:spLocks noChangeArrowheads="1"/>
          </p:cNvSpPr>
          <p:nvPr/>
        </p:nvSpPr>
        <p:spPr bwMode="auto">
          <a:xfrm>
            <a:off x="4224338" y="3141664"/>
            <a:ext cx="4987900" cy="688975"/>
          </a:xfrm>
          <a:prstGeom prst="rect">
            <a:avLst/>
          </a:prstGeom>
          <a:solidFill>
            <a:srgbClr val="CCFFFF"/>
          </a:solidFill>
          <a:ln w="28575">
            <a:solidFill>
              <a:srgbClr val="008080"/>
            </a:solidFill>
            <a:miter lim="800000"/>
            <a:headEnd/>
            <a:tailEnd/>
          </a:ln>
        </p:spPr>
        <p:txBody>
          <a:bodyPr tIns="82800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Sortimentní skupiny a druhy zboží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 dirty="0">
              <a:solidFill>
                <a:srgbClr val="663300"/>
              </a:solidFill>
            </a:endParaRPr>
          </a:p>
        </p:txBody>
      </p:sp>
      <p:sp>
        <p:nvSpPr>
          <p:cNvPr id="25606" name="Text Box 4"/>
          <p:cNvSpPr txBox="1">
            <a:spLocks noChangeArrowheads="1"/>
          </p:cNvSpPr>
          <p:nvPr/>
        </p:nvSpPr>
        <p:spPr bwMode="auto">
          <a:xfrm>
            <a:off x="4224338" y="5949953"/>
            <a:ext cx="4987900" cy="530225"/>
          </a:xfrm>
          <a:prstGeom prst="rect">
            <a:avLst/>
          </a:prstGeom>
          <a:solidFill>
            <a:srgbClr val="CCFFFF"/>
          </a:solidFill>
          <a:ln w="28575">
            <a:solidFill>
              <a:srgbClr val="008080"/>
            </a:solidFill>
            <a:miter lim="800000"/>
            <a:headEnd/>
            <a:tailEnd/>
          </a:ln>
        </p:spPr>
        <p:txBody>
          <a:bodyPr tIns="82800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Výběr dodavatelů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 dirty="0">
              <a:solidFill>
                <a:srgbClr val="663300"/>
              </a:solidFill>
            </a:endParaRPr>
          </a:p>
        </p:txBody>
      </p:sp>
      <p:sp>
        <p:nvSpPr>
          <p:cNvPr id="25607" name="Text Box 6"/>
          <p:cNvSpPr txBox="1">
            <a:spLocks noChangeArrowheads="1"/>
          </p:cNvSpPr>
          <p:nvPr/>
        </p:nvSpPr>
        <p:spPr bwMode="auto">
          <a:xfrm>
            <a:off x="4224337" y="5084764"/>
            <a:ext cx="4987901" cy="720725"/>
          </a:xfrm>
          <a:prstGeom prst="rect">
            <a:avLst/>
          </a:prstGeom>
          <a:solidFill>
            <a:srgbClr val="CCFFFF"/>
          </a:solidFill>
          <a:ln w="28575">
            <a:solidFill>
              <a:srgbClr val="008080"/>
            </a:solidFill>
            <a:miter lim="800000"/>
            <a:headEnd/>
            <a:tailEnd/>
          </a:ln>
        </p:spPr>
        <p:txBody>
          <a:bodyPr tIns="82800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Sledování etap životního cyklu zboží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dirty="0">
              <a:solidFill>
                <a:srgbClr val="663300"/>
              </a:solidFill>
            </a:endParaRPr>
          </a:p>
        </p:txBody>
      </p:sp>
      <p:sp>
        <p:nvSpPr>
          <p:cNvPr id="25608" name="Text Box 9"/>
          <p:cNvSpPr txBox="1">
            <a:spLocks noChangeArrowheads="1"/>
          </p:cNvSpPr>
          <p:nvPr/>
        </p:nvSpPr>
        <p:spPr bwMode="auto">
          <a:xfrm>
            <a:off x="4224338" y="1341438"/>
            <a:ext cx="4987900" cy="457200"/>
          </a:xfrm>
          <a:prstGeom prst="rect">
            <a:avLst/>
          </a:prstGeom>
          <a:solidFill>
            <a:srgbClr val="CCFFFF"/>
          </a:solidFill>
          <a:ln w="28575">
            <a:solidFill>
              <a:srgbClr val="008080"/>
            </a:solidFill>
            <a:miter lim="800000"/>
            <a:headEnd/>
            <a:tailEnd/>
          </a:ln>
        </p:spPr>
        <p:txBody>
          <a:bodyPr tIns="82800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Cílový trh - analýza potřeb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/>
          </a:p>
        </p:txBody>
      </p:sp>
      <p:sp>
        <p:nvSpPr>
          <p:cNvPr id="25609" name="AutoShape 10"/>
          <p:cNvSpPr>
            <a:spLocks noChangeArrowheads="1"/>
          </p:cNvSpPr>
          <p:nvPr/>
        </p:nvSpPr>
        <p:spPr bwMode="auto">
          <a:xfrm>
            <a:off x="3406164" y="765395"/>
            <a:ext cx="457200" cy="36512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8080"/>
          </a:solidFill>
          <a:ln w="3810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5610" name="Rectangle 12"/>
          <p:cNvSpPr>
            <a:spLocks noChangeArrowheads="1"/>
          </p:cNvSpPr>
          <p:nvPr/>
        </p:nvSpPr>
        <p:spPr bwMode="auto">
          <a:xfrm>
            <a:off x="1524001" y="28696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5611" name="Rectangle 14"/>
          <p:cNvSpPr>
            <a:spLocks noChangeArrowheads="1"/>
          </p:cNvSpPr>
          <p:nvPr/>
        </p:nvSpPr>
        <p:spPr bwMode="auto">
          <a:xfrm>
            <a:off x="1524001" y="28696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5612" name="Rectangle 15"/>
          <p:cNvSpPr>
            <a:spLocks noChangeArrowheads="1"/>
          </p:cNvSpPr>
          <p:nvPr/>
        </p:nvSpPr>
        <p:spPr bwMode="auto">
          <a:xfrm>
            <a:off x="1524001" y="28696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5613" name="Rectangle 17"/>
          <p:cNvSpPr>
            <a:spLocks noChangeArrowheads="1"/>
          </p:cNvSpPr>
          <p:nvPr/>
        </p:nvSpPr>
        <p:spPr bwMode="auto">
          <a:xfrm>
            <a:off x="1524001" y="28696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5614" name="Rectangle 19"/>
          <p:cNvSpPr>
            <a:spLocks noChangeArrowheads="1"/>
          </p:cNvSpPr>
          <p:nvPr/>
        </p:nvSpPr>
        <p:spPr bwMode="auto">
          <a:xfrm>
            <a:off x="1524001" y="28696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5615" name="Rectangle 21"/>
          <p:cNvSpPr>
            <a:spLocks noChangeArrowheads="1"/>
          </p:cNvSpPr>
          <p:nvPr/>
        </p:nvSpPr>
        <p:spPr bwMode="auto">
          <a:xfrm>
            <a:off x="1524001" y="28696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5616" name="Rectangle 23"/>
          <p:cNvSpPr>
            <a:spLocks noChangeArrowheads="1"/>
          </p:cNvSpPr>
          <p:nvPr/>
        </p:nvSpPr>
        <p:spPr bwMode="auto">
          <a:xfrm>
            <a:off x="1524001" y="28696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5617" name="Rectangle 25"/>
          <p:cNvSpPr>
            <a:spLocks noChangeArrowheads="1"/>
          </p:cNvSpPr>
          <p:nvPr/>
        </p:nvSpPr>
        <p:spPr bwMode="auto">
          <a:xfrm>
            <a:off x="1524001" y="28696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5618" name="Rectangle 27"/>
          <p:cNvSpPr>
            <a:spLocks noChangeArrowheads="1"/>
          </p:cNvSpPr>
          <p:nvPr/>
        </p:nvSpPr>
        <p:spPr bwMode="auto">
          <a:xfrm>
            <a:off x="1524000" y="2886076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22" name="Obrázek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675" y="2627"/>
            <a:ext cx="1464833" cy="1127893"/>
          </a:xfrm>
          <a:prstGeom prst="rect">
            <a:avLst/>
          </a:prstGeom>
        </p:spPr>
      </p:pic>
      <p:pic>
        <p:nvPicPr>
          <p:cNvPr id="1026" name="Picture 2" descr="HedvÃ¡bnÃ¡ Kravata, ProdejnÃ­ MuÅ¾, SbÃ­rku Kravat, Matic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47" y="891090"/>
            <a:ext cx="2784144" cy="204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9486185" y="1798638"/>
            <a:ext cx="226097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https://pixabay.com/cs/photos/hedv%C3%A1bn%C3%A1-kravata-prodejn%C3%AD-mu%C5%BE-2846862/</a:t>
            </a:r>
          </a:p>
        </p:txBody>
      </p:sp>
      <p:pic>
        <p:nvPicPr>
          <p:cNvPr id="1028" name="Picture 4" descr="Raisin Chleba, ChlÃ©b, PekÃ¡rna, UpÃ©ct, OkoralÃ½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48" y="3664440"/>
            <a:ext cx="3249216" cy="199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9594377" y="4074129"/>
            <a:ext cx="21527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https://pixabay.com/cs/photos/raisin-chleba-chl%C3%A9b-pek%C3%A1rna-up%C3%A9ct-1805247/</a:t>
            </a:r>
          </a:p>
        </p:txBody>
      </p:sp>
    </p:spTree>
    <p:extLst>
      <p:ext uri="{BB962C8B-B14F-4D97-AF65-F5344CB8AC3E}">
        <p14:creationId xmlns:p14="http://schemas.microsoft.com/office/powerpoint/2010/main" val="12566736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Oval 4"/>
          <p:cNvSpPr>
            <a:spLocks noChangeArrowheads="1"/>
          </p:cNvSpPr>
          <p:nvPr/>
        </p:nvSpPr>
        <p:spPr bwMode="auto">
          <a:xfrm>
            <a:off x="6096001" y="333376"/>
            <a:ext cx="1223963" cy="9366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rgbClr val="000066"/>
                </a:solidFill>
              </a:rPr>
              <a:t>Zákazník</a:t>
            </a:r>
          </a:p>
        </p:txBody>
      </p:sp>
      <p:sp>
        <p:nvSpPr>
          <p:cNvPr id="26627" name="Line 6"/>
          <p:cNvSpPr>
            <a:spLocks noChangeShapeType="1"/>
          </p:cNvSpPr>
          <p:nvPr/>
        </p:nvSpPr>
        <p:spPr bwMode="auto">
          <a:xfrm>
            <a:off x="6672263" y="1196975"/>
            <a:ext cx="0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628" name="Oval 7"/>
          <p:cNvSpPr>
            <a:spLocks noChangeArrowheads="1"/>
          </p:cNvSpPr>
          <p:nvPr/>
        </p:nvSpPr>
        <p:spPr bwMode="auto">
          <a:xfrm>
            <a:off x="5591176" y="1628776"/>
            <a:ext cx="2232025" cy="79057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rgbClr val="000066"/>
                </a:solidFill>
              </a:rPr>
              <a:t>Plánovaný nákup</a:t>
            </a:r>
          </a:p>
        </p:txBody>
      </p:sp>
      <p:sp>
        <p:nvSpPr>
          <p:cNvPr id="26629" name="Line 9"/>
          <p:cNvSpPr>
            <a:spLocks noChangeShapeType="1"/>
          </p:cNvSpPr>
          <p:nvPr/>
        </p:nvSpPr>
        <p:spPr bwMode="auto">
          <a:xfrm>
            <a:off x="6672263" y="2492376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630" name="Text Box 10"/>
          <p:cNvSpPr txBox="1">
            <a:spLocks noChangeArrowheads="1"/>
          </p:cNvSpPr>
          <p:nvPr/>
        </p:nvSpPr>
        <p:spPr bwMode="auto">
          <a:xfrm>
            <a:off x="5880101" y="2852739"/>
            <a:ext cx="1584325" cy="396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rgbClr val="000066"/>
                </a:solidFill>
              </a:rPr>
              <a:t>Na skladě</a:t>
            </a:r>
          </a:p>
        </p:txBody>
      </p:sp>
      <p:sp>
        <p:nvSpPr>
          <p:cNvPr id="26631" name="Line 11"/>
          <p:cNvSpPr>
            <a:spLocks noChangeShapeType="1"/>
          </p:cNvSpPr>
          <p:nvPr/>
        </p:nvSpPr>
        <p:spPr bwMode="auto">
          <a:xfrm>
            <a:off x="7572376" y="2997200"/>
            <a:ext cx="24114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632" name="Line 12"/>
          <p:cNvSpPr>
            <a:spLocks noChangeShapeType="1"/>
          </p:cNvSpPr>
          <p:nvPr/>
        </p:nvSpPr>
        <p:spPr bwMode="auto">
          <a:xfrm>
            <a:off x="9983789" y="2997200"/>
            <a:ext cx="71437" cy="2808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633" name="Text Box 13"/>
          <p:cNvSpPr txBox="1">
            <a:spLocks noChangeArrowheads="1"/>
          </p:cNvSpPr>
          <p:nvPr/>
        </p:nvSpPr>
        <p:spPr bwMode="auto">
          <a:xfrm>
            <a:off x="7896226" y="2636839"/>
            <a:ext cx="1152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/>
              <a:t>ano</a:t>
            </a:r>
          </a:p>
        </p:txBody>
      </p:sp>
      <p:sp>
        <p:nvSpPr>
          <p:cNvPr id="26634" name="Oval 14"/>
          <p:cNvSpPr>
            <a:spLocks noChangeArrowheads="1"/>
          </p:cNvSpPr>
          <p:nvPr/>
        </p:nvSpPr>
        <p:spPr bwMode="auto">
          <a:xfrm>
            <a:off x="9372600" y="5661025"/>
            <a:ext cx="1295400" cy="90805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000066"/>
                </a:solidFill>
              </a:rPr>
              <a:t>nákup</a:t>
            </a:r>
          </a:p>
        </p:txBody>
      </p:sp>
      <p:sp>
        <p:nvSpPr>
          <p:cNvPr id="26635" name="Line 16"/>
          <p:cNvSpPr>
            <a:spLocks noChangeShapeType="1"/>
          </p:cNvSpPr>
          <p:nvPr/>
        </p:nvSpPr>
        <p:spPr bwMode="auto">
          <a:xfrm flipH="1">
            <a:off x="4367214" y="3068638"/>
            <a:ext cx="1368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636" name="Line 17"/>
          <p:cNvSpPr>
            <a:spLocks noChangeShapeType="1"/>
          </p:cNvSpPr>
          <p:nvPr/>
        </p:nvSpPr>
        <p:spPr bwMode="auto">
          <a:xfrm>
            <a:off x="4367213" y="3068639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637" name="Text Box 19"/>
          <p:cNvSpPr txBox="1">
            <a:spLocks noChangeArrowheads="1"/>
          </p:cNvSpPr>
          <p:nvPr/>
        </p:nvSpPr>
        <p:spPr bwMode="auto">
          <a:xfrm>
            <a:off x="3719513" y="3644901"/>
            <a:ext cx="1511300" cy="396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rgbClr val="000066"/>
                </a:solidFill>
              </a:rPr>
              <a:t>substituce</a:t>
            </a:r>
          </a:p>
        </p:txBody>
      </p:sp>
      <p:sp>
        <p:nvSpPr>
          <p:cNvPr id="26638" name="Line 20"/>
          <p:cNvSpPr>
            <a:spLocks noChangeShapeType="1"/>
          </p:cNvSpPr>
          <p:nvPr/>
        </p:nvSpPr>
        <p:spPr bwMode="auto">
          <a:xfrm>
            <a:off x="5232400" y="3789363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639" name="Line 21"/>
          <p:cNvSpPr>
            <a:spLocks noChangeShapeType="1"/>
          </p:cNvSpPr>
          <p:nvPr/>
        </p:nvSpPr>
        <p:spPr bwMode="auto">
          <a:xfrm>
            <a:off x="6743700" y="378936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640" name="Text Box 22"/>
          <p:cNvSpPr txBox="1">
            <a:spLocks noChangeArrowheads="1"/>
          </p:cNvSpPr>
          <p:nvPr/>
        </p:nvSpPr>
        <p:spPr bwMode="auto">
          <a:xfrm>
            <a:off x="5519739" y="3357564"/>
            <a:ext cx="1152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/>
              <a:t>ano</a:t>
            </a:r>
          </a:p>
        </p:txBody>
      </p:sp>
      <p:sp>
        <p:nvSpPr>
          <p:cNvPr id="26641" name="Line 23"/>
          <p:cNvSpPr>
            <a:spLocks noChangeShapeType="1"/>
          </p:cNvSpPr>
          <p:nvPr/>
        </p:nvSpPr>
        <p:spPr bwMode="auto">
          <a:xfrm flipH="1">
            <a:off x="2135189" y="3860800"/>
            <a:ext cx="158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642" name="Text Box 25"/>
          <p:cNvSpPr txBox="1">
            <a:spLocks noChangeArrowheads="1"/>
          </p:cNvSpPr>
          <p:nvPr/>
        </p:nvSpPr>
        <p:spPr bwMode="auto">
          <a:xfrm>
            <a:off x="2782888" y="3357564"/>
            <a:ext cx="647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rgbClr val="FF3300"/>
                </a:solidFill>
              </a:rPr>
              <a:t>ne</a:t>
            </a:r>
          </a:p>
        </p:txBody>
      </p:sp>
      <p:sp>
        <p:nvSpPr>
          <p:cNvPr id="26643" name="Text Box 26"/>
          <p:cNvSpPr txBox="1">
            <a:spLocks noChangeArrowheads="1"/>
          </p:cNvSpPr>
          <p:nvPr/>
        </p:nvSpPr>
        <p:spPr bwMode="auto">
          <a:xfrm>
            <a:off x="6240463" y="4365626"/>
            <a:ext cx="1871662" cy="3667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b="1" dirty="0">
                <a:solidFill>
                  <a:srgbClr val="000066"/>
                </a:solidFill>
              </a:rPr>
              <a:t>Změna značky</a:t>
            </a:r>
          </a:p>
        </p:txBody>
      </p:sp>
      <p:sp>
        <p:nvSpPr>
          <p:cNvPr id="26644" name="Line 27"/>
          <p:cNvSpPr>
            <a:spLocks noChangeShapeType="1"/>
          </p:cNvSpPr>
          <p:nvPr/>
        </p:nvSpPr>
        <p:spPr bwMode="auto">
          <a:xfrm>
            <a:off x="2135188" y="3860800"/>
            <a:ext cx="0" cy="1728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645" name="Oval 28"/>
          <p:cNvSpPr>
            <a:spLocks noChangeArrowheads="1"/>
          </p:cNvSpPr>
          <p:nvPr/>
        </p:nvSpPr>
        <p:spPr bwMode="auto">
          <a:xfrm>
            <a:off x="1524000" y="5589588"/>
            <a:ext cx="1619250" cy="100806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808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>
                <a:solidFill>
                  <a:srgbClr val="000066"/>
                </a:solidFill>
              </a:rPr>
              <a:t>Návštěva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>
                <a:solidFill>
                  <a:srgbClr val="000066"/>
                </a:solidFill>
              </a:rPr>
              <a:t>u konkurence</a:t>
            </a:r>
          </a:p>
        </p:txBody>
      </p:sp>
      <p:sp>
        <p:nvSpPr>
          <p:cNvPr id="26646" name="Line 30"/>
          <p:cNvSpPr>
            <a:spLocks noChangeShapeType="1"/>
          </p:cNvSpPr>
          <p:nvPr/>
        </p:nvSpPr>
        <p:spPr bwMode="auto">
          <a:xfrm>
            <a:off x="2135189" y="4941888"/>
            <a:ext cx="1800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647" name="Line 31"/>
          <p:cNvSpPr>
            <a:spLocks noChangeShapeType="1"/>
          </p:cNvSpPr>
          <p:nvPr/>
        </p:nvSpPr>
        <p:spPr bwMode="auto">
          <a:xfrm>
            <a:off x="3935413" y="4941888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648" name="Oval 32"/>
          <p:cNvSpPr>
            <a:spLocks noChangeArrowheads="1"/>
          </p:cNvSpPr>
          <p:nvPr/>
        </p:nvSpPr>
        <p:spPr bwMode="auto">
          <a:xfrm>
            <a:off x="3216276" y="5805489"/>
            <a:ext cx="1800225" cy="71913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>
                <a:solidFill>
                  <a:srgbClr val="000066"/>
                </a:solidFill>
              </a:rPr>
              <a:t>Další návštěva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 err="1">
                <a:solidFill>
                  <a:srgbClr val="000066"/>
                </a:solidFill>
              </a:rPr>
              <a:t>prod</a:t>
            </a:r>
            <a:r>
              <a:rPr lang="cs-CZ" altLang="cs-CZ" sz="1800" b="1" dirty="0">
                <a:solidFill>
                  <a:srgbClr val="000066"/>
                </a:solidFill>
              </a:rPr>
              <a:t>.</a:t>
            </a:r>
          </a:p>
        </p:txBody>
      </p:sp>
      <p:sp>
        <p:nvSpPr>
          <p:cNvPr id="26649" name="Line 33"/>
          <p:cNvSpPr>
            <a:spLocks noChangeShapeType="1"/>
          </p:cNvSpPr>
          <p:nvPr/>
        </p:nvSpPr>
        <p:spPr bwMode="auto">
          <a:xfrm>
            <a:off x="8112126" y="4508500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650" name="Line 34"/>
          <p:cNvSpPr>
            <a:spLocks noChangeShapeType="1"/>
          </p:cNvSpPr>
          <p:nvPr/>
        </p:nvSpPr>
        <p:spPr bwMode="auto">
          <a:xfrm>
            <a:off x="8904288" y="4508500"/>
            <a:ext cx="0" cy="1225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651" name="Text Box 35"/>
          <p:cNvSpPr txBox="1">
            <a:spLocks noChangeArrowheads="1"/>
          </p:cNvSpPr>
          <p:nvPr/>
        </p:nvSpPr>
        <p:spPr bwMode="auto">
          <a:xfrm>
            <a:off x="4800600" y="2565401"/>
            <a:ext cx="647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rgbClr val="FF3300"/>
                </a:solidFill>
              </a:rPr>
              <a:t>ne</a:t>
            </a:r>
          </a:p>
        </p:txBody>
      </p:sp>
      <p:sp>
        <p:nvSpPr>
          <p:cNvPr id="26652" name="Line 36"/>
          <p:cNvSpPr>
            <a:spLocks noChangeShapeType="1"/>
          </p:cNvSpPr>
          <p:nvPr/>
        </p:nvSpPr>
        <p:spPr bwMode="auto">
          <a:xfrm flipH="1">
            <a:off x="5735638" y="4652963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653" name="Line 37"/>
          <p:cNvSpPr>
            <a:spLocks noChangeShapeType="1"/>
          </p:cNvSpPr>
          <p:nvPr/>
        </p:nvSpPr>
        <p:spPr bwMode="auto">
          <a:xfrm>
            <a:off x="5735638" y="4652964"/>
            <a:ext cx="0" cy="1081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654" name="Text Box 38"/>
          <p:cNvSpPr txBox="1">
            <a:spLocks noChangeArrowheads="1"/>
          </p:cNvSpPr>
          <p:nvPr/>
        </p:nvSpPr>
        <p:spPr bwMode="auto">
          <a:xfrm>
            <a:off x="5448300" y="4149726"/>
            <a:ext cx="647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rgbClr val="FF0000"/>
                </a:solidFill>
              </a:rPr>
              <a:t>ne</a:t>
            </a:r>
          </a:p>
        </p:txBody>
      </p:sp>
      <p:sp>
        <p:nvSpPr>
          <p:cNvPr id="26655" name="Oval 39"/>
          <p:cNvSpPr>
            <a:spLocks noChangeArrowheads="1"/>
          </p:cNvSpPr>
          <p:nvPr/>
        </p:nvSpPr>
        <p:spPr bwMode="auto">
          <a:xfrm>
            <a:off x="5087938" y="5734050"/>
            <a:ext cx="1655762" cy="8636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>
                <a:solidFill>
                  <a:srgbClr val="000066"/>
                </a:solidFill>
              </a:rPr>
              <a:t>Jiné provedení,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>
                <a:solidFill>
                  <a:srgbClr val="000066"/>
                </a:solidFill>
              </a:rPr>
              <a:t>velikost</a:t>
            </a:r>
          </a:p>
        </p:txBody>
      </p:sp>
      <p:sp>
        <p:nvSpPr>
          <p:cNvPr id="26656" name="Oval 40"/>
          <p:cNvSpPr>
            <a:spLocks noChangeArrowheads="1"/>
          </p:cNvSpPr>
          <p:nvPr/>
        </p:nvSpPr>
        <p:spPr bwMode="auto">
          <a:xfrm>
            <a:off x="7391401" y="5805489"/>
            <a:ext cx="1655763" cy="71913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>
                <a:solidFill>
                  <a:srgbClr val="000066"/>
                </a:solidFill>
              </a:rPr>
              <a:t>Jiné ceny</a:t>
            </a:r>
          </a:p>
        </p:txBody>
      </p:sp>
      <p:sp>
        <p:nvSpPr>
          <p:cNvPr id="26657" name="Rectangle 41"/>
          <p:cNvSpPr>
            <a:spLocks noChangeArrowheads="1"/>
          </p:cNvSpPr>
          <p:nvPr/>
        </p:nvSpPr>
        <p:spPr bwMode="auto">
          <a:xfrm>
            <a:off x="8256588" y="4005263"/>
            <a:ext cx="590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b="1"/>
              <a:t>ano</a:t>
            </a:r>
          </a:p>
        </p:txBody>
      </p:sp>
      <p:sp>
        <p:nvSpPr>
          <p:cNvPr id="26658" name="Text Box 42"/>
          <p:cNvSpPr txBox="1">
            <a:spLocks noChangeArrowheads="1"/>
          </p:cNvSpPr>
          <p:nvPr/>
        </p:nvSpPr>
        <p:spPr bwMode="auto">
          <a:xfrm>
            <a:off x="436728" y="260352"/>
            <a:ext cx="45797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rgbClr val="008080"/>
                </a:solidFill>
              </a:rPr>
              <a:t>Ztráta zákazníků </a:t>
            </a:r>
            <a:r>
              <a:rPr lang="cs-CZ" altLang="cs-CZ" sz="2800" b="1" dirty="0">
                <a:solidFill>
                  <a:srgbClr val="FF0000"/>
                </a:solidFill>
              </a:rPr>
              <a:t>- model</a:t>
            </a:r>
          </a:p>
        </p:txBody>
      </p:sp>
      <p:pic>
        <p:nvPicPr>
          <p:cNvPr id="37" name="Obrázek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675" y="2627"/>
            <a:ext cx="1464833" cy="1127893"/>
          </a:xfrm>
          <a:prstGeom prst="rect">
            <a:avLst/>
          </a:prstGeom>
        </p:spPr>
      </p:pic>
      <p:pic>
        <p:nvPicPr>
          <p:cNvPr id="3074" name="Picture 2" descr="PokladnÃ­k, NÃ¡kup, Supermarket, Obchod, ZÃ¡kaznÃ­k, Sho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501" y="783572"/>
            <a:ext cx="2735263" cy="243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75429" y="3213463"/>
            <a:ext cx="247173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https://pixabay.com/cs/illustrations/pokladn%C3%ADk-n%C3%A1kup-supermarket-obchod-1791106/</a:t>
            </a:r>
          </a:p>
        </p:txBody>
      </p:sp>
      <p:pic>
        <p:nvPicPr>
          <p:cNvPr id="3076" name="Picture 4" descr="NÃ¡kupnÃ­, Rodina, Prodej, KreslenÃ¡ PostaviÄka, MyÅ¡lenk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638" y="260352"/>
            <a:ext cx="1969825" cy="219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0133015" y="2720201"/>
            <a:ext cx="186054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https://pixabay.com/cs/illustrations/n%C3%A1kupn%C3%AD-rodina-prodej-2953143/</a:t>
            </a:r>
          </a:p>
        </p:txBody>
      </p:sp>
    </p:spTree>
    <p:extLst>
      <p:ext uri="{BB962C8B-B14F-4D97-AF65-F5344CB8AC3E}">
        <p14:creationId xmlns:p14="http://schemas.microsoft.com/office/powerpoint/2010/main" val="10430234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804918"/>
            <a:ext cx="5736609" cy="4530725"/>
          </a:xfrm>
          <a:solidFill>
            <a:srgbClr val="008080"/>
          </a:solidFill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b="1" dirty="0">
                <a:solidFill>
                  <a:schemeClr val="bg1"/>
                </a:solidFill>
              </a:rPr>
              <a:t>Obchodník vyhodnocuje: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b="1" dirty="0">
                <a:solidFill>
                  <a:schemeClr val="bg1"/>
                </a:solidFill>
              </a:rPr>
              <a:t>zprávy o evidenci prodaného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b="1" dirty="0">
                <a:solidFill>
                  <a:schemeClr val="bg1"/>
                </a:solidFill>
              </a:rPr>
              <a:t>zboží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b="1" dirty="0">
                <a:solidFill>
                  <a:schemeClr val="bg1"/>
                </a:solidFill>
              </a:rPr>
              <a:t>informace zaměstnanců prodejny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b="1" dirty="0">
                <a:solidFill>
                  <a:schemeClr val="bg1"/>
                </a:solidFill>
              </a:rPr>
              <a:t>registrace přání zákazníků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b="1" dirty="0">
                <a:solidFill>
                  <a:schemeClr val="bg1"/>
                </a:solidFill>
              </a:rPr>
              <a:t>úroveň reklamací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b="1" dirty="0">
                <a:solidFill>
                  <a:schemeClr val="bg1"/>
                </a:solidFill>
              </a:rPr>
              <a:t>spotřebitelské panely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b="1" dirty="0">
                <a:solidFill>
                  <a:schemeClr val="bg1"/>
                </a:solidFill>
              </a:rPr>
              <a:t>srovnávací nákupy u konkurence,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b="1" dirty="0">
                <a:solidFill>
                  <a:schemeClr val="bg1"/>
                </a:solidFill>
              </a:rPr>
              <a:t>výstavy, módní přehlídky</a:t>
            </a:r>
          </a:p>
        </p:txBody>
      </p:sp>
      <p:sp>
        <p:nvSpPr>
          <p:cNvPr id="27651" name="Oval 7"/>
          <p:cNvSpPr>
            <a:spLocks noGrp="1" noChangeArrowheads="1"/>
          </p:cNvSpPr>
          <p:nvPr>
            <p:ph type="title"/>
          </p:nvPr>
        </p:nvSpPr>
        <p:spPr>
          <a:xfrm>
            <a:off x="609600" y="277813"/>
            <a:ext cx="7606352" cy="1143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8080"/>
            </a:solidFill>
            <a:round/>
          </a:ln>
        </p:spPr>
        <p:txBody>
          <a:bodyPr>
            <a:normAutofit/>
          </a:bodyPr>
          <a:lstStyle/>
          <a:p>
            <a:pPr eaLnBrk="1" hangingPunct="1"/>
            <a:r>
              <a:rPr lang="cs-CZ" altLang="cs-CZ" sz="3600" b="1" dirty="0">
                <a:solidFill>
                  <a:srgbClr val="008080"/>
                </a:solidFill>
                <a:latin typeface="+mn-lt"/>
              </a:rPr>
              <a:t>Analýza potřeb zákazníka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675" y="2627"/>
            <a:ext cx="1464833" cy="1127893"/>
          </a:xfrm>
          <a:prstGeom prst="rect">
            <a:avLst/>
          </a:prstGeom>
        </p:spPr>
      </p:pic>
      <p:pic>
        <p:nvPicPr>
          <p:cNvPr id="2050" name="Picture 2" descr="NÃ¡kupnÃ­ KoÅ¡Ã­k, NakupovÃ¡nÃ­, NÃ¡kup, BonbÃ³n, VozÃ­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298" y="1600201"/>
            <a:ext cx="3185377" cy="339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7063694" y="5728178"/>
            <a:ext cx="42853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https://pixabay.com/cs/photos/n%C3%A1kupn%C3%AD-ko%C5%A1%C3%ADk-nakupov%C3%A1n%C3%AD-n%C3%A1kup-1080836/</a:t>
            </a:r>
          </a:p>
        </p:txBody>
      </p:sp>
    </p:spTree>
    <p:extLst>
      <p:ext uri="{BB962C8B-B14F-4D97-AF65-F5344CB8AC3E}">
        <p14:creationId xmlns:p14="http://schemas.microsoft.com/office/powerpoint/2010/main" val="2295371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val 4"/>
          <p:cNvSpPr>
            <a:spLocks noChangeArrowheads="1"/>
          </p:cNvSpPr>
          <p:nvPr/>
        </p:nvSpPr>
        <p:spPr bwMode="auto">
          <a:xfrm>
            <a:off x="752879" y="176521"/>
            <a:ext cx="4133020" cy="936625"/>
          </a:xfrm>
          <a:prstGeom prst="ellipse">
            <a:avLst/>
          </a:prstGeom>
          <a:solidFill>
            <a:srgbClr val="CCFFCC"/>
          </a:solidFill>
          <a:ln w="38100">
            <a:solidFill>
              <a:srgbClr val="00808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/>
              <a:t>    </a:t>
            </a:r>
            <a:r>
              <a:rPr lang="cs-CZ" altLang="cs-CZ" sz="2800" b="1" dirty="0">
                <a:solidFill>
                  <a:srgbClr val="000066"/>
                </a:solidFill>
              </a:rPr>
              <a:t>Analýza ABC</a:t>
            </a:r>
            <a:endParaRPr lang="cs-CZ" altLang="cs-CZ" sz="2800" dirty="0">
              <a:solidFill>
                <a:srgbClr val="000066"/>
              </a:solidFill>
            </a:endParaRPr>
          </a:p>
        </p:txBody>
      </p:sp>
      <p:graphicFrame>
        <p:nvGraphicFramePr>
          <p:cNvPr id="58454" name="Group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821669"/>
              </p:ext>
            </p:extLst>
          </p:nvPr>
        </p:nvGraphicFramePr>
        <p:xfrm>
          <a:off x="644999" y="2174752"/>
          <a:ext cx="6985000" cy="2194232"/>
        </p:xfrm>
        <a:graphic>
          <a:graphicData uri="http://schemas.openxmlformats.org/drawingml/2006/table">
            <a:tbl>
              <a:tblPr/>
              <a:tblGrid>
                <a:gridCol w="1611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9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24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27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skupina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679" marB="45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Podíl na tržbách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679" marB="45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Podíl na počtu sort. druhů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679" marB="45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0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79" marB="45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80 %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79" marB="45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20 %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79" marB="45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0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79" marB="45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15 %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79" marB="45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40 %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79" marB="45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0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79" marB="45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5 %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79" marB="45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40 %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79" marB="45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8697" name="Text Box 84"/>
          <p:cNvSpPr txBox="1">
            <a:spLocks noChangeArrowheads="1"/>
          </p:cNvSpPr>
          <p:nvPr/>
        </p:nvSpPr>
        <p:spPr bwMode="auto">
          <a:xfrm>
            <a:off x="378294" y="1130520"/>
            <a:ext cx="8885571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dirty="0"/>
              <a:t>Zboží je kategorizováno do 3 skupin dle jeho podílu na tržbách a podílu na  fyzickém množství zboží:</a:t>
            </a:r>
          </a:p>
        </p:txBody>
      </p:sp>
      <p:sp>
        <p:nvSpPr>
          <p:cNvPr id="28698" name="Text Box 85"/>
          <p:cNvSpPr txBox="1">
            <a:spLocks noChangeArrowheads="1"/>
          </p:cNvSpPr>
          <p:nvPr/>
        </p:nvSpPr>
        <p:spPr bwMode="auto">
          <a:xfrm>
            <a:off x="378294" y="4582219"/>
            <a:ext cx="8885571" cy="1943100"/>
          </a:xfrm>
          <a:prstGeom prst="rect">
            <a:avLst/>
          </a:prstGeom>
          <a:solidFill>
            <a:srgbClr val="CCFFCC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 tIns="82800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>
                <a:solidFill>
                  <a:srgbClr val="000066"/>
                </a:solidFill>
              </a:rPr>
              <a:t>Postup zpracování analýzy: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>
                <a:solidFill>
                  <a:srgbClr val="000066"/>
                </a:solidFill>
              </a:rPr>
              <a:t>1. Vedení evidence prodejů jednotlivých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>
                <a:solidFill>
                  <a:srgbClr val="000066"/>
                </a:solidFill>
              </a:rPr>
              <a:t>    sortimentních druhů</a:t>
            </a:r>
            <a:r>
              <a:rPr lang="cs-CZ" altLang="cs-CZ" sz="2400">
                <a:solidFill>
                  <a:srgbClr val="000066"/>
                </a:solidFill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>
                <a:solidFill>
                  <a:srgbClr val="000066"/>
                </a:solidFill>
              </a:rPr>
              <a:t>2. </a:t>
            </a:r>
            <a:r>
              <a:rPr lang="cs-CZ" altLang="cs-CZ" sz="2400" b="1">
                <a:solidFill>
                  <a:srgbClr val="000066"/>
                </a:solidFill>
              </a:rPr>
              <a:t>Seřazení dle příjmu, které přinesly (sestupně).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>
                <a:solidFill>
                  <a:srgbClr val="000066"/>
                </a:solidFill>
              </a:rPr>
              <a:t>3. </a:t>
            </a:r>
            <a:r>
              <a:rPr lang="cs-CZ" altLang="cs-CZ" sz="2400" b="1">
                <a:solidFill>
                  <a:srgbClr val="000066"/>
                </a:solidFill>
              </a:rPr>
              <a:t>Rozdělení do 3 skupin ABC.</a:t>
            </a:r>
            <a:r>
              <a:rPr lang="cs-CZ" altLang="cs-CZ" sz="1400" b="1"/>
              <a:t>                                                   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400" b="1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675" y="2627"/>
            <a:ext cx="1464833" cy="1127893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5A771CC0-B0AF-4EF1-B2C2-F0BD229844C3}"/>
              </a:ext>
            </a:extLst>
          </p:cNvPr>
          <p:cNvSpPr txBox="1"/>
          <p:nvPr/>
        </p:nvSpPr>
        <p:spPr>
          <a:xfrm>
            <a:off x="7901127" y="2348538"/>
            <a:ext cx="4039340" cy="184665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Analýzu ABC lze spojit s tzv. analýzou XYZ – zboží se rozdělí do tří skupin s volatilitou  prodejů v čase.</a:t>
            </a:r>
          </a:p>
          <a:p>
            <a:endParaRPr lang="cs-CZ" dirty="0"/>
          </a:p>
        </p:txBody>
      </p:sp>
      <p:sp>
        <p:nvSpPr>
          <p:cNvPr id="3" name="Šipka: dolů 2">
            <a:extLst>
              <a:ext uri="{FF2B5EF4-FFF2-40B4-BE49-F238E27FC236}">
                <a16:creationId xmlns:a16="http://schemas.microsoft.com/office/drawing/2014/main" id="{CD968DA0-6157-4731-805B-BD54693A0701}"/>
              </a:ext>
            </a:extLst>
          </p:cNvPr>
          <p:cNvSpPr/>
          <p:nvPr/>
        </p:nvSpPr>
        <p:spPr>
          <a:xfrm>
            <a:off x="10129421" y="4687410"/>
            <a:ext cx="798991" cy="1624613"/>
          </a:xfrm>
          <a:prstGeom prst="downArrow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497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7555173" cy="890469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Plánování a rozpočtování prodeje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012771" y="1334053"/>
            <a:ext cx="8510517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2400" b="1" dirty="0">
                <a:solidFill>
                  <a:srgbClr val="008080"/>
                </a:solidFill>
              </a:rPr>
              <a:t>Prodejna bez ohledu na svoji velikost, potřebuje plánování:</a:t>
            </a:r>
          </a:p>
          <a:p>
            <a:pPr marL="457200" indent="-457200" algn="just">
              <a:buFontTx/>
              <a:buChar char="-"/>
            </a:pPr>
            <a:r>
              <a:rPr lang="cs-CZ" sz="2400" b="1" dirty="0">
                <a:solidFill>
                  <a:srgbClr val="008080"/>
                </a:solidFill>
              </a:rPr>
              <a:t>aby mohla zajistit </a:t>
            </a:r>
            <a:r>
              <a:rPr lang="cs-CZ" sz="2400" b="1" dirty="0">
                <a:solidFill>
                  <a:srgbClr val="FF0000"/>
                </a:solidFill>
              </a:rPr>
              <a:t>plynulý provoz </a:t>
            </a:r>
            <a:r>
              <a:rPr lang="cs-CZ" sz="2400" b="1" dirty="0">
                <a:solidFill>
                  <a:srgbClr val="008080"/>
                </a:solidFill>
              </a:rPr>
              <a:t>zabezpečující optimální nákupní podmínky pro své zákazníky</a:t>
            </a:r>
          </a:p>
          <a:p>
            <a:pPr marL="457200" indent="-457200" algn="just">
              <a:buFontTx/>
              <a:buChar char="-"/>
            </a:pPr>
            <a:r>
              <a:rPr lang="cs-CZ" sz="2400" b="1" dirty="0">
                <a:solidFill>
                  <a:srgbClr val="008080"/>
                </a:solidFill>
              </a:rPr>
              <a:t>aby se </a:t>
            </a:r>
            <a:r>
              <a:rPr lang="cs-CZ" sz="2400" b="1" dirty="0">
                <a:solidFill>
                  <a:srgbClr val="FF0000"/>
                </a:solidFill>
              </a:rPr>
              <a:t>vyhnula ztrátám </a:t>
            </a:r>
            <a:r>
              <a:rPr lang="cs-CZ" sz="2400" b="1" dirty="0">
                <a:solidFill>
                  <a:srgbClr val="008080"/>
                </a:solidFill>
              </a:rPr>
              <a:t>a </a:t>
            </a:r>
          </a:p>
          <a:p>
            <a:pPr marL="457200" indent="-457200" algn="just">
              <a:buFontTx/>
              <a:buChar char="-"/>
            </a:pPr>
            <a:r>
              <a:rPr lang="cs-CZ" sz="2400" b="1" dirty="0">
                <a:solidFill>
                  <a:srgbClr val="008080"/>
                </a:solidFill>
              </a:rPr>
              <a:t>udržela si přiměřený </a:t>
            </a:r>
            <a:r>
              <a:rPr lang="cs-CZ" sz="2400" b="1" dirty="0">
                <a:solidFill>
                  <a:srgbClr val="FF0000"/>
                </a:solidFill>
              </a:rPr>
              <a:t>zisk</a:t>
            </a:r>
            <a:r>
              <a:rPr lang="cs-CZ" sz="2400" b="1" dirty="0">
                <a:solidFill>
                  <a:srgbClr val="008080"/>
                </a:solidFill>
              </a:rPr>
              <a:t>. </a:t>
            </a:r>
            <a:endParaRPr lang="cs-CZ" sz="2400" dirty="0">
              <a:solidFill>
                <a:srgbClr val="00808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729016" y="3571042"/>
            <a:ext cx="9397622" cy="1477328"/>
          </a:xfrm>
          <a:prstGeom prst="rect">
            <a:avLst/>
          </a:prstGeom>
          <a:solidFill>
            <a:srgbClr val="00808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2400" b="1" dirty="0">
                <a:solidFill>
                  <a:schemeClr val="bg1"/>
                </a:solidFill>
              </a:rPr>
              <a:t>Obchodník, který nevěnuje dostatečnou pozornost plánování, se může potýkat na jedné straně s nedostatkem peněz, na straně druhé s nedostatkem zboží.</a:t>
            </a:r>
          </a:p>
          <a:p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2D9050B-CD29-4290-B4DB-F9AAC2FAFEE2}"/>
              </a:ext>
            </a:extLst>
          </p:cNvPr>
          <p:cNvSpPr txBox="1"/>
          <p:nvPr/>
        </p:nvSpPr>
        <p:spPr>
          <a:xfrm>
            <a:off x="963585" y="5292546"/>
            <a:ext cx="8608888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8080"/>
                </a:solidFill>
              </a:rPr>
              <a:t>Plán rozpočtu zboží se skládá z pěti kroků, </a:t>
            </a:r>
            <a:r>
              <a:rPr lang="cs-CZ" sz="2400" b="1" dirty="0">
                <a:solidFill>
                  <a:srgbClr val="FF0000"/>
                </a:solidFill>
              </a:rPr>
              <a:t>a to plánování prodeje, plánování úrovně zásob, plánování redukcí, plánování nákupů a plánování ziskových marží.</a:t>
            </a:r>
          </a:p>
        </p:txBody>
      </p:sp>
    </p:spTree>
    <p:extLst>
      <p:ext uri="{BB962C8B-B14F-4D97-AF65-F5344CB8AC3E}">
        <p14:creationId xmlns:p14="http://schemas.microsoft.com/office/powerpoint/2010/main" val="5057264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val 4"/>
          <p:cNvSpPr>
            <a:spLocks noChangeArrowheads="1"/>
          </p:cNvSpPr>
          <p:nvPr/>
        </p:nvSpPr>
        <p:spPr bwMode="auto">
          <a:xfrm>
            <a:off x="644999" y="78766"/>
            <a:ext cx="6793140" cy="936625"/>
          </a:xfrm>
          <a:prstGeom prst="ellipse">
            <a:avLst/>
          </a:prstGeom>
          <a:solidFill>
            <a:srgbClr val="CCFFCC"/>
          </a:solidFill>
          <a:ln w="38100">
            <a:solidFill>
              <a:srgbClr val="00808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/>
              <a:t>    </a:t>
            </a:r>
            <a:r>
              <a:rPr lang="cs-CZ" altLang="cs-CZ" sz="2800" b="1" dirty="0">
                <a:solidFill>
                  <a:srgbClr val="000066"/>
                </a:solidFill>
              </a:rPr>
              <a:t>Analýza ABC+XYZ</a:t>
            </a:r>
            <a:endParaRPr lang="cs-CZ" altLang="cs-CZ" sz="2800" dirty="0">
              <a:solidFill>
                <a:srgbClr val="000066"/>
              </a:solidFill>
            </a:endParaRPr>
          </a:p>
        </p:txBody>
      </p:sp>
      <p:graphicFrame>
        <p:nvGraphicFramePr>
          <p:cNvPr id="58454" name="Group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358719"/>
              </p:ext>
            </p:extLst>
          </p:nvPr>
        </p:nvGraphicFramePr>
        <p:xfrm>
          <a:off x="378294" y="2920025"/>
          <a:ext cx="11348735" cy="1828472"/>
        </p:xfrm>
        <a:graphic>
          <a:graphicData uri="http://schemas.openxmlformats.org/drawingml/2006/table">
            <a:tbl>
              <a:tblPr/>
              <a:tblGrid>
                <a:gridCol w="1379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696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68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Skupina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679" marB="45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Charakteristika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679" marB="45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0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79" marB="45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sz="2400" dirty="0"/>
                        <a:t>položky s pravidelným průběhem spotřeby a s malou amplitudou výkyvů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79" marB="45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0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79" marB="45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sz="2400" dirty="0"/>
                        <a:t>položky se středními výkyvy ve spotřebě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79" marB="45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0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79" marB="45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cs-CZ" sz="2400" dirty="0"/>
                        <a:t>položky s nepravidelnou a v čase rozkolísanou spotřebou.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79" marB="45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8697" name="Text Box 84"/>
          <p:cNvSpPr txBox="1">
            <a:spLocks noChangeArrowheads="1"/>
          </p:cNvSpPr>
          <p:nvPr/>
        </p:nvSpPr>
        <p:spPr bwMode="auto">
          <a:xfrm>
            <a:off x="458193" y="1595075"/>
            <a:ext cx="8885571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dirty="0"/>
              <a:t>Analýza XYZ  -  zboží je kategorizováno do 3 skupin dle jeho volatility prodejů v čase  (výkyvy ve spotřebě)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675" y="2627"/>
            <a:ext cx="1464833" cy="1127893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8569BFA3-D26A-4E1D-B11B-AFE243A5C07B}"/>
              </a:ext>
            </a:extLst>
          </p:cNvPr>
          <p:cNvSpPr txBox="1"/>
          <p:nvPr/>
        </p:nvSpPr>
        <p:spPr>
          <a:xfrm>
            <a:off x="461639" y="5388746"/>
            <a:ext cx="816209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Seznamte se s tabulkou 10.2 na s. 155, která představuje spojení metody ABC a XYZ</a:t>
            </a:r>
          </a:p>
        </p:txBody>
      </p:sp>
    </p:spTree>
    <p:extLst>
      <p:ext uri="{BB962C8B-B14F-4D97-AF65-F5344CB8AC3E}">
        <p14:creationId xmlns:p14="http://schemas.microsoft.com/office/powerpoint/2010/main" val="18792701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6"/>
          <p:cNvSpPr txBox="1">
            <a:spLocks noChangeArrowheads="1"/>
          </p:cNvSpPr>
          <p:nvPr/>
        </p:nvSpPr>
        <p:spPr bwMode="auto">
          <a:xfrm>
            <a:off x="432593" y="189190"/>
            <a:ext cx="4562488" cy="549275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tIns="118800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1" dirty="0">
                <a:solidFill>
                  <a:srgbClr val="008080"/>
                </a:solidFill>
                <a:latin typeface="+mn-lt"/>
                <a:cs typeface="Times New Roman" panose="02020603050405020304" pitchFamily="18" charset="0"/>
              </a:rPr>
              <a:t>Realizace prodejních cen</a:t>
            </a:r>
            <a:endParaRPr lang="cs-CZ" altLang="cs-CZ" dirty="0">
              <a:solidFill>
                <a:srgbClr val="008080"/>
              </a:solidFill>
              <a:latin typeface="+mn-lt"/>
            </a:endParaRPr>
          </a:p>
        </p:txBody>
      </p:sp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5591175" y="260350"/>
            <a:ext cx="2952750" cy="457200"/>
          </a:xfrm>
          <a:prstGeom prst="rect">
            <a:avLst/>
          </a:prstGeom>
          <a:solidFill>
            <a:srgbClr val="008080"/>
          </a:solidFill>
          <a:ln w="28575">
            <a:solidFill>
              <a:srgbClr val="800080"/>
            </a:solidFill>
            <a:miter lim="800000"/>
            <a:headEnd/>
            <a:tailEnd/>
          </a:ln>
        </p:spPr>
        <p:txBody>
          <a:bodyPr tIns="82800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>
                <a:solidFill>
                  <a:schemeClr val="bg1"/>
                </a:solidFill>
                <a:cs typeface="Times New Roman" panose="02020603050405020304" pitchFamily="18" charset="0"/>
              </a:rPr>
              <a:t>Cíl společnosti</a:t>
            </a:r>
            <a:endParaRPr lang="cs-CZ" altLang="cs-CZ" sz="2400">
              <a:solidFill>
                <a:schemeClr val="bg1"/>
              </a:solidFill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729470" y="1039296"/>
            <a:ext cx="6480175" cy="7127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800080"/>
            </a:solidFill>
            <a:miter lim="800000"/>
            <a:headEnd/>
            <a:tailEnd/>
          </a:ln>
        </p:spPr>
        <p:txBody>
          <a:bodyPr tIns="82800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Cíl cenové tvorby </a:t>
            </a:r>
            <a:r>
              <a:rPr lang="cs-CZ" altLang="cs-CZ" sz="2000" b="1" dirty="0">
                <a:solidFill>
                  <a:srgbClr val="000066"/>
                </a:solidFill>
                <a:cs typeface="Times New Roman" panose="02020603050405020304" pitchFamily="18" charset="0"/>
              </a:rPr>
              <a:t>- zvýšení objemů prodeje, návratnost investic …</a:t>
            </a:r>
            <a:endParaRPr lang="cs-CZ" altLang="cs-CZ" sz="2000" dirty="0">
              <a:solidFill>
                <a:srgbClr val="000066"/>
              </a:solidFill>
            </a:endParaRPr>
          </a:p>
        </p:txBody>
      </p:sp>
      <p:sp>
        <p:nvSpPr>
          <p:cNvPr id="29701" name="Text Box 3"/>
          <p:cNvSpPr txBox="1">
            <a:spLocks noChangeArrowheads="1"/>
          </p:cNvSpPr>
          <p:nvPr/>
        </p:nvSpPr>
        <p:spPr bwMode="auto">
          <a:xfrm>
            <a:off x="729469" y="2016126"/>
            <a:ext cx="6480175" cy="7191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800080"/>
            </a:solidFill>
            <a:miter lim="800000"/>
            <a:headEnd/>
            <a:tailEnd/>
          </a:ln>
        </p:spPr>
        <p:txBody>
          <a:bodyPr tIns="82800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Orientace cenové tvorby </a:t>
            </a:r>
            <a:r>
              <a:rPr lang="cs-CZ" altLang="cs-CZ" sz="2000" b="1" dirty="0">
                <a:solidFill>
                  <a:srgbClr val="000066"/>
                </a:solidFill>
                <a:cs typeface="Times New Roman" panose="02020603050405020304" pitchFamily="18" charset="0"/>
              </a:rPr>
              <a:t>- koncepce prodeje, průnik, ústup z trhu..</a:t>
            </a:r>
            <a:endParaRPr lang="cs-CZ" altLang="cs-CZ" sz="2000" dirty="0">
              <a:solidFill>
                <a:srgbClr val="000066"/>
              </a:solidFill>
            </a:endParaRPr>
          </a:p>
        </p:txBody>
      </p:sp>
      <p:sp>
        <p:nvSpPr>
          <p:cNvPr id="29702" name="Text Box 2"/>
          <p:cNvSpPr txBox="1">
            <a:spLocks noChangeArrowheads="1"/>
          </p:cNvSpPr>
          <p:nvPr/>
        </p:nvSpPr>
        <p:spPr bwMode="auto">
          <a:xfrm>
            <a:off x="729469" y="2951163"/>
            <a:ext cx="6481762" cy="10541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800080"/>
            </a:solidFill>
            <a:miter lim="800000"/>
            <a:headEnd/>
            <a:tailEnd/>
          </a:ln>
        </p:spPr>
        <p:txBody>
          <a:bodyPr tIns="82800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Faktory vnější </a:t>
            </a:r>
            <a:r>
              <a:rPr lang="cs-CZ" altLang="cs-CZ" sz="2000" b="1" dirty="0">
                <a:solidFill>
                  <a:srgbClr val="000066"/>
                </a:solidFill>
                <a:cs typeface="Times New Roman" panose="02020603050405020304" pitchFamily="18" charset="0"/>
              </a:rPr>
              <a:t>- stav ekonomiky, zákonodárství, konkurence, spotřebitelé, umístění prodejny</a:t>
            </a:r>
            <a:endParaRPr lang="cs-CZ" altLang="cs-CZ" sz="2000" dirty="0">
              <a:solidFill>
                <a:srgbClr val="000066"/>
              </a:solidFill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1524001" y="99167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9704" name="Rectangle 9"/>
          <p:cNvSpPr>
            <a:spLocks noChangeArrowheads="1"/>
          </p:cNvSpPr>
          <p:nvPr/>
        </p:nvSpPr>
        <p:spPr bwMode="auto">
          <a:xfrm>
            <a:off x="1524000" y="1176339"/>
            <a:ext cx="184150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000"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br>
              <a:rPr lang="cs-CZ" altLang="cs-CZ" sz="1000">
                <a:cs typeface="Times New Roman" panose="02020603050405020304" pitchFamily="18" charset="0"/>
              </a:rPr>
            </a:br>
            <a:endParaRPr lang="cs-CZ" altLang="cs-CZ" sz="11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9705" name="Text Box 16"/>
          <p:cNvSpPr txBox="1">
            <a:spLocks noChangeArrowheads="1"/>
          </p:cNvSpPr>
          <p:nvPr/>
        </p:nvSpPr>
        <p:spPr bwMode="auto">
          <a:xfrm>
            <a:off x="727882" y="4240096"/>
            <a:ext cx="6481762" cy="7159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800080"/>
            </a:solidFill>
            <a:miter lim="800000"/>
            <a:headEnd/>
            <a:tailEnd/>
          </a:ln>
        </p:spPr>
        <p:txBody>
          <a:bodyPr tIns="82800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Faktory vnitřní </a:t>
            </a:r>
            <a:r>
              <a:rPr lang="cs-CZ" altLang="cs-CZ" sz="2000" b="1" dirty="0">
                <a:solidFill>
                  <a:srgbClr val="000066"/>
                </a:solidFill>
                <a:cs typeface="Times New Roman" panose="02020603050405020304" pitchFamily="18" charset="0"/>
              </a:rPr>
              <a:t>- náklady, vlastnosti zboží, požadovaná image</a:t>
            </a:r>
            <a:r>
              <a:rPr lang="cs-CZ" altLang="cs-CZ" sz="2000" b="1" dirty="0">
                <a:cs typeface="Times New Roman" panose="02020603050405020304" pitchFamily="18" charset="0"/>
              </a:rPr>
              <a:t>,</a:t>
            </a:r>
            <a:r>
              <a:rPr lang="cs-CZ" altLang="cs-CZ" sz="1400" b="1" dirty="0">
                <a:cs typeface="Times New Roman" panose="02020603050405020304" pitchFamily="18" charset="0"/>
              </a:rPr>
              <a:t> </a:t>
            </a:r>
            <a:endParaRPr lang="cs-CZ" altLang="cs-CZ" sz="1800" dirty="0"/>
          </a:p>
        </p:txBody>
      </p:sp>
      <p:sp>
        <p:nvSpPr>
          <p:cNvPr id="29706" name="Text Box 15"/>
          <p:cNvSpPr txBox="1">
            <a:spLocks noChangeArrowheads="1"/>
          </p:cNvSpPr>
          <p:nvPr/>
        </p:nvSpPr>
        <p:spPr bwMode="auto">
          <a:xfrm>
            <a:off x="727882" y="5253714"/>
            <a:ext cx="6481762" cy="10810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800080"/>
            </a:solidFill>
            <a:miter lim="800000"/>
            <a:headEnd/>
            <a:tailEnd/>
          </a:ln>
        </p:spPr>
        <p:txBody>
          <a:bodyPr tIns="82800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Cenová politika a metody </a:t>
            </a:r>
            <a:r>
              <a:rPr lang="cs-CZ" altLang="cs-CZ" sz="2000" b="1" dirty="0">
                <a:solidFill>
                  <a:srgbClr val="000066"/>
                </a:solidFill>
                <a:cs typeface="Times New Roman" panose="02020603050405020304" pitchFamily="18" charset="0"/>
              </a:rPr>
              <a:t>- fixní nebo variabilní tvorba, psychologické</a:t>
            </a:r>
            <a:r>
              <a:rPr lang="cs-CZ" altLang="cs-CZ" sz="2000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cs-CZ" altLang="cs-CZ" sz="2000" b="1" dirty="0">
                <a:solidFill>
                  <a:srgbClr val="000066"/>
                </a:solidFill>
                <a:cs typeface="Times New Roman" panose="02020603050405020304" pitchFamily="18" charset="0"/>
              </a:rPr>
              <a:t>faktory, podpora prodeje, cenový vůdce</a:t>
            </a:r>
            <a:r>
              <a:rPr lang="cs-CZ" altLang="cs-CZ" sz="2000" dirty="0">
                <a:solidFill>
                  <a:srgbClr val="000066"/>
                </a:solidFill>
                <a:cs typeface="Times New Roman" panose="02020603050405020304" pitchFamily="18" charset="0"/>
              </a:rPr>
              <a:t> … (další metody ve stud. opoře)</a:t>
            </a:r>
            <a:endParaRPr lang="cs-CZ" altLang="cs-CZ" sz="2000" dirty="0">
              <a:solidFill>
                <a:srgbClr val="000066"/>
              </a:solidFill>
            </a:endParaRPr>
          </a:p>
        </p:txBody>
      </p:sp>
      <p:sp>
        <p:nvSpPr>
          <p:cNvPr id="29707" name="Rectangle 17"/>
          <p:cNvSpPr>
            <a:spLocks noChangeArrowheads="1"/>
          </p:cNvSpPr>
          <p:nvPr/>
        </p:nvSpPr>
        <p:spPr bwMode="auto">
          <a:xfrm>
            <a:off x="1524001" y="233787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9708" name="Rectangle 19"/>
          <p:cNvSpPr>
            <a:spLocks noChangeArrowheads="1"/>
          </p:cNvSpPr>
          <p:nvPr/>
        </p:nvSpPr>
        <p:spPr bwMode="auto">
          <a:xfrm>
            <a:off x="1524000" y="2522539"/>
            <a:ext cx="184150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000"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br>
              <a:rPr lang="cs-CZ" altLang="cs-CZ" sz="1000">
                <a:cs typeface="Times New Roman" panose="02020603050405020304" pitchFamily="18" charset="0"/>
              </a:rPr>
            </a:br>
            <a:endParaRPr lang="cs-CZ" altLang="cs-CZ" sz="11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9709" name="Rectangle 21"/>
          <p:cNvSpPr>
            <a:spLocks noChangeArrowheads="1"/>
          </p:cNvSpPr>
          <p:nvPr/>
        </p:nvSpPr>
        <p:spPr bwMode="auto">
          <a:xfrm>
            <a:off x="1524000" y="3362326"/>
            <a:ext cx="18415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000"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br>
              <a:rPr lang="cs-CZ" altLang="cs-CZ" sz="1000">
                <a:cs typeface="Times New Roman" panose="02020603050405020304" pitchFamily="18" charset="0"/>
              </a:rPr>
            </a:br>
            <a:endParaRPr lang="cs-CZ" altLang="cs-CZ" sz="1800"/>
          </a:p>
        </p:txBody>
      </p:sp>
      <p:pic>
        <p:nvPicPr>
          <p:cNvPr id="29710" name="Picture 22" descr="j0295716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1724" y="2430463"/>
            <a:ext cx="2027237" cy="18637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1" name="Picture 2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593" y="4530703"/>
            <a:ext cx="2087562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2" name="Picture 25" descr="j0424586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593" y="270564"/>
            <a:ext cx="1841500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675" y="262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1878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7866" y="0"/>
            <a:ext cx="5658134" cy="49468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3600" b="1" dirty="0">
                <a:solidFill>
                  <a:srgbClr val="008080"/>
                </a:solidFill>
                <a:latin typeface="+mn-lt"/>
              </a:rPr>
              <a:t>Cenová politika a metody</a:t>
            </a:r>
          </a:p>
        </p:txBody>
      </p:sp>
      <p:sp>
        <p:nvSpPr>
          <p:cNvPr id="30723" name="TextovéPole 2"/>
          <p:cNvSpPr txBox="1">
            <a:spLocks noChangeArrowheads="1"/>
          </p:cNvSpPr>
          <p:nvPr/>
        </p:nvSpPr>
        <p:spPr bwMode="auto">
          <a:xfrm>
            <a:off x="232667" y="582067"/>
            <a:ext cx="11726665" cy="56938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rgbClr val="FF0000"/>
                </a:solidFill>
                <a:latin typeface="+mn-lt"/>
              </a:rPr>
              <a:t>Politika fixní ceny</a:t>
            </a:r>
            <a:r>
              <a:rPr lang="cs-CZ" altLang="cs-CZ" sz="2800" dirty="0">
                <a:solidFill>
                  <a:srgbClr val="FF0000"/>
                </a:solidFill>
                <a:latin typeface="+mn-lt"/>
              </a:rPr>
              <a:t> – stejná </a:t>
            </a:r>
            <a:r>
              <a:rPr lang="cs-CZ" altLang="cs-CZ" sz="2800" dirty="0">
                <a:solidFill>
                  <a:srgbClr val="008080"/>
                </a:solidFill>
                <a:latin typeface="+mn-lt"/>
              </a:rPr>
              <a:t>pro všechny zákazníky, nevylučuje možnost využití určitých slev z ceny určitým skupinám zákazníků, např. zaměstnancům, důchodcům …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rgbClr val="FF0000"/>
                </a:solidFill>
                <a:latin typeface="+mn-lt"/>
              </a:rPr>
              <a:t>Variabilní ceny</a:t>
            </a:r>
            <a:r>
              <a:rPr lang="cs-CZ" altLang="cs-CZ" sz="2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cs-CZ" altLang="cs-CZ" sz="2800" dirty="0">
                <a:solidFill>
                  <a:srgbClr val="008080"/>
                </a:solidFill>
                <a:latin typeface="+mn-lt"/>
              </a:rPr>
              <a:t>- využívány dealery a obchodníky se zbožím vyšší ceny. Ceny jsou </a:t>
            </a:r>
            <a:r>
              <a:rPr lang="cs-CZ" altLang="cs-CZ" sz="2800" dirty="0">
                <a:solidFill>
                  <a:srgbClr val="FF0000"/>
                </a:solidFill>
                <a:latin typeface="+mn-lt"/>
              </a:rPr>
              <a:t>flexibilní </a:t>
            </a:r>
            <a:r>
              <a:rPr lang="cs-CZ" altLang="cs-CZ" sz="2800" dirty="0">
                <a:solidFill>
                  <a:srgbClr val="008080"/>
                </a:solidFill>
                <a:latin typeface="+mn-lt"/>
              </a:rPr>
              <a:t>a jsou výsledkem </a:t>
            </a:r>
            <a:r>
              <a:rPr lang="cs-CZ" altLang="cs-CZ" sz="2800" dirty="0">
                <a:solidFill>
                  <a:srgbClr val="FF0000"/>
                </a:solidFill>
                <a:latin typeface="+mn-lt"/>
              </a:rPr>
              <a:t>dojednání</a:t>
            </a:r>
            <a:r>
              <a:rPr lang="cs-CZ" altLang="cs-CZ" sz="2800" dirty="0">
                <a:solidFill>
                  <a:srgbClr val="008080"/>
                </a:solidFill>
                <a:latin typeface="+mn-lt"/>
              </a:rPr>
              <a:t> mezi kupujícím a prodávajícím.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rgbClr val="FF0000"/>
                </a:solidFill>
                <a:latin typeface="+mn-lt"/>
              </a:rPr>
              <a:t>Politika psychologických cen</a:t>
            </a:r>
            <a:r>
              <a:rPr lang="cs-CZ" altLang="cs-CZ" sz="2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cs-CZ" altLang="cs-CZ" sz="2800" dirty="0">
                <a:solidFill>
                  <a:srgbClr val="008080"/>
                </a:solidFill>
                <a:latin typeface="+mn-lt"/>
              </a:rPr>
              <a:t>- založena </a:t>
            </a:r>
            <a:r>
              <a:rPr lang="cs-CZ" altLang="cs-CZ" sz="2800" dirty="0">
                <a:solidFill>
                  <a:srgbClr val="FF0000"/>
                </a:solidFill>
                <a:latin typeface="+mn-lt"/>
              </a:rPr>
              <a:t>na emocích </a:t>
            </a:r>
            <a:r>
              <a:rPr lang="cs-CZ" altLang="cs-CZ" sz="2800" dirty="0">
                <a:solidFill>
                  <a:srgbClr val="008080"/>
                </a:solidFill>
                <a:latin typeface="+mn-lt"/>
              </a:rPr>
              <a:t>a nespoléhá tak na racionální důvody prodeje zboží, číslicové zakončení ceny (např. 4,99 a 5,00).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rgbClr val="FF0000"/>
                </a:solidFill>
                <a:latin typeface="+mn-lt"/>
              </a:rPr>
              <a:t>Prestižní ceny</a:t>
            </a:r>
            <a:r>
              <a:rPr lang="cs-CZ" altLang="cs-CZ" sz="2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cs-CZ" altLang="cs-CZ" sz="2800" dirty="0">
                <a:solidFill>
                  <a:srgbClr val="008080"/>
                </a:solidFill>
                <a:latin typeface="+mn-lt"/>
              </a:rPr>
              <a:t>uplatňují firmy prezentující </a:t>
            </a:r>
            <a:r>
              <a:rPr lang="cs-CZ" altLang="cs-CZ" sz="2800" dirty="0">
                <a:solidFill>
                  <a:srgbClr val="FF0000"/>
                </a:solidFill>
                <a:latin typeface="+mn-lt"/>
              </a:rPr>
              <a:t>vysokou kvalitu zboží </a:t>
            </a:r>
            <a:r>
              <a:rPr lang="cs-CZ" altLang="cs-CZ" sz="2800" dirty="0">
                <a:solidFill>
                  <a:srgbClr val="008080"/>
                </a:solidFill>
                <a:latin typeface="+mn-lt"/>
              </a:rPr>
              <a:t>- jsou určeny zákazníkům, kteří si potrpí na svoje společenské postavení a tuto vysokou kvalitu vyhledávají.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rgbClr val="FF0000"/>
                </a:solidFill>
                <a:latin typeface="+mn-lt"/>
              </a:rPr>
              <a:t>Cena za</a:t>
            </a:r>
            <a:r>
              <a:rPr lang="cs-CZ" altLang="cs-CZ" sz="2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cs-CZ" altLang="cs-CZ" sz="2800" b="1" dirty="0">
                <a:solidFill>
                  <a:srgbClr val="FF0000"/>
                </a:solidFill>
                <a:latin typeface="+mn-lt"/>
              </a:rPr>
              <a:t>více jednotek </a:t>
            </a:r>
            <a:r>
              <a:rPr lang="cs-CZ" altLang="cs-CZ" sz="2800" dirty="0">
                <a:solidFill>
                  <a:srgbClr val="008080"/>
                </a:solidFill>
                <a:latin typeface="+mn-lt"/>
              </a:rPr>
              <a:t>je zvlášť oblíbenou formou podporující prodej, kdy prodejny prodávají </a:t>
            </a:r>
            <a:r>
              <a:rPr lang="cs-CZ" altLang="cs-CZ" sz="2800" dirty="0">
                <a:solidFill>
                  <a:srgbClr val="FF0000"/>
                </a:solidFill>
                <a:latin typeface="+mn-lt"/>
              </a:rPr>
              <a:t>více jednotek </a:t>
            </a:r>
            <a:r>
              <a:rPr lang="cs-CZ" altLang="cs-CZ" sz="2800" dirty="0">
                <a:solidFill>
                  <a:srgbClr val="008080"/>
                </a:solidFill>
                <a:latin typeface="+mn-lt"/>
              </a:rPr>
              <a:t>určitého druhu zboží </a:t>
            </a:r>
            <a:r>
              <a:rPr lang="cs-CZ" altLang="cs-CZ" sz="2800" dirty="0">
                <a:solidFill>
                  <a:srgbClr val="FF0000"/>
                </a:solidFill>
                <a:latin typeface="+mn-lt"/>
              </a:rPr>
              <a:t>za sníženou cenu (3 za 1).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rgbClr val="FF0000"/>
                </a:solidFill>
                <a:latin typeface="+mn-lt"/>
              </a:rPr>
              <a:t>Výkupní bonifikace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675" y="262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1406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079876" y="108393"/>
            <a:ext cx="3743325" cy="782638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cs-CZ" sz="3600" b="1" dirty="0">
                <a:solidFill>
                  <a:srgbClr val="008080"/>
                </a:solidFill>
                <a:latin typeface="+mn-lt"/>
              </a:rPr>
              <a:t>Tvorba ceny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598282" y="1384901"/>
            <a:ext cx="5181600" cy="2266052"/>
          </a:xfrm>
          <a:solidFill>
            <a:srgbClr val="008080"/>
          </a:solidFill>
          <a:ln>
            <a:solidFill>
              <a:srgbClr val="CC99FF"/>
            </a:solidFill>
          </a:ln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b="1" dirty="0">
                <a:solidFill>
                  <a:srgbClr val="FFFF00"/>
                </a:solidFill>
              </a:rPr>
              <a:t>Nákladově orientovaná cena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chemeClr val="bg1"/>
                </a:solidFill>
              </a:rPr>
              <a:t>přirážková kalkulace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cs-CZ" dirty="0">
                <a:solidFill>
                  <a:schemeClr val="bg1"/>
                </a:solidFill>
              </a:rPr>
              <a:t>stanovení cen analýzou bodu zvratu a pomocí cílové rentability.</a:t>
            </a:r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6899908" y="1439253"/>
            <a:ext cx="5181600" cy="3186013"/>
          </a:xfrm>
          <a:solidFill>
            <a:srgbClr val="008080"/>
          </a:solidFill>
          <a:ln>
            <a:solidFill>
              <a:srgbClr val="CC99FF"/>
            </a:solidFill>
          </a:ln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b="1" dirty="0">
                <a:solidFill>
                  <a:srgbClr val="FFFF00"/>
                </a:solidFill>
              </a:rPr>
              <a:t>Poměry na trhu - konkurence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chemeClr val="bg1"/>
                </a:solidFill>
              </a:rPr>
              <a:t>zmenšují prostor pro rozhodování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chemeClr val="bg1"/>
                </a:solidFill>
              </a:rPr>
              <a:t>většinou je zboží „oceněno“ konkurencí a výrobcem.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chemeClr val="bg1"/>
                </a:solidFill>
              </a:rPr>
              <a:t>běžná cena je východiskem pro stanovení stejné ceny, vyšší či nižší (záleží i na pozici firmy na trhu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chemeClr val="bg1"/>
                </a:solidFill>
              </a:rPr>
              <a:t>Na B2B trhu – cena, která se předpokládá (např. u veřejných soutěží)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cs-CZ" dirty="0"/>
          </a:p>
        </p:txBody>
      </p:sp>
      <p:sp>
        <p:nvSpPr>
          <p:cNvPr id="31749" name="Line 8"/>
          <p:cNvSpPr>
            <a:spLocks noChangeShapeType="1"/>
          </p:cNvSpPr>
          <p:nvPr/>
        </p:nvSpPr>
        <p:spPr bwMode="auto">
          <a:xfrm flipH="1">
            <a:off x="3070933" y="845167"/>
            <a:ext cx="1366837" cy="1444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750" name="Line 9"/>
          <p:cNvSpPr>
            <a:spLocks noChangeShapeType="1"/>
          </p:cNvSpPr>
          <p:nvPr/>
        </p:nvSpPr>
        <p:spPr bwMode="auto">
          <a:xfrm>
            <a:off x="7529776" y="773730"/>
            <a:ext cx="1152525" cy="2159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675" y="2627"/>
            <a:ext cx="1464833" cy="1127893"/>
          </a:xfrm>
          <a:prstGeom prst="rect">
            <a:avLst/>
          </a:prstGeom>
        </p:spPr>
      </p:pic>
      <p:sp>
        <p:nvSpPr>
          <p:cNvPr id="2" name="Šipka: dolů 1">
            <a:extLst>
              <a:ext uri="{FF2B5EF4-FFF2-40B4-BE49-F238E27FC236}">
                <a16:creationId xmlns:a16="http://schemas.microsoft.com/office/drawing/2014/main" id="{CB817DE5-150D-4999-BFED-66DB9B666E0E}"/>
              </a:ext>
            </a:extLst>
          </p:cNvPr>
          <p:cNvSpPr/>
          <p:nvPr/>
        </p:nvSpPr>
        <p:spPr>
          <a:xfrm flipH="1">
            <a:off x="6096001" y="1232693"/>
            <a:ext cx="118368" cy="2939812"/>
          </a:xfrm>
          <a:prstGeom prst="downArrow">
            <a:avLst/>
          </a:prstGeom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91FA59F7-7FB3-49B5-8220-31648FFCE2FA}"/>
              </a:ext>
            </a:extLst>
          </p:cNvPr>
          <p:cNvSpPr txBox="1"/>
          <p:nvPr/>
        </p:nvSpPr>
        <p:spPr>
          <a:xfrm>
            <a:off x="1489076" y="4317430"/>
            <a:ext cx="5181600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/>
              <a:t>Stanovení cen dle kupujícího, dle jeho vnímání hodnoty</a:t>
            </a:r>
          </a:p>
          <a:p>
            <a:pPr algn="ctr"/>
            <a:r>
              <a:rPr lang="cs-CZ" sz="2000" b="1" dirty="0"/>
              <a:t>Zjišťuje se dle přínosů hodnoty pro zákazníka a nákladů na zakoupení zboží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3D85779-5FB5-41F5-AB3A-C7C49EEFE022}"/>
              </a:ext>
            </a:extLst>
          </p:cNvPr>
          <p:cNvSpPr txBox="1"/>
          <p:nvPr/>
        </p:nvSpPr>
        <p:spPr>
          <a:xfrm>
            <a:off x="763998" y="6012833"/>
            <a:ext cx="1003176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Do tvorby může vstupovat také legislativa !!! Zákon č. 526/1990 Sb., nekalé praktiky hospodářské soutěže, cenové kartely…</a:t>
            </a:r>
          </a:p>
        </p:txBody>
      </p:sp>
    </p:spTree>
    <p:extLst>
      <p:ext uri="{BB962C8B-B14F-4D97-AF65-F5344CB8AC3E}">
        <p14:creationId xmlns:p14="http://schemas.microsoft.com/office/powerpoint/2010/main" val="42672407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482454" y="673599"/>
            <a:ext cx="4228531" cy="58737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3600" b="1" dirty="0">
                <a:solidFill>
                  <a:srgbClr val="008080"/>
                </a:solidFill>
                <a:latin typeface="+mn-lt"/>
              </a:rPr>
              <a:t>Shrnutí přednášky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7036" y="2111376"/>
            <a:ext cx="8889000" cy="355244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>
              <a:spcBef>
                <a:spcPct val="0"/>
              </a:spcBef>
              <a:buNone/>
            </a:pPr>
            <a:r>
              <a:rPr lang="cs-CZ" altLang="cs-CZ" dirty="0"/>
              <a:t>►</a:t>
            </a:r>
            <a:r>
              <a:rPr lang="cs-CZ" altLang="cs-CZ" b="1" dirty="0">
                <a:solidFill>
                  <a:srgbClr val="008080"/>
                </a:solidFill>
              </a:rPr>
              <a:t> rozpočet, plán prodeje, plán zásob</a:t>
            </a:r>
          </a:p>
          <a:p>
            <a:pPr>
              <a:spcBef>
                <a:spcPct val="0"/>
              </a:spcBef>
              <a:buNone/>
            </a:pPr>
            <a:r>
              <a:rPr lang="cs-CZ" altLang="cs-CZ" b="1" dirty="0">
                <a:solidFill>
                  <a:srgbClr val="008080"/>
                </a:solidFill>
              </a:rPr>
              <a:t>►3 základní podmínky úspěšného podnikání- </a:t>
            </a:r>
            <a:r>
              <a:rPr lang="cs-CZ" altLang="cs-CZ" b="1" dirty="0">
                <a:solidFill>
                  <a:srgbClr val="008080"/>
                </a:solidFill>
                <a:cs typeface="Times New Roman" panose="02020603050405020304" pitchFamily="18" charset="0"/>
              </a:rPr>
              <a:t>obrat, nákupní cena a obchodní přirážka (marže)</a:t>
            </a:r>
          </a:p>
          <a:p>
            <a:pPr>
              <a:spcBef>
                <a:spcPct val="0"/>
              </a:spcBef>
              <a:buNone/>
            </a:pPr>
            <a:r>
              <a:rPr lang="cs-CZ" altLang="cs-CZ" b="1" dirty="0">
                <a:solidFill>
                  <a:srgbClr val="008080"/>
                </a:solidFill>
              </a:rPr>
              <a:t>► plánování zásob- za jistoty i nejistoty </a:t>
            </a:r>
            <a:r>
              <a:rPr lang="cs-CZ" altLang="cs-CZ" b="1">
                <a:solidFill>
                  <a:srgbClr val="008080"/>
                </a:solidFill>
              </a:rPr>
              <a:t>(metoda </a:t>
            </a:r>
            <a:r>
              <a:rPr lang="cs-CZ" altLang="cs-CZ" b="1" dirty="0">
                <a:solidFill>
                  <a:srgbClr val="008080"/>
                </a:solidFill>
              </a:rPr>
              <a:t>základní</a:t>
            </a:r>
          </a:p>
          <a:p>
            <a:pPr>
              <a:spcBef>
                <a:spcPct val="0"/>
              </a:spcBef>
              <a:buNone/>
            </a:pPr>
            <a:r>
              <a:rPr lang="cs-CZ" altLang="cs-CZ" b="1" dirty="0">
                <a:solidFill>
                  <a:srgbClr val="008080"/>
                </a:solidFill>
              </a:rPr>
              <a:t>     zásoby</a:t>
            </a:r>
          </a:p>
          <a:p>
            <a:pPr>
              <a:spcBef>
                <a:spcPct val="0"/>
              </a:spcBef>
              <a:buNone/>
            </a:pPr>
            <a:r>
              <a:rPr lang="cs-CZ" altLang="cs-CZ" b="1" dirty="0">
                <a:solidFill>
                  <a:srgbClr val="008080"/>
                </a:solidFill>
              </a:rPr>
              <a:t>►výběr sortimentu- kritéria výběru, ztráta</a:t>
            </a:r>
          </a:p>
          <a:p>
            <a:pPr>
              <a:spcBef>
                <a:spcPct val="0"/>
              </a:spcBef>
              <a:buNone/>
            </a:pPr>
            <a:r>
              <a:rPr lang="cs-CZ" altLang="cs-CZ" b="1" dirty="0">
                <a:solidFill>
                  <a:srgbClr val="008080"/>
                </a:solidFill>
              </a:rPr>
              <a:t>     zákazníků, analýza potřeb</a:t>
            </a:r>
          </a:p>
          <a:p>
            <a:pPr>
              <a:spcBef>
                <a:spcPct val="0"/>
              </a:spcBef>
              <a:buNone/>
            </a:pPr>
            <a:r>
              <a:rPr lang="cs-CZ" altLang="cs-CZ" b="1" dirty="0">
                <a:solidFill>
                  <a:srgbClr val="008080"/>
                </a:solidFill>
              </a:rPr>
              <a:t>► analýza ABC a XYZ</a:t>
            </a:r>
          </a:p>
          <a:p>
            <a:pPr>
              <a:spcBef>
                <a:spcPct val="0"/>
              </a:spcBef>
              <a:buNone/>
            </a:pPr>
            <a:r>
              <a:rPr lang="cs-CZ" altLang="cs-CZ" b="1" dirty="0">
                <a:solidFill>
                  <a:srgbClr val="008080"/>
                </a:solidFill>
              </a:rPr>
              <a:t>►prodejní ceny, cíle organizace, faktory </a:t>
            </a:r>
          </a:p>
          <a:p>
            <a:pPr>
              <a:spcBef>
                <a:spcPct val="0"/>
              </a:spcBef>
              <a:buNone/>
            </a:pPr>
            <a:r>
              <a:rPr lang="cs-CZ" altLang="cs-CZ" b="1" dirty="0">
                <a:solidFill>
                  <a:srgbClr val="008080"/>
                </a:solidFill>
              </a:rPr>
              <a:t>   tvorby ceny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599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86580"/>
            <a:ext cx="8229600" cy="431800"/>
          </a:xfrm>
          <a:solidFill>
            <a:srgbClr val="008080"/>
          </a:solidFill>
          <a:ln w="38100">
            <a:solidFill>
              <a:srgbClr val="FF6600"/>
            </a:solidFill>
          </a:ln>
        </p:spPr>
        <p:txBody>
          <a:bodyPr>
            <a:noAutofit/>
          </a:bodyPr>
          <a:lstStyle/>
          <a:p>
            <a:pPr algn="ctr" eaLnBrk="1" hangingPunct="1"/>
            <a:r>
              <a:rPr lang="cs-CZ" altLang="cs-CZ" sz="3600" b="1" dirty="0">
                <a:solidFill>
                  <a:schemeClr val="bg2"/>
                </a:solidFill>
              </a:rPr>
              <a:t>Základní struktura rozpočtu</a:t>
            </a:r>
            <a:r>
              <a:rPr lang="cs-CZ" altLang="cs-CZ" sz="3600" b="1" dirty="0"/>
              <a:t> </a:t>
            </a:r>
            <a:r>
              <a:rPr lang="cs-CZ" altLang="cs-CZ" sz="3600" b="1" dirty="0">
                <a:solidFill>
                  <a:schemeClr val="bg2"/>
                </a:solidFill>
              </a:rPr>
              <a:t>MOJ</a:t>
            </a:r>
          </a:p>
        </p:txBody>
      </p:sp>
      <p:graphicFrame>
        <p:nvGraphicFramePr>
          <p:cNvPr id="29888" name="Group 1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900544"/>
              </p:ext>
            </p:extLst>
          </p:nvPr>
        </p:nvGraphicFramePr>
        <p:xfrm>
          <a:off x="2063750" y="981076"/>
          <a:ext cx="8064500" cy="4786023"/>
        </p:xfrm>
        <a:graphic>
          <a:graphicData uri="http://schemas.openxmlformats.org/drawingml/2006/table">
            <a:tbl>
              <a:tblPr/>
              <a:tblGrid>
                <a:gridCol w="4032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2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28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Příjmy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Výdaje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Tržby za zboží a služby 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(plán prodeje)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Nákup zboží 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(plán zásob)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3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Provozní náklady: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4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personální náklady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3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nájem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9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propagace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3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ztráty z prodeje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9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odpisy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73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daně, úroky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73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poštovné, telefon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05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pojištění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8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5425" algn="l"/>
                        </a:tabLst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otop, elektrická energie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49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167" name="Text Box 183"/>
          <p:cNvSpPr txBox="1">
            <a:spLocks noChangeArrowheads="1"/>
          </p:cNvSpPr>
          <p:nvPr/>
        </p:nvSpPr>
        <p:spPr bwMode="auto">
          <a:xfrm>
            <a:off x="3874294" y="5938768"/>
            <a:ext cx="4608512" cy="919232"/>
          </a:xfrm>
          <a:prstGeom prst="rect">
            <a:avLst/>
          </a:prstGeom>
          <a:solidFill>
            <a:srgbClr val="008080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tIns="118800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chemeClr val="bg1"/>
                </a:solidFill>
                <a:latin typeface="Tahoma" panose="020B0604030504040204" pitchFamily="34" charset="0"/>
              </a:rPr>
              <a:t>Příjmy – výdaje = výsledek hospodaření</a:t>
            </a:r>
            <a:endParaRPr lang="cs-CZ" altLang="cs-CZ" sz="2400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765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10"/>
          <p:cNvSpPr>
            <a:spLocks noChangeArrowheads="1"/>
          </p:cNvSpPr>
          <p:nvPr/>
        </p:nvSpPr>
        <p:spPr bwMode="auto">
          <a:xfrm>
            <a:off x="599219" y="1628776"/>
            <a:ext cx="8913271" cy="20621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1" dirty="0">
                <a:solidFill>
                  <a:srgbClr val="008080"/>
                </a:solidFill>
                <a:latin typeface="+mn-lt"/>
                <a:cs typeface="Times New Roman" panose="02020603050405020304" pitchFamily="18" charset="0"/>
              </a:rPr>
              <a:t>Úspěch obchodního podnikání je vyjádřen třemi ekonomickými kategoriemi: </a:t>
            </a:r>
            <a:endParaRPr lang="cs-CZ" altLang="cs-CZ" b="1" dirty="0">
              <a:solidFill>
                <a:srgbClr val="008080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1" dirty="0">
                <a:solidFill>
                  <a:srgbClr val="008080"/>
                </a:solidFill>
                <a:latin typeface="+mn-lt"/>
                <a:cs typeface="Times New Roman" panose="02020603050405020304" pitchFamily="18" charset="0"/>
              </a:rPr>
              <a:t>obratem, nákupní cenou a obchodní přirážkou.</a:t>
            </a:r>
            <a:endParaRPr lang="cs-CZ" altLang="cs-CZ" dirty="0">
              <a:solidFill>
                <a:srgbClr val="008080"/>
              </a:solidFill>
              <a:latin typeface="+mn-lt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dirty="0">
              <a:latin typeface="+mn-lt"/>
            </a:endParaRPr>
          </a:p>
        </p:txBody>
      </p:sp>
      <p:sp>
        <p:nvSpPr>
          <p:cNvPr id="6152" name="Rectangle 11"/>
          <p:cNvSpPr>
            <a:spLocks noChangeArrowheads="1"/>
          </p:cNvSpPr>
          <p:nvPr/>
        </p:nvSpPr>
        <p:spPr bwMode="auto">
          <a:xfrm>
            <a:off x="1484313" y="2036764"/>
            <a:ext cx="184151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br>
              <a:rPr lang="cs-CZ" altLang="cs-CZ" sz="1100">
                <a:latin typeface="Tahoma" panose="020B0604030504040204" pitchFamily="34" charset="0"/>
              </a:rPr>
            </a:br>
            <a:endParaRPr lang="cs-CZ" altLang="cs-CZ" sz="1800"/>
          </a:p>
        </p:txBody>
      </p:sp>
      <p:sp>
        <p:nvSpPr>
          <p:cNvPr id="6172" name="Rectangle 67"/>
          <p:cNvSpPr>
            <a:spLocks noChangeArrowheads="1"/>
          </p:cNvSpPr>
          <p:nvPr/>
        </p:nvSpPr>
        <p:spPr bwMode="auto">
          <a:xfrm>
            <a:off x="1484313" y="411904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6173" name="Rectangle 68"/>
          <p:cNvSpPr>
            <a:spLocks noChangeArrowheads="1"/>
          </p:cNvSpPr>
          <p:nvPr/>
        </p:nvSpPr>
        <p:spPr bwMode="auto">
          <a:xfrm>
            <a:off x="1484313" y="4303714"/>
            <a:ext cx="184151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100">
              <a:latin typeface="Tahoma" panose="020B060403050404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6174" name="Rectangle 69"/>
          <p:cNvSpPr>
            <a:spLocks noChangeArrowheads="1"/>
          </p:cNvSpPr>
          <p:nvPr/>
        </p:nvSpPr>
        <p:spPr bwMode="auto">
          <a:xfrm>
            <a:off x="1484313" y="46540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6175" name="Rectangle 70"/>
          <p:cNvSpPr>
            <a:spLocks noChangeArrowheads="1"/>
          </p:cNvSpPr>
          <p:nvPr/>
        </p:nvSpPr>
        <p:spPr bwMode="auto">
          <a:xfrm>
            <a:off x="1484313" y="46540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599219" y="311755"/>
            <a:ext cx="8543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Čím je dán úspěch obchodního podnikání?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99219" y="4488379"/>
            <a:ext cx="8885975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chemeClr val="bg1"/>
                </a:solidFill>
              </a:rPr>
              <a:t>Podívejme se nyní, jak můžeme tyto kategorie ovlivnit.</a:t>
            </a:r>
          </a:p>
        </p:txBody>
      </p:sp>
      <p:sp>
        <p:nvSpPr>
          <p:cNvPr id="5" name="Šipka dolů 4"/>
          <p:cNvSpPr/>
          <p:nvPr/>
        </p:nvSpPr>
        <p:spPr>
          <a:xfrm>
            <a:off x="4394579" y="5513696"/>
            <a:ext cx="736979" cy="696035"/>
          </a:xfrm>
          <a:prstGeom prst="downArrow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7332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5"/>
          <p:cNvSpPr>
            <a:spLocks noChangeArrowheads="1"/>
          </p:cNvSpPr>
          <p:nvPr/>
        </p:nvSpPr>
        <p:spPr bwMode="auto">
          <a:xfrm>
            <a:off x="461900" y="6117065"/>
            <a:ext cx="274638" cy="457200"/>
          </a:xfrm>
          <a:prstGeom prst="downArrow">
            <a:avLst>
              <a:gd name="adj1" fmla="val 50000"/>
              <a:gd name="adj2" fmla="val 41618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6147" name="Text Box 9"/>
          <p:cNvSpPr txBox="1">
            <a:spLocks noChangeArrowheads="1"/>
          </p:cNvSpPr>
          <p:nvPr/>
        </p:nvSpPr>
        <p:spPr bwMode="auto">
          <a:xfrm>
            <a:off x="461900" y="505917"/>
            <a:ext cx="5400675" cy="365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bIns="0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1" dirty="0">
                <a:solidFill>
                  <a:srgbClr val="008080"/>
                </a:solidFill>
                <a:latin typeface="+mn-lt"/>
                <a:cs typeface="Times New Roman" panose="02020603050405020304" pitchFamily="18" charset="0"/>
              </a:rPr>
              <a:t>Struktura obratu tržeb a ceny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dirty="0">
              <a:solidFill>
                <a:srgbClr val="008080"/>
              </a:solidFill>
              <a:latin typeface="+mn-lt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dirty="0">
              <a:solidFill>
                <a:srgbClr val="008080"/>
              </a:solidFill>
              <a:latin typeface="+mn-lt"/>
            </a:endParaRPr>
          </a:p>
        </p:txBody>
      </p:sp>
      <p:sp>
        <p:nvSpPr>
          <p:cNvPr id="6148" name="Text Box 8"/>
          <p:cNvSpPr txBox="1">
            <a:spLocks noChangeArrowheads="1"/>
          </p:cNvSpPr>
          <p:nvPr/>
        </p:nvSpPr>
        <p:spPr bwMode="auto">
          <a:xfrm>
            <a:off x="1092371" y="6163102"/>
            <a:ext cx="6337300" cy="365125"/>
          </a:xfrm>
          <a:prstGeom prst="rect">
            <a:avLst/>
          </a:prstGeom>
          <a:solidFill>
            <a:srgbClr val="008080"/>
          </a:solidFill>
          <a:ln w="28575">
            <a:solidFill>
              <a:srgbClr val="008080"/>
            </a:solidFill>
            <a:miter lim="800000"/>
            <a:headEnd/>
            <a:tailEnd/>
          </a:ln>
        </p:spPr>
        <p:txBody>
          <a:bodyPr bIns="0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Obchodní přirážka = provozní náklady + zisk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939892" y="5189021"/>
            <a:ext cx="6480175" cy="365125"/>
          </a:xfrm>
          <a:prstGeom prst="rect">
            <a:avLst/>
          </a:prstGeom>
          <a:solidFill>
            <a:srgbClr val="008080"/>
          </a:solidFill>
          <a:ln w="28575">
            <a:solidFill>
              <a:srgbClr val="008080"/>
            </a:solidFill>
            <a:miter lim="800000"/>
            <a:headEnd/>
            <a:tailEnd/>
          </a:ln>
        </p:spPr>
        <p:txBody>
          <a:bodyPr bIns="0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Obchodní přirážka =  prodejní cena -  nákupní cena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 dirty="0"/>
          </a:p>
        </p:txBody>
      </p:sp>
      <p:sp>
        <p:nvSpPr>
          <p:cNvPr id="6150" name="AutoShape 7"/>
          <p:cNvSpPr>
            <a:spLocks noChangeArrowheads="1"/>
          </p:cNvSpPr>
          <p:nvPr/>
        </p:nvSpPr>
        <p:spPr bwMode="auto">
          <a:xfrm>
            <a:off x="461900" y="5314952"/>
            <a:ext cx="365125" cy="274637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6152" name="Rectangle 11"/>
          <p:cNvSpPr>
            <a:spLocks noChangeArrowheads="1"/>
          </p:cNvSpPr>
          <p:nvPr/>
        </p:nvSpPr>
        <p:spPr bwMode="auto">
          <a:xfrm>
            <a:off x="1484313" y="2036764"/>
            <a:ext cx="184151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br>
              <a:rPr lang="cs-CZ" altLang="cs-CZ" sz="1100">
                <a:latin typeface="Tahoma" panose="020B0604030504040204" pitchFamily="34" charset="0"/>
              </a:rPr>
            </a:br>
            <a:endParaRPr lang="cs-CZ" altLang="cs-CZ" sz="1800"/>
          </a:p>
        </p:txBody>
      </p:sp>
      <p:graphicFrame>
        <p:nvGraphicFramePr>
          <p:cNvPr id="30796" name="Group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082710"/>
              </p:ext>
            </p:extLst>
          </p:nvPr>
        </p:nvGraphicFramePr>
        <p:xfrm>
          <a:off x="554983" y="2036764"/>
          <a:ext cx="7489890" cy="2651760"/>
        </p:xfrm>
        <a:graphic>
          <a:graphicData uri="http://schemas.openxmlformats.org/drawingml/2006/table">
            <a:tbl>
              <a:tblPr/>
              <a:tblGrid>
                <a:gridCol w="3780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9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Nákupní cena (NC)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Obchodní přirážka </a:t>
                      </a: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(OP)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Nákupní cena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Provozní náklady + zisk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76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Obrat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</a:t>
                      </a: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Nákupních cen</a:t>
                      </a:r>
                      <a:endParaRPr kumimoji="0" lang="cs-CZ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 + </a:t>
                      </a: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Provozních nákladů a zisku</a:t>
                      </a:r>
                      <a:endParaRPr kumimoji="0" lang="cs-CZ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876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</a:t>
                      </a: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prodejních cen (PC)</a:t>
                      </a:r>
                      <a:endParaRPr kumimoji="0" lang="cs-CZ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172" name="Rectangle 67"/>
          <p:cNvSpPr>
            <a:spLocks noChangeArrowheads="1"/>
          </p:cNvSpPr>
          <p:nvPr/>
        </p:nvSpPr>
        <p:spPr bwMode="auto">
          <a:xfrm>
            <a:off x="1484313" y="411904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6173" name="Rectangle 68"/>
          <p:cNvSpPr>
            <a:spLocks noChangeArrowheads="1"/>
          </p:cNvSpPr>
          <p:nvPr/>
        </p:nvSpPr>
        <p:spPr bwMode="auto">
          <a:xfrm>
            <a:off x="1484313" y="4303714"/>
            <a:ext cx="184151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100">
              <a:latin typeface="Tahoma" panose="020B060403050404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6174" name="Rectangle 69"/>
          <p:cNvSpPr>
            <a:spLocks noChangeArrowheads="1"/>
          </p:cNvSpPr>
          <p:nvPr/>
        </p:nvSpPr>
        <p:spPr bwMode="auto">
          <a:xfrm>
            <a:off x="1484313" y="46540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6175" name="Rectangle 70"/>
          <p:cNvSpPr>
            <a:spLocks noChangeArrowheads="1"/>
          </p:cNvSpPr>
          <p:nvPr/>
        </p:nvSpPr>
        <p:spPr bwMode="auto">
          <a:xfrm>
            <a:off x="1484313" y="46540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6176" name="Text Box 92"/>
          <p:cNvSpPr txBox="1">
            <a:spLocks noChangeArrowheads="1"/>
          </p:cNvSpPr>
          <p:nvPr/>
        </p:nvSpPr>
        <p:spPr bwMode="auto">
          <a:xfrm>
            <a:off x="599219" y="1240257"/>
            <a:ext cx="5327650" cy="461665"/>
          </a:xfrm>
          <a:prstGeom prst="rect">
            <a:avLst/>
          </a:prstGeom>
          <a:solidFill>
            <a:srgbClr val="008080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chemeClr val="bg2"/>
                </a:solidFill>
                <a:latin typeface="+mn-lt"/>
              </a:rPr>
              <a:t>Prodejní cena (PC)</a:t>
            </a: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8349259" y="1957557"/>
            <a:ext cx="3207223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OP (%) </a:t>
            </a:r>
            <a:r>
              <a:rPr lang="cs-CZ" sz="2400" b="1" dirty="0">
                <a:solidFill>
                  <a:srgbClr val="008080"/>
                </a:solidFill>
              </a:rPr>
              <a:t>- počítá se z nákupní ceny (zdola)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M- marže</a:t>
            </a:r>
            <a:r>
              <a:rPr lang="cs-CZ" sz="2400" b="1" dirty="0">
                <a:solidFill>
                  <a:srgbClr val="008080"/>
                </a:solidFill>
              </a:rPr>
              <a:t> (%) – počítá se z prodejní ceny (shora)</a:t>
            </a:r>
          </a:p>
        </p:txBody>
      </p:sp>
      <p:sp>
        <p:nvSpPr>
          <p:cNvPr id="4" name="Obdélník 3"/>
          <p:cNvSpPr/>
          <p:nvPr/>
        </p:nvSpPr>
        <p:spPr>
          <a:xfrm>
            <a:off x="8804395" y="5314952"/>
            <a:ext cx="24355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http://www.eaukcebenefico.cz/sleva-marze-obchodni-prirazka/</a:t>
            </a:r>
          </a:p>
        </p:txBody>
      </p:sp>
    </p:spTree>
    <p:extLst>
      <p:ext uri="{BB962C8B-B14F-4D97-AF65-F5344CB8AC3E}">
        <p14:creationId xmlns:p14="http://schemas.microsoft.com/office/powerpoint/2010/main" val="1095243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19172" y="352474"/>
            <a:ext cx="8865359" cy="71304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3600" b="1" dirty="0">
                <a:solidFill>
                  <a:srgbClr val="008080"/>
                </a:solidFill>
                <a:latin typeface="+mn-lt"/>
              </a:rPr>
              <a:t>Obchodní přirážka</a:t>
            </a:r>
            <a:br>
              <a:rPr lang="cs-CZ" sz="3600" b="1" dirty="0">
                <a:solidFill>
                  <a:srgbClr val="008080"/>
                </a:solidFill>
                <a:latin typeface="+mn-lt"/>
              </a:rPr>
            </a:br>
            <a:endParaRPr lang="cs-CZ" sz="3600" b="1" dirty="0">
              <a:solidFill>
                <a:srgbClr val="008080"/>
              </a:solidFill>
              <a:latin typeface="+mn-lt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4911" y="726955"/>
            <a:ext cx="7224721" cy="360045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cs-CZ" sz="2400" dirty="0">
                <a:solidFill>
                  <a:srgbClr val="008080"/>
                </a:solidFill>
              </a:rPr>
              <a:t>Obchodní přirážka kryje provozní náklady a přináší zisk pro obchodníka, připočítává se k NC (skladová cena)</a:t>
            </a:r>
          </a:p>
          <a:p>
            <a:pPr>
              <a:defRPr/>
            </a:pPr>
            <a:r>
              <a:rPr lang="cs-CZ" sz="2400" b="1" dirty="0">
                <a:solidFill>
                  <a:srgbClr val="FF0000"/>
                </a:solidFill>
              </a:rPr>
              <a:t>Obchodní přirážka </a:t>
            </a:r>
            <a:r>
              <a:rPr lang="cs-CZ" sz="2400" dirty="0">
                <a:solidFill>
                  <a:srgbClr val="FF0000"/>
                </a:solidFill>
              </a:rPr>
              <a:t>= (prodejní cena – skladová cena) / skladová cena x 100 </a:t>
            </a:r>
          </a:p>
          <a:p>
            <a:pPr>
              <a:defRPr/>
            </a:pPr>
            <a:r>
              <a:rPr lang="cs-CZ" sz="2400" dirty="0">
                <a:solidFill>
                  <a:srgbClr val="008080"/>
                </a:solidFill>
              </a:rPr>
              <a:t>Pokud chceme vypočítat, jaká má být přirážka, aby bylo dosaženo určitého % marže, použijeme následující vzorec: </a:t>
            </a:r>
          </a:p>
          <a:p>
            <a:pPr>
              <a:defRPr/>
            </a:pPr>
            <a:r>
              <a:rPr lang="cs-CZ" sz="2400" b="1" dirty="0">
                <a:solidFill>
                  <a:srgbClr val="008080"/>
                </a:solidFill>
              </a:rPr>
              <a:t>Obchodní přirážka </a:t>
            </a:r>
            <a:r>
              <a:rPr lang="cs-CZ" sz="2400" dirty="0">
                <a:solidFill>
                  <a:srgbClr val="008080"/>
                </a:solidFill>
              </a:rPr>
              <a:t>= Marže x 100 / (100 – Marže) </a:t>
            </a:r>
            <a:endParaRPr lang="cs-CZ" sz="2400" b="1" dirty="0">
              <a:solidFill>
                <a:srgbClr val="00808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633" y="1877071"/>
            <a:ext cx="4312693" cy="3600450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9365673" y="5668481"/>
            <a:ext cx="25442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http://missouribeginningfarming.blogspot.com/2011_02_01_archive.html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6D7120E-3EBB-4AE7-8DD5-A1C1812789ED}"/>
              </a:ext>
            </a:extLst>
          </p:cNvPr>
          <p:cNvSpPr txBox="1"/>
          <p:nvPr/>
        </p:nvSpPr>
        <p:spPr>
          <a:xfrm>
            <a:off x="434910" y="4911282"/>
            <a:ext cx="7646908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8080"/>
                </a:solidFill>
              </a:rPr>
              <a:t>Marže se počítá shora (z prodejní ceny), čili z ceny utržené za zboží.</a:t>
            </a:r>
          </a:p>
          <a:p>
            <a:endParaRPr lang="cs-CZ" sz="2000" dirty="0">
              <a:solidFill>
                <a:srgbClr val="008080"/>
              </a:solidFill>
            </a:endParaRPr>
          </a:p>
          <a:p>
            <a:r>
              <a:rPr lang="cs-CZ" sz="2400" b="1" dirty="0">
                <a:solidFill>
                  <a:srgbClr val="FF0000"/>
                </a:solidFill>
              </a:rPr>
              <a:t>Marže</a:t>
            </a:r>
            <a:r>
              <a:rPr lang="cs-CZ" sz="2400" dirty="0">
                <a:solidFill>
                  <a:srgbClr val="FF0000"/>
                </a:solidFill>
              </a:rPr>
              <a:t> = </a:t>
            </a:r>
            <a:r>
              <a:rPr lang="cs-CZ" sz="2400" b="1" dirty="0">
                <a:solidFill>
                  <a:srgbClr val="FF0000"/>
                </a:solidFill>
              </a:rPr>
              <a:t>(prodejní cena – skladová cena) / prodejní cena x 100 </a:t>
            </a:r>
          </a:p>
          <a:p>
            <a:endParaRPr lang="cs-CZ" sz="2000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270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12"/>
          <p:cNvSpPr>
            <a:spLocks noChangeShapeType="1"/>
          </p:cNvSpPr>
          <p:nvPr/>
        </p:nvSpPr>
        <p:spPr bwMode="auto">
          <a:xfrm flipH="1">
            <a:off x="3317532" y="1576258"/>
            <a:ext cx="1371600" cy="731837"/>
          </a:xfrm>
          <a:prstGeom prst="line">
            <a:avLst/>
          </a:prstGeom>
          <a:noFill/>
          <a:ln w="76200">
            <a:solidFill>
              <a:srgbClr val="008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71" name="Line 11"/>
          <p:cNvSpPr>
            <a:spLocks noChangeShapeType="1"/>
          </p:cNvSpPr>
          <p:nvPr/>
        </p:nvSpPr>
        <p:spPr bwMode="auto">
          <a:xfrm>
            <a:off x="7480182" y="1569587"/>
            <a:ext cx="1189038" cy="731837"/>
          </a:xfrm>
          <a:prstGeom prst="line">
            <a:avLst/>
          </a:prstGeom>
          <a:noFill/>
          <a:ln w="76200">
            <a:solidFill>
              <a:srgbClr val="008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72" name="Text Box 9"/>
          <p:cNvSpPr txBox="1">
            <a:spLocks noChangeArrowheads="1"/>
          </p:cNvSpPr>
          <p:nvPr/>
        </p:nvSpPr>
        <p:spPr bwMode="auto">
          <a:xfrm>
            <a:off x="1809407" y="2663329"/>
            <a:ext cx="2193925" cy="3651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Objektivní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 dirty="0">
              <a:solidFill>
                <a:schemeClr val="bg1"/>
              </a:solidFill>
            </a:endParaRPr>
          </a:p>
        </p:txBody>
      </p:sp>
      <p:sp>
        <p:nvSpPr>
          <p:cNvPr id="7173" name="Text Box 8"/>
          <p:cNvSpPr txBox="1">
            <a:spLocks noChangeArrowheads="1"/>
          </p:cNvSpPr>
          <p:nvPr/>
        </p:nvSpPr>
        <p:spPr bwMode="auto">
          <a:xfrm>
            <a:off x="7435507" y="2794001"/>
            <a:ext cx="2103438" cy="3651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Subjektivní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>
              <a:solidFill>
                <a:srgbClr val="008080"/>
              </a:solidFill>
            </a:endParaRPr>
          </a:p>
        </p:txBody>
      </p:sp>
      <p:sp>
        <p:nvSpPr>
          <p:cNvPr id="7174" name="AutoShape 7"/>
          <p:cNvSpPr>
            <a:spLocks noChangeArrowheads="1"/>
          </p:cNvSpPr>
          <p:nvPr/>
        </p:nvSpPr>
        <p:spPr bwMode="auto">
          <a:xfrm>
            <a:off x="2906370" y="3266561"/>
            <a:ext cx="274638" cy="365125"/>
          </a:xfrm>
          <a:prstGeom prst="downArrow">
            <a:avLst>
              <a:gd name="adj1" fmla="val 50000"/>
              <a:gd name="adj2" fmla="val 33237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7175" name="AutoShape 6"/>
          <p:cNvSpPr>
            <a:spLocks noChangeArrowheads="1"/>
          </p:cNvSpPr>
          <p:nvPr/>
        </p:nvSpPr>
        <p:spPr bwMode="auto">
          <a:xfrm>
            <a:off x="8212588" y="3405645"/>
            <a:ext cx="274638" cy="365125"/>
          </a:xfrm>
          <a:prstGeom prst="downArrow">
            <a:avLst>
              <a:gd name="adj1" fmla="val 50000"/>
              <a:gd name="adj2" fmla="val 33237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7176" name="Text Box 4"/>
          <p:cNvSpPr txBox="1">
            <a:spLocks noChangeArrowheads="1"/>
          </p:cNvSpPr>
          <p:nvPr/>
        </p:nvSpPr>
        <p:spPr bwMode="auto">
          <a:xfrm>
            <a:off x="861133" y="3869593"/>
            <a:ext cx="4234649" cy="2232025"/>
          </a:xfrm>
          <a:prstGeom prst="rect">
            <a:avLst/>
          </a:prstGeom>
          <a:solidFill>
            <a:srgbClr val="008080"/>
          </a:solidFill>
          <a:ln w="28575">
            <a:solidFill>
              <a:srgbClr val="9966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spotřebitelská poptávka</a:t>
            </a:r>
            <a:endParaRPr lang="cs-CZ" altLang="cs-CZ" sz="2800" dirty="0">
              <a:solidFill>
                <a:schemeClr val="bg1"/>
              </a:solidFill>
              <a:latin typeface="+mn-lt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sortiment</a:t>
            </a:r>
            <a:endParaRPr lang="cs-CZ" altLang="cs-CZ" sz="2800" dirty="0">
              <a:solidFill>
                <a:schemeClr val="bg1"/>
              </a:solidFill>
              <a:latin typeface="+mn-lt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cena</a:t>
            </a:r>
            <a:endParaRPr lang="cs-CZ" altLang="cs-CZ" sz="2800" dirty="0">
              <a:solidFill>
                <a:schemeClr val="bg1"/>
              </a:solidFill>
              <a:latin typeface="+mn-lt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forma prodeje</a:t>
            </a:r>
            <a:endParaRPr lang="cs-CZ" altLang="cs-CZ" sz="2800" dirty="0">
              <a:solidFill>
                <a:schemeClr val="bg1"/>
              </a:solidFill>
              <a:latin typeface="+mn-lt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technická </a:t>
            </a:r>
            <a:r>
              <a:rPr lang="cs-CZ" altLang="cs-CZ" sz="24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vybavenost</a:t>
            </a:r>
            <a:endParaRPr lang="cs-CZ" altLang="cs-CZ" sz="2400" dirty="0">
              <a:solidFill>
                <a:schemeClr val="bg1"/>
              </a:solidFill>
              <a:latin typeface="+mn-lt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 dirty="0">
              <a:solidFill>
                <a:schemeClr val="bg1"/>
              </a:solidFill>
            </a:endParaRPr>
          </a:p>
        </p:txBody>
      </p:sp>
      <p:sp>
        <p:nvSpPr>
          <p:cNvPr id="7177" name="Text Box 5"/>
          <p:cNvSpPr txBox="1">
            <a:spLocks noChangeArrowheads="1"/>
          </p:cNvSpPr>
          <p:nvPr/>
        </p:nvSpPr>
        <p:spPr bwMode="auto">
          <a:xfrm>
            <a:off x="6989661" y="4271744"/>
            <a:ext cx="4631209" cy="1427722"/>
          </a:xfrm>
          <a:prstGeom prst="rect">
            <a:avLst/>
          </a:prstGeom>
          <a:solidFill>
            <a:srgbClr val="008080"/>
          </a:solidFill>
          <a:ln w="28575">
            <a:solidFill>
              <a:srgbClr val="9966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management</a:t>
            </a:r>
            <a:endParaRPr lang="cs-CZ" altLang="cs-CZ" sz="2800" dirty="0">
              <a:solidFill>
                <a:schemeClr val="bg1"/>
              </a:solidFill>
              <a:latin typeface="+mn-lt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obchodně-provozní pracovníci</a:t>
            </a:r>
            <a:endParaRPr lang="cs-CZ" altLang="cs-CZ" sz="2800" dirty="0">
              <a:solidFill>
                <a:schemeClr val="bg1"/>
              </a:solidFill>
              <a:latin typeface="+mn-lt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 dirty="0">
              <a:solidFill>
                <a:schemeClr val="bg1"/>
              </a:solidFill>
            </a:endParaRP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667202" y="414339"/>
            <a:ext cx="7412273" cy="656370"/>
          </a:xfrm>
          <a:prstGeom prst="rect">
            <a:avLst/>
          </a:prstGeom>
          <a:solidFill>
            <a:srgbClr val="008080"/>
          </a:solidFill>
          <a:ln w="38100">
            <a:solidFill>
              <a:srgbClr val="008080"/>
            </a:solidFill>
            <a:miter lim="800000"/>
            <a:headEnd/>
            <a:tailEnd/>
          </a:ln>
        </p:spPr>
        <p:txBody>
          <a:bodyPr tIns="118800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Činitelé působící na výši obratu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>
              <a:solidFill>
                <a:schemeClr val="bg1"/>
              </a:solidFill>
            </a:endParaRPr>
          </a:p>
        </p:txBody>
      </p:sp>
      <p:sp>
        <p:nvSpPr>
          <p:cNvPr id="7179" name="Rectangle 13"/>
          <p:cNvSpPr>
            <a:spLocks noChangeArrowheads="1"/>
          </p:cNvSpPr>
          <p:nvPr/>
        </p:nvSpPr>
        <p:spPr bwMode="auto">
          <a:xfrm>
            <a:off x="1524001" y="21648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7180" name="Rectangle 15"/>
          <p:cNvSpPr>
            <a:spLocks noChangeArrowheads="1"/>
          </p:cNvSpPr>
          <p:nvPr/>
        </p:nvSpPr>
        <p:spPr bwMode="auto">
          <a:xfrm>
            <a:off x="1524001" y="21648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7181" name="Rectangle 18"/>
          <p:cNvSpPr>
            <a:spLocks noChangeArrowheads="1"/>
          </p:cNvSpPr>
          <p:nvPr/>
        </p:nvSpPr>
        <p:spPr bwMode="auto">
          <a:xfrm>
            <a:off x="1524001" y="21648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7182" name="Rectangle 19"/>
          <p:cNvSpPr>
            <a:spLocks noChangeArrowheads="1"/>
          </p:cNvSpPr>
          <p:nvPr/>
        </p:nvSpPr>
        <p:spPr bwMode="auto">
          <a:xfrm>
            <a:off x="1524000" y="2349501"/>
            <a:ext cx="1841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br>
              <a:rPr lang="cs-CZ" altLang="cs-CZ" sz="1100">
                <a:latin typeface="Tahoma" panose="020B0604030504040204" pitchFamily="34" charset="0"/>
              </a:rPr>
            </a:br>
            <a:endParaRPr lang="cs-CZ" altLang="cs-CZ" sz="18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7183" name="Rectangle 22"/>
          <p:cNvSpPr>
            <a:spLocks noChangeArrowheads="1"/>
          </p:cNvSpPr>
          <p:nvPr/>
        </p:nvSpPr>
        <p:spPr bwMode="auto">
          <a:xfrm>
            <a:off x="1524000" y="3159126"/>
            <a:ext cx="19558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1">
                <a:cs typeface="Times New Roman" panose="02020603050405020304" pitchFamily="18" charset="0"/>
              </a:rPr>
              <a:t>                                    </a:t>
            </a:r>
            <a:endParaRPr lang="cs-CZ" altLang="cs-CZ" sz="11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101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7"/>
          <p:cNvSpPr>
            <a:spLocks noChangeArrowheads="1"/>
          </p:cNvSpPr>
          <p:nvPr/>
        </p:nvSpPr>
        <p:spPr bwMode="auto">
          <a:xfrm>
            <a:off x="10367110" y="2522260"/>
            <a:ext cx="1511300" cy="1223962"/>
          </a:xfrm>
          <a:prstGeom prst="smileyFace">
            <a:avLst>
              <a:gd name="adj" fmla="val 4653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808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8195" name="Text Box 6"/>
          <p:cNvSpPr txBox="1">
            <a:spLocks noChangeArrowheads="1"/>
          </p:cNvSpPr>
          <p:nvPr/>
        </p:nvSpPr>
        <p:spPr bwMode="auto">
          <a:xfrm>
            <a:off x="720750" y="4075966"/>
            <a:ext cx="2663825" cy="863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  <a:cs typeface="Times New Roman" panose="02020603050405020304" pitchFamily="18" charset="0"/>
              </a:rPr>
              <a:t>Rabatové systémy</a:t>
            </a:r>
            <a:endParaRPr lang="cs-CZ" altLang="cs-CZ" sz="2400" dirty="0">
              <a:solidFill>
                <a:srgbClr val="008080"/>
              </a:solidFill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892733" y="3178175"/>
            <a:ext cx="5400675" cy="3604365"/>
          </a:xfrm>
          <a:prstGeom prst="rect">
            <a:avLst/>
          </a:prstGeom>
          <a:solidFill>
            <a:srgbClr val="008080"/>
          </a:solidFill>
          <a:ln w="38100">
            <a:solidFill>
              <a:schemeClr val="accent6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tIns="118800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Množstevní rabaty</a:t>
            </a:r>
            <a:endParaRPr lang="cs-CZ" altLang="cs-CZ" sz="2800" dirty="0">
              <a:solidFill>
                <a:schemeClr val="bg1"/>
              </a:solidFill>
              <a:latin typeface="+mn-lt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cs-CZ" altLang="cs-CZ" sz="28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Funkční rabaty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cs-CZ" altLang="cs-CZ" sz="28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Časově podmíněné rabaty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cs-CZ" altLang="cs-CZ" sz="28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Sezónní rabaty…..(mimosezónní)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Věrnostní rabaty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800" dirty="0">
              <a:solidFill>
                <a:schemeClr val="bg1"/>
              </a:solidFill>
            </a:endParaRPr>
          </a:p>
        </p:txBody>
      </p:sp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6219422" y="2706719"/>
            <a:ext cx="549275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8080"/>
          </a:solidFill>
          <a:ln w="3810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8198" name="Rectangle 9"/>
          <p:cNvSpPr>
            <a:spLocks noChangeArrowheads="1"/>
          </p:cNvSpPr>
          <p:nvPr/>
        </p:nvSpPr>
        <p:spPr bwMode="auto">
          <a:xfrm>
            <a:off x="1524001" y="1957389"/>
            <a:ext cx="227013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br>
              <a:rPr lang="cs-CZ" altLang="cs-CZ" sz="1100"/>
            </a:br>
            <a:endParaRPr lang="cs-CZ" altLang="cs-CZ" sz="18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200" b="1">
                <a:cs typeface="Times New Roman" panose="02020603050405020304" pitchFamily="18" charset="0"/>
              </a:rPr>
              <a:t> </a:t>
            </a:r>
            <a:endParaRPr lang="cs-CZ" altLang="cs-CZ" sz="11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8199" name="Rectangle 10"/>
          <p:cNvSpPr>
            <a:spLocks noChangeArrowheads="1"/>
          </p:cNvSpPr>
          <p:nvPr/>
        </p:nvSpPr>
        <p:spPr bwMode="auto">
          <a:xfrm>
            <a:off x="1524001" y="27649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8200" name="Rectangle 12"/>
          <p:cNvSpPr>
            <a:spLocks noChangeArrowheads="1"/>
          </p:cNvSpPr>
          <p:nvPr/>
        </p:nvSpPr>
        <p:spPr bwMode="auto">
          <a:xfrm>
            <a:off x="1524001" y="27649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8201" name="Text Box 13"/>
          <p:cNvSpPr txBox="1">
            <a:spLocks noChangeArrowheads="1"/>
          </p:cNvSpPr>
          <p:nvPr/>
        </p:nvSpPr>
        <p:spPr bwMode="auto">
          <a:xfrm>
            <a:off x="3432683" y="1087984"/>
            <a:ext cx="6320776" cy="682411"/>
          </a:xfrm>
          <a:prstGeom prst="rect">
            <a:avLst/>
          </a:prstGeom>
          <a:solidFill>
            <a:srgbClr val="008080"/>
          </a:solidFill>
          <a:ln w="38100">
            <a:solidFill>
              <a:srgbClr val="9966FF"/>
            </a:solidFill>
            <a:miter lim="800000"/>
            <a:headEnd/>
            <a:tailEnd/>
          </a:ln>
        </p:spPr>
        <p:txBody>
          <a:bodyPr tIns="118800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Činitelé působící na výši nákupní ceny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>
              <a:solidFill>
                <a:schemeClr val="bg1"/>
              </a:solidFill>
            </a:endParaRPr>
          </a:p>
        </p:txBody>
      </p:sp>
      <p:sp>
        <p:nvSpPr>
          <p:cNvPr id="8202" name="Text Box 14"/>
          <p:cNvSpPr txBox="1">
            <a:spLocks noChangeArrowheads="1"/>
          </p:cNvSpPr>
          <p:nvPr/>
        </p:nvSpPr>
        <p:spPr bwMode="auto">
          <a:xfrm>
            <a:off x="3829442" y="1820061"/>
            <a:ext cx="5329237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Výrobní cena, náklady na distribuci zboží a množství odebraného zboží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635924" y="491319"/>
            <a:ext cx="5287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Nákupní cena</a:t>
            </a:r>
          </a:p>
        </p:txBody>
      </p:sp>
    </p:spTree>
    <p:extLst>
      <p:ext uri="{BB962C8B-B14F-4D97-AF65-F5344CB8AC3E}">
        <p14:creationId xmlns:p14="http://schemas.microsoft.com/office/powerpoint/2010/main" val="84589110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1198</TotalTime>
  <Words>2760</Words>
  <Application>Microsoft Office PowerPoint</Application>
  <PresentationFormat>Širokoúhlá obrazovka</PresentationFormat>
  <Paragraphs>497</Paragraphs>
  <Slides>34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42" baseType="lpstr">
      <vt:lpstr>Arial</vt:lpstr>
      <vt:lpstr>Calibri</vt:lpstr>
      <vt:lpstr>Calibri Light</vt:lpstr>
      <vt:lpstr>Symbol</vt:lpstr>
      <vt:lpstr>Tahoma</vt:lpstr>
      <vt:lpstr>Times New Roman</vt:lpstr>
      <vt:lpstr>Wingdings</vt:lpstr>
      <vt:lpstr>Motiv Office</vt:lpstr>
      <vt:lpstr>Prezentace aplikace PowerPoint</vt:lpstr>
      <vt:lpstr>Prezentace aplikace PowerPoint</vt:lpstr>
      <vt:lpstr>Plánování a rozpočtování prodeje</vt:lpstr>
      <vt:lpstr>Základní struktura rozpočtu MOJ</vt:lpstr>
      <vt:lpstr>Prezentace aplikace PowerPoint</vt:lpstr>
      <vt:lpstr>Prezentace aplikace PowerPoint</vt:lpstr>
      <vt:lpstr>Obchodní přirážka </vt:lpstr>
      <vt:lpstr>Prezentace aplikace PowerPoint</vt:lpstr>
      <vt:lpstr>Prezentace aplikace PowerPoint</vt:lpstr>
      <vt:lpstr>Obchodní přirážka a krytí nákladů </vt:lpstr>
      <vt:lpstr>Prezentace aplikace PowerPoint</vt:lpstr>
      <vt:lpstr>Plán prodeje pro novou prodejnu </vt:lpstr>
      <vt:lpstr>Prezentace aplikace PowerPoint</vt:lpstr>
      <vt:lpstr>Prezentace aplikace PowerPoint</vt:lpstr>
      <vt:lpstr>Plán prodeje u zavedené jednotky </vt:lpstr>
      <vt:lpstr> Řízení a plánování a zásob </vt:lpstr>
      <vt:lpstr>Prezentace aplikace PowerPoint</vt:lpstr>
      <vt:lpstr>Prezentace aplikace PowerPoint</vt:lpstr>
      <vt:lpstr>Modely plánování zásob </vt:lpstr>
      <vt:lpstr> Model zásoby za nejistoty - Metoda základní (minimální) zásoby </vt:lpstr>
      <vt:lpstr>Modelová úloha: </vt:lpstr>
      <vt:lpstr>Prezentace aplikace PowerPoint</vt:lpstr>
      <vt:lpstr>Aplikace metody základní zásoby: </vt:lpstr>
      <vt:lpstr>Prezentace aplikace PowerPoint</vt:lpstr>
      <vt:lpstr>Prezentace aplikace PowerPoint</vt:lpstr>
      <vt:lpstr>Prezentace aplikace PowerPoint</vt:lpstr>
      <vt:lpstr>Prezentace aplikace PowerPoint</vt:lpstr>
      <vt:lpstr>Analýza potřeb zákazníka</vt:lpstr>
      <vt:lpstr>Prezentace aplikace PowerPoint</vt:lpstr>
      <vt:lpstr>Prezentace aplikace PowerPoint</vt:lpstr>
      <vt:lpstr>Prezentace aplikace PowerPoint</vt:lpstr>
      <vt:lpstr>Cenová politika a metody</vt:lpstr>
      <vt:lpstr>Tvorba ceny</vt:lpstr>
      <vt:lpstr>Shrnutí přednášky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Roman Šperka</dc:creator>
  <cp:lastModifiedBy>sta0006</cp:lastModifiedBy>
  <cp:revision>184</cp:revision>
  <dcterms:created xsi:type="dcterms:W3CDTF">2016-11-25T20:36:16Z</dcterms:created>
  <dcterms:modified xsi:type="dcterms:W3CDTF">2021-12-01T09:02:20Z</dcterms:modified>
</cp:coreProperties>
</file>