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93" r:id="rId4"/>
    <p:sldId id="386" r:id="rId5"/>
    <p:sldId id="387" r:id="rId6"/>
    <p:sldId id="359" r:id="rId7"/>
    <p:sldId id="384" r:id="rId8"/>
    <p:sldId id="385" r:id="rId9"/>
    <p:sldId id="394" r:id="rId10"/>
    <p:sldId id="361" r:id="rId11"/>
    <p:sldId id="388" r:id="rId12"/>
    <p:sldId id="373" r:id="rId13"/>
    <p:sldId id="362" r:id="rId14"/>
    <p:sldId id="363" r:id="rId15"/>
    <p:sldId id="364" r:id="rId16"/>
    <p:sldId id="372" r:id="rId17"/>
    <p:sldId id="367" r:id="rId18"/>
    <p:sldId id="379" r:id="rId19"/>
    <p:sldId id="374" r:id="rId20"/>
    <p:sldId id="378" r:id="rId21"/>
    <p:sldId id="380" r:id="rId22"/>
    <p:sldId id="381" r:id="rId23"/>
    <p:sldId id="369" r:id="rId24"/>
    <p:sldId id="382" r:id="rId25"/>
    <p:sldId id="383" r:id="rId26"/>
    <p:sldId id="370" r:id="rId27"/>
    <p:sldId id="375" r:id="rId28"/>
    <p:sldId id="392" r:id="rId29"/>
    <p:sldId id="391" r:id="rId30"/>
    <p:sldId id="390" r:id="rId31"/>
    <p:sldId id="377" r:id="rId32"/>
    <p:sldId id="389" r:id="rId33"/>
    <p:sldId id="376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B0A5-CDDD-4C0F-9519-72A067A340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7084-3D5E-479F-897D-BEFDD74B00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6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46A1-5A37-4335-B948-20D100E7D8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Psychologie </a:t>
            </a:r>
          </a:p>
          <a:p>
            <a:pPr>
              <a:defRPr/>
            </a:pPr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00548" y="1660132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psychologické aspekty prodeje v maloobchodě a jejich vliv na ekonomické výsledky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85625" y="1034605"/>
            <a:ext cx="5497062" cy="1251395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Komunikace se zákazníkem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93615" y="8160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85625" y="2791796"/>
            <a:ext cx="9057010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je významná na B2C i B2B trhu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rozlišujeme verbální a neverbální komunikaci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verbální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– vhodné kladení otázek – otevřené, uzavřené, rétorické (odpovíme si sami), kontrolní, protiotázky, motivační… otázky se zpětnou vazbou…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neverbální -  řeč těla.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03042" cy="83587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Příklady otázek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Vector gratis: &lt;strong&gt;Silueta&lt;/strong&gt; De Un Hombre - Imagen gratis 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101757"/>
            <a:ext cx="2696783" cy="2361062"/>
          </a:xfrm>
          <a:prstGeom prst="rect">
            <a:avLst/>
          </a:prstGeom>
        </p:spPr>
      </p:pic>
      <p:sp>
        <p:nvSpPr>
          <p:cNvPr id="5" name="Čárový bublinový popisek 1 4"/>
          <p:cNvSpPr/>
          <p:nvPr/>
        </p:nvSpPr>
        <p:spPr>
          <a:xfrm>
            <a:off x="8543498" y="1883390"/>
            <a:ext cx="3428828" cy="383502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Čárový bublinový popisek 1 5"/>
          <p:cNvSpPr/>
          <p:nvPr/>
        </p:nvSpPr>
        <p:spPr>
          <a:xfrm rot="10800000">
            <a:off x="664759" y="1201004"/>
            <a:ext cx="2674962" cy="250576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294" y="1299723"/>
            <a:ext cx="250152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Líbí se Vám tato barva látky?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                </a:t>
            </a:r>
            <a:r>
              <a:rPr lang="cs-CZ" sz="2400" dirty="0">
                <a:solidFill>
                  <a:srgbClr val="008080"/>
                </a:solidFill>
              </a:rPr>
              <a:t>Potřebujete tuto funkci výrobku?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97601" y="2101757"/>
            <a:ext cx="292062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se zpětnou vazbou: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Zákazník: </a:t>
            </a:r>
            <a:r>
              <a:rPr lang="cs-CZ" sz="2400" dirty="0">
                <a:solidFill>
                  <a:srgbClr val="008080"/>
                </a:solidFill>
              </a:rPr>
              <a:t>Tento výrobek je neprodejný.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Chcete říci, že tento výrobek vůbec neprodáme…</a:t>
            </a:r>
          </a:p>
          <a:p>
            <a:endParaRPr lang="cs-CZ" dirty="0"/>
          </a:p>
        </p:txBody>
      </p:sp>
      <p:sp>
        <p:nvSpPr>
          <p:cNvPr id="9" name="Čárový bublinový popisek 2 (se zvýrazněním) 8"/>
          <p:cNvSpPr/>
          <p:nvPr/>
        </p:nvSpPr>
        <p:spPr>
          <a:xfrm rot="10800000">
            <a:off x="960545" y="4278119"/>
            <a:ext cx="3398293" cy="2395635"/>
          </a:xfrm>
          <a:prstGeom prst="accentCallout2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13271" y="4285868"/>
            <a:ext cx="309284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orientované přímo na cíl: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008080"/>
                </a:solidFill>
              </a:rPr>
              <a:t>Prodejce: Myslíte si, že bílá barva nábytku Vám bude ladit s hnědým řešením stěn?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13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27797" y="292101"/>
            <a:ext cx="9583003" cy="4730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Neverbální komunikace při prodejním rozhovoru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002842" y="-180697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Zástupný symbol pro obsah 9"/>
          <p:cNvSpPr>
            <a:spLocks noGrp="1"/>
          </p:cNvSpPr>
          <p:nvPr>
            <p:ph sz="half" idx="1"/>
          </p:nvPr>
        </p:nvSpPr>
        <p:spPr>
          <a:xfrm>
            <a:off x="495029" y="1817395"/>
            <a:ext cx="6716379" cy="3910764"/>
          </a:xfrm>
          <a:solidFill>
            <a:srgbClr val="008080"/>
          </a:solidFill>
        </p:spPr>
        <p:txBody>
          <a:bodyPr/>
          <a:lstStyle/>
          <a:p>
            <a:endParaRPr lang="cs-CZ" altLang="cs-CZ" b="1" u="sng" dirty="0">
              <a:solidFill>
                <a:schemeClr val="bg1"/>
              </a:solidFill>
            </a:endParaRPr>
          </a:p>
          <a:p>
            <a:r>
              <a:rPr lang="cs-CZ" altLang="cs-CZ" b="1" dirty="0">
                <a:solidFill>
                  <a:schemeClr val="bg1"/>
                </a:solidFill>
              </a:rPr>
              <a:t>řeč obličeje (</a:t>
            </a:r>
            <a:r>
              <a:rPr lang="cs-CZ" altLang="cs-CZ" b="1" dirty="0">
                <a:solidFill>
                  <a:srgbClr val="FF0000"/>
                </a:solidFill>
              </a:rPr>
              <a:t>mimika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rukou (</a:t>
            </a:r>
            <a:r>
              <a:rPr lang="cs-CZ" altLang="cs-CZ" b="1" dirty="0">
                <a:solidFill>
                  <a:srgbClr val="FF0000"/>
                </a:solidFill>
              </a:rPr>
              <a:t>gesta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doteků (</a:t>
            </a:r>
            <a:r>
              <a:rPr lang="cs-CZ" altLang="cs-CZ" b="1" dirty="0" err="1">
                <a:solidFill>
                  <a:srgbClr val="FF0000"/>
                </a:solidFill>
              </a:rPr>
              <a:t>haptika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pohybu (</a:t>
            </a:r>
            <a:r>
              <a:rPr lang="cs-CZ" altLang="cs-CZ" b="1" dirty="0">
                <a:solidFill>
                  <a:srgbClr val="FF0000"/>
                </a:solidFill>
              </a:rPr>
              <a:t>kinetika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vzdálenost osob (</a:t>
            </a:r>
            <a:r>
              <a:rPr lang="cs-CZ" altLang="cs-CZ" b="1" dirty="0" err="1">
                <a:solidFill>
                  <a:srgbClr val="FF0000"/>
                </a:solidFill>
              </a:rPr>
              <a:t>proxemika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použití intenzity hlasu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 descr="Piensa en positivo: Don´t worry be hap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9" y="4300036"/>
            <a:ext cx="1787858" cy="1561104"/>
          </a:xfrm>
          <a:prstGeom prst="rect">
            <a:avLst/>
          </a:prstGeom>
        </p:spPr>
      </p:pic>
      <p:pic>
        <p:nvPicPr>
          <p:cNvPr id="3" name="Obrázek 2" descr="Tango Face Sad Clip Art at Clker.com - vector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06" y="4203511"/>
            <a:ext cx="2006220" cy="18340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065352" y="6175868"/>
            <a:ext cx="306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http://www.clker.com/clipart-tango-face-sad.html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93771" y="6142179"/>
            <a:ext cx="4349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http://fjredondo.com/blog/index.php/piensa-en-positivo-dont-worry-be-happy/</a:t>
            </a:r>
          </a:p>
        </p:txBody>
      </p:sp>
      <p:pic>
        <p:nvPicPr>
          <p:cNvPr id="7" name="Obrázek 6" descr="Time out (sport)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1459500"/>
            <a:ext cx="1817427" cy="21861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213677" y="3772777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https://it.wikipedia.org/wiki/</a:t>
            </a:r>
            <a:r>
              <a:rPr lang="cs-CZ" sz="1000" dirty="0" err="1"/>
              <a:t>Time_out</a:t>
            </a:r>
            <a:r>
              <a:rPr lang="cs-CZ" sz="1000" dirty="0"/>
              <a:t>_(sport)</a:t>
            </a:r>
          </a:p>
        </p:txBody>
      </p:sp>
    </p:spTree>
    <p:extLst>
      <p:ext uri="{BB962C8B-B14F-4D97-AF65-F5344CB8AC3E}">
        <p14:creationId xmlns:p14="http://schemas.microsoft.com/office/powerpoint/2010/main" val="15704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739" y="404813"/>
            <a:ext cx="7055893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Vedení prodejního rozhovoru</a:t>
            </a:r>
            <a:br>
              <a:rPr lang="cs-CZ" alt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Příprava na jednání se zákazníkem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866900" y="2060575"/>
            <a:ext cx="2592388" cy="237648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8059739" y="2709864"/>
            <a:ext cx="2232025" cy="1944687"/>
          </a:xfrm>
          <a:prstGeom prst="wedgeRoundRectCallout">
            <a:avLst>
              <a:gd name="adj1" fmla="val -189759"/>
              <a:gd name="adj2" fmla="val -182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CO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Kdy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Jak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10245" name="Picture 10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49276"/>
            <a:ext cx="1316038" cy="2016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/>
          <p:cNvSpPr txBox="1">
            <a:spLocks noChangeArrowheads="1"/>
          </p:cNvSpPr>
          <p:nvPr/>
        </p:nvSpPr>
        <p:spPr bwMode="auto">
          <a:xfrm>
            <a:off x="1866900" y="5057326"/>
            <a:ext cx="8803065" cy="13849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Při prodejním rozhovoru hraje roli verbální komunikace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neverbální komunikace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26053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41193" y="538943"/>
            <a:ext cx="10166299" cy="52819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Argumentační agenda při prodeji </a:t>
            </a:r>
            <a:r>
              <a:rPr lang="cs-CZ" altLang="cs-CZ" sz="3200" b="1" dirty="0"/>
              <a:t>- </a:t>
            </a:r>
            <a:r>
              <a:rPr lang="cs-CZ" altLang="cs-CZ" sz="3200" b="1" dirty="0">
                <a:solidFill>
                  <a:srgbClr val="FF0000"/>
                </a:solidFill>
                <a:latin typeface="+mn-lt"/>
              </a:rPr>
              <a:t>verbální komunikace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279043" y="1402080"/>
            <a:ext cx="6331150" cy="46361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Co ? </a:t>
            </a:r>
            <a:r>
              <a:rPr lang="cs-CZ" altLang="cs-CZ" b="1" dirty="0"/>
              <a:t>znalost odpovědi dle druhu námitky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Kdy ? </a:t>
            </a:r>
            <a:r>
              <a:rPr lang="cs-CZ" altLang="cs-CZ" b="1" dirty="0"/>
              <a:t>dříve, ihned, později, nikdy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Jak ?</a:t>
            </a:r>
          </a:p>
          <a:p>
            <a:pPr eaLnBrk="1" hangingPunct="1"/>
            <a:r>
              <a:rPr lang="cs-CZ" altLang="cs-CZ" b="1" dirty="0"/>
              <a:t>metoda preventivní</a:t>
            </a:r>
          </a:p>
          <a:p>
            <a:pPr eaLnBrk="1" hangingPunct="1"/>
            <a:r>
              <a:rPr lang="cs-CZ" altLang="cs-CZ" b="1" dirty="0"/>
              <a:t>metoda ano…ne, ale…</a:t>
            </a:r>
          </a:p>
          <a:p>
            <a:pPr eaLnBrk="1" hangingPunct="1"/>
            <a:r>
              <a:rPr lang="cs-CZ" altLang="cs-CZ" b="1" dirty="0"/>
              <a:t>metoda </a:t>
            </a:r>
            <a:r>
              <a:rPr lang="cs-CZ" altLang="cs-CZ" b="1" dirty="0" err="1"/>
              <a:t>odsouvací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metoda ztotožnění</a:t>
            </a:r>
          </a:p>
          <a:p>
            <a:pPr eaLnBrk="1" hangingPunct="1"/>
            <a:r>
              <a:rPr lang="cs-CZ" altLang="cs-CZ" b="1" dirty="0"/>
              <a:t>metoda odpovědi otázkami</a:t>
            </a:r>
          </a:p>
          <a:p>
            <a:pPr eaLnBrk="1" hangingPunct="1"/>
            <a:r>
              <a:rPr lang="cs-CZ" altLang="cs-CZ" b="1" dirty="0"/>
              <a:t>metoda tmavých brýlí – přeslechnutí.</a:t>
            </a:r>
          </a:p>
        </p:txBody>
      </p:sp>
      <p:pic>
        <p:nvPicPr>
          <p:cNvPr id="11268" name="Picture 16" descr="j042982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193" y="2063579"/>
            <a:ext cx="3313112" cy="3313113"/>
          </a:xfrm>
          <a:solidFill>
            <a:srgbClr val="FFCC99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FC77E5-63B2-4C87-9E84-3373589F7F0A}"/>
              </a:ext>
            </a:extLst>
          </p:cNvPr>
          <p:cNvSpPr txBox="1"/>
          <p:nvPr/>
        </p:nvSpPr>
        <p:spPr>
          <a:xfrm>
            <a:off x="1040524" y="6148552"/>
            <a:ext cx="984556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Případová studie </a:t>
            </a:r>
            <a:r>
              <a:rPr lang="cs-CZ" sz="1600" dirty="0">
                <a:solidFill>
                  <a:srgbClr val="FF0000"/>
                </a:solidFill>
              </a:rPr>
              <a:t>– Využití displejů při komunikaci.</a:t>
            </a:r>
          </a:p>
        </p:txBody>
      </p:sp>
    </p:spTree>
    <p:extLst>
      <p:ext uri="{BB962C8B-B14F-4D97-AF65-F5344CB8AC3E}">
        <p14:creationId xmlns:p14="http://schemas.microsoft.com/office/powerpoint/2010/main" val="31136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457201"/>
            <a:ext cx="9487469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Kdy mluvit o ceně?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2014705"/>
            <a:ext cx="6741994" cy="3103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třeba poznat, zda zákazníkovi na ceně záleží.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Cenu vysvětlujeme srovnávacími argumenty - protihodnota toho, co zákazník koupí.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Cena versus funkce zboží.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nutno znát konkurenční ceny.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2014705"/>
            <a:ext cx="3732906" cy="33232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65994" y="5750505"/>
            <a:ext cx="349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https://www.publicdomainpictures.net/en/view-image.php?image=48479</a:t>
            </a:r>
          </a:p>
        </p:txBody>
      </p:sp>
    </p:spTree>
    <p:extLst>
      <p:ext uri="{BB962C8B-B14F-4D97-AF65-F5344CB8AC3E}">
        <p14:creationId xmlns:p14="http://schemas.microsoft.com/office/powerpoint/2010/main" val="17807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226219"/>
            <a:ext cx="6373505" cy="7837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Prodávající – jeho úkol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75275" y="1412876"/>
            <a:ext cx="5113338" cy="4608513"/>
          </a:xfrm>
          <a:solidFill>
            <a:srgbClr val="00808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Přesvědčit zákazníka, že se neobejde bez našeho zboží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Vyvolat zájem zákazníka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Zdůraznit výhody. (délka užívání, úspory, uspokojení potřeb…)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Vysvětlit ztrátu výhod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Přirozená asertivita - </a:t>
            </a:r>
            <a:r>
              <a:rPr lang="cs-CZ" altLang="cs-CZ" b="1" i="1" dirty="0">
                <a:solidFill>
                  <a:schemeClr val="bg1"/>
                </a:solidFill>
              </a:rPr>
              <a:t>nenásilné, vlídné, ale pevné, sebejisté, otevřené vyjadřování a prosazování svého názoru.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j04042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14" y="1682028"/>
            <a:ext cx="3097212" cy="331311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317" name="TextovéPole 1"/>
          <p:cNvSpPr txBox="1">
            <a:spLocks noChangeArrowheads="1"/>
          </p:cNvSpPr>
          <p:nvPr/>
        </p:nvSpPr>
        <p:spPr bwMode="auto">
          <a:xfrm>
            <a:off x="2135189" y="6237288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Krátkodobým cílem prodeje je uzavření zakázky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740836" y="404019"/>
            <a:ext cx="6099200" cy="576262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Obchodní jednání s podniky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919288" y="2349501"/>
            <a:ext cx="3168650" cy="6143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Příprava návštěvy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847851" y="4149725"/>
            <a:ext cx="33115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Vlastní schůzka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Kompetentní osoba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47850" y="5013325"/>
            <a:ext cx="3240088" cy="850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Zhodnocení návštěvy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19288" y="3284538"/>
            <a:ext cx="31686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Dojednání schůzky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951538" y="2205037"/>
            <a:ext cx="5919895" cy="2592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zákazníkovi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Kdo je naším zákazníkem /osoba/?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je podnik našeho zákazníka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Co si náš zákazník přeje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máme blok argumentů ?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99102" y="5364116"/>
            <a:ext cx="3744913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Proč jsme byli úspěšní a proč jsme byli neúspěšní </a:t>
            </a:r>
            <a:r>
              <a:rPr lang="cs-CZ" alt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65276" y="10604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09684" y="959411"/>
            <a:ext cx="732941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Vzhled prodejce 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– zboží – firma</a:t>
            </a:r>
            <a:endParaRPr lang="cs-CZ" altLang="cs-CZ" dirty="0">
              <a:solidFill>
                <a:schemeClr val="tx1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Fáze obchodního jednání: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5232400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5448301" y="5229226"/>
            <a:ext cx="576263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8554" y="2195228"/>
            <a:ext cx="10331355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*Člověk je schopen všeho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dnes ne, zítra ano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zákazník, který dnes říká ne, může za chvíli nebo zítra říci ano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tzn., že neztrácíme naději na změnu stanoviska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v pondělí nemá ochotu na schůzku, ve středu již ano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dnes je proti kontraktu, zítra změní názor.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8231" y="1567093"/>
            <a:ext cx="113354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Při obchodním jednání se využívají některá psychologická pravidla:</a:t>
            </a:r>
            <a:endParaRPr lang="cs-CZ" altLang="cs-CZ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1" y="177421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0183" y="2019452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V určitém okamžiku má člověk v hlavě jen jednu myšlenku a jen jeden záměr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</a:t>
            </a:r>
            <a:endParaRPr lang="cs-CZ" altLang="cs-CZ" sz="48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  <a:cs typeface="Arial" panose="020B0604020202020204" pitchFamily="34" charset="0"/>
              </a:rPr>
              <a:t>je na nás přivést zákazníka na směr, který sledujeme při jednání, </a:t>
            </a:r>
            <a:r>
              <a:rPr lang="cs-CZ" altLang="cs-CZ" dirty="0">
                <a:solidFill>
                  <a:srgbClr val="008080"/>
                </a:solidFill>
                <a:cs typeface="Arial" panose="020B0604020202020204" pitchFamily="34" charset="0"/>
              </a:rPr>
              <a:t>iniciujeme směr přemýšlení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= sdělíme nějakou myšlenku týkající se produktu, jeho funkce např., která zákazníka zaujme.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Psychologie </a:t>
            </a:r>
          </a:p>
          <a:p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998442" cy="3861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Motivace zákazníků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Komunikace se zákazníkem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Námitky zákazníka – argumentační agenda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jednání, jeho průběh a pravidla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Psychologické aspekty rozmístění zboží v prodejně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91832" y="2290764"/>
            <a:ext cx="9935570" cy="3741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*Každý vnější popud vyvolává určitou představu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– </a:t>
            </a:r>
            <a:r>
              <a:rPr lang="cs-CZ" dirty="0">
                <a:solidFill>
                  <a:srgbClr val="008080"/>
                </a:solidFill>
              </a:rPr>
              <a:t>zde působí index zapamatování, tzn., že argumentace pronesená v několika formách může pozitivně ovlivnit rozhodnutí našeho partnera.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kromě slovní argumentace jsou vhodné i další formy, jako například významná reference, prospekty, schémata, makety, možnost vzít výrobek do ruky, ochutnat atd.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1" y="1885951"/>
            <a:ext cx="8256589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má mít stále právo výběru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zákazníka musíme přesvědčit, ne ho nutit ke koupi.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= přesvědčujeme argumentací, předváděním funkcí a vlastností produktu, srovnáváním s konkurenčními produkty a vysvětlujeme přínos pro zákazníka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6366" y="1817143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zapomíná třetí řešení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/>
              <a:t>j</a:t>
            </a:r>
            <a:r>
              <a:rPr lang="cs-CZ" dirty="0"/>
              <a:t>e-li zákazník postaven před dvě možnosti, pak zapomíná třetí, obvykle negativní.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např. vyhovuje Vám pondělí nebo středa ke schůzce, tato otázka jakoby vylučovala možnost neuskutečnění schůzky vůbec.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93986" y="1907215"/>
            <a:ext cx="7212882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Orientace zákazníka na prodejní ploše, 86% se točí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doprava.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vytváření hlavních a vedlejších proudů zákazníků 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  na prodejní ploše.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pravidelně kupovaného – dvojí přístup, co nejblíže, co nejdále (viz 9 zákonů retailu)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Globus ČR: prodejní plochy | APTO a.s.">
            <a:extLst>
              <a:ext uri="{FF2B5EF4-FFF2-40B4-BE49-F238E27FC236}">
                <a16:creationId xmlns:a16="http://schemas.microsoft.com/office/drawing/2014/main" id="{9A5C40E5-B385-4798-AFF7-E85FFF4B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43" y="29434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2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40827" y="973666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151852" y="2932930"/>
            <a:ext cx="699103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Zásady vizuální nabídky (správné zboží, správné místo, správná cena, správná doba…)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v regále (ve výšce očí, v dohledu, ve výšce k uchopení, ve výši kolen).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Prodejní regály | UNIregály.cz">
            <a:extLst>
              <a:ext uri="{FF2B5EF4-FFF2-40B4-BE49-F238E27FC236}">
                <a16:creationId xmlns:a16="http://schemas.microsoft.com/office/drawing/2014/main" id="{A39BDC6D-4060-43FB-A6DA-A5092794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5" y="2555606"/>
            <a:ext cx="3066514" cy="26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71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2425068"/>
            <a:ext cx="4826846" cy="2478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zboží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(průzkum trhu, informace od spotřebitelů, výběr zboží…)</a:t>
            </a:r>
          </a:p>
          <a:p>
            <a:pPr marL="0" indent="0" eaLnBrk="1" hangingPunct="1">
              <a:buNone/>
            </a:pPr>
            <a:endParaRPr lang="cs-CZ" altLang="cs-C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množství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(sledování evidence prodejnosti, plánování zásob, analýza ABC).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55" y="132297"/>
            <a:ext cx="1464833" cy="1127893"/>
          </a:xfrm>
          <a:prstGeom prst="rect">
            <a:avLst/>
          </a:prstGeom>
        </p:spPr>
      </p:pic>
      <p:pic>
        <p:nvPicPr>
          <p:cNvPr id="2050" name="Picture 2" descr="Jak udělat marketingový průzkum trhu: Od rešerše po výzkum spokojenosti  zákazníků | myTimi.cz">
            <a:extLst>
              <a:ext uri="{FF2B5EF4-FFF2-40B4-BE49-F238E27FC236}">
                <a16:creationId xmlns:a16="http://schemas.microsoft.com/office/drawing/2014/main" id="{A5754DA4-4ADE-4B39-B07C-B6C236C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16" y="2204351"/>
            <a:ext cx="4577255" cy="27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65" y="1402080"/>
            <a:ext cx="6603056" cy="4152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cena </a:t>
            </a:r>
            <a:r>
              <a:rPr lang="cs-CZ" altLang="cs-CZ" sz="3200" b="1" dirty="0">
                <a:solidFill>
                  <a:srgbClr val="FF0000"/>
                </a:solidFill>
              </a:rPr>
              <a:t>(dle tržního segmentu, dle konkurence…)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místo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pohybu zákazníků, regál…</a:t>
            </a:r>
            <a:r>
              <a:rPr lang="cs-CZ" altLang="cs-CZ" sz="3200" b="1" dirty="0" err="1">
                <a:solidFill>
                  <a:srgbClr val="FF0000"/>
                </a:solidFill>
              </a:rPr>
              <a:t>merchandising</a:t>
            </a:r>
            <a:r>
              <a:rPr lang="cs-CZ" altLang="cs-CZ" sz="3200" b="1" dirty="0">
                <a:solidFill>
                  <a:srgbClr val="FF0000"/>
                </a:solidFill>
              </a:rPr>
              <a:t>, tepelné mapy)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doba </a:t>
            </a:r>
            <a:r>
              <a:rPr lang="cs-CZ" altLang="cs-CZ" sz="3200" b="1" dirty="0">
                <a:solidFill>
                  <a:srgbClr val="FF0000"/>
                </a:solidFill>
              </a:rPr>
              <a:t>(dle zájmu zákazníka, dle sezóny, dle ŽC).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238B38-403F-483A-87C0-0518904261F5}"/>
              </a:ext>
            </a:extLst>
          </p:cNvPr>
          <p:cNvSpPr txBox="1"/>
          <p:nvPr/>
        </p:nvSpPr>
        <p:spPr>
          <a:xfrm>
            <a:off x="840827" y="6086999"/>
            <a:ext cx="70693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Principy vidění na prodejní ploše (studijní opora),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90B33D-50FF-4863-A4DC-004121A73D68}"/>
              </a:ext>
            </a:extLst>
          </p:cNvPr>
          <p:cNvSpPr txBox="1"/>
          <p:nvPr/>
        </p:nvSpPr>
        <p:spPr>
          <a:xfrm>
            <a:off x="7630511" y="2690336"/>
            <a:ext cx="434181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Vidění:</a:t>
            </a:r>
          </a:p>
          <a:p>
            <a:r>
              <a:rPr lang="cs-CZ" sz="2400" dirty="0"/>
              <a:t>Globální vnímání výrobků – periferické vidění</a:t>
            </a:r>
          </a:p>
          <a:p>
            <a:r>
              <a:rPr lang="cs-CZ" sz="2400" dirty="0"/>
              <a:t>Globální vidění nabídky</a:t>
            </a:r>
          </a:p>
          <a:p>
            <a:r>
              <a:rPr lang="cs-CZ" sz="2400" dirty="0"/>
              <a:t>Přesné vidění značek</a:t>
            </a:r>
          </a:p>
        </p:txBody>
      </p:sp>
    </p:spTree>
    <p:extLst>
      <p:ext uri="{BB962C8B-B14F-4D97-AF65-F5344CB8AC3E}">
        <p14:creationId xmlns:p14="http://schemas.microsoft.com/office/powerpoint/2010/main" val="194140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Zvláštní nabídky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857"/>
            <a:ext cx="8194983" cy="37064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Zavedení nových výrobků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 posledních kusů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Sezónní zboží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Prodej zboží časově omezeného (dle cen, dle místa původu…)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Výprodeje, akční slevy…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Produktové letáky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8075" cy="1325563"/>
          </a:xfrm>
        </p:spPr>
        <p:txBody>
          <a:bodyPr/>
          <a:lstStyle/>
          <a:p>
            <a:r>
              <a:rPr lang="cs-CZ" dirty="0"/>
              <a:t>Produktové letáky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Picture 5" descr="Leták BILLA akční leták - stra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90" y="1811266"/>
            <a:ext cx="3482144" cy="40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ták Lidl magazín - Zahrada a balkon JARO 2018 - stra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1811266"/>
            <a:ext cx="3263780" cy="41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6763603" cy="7403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Výprodeje – jako podpora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6287" y="2284949"/>
            <a:ext cx="5876989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Firmy organizují výprodeje: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Předvánoční </a:t>
            </a:r>
            <a:r>
              <a:rPr lang="cs-CZ" sz="2800" dirty="0">
                <a:solidFill>
                  <a:srgbClr val="008080"/>
                </a:solidFill>
              </a:rPr>
              <a:t> - některé firmy realizují i výprodeje už před vánocemi.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Povánoční </a:t>
            </a:r>
            <a:r>
              <a:rPr lang="cs-CZ" sz="2800" dirty="0">
                <a:solidFill>
                  <a:srgbClr val="008080"/>
                </a:solidFill>
              </a:rPr>
              <a:t>– kamenné prodejny i e-</a:t>
            </a:r>
            <a:r>
              <a:rPr lang="cs-CZ" sz="2800" dirty="0" err="1">
                <a:solidFill>
                  <a:srgbClr val="008080"/>
                </a:solidFill>
              </a:rPr>
              <a:t>shopy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Sezónní</a:t>
            </a:r>
            <a:r>
              <a:rPr lang="cs-CZ" sz="2800" dirty="0">
                <a:solidFill>
                  <a:srgbClr val="008080"/>
                </a:solidFill>
              </a:rPr>
              <a:t> -  po uplynutí ročních období, po zahájení školního roku, 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62866" y="5351046"/>
            <a:ext cx="161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https://retailnews.cz/aktualne/povanocni-vyprodeje-stouply-o-petinu-a-vice-utraceli-muzi/</a:t>
            </a:r>
          </a:p>
        </p:txBody>
      </p:sp>
      <p:pic>
        <p:nvPicPr>
          <p:cNvPr id="6146" name="Picture 2" descr="Velké slevy a výprodeje z Číny | Nákupy a zboží z Číny.cz">
            <a:extLst>
              <a:ext uri="{FF2B5EF4-FFF2-40B4-BE49-F238E27FC236}">
                <a16:creationId xmlns:a16="http://schemas.microsoft.com/office/drawing/2014/main" id="{DA131442-4209-405F-BBEF-2D643EDB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7" y="2195462"/>
            <a:ext cx="4855778" cy="23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8768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Obchodník potřebuje znát svého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6018" y="2263182"/>
            <a:ext cx="6929039" cy="378565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Úspěšný obchodník potřebuje znát: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 psychologii lidského chování, které může uplatnit při vytváření odpovídající nákupní atmosféry prodejny, při vedení prodejního rozhovoru a nabídce a prezentaci zboží.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co přivádí zákazníky do prodejen,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jak s nimi jednat a komunikovat, jak reagovat na námitky zákazníků a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jak uložit v prodejně zboží, aby zákazníka motivovalo ke koupi.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497B70-4979-4DB7-9E13-3E68EF2CCD3C}"/>
              </a:ext>
            </a:extLst>
          </p:cNvPr>
          <p:cNvSpPr txBox="1"/>
          <p:nvPr/>
        </p:nvSpPr>
        <p:spPr>
          <a:xfrm>
            <a:off x="7919500" y="2894275"/>
            <a:ext cx="384048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</a:rPr>
              <a:t>Pochopení motivace zákazníka, způsobů jeho vnímání, postojů, osobnosti a sebevědomí pomáhá obchodníkům najít trvalejší vztahy se zákazníkem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8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384" y="1518312"/>
            <a:ext cx="635386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Výška vystavení zboží v různých pásmech, může ovlivňovat výši prodeje zboží. Umístění zboží v regále podmiňuje dosahované tržby. Statistika zachytila vliv změn pásem na růst nebo pokles tržeb v následující podobě: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přesun zboží do sousedního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+ 15- 20 %), dolů (cca - 15 %),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přesun zboží o dvě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30-50 %), dolů (cca 30-60 %).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838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Umístění zboží v regále – zvýraznění nabídky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CC748C-27A9-4C9E-9363-2148B2B6BEF8}"/>
              </a:ext>
            </a:extLst>
          </p:cNvPr>
          <p:cNvSpPr txBox="1"/>
          <p:nvPr/>
        </p:nvSpPr>
        <p:spPr>
          <a:xfrm>
            <a:off x="557384" y="5525814"/>
            <a:ext cx="68107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Rozdílnosti v prodeji dle umístění zboží</a:t>
            </a:r>
          </a:p>
        </p:txBody>
      </p:sp>
      <p:pic>
        <p:nvPicPr>
          <p:cNvPr id="4098" name="Picture 2" descr="Gondella – praktický regálový systém do supermarketů">
            <a:extLst>
              <a:ext uri="{FF2B5EF4-FFF2-40B4-BE49-F238E27FC236}">
                <a16:creationId xmlns:a16="http://schemas.microsoft.com/office/drawing/2014/main" id="{C8339A48-16C6-46CB-A35A-15030A68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87" y="1744944"/>
            <a:ext cx="4118741" cy="29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12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859753" y="861591"/>
            <a:ext cx="9950109" cy="5473700"/>
            <a:chOff x="2198" y="1680"/>
            <a:chExt cx="7200" cy="4752"/>
          </a:xfrm>
        </p:grpSpPr>
        <p:sp>
          <p:nvSpPr>
            <p:cNvPr id="21508" name="AutoShape 5"/>
            <p:cNvSpPr>
              <a:spLocks noChangeAspect="1" noChangeArrowheads="1"/>
            </p:cNvSpPr>
            <p:nvPr/>
          </p:nvSpPr>
          <p:spPr bwMode="auto">
            <a:xfrm>
              <a:off x="2198" y="1680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6950" y="1680"/>
              <a:ext cx="1872" cy="4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0" name="AutoShape 7"/>
            <p:cNvSpPr>
              <a:spLocks noChangeArrowheads="1"/>
            </p:cNvSpPr>
            <p:nvPr/>
          </p:nvSpPr>
          <p:spPr bwMode="auto">
            <a:xfrm>
              <a:off x="2918" y="2688"/>
              <a:ext cx="1008" cy="72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4214" y="2976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3494" y="3552"/>
              <a:ext cx="1" cy="144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3494" y="3552"/>
              <a:ext cx="1152" cy="1152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2486" y="3552"/>
              <a:ext cx="1008" cy="115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H="1">
              <a:off x="2918" y="4941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>
              <a:off x="3494" y="4992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4214" y="2544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očí</a:t>
              </a:r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214" y="384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214" y="3408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 dohledu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4214" y="4704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214" y="4272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k uchopení</a:t>
              </a:r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926" y="5568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214" y="5136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kolen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7238" y="1824"/>
              <a:ext cx="1296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dirty="0">
                  <a:solidFill>
                    <a:schemeClr val="bg1"/>
                  </a:solidFill>
                </a:rPr>
                <a:t>regál</a:t>
              </a: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541618" y="92272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4BD5F470-FDF2-4C2A-B383-07001D89F32C}"/>
              </a:ext>
            </a:extLst>
          </p:cNvPr>
          <p:cNvSpPr/>
          <p:nvPr/>
        </p:nvSpPr>
        <p:spPr>
          <a:xfrm>
            <a:off x="269347" y="853371"/>
            <a:ext cx="9075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METODA MAPOVÁNÍ OPTIMALIZACE ROZMÍSŤOVÁNÍ ZBOŽÍ V REGÁLE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AABBB-024C-4D08-B5EC-9740B58A7FE1}"/>
              </a:ext>
            </a:extLst>
          </p:cNvPr>
          <p:cNvSpPr txBox="1"/>
          <p:nvPr/>
        </p:nvSpPr>
        <p:spPr>
          <a:xfrm>
            <a:off x="788276" y="6193611"/>
            <a:ext cx="5945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studie Chicagské univerzity – změna pozice zboží </a:t>
            </a:r>
          </a:p>
        </p:txBody>
      </p:sp>
    </p:spTree>
    <p:extLst>
      <p:ext uri="{BB962C8B-B14F-4D97-AF65-F5344CB8AC3E}">
        <p14:creationId xmlns:p14="http://schemas.microsoft.com/office/powerpoint/2010/main" val="372358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9138313" cy="8273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Mapování nákupní cesty zákazníků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0792" y="2676446"/>
            <a:ext cx="8525099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>
                <a:solidFill>
                  <a:srgbClr val="008080"/>
                </a:solidFill>
              </a:rPr>
              <a:t>Dochází k anonymnímu mapování pohybu velkého počtu (desítky tisíc) zákazníků po prodejně (kam chodí, zastavují se, nakupují) a jeho vývoji v času (během dne, dni v týdnu, týdnů v měsících): sleduje se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•přítomnost na místě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•zastavení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•délka času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•směr a rychlost pohybu.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0792" y="1055239"/>
            <a:ext cx="941695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Na nákupní košíky či vozíky se umístí speciální RFID kódy, které mají propojení s PC, v němž se vytvářejí tzv. tepelné mapy (horké a chladné oblasti prodejny).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0E66D6-B960-4D25-A9F9-5C2FC1CAC287}"/>
              </a:ext>
            </a:extLst>
          </p:cNvPr>
          <p:cNvSpPr txBox="1"/>
          <p:nvPr/>
        </p:nvSpPr>
        <p:spPr>
          <a:xfrm>
            <a:off x="9549737" y="2613392"/>
            <a:ext cx="2509299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Metody mapování:</a:t>
            </a:r>
          </a:p>
          <a:p>
            <a:r>
              <a:rPr lang="cs-CZ" sz="2000" dirty="0"/>
              <a:t>• sledování pohybu nákupního košíku </a:t>
            </a:r>
          </a:p>
          <a:p>
            <a:r>
              <a:rPr lang="cs-CZ" sz="2000" dirty="0"/>
              <a:t>• RFID senzory</a:t>
            </a:r>
          </a:p>
          <a:p>
            <a:r>
              <a:rPr lang="cs-CZ" sz="2000" dirty="0"/>
              <a:t>• videokamery.</a:t>
            </a:r>
          </a:p>
        </p:txBody>
      </p:sp>
    </p:spTree>
    <p:extLst>
      <p:ext uri="{BB962C8B-B14F-4D97-AF65-F5344CB8AC3E}">
        <p14:creationId xmlns:p14="http://schemas.microsoft.com/office/powerpoint/2010/main" val="193827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693738" y="838133"/>
            <a:ext cx="8426450" cy="4751387"/>
            <a:chOff x="2205" y="1893"/>
            <a:chExt cx="8064" cy="4464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501" y="2037"/>
              <a:ext cx="43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</a:rPr>
                <a:t>BB</a:t>
              </a: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381" y="2037"/>
              <a:ext cx="144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501" y="2037"/>
              <a:ext cx="129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797" y="2037"/>
              <a:ext cx="1584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685" y="1893"/>
              <a:ext cx="1584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87% orientace doprava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493" y="2181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3213" y="3189"/>
              <a:ext cx="489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493" y="3189"/>
              <a:ext cx="43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93" y="4053"/>
              <a:ext cx="43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93" y="4917"/>
              <a:ext cx="432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1" y="5637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509" y="563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669" y="5637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5373" y="4917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13" y="3189"/>
              <a:ext cx="0" cy="20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213" y="5205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V="1">
              <a:off x="494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941" y="4341"/>
              <a:ext cx="14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638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6381" y="5205"/>
              <a:ext cx="158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8685" y="5061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685" y="3909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493" y="5637"/>
              <a:ext cx="86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501" y="448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3501" y="3477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525" y="3477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6525" y="4485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6525" y="4053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- 50%</a:t>
              </a:r>
              <a:endParaRPr lang="cs-CZ" altLang="cs-CZ" sz="2000">
                <a:solidFill>
                  <a:srgbClr val="FF0000"/>
                </a:solidFill>
              </a:endParaRPr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8109" y="3909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8109" y="5061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>
              <a:off x="5949" y="3189"/>
              <a:ext cx="288" cy="5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357" y="4053"/>
              <a:ext cx="720" cy="28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7965" y="2613"/>
              <a:ext cx="576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8253" y="3045"/>
              <a:ext cx="28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533" y="4053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V="1">
              <a:off x="7389" y="5493"/>
              <a:ext cx="432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3" name="Text Box 43"/>
          <p:cNvSpPr txBox="1">
            <a:spLocks noChangeArrowheads="1"/>
          </p:cNvSpPr>
          <p:nvPr/>
        </p:nvSpPr>
        <p:spPr bwMode="auto">
          <a:xfrm>
            <a:off x="543265" y="-20247"/>
            <a:ext cx="8125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Pohyb zákazníků na prodejní ploše</a:t>
            </a:r>
          </a:p>
        </p:txBody>
      </p:sp>
      <p:sp>
        <p:nvSpPr>
          <p:cNvPr id="20484" name="Text Box 44"/>
          <p:cNvSpPr txBox="1">
            <a:spLocks noChangeArrowheads="1"/>
          </p:cNvSpPr>
          <p:nvPr/>
        </p:nvSpPr>
        <p:spPr bwMode="auto">
          <a:xfrm>
            <a:off x="655994" y="5675366"/>
            <a:ext cx="850193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– slabší prodej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B,C,E – silný prodej, F – přirozená překážka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392304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4" y="1811514"/>
            <a:ext cx="7772400" cy="38659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Co motivuje zákazníky ke koupi, </a:t>
            </a:r>
            <a:r>
              <a:rPr lang="cs-CZ" dirty="0" err="1">
                <a:solidFill>
                  <a:srgbClr val="008080"/>
                </a:solidFill>
              </a:rPr>
              <a:t>Maslovova</a:t>
            </a:r>
            <a:r>
              <a:rPr lang="cs-CZ" dirty="0">
                <a:solidFill>
                  <a:srgbClr val="008080"/>
                </a:solidFill>
              </a:rPr>
              <a:t>  pyramida potřeb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Jednání se zákazníkem, argumentační agenda, cena, umocnění motivace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Obchodní jednání, jeho fáze, pravidla,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Psychologické aspekty rozmístění zboží na prodejní ploše, zásady předvádění zboží, zvláštní nabídky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Pohyb zákazníků na prodejní ploše, umístění v regále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1155" y="1797866"/>
            <a:ext cx="4934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Na chování zákazníka působí celá řada proměnných: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jeho pocity, víra, mínění, znalosti a získané zkušenosti, které vyjadřuje svými potřebami a přáními </a:t>
            </a:r>
            <a:r>
              <a:rPr lang="cs-CZ" sz="3200" b="1" dirty="0">
                <a:solidFill>
                  <a:srgbClr val="FF0000"/>
                </a:solidFill>
              </a:rPr>
              <a:t>(vnitřní motivace zákazníka)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0" y="2317131"/>
            <a:ext cx="2750023" cy="2426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8309" y="5658662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https://pxhere.com/cs/photo/978138</a:t>
            </a:r>
          </a:p>
        </p:txBody>
      </p:sp>
    </p:spTree>
    <p:extLst>
      <p:ext uri="{BB962C8B-B14F-4D97-AF65-F5344CB8AC3E}">
        <p14:creationId xmlns:p14="http://schemas.microsoft.com/office/powerpoint/2010/main" val="11050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1675036"/>
            <a:ext cx="527599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okolní stimuly, rodinné vztahy, normy, hodnoty, zvyky a jiné sociální faktory </a:t>
            </a:r>
            <a:r>
              <a:rPr lang="cs-CZ" sz="2800" b="1" dirty="0">
                <a:solidFill>
                  <a:srgbClr val="FF0000"/>
                </a:solidFill>
              </a:rPr>
              <a:t>(vnější motivace zákazníka) </a:t>
            </a:r>
            <a:r>
              <a:rPr lang="cs-CZ" sz="2800" dirty="0">
                <a:solidFill>
                  <a:srgbClr val="008080"/>
                </a:solidFill>
              </a:rPr>
              <a:t>- formuje se tam, kde vyrůstáme, v rodině, ve škole, na pracovišti atd., zde získáváme určité hodnoty, osvojujeme si společenské normy a zvyky, jimiž se v životě řídíme.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1675036"/>
            <a:ext cx="2866031" cy="26703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42013" y="4883077"/>
            <a:ext cx="223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https://2012books.lardbucket.org/books/a-primer-on-social-problems/s13-00-the-changing-family.html</a:t>
            </a:r>
          </a:p>
        </p:txBody>
      </p:sp>
    </p:spTree>
    <p:extLst>
      <p:ext uri="{BB962C8B-B14F-4D97-AF65-F5344CB8AC3E}">
        <p14:creationId xmlns:p14="http://schemas.microsoft.com/office/powerpoint/2010/main" val="83392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05218" y="1628775"/>
            <a:ext cx="9702275" cy="571500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Maslowova</a:t>
            </a:r>
            <a:r>
              <a:rPr lang="cs-CZ" altLang="cs-CZ" dirty="0">
                <a:solidFill>
                  <a:schemeClr val="bg1"/>
                </a:solidFill>
              </a:rPr>
              <a:t> hierarchie potřeb a zaměření nákupu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076967" y="2201206"/>
            <a:ext cx="7115033" cy="4336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prestiž, uznání (drahé auto, značková kabelka, luxusní hodinky…)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sexualita (exkluzivní krém, drahé oblečení)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sounáležitost  (dárky)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Přežití, touha po zdraví (doplňky stravy, bylinky)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pohodlnost, ziskuchtivost (robotický vysavač)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3707" y="5530534"/>
            <a:ext cx="4392612" cy="576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Fyziologické potřeby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59607" y="4769138"/>
            <a:ext cx="396081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Potřeba bezpečí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156205" y="4063624"/>
            <a:ext cx="3168650" cy="55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Láska a sounáležitost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495734" y="3393314"/>
            <a:ext cx="2665412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Ocenění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60532" y="2652410"/>
            <a:ext cx="2359996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Seberealizace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4150" y="201751"/>
            <a:ext cx="96344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Co motivuje zákazníky k nákupu-vnitřní motivy, vnější, racionální, emocionální ….?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563662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416" y="2191835"/>
            <a:ext cx="69683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Racionální motivy </a:t>
            </a:r>
            <a:r>
              <a:rPr lang="cs-CZ" sz="3200" dirty="0">
                <a:solidFill>
                  <a:srgbClr val="008080"/>
                </a:solidFill>
              </a:rPr>
              <a:t>(mají důvod v logickém myšlení)</a:t>
            </a:r>
          </a:p>
          <a:p>
            <a:pPr marL="285750" indent="-28575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Emocionální motivy </a:t>
            </a:r>
            <a:r>
              <a:rPr lang="cs-CZ" sz="3200" dirty="0">
                <a:solidFill>
                  <a:srgbClr val="008080"/>
                </a:solidFill>
              </a:rPr>
              <a:t>(nálada, touha po napodobení, individualita, společenské postavení, hrdost)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2191835"/>
            <a:ext cx="2942070" cy="31444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91358" y="587980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https://openclipart.org/detail/298059/female-shopper-2</a:t>
            </a:r>
          </a:p>
        </p:txBody>
      </p:sp>
    </p:spTree>
    <p:extLst>
      <p:ext uri="{BB962C8B-B14F-4D97-AF65-F5344CB8AC3E}">
        <p14:creationId xmlns:p14="http://schemas.microsoft.com/office/powerpoint/2010/main" val="36669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265136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6050" y="1828801"/>
            <a:ext cx="6247831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Motivy stálých zákazníků </a:t>
            </a:r>
            <a:r>
              <a:rPr lang="cs-CZ" sz="3200" dirty="0">
                <a:solidFill>
                  <a:srgbClr val="008080"/>
                </a:solidFill>
              </a:rPr>
              <a:t>(obliba určitých prodejen pro jejich příhodnou polohu, zdvořilé a vstřícné prodavače, slušnou a přitažlivou tvorbu cen, výběr a kvalitu zboží, vnitřní výzdobu prodejny atd.).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828800"/>
            <a:ext cx="3679049" cy="37757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39565" y="5851057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https://openclipart.org/detail/298058/female-shopper-1</a:t>
            </a:r>
          </a:p>
        </p:txBody>
      </p:sp>
    </p:spTree>
    <p:extLst>
      <p:ext uri="{BB962C8B-B14F-4D97-AF65-F5344CB8AC3E}">
        <p14:creationId xmlns:p14="http://schemas.microsoft.com/office/powerpoint/2010/main" val="40901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22561" y="506461"/>
            <a:ext cx="7083698" cy="71411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Typy zákazníků a jejich chování 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9209581" y="40631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22561" y="4119971"/>
            <a:ext cx="800825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3 Základní kategorie zákazníků </a:t>
            </a: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s jasnou představou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nemající představu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zákazníci, kteří nemají zájem něco koupit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E00660-27E4-4E50-B469-52B31D9C0B0B}"/>
              </a:ext>
            </a:extLst>
          </p:cNvPr>
          <p:cNvSpPr txBox="1"/>
          <p:nvPr/>
        </p:nvSpPr>
        <p:spPr>
          <a:xfrm>
            <a:off x="922561" y="1796228"/>
            <a:ext cx="895481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Existují různé typy zákazníků a jejich chování.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Toto chování se snaží odborníci modelovat.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Připomeňme si model černé skříňky (Podnět-odezva).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Racionální modely- ekonomický přínos a výhodnost nákupu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Psychologické modely -  psychické faktory – motivy…..</a:t>
            </a:r>
            <a:r>
              <a:rPr lang="cs-CZ" sz="2400" dirty="0" err="1">
                <a:solidFill>
                  <a:srgbClr val="008080"/>
                </a:solidFill>
              </a:rPr>
              <a:t>apod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349CC-0E9C-4944-BE68-0203AC3766F9}"/>
              </a:ext>
            </a:extLst>
          </p:cNvPr>
          <p:cNvSpPr txBox="1"/>
          <p:nvPr/>
        </p:nvSpPr>
        <p:spPr>
          <a:xfrm>
            <a:off x="756391" y="6235262"/>
            <a:ext cx="8174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Případová studie: </a:t>
            </a:r>
            <a:r>
              <a:rPr lang="cs-CZ" dirty="0">
                <a:solidFill>
                  <a:srgbClr val="FF0000"/>
                </a:solidFill>
              </a:rPr>
              <a:t>Nákupní chování budoucnosti (studijní opora)</a:t>
            </a:r>
          </a:p>
        </p:txBody>
      </p:sp>
    </p:spTree>
    <p:extLst>
      <p:ext uri="{BB962C8B-B14F-4D97-AF65-F5344CB8AC3E}">
        <p14:creationId xmlns:p14="http://schemas.microsoft.com/office/powerpoint/2010/main" val="3227714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1845</Words>
  <Application>Microsoft Office PowerPoint</Application>
  <PresentationFormat>Širokoúhlá obrazovka</PresentationFormat>
  <Paragraphs>263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Obchodník potřebuje znát svého zákazníka</vt:lpstr>
      <vt:lpstr>Co působí na chování zákazníka?</vt:lpstr>
      <vt:lpstr>Co působí na chování zákazníka?</vt:lpstr>
      <vt:lpstr>Prezentace aplikace PowerPoint</vt:lpstr>
      <vt:lpstr>Existuje celá řada klasifikací motivů</vt:lpstr>
      <vt:lpstr>Existuje celá řada klasifikací motivů</vt:lpstr>
      <vt:lpstr>Prezentace aplikace PowerPoint</vt:lpstr>
      <vt:lpstr>Prezentace aplikace PowerPoint</vt:lpstr>
      <vt:lpstr>Příklady otázek</vt:lpstr>
      <vt:lpstr>Neverbální komunikace při prodejním rozhovoru</vt:lpstr>
      <vt:lpstr>Vedení prodejního rozhovoru Příprava na jednání se zákazníkem</vt:lpstr>
      <vt:lpstr>Argumentační agenda při prodeji - verbální komunikace</vt:lpstr>
      <vt:lpstr>Kdy mluvit o ceně?</vt:lpstr>
      <vt:lpstr>Prodávající – jeho úkol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předvádění zboží</vt:lpstr>
      <vt:lpstr>Zásady předvádění zboží</vt:lpstr>
      <vt:lpstr>Zvláštní nabídky</vt:lpstr>
      <vt:lpstr>Produktové letáky</vt:lpstr>
      <vt:lpstr>Výprodeje – jako podpora prodeje</vt:lpstr>
      <vt:lpstr>Prezentace aplikace PowerPoint</vt:lpstr>
      <vt:lpstr>Prezentace aplikace PowerPoint</vt:lpstr>
      <vt:lpstr>Mapování nákupní cesty zákazníků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207</cp:revision>
  <dcterms:created xsi:type="dcterms:W3CDTF">2016-11-25T20:36:16Z</dcterms:created>
  <dcterms:modified xsi:type="dcterms:W3CDTF">2021-11-04T18:07:15Z</dcterms:modified>
</cp:coreProperties>
</file>