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65" r:id="rId4"/>
    <p:sldId id="266" r:id="rId5"/>
    <p:sldId id="293" r:id="rId6"/>
    <p:sldId id="295" r:id="rId7"/>
    <p:sldId id="267" r:id="rId8"/>
    <p:sldId id="268" r:id="rId9"/>
    <p:sldId id="269" r:id="rId10"/>
    <p:sldId id="354" r:id="rId11"/>
    <p:sldId id="278" r:id="rId12"/>
    <p:sldId id="355" r:id="rId13"/>
    <p:sldId id="270" r:id="rId14"/>
    <p:sldId id="356" r:id="rId15"/>
    <p:sldId id="285" r:id="rId16"/>
    <p:sldId id="272" r:id="rId17"/>
    <p:sldId id="361" r:id="rId18"/>
    <p:sldId id="273" r:id="rId19"/>
    <p:sldId id="288" r:id="rId20"/>
    <p:sldId id="289" r:id="rId21"/>
    <p:sldId id="290" r:id="rId22"/>
    <p:sldId id="291" r:id="rId23"/>
    <p:sldId id="292" r:id="rId24"/>
    <p:sldId id="274" r:id="rId25"/>
    <p:sldId id="259" r:id="rId26"/>
    <p:sldId id="283" r:id="rId27"/>
    <p:sldId id="275" r:id="rId28"/>
    <p:sldId id="276" r:id="rId29"/>
    <p:sldId id="277" r:id="rId30"/>
    <p:sldId id="279" r:id="rId31"/>
    <p:sldId id="280" r:id="rId32"/>
    <p:sldId id="281" r:id="rId33"/>
    <p:sldId id="358" r:id="rId34"/>
    <p:sldId id="359" r:id="rId35"/>
    <p:sldId id="360" r:id="rId36"/>
    <p:sldId id="282" r:id="rId37"/>
    <p:sldId id="284"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62" r:id="rId51"/>
    <p:sldId id="308" r:id="rId52"/>
    <p:sldId id="309" r:id="rId53"/>
    <p:sldId id="310" r:id="rId54"/>
    <p:sldId id="316" r:id="rId55"/>
    <p:sldId id="363" r:id="rId56"/>
    <p:sldId id="314" r:id="rId57"/>
    <p:sldId id="317" r:id="rId58"/>
    <p:sldId id="318" r:id="rId59"/>
    <p:sldId id="319" r:id="rId60"/>
    <p:sldId id="364" r:id="rId61"/>
    <p:sldId id="320" r:id="rId62"/>
    <p:sldId id="321" r:id="rId63"/>
    <p:sldId id="322" r:id="rId64"/>
    <p:sldId id="323" r:id="rId65"/>
    <p:sldId id="324" r:id="rId66"/>
    <p:sldId id="325" r:id="rId67"/>
    <p:sldId id="365" r:id="rId68"/>
    <p:sldId id="327" r:id="rId69"/>
    <p:sldId id="328" r:id="rId70"/>
    <p:sldId id="329" r:id="rId71"/>
    <p:sldId id="330" r:id="rId72"/>
    <p:sldId id="331" r:id="rId73"/>
    <p:sldId id="366" r:id="rId74"/>
    <p:sldId id="332" r:id="rId75"/>
    <p:sldId id="333" r:id="rId76"/>
    <p:sldId id="271" r:id="rId77"/>
    <p:sldId id="335" r:id="rId78"/>
    <p:sldId id="336" r:id="rId79"/>
    <p:sldId id="337" r:id="rId80"/>
    <p:sldId id="338" r:id="rId81"/>
    <p:sldId id="367" r:id="rId82"/>
    <p:sldId id="339" r:id="rId83"/>
    <p:sldId id="340" r:id="rId84"/>
    <p:sldId id="368" r:id="rId85"/>
    <p:sldId id="342" r:id="rId86"/>
    <p:sldId id="369" r:id="rId87"/>
    <p:sldId id="370" r:id="rId88"/>
    <p:sldId id="371" r:id="rId89"/>
    <p:sldId id="343" r:id="rId90"/>
    <p:sldId id="344" r:id="rId91"/>
    <p:sldId id="345" r:id="rId92"/>
    <p:sldId id="346" r:id="rId93"/>
    <p:sldId id="347" r:id="rId94"/>
    <p:sldId id="348" r:id="rId95"/>
    <p:sldId id="349" r:id="rId96"/>
    <p:sldId id="350" r:id="rId97"/>
    <p:sldId id="351" r:id="rId98"/>
    <p:sldId id="352" r:id="rId99"/>
    <p:sldId id="353" r:id="rId100"/>
    <p:sldId id="263" r:id="rId10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69" d="100"/>
          <a:sy n="69" d="100"/>
        </p:scale>
        <p:origin x="78" y="10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A065CC1E-F4A5-4780-A24D-D40A907CE7A2}"/>
    <pc:docChg chg="custSel modSld">
      <pc:chgData name="Michal Stoklasa" userId="7c7ba8f323bf6ffe" providerId="LiveId" clId="{A065CC1E-F4A5-4780-A24D-D40A907CE7A2}" dt="2021-09-14T09:59:04.319" v="0" actId="478"/>
      <pc:docMkLst>
        <pc:docMk/>
      </pc:docMkLst>
      <pc:sldChg chg="delSp mod">
        <pc:chgData name="Michal Stoklasa" userId="7c7ba8f323bf6ffe" providerId="LiveId" clId="{A065CC1E-F4A5-4780-A24D-D40A907CE7A2}" dt="2021-09-14T09:59:04.319" v="0" actId="478"/>
        <pc:sldMkLst>
          <pc:docMk/>
          <pc:sldMk cId="2027087713" sldId="265"/>
        </pc:sldMkLst>
        <pc:picChg chg="del">
          <ac:chgData name="Michal Stoklasa" userId="7c7ba8f323bf6ffe" providerId="LiveId" clId="{A065CC1E-F4A5-4780-A24D-D40A907CE7A2}" dt="2021-09-14T09:59:04.319" v="0" actId="478"/>
          <ac:picMkLst>
            <pc:docMk/>
            <pc:sldMk cId="2027087713" sldId="265"/>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4.0452225523622189E-2"/>
          <c:y val="0.20751129297830082"/>
          <c:w val="0.67516464297301004"/>
          <c:h val="0.7915723400373218"/>
        </c:manualLayout>
      </c:layout>
      <c:pieChart>
        <c:varyColors val="1"/>
        <c:ser>
          <c:idx val="0"/>
          <c:order val="0"/>
          <c:tx>
            <c:strRef>
              <c:f>List1!$B$1</c:f>
              <c:strCache>
                <c:ptCount val="1"/>
                <c:pt idx="0">
                  <c:v>Prodej</c:v>
                </c:pt>
              </c:strCache>
            </c:strRef>
          </c:tx>
          <c:dPt>
            <c:idx val="2"/>
            <c:bubble3D val="0"/>
            <c:spPr>
              <a:solidFill>
                <a:srgbClr val="FF0000"/>
              </a:solidFill>
            </c:spPr>
            <c:extLst>
              <c:ext xmlns:c16="http://schemas.microsoft.com/office/drawing/2014/chart" uri="{C3380CC4-5D6E-409C-BE32-E72D297353CC}">
                <c16:uniqueId val="{00000001-9CFB-4B21-A5B1-E612CFF284C1}"/>
              </c:ext>
            </c:extLst>
          </c:dPt>
          <c:cat>
            <c:strRef>
              <c:f>List1!$A$2:$A$5</c:f>
              <c:strCache>
                <c:ptCount val="4"/>
                <c:pt idx="0">
                  <c:v>1. čtvrt.</c:v>
                </c:pt>
                <c:pt idx="1">
                  <c:v>2. čtvrt.</c:v>
                </c:pt>
                <c:pt idx="2">
                  <c:v>3. čtvrt.</c:v>
                </c:pt>
                <c:pt idx="3">
                  <c:v>4. čtvrt.</c:v>
                </c:pt>
              </c:strCache>
            </c:strRef>
          </c:cat>
          <c:val>
            <c:numRef>
              <c:f>List1!$B$2:$B$5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2-9CFB-4B21-A5B1-E612CFF284C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22.10.2021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84969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GDG je Google</a:t>
            </a:r>
            <a:r>
              <a:rPr lang="cs-CZ" baseline="0" dirty="0"/>
              <a:t> Digitální Garáž</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80383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https://www.visualcapitalist.com/every-minute-internet-2020/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69543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https://wearesocial.com/special-reports/digital-in-2017-global-overview</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15543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33577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https://blog.hootsuite.com/social-media-users-pass-4-billion/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1980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https://blog.hootsuite.com/social-media-users-pass-4-billion/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65315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https://wearesocial.com/special-reports/digital-in-2017-global-overview</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31936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http://www.contentmarketing.cz/</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23429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1175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92898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solidFill>
                  <a:srgbClr val="002060"/>
                </a:solidFill>
              </a:rPr>
              <a:t>Globální dosah – internetová stránka může zasáhnout kohokoliv, kdo má přístup na internet. To umožňuje najít nové trhy a konkurovat globálně při malé investici.</a:t>
            </a:r>
          </a:p>
          <a:p>
            <a:r>
              <a:rPr lang="cs-CZ" sz="1200" dirty="0">
                <a:solidFill>
                  <a:srgbClr val="002060"/>
                </a:solidFill>
              </a:rPr>
              <a:t>Nižší náklady – správně naplánovaná a efektivně zacílená e-marketingová kampaň dokáže přitáhnout správné zákazníky s mnohem nižšími náklady než tradiční </a:t>
            </a:r>
            <a:r>
              <a:rPr lang="cs-CZ" sz="1200" dirty="0" err="1">
                <a:solidFill>
                  <a:srgbClr val="002060"/>
                </a:solidFill>
              </a:rPr>
              <a:t>mar-ketingové</a:t>
            </a:r>
            <a:r>
              <a:rPr lang="cs-CZ" sz="1200" dirty="0">
                <a:solidFill>
                  <a:srgbClr val="002060"/>
                </a:solidFill>
              </a:rPr>
              <a:t> metody. </a:t>
            </a:r>
          </a:p>
          <a:p>
            <a:r>
              <a:rPr lang="cs-CZ" sz="1200" dirty="0">
                <a:solidFill>
                  <a:srgbClr val="002060"/>
                </a:solidFill>
              </a:rPr>
              <a:t>Lehce sledovatelné a měřitelné výsledky – email marketing nebo </a:t>
            </a:r>
            <a:r>
              <a:rPr lang="cs-CZ" sz="1200" dirty="0" err="1">
                <a:solidFill>
                  <a:srgbClr val="002060"/>
                </a:solidFill>
              </a:rPr>
              <a:t>bannerová</a:t>
            </a:r>
            <a:r>
              <a:rPr lang="cs-CZ" sz="1200" dirty="0">
                <a:solidFill>
                  <a:srgbClr val="002060"/>
                </a:solidFill>
              </a:rPr>
              <a:t> re-</a:t>
            </a:r>
            <a:r>
              <a:rPr lang="cs-CZ" sz="1200" dirty="0" err="1">
                <a:solidFill>
                  <a:srgbClr val="002060"/>
                </a:solidFill>
              </a:rPr>
              <a:t>klama</a:t>
            </a:r>
            <a:r>
              <a:rPr lang="cs-CZ" sz="1200" dirty="0">
                <a:solidFill>
                  <a:srgbClr val="002060"/>
                </a:solidFill>
              </a:rPr>
              <a:t> ulehčuje zjišťování, jak efektivní kampaň byla. Firma může získat detailní informace z odpovědí zákazníků na její reklamu.</a:t>
            </a:r>
          </a:p>
          <a:p>
            <a:r>
              <a:rPr lang="cs-CZ" sz="1200" dirty="0">
                <a:solidFill>
                  <a:srgbClr val="002060"/>
                </a:solidFill>
              </a:rPr>
              <a:t>24 hodinový marketing – přes webové stránky si zákazníci můžou zjistit </a:t>
            </a:r>
            <a:r>
              <a:rPr lang="cs-CZ" sz="1200" dirty="0" err="1">
                <a:solidFill>
                  <a:srgbClr val="002060"/>
                </a:solidFill>
              </a:rPr>
              <a:t>informa-ce</a:t>
            </a:r>
            <a:r>
              <a:rPr lang="cs-CZ" sz="1200" dirty="0">
                <a:solidFill>
                  <a:srgbClr val="002060"/>
                </a:solidFill>
              </a:rPr>
              <a:t> o firmě nebo produktu, i když je to mimo úředních hodin.</a:t>
            </a:r>
          </a:p>
          <a:p>
            <a:r>
              <a:rPr lang="cs-CZ" sz="1200" dirty="0">
                <a:solidFill>
                  <a:srgbClr val="002060"/>
                </a:solidFill>
              </a:rPr>
              <a:t>Personalizace – jestliže je databáze zákazníků firmy spojená s její webovou </a:t>
            </a:r>
            <a:r>
              <a:rPr lang="cs-CZ" sz="1200" dirty="0" err="1">
                <a:solidFill>
                  <a:srgbClr val="002060"/>
                </a:solidFill>
              </a:rPr>
              <a:t>strán-kou</a:t>
            </a:r>
            <a:r>
              <a:rPr lang="cs-CZ" sz="1200" dirty="0">
                <a:solidFill>
                  <a:srgbClr val="002060"/>
                </a:solidFill>
              </a:rPr>
              <a:t>, pak někdo stránku navštíví, firma je může oslovit s konkrétní nabídkou. Čím více zákazníci a podniky nakupují, tím lepší jsou data a efektivnější marketing. </a:t>
            </a:r>
          </a:p>
          <a:p>
            <a:r>
              <a:rPr lang="cs-CZ" sz="1200" dirty="0">
                <a:solidFill>
                  <a:srgbClr val="002060"/>
                </a:solidFill>
              </a:rPr>
              <a:t>Marketing jeden na jednoho – e-marketing napomáhá získat přístup k individuálním zákazníkům na počítačích a mobilních telefonech.</a:t>
            </a:r>
          </a:p>
          <a:p>
            <a:r>
              <a:rPr lang="cs-CZ" sz="1200" dirty="0">
                <a:solidFill>
                  <a:srgbClr val="002060"/>
                </a:solidFill>
              </a:rPr>
              <a:t>Zajímavější kampaně – e-marketing umožňuje vytváření interaktivních kampaní využívaním hudby, grafiky a videí. Firma může poslat svým zákazníkům žádost na hru, či kvíz, jednoduše cokoliv, co si myslí, že by jej mohlo zaujmout. </a:t>
            </a:r>
          </a:p>
          <a:p>
            <a:r>
              <a:rPr lang="cs-CZ" sz="1200" dirty="0">
                <a:solidFill>
                  <a:srgbClr val="002060"/>
                </a:solidFill>
              </a:rPr>
              <a:t>Lepší míra konverze – na webové stránce jsou návštěvníci jenom pár kliků od dokončení nákupu, na rozdíl od jiných médií, které vyžadují telefonát nebo osobně zajít do obchodu.</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572934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 elektronické „jednostránkové“ dokumenty, které jsou obvykle zasílané e-mailem v pravidelných intervalech definovanému seznamu příjemců, kteří se přihlásili k odebírání elektronické pošty. Příjemci tak dávají najevo svůj zájem o hodnotný obsah dané firmy (novinky, kupóny, atd.). Odpověď se neočekává.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jsou běžně odesílány z poskytovatelů služeb 3. stran.</a:t>
            </a:r>
          </a:p>
          <a:p>
            <a:pPr lvl="0"/>
            <a:r>
              <a:rPr lang="cs-CZ" sz="1200" b="1" kern="1200" dirty="0">
                <a:solidFill>
                  <a:schemeClr val="tx1"/>
                </a:solidFill>
                <a:effectLst/>
                <a:latin typeface="+mn-lt"/>
                <a:ea typeface="+mn-ea"/>
                <a:cs typeface="+mn-cs"/>
              </a:rPr>
              <a:t>Sociální média</a:t>
            </a:r>
            <a:r>
              <a:rPr lang="cs-CZ" sz="1200" kern="1200" dirty="0">
                <a:solidFill>
                  <a:schemeClr val="tx1"/>
                </a:solidFill>
                <a:effectLst/>
                <a:latin typeface="+mn-lt"/>
                <a:ea typeface="+mn-ea"/>
                <a:cs typeface="+mn-cs"/>
              </a:rPr>
              <a:t> – média, které usnadňují komunikaci a sdílení prostřednictvím sociálních sítí. Důvodů, proč lidé využívají sociální média, je několik. Může to být touha sdílet informace a zkušenosti, držet krok s dobou, učit se nebo zhodnotit své zkušenosti. Sociální média jsou marketingovým snem firem, jakožto dobrá kampaň, která zajistí potenciální zákazníky značce nebo obrovskou příležitost sdílení marketingových aktivit.</a:t>
            </a:r>
          </a:p>
          <a:p>
            <a:pPr lvl="0"/>
            <a:r>
              <a:rPr lang="cs-CZ" sz="1200" b="1" kern="1200" dirty="0">
                <a:solidFill>
                  <a:schemeClr val="tx1"/>
                </a:solidFill>
                <a:effectLst/>
                <a:latin typeface="+mn-lt"/>
                <a:ea typeface="+mn-ea"/>
                <a:cs typeface="+mn-cs"/>
              </a:rPr>
              <a:t>SEO </a:t>
            </a:r>
            <a:r>
              <a:rPr lang="cs-CZ" sz="1200" kern="1200" dirty="0">
                <a:solidFill>
                  <a:schemeClr val="tx1"/>
                </a:solidFill>
                <a:effectLst/>
                <a:latin typeface="+mn-lt"/>
                <a:ea typeface="+mn-ea"/>
                <a:cs typeface="+mn-cs"/>
              </a:rPr>
              <a:t>(z angl. </a:t>
            </a:r>
            <a:r>
              <a:rPr lang="cs-CZ" sz="1200" kern="1200" dirty="0" err="1">
                <a:solidFill>
                  <a:schemeClr val="tx1"/>
                </a:solidFill>
                <a:effectLst/>
                <a:latin typeface="+mn-lt"/>
                <a:ea typeface="+mn-ea"/>
                <a:cs typeface="+mn-cs"/>
              </a:rPr>
              <a:t>Search</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Engine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Optimization</a:t>
            </a:r>
            <a:r>
              <a:rPr lang="cs-CZ" sz="1200" kern="1200" dirty="0">
                <a:solidFill>
                  <a:schemeClr val="tx1"/>
                </a:solidFill>
                <a:effectLst/>
                <a:latin typeface="+mn-lt"/>
                <a:ea typeface="+mn-ea"/>
                <a:cs typeface="+mn-cs"/>
              </a:rPr>
              <a:t>) – optimalizace pro vyhledávače představuje proces využívání souboru technik, který vede k lepšímu umístění webových stránek v neplacených (organických) výsledcích vyhledávání internetových vyhledávačů podle klíčových slov adekvátních pro dané webové stránky. Jestliže např. firma nabízí poznávací zájezdy do Itálie, je jejím cílem, aby se její nabídka objevila na první stránce s výsledky pokaždé, když někdo vyhledává „zájezdy Řím“. SEO k tomu napomáhá.</a:t>
            </a:r>
          </a:p>
          <a:p>
            <a:pPr lvl="0"/>
            <a:r>
              <a:rPr lang="cs-CZ" sz="1200" b="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 využívání mobilního média jako prostředku marketingové komunikace a distribuce jakéhokoli druhu propagačních, či reklamních sdělení konečnému zákazníkovi prostřednictvím bezdrátových sítí.</a:t>
            </a:r>
          </a:p>
          <a:p>
            <a:pPr lvl="0"/>
            <a:r>
              <a:rPr lang="cs-CZ" sz="1200" b="1"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 semináře vedené na webu. Jako marketingové nástroje mohou být použity pro propagační akce, lepší znalost produktů, „jak na to“ sezení apod. Jsou ideální pro produkty, které jsou vizuální, mají různorodé využití, zahrnují komplexní prodeje, atd.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jsou obvykle zdarma a jsou propagovány </a:t>
            </a:r>
            <a:r>
              <a:rPr lang="cs-CZ" sz="1200" kern="1200" dirty="0" err="1">
                <a:solidFill>
                  <a:schemeClr val="tx1"/>
                </a:solidFill>
                <a:effectLst/>
                <a:latin typeface="+mn-lt"/>
                <a:ea typeface="+mn-ea"/>
                <a:cs typeface="+mn-cs"/>
              </a:rPr>
              <a:t>newslettery</a:t>
            </a:r>
            <a:r>
              <a:rPr lang="cs-CZ" sz="1200" kern="1200" dirty="0">
                <a:solidFill>
                  <a:schemeClr val="tx1"/>
                </a:solidFill>
                <a:effectLst/>
                <a:latin typeface="+mn-lt"/>
                <a:ea typeface="+mn-ea"/>
                <a:cs typeface="+mn-cs"/>
              </a:rPr>
              <a:t>, či jinými marketingovými kanály. Jsou vyvinuty tak, aby nabízeli hodnotu potenciálním zákazníkům, demonstrovali atributy společnosti, jako je odbornost, inventář produktů, atd. a tak zapojili účastníky do nákupního cyklu. </a:t>
            </a:r>
            <a:r>
              <a:rPr lang="cs-CZ" sz="1200" kern="1200" dirty="0" err="1">
                <a:solidFill>
                  <a:schemeClr val="tx1"/>
                </a:solidFill>
                <a:effectLst/>
                <a:latin typeface="+mn-lt"/>
                <a:ea typeface="+mn-ea"/>
                <a:cs typeface="+mn-cs"/>
              </a:rPr>
              <a:t>Webináře</a:t>
            </a:r>
            <a:r>
              <a:rPr lang="cs-CZ" sz="1200" kern="1200" dirty="0">
                <a:solidFill>
                  <a:schemeClr val="tx1"/>
                </a:solidFill>
                <a:effectLst/>
                <a:latin typeface="+mn-lt"/>
                <a:ea typeface="+mn-ea"/>
                <a:cs typeface="+mn-cs"/>
              </a:rPr>
              <a:t> využívají multimediální funkce, včetně používání prezentací, živých nebo předem nahraných videí, živé ukázky produktů, hlasovou komunikaci a textový chat. Mohou být zaznamenávány a zveřejněny na webových stránkách společnosti nebo na jiných stánkách, jako je </a:t>
            </a:r>
            <a:r>
              <a:rPr lang="cs-CZ" sz="1200" kern="1200" dirty="0" err="1">
                <a:solidFill>
                  <a:schemeClr val="tx1"/>
                </a:solidFill>
                <a:effectLst/>
                <a:latin typeface="+mn-lt"/>
                <a:ea typeface="+mn-ea"/>
                <a:cs typeface="+mn-cs"/>
              </a:rPr>
              <a:t>YouTube</a:t>
            </a:r>
            <a:r>
              <a:rPr lang="cs-CZ" sz="1200" kern="1200" dirty="0">
                <a:solidFill>
                  <a:schemeClr val="tx1"/>
                </a:solidFill>
                <a:effectLst/>
                <a:latin typeface="+mn-lt"/>
                <a:ea typeface="+mn-ea"/>
                <a:cs typeface="+mn-cs"/>
              </a:rPr>
              <a:t>.</a:t>
            </a:r>
          </a:p>
          <a:p>
            <a:pPr lvl="0"/>
            <a:r>
              <a:rPr lang="cs-CZ" sz="1200" b="1" kern="1200" dirty="0">
                <a:solidFill>
                  <a:schemeClr val="tx1"/>
                </a:solidFill>
                <a:effectLst/>
                <a:latin typeface="+mn-lt"/>
                <a:ea typeface="+mn-ea"/>
                <a:cs typeface="+mn-cs"/>
              </a:rPr>
              <a:t>Tvorba videí</a:t>
            </a:r>
            <a:r>
              <a:rPr lang="cs-CZ" sz="1200" kern="1200" dirty="0">
                <a:solidFill>
                  <a:schemeClr val="tx1"/>
                </a:solidFill>
                <a:effectLst/>
                <a:latin typeface="+mn-lt"/>
                <a:ea typeface="+mn-ea"/>
                <a:cs typeface="+mn-cs"/>
              </a:rPr>
              <a:t> – videa jsou běžně používány k demonstraci výrobků nebo služeb a ukázce okolí těchto produktů, jako například oblast kolem domu, který se prodává. Představují velice efektivní marketingový nástroj, protože videa mají lidé rádi, pokud ovšem jsou rozumně krátké, zábavné a nápadité. </a:t>
            </a:r>
          </a:p>
          <a:p>
            <a:pPr lvl="0"/>
            <a:r>
              <a:rPr lang="cs-CZ" sz="1200" b="1" kern="1200" dirty="0">
                <a:solidFill>
                  <a:schemeClr val="tx1"/>
                </a:solidFill>
                <a:effectLst/>
                <a:latin typeface="+mn-lt"/>
                <a:ea typeface="+mn-ea"/>
                <a:cs typeface="+mn-cs"/>
              </a:rPr>
              <a:t>Vytváření obsahu (obsahový marketing)</a:t>
            </a:r>
            <a:r>
              <a:rPr lang="cs-CZ" sz="1200" kern="1200" dirty="0">
                <a:solidFill>
                  <a:schemeClr val="tx1"/>
                </a:solidFill>
                <a:effectLst/>
                <a:latin typeface="+mn-lt"/>
                <a:ea typeface="+mn-ea"/>
                <a:cs typeface="+mn-cs"/>
              </a:rPr>
              <a:t> – tvorba a umisťování hodnotného a užitečného obsahu, díky kterému se zákazníci zapojují do komunikace, přilákávají tak potenciální zákazníky a přimějí je k akci – koupě. Jedná se tedy o schopnost firmy komunikovat se zájemci a potenciálními zákazníky tak, aniž by na ně tlačila s nabídkou.</a:t>
            </a:r>
          </a:p>
          <a:p>
            <a:pPr lvl="0"/>
            <a:r>
              <a:rPr lang="cs-CZ" sz="1200" b="1" kern="1200" dirty="0">
                <a:solidFill>
                  <a:schemeClr val="tx1"/>
                </a:solidFill>
                <a:effectLst/>
                <a:latin typeface="+mn-lt"/>
                <a:ea typeface="+mn-ea"/>
                <a:cs typeface="+mn-cs"/>
              </a:rPr>
              <a:t>Placené reklamy</a:t>
            </a:r>
            <a:r>
              <a:rPr lang="cs-CZ" sz="1200" kern="1200" dirty="0">
                <a:solidFill>
                  <a:schemeClr val="tx1"/>
                </a:solidFill>
                <a:effectLst/>
                <a:latin typeface="+mn-lt"/>
                <a:ea typeface="+mn-ea"/>
                <a:cs typeface="+mn-cs"/>
              </a:rPr>
              <a:t> – </a:t>
            </a:r>
            <a:r>
              <a:rPr lang="cs-CZ" sz="1200" kern="1200" dirty="0" err="1">
                <a:solidFill>
                  <a:schemeClr val="tx1"/>
                </a:solidFill>
                <a:effectLst/>
                <a:latin typeface="+mn-lt"/>
                <a:ea typeface="+mn-ea"/>
                <a:cs typeface="+mn-cs"/>
              </a:rPr>
              <a:t>bannerová</a:t>
            </a:r>
            <a:r>
              <a:rPr lang="cs-CZ" sz="1200" kern="1200" dirty="0">
                <a:solidFill>
                  <a:schemeClr val="tx1"/>
                </a:solidFill>
                <a:effectLst/>
                <a:latin typeface="+mn-lt"/>
                <a:ea typeface="+mn-ea"/>
                <a:cs typeface="+mn-cs"/>
              </a:rPr>
              <a:t> reklama, PPC reklama, placené distribuce obsahu, či </a:t>
            </a:r>
            <a:r>
              <a:rPr lang="cs-CZ" sz="1200" kern="1200" dirty="0" err="1">
                <a:solidFill>
                  <a:schemeClr val="tx1"/>
                </a:solidFill>
                <a:effectLst/>
                <a:latin typeface="+mn-lt"/>
                <a:ea typeface="+mn-ea"/>
                <a:cs typeface="+mn-cs"/>
              </a:rPr>
              <a:t>syndikace</a:t>
            </a:r>
            <a:r>
              <a:rPr lang="cs-CZ" sz="1200" kern="1200" dirty="0">
                <a:solidFill>
                  <a:schemeClr val="tx1"/>
                </a:solidFill>
                <a:effectLst/>
                <a:latin typeface="+mn-lt"/>
                <a:ea typeface="+mn-ea"/>
                <a:cs typeface="+mn-cs"/>
              </a:rPr>
              <a:t>. Placené reklamy přivádí návštěvníky na webové stránky firem, blogy, či jiné on-line platformy. Jsou běžně používány k podání informací o společnosti on-line, když návštěvníci hledají určité výrazy nebo přichází na webové stránky, které zobrazují reklamy spojené s jejím obsahem.</a:t>
            </a:r>
          </a:p>
          <a:p>
            <a:r>
              <a:rPr lang="cs-CZ" sz="1200" b="1" kern="1200" dirty="0">
                <a:solidFill>
                  <a:schemeClr val="tx1"/>
                </a:solidFill>
                <a:effectLst/>
                <a:latin typeface="+mn-lt"/>
                <a:ea typeface="+mn-ea"/>
                <a:cs typeface="+mn-cs"/>
              </a:rPr>
              <a:t>Direct email kampaně (email marketing)</a:t>
            </a:r>
            <a:r>
              <a:rPr lang="cs-CZ" sz="1200" kern="1200" dirty="0">
                <a:solidFill>
                  <a:schemeClr val="tx1"/>
                </a:solidFill>
                <a:effectLst/>
                <a:latin typeface="+mn-lt"/>
                <a:ea typeface="+mn-ea"/>
                <a:cs typeface="+mn-cs"/>
              </a:rPr>
              <a:t> – komerční zpráva zasílaná skupině lidí prostřednictvím emailu. Odesílání emailových zpráv s cílem posílit vztahy se současnými zákazníky, podpořit jejich loajalitu, přimět je k okamžité koupě, či získat nové zákazníky.</a:t>
            </a:r>
            <a:r>
              <a:rPr lang="cs-CZ" dirty="0">
                <a:effectLst/>
              </a:rPr>
              <a:t>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62504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45102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602987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založeno</a:t>
            </a:r>
            <a:r>
              <a:rPr lang="cs-CZ" baseline="0" dirty="0"/>
              <a:t> na http://markething.cz/e-jako-sport-fenomen</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283821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50774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17944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210585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905330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1037282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979133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205950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6047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Typickým příkladem zde jsou produkty firmy Apple. Jakmile si pořídíte jedno zařízení, dejme tomu iPhone, po přihlášení začínáte využívat veškeré návazné služby, které tvoří značnou část z přidané hodnoty tohoto produktu. Přihlásíte se do iTunes a začnete nakupovat hudbu, filmy, knihy, hry. Samotný produkt, ten přístroj ve vaší ruce, je jen součástí něčeho mnohem většího, za co jsou pak zákazníci ochotni zaplatit podstatně větší částku. Vede to pak k dalšímu jevu, jakmile máte jeden produkt a jste vázáni ve všech doplňkových službách, koupíte si další produkty z produktové rodiny, takže kromě telefonu sáhnete i po tabletu, laptopu atd.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612259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Vezmeme-li v úvahu model totálního produktu v marketingu, vyplyne nám z toho, že v rámci jednotlivých vrstev je důležitá nejen fyzická charakteristika produktu, ale právě ty nehmatatelné atributy přidávají největší část hodnoty. Např. u </a:t>
            </a:r>
            <a:r>
              <a:rPr lang="cs-CZ" sz="1200" kern="1200" dirty="0" err="1">
                <a:solidFill>
                  <a:schemeClr val="tx1"/>
                </a:solidFill>
                <a:effectLst/>
                <a:latin typeface="+mn-lt"/>
                <a:ea typeface="+mn-ea"/>
                <a:cs typeface="+mn-cs"/>
              </a:rPr>
              <a:t>high-tech</a:t>
            </a:r>
            <a:r>
              <a:rPr lang="cs-CZ" sz="1200" kern="1200" dirty="0">
                <a:solidFill>
                  <a:schemeClr val="tx1"/>
                </a:solidFill>
                <a:effectLst/>
                <a:latin typeface="+mn-lt"/>
                <a:ea typeface="+mn-ea"/>
                <a:cs typeface="+mn-cs"/>
              </a:rPr>
              <a:t> zařízení firmy často sklouznou pouze k zaměření na technické specifikace (patrné např. u telefonů s neustále rostoucím počtem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fotoaparátů, rostoucím rozlišením displejů apod.), místo aby se soustředily na přidanou hodnotu produktu v oblasti digitálních služeb. Patrné je to např. opět u telefonů na chování </a:t>
            </a:r>
            <a:r>
              <a:rPr lang="cs-CZ" sz="1200" kern="1200" dirty="0" err="1">
                <a:solidFill>
                  <a:schemeClr val="tx1"/>
                </a:solidFill>
                <a:effectLst/>
                <a:latin typeface="+mn-lt"/>
                <a:ea typeface="+mn-ea"/>
                <a:cs typeface="+mn-cs"/>
              </a:rPr>
              <a:t>Samsungu</a:t>
            </a:r>
            <a:r>
              <a:rPr lang="cs-CZ" sz="1200" kern="1200" dirty="0">
                <a:solidFill>
                  <a:schemeClr val="tx1"/>
                </a:solidFill>
                <a:effectLst/>
                <a:latin typeface="+mn-lt"/>
                <a:ea typeface="+mn-ea"/>
                <a:cs typeface="+mn-cs"/>
              </a:rPr>
              <a:t> vůči </a:t>
            </a:r>
            <a:r>
              <a:rPr lang="cs-CZ" sz="1200" kern="1200" dirty="0" err="1">
                <a:solidFill>
                  <a:schemeClr val="tx1"/>
                </a:solidFill>
                <a:effectLst/>
                <a:latin typeface="+mn-lt"/>
                <a:ea typeface="+mn-ea"/>
                <a:cs typeface="+mn-cs"/>
              </a:rPr>
              <a:t>Applu</a:t>
            </a:r>
            <a:r>
              <a:rPr lang="cs-CZ" sz="1200" kern="1200" dirty="0">
                <a:solidFill>
                  <a:schemeClr val="tx1"/>
                </a:solidFill>
                <a:effectLst/>
                <a:latin typeface="+mn-lt"/>
                <a:ea typeface="+mn-ea"/>
                <a:cs typeface="+mn-cs"/>
              </a:rPr>
              <a:t>. Samsung dlouhou dobu naprosto ignoroval tuto přidanou hodnotu a pouze se soustředil na specifikace. Běžnému uživateli je ale naprosto jedno, kolik má telefon </a:t>
            </a:r>
            <a:r>
              <a:rPr lang="cs-CZ" sz="1200" kern="1200" dirty="0" err="1">
                <a:solidFill>
                  <a:schemeClr val="tx1"/>
                </a:solidFill>
                <a:effectLst/>
                <a:latin typeface="+mn-lt"/>
                <a:ea typeface="+mn-ea"/>
                <a:cs typeface="+mn-cs"/>
              </a:rPr>
              <a:t>megapixelů</a:t>
            </a:r>
            <a:r>
              <a:rPr lang="cs-CZ" sz="1200" kern="1200" dirty="0">
                <a:solidFill>
                  <a:schemeClr val="tx1"/>
                </a:solidFill>
                <a:effectLst/>
                <a:latin typeface="+mn-lt"/>
                <a:ea typeface="+mn-ea"/>
                <a:cs typeface="+mn-cs"/>
              </a:rPr>
              <a:t>, on chce snadnost použití a plný obchod, odkud si může stáhnout hudbu, filmy, knihy apod. Samsung tento skluz musel dohánět řadu let (pokusy o vlastní obchod, vlastní hudbu, úspěch až při spolupráci s externími partnery).</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840075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727548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Zdroj: https://www.linkedin.com/pulse/future-consumer-products-focused-product-ecosystem-nikhil-krishnan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709908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439230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813108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429201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418929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https://www.slideshare.net/janschmiedgen/business-ecosystem-design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1612214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https://www.slideshare.net/andreasc/digital-ecosystems-for-telenor-digital-winners?next_slideshow=1</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9585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361667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https://cz.pinterest.com/pin/8162843054074839/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3654023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1657483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014287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http://www.jaknainternet.cz/page/1665/crowdsourcing/</a:t>
            </a:r>
          </a:p>
          <a:p>
            <a:endParaRPr lang="cs-CZ" baseline="0" dirty="0"/>
          </a:p>
          <a:p>
            <a:r>
              <a:rPr lang="cs-CZ" baseline="0" dirty="0"/>
              <a:t>Zdroj: http://www.slideshare.net/EnterpriseCoCreation/local-motors-co-creation-case-epmd-13-july2011-v4 !</a:t>
            </a:r>
            <a:r>
              <a:rPr lang="cs-CZ" baseline="0" dirty="0" err="1"/>
              <a:t>thx</a:t>
            </a:r>
            <a:r>
              <a:rPr lang="cs-CZ" baseline="0" dirty="0"/>
              <a:t> to Martin </a:t>
            </a:r>
            <a:r>
              <a:rPr lang="cs-CZ" baseline="0" dirty="0" err="1"/>
              <a:t>Klepek</a:t>
            </a:r>
            <a:r>
              <a:rPr lang="cs-CZ" baseline="0"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194823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597890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715398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4056053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641518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0712258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86411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22385816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045707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20003732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099790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819373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6727286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err="1">
                <a:solidFill>
                  <a:schemeClr val="tx1"/>
                </a:solidFill>
                <a:effectLst/>
                <a:latin typeface="+mn-lt"/>
                <a:ea typeface="+mn-ea"/>
                <a:cs typeface="+mn-cs"/>
              </a:rPr>
              <a:t>Kotler</a:t>
            </a:r>
            <a:r>
              <a:rPr lang="cs-CZ" sz="1200" kern="1200" dirty="0">
                <a:solidFill>
                  <a:schemeClr val="tx1"/>
                </a:solidFill>
                <a:effectLst/>
                <a:latin typeface="+mn-lt"/>
                <a:ea typeface="+mn-ea"/>
                <a:cs typeface="+mn-cs"/>
              </a:rPr>
              <a:t> a Keller, 2012, s. 411-425</a:t>
            </a:r>
            <a:r>
              <a:rPr lang="en-US" sz="1200" kern="1200" dirty="0">
                <a:solidFill>
                  <a:schemeClr val="tx1"/>
                </a:solidFill>
                <a:effectLst/>
                <a:latin typeface="+mn-lt"/>
                <a:ea typeface="+mn-ea"/>
                <a:cs typeface="+mn-cs"/>
              </a:rPr>
              <a:t>; Drummond a Ensor, 2005, s. 136-139</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Vždy se mohou vyskytovat výjimky a ne vždy budou fungovat stejné postupy. Někdy jsme schopni jít s cenou pod výši našich nákladů, abychom základní produkt prodávali levně a přitáhli tím zákazníky, zisk pak realizujeme na doplňkových službách (např. </a:t>
            </a:r>
            <a:r>
              <a:rPr lang="cs-CZ" sz="1200" kern="1200" dirty="0" err="1">
                <a:solidFill>
                  <a:schemeClr val="tx1"/>
                </a:solidFill>
                <a:effectLst/>
                <a:latin typeface="+mn-lt"/>
                <a:ea typeface="+mn-ea"/>
                <a:cs typeface="+mn-cs"/>
              </a:rPr>
              <a:t>Playstation</a:t>
            </a:r>
            <a:r>
              <a:rPr lang="cs-CZ" sz="1200" kern="1200" dirty="0">
                <a:solidFill>
                  <a:schemeClr val="tx1"/>
                </a:solidFill>
                <a:effectLst/>
                <a:latin typeface="+mn-lt"/>
                <a:ea typeface="+mn-ea"/>
                <a:cs typeface="+mn-cs"/>
              </a:rPr>
              <a:t> 3 a Xbox 360, obě herní konzole generovaly záporný zisk, ale ke každé si zákazník pořídil hry, filmy, hudbu atd.). V jiných případech naopak můžeme cenu „přestřelit“ nad poptávku a dodat naší nabídce luxusní nádech, čímž sice opustíme současný segment, ale dostaneme se do segmentu bohatších zákazníků, kde jsme schopni realizovat vyšší ziskovou marži (musíme být samozřejmě schopni poskytnout odpovídající hodnotu).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892113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5893735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168530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3167892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2547125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729006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7223652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768469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a:t>
            </a:r>
            <a:r>
              <a:rPr lang="cs-CZ" baseline="0" dirty="0" err="1"/>
              <a:t>Apek</a:t>
            </a:r>
            <a:r>
              <a:rPr lang="cs-CZ" baseline="0" dirty="0"/>
              <a:t> tisková zpráva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2849646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3321202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42322908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22182756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198628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3896510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2931727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1650391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35446153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470697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36020086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3305090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29719606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39642276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366770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6505222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135-140</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13616196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a:t>
            </a:r>
            <a:r>
              <a:rPr lang="cs-CZ" baseline="0" dirty="0"/>
              <a:t> Janouch, 2014, s. </a:t>
            </a:r>
            <a:r>
              <a:rPr lang="cs-CZ" baseline="0"/>
              <a:t>141-149</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34962966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219816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u.cz/opf/cz/aktuality/6/42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businessgate.cz/blo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uzzfeed.com/jamedjackson/instagram-influencer-2-million-followers-arii?fbclid=IwAR2raCJqONBL_U39mNuTaGRUTA6zfi7QSvlqLDv5pQxue12q-iQ4KItXZfA" TargetMode="External"/><Relationship Id="rId2" Type="http://schemas.openxmlformats.org/officeDocument/2006/relationships/hyperlink" Target="https://www.mediar.cz/galerie-reklamy/jak-vystrihnout-brand-kampan-pro-fintech-se-zasahem-10-milionu-kovy-a-portu/?fbclid=IwAR2jNV8CB_haQN-JHihttNzHZCrbZZmHhuYnsEe5zNFDfXeGNU7XQV8krfI" TargetMode="External"/><Relationship Id="rId1" Type="http://schemas.openxmlformats.org/officeDocument/2006/relationships/slideLayout" Target="../slideLayouts/slideLayout2.xml"/><Relationship Id="rId5" Type="http://schemas.openxmlformats.org/officeDocument/2006/relationships/hyperlink" Target="https://www.focus-age.cz/m-journal/aktuality/mcdonalds-rozehrava-na-printech-hamburgerovou-symfonii__s288x14722.html" TargetMode="External"/><Relationship Id="rId4" Type="http://schemas.openxmlformats.org/officeDocument/2006/relationships/hyperlink" Target="https://www.focus-age.cz/m-journal/marketing/mark-ritson-na-marketing--festivalu-2019--jak-vytvorit-funkcni-marketingovou-strategii__s277x14361.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org/the-definition-of-marketing-what-is-marke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log.hootsuite.com/social-media-users-pass-4-billion/" TargetMode="External"/><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hyperlink" Target="http://www.dbm.cz/pfile/1Blogbarometr%202015_CZ.pdf" TargetMode="External"/><Relationship Id="rId7" Type="http://schemas.openxmlformats.org/officeDocument/2006/relationships/hyperlink" Target="http://contentmarketinginstitute.com/2015/10/breaking-content-marketing-constrai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zive.cz/bleskovky/video-technologie-microsoftu-v-praxi-kdyz-babicka-jede-na-navstevu/sc-4-a-180200/default.aspx" TargetMode="External"/><Relationship Id="rId5" Type="http://schemas.openxmlformats.org/officeDocument/2006/relationships/hyperlink" Target="https://www.facebook.com/Intel/?fref=ts" TargetMode="External"/><Relationship Id="rId4" Type="http://schemas.openxmlformats.org/officeDocument/2006/relationships/hyperlink" Target="http://www.marcob2b.cz/content/jak-se-sestavit-multikanalovou-kampan-krok-po-krok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pir.cz/sites/default/files/brozurka_spir_vykonnostni_marketing.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pir.cz/sites/default/files/brozurka_spir_vykonnostni_marketing.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rcob2b.cz/content/jak-se-sestavit-multikanalovou-kampan-krok-po-krok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ipodnikatel.cz/Propagace/planovani-reklamni-kampane-zadani-pro-reklamni-agenturu.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user/PewDiePi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focus-age.cz/m-journal/aktuality/do-sveta-esportu-stale-vice-pronikaji-zeny--roste-take-pocet-divaku-i-zajem-znacek__s288x16205.html" TargetMode="External"/><Relationship Id="rId4" Type="http://schemas.openxmlformats.org/officeDocument/2006/relationships/hyperlink" Target="https://www.twitch.tv/directory"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vamluvci.cz/blog/hodnota-je-vice-nez-produk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zive.cz/bleskovky/ipad-pro-zitra-v-obchodech-nejlevnejsi-verze-za-25-tisic-pero-za-tri-a-pul/sc-4-a-180342/default.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google.cz/search?q=hodnotov%C3%A1+k%C5%99ivka&amp;espv=2&amp;biw=1920&amp;bih=955&amp;source=lnms&amp;tbm=isch&amp;sa=X&amp;ved=0CAYQ_AUoAWoVChMI8rW2_uOIyQIV4u5yCh3TsAWZ#imgrc=a4WaqxB5dB-USM%3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KB4_WIPE7vo"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usinessinsider.com/apple-ecosystem-2016-6/#1-airdrop-makes-it-easy-to-transfer-stuff-on-your-iphone-to-your-mac-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xiaomi-czech.cz/typ-produktu/chytra-domacnos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digitaltrends.com/computing/choosing-an-electronic-ecosyste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pymnts.com/ecosystems/2017/apple-iphone-supply-chain-and-shares-conundrum/" TargetMode="External"/><Relationship Id="rId5" Type="http://schemas.openxmlformats.org/officeDocument/2006/relationships/hyperlink" Target="https://fontech.startitup.sk/apple-prilaka-zakaznikov-na-iphone-8-trikom/" TargetMode="External"/><Relationship Id="rId4" Type="http://schemas.openxmlformats.org/officeDocument/2006/relationships/hyperlink" Target="https://www.theverge.com/2016/9/7/12828846/apple-s-greatest-product-is-its-ecosyste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lideshare.net/EnterpriseCoCreation/local-motors-co-creation-case-epmd-13-july2011-v4"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zive.cz/clanky/evropska-komise-zverejnila-navod-jak-bojovat-s-piraty-zatim-je-dobrovolny/sc-3-a-189808/default.asp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nflow.cz/crowdsourcing-jeho-vyuziti-v-praxi"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logopro.cz/nase-sluzby" TargetMode="External"/><Relationship Id="rId4" Type="http://schemas.openxmlformats.org/officeDocument/2006/relationships/hyperlink" Target="http://www.perfectcrowd.cz/crowdsourcin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fundlift.cz/?gclid=Cj0KCQjwjdLOBRCkARIsAFj5-GAZJnsOVWvp1VlG0Yg-qKDNiNo9MRUP9t2uilk1dAGdkTP09yJdVxoaAoaaEALw_wcB#/stranka/caste-dotazy"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startovac.cz/novinky/detail/1521/" TargetMode="External"/><Relationship Id="rId3" Type="http://schemas.openxmlformats.org/officeDocument/2006/relationships/hyperlink" Target="https://www.startovac.cz/novinky/detail/1551/" TargetMode="External"/><Relationship Id="rId7" Type="http://schemas.openxmlformats.org/officeDocument/2006/relationships/hyperlink" Target="https://www.startovac.cz/novinky/detail/1290/" TargetMode="External"/><Relationship Id="rId12" Type="http://schemas.openxmlformats.org/officeDocument/2006/relationships/hyperlink" Target="https://www.startovac.cz/novinky/detail/1104/"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startovac.cz/novinky/" TargetMode="External"/><Relationship Id="rId11" Type="http://schemas.openxmlformats.org/officeDocument/2006/relationships/hyperlink" Target="https://www.startovac.cz/novinky/detail/1377/" TargetMode="External"/><Relationship Id="rId5" Type="http://schemas.openxmlformats.org/officeDocument/2006/relationships/hyperlink" Target="https://support.indiegogo.com/hc/en-us/articles/204509388-Running-Your-Campaign" TargetMode="External"/><Relationship Id="rId10" Type="http://schemas.openxmlformats.org/officeDocument/2006/relationships/hyperlink" Target="https://www.startovac.cz/novinky/detail/1711/" TargetMode="External"/><Relationship Id="rId4" Type="http://schemas.openxmlformats.org/officeDocument/2006/relationships/hyperlink" Target="https://www.kickstarter.com/learn?ref=nav" TargetMode="External"/><Relationship Id="rId9" Type="http://schemas.openxmlformats.org/officeDocument/2006/relationships/hyperlink" Target="https://www.startovac.cz/novinky/detail/1256/"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crowdcrux.com/how-to-successfully-relaunch-your-failed-kickstarter-campaign/" TargetMode="External"/><Relationship Id="rId3" Type="http://schemas.openxmlformats.org/officeDocument/2006/relationships/hyperlink" Target="http://www.thegamer.com/failure-to-launch-the-15-biggest-kickstarter-fails/" TargetMode="External"/><Relationship Id="rId7" Type="http://schemas.openxmlformats.org/officeDocument/2006/relationships/hyperlink" Target="https://gizmodo.com/the-9-most-disgraceful-crowdfunding-failures-of-2015-1747957776"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mashable.com/2016/04/16/coolest-cooler-money/#4pgf_sW_oaqU" TargetMode="External"/><Relationship Id="rId5" Type="http://schemas.openxmlformats.org/officeDocument/2006/relationships/hyperlink" Target="https://www.digitaltrends.com/cool-tech/biggest-kickstarter-and-indiegogo-scams/" TargetMode="External"/><Relationship Id="rId10" Type="http://schemas.openxmlformats.org/officeDocument/2006/relationships/hyperlink" Target="https://www.kickstarter.com/help/stats" TargetMode="External"/><Relationship Id="rId4" Type="http://schemas.openxmlformats.org/officeDocument/2006/relationships/hyperlink" Target="https://techiwant.com/blog/biggest-kickstarter-failures/" TargetMode="External"/><Relationship Id="rId9" Type="http://schemas.openxmlformats.org/officeDocument/2006/relationships/hyperlink" Target="https://techcrunch.com/2017/01/20/how-to-fail-at-kickstarter-even-if-you-get-funded/"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hlidacshopu.cz/"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cenovyautomat.cz/?utm_term=%2Bcenotvorba&amp;utm_campaign=SR+%7C+Potenci%C3%A1ln%C3%AD+z%C3%A1kazn%C3%ADci+%7C+M&amp;utm_source=adwords&amp;utm_medium=ppc&amp;hsa_acc=5430316937&amp;hsa_cam=10368141342&amp;hsa_grp=104137951118&amp;hsa_ad=443827349910&amp;hsa_src=g&amp;hsa_tgt=kwd-405319734602&amp;hsa_kw=%2Bcenotvorba&amp;hsa_mt=b&amp;hsa_net=adwords&amp;hsa_ver=3&amp;gclid=Cj0KCQjwuL_8BRCXARIsAGiC51DZKrr0PccAdO9zhIRM77let0eWFLBDw0LWJ-gAcNewIimxmTO5PFYaAkxfEALw_wcB"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heureka.cz/" TargetMode="External"/><Relationship Id="rId7" Type="http://schemas.openxmlformats.org/officeDocument/2006/relationships/hyperlink" Target="https://porovnejsito.cz/"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cenovyautomat.cz/?gclid=CjwKCAiArJjvBRACEiwA-Wiqq7Abbkz9HusOV8IdfTfjGNvwFL2Nr63gHQ-SjvX07etWeqJ7icwMxhoCeegQAvD_BwE" TargetMode="External"/><Relationship Id="rId5" Type="http://schemas.openxmlformats.org/officeDocument/2006/relationships/hyperlink" Target="https://www.usetreno.cz/" TargetMode="External"/><Relationship Id="rId4" Type="http://schemas.openxmlformats.org/officeDocument/2006/relationships/hyperlink" Target="https://www.zbozi.cz/?utm_source=google&amp;utm_medium=cpc&amp;utm_campaign=BRAND_Zbozi&amp;utm_content=zbozi_exact&amp;project=Zbozi_MKT&amp;gclid=CjwKCAiArJjvBRACEiwA-Wiqq_-9LXz4UHFbUzQe-hcjF1poxVjWTPenhSln9jlNMIO9TDmyVPUpkRoCTYQQAvD_Bw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impnet.cz/blog/6-nejlepsich-platebnich-bran-pro-majitele-e-shopu/"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markething.cz/" TargetMode="External"/><Relationship Id="rId3" Type="http://schemas.openxmlformats.org/officeDocument/2006/relationships/hyperlink" Target="https://www.facebook.com/groups/1656268444620875/" TargetMode="External"/><Relationship Id="rId7" Type="http://schemas.openxmlformats.org/officeDocument/2006/relationships/hyperlink" Target="http://tyinternety.c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rategie.e15.cz/" TargetMode="External"/><Relationship Id="rId11" Type="http://schemas.openxmlformats.org/officeDocument/2006/relationships/hyperlink" Target="http://www.engadget.com/" TargetMode="External"/><Relationship Id="rId5" Type="http://schemas.openxmlformats.org/officeDocument/2006/relationships/hyperlink" Target="http://www.m-journal.cz/cs/" TargetMode="External"/><Relationship Id="rId10" Type="http://schemas.openxmlformats.org/officeDocument/2006/relationships/hyperlink" Target="http://mashable.com/" TargetMode="External"/><Relationship Id="rId4" Type="http://schemas.openxmlformats.org/officeDocument/2006/relationships/hyperlink" Target="http://www.marketingovenoviny.cz/" TargetMode="External"/><Relationship Id="rId9" Type="http://schemas.openxmlformats.org/officeDocument/2006/relationships/hyperlink" Target="http://newsfeed.cz/"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oinmarketcap.com/" TargetMode="External"/><Relationship Id="rId2" Type="http://schemas.openxmlformats.org/officeDocument/2006/relationships/hyperlink" Target="https://www.svethardware.cz/kryptomeny-bitcoin-ethereum-virtualni-ale-tvrde-penize/44793" TargetMode="External"/><Relationship Id="rId1" Type="http://schemas.openxmlformats.org/officeDocument/2006/relationships/slideLayout" Target="../slideLayouts/slideLayout2.xml"/><Relationship Id="rId4" Type="http://schemas.openxmlformats.org/officeDocument/2006/relationships/hyperlink" Target="http://www.czechcrunch.cz/2017/09/chatovaci-aplikace-kik-pri-prodeji-vlastni-kryptomeny-vybrala-temer-100-milionu-dolaru/"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7" Type="http://schemas.openxmlformats.org/officeDocument/2006/relationships/hyperlink" Target="https://www.youtube.com/watch?v=YMDGPSWWA18"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www.svethardware.cz/mikrotransakce-a-dlc-pokrok-ci-zahuba-herniho-sveta/44992-4" TargetMode="External"/><Relationship Id="rId5" Type="http://schemas.openxmlformats.org/officeDocument/2006/relationships/hyperlink" Target="https://www.svethardware.cz/electronic-arts-a-mikrotransakce-trzby-13-miliardy-dolaru/41947" TargetMode="External"/><Relationship Id="rId4" Type="http://schemas.openxmlformats.org/officeDocument/2006/relationships/hyperlink" Target="http://www.eurogamer.net/articles/2016-02-02-shroud-of-the-avatar-real-money-housing-market"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www.zing.cz/novinky/38202/zamysleni-nad-donate-systemem-a-prijeti-prohry" TargetMode="External"/><Relationship Id="rId4" Type="http://schemas.openxmlformats.org/officeDocument/2006/relationships/hyperlink" Target="https://www.zive.cz/clanky/misto-reklamy-tezba-kryptomen-na-pocitacich-navstevniku-i-tak-se-mohou-weby-zivit/sc-3-a-189706/default.aspx"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zive.cz/clanky/porno-insider-kvalitni-porno-uz-nebude-na-internetu-zdarma/sc-3-a-188802/default.aspx"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1. Tutoriál </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E-marketing</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Začátek naší společné cesty.</a:t>
            </a:r>
          </a:p>
          <a:p>
            <a:pPr marL="0" indent="0" algn="r">
              <a:buNone/>
            </a:pPr>
            <a:r>
              <a:rPr lang="cs-CZ" sz="2000" dirty="0">
                <a:solidFill>
                  <a:schemeClr val="bg1"/>
                </a:solidFill>
                <a:latin typeface="Times New Roman" panose="02020603050405020304" pitchFamily="18" charset="0"/>
                <a:cs typeface="Times New Roman" panose="02020603050405020304" pitchFamily="18" charset="0"/>
              </a:rPr>
              <a:t>Máte vše od </a:t>
            </a:r>
            <a:r>
              <a:rPr lang="cs-CZ" sz="2000" dirty="0" err="1">
                <a:solidFill>
                  <a:schemeClr val="bg1"/>
                </a:solidFill>
                <a:latin typeface="Times New Roman" panose="02020603050405020304" pitchFamily="18" charset="0"/>
                <a:cs typeface="Times New Roman" panose="02020603050405020304" pitchFamily="18" charset="0"/>
              </a:rPr>
              <a:t>Applu</a:t>
            </a:r>
            <a:r>
              <a:rPr lang="cs-CZ" sz="2000" dirty="0">
                <a:solidFill>
                  <a:schemeClr val="bg1"/>
                </a:solidFill>
                <a:latin typeface="Times New Roman" panose="02020603050405020304" pitchFamily="18" charset="0"/>
                <a:cs typeface="Times New Roman" panose="02020603050405020304" pitchFamily="18" charset="0"/>
              </a:rPr>
              <a:t>? </a:t>
            </a:r>
          </a:p>
          <a:p>
            <a:pPr marL="0" indent="0" algn="r">
              <a:buNone/>
            </a:pPr>
            <a:r>
              <a:rPr lang="cs-CZ" sz="2000" dirty="0" err="1">
                <a:solidFill>
                  <a:schemeClr val="bg1"/>
                </a:solidFill>
                <a:latin typeface="Times New Roman" panose="02020603050405020304" pitchFamily="18" charset="0"/>
                <a:cs typeface="Times New Roman" panose="02020603050405020304" pitchFamily="18" charset="0"/>
              </a:rPr>
              <a:t>Pls</a:t>
            </a:r>
            <a:r>
              <a:rPr lang="cs-CZ" sz="2000" dirty="0">
                <a:solidFill>
                  <a:schemeClr val="bg1"/>
                </a:solidFill>
                <a:latin typeface="Times New Roman" panose="02020603050405020304" pitchFamily="18" charset="0"/>
                <a:cs typeface="Times New Roman" panose="02020603050405020304" pitchFamily="18" charset="0"/>
              </a:rPr>
              <a:t> </a:t>
            </a:r>
            <a:r>
              <a:rPr lang="cs-CZ" sz="2000" dirty="0" err="1">
                <a:solidFill>
                  <a:schemeClr val="bg1"/>
                </a:solidFill>
                <a:latin typeface="Times New Roman" panose="02020603050405020304" pitchFamily="18" charset="0"/>
                <a:cs typeface="Times New Roman" panose="02020603050405020304" pitchFamily="18" charset="0"/>
              </a:rPr>
              <a:t>donate</a:t>
            </a:r>
            <a:r>
              <a:rPr lang="cs-CZ" sz="2000" dirty="0">
                <a:solidFill>
                  <a:schemeClr val="bg1"/>
                </a:solidFill>
                <a:latin typeface="Times New Roman" panose="02020603050405020304" pitchFamily="18" charset="0"/>
                <a:cs typeface="Times New Roman" panose="02020603050405020304" pitchFamily="18" charset="0"/>
              </a:rPr>
              <a:t>!</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Jeďte na Erasmus+!</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3"/>
              </a:rPr>
              <a:t>International Student </a:t>
            </a:r>
            <a:r>
              <a:rPr lang="cs-CZ" sz="2000" dirty="0" err="1">
                <a:solidFill>
                  <a:srgbClr val="002060"/>
                </a:solidFill>
                <a:latin typeface="Times New Roman" panose="02020603050405020304" pitchFamily="18" charset="0"/>
                <a:cs typeface="Times New Roman" panose="02020603050405020304" pitchFamily="18" charset="0"/>
                <a:hlinkClick r:id="rId3"/>
              </a:rPr>
              <a:t>Seminar</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Business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Gate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A mnoho dalšího, viz web a Facebook.</a:t>
            </a:r>
          </a:p>
        </p:txBody>
      </p:sp>
      <p:sp>
        <p:nvSpPr>
          <p:cNvPr id="6" name="Nadpis 5"/>
          <p:cNvSpPr>
            <a:spLocks noGrp="1"/>
          </p:cNvSpPr>
          <p:nvPr>
            <p:ph type="title"/>
          </p:nvPr>
        </p:nvSpPr>
        <p:spPr>
          <a:xfrm>
            <a:off x="179512" y="195486"/>
            <a:ext cx="4608512" cy="507703"/>
          </a:xfrm>
        </p:spPr>
        <p:txBody>
          <a:bodyPr/>
          <a:lstStyle/>
          <a:p>
            <a:r>
              <a:rPr lang="cs-CZ" dirty="0"/>
              <a:t>OPF – studium plné příležitostí</a:t>
            </a:r>
          </a:p>
        </p:txBody>
      </p:sp>
    </p:spTree>
    <p:extLst>
      <p:ext uri="{BB962C8B-B14F-4D97-AF65-F5344CB8AC3E}">
        <p14:creationId xmlns:p14="http://schemas.microsoft.com/office/powerpoint/2010/main" val="17357032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Motivační slajd</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rPr>
              <a:t>Máme spolu jen </a:t>
            </a:r>
            <a:r>
              <a:rPr lang="cs-CZ" sz="2000" b="1" dirty="0">
                <a:solidFill>
                  <a:srgbClr val="002060"/>
                </a:solidFill>
                <a:latin typeface="Times New Roman" panose="02020603050405020304" pitchFamily="18" charset="0"/>
                <a:cs typeface="Times New Roman" panose="02020603050405020304" pitchFamily="18" charset="0"/>
              </a:rPr>
              <a:t>3x 2 hodiny</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Online marketing se rychle vyvíjí - záleží nám na vaší zpětné vazbě.</a:t>
            </a:r>
          </a:p>
          <a:p>
            <a:r>
              <a:rPr lang="cs-CZ" sz="2000" dirty="0">
                <a:solidFill>
                  <a:srgbClr val="002060"/>
                </a:solidFill>
                <a:latin typeface="Times New Roman" panose="02020603050405020304" pitchFamily="18" charset="0"/>
                <a:cs typeface="Times New Roman" panose="02020603050405020304" pitchFamily="18" charset="0"/>
              </a:rPr>
              <a:t>Studujete marketing – v praxi budete potřebovat tyto znalosti.</a:t>
            </a:r>
          </a:p>
          <a:p>
            <a:r>
              <a:rPr lang="cs-CZ" sz="2000" dirty="0">
                <a:solidFill>
                  <a:srgbClr val="002060"/>
                </a:solidFill>
              </a:rPr>
              <a:t>Snad si užijeme i nějakou srandu a bude nás to všechny bavit – předmět je hodně praktický. </a:t>
            </a:r>
          </a:p>
          <a:p>
            <a:r>
              <a:rPr lang="cs-CZ" sz="2000" dirty="0">
                <a:solidFill>
                  <a:srgbClr val="002060"/>
                </a:solidFill>
              </a:rPr>
              <a:t>Na vysoké škole se dá projít bez naučení čehokoliv – praxe je pak těžká – jsme tu pro vás 2 „mladí“ s praxí, ptejte se, diskutujte, vytáhněte z nás maximum </a:t>
            </a:r>
            <a:r>
              <a:rPr lang="cs-CZ" sz="2000" dirty="0">
                <a:solidFill>
                  <a:srgbClr val="002060"/>
                </a:solidFill>
                <a:sym typeface="Wingdings" panose="05000000000000000000" pitchFamily="2" charset="2"/>
              </a:rPr>
              <a:t> Online je ale natolik specifický, že si najímáme specialisty na určité oblasti – my vám poskytneme know-how, jak to funguje … </a:t>
            </a:r>
            <a:r>
              <a:rPr lang="cs-CZ" sz="2400" dirty="0">
                <a:solidFill>
                  <a:srgbClr val="FF0000"/>
                </a:solidFill>
                <a:sym typeface="Wingdings" panose="05000000000000000000" pitchFamily="2" charset="2"/>
              </a:rPr>
              <a:t>Co od předmětu čekáte? Co už znáte? Co se chcete naučit? </a:t>
            </a:r>
            <a:endParaRPr lang="en-US" sz="2000" dirty="0">
              <a:solidFill>
                <a:srgbClr val="FF0000"/>
              </a:solidFill>
            </a:endParaRPr>
          </a:p>
          <a:p>
            <a:endParaRPr 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6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Kejsky</a:t>
            </a:r>
            <a:endParaRPr lang="cs-CZ" dirty="0"/>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Jak vystřihnout </a:t>
            </a:r>
            <a:r>
              <a:rPr lang="cs-CZ" sz="2000" dirty="0" err="1">
                <a:solidFill>
                  <a:srgbClr val="002060"/>
                </a:solidFill>
                <a:latin typeface="Times New Roman" panose="02020603050405020304" pitchFamily="18" charset="0"/>
                <a:cs typeface="Times New Roman" panose="02020603050405020304" pitchFamily="18" charset="0"/>
                <a:hlinkClick r:id="rId2"/>
              </a:rPr>
              <a:t>brand</a:t>
            </a:r>
            <a:r>
              <a:rPr lang="cs-CZ" sz="2000" dirty="0">
                <a:solidFill>
                  <a:srgbClr val="002060"/>
                </a:solidFill>
                <a:latin typeface="Times New Roman" panose="02020603050405020304" pitchFamily="18" charset="0"/>
                <a:cs typeface="Times New Roman" panose="02020603050405020304" pitchFamily="18" charset="0"/>
                <a:hlinkClick r:id="rId2"/>
              </a:rPr>
              <a:t> kampaň pro </a:t>
            </a:r>
            <a:r>
              <a:rPr lang="cs-CZ" sz="2000" dirty="0" err="1">
                <a:solidFill>
                  <a:srgbClr val="002060"/>
                </a:solidFill>
                <a:latin typeface="Times New Roman" panose="02020603050405020304" pitchFamily="18" charset="0"/>
                <a:cs typeface="Times New Roman" panose="02020603050405020304" pitchFamily="18" charset="0"/>
                <a:hlinkClick r:id="rId2"/>
              </a:rPr>
              <a:t>fintech</a:t>
            </a:r>
            <a:r>
              <a:rPr lang="cs-CZ" sz="2000" dirty="0">
                <a:solidFill>
                  <a:srgbClr val="002060"/>
                </a:solidFill>
                <a:latin typeface="Times New Roman" panose="02020603050405020304" pitchFamily="18" charset="0"/>
                <a:cs typeface="Times New Roman" panose="02020603050405020304" pitchFamily="18" charset="0"/>
                <a:hlinkClick r:id="rId2"/>
              </a:rPr>
              <a:t> se zásahem 10 milionů: Kovy a Portu</a:t>
            </a:r>
            <a:r>
              <a:rPr lang="cs-CZ"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hlinkClick r:id="rId3"/>
            </a:endParaRPr>
          </a:p>
          <a:p>
            <a:endParaRPr lang="cs-CZ" sz="2000" dirty="0">
              <a:solidFill>
                <a:srgbClr val="002060"/>
              </a:solidFill>
              <a:latin typeface="Times New Roman" panose="02020603050405020304" pitchFamily="18" charset="0"/>
              <a:cs typeface="Times New Roman" panose="02020603050405020304" pitchFamily="18" charset="0"/>
              <a:hlinkClick r:id="rId3"/>
            </a:endParaRPr>
          </a:p>
          <a:p>
            <a:r>
              <a:rPr lang="cs-CZ" sz="2000" dirty="0" err="1">
                <a:solidFill>
                  <a:srgbClr val="002060"/>
                </a:solidFill>
                <a:latin typeface="Times New Roman" panose="02020603050405020304" pitchFamily="18" charset="0"/>
                <a:cs typeface="Times New Roman" panose="02020603050405020304" pitchFamily="18" charset="0"/>
                <a:hlinkClick r:id="rId3"/>
              </a:rPr>
              <a:t>Arri</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Instgram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influencer</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hlinkClick r:id="rId4"/>
              </a:rPr>
              <a:t>Mark</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Ritson</a:t>
            </a:r>
            <a:r>
              <a:rPr lang="cs-CZ" sz="2000" dirty="0">
                <a:solidFill>
                  <a:srgbClr val="002060"/>
                </a:solidFill>
                <a:latin typeface="Times New Roman" panose="02020603050405020304" pitchFamily="18" charset="0"/>
                <a:cs typeface="Times New Roman" panose="02020603050405020304" pitchFamily="18" charset="0"/>
              </a:rPr>
              <a:t> na Marketing Festivalu 2019: jak vytvořit funkční marketingovou strategii.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err="1">
                <a:solidFill>
                  <a:srgbClr val="002060"/>
                </a:solidFill>
                <a:latin typeface="Times New Roman" panose="02020603050405020304" pitchFamily="18" charset="0"/>
                <a:cs typeface="Times New Roman" panose="02020603050405020304" pitchFamily="18" charset="0"/>
              </a:rPr>
              <a:t>McDonald's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rozehrává</a:t>
            </a:r>
            <a:r>
              <a:rPr lang="cs-CZ" sz="2000" dirty="0">
                <a:solidFill>
                  <a:srgbClr val="002060"/>
                </a:solidFill>
                <a:latin typeface="Times New Roman" panose="02020603050405020304" pitchFamily="18" charset="0"/>
                <a:cs typeface="Times New Roman" panose="02020603050405020304" pitchFamily="18" charset="0"/>
              </a:rPr>
              <a:t> na </a:t>
            </a:r>
            <a:r>
              <a:rPr lang="cs-CZ" sz="2000" dirty="0" err="1">
                <a:solidFill>
                  <a:srgbClr val="002060"/>
                </a:solidFill>
                <a:latin typeface="Times New Roman" panose="02020603050405020304" pitchFamily="18" charset="0"/>
                <a:cs typeface="Times New Roman" panose="02020603050405020304" pitchFamily="18" charset="0"/>
              </a:rPr>
              <a:t>printech</a:t>
            </a:r>
            <a:r>
              <a:rPr lang="cs-CZ" sz="2000" dirty="0">
                <a:solidFill>
                  <a:srgbClr val="002060"/>
                </a:solidFill>
                <a:latin typeface="Times New Roman" panose="02020603050405020304" pitchFamily="18" charset="0"/>
                <a:cs typeface="Times New Roman" panose="02020603050405020304" pitchFamily="18" charset="0"/>
              </a:rPr>
              <a:t> hamburgerovou symfonii. </a:t>
            </a:r>
          </a:p>
        </p:txBody>
      </p:sp>
    </p:spTree>
    <p:extLst>
      <p:ext uri="{BB962C8B-B14F-4D97-AF65-F5344CB8AC3E}">
        <p14:creationId xmlns:p14="http://schemas.microsoft.com/office/powerpoint/2010/main" val="332238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Marketing je bouda na lidi!</a:t>
            </a:r>
            <a:r>
              <a:rPr lang="cs-CZ" sz="2000" dirty="0">
                <a:solidFill>
                  <a:srgbClr val="002060"/>
                </a:solidFill>
              </a:rPr>
              <a:t>“ (Karel Skeptik,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je reklama v televizi, třeba ta pěkná s pejsky nebo ta otravná s </a:t>
            </a:r>
            <a:r>
              <a:rPr lang="cs-CZ" sz="2000" i="1" dirty="0" err="1">
                <a:solidFill>
                  <a:srgbClr val="002060"/>
                </a:solidFill>
              </a:rPr>
              <a:t>Alza</a:t>
            </a:r>
            <a:r>
              <a:rPr lang="cs-CZ" sz="2000" i="1" dirty="0">
                <a:solidFill>
                  <a:srgbClr val="002060"/>
                </a:solidFill>
              </a:rPr>
              <a:t> ufonem.</a:t>
            </a:r>
            <a:r>
              <a:rPr lang="cs-CZ" sz="2000" dirty="0">
                <a:solidFill>
                  <a:srgbClr val="002060"/>
                </a:solidFill>
              </a:rPr>
              <a:t>“ (Júlie Skočdopole,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to jsou ty letáky ve schránce, akce 1+1 na pizzu, reklama v TV apod., že?</a:t>
            </a:r>
            <a:r>
              <a:rPr lang="cs-CZ" sz="2000" dirty="0">
                <a:solidFill>
                  <a:srgbClr val="002060"/>
                </a:solidFill>
              </a:rPr>
              <a:t>“ – tedy komunikace. (Cecílie </a:t>
            </a:r>
            <a:r>
              <a:rPr lang="cs-CZ" sz="2000" dirty="0" err="1">
                <a:solidFill>
                  <a:srgbClr val="002060"/>
                </a:solidFill>
              </a:rPr>
              <a:t>Šetřílková</a:t>
            </a:r>
            <a:r>
              <a:rPr lang="cs-CZ" sz="2000" dirty="0">
                <a:solidFill>
                  <a:srgbClr val="002060"/>
                </a:solidFill>
              </a:rPr>
              <a:t>, 2015)</a:t>
            </a:r>
          </a:p>
          <a:p>
            <a:endParaRPr lang="cs-CZ" sz="2000" dirty="0">
              <a:solidFill>
                <a:srgbClr val="002060"/>
              </a:solidFill>
            </a:endParaRPr>
          </a:p>
          <a:p>
            <a:r>
              <a:rPr lang="cs-CZ" sz="2000" dirty="0">
                <a:solidFill>
                  <a:srgbClr val="002060"/>
                </a:solidFill>
              </a:rPr>
              <a:t>„</a:t>
            </a:r>
            <a:r>
              <a:rPr lang="cs-CZ" sz="2000" i="1" dirty="0">
                <a:solidFill>
                  <a:srgbClr val="002060"/>
                </a:solidFill>
              </a:rPr>
              <a:t>Marketing jsou nástroje, které mi umožní více prodat.</a:t>
            </a:r>
            <a:r>
              <a:rPr lang="cs-CZ" sz="2000" dirty="0">
                <a:solidFill>
                  <a:srgbClr val="002060"/>
                </a:solidFill>
              </a:rPr>
              <a:t>“ (manažer Antonín T., 2015)</a:t>
            </a:r>
          </a:p>
        </p:txBody>
      </p:sp>
      <p:sp>
        <p:nvSpPr>
          <p:cNvPr id="6" name="Nadpis 5"/>
          <p:cNvSpPr>
            <a:spLocks noGrp="1"/>
          </p:cNvSpPr>
          <p:nvPr>
            <p:ph type="title"/>
          </p:nvPr>
        </p:nvSpPr>
        <p:spPr>
          <a:xfrm>
            <a:off x="107504" y="195486"/>
            <a:ext cx="8136904" cy="507703"/>
          </a:xfrm>
        </p:spPr>
        <p:txBody>
          <a:bodyPr/>
          <a:lstStyle/>
          <a:p>
            <a:r>
              <a:rPr lang="cs-CZ" dirty="0"/>
              <a:t>1 Marketing – základní opakování – lidové názory na marketing</a:t>
            </a:r>
          </a:p>
        </p:txBody>
      </p:sp>
    </p:spTree>
    <p:extLst>
      <p:ext uri="{BB962C8B-B14F-4D97-AF65-F5344CB8AC3E}">
        <p14:creationId xmlns:p14="http://schemas.microsoft.com/office/powerpoint/2010/main" val="166188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Společenský a manažerský proces, jehož prostřednictvím uspokojují jednotlivci a skupiny své potřeby a přání v procesu výroby a směny produktů a hodnot. (</a:t>
            </a:r>
            <a:r>
              <a:rPr lang="cs-CZ" sz="2000" dirty="0" err="1">
                <a:solidFill>
                  <a:srgbClr val="002060"/>
                </a:solidFill>
              </a:rPr>
              <a:t>Kotler</a:t>
            </a:r>
            <a:r>
              <a:rPr lang="cs-CZ" sz="2000" dirty="0">
                <a:solidFill>
                  <a:srgbClr val="002060"/>
                </a:solidFill>
              </a:rPr>
              <a:t>, 2007)</a:t>
            </a:r>
          </a:p>
          <a:p>
            <a:r>
              <a:rPr lang="cs-CZ" sz="2000" dirty="0">
                <a:solidFill>
                  <a:srgbClr val="002060"/>
                </a:solidFill>
              </a:rPr>
              <a:t>Marketing je proces řízení, jehož výsledkem je poznání, předvídání, ovlivňování a v konečné fázi uspokojení potřeb a přání zákazníka efektivním a výhodným způsobem zajišťujícím splnění cílů organizace. (Světlík)</a:t>
            </a:r>
          </a:p>
          <a:p>
            <a:r>
              <a:rPr lang="cs-CZ" sz="2000" b="1" dirty="0">
                <a:solidFill>
                  <a:srgbClr val="002060"/>
                </a:solidFill>
              </a:rPr>
              <a:t>Marketing je činnost, soubor institucí a procesů pro vytváření, komunikaci, doručování a výměnu nabídek, které mají hodnotu pro zákazníky, klienty, partnery a celou společnost. (</a:t>
            </a:r>
            <a:r>
              <a:rPr lang="cs-CZ" sz="2000" b="1" dirty="0">
                <a:solidFill>
                  <a:srgbClr val="002060"/>
                </a:solidFill>
                <a:hlinkClick r:id="rId3"/>
              </a:rPr>
              <a:t>AMA</a:t>
            </a:r>
            <a:r>
              <a:rPr lang="cs-CZ" sz="2000" b="1" dirty="0">
                <a:solidFill>
                  <a:srgbClr val="002060"/>
                </a:solidFill>
              </a:rPr>
              <a:t>, 2017)</a:t>
            </a:r>
            <a:endParaRPr lang="cs-CZ" sz="2000" dirty="0">
              <a:solidFill>
                <a:srgbClr val="002060"/>
              </a:solidFill>
            </a:endParaRPr>
          </a:p>
        </p:txBody>
      </p:sp>
      <p:sp>
        <p:nvSpPr>
          <p:cNvPr id="6" name="Nadpis 5"/>
          <p:cNvSpPr>
            <a:spLocks noGrp="1"/>
          </p:cNvSpPr>
          <p:nvPr>
            <p:ph type="title"/>
          </p:nvPr>
        </p:nvSpPr>
        <p:spPr>
          <a:xfrm>
            <a:off x="179512" y="195486"/>
            <a:ext cx="4608512" cy="507703"/>
          </a:xfrm>
        </p:spPr>
        <p:txBody>
          <a:bodyPr/>
          <a:lstStyle/>
          <a:p>
            <a:r>
              <a:rPr lang="cs-CZ" dirty="0"/>
              <a:t>(Současný) pohled na marketing</a:t>
            </a:r>
          </a:p>
        </p:txBody>
      </p:sp>
    </p:spTree>
    <p:extLst>
      <p:ext uri="{BB962C8B-B14F-4D97-AF65-F5344CB8AC3E}">
        <p14:creationId xmlns:p14="http://schemas.microsoft.com/office/powerpoint/2010/main" val="277080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Přístup na internet – v roce 2000 cca 361 mil. lidí, v roce 2014 cca 3 mld., dnes cca polovina světa, v Evropě skoro 80%. </a:t>
            </a:r>
          </a:p>
          <a:p>
            <a:r>
              <a:rPr lang="cs-CZ" sz="2000" dirty="0">
                <a:solidFill>
                  <a:srgbClr val="002060"/>
                </a:solidFill>
              </a:rPr>
              <a:t>Na internetu strávíme průměrně přes 1900 minut měsíčně. </a:t>
            </a:r>
          </a:p>
          <a:p>
            <a:r>
              <a:rPr lang="cs-CZ" sz="2000" dirty="0">
                <a:solidFill>
                  <a:srgbClr val="002060"/>
                </a:solidFill>
              </a:rPr>
              <a:t>Na internetu nakupujeme (v roce 2020 v ČR obchod přes 196 mld. Kč.).</a:t>
            </a:r>
          </a:p>
          <a:p>
            <a:r>
              <a:rPr lang="cs-CZ" sz="2000" dirty="0">
                <a:solidFill>
                  <a:srgbClr val="002060"/>
                </a:solidFill>
              </a:rPr>
              <a:t>Sledujeme videa na YT, </a:t>
            </a:r>
            <a:r>
              <a:rPr lang="cs-CZ" sz="2000" dirty="0" err="1">
                <a:solidFill>
                  <a:srgbClr val="002060"/>
                </a:solidFill>
              </a:rPr>
              <a:t>Netflix</a:t>
            </a:r>
            <a:r>
              <a:rPr lang="cs-CZ" sz="2000" dirty="0">
                <a:solidFill>
                  <a:srgbClr val="002060"/>
                </a:solidFill>
              </a:rPr>
              <a:t>. Jsme na sociálních sítích. </a:t>
            </a:r>
          </a:p>
          <a:p>
            <a:r>
              <a:rPr lang="cs-CZ" sz="2000" dirty="0">
                <a:solidFill>
                  <a:srgbClr val="002060"/>
                </a:solidFill>
              </a:rPr>
              <a:t>Sledujeme weby, kde máme rádi obsah, interaktivitu, dostupnou péči.</a:t>
            </a:r>
          </a:p>
          <a:p>
            <a:r>
              <a:rPr lang="cs-CZ" sz="2000" dirty="0">
                <a:solidFill>
                  <a:srgbClr val="002060"/>
                </a:solidFill>
              </a:rPr>
              <a:t>Díky působení online podstatně lépe poznáme své zákazníky. </a:t>
            </a:r>
          </a:p>
          <a:p>
            <a:endParaRPr lang="cs-CZ" sz="2000" dirty="0">
              <a:solidFill>
                <a:srgbClr val="002060"/>
              </a:solidFill>
            </a:endParaRPr>
          </a:p>
        </p:txBody>
      </p:sp>
      <p:sp>
        <p:nvSpPr>
          <p:cNvPr id="6" name="Nadpis 5"/>
          <p:cNvSpPr>
            <a:spLocks noGrp="1"/>
          </p:cNvSpPr>
          <p:nvPr>
            <p:ph type="title"/>
          </p:nvPr>
        </p:nvSpPr>
        <p:spPr>
          <a:xfrm>
            <a:off x="179512" y="195486"/>
            <a:ext cx="4968552" cy="507703"/>
          </a:xfrm>
        </p:spPr>
        <p:txBody>
          <a:bodyPr/>
          <a:lstStyle/>
          <a:p>
            <a:r>
              <a:rPr lang="cs-CZ" dirty="0"/>
              <a:t>Svět se digitalizuje – GDG lekce 1, 2</a:t>
            </a:r>
          </a:p>
        </p:txBody>
      </p:sp>
    </p:spTree>
    <p:extLst>
      <p:ext uri="{BB962C8B-B14F-4D97-AF65-F5344CB8AC3E}">
        <p14:creationId xmlns:p14="http://schemas.microsoft.com/office/powerpoint/2010/main" val="4144516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Potřeba</a:t>
            </a:r>
            <a:r>
              <a:rPr lang="cs-CZ" sz="2000" dirty="0">
                <a:solidFill>
                  <a:srgbClr val="002060"/>
                </a:solidFill>
              </a:rPr>
              <a:t> = pocit nedostatku.</a:t>
            </a:r>
          </a:p>
          <a:p>
            <a:r>
              <a:rPr lang="cs-CZ" sz="2000" b="1" dirty="0">
                <a:solidFill>
                  <a:srgbClr val="002060"/>
                </a:solidFill>
              </a:rPr>
              <a:t>Přání</a:t>
            </a:r>
            <a:r>
              <a:rPr lang="cs-CZ" sz="2000" dirty="0">
                <a:solidFill>
                  <a:srgbClr val="002060"/>
                </a:solidFill>
              </a:rPr>
              <a:t> = formulace potřeby (</a:t>
            </a:r>
            <a:r>
              <a:rPr lang="cs-CZ" sz="2000" dirty="0" err="1">
                <a:solidFill>
                  <a:srgbClr val="002060"/>
                </a:solidFill>
              </a:rPr>
              <a:t>socio</a:t>
            </a:r>
            <a:r>
              <a:rPr lang="cs-CZ" sz="2000" dirty="0">
                <a:solidFill>
                  <a:srgbClr val="002060"/>
                </a:solidFill>
              </a:rPr>
              <a:t>-kulturní a osobní charakteristiky spotřebitele).</a:t>
            </a:r>
          </a:p>
          <a:p>
            <a:r>
              <a:rPr lang="cs-CZ" sz="2000" b="1" dirty="0">
                <a:solidFill>
                  <a:srgbClr val="002060"/>
                </a:solidFill>
              </a:rPr>
              <a:t>Poptávka</a:t>
            </a:r>
            <a:r>
              <a:rPr lang="cs-CZ" sz="2000" dirty="0">
                <a:solidFill>
                  <a:srgbClr val="002060"/>
                </a:solidFill>
              </a:rPr>
              <a:t> = přání podpořená určitou kupní silou (impulzivní nakupování – vážně to potřebuji?). </a:t>
            </a:r>
          </a:p>
          <a:p>
            <a:r>
              <a:rPr lang="cs-CZ" sz="2000" dirty="0">
                <a:solidFill>
                  <a:srgbClr val="002060"/>
                </a:solidFill>
              </a:rPr>
              <a:t>Poptávka = „souhrn produktů, které jsou zákazníci schopni si koupit“.</a:t>
            </a:r>
          </a:p>
          <a:p>
            <a:r>
              <a:rPr lang="cs-CZ" sz="2000" b="1" dirty="0">
                <a:solidFill>
                  <a:srgbClr val="002060"/>
                </a:solidFill>
              </a:rPr>
              <a:t>Hodnota</a:t>
            </a:r>
            <a:r>
              <a:rPr lang="cs-CZ" sz="2000" dirty="0">
                <a:solidFill>
                  <a:srgbClr val="002060"/>
                </a:solidFill>
              </a:rPr>
              <a:t> (zákazníkův odhad celkového potenciálu produktu uspokojit jeho potřeby) </a:t>
            </a:r>
            <a:r>
              <a:rPr lang="cs-CZ" sz="2000" b="1" dirty="0">
                <a:solidFill>
                  <a:srgbClr val="002060"/>
                </a:solidFill>
              </a:rPr>
              <a:t>produktu</a:t>
            </a:r>
            <a:r>
              <a:rPr lang="cs-CZ" sz="2000" dirty="0">
                <a:solidFill>
                  <a:srgbClr val="002060"/>
                </a:solidFill>
              </a:rPr>
              <a:t> pro zákazníka. Jak ji měřit? Jaká je hodnota pro firmu? Jaké jsou drivery (tahouni) poptávky (cena, značka, certifikace)?</a:t>
            </a:r>
          </a:p>
        </p:txBody>
      </p:sp>
      <p:sp>
        <p:nvSpPr>
          <p:cNvPr id="6" name="Nadpis 5"/>
          <p:cNvSpPr>
            <a:spLocks noGrp="1"/>
          </p:cNvSpPr>
          <p:nvPr>
            <p:ph type="title"/>
          </p:nvPr>
        </p:nvSpPr>
        <p:spPr>
          <a:xfrm>
            <a:off x="179512" y="195486"/>
            <a:ext cx="4536504" cy="507703"/>
          </a:xfrm>
        </p:spPr>
        <p:txBody>
          <a:bodyPr/>
          <a:lstStyle/>
          <a:p>
            <a:r>
              <a:rPr lang="cs-CZ" dirty="0"/>
              <a:t>Základní marketingový koncept</a:t>
            </a:r>
          </a:p>
        </p:txBody>
      </p:sp>
    </p:spTree>
    <p:extLst>
      <p:ext uri="{BB962C8B-B14F-4D97-AF65-F5344CB8AC3E}">
        <p14:creationId xmlns:p14="http://schemas.microsoft.com/office/powerpoint/2010/main" val="293897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128792" cy="507703"/>
          </a:xfrm>
        </p:spPr>
        <p:txBody>
          <a:bodyPr/>
          <a:lstStyle/>
          <a:p>
            <a:r>
              <a:rPr lang="cs-CZ" dirty="0"/>
              <a:t>Co se děje každou minutu na internetu v roce 2020?</a:t>
            </a:r>
          </a:p>
        </p:txBody>
      </p:sp>
      <p:pic>
        <p:nvPicPr>
          <p:cNvPr id="7" name="Obrázek 6">
            <a:extLst>
              <a:ext uri="{FF2B5EF4-FFF2-40B4-BE49-F238E27FC236}">
                <a16:creationId xmlns:a16="http://schemas.microsoft.com/office/drawing/2014/main" id="{7C7C98F4-5DAC-457F-8777-A55B8AF22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703189"/>
            <a:ext cx="4009763" cy="4013113"/>
          </a:xfrm>
          <a:prstGeom prst="rect">
            <a:avLst/>
          </a:prstGeom>
        </p:spPr>
      </p:pic>
    </p:spTree>
    <p:extLst>
      <p:ext uri="{BB962C8B-B14F-4D97-AF65-F5344CB8AC3E}">
        <p14:creationId xmlns:p14="http://schemas.microsoft.com/office/powerpoint/2010/main" val="361259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1800" b="1" dirty="0">
                <a:solidFill>
                  <a:srgbClr val="002060"/>
                </a:solidFill>
              </a:rPr>
              <a:t>Strategická marketingová rozhodnutí:</a:t>
            </a:r>
          </a:p>
          <a:p>
            <a:pPr lvl="1"/>
            <a:r>
              <a:rPr lang="cs-CZ" sz="1800" dirty="0">
                <a:solidFill>
                  <a:srgbClr val="002060"/>
                </a:solidFill>
              </a:rPr>
              <a:t>Kdo je náš zákazník?</a:t>
            </a:r>
          </a:p>
          <a:p>
            <a:pPr lvl="1"/>
            <a:r>
              <a:rPr lang="cs-CZ" sz="1800" dirty="0">
                <a:solidFill>
                  <a:srgbClr val="002060"/>
                </a:solidFill>
              </a:rPr>
              <a:t>Jakou hodnotu mu nabízíme?</a:t>
            </a:r>
          </a:p>
          <a:p>
            <a:pPr lvl="1"/>
            <a:r>
              <a:rPr lang="cs-CZ" sz="1800" dirty="0">
                <a:solidFill>
                  <a:srgbClr val="002060"/>
                </a:solidFill>
              </a:rPr>
              <a:t>Jak zajišťujeme jeho spokojenost?</a:t>
            </a:r>
          </a:p>
          <a:p>
            <a:pPr lvl="1"/>
            <a:r>
              <a:rPr lang="cs-CZ" sz="1800" dirty="0">
                <a:solidFill>
                  <a:srgbClr val="002060"/>
                </a:solidFill>
              </a:rPr>
              <a:t>Jak si udržujeme konkurenční pozici?</a:t>
            </a:r>
          </a:p>
          <a:p>
            <a:endParaRPr lang="cs-CZ" sz="1800" dirty="0">
              <a:solidFill>
                <a:srgbClr val="002060"/>
              </a:solidFill>
            </a:endParaRPr>
          </a:p>
          <a:p>
            <a:r>
              <a:rPr lang="cs-CZ" sz="1800" b="1" dirty="0">
                <a:solidFill>
                  <a:srgbClr val="002060"/>
                </a:solidFill>
              </a:rPr>
              <a:t>Taktická marketingová rozhodnutí:</a:t>
            </a:r>
          </a:p>
          <a:p>
            <a:pPr lvl="1"/>
            <a:r>
              <a:rPr lang="cs-CZ" sz="1800" dirty="0">
                <a:solidFill>
                  <a:srgbClr val="002060"/>
                </a:solidFill>
              </a:rPr>
              <a:t>Jaký produkt budeme nabízet?</a:t>
            </a:r>
          </a:p>
          <a:p>
            <a:pPr lvl="1"/>
            <a:r>
              <a:rPr lang="cs-CZ" sz="1800" dirty="0">
                <a:solidFill>
                  <a:srgbClr val="002060"/>
                </a:solidFill>
              </a:rPr>
              <a:t>Jaká bude jeho cena?</a:t>
            </a:r>
          </a:p>
          <a:p>
            <a:pPr lvl="1"/>
            <a:r>
              <a:rPr lang="cs-CZ" sz="1800" dirty="0">
                <a:solidFill>
                  <a:srgbClr val="002060"/>
                </a:solidFill>
              </a:rPr>
              <a:t>Kde, kdy a jak ho budeme propagovat?</a:t>
            </a:r>
          </a:p>
          <a:p>
            <a:pPr lvl="1"/>
            <a:r>
              <a:rPr lang="cs-CZ" sz="1800" dirty="0">
                <a:solidFill>
                  <a:srgbClr val="002060"/>
                </a:solidFill>
              </a:rPr>
              <a:t>Kde, kdy a jak bude zákazníkům dostupný?</a:t>
            </a:r>
          </a:p>
        </p:txBody>
      </p:sp>
      <p:sp>
        <p:nvSpPr>
          <p:cNvPr id="6" name="Nadpis 5"/>
          <p:cNvSpPr>
            <a:spLocks noGrp="1"/>
          </p:cNvSpPr>
          <p:nvPr>
            <p:ph type="title"/>
          </p:nvPr>
        </p:nvSpPr>
        <p:spPr>
          <a:xfrm>
            <a:off x="179512" y="195486"/>
            <a:ext cx="5256584" cy="507703"/>
          </a:xfrm>
        </p:spPr>
        <p:txBody>
          <a:bodyPr/>
          <a:lstStyle/>
          <a:p>
            <a:r>
              <a:rPr lang="cs-CZ" dirty="0"/>
              <a:t>Strategická a taktická rovina marketingu</a:t>
            </a:r>
          </a:p>
        </p:txBody>
      </p:sp>
    </p:spTree>
    <p:extLst>
      <p:ext uri="{BB962C8B-B14F-4D97-AF65-F5344CB8AC3E}">
        <p14:creationId xmlns:p14="http://schemas.microsoft.com/office/powerpoint/2010/main" val="286328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3669" y="1059582"/>
            <a:ext cx="3164196" cy="1872208"/>
          </a:xfrm>
          <a:prstGeom prst="rect">
            <a:avLst/>
          </a:prstGeom>
        </p:spPr>
        <p:txBody>
          <a:bodyPr>
            <a:noAutofit/>
          </a:bodyPr>
          <a:lstStyle/>
          <a:p>
            <a:pPr fontAlgn="base"/>
            <a:r>
              <a:rPr lang="cs-CZ" sz="1800" dirty="0">
                <a:solidFill>
                  <a:srgbClr val="002060"/>
                </a:solidFill>
              </a:rPr>
              <a:t>Celková populace v roce 2017 je </a:t>
            </a:r>
            <a:r>
              <a:rPr lang="cs-CZ" sz="1800" dirty="0">
                <a:solidFill>
                  <a:srgbClr val="FF0000"/>
                </a:solidFill>
              </a:rPr>
              <a:t>7,4</a:t>
            </a:r>
            <a:r>
              <a:rPr lang="cs-CZ" sz="1800" dirty="0">
                <a:solidFill>
                  <a:srgbClr val="002060"/>
                </a:solidFill>
              </a:rPr>
              <a:t>76 mld. lidí, z toho </a:t>
            </a:r>
            <a:r>
              <a:rPr lang="cs-CZ" sz="1800" dirty="0">
                <a:solidFill>
                  <a:srgbClr val="FF0000"/>
                </a:solidFill>
              </a:rPr>
              <a:t>3,7</a:t>
            </a:r>
            <a:r>
              <a:rPr lang="cs-CZ" sz="1800" dirty="0">
                <a:solidFill>
                  <a:srgbClr val="002060"/>
                </a:solidFill>
              </a:rPr>
              <a:t>7 mld. má přístup k internetu (50%), </a:t>
            </a:r>
            <a:r>
              <a:rPr lang="cs-CZ" sz="1800" dirty="0">
                <a:solidFill>
                  <a:srgbClr val="FF0000"/>
                </a:solidFill>
              </a:rPr>
              <a:t>2,8</a:t>
            </a:r>
            <a:r>
              <a:rPr lang="cs-CZ" sz="1800" dirty="0">
                <a:solidFill>
                  <a:srgbClr val="002060"/>
                </a:solidFill>
              </a:rPr>
              <a:t> mld. je na sociálních sítích (37%), </a:t>
            </a:r>
            <a:r>
              <a:rPr lang="cs-CZ" sz="1800" dirty="0">
                <a:solidFill>
                  <a:srgbClr val="FF0000"/>
                </a:solidFill>
              </a:rPr>
              <a:t>4,2</a:t>
            </a:r>
            <a:r>
              <a:rPr lang="cs-CZ" sz="1800" dirty="0">
                <a:solidFill>
                  <a:srgbClr val="002060"/>
                </a:solidFill>
              </a:rPr>
              <a:t> mld. má mobilní telefon (66%), </a:t>
            </a:r>
            <a:r>
              <a:rPr lang="cs-CZ" sz="1800" dirty="0">
                <a:solidFill>
                  <a:srgbClr val="FF0000"/>
                </a:solidFill>
              </a:rPr>
              <a:t>2,5</a:t>
            </a:r>
            <a:r>
              <a:rPr lang="cs-CZ" sz="1800" dirty="0">
                <a:solidFill>
                  <a:srgbClr val="002060"/>
                </a:solidFill>
              </a:rPr>
              <a:t>6 mld. používá sociální sítě na mobilu (34%), </a:t>
            </a:r>
            <a:r>
              <a:rPr lang="cs-CZ" sz="1800" dirty="0">
                <a:solidFill>
                  <a:srgbClr val="FF0000"/>
                </a:solidFill>
              </a:rPr>
              <a:t>1,6</a:t>
            </a:r>
            <a:r>
              <a:rPr lang="cs-CZ" sz="1800" dirty="0">
                <a:solidFill>
                  <a:srgbClr val="002060"/>
                </a:solidFill>
              </a:rPr>
              <a:t>1 mld. nakupuje online (22%). Oproti loňskému roku je to meziroční nárůst o 10%, 21%, 5% a 30%!</a:t>
            </a:r>
          </a:p>
          <a:p>
            <a:pPr fontAlgn="base"/>
            <a:endParaRPr lang="cs-CZ" sz="1800" dirty="0">
              <a:solidFill>
                <a:srgbClr val="002060"/>
              </a:solidFill>
            </a:endParaRPr>
          </a:p>
          <a:p>
            <a:pPr fontAlgn="base"/>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Statistika o internetu</a:t>
            </a:r>
          </a:p>
        </p:txBody>
      </p:sp>
      <p:pic>
        <p:nvPicPr>
          <p:cNvPr id="1026" name="Picture 2" descr="https://wearesocial-net.s3.amazonaws.com/uk/wp-content/uploads/sites/2/2017/01/Slide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47613"/>
            <a:ext cx="5394932" cy="30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3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1225"/>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Podmínky předmětu.</a:t>
            </a:r>
          </a:p>
          <a:p>
            <a:r>
              <a:rPr lang="cs-CZ" altLang="cs-CZ" sz="1800" b="1" dirty="0">
                <a:solidFill>
                  <a:srgbClr val="002060"/>
                </a:solidFill>
                <a:latin typeface="Times New Roman" panose="02020603050405020304" pitchFamily="18" charset="0"/>
                <a:cs typeface="Times New Roman" panose="02020603050405020304" pitchFamily="18" charset="0"/>
              </a:rPr>
              <a:t>Studijní literatura.</a:t>
            </a:r>
          </a:p>
          <a:p>
            <a:r>
              <a:rPr lang="cs-CZ" altLang="cs-CZ" sz="1800" b="1" dirty="0">
                <a:solidFill>
                  <a:srgbClr val="002060"/>
                </a:solidFill>
                <a:latin typeface="Times New Roman" panose="02020603050405020304" pitchFamily="18" charset="0"/>
                <a:cs typeface="Times New Roman" panose="02020603050405020304" pitchFamily="18" charset="0"/>
              </a:rPr>
              <a:t>Struktura přednášek.</a:t>
            </a:r>
          </a:p>
          <a:p>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cs-CZ" altLang="cs-CZ" sz="1800" b="1" dirty="0">
                <a:solidFill>
                  <a:srgbClr val="002060"/>
                </a:solidFill>
                <a:latin typeface="Times New Roman" panose="02020603050405020304" pitchFamily="18" charset="0"/>
                <a:cs typeface="Times New Roman" panose="02020603050405020304" pitchFamily="18" charset="0"/>
              </a:rPr>
              <a:t>1 Marketing – základní opakování.</a:t>
            </a:r>
          </a:p>
          <a:p>
            <a:r>
              <a:rPr lang="cs-CZ" altLang="cs-CZ" sz="1800" b="1" dirty="0">
                <a:solidFill>
                  <a:srgbClr val="002060"/>
                </a:solidFill>
                <a:latin typeface="Times New Roman" panose="02020603050405020304" pitchFamily="18" charset="0"/>
                <a:cs typeface="Times New Roman" panose="02020603050405020304" pitchFamily="18" charset="0"/>
              </a:rPr>
              <a:t>2 E-marketing – vymezení pojmu.</a:t>
            </a:r>
          </a:p>
          <a:p>
            <a:r>
              <a:rPr lang="cs-CZ" altLang="cs-CZ" sz="1800" b="1" dirty="0">
                <a:solidFill>
                  <a:srgbClr val="002060"/>
                </a:solidFill>
                <a:latin typeface="Times New Roman" panose="02020603050405020304" pitchFamily="18" charset="0"/>
                <a:cs typeface="Times New Roman" panose="02020603050405020304" pitchFamily="18" charset="0"/>
              </a:rPr>
              <a:t>3 Kampaně – jak na ně?</a:t>
            </a:r>
          </a:p>
          <a:p>
            <a:r>
              <a:rPr lang="cs-CZ" altLang="cs-CZ" sz="1800" b="1" dirty="0">
                <a:solidFill>
                  <a:srgbClr val="002060"/>
                </a:solidFill>
                <a:latin typeface="Times New Roman" panose="02020603050405020304" pitchFamily="18" charset="0"/>
                <a:cs typeface="Times New Roman" panose="02020603050405020304" pitchFamily="18" charset="0"/>
              </a:rPr>
              <a:t>4 Produkt v klasickém marketingu.</a:t>
            </a:r>
          </a:p>
          <a:p>
            <a:r>
              <a:rPr lang="cs-CZ" altLang="cs-CZ" sz="1800" b="1" dirty="0">
                <a:solidFill>
                  <a:srgbClr val="002060"/>
                </a:solidFill>
                <a:latin typeface="Times New Roman" panose="02020603050405020304" pitchFamily="18" charset="0"/>
                <a:cs typeface="Times New Roman" panose="02020603050405020304" pitchFamily="18" charset="0"/>
              </a:rPr>
              <a:t>5 Produktové ekosystémy.</a:t>
            </a:r>
          </a:p>
          <a:p>
            <a:r>
              <a:rPr lang="cs-CZ" altLang="cs-CZ" sz="1800" b="1" dirty="0">
                <a:solidFill>
                  <a:srgbClr val="002060"/>
                </a:solidFill>
                <a:latin typeface="Times New Roman" panose="02020603050405020304" pitchFamily="18" charset="0"/>
                <a:cs typeface="Times New Roman" panose="02020603050405020304" pitchFamily="18" charset="0"/>
              </a:rPr>
              <a:t>6 Crowdsourcing.</a:t>
            </a:r>
          </a:p>
          <a:p>
            <a:r>
              <a:rPr lang="cs-CZ" altLang="cs-CZ" sz="1800" b="1" dirty="0">
                <a:solidFill>
                  <a:srgbClr val="002060"/>
                </a:solidFill>
                <a:latin typeface="Times New Roman" panose="02020603050405020304" pitchFamily="18" charset="0"/>
                <a:cs typeface="Times New Roman" panose="02020603050405020304" pitchFamily="18" charset="0"/>
              </a:rPr>
              <a:t>7 Cena v klasickém marketingu – definice, kalkulace</a:t>
            </a:r>
          </a:p>
          <a:p>
            <a:r>
              <a:rPr lang="cs-CZ" altLang="cs-CZ" sz="1800" b="1" dirty="0">
                <a:solidFill>
                  <a:srgbClr val="002060"/>
                </a:solidFill>
                <a:latin typeface="Times New Roman" panose="02020603050405020304" pitchFamily="18" charset="0"/>
                <a:cs typeface="Times New Roman" panose="02020603050405020304" pitchFamily="18" charset="0"/>
              </a:rPr>
              <a:t>8 Jak internet změnil vnímání ceny?</a:t>
            </a:r>
          </a:p>
          <a:p>
            <a:r>
              <a:rPr lang="cs-CZ" altLang="cs-CZ" sz="1800" b="1" dirty="0">
                <a:solidFill>
                  <a:srgbClr val="002060"/>
                </a:solidFill>
                <a:latin typeface="Times New Roman" panose="02020603050405020304" pitchFamily="18" charset="0"/>
                <a:cs typeface="Times New Roman" panose="02020603050405020304" pitchFamily="18" charset="0"/>
              </a:rPr>
              <a:t>9 Zajímavé implikace změn vnímání ceny v online prostředí.</a:t>
            </a:r>
          </a:p>
          <a:p>
            <a:endParaRPr lang="cs-CZ" altLang="cs-CZ" sz="18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1800" b="1" dirty="0"/>
          </a:p>
          <a:p>
            <a:pPr lvl="0"/>
            <a:endParaRPr lang="cs-CZ" sz="18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Penetrace internetu podle země</a:t>
            </a:r>
          </a:p>
        </p:txBody>
      </p:sp>
      <p:pic>
        <p:nvPicPr>
          <p:cNvPr id="2050" name="Picture 2" descr="https://wearesocial-net.s3.amazonaws.com/uk/wp-content/uploads/sites/2/2017/01/Slide0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53236"/>
            <a:ext cx="6768752" cy="38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4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256584" cy="507703"/>
          </a:xfrm>
        </p:spPr>
        <p:txBody>
          <a:bodyPr/>
          <a:lstStyle/>
          <a:p>
            <a:r>
              <a:rPr lang="cs-CZ" dirty="0"/>
              <a:t>Další statistiky 2020 (</a:t>
            </a:r>
            <a:r>
              <a:rPr lang="cs-CZ" dirty="0">
                <a:hlinkClick r:id="rId3"/>
              </a:rPr>
              <a:t>Hootsuite</a:t>
            </a:r>
            <a:r>
              <a:rPr lang="cs-CZ" dirty="0"/>
              <a:t>, 2020)</a:t>
            </a:r>
          </a:p>
        </p:txBody>
      </p:sp>
      <p:pic>
        <p:nvPicPr>
          <p:cNvPr id="1030" name="Picture 6">
            <a:extLst>
              <a:ext uri="{FF2B5EF4-FFF2-40B4-BE49-F238E27FC236}">
                <a16:creationId xmlns:a16="http://schemas.microsoft.com/office/drawing/2014/main" id="{8613B6BC-5E79-4C16-A2BA-72241A4C2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71550"/>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438AFB9-44F7-479F-9D49-B2CA782FA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771551"/>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0BCD018-D0ED-4A77-9695-08EB6EBD7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880566"/>
            <a:ext cx="3592362" cy="20221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93AFC1A-4F53-4F18-9949-E5524EAE1C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993" y="2880567"/>
            <a:ext cx="3574337" cy="201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5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760640" cy="507703"/>
          </a:xfrm>
        </p:spPr>
        <p:txBody>
          <a:bodyPr/>
          <a:lstStyle/>
          <a:p>
            <a:r>
              <a:rPr lang="cs-CZ" dirty="0"/>
              <a:t>Počet aktivních uživatelů sociálních sítí</a:t>
            </a:r>
          </a:p>
        </p:txBody>
      </p:sp>
      <p:pic>
        <p:nvPicPr>
          <p:cNvPr id="2050" name="Picture 2">
            <a:extLst>
              <a:ext uri="{FF2B5EF4-FFF2-40B4-BE49-F238E27FC236}">
                <a16:creationId xmlns:a16="http://schemas.microsoft.com/office/drawing/2014/main" id="{2D6115A2-8395-435D-AC05-09F2D2696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843558"/>
            <a:ext cx="665197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2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Kolik času trávíme kde?</a:t>
            </a:r>
          </a:p>
        </p:txBody>
      </p:sp>
      <p:pic>
        <p:nvPicPr>
          <p:cNvPr id="5122" name="Picture 2" descr="https://wearesocial-net.s3.amazonaws.com/uk/wp-content/uploads/sites/2/2017/01/Slide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74498"/>
            <a:ext cx="6912768" cy="38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3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Vize a mise firmy.</a:t>
            </a:r>
          </a:p>
          <a:p>
            <a:r>
              <a:rPr lang="cs-CZ" sz="2000" dirty="0">
                <a:solidFill>
                  <a:srgbClr val="002060"/>
                </a:solidFill>
              </a:rPr>
              <a:t>Analýza prostředí.</a:t>
            </a:r>
          </a:p>
          <a:p>
            <a:r>
              <a:rPr lang="cs-CZ" sz="2000" dirty="0">
                <a:solidFill>
                  <a:srgbClr val="002060"/>
                </a:solidFill>
              </a:rPr>
              <a:t>Strategické cíle. </a:t>
            </a:r>
          </a:p>
          <a:p>
            <a:r>
              <a:rPr lang="cs-CZ" sz="2000" dirty="0">
                <a:solidFill>
                  <a:srgbClr val="002060"/>
                </a:solidFill>
              </a:rPr>
              <a:t>Formulace strategie – generování strategie, analýza alternativ, výběr optimální strategie. </a:t>
            </a:r>
          </a:p>
          <a:p>
            <a:r>
              <a:rPr lang="cs-CZ" sz="2000" dirty="0">
                <a:solidFill>
                  <a:srgbClr val="002060"/>
                </a:solidFill>
              </a:rPr>
              <a:t>Implementace strategie.</a:t>
            </a:r>
          </a:p>
          <a:p>
            <a:r>
              <a:rPr lang="cs-CZ" sz="2000" dirty="0">
                <a:solidFill>
                  <a:srgbClr val="002060"/>
                </a:solidFill>
              </a:rPr>
              <a:t>Hodnocení a kontrola. </a:t>
            </a:r>
          </a:p>
        </p:txBody>
      </p:sp>
      <p:sp>
        <p:nvSpPr>
          <p:cNvPr id="6" name="Nadpis 5"/>
          <p:cNvSpPr>
            <a:spLocks noGrp="1"/>
          </p:cNvSpPr>
          <p:nvPr>
            <p:ph type="title"/>
          </p:nvPr>
        </p:nvSpPr>
        <p:spPr>
          <a:xfrm>
            <a:off x="179512" y="195486"/>
            <a:ext cx="3888432" cy="507703"/>
          </a:xfrm>
        </p:spPr>
        <p:txBody>
          <a:bodyPr/>
          <a:lstStyle/>
          <a:p>
            <a:r>
              <a:rPr lang="cs-CZ" dirty="0"/>
              <a:t>Proces strategického řízení</a:t>
            </a:r>
          </a:p>
        </p:txBody>
      </p:sp>
    </p:spTree>
    <p:extLst>
      <p:ext uri="{BB962C8B-B14F-4D97-AF65-F5344CB8AC3E}">
        <p14:creationId xmlns:p14="http://schemas.microsoft.com/office/powerpoint/2010/main" val="346128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STP proces</a:t>
            </a:r>
          </a:p>
        </p:txBody>
      </p:sp>
      <p:sp>
        <p:nvSpPr>
          <p:cNvPr id="7" name="Nadpis 2"/>
          <p:cNvSpPr txBox="1">
            <a:spLocks/>
          </p:cNvSpPr>
          <p:nvPr/>
        </p:nvSpPr>
        <p:spPr>
          <a:xfrm>
            <a:off x="899592" y="915566"/>
            <a:ext cx="2496737" cy="704838"/>
          </a:xfrm>
          <a:prstGeom prst="rect">
            <a:avLst/>
          </a:prstGeom>
          <a:noFill/>
          <a:ln>
            <a:noFill/>
          </a:ln>
        </p:spPr>
        <p:txBody>
          <a:bodyPr anchor="t">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b="1" dirty="0" err="1">
                <a:solidFill>
                  <a:srgbClr val="002060"/>
                </a:solidFill>
              </a:rPr>
              <a:t>Segmenting</a:t>
            </a:r>
            <a:endParaRPr lang="cs-CZ" b="1" dirty="0">
              <a:solidFill>
                <a:srgbClr val="002060"/>
              </a:solidFill>
            </a:endParaRPr>
          </a:p>
        </p:txBody>
      </p:sp>
      <p:pic>
        <p:nvPicPr>
          <p:cNvPr id="8" name="Picture 3" descr="C:\Users\Libor\Desktop\segmentation.jpg"/>
          <p:cNvPicPr>
            <a:picLocks noChangeAspect="1" noChangeArrowheads="1"/>
          </p:cNvPicPr>
          <p:nvPr/>
        </p:nvPicPr>
        <p:blipFill>
          <a:blip r:embed="rId2"/>
          <a:srcRect/>
          <a:stretch>
            <a:fillRect/>
          </a:stretch>
        </p:blipFill>
        <p:spPr bwMode="auto">
          <a:xfrm>
            <a:off x="1371071" y="1602048"/>
            <a:ext cx="1553777" cy="1553777"/>
          </a:xfrm>
          <a:prstGeom prst="rect">
            <a:avLst/>
          </a:prstGeom>
          <a:noFill/>
        </p:spPr>
      </p:pic>
      <p:sp>
        <p:nvSpPr>
          <p:cNvPr id="9" name="Šipka doprava 8"/>
          <p:cNvSpPr/>
          <p:nvPr/>
        </p:nvSpPr>
        <p:spPr>
          <a:xfrm>
            <a:off x="3416468" y="1530829"/>
            <a:ext cx="1178727"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1" name="Nadpis 2"/>
          <p:cNvSpPr txBox="1">
            <a:spLocks/>
          </p:cNvSpPr>
          <p:nvPr/>
        </p:nvSpPr>
        <p:spPr>
          <a:xfrm>
            <a:off x="4813103" y="657236"/>
            <a:ext cx="1982405"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400" b="1" dirty="0" err="1">
                <a:solidFill>
                  <a:srgbClr val="002060"/>
                </a:solidFill>
                <a:ea typeface="+mj-ea"/>
                <a:cs typeface="+mj-cs"/>
              </a:rPr>
              <a:t>Targeting</a:t>
            </a:r>
            <a:endParaRPr lang="cs-CZ" sz="2400" b="1" dirty="0">
              <a:solidFill>
                <a:srgbClr val="002060"/>
              </a:solidFill>
              <a:ea typeface="+mj-ea"/>
              <a:cs typeface="+mj-cs"/>
            </a:endParaRPr>
          </a:p>
        </p:txBody>
      </p:sp>
      <p:graphicFrame>
        <p:nvGraphicFramePr>
          <p:cNvPr id="12" name="Graf 11"/>
          <p:cNvGraphicFramePr/>
          <p:nvPr>
            <p:extLst>
              <p:ext uri="{D42A27DB-BD31-4B8C-83A1-F6EECF244321}">
                <p14:modId xmlns:p14="http://schemas.microsoft.com/office/powerpoint/2010/main" val="3664448579"/>
              </p:ext>
            </p:extLst>
          </p:nvPr>
        </p:nvGraphicFramePr>
        <p:xfrm>
          <a:off x="5268521" y="1203598"/>
          <a:ext cx="2464611" cy="1796780"/>
        </p:xfrm>
        <a:graphic>
          <a:graphicData uri="http://schemas.openxmlformats.org/drawingml/2006/chart">
            <c:chart xmlns:c="http://schemas.openxmlformats.org/drawingml/2006/chart" xmlns:r="http://schemas.openxmlformats.org/officeDocument/2006/relationships" r:id="rId3"/>
          </a:graphicData>
        </a:graphic>
      </p:graphicFrame>
      <p:sp>
        <p:nvSpPr>
          <p:cNvPr id="13" name="Šipka dolů 12"/>
          <p:cNvSpPr/>
          <p:nvPr/>
        </p:nvSpPr>
        <p:spPr>
          <a:xfrm rot="2251551">
            <a:off x="5776557" y="3186900"/>
            <a:ext cx="375050" cy="803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14" name="Picture 2" descr="C:\Users\Libor\Desktop\Brand-Positioning-021.jpg"/>
          <p:cNvPicPr>
            <a:picLocks noChangeAspect="1" noChangeArrowheads="1"/>
          </p:cNvPicPr>
          <p:nvPr/>
        </p:nvPicPr>
        <p:blipFill>
          <a:blip r:embed="rId4"/>
          <a:srcRect/>
          <a:stretch>
            <a:fillRect/>
          </a:stretch>
        </p:blipFill>
        <p:spPr bwMode="auto">
          <a:xfrm>
            <a:off x="3228379" y="2787097"/>
            <a:ext cx="1930325" cy="1814505"/>
          </a:xfrm>
          <a:prstGeom prst="rect">
            <a:avLst/>
          </a:prstGeom>
          <a:noFill/>
        </p:spPr>
      </p:pic>
      <p:sp>
        <p:nvSpPr>
          <p:cNvPr id="15" name="Nadpis 2"/>
          <p:cNvSpPr txBox="1">
            <a:spLocks/>
          </p:cNvSpPr>
          <p:nvPr/>
        </p:nvSpPr>
        <p:spPr>
          <a:xfrm>
            <a:off x="3118562" y="2273464"/>
            <a:ext cx="2496737" cy="704838"/>
          </a:xfrm>
          <a:prstGeom prst="rect">
            <a:avLst/>
          </a:prstGeom>
        </p:spPr>
        <p:txBody>
          <a:bodyPr vert="horz" rtlCol="0" anchor="ctr">
            <a:normAutofit/>
            <a:scene3d>
              <a:camera prst="orthographicFront"/>
              <a:lightRig rig="soft" dir="t"/>
            </a:scene3d>
            <a:sp3d prstMaterial="softEdge">
              <a:bevelT w="25400" h="25400"/>
            </a:sp3d>
          </a:bodyPr>
          <a:lstStyle/>
          <a:p>
            <a:pPr defTabSz="685800" fontAlgn="base">
              <a:spcBef>
                <a:spcPct val="0"/>
              </a:spcBef>
              <a:spcAft>
                <a:spcPct val="0"/>
              </a:spcAft>
              <a:defRPr/>
            </a:pPr>
            <a:r>
              <a:rPr lang="cs-CZ" sz="2625" b="1" dirty="0" err="1">
                <a:solidFill>
                  <a:schemeClr val="tx2"/>
                </a:solidFill>
                <a:effectLst>
                  <a:outerShdw blurRad="38100" dist="38100" dir="2700000" algn="tl">
                    <a:srgbClr val="000000">
                      <a:alpha val="43137"/>
                    </a:srgbClr>
                  </a:outerShdw>
                </a:effectLst>
                <a:latin typeface="+mj-lt"/>
                <a:ea typeface="+mj-ea"/>
                <a:cs typeface="+mj-cs"/>
              </a:rPr>
              <a:t>Positioning</a:t>
            </a:r>
            <a:endParaRPr lang="cs-CZ" sz="2625" b="1"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2099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algn="just"/>
            <a:r>
              <a:rPr lang="cs-CZ" sz="2000" b="1" i="1" dirty="0" err="1">
                <a:solidFill>
                  <a:srgbClr val="002060"/>
                </a:solidFill>
              </a:rPr>
              <a:t>Content</a:t>
            </a:r>
            <a:r>
              <a:rPr lang="cs-CZ" sz="2000" b="1" i="1" dirty="0">
                <a:solidFill>
                  <a:srgbClr val="002060"/>
                </a:solidFill>
              </a:rPr>
              <a:t> marketing</a:t>
            </a:r>
            <a:r>
              <a:rPr lang="cs-CZ" sz="2000" dirty="0">
                <a:solidFill>
                  <a:srgbClr val="002060"/>
                </a:solidFill>
              </a:rPr>
              <a:t> neboli obsahový marketing je založený na tvorbě a umisťování užitečného a hodnotného obsahu, který přiláká a zapojí do komunikace vaše žádané zákazníky a vyvolá u nich akci, která povede k prodeji.</a:t>
            </a:r>
          </a:p>
          <a:p>
            <a:pPr algn="just"/>
            <a:r>
              <a:rPr lang="cs-CZ" sz="2000" dirty="0" err="1">
                <a:solidFill>
                  <a:srgbClr val="002060"/>
                </a:solidFill>
              </a:rPr>
              <a:t>Content</a:t>
            </a:r>
            <a:r>
              <a:rPr lang="cs-CZ" sz="2000" dirty="0">
                <a:solidFill>
                  <a:srgbClr val="002060"/>
                </a:solidFill>
              </a:rPr>
              <a:t> marketing je v podstatě </a:t>
            </a:r>
            <a:r>
              <a:rPr lang="cs-CZ" sz="2000" b="1" dirty="0">
                <a:solidFill>
                  <a:srgbClr val="002060"/>
                </a:solidFill>
              </a:rPr>
              <a:t>dovednost komunikovat </a:t>
            </a:r>
            <a:r>
              <a:rPr lang="cs-CZ" sz="2000" dirty="0">
                <a:solidFill>
                  <a:srgbClr val="002060"/>
                </a:solidFill>
              </a:rPr>
              <a:t>se zájemci vaši nabídku a potenciálními zákazníky tak, aniž byste na ně tlačili. </a:t>
            </a:r>
            <a:r>
              <a:rPr lang="cs-CZ" sz="2000" b="1" dirty="0">
                <a:solidFill>
                  <a:srgbClr val="002060"/>
                </a:solidFill>
              </a:rPr>
              <a:t>Místo drahé reklamy </a:t>
            </a:r>
            <a:r>
              <a:rPr lang="cs-CZ" sz="2000" dirty="0">
                <a:solidFill>
                  <a:srgbClr val="002060"/>
                </a:solidFill>
              </a:rPr>
              <a:t>na vaše produkty a služby přinášíte </a:t>
            </a:r>
            <a:r>
              <a:rPr lang="cs-CZ" sz="2000" b="1" dirty="0">
                <a:solidFill>
                  <a:srgbClr val="002060"/>
                </a:solidFill>
              </a:rPr>
              <a:t>hodnotné a zajímavé informace</a:t>
            </a:r>
            <a:r>
              <a:rPr lang="cs-CZ" sz="2000" dirty="0">
                <a:solidFill>
                  <a:srgbClr val="002060"/>
                </a:solidFill>
              </a:rPr>
              <a:t>, které vašim kupujícím pomáhají a vzdělávají je. </a:t>
            </a:r>
          </a:p>
          <a:p>
            <a:pPr algn="just"/>
            <a:r>
              <a:rPr lang="cs-CZ" sz="2000" dirty="0">
                <a:solidFill>
                  <a:srgbClr val="002060"/>
                </a:solidFill>
              </a:rPr>
              <a:t>Neskutečně úspěšný trend – </a:t>
            </a:r>
            <a:r>
              <a:rPr lang="cs-CZ" sz="2000" dirty="0">
                <a:solidFill>
                  <a:srgbClr val="002060"/>
                </a:solidFill>
                <a:hlinkClick r:id="rId3"/>
              </a:rPr>
              <a:t>blogy</a:t>
            </a:r>
            <a:r>
              <a:rPr lang="cs-CZ" sz="2000" dirty="0">
                <a:solidFill>
                  <a:srgbClr val="002060"/>
                </a:solidFill>
              </a:rPr>
              <a:t>. Mohlo by vypadat třeba </a:t>
            </a:r>
            <a:r>
              <a:rPr lang="cs-CZ" sz="2000" dirty="0">
                <a:solidFill>
                  <a:srgbClr val="002060"/>
                </a:solidFill>
                <a:hlinkClick r:id="rId4"/>
              </a:rPr>
              <a:t>takto</a:t>
            </a:r>
            <a:r>
              <a:rPr lang="cs-CZ" sz="2000" dirty="0">
                <a:solidFill>
                  <a:srgbClr val="002060"/>
                </a:solidFill>
              </a:rPr>
              <a:t>. </a:t>
            </a:r>
            <a:r>
              <a:rPr lang="cs-CZ" sz="2000" dirty="0">
                <a:solidFill>
                  <a:srgbClr val="002060"/>
                </a:solidFill>
                <a:hlinkClick r:id="rId5"/>
              </a:rPr>
              <a:t>FB Intelu </a:t>
            </a:r>
            <a:r>
              <a:rPr lang="cs-CZ" sz="2000" dirty="0">
                <a:solidFill>
                  <a:srgbClr val="002060"/>
                </a:solidFill>
              </a:rPr>
              <a:t>– nuda s mikroprocesory? </a:t>
            </a:r>
            <a:r>
              <a:rPr lang="cs-CZ" sz="2000" dirty="0">
                <a:solidFill>
                  <a:srgbClr val="002060"/>
                </a:solidFill>
                <a:hlinkClick r:id="rId6"/>
              </a:rPr>
              <a:t>Microsoft </a:t>
            </a:r>
            <a:r>
              <a:rPr lang="cs-CZ" sz="2000" dirty="0">
                <a:solidFill>
                  <a:srgbClr val="002060"/>
                </a:solidFill>
              </a:rPr>
              <a:t>je taky přece nudná firma s těma .. </a:t>
            </a:r>
            <a:r>
              <a:rPr lang="cs-CZ" sz="2000" dirty="0" err="1">
                <a:solidFill>
                  <a:srgbClr val="002060"/>
                </a:solidFill>
              </a:rPr>
              <a:t>woknama</a:t>
            </a:r>
            <a:r>
              <a:rPr lang="cs-CZ" sz="2000" dirty="0">
                <a:solidFill>
                  <a:srgbClr val="002060"/>
                </a:solidFill>
              </a:rPr>
              <a:t>, ne? Perfektní case study o </a:t>
            </a:r>
            <a:r>
              <a:rPr lang="cs-CZ" sz="2000" dirty="0">
                <a:solidFill>
                  <a:srgbClr val="002060"/>
                </a:solidFill>
                <a:hlinkClick r:id="rId7"/>
              </a:rPr>
              <a:t>MSP</a:t>
            </a:r>
            <a:r>
              <a:rPr lang="cs-CZ" sz="2000" dirty="0">
                <a:solidFill>
                  <a:srgbClr val="002060"/>
                </a:solidFill>
              </a:rPr>
              <a:t>.</a:t>
            </a:r>
          </a:p>
          <a:p>
            <a:pPr algn="just"/>
            <a:endParaRPr lang="cs-CZ" sz="2000" dirty="0"/>
          </a:p>
        </p:txBody>
      </p:sp>
      <p:sp>
        <p:nvSpPr>
          <p:cNvPr id="6" name="Nadpis 5"/>
          <p:cNvSpPr>
            <a:spLocks noGrp="1"/>
          </p:cNvSpPr>
          <p:nvPr>
            <p:ph type="title"/>
          </p:nvPr>
        </p:nvSpPr>
        <p:spPr>
          <a:xfrm>
            <a:off x="179512" y="195486"/>
            <a:ext cx="4608512" cy="507703"/>
          </a:xfrm>
        </p:spPr>
        <p:txBody>
          <a:bodyPr/>
          <a:lstStyle/>
          <a:p>
            <a:r>
              <a:rPr lang="cs-CZ" dirty="0" err="1"/>
              <a:t>Content</a:t>
            </a:r>
            <a:r>
              <a:rPr lang="cs-CZ" dirty="0"/>
              <a:t> (obsahový) marketing</a:t>
            </a:r>
          </a:p>
        </p:txBody>
      </p:sp>
    </p:spTree>
    <p:extLst>
      <p:ext uri="{BB962C8B-B14F-4D97-AF65-F5344CB8AC3E}">
        <p14:creationId xmlns:p14="http://schemas.microsoft.com/office/powerpoint/2010/main" val="152301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544616" cy="507703"/>
          </a:xfrm>
        </p:spPr>
        <p:txBody>
          <a:bodyPr/>
          <a:lstStyle/>
          <a:p>
            <a:r>
              <a:rPr lang="cs-CZ" dirty="0"/>
              <a:t>Makro a mikro marketingové prostředí</a:t>
            </a:r>
          </a:p>
        </p:txBody>
      </p:sp>
      <p:pic>
        <p:nvPicPr>
          <p:cNvPr id="4" name="Zástupný symbol pro obsah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75656" y="651533"/>
            <a:ext cx="5976663" cy="3891781"/>
          </a:xfrm>
        </p:spPr>
      </p:pic>
      <p:pic>
        <p:nvPicPr>
          <p:cNvPr id="5"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98238"/>
            <a:ext cx="5616624" cy="3657337"/>
          </a:xfrm>
          <a:prstGeom prst="rect">
            <a:avLst/>
          </a:prstGeom>
        </p:spPr>
      </p:pic>
    </p:spTree>
    <p:extLst>
      <p:ext uri="{BB962C8B-B14F-4D97-AF65-F5344CB8AC3E}">
        <p14:creationId xmlns:p14="http://schemas.microsoft.com/office/powerpoint/2010/main" val="385377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Demografické</a:t>
            </a:r>
            <a:r>
              <a:rPr lang="cs-CZ" sz="2000" dirty="0">
                <a:solidFill>
                  <a:srgbClr val="002060"/>
                </a:solidFill>
              </a:rPr>
              <a:t> – stárnutí, migrace zpět z měst, pokles porodnosti, </a:t>
            </a:r>
            <a:r>
              <a:rPr lang="cs-CZ" sz="2000" dirty="0" err="1">
                <a:solidFill>
                  <a:srgbClr val="002060"/>
                </a:solidFill>
              </a:rPr>
              <a:t>singles</a:t>
            </a:r>
            <a:r>
              <a:rPr lang="cs-CZ" sz="2000" dirty="0">
                <a:solidFill>
                  <a:srgbClr val="002060"/>
                </a:solidFill>
              </a:rPr>
              <a:t>, charakter rodin a domácností, rasová a národní struktura.</a:t>
            </a:r>
          </a:p>
          <a:p>
            <a:r>
              <a:rPr lang="cs-CZ" sz="2000" b="1" dirty="0">
                <a:solidFill>
                  <a:srgbClr val="002060"/>
                </a:solidFill>
              </a:rPr>
              <a:t>Ekonomické</a:t>
            </a:r>
            <a:r>
              <a:rPr lang="cs-CZ" sz="2000" dirty="0">
                <a:solidFill>
                  <a:srgbClr val="002060"/>
                </a:solidFill>
              </a:rPr>
              <a:t> – ne/zaměstnanost, rostoucí disponibilní důchod, daňová politika, měnový kurz.</a:t>
            </a:r>
          </a:p>
          <a:p>
            <a:r>
              <a:rPr lang="cs-CZ" sz="2000" b="1" dirty="0">
                <a:solidFill>
                  <a:srgbClr val="002060"/>
                </a:solidFill>
              </a:rPr>
              <a:t>Legislativní a politické </a:t>
            </a:r>
            <a:r>
              <a:rPr lang="cs-CZ" sz="2000" dirty="0">
                <a:solidFill>
                  <a:srgbClr val="002060"/>
                </a:solidFill>
              </a:rPr>
              <a:t>– nestabilita, EU právo.</a:t>
            </a:r>
          </a:p>
          <a:p>
            <a:r>
              <a:rPr lang="cs-CZ" sz="2000" b="1" dirty="0">
                <a:solidFill>
                  <a:srgbClr val="002060"/>
                </a:solidFill>
              </a:rPr>
              <a:t>Přírodní</a:t>
            </a:r>
            <a:r>
              <a:rPr lang="cs-CZ" sz="2000" dirty="0">
                <a:solidFill>
                  <a:srgbClr val="002060"/>
                </a:solidFill>
              </a:rPr>
              <a:t> – ekologie, ceny energií, klimatické změny.</a:t>
            </a:r>
          </a:p>
          <a:p>
            <a:r>
              <a:rPr lang="cs-CZ" sz="2000" b="1" dirty="0">
                <a:solidFill>
                  <a:srgbClr val="002060"/>
                </a:solidFill>
              </a:rPr>
              <a:t>Technologie</a:t>
            </a:r>
            <a:r>
              <a:rPr lang="cs-CZ" sz="2000" dirty="0">
                <a:solidFill>
                  <a:srgbClr val="002060"/>
                </a:solidFill>
              </a:rPr>
              <a:t> – digitalizace, online nakupování, AI, zkracování cyklu, inovace.</a:t>
            </a:r>
          </a:p>
          <a:p>
            <a:r>
              <a:rPr lang="cs-CZ" sz="2000" b="1" dirty="0">
                <a:solidFill>
                  <a:srgbClr val="002060"/>
                </a:solidFill>
              </a:rPr>
              <a:t>Socio-kulturní </a:t>
            </a:r>
            <a:r>
              <a:rPr lang="cs-CZ" sz="2000" dirty="0">
                <a:solidFill>
                  <a:srgbClr val="002060"/>
                </a:solidFill>
              </a:rPr>
              <a:t>– žijeme online, univerzální globální zvyky, sociální komunity, život na dluh, bio životní styl, zdraví a krása, emancipace žen, terorismus, vzdělání.</a:t>
            </a:r>
          </a:p>
        </p:txBody>
      </p:sp>
      <p:sp>
        <p:nvSpPr>
          <p:cNvPr id="6" name="Nadpis 5"/>
          <p:cNvSpPr>
            <a:spLocks noGrp="1"/>
          </p:cNvSpPr>
          <p:nvPr>
            <p:ph type="title"/>
          </p:nvPr>
        </p:nvSpPr>
        <p:spPr>
          <a:xfrm>
            <a:off x="179512" y="195486"/>
            <a:ext cx="4536504" cy="507703"/>
          </a:xfrm>
        </p:spPr>
        <p:txBody>
          <a:bodyPr/>
          <a:lstStyle/>
          <a:p>
            <a:r>
              <a:rPr lang="cs-CZ" dirty="0"/>
              <a:t>Trendy v makro prostředí (PEST)</a:t>
            </a:r>
          </a:p>
        </p:txBody>
      </p:sp>
    </p:spTree>
    <p:extLst>
      <p:ext uri="{BB962C8B-B14F-4D97-AF65-F5344CB8AC3E}">
        <p14:creationId xmlns:p14="http://schemas.microsoft.com/office/powerpoint/2010/main" val="198208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E-marketing bývá často označovaný také jako internetový marketing nebo web-marketing. Rovněž se používají označení on-line marketing nebo digitální marketing.</a:t>
            </a:r>
          </a:p>
          <a:p>
            <a:r>
              <a:rPr lang="cs-CZ" sz="1800" dirty="0">
                <a:solidFill>
                  <a:srgbClr val="002060"/>
                </a:solidFill>
              </a:rPr>
              <a:t>E-marketing představuje způsob, jak je možno dosáhnout stanovených marketingových cílů prostřednictvím internetu. Podobně jako klasický marketing, e-marketing zahrnuje celou řadu aktivit spojených s ovlivňováním, přesvědčováním a udržováním vztahů se zákazníky. (Janouch 2011, s. 19).</a:t>
            </a:r>
          </a:p>
          <a:p>
            <a:r>
              <a:rPr lang="cs-CZ" sz="1800" dirty="0">
                <a:solidFill>
                  <a:srgbClr val="002060"/>
                </a:solidFill>
              </a:rPr>
              <a:t>Jednoduše řečeno, e-marketing je on-line marketing ať již prostřednictvím webových stránek, on-line reklamy, e-mailu, interaktivních kiosků, interaktivní TV nebo mobilních telefonů. To zahrnuje procesy přibližování se zákazníkům, lépe jim rozumět a udržovat s nimi dialog. (</a:t>
            </a:r>
            <a:r>
              <a:rPr lang="cs-CZ" sz="1800" dirty="0" err="1">
                <a:solidFill>
                  <a:srgbClr val="002060"/>
                </a:solidFill>
              </a:rPr>
              <a:t>Chaffey</a:t>
            </a:r>
            <a:r>
              <a:rPr lang="cs-CZ" sz="1800" dirty="0">
                <a:solidFill>
                  <a:srgbClr val="002060"/>
                </a:solidFill>
              </a:rPr>
              <a:t> a Smith, 2013)</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2 E-marketing – vymezení pojmu</a:t>
            </a:r>
          </a:p>
        </p:txBody>
      </p:sp>
    </p:spTree>
    <p:extLst>
      <p:ext uri="{BB962C8B-B14F-4D97-AF65-F5344CB8AC3E}">
        <p14:creationId xmlns:p14="http://schemas.microsoft.com/office/powerpoint/2010/main" val="44320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endParaRPr lang="cs-CZ" sz="2000" dirty="0">
              <a:solidFill>
                <a:srgbClr val="002060"/>
              </a:solidFill>
            </a:endParaRPr>
          </a:p>
          <a:p>
            <a:r>
              <a:rPr lang="cs-CZ" sz="2000" dirty="0">
                <a:solidFill>
                  <a:srgbClr val="002060"/>
                </a:solidFill>
              </a:rPr>
              <a:t>Ing. Michal Stoklasa, Ph.D.</a:t>
            </a: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endParaRPr lang="cs-CZ" sz="2000" dirty="0">
              <a:solidFill>
                <a:srgbClr val="002060"/>
              </a:solidFill>
            </a:endParaRPr>
          </a:p>
          <a:p>
            <a:r>
              <a:rPr lang="cs-CZ" sz="2000" dirty="0">
                <a:solidFill>
                  <a:srgbClr val="002060"/>
                </a:solidFill>
              </a:rPr>
              <a:t>Ing. Martin </a:t>
            </a:r>
            <a:r>
              <a:rPr lang="cs-CZ" sz="2000" dirty="0" err="1">
                <a:solidFill>
                  <a:srgbClr val="002060"/>
                </a:solidFill>
              </a:rPr>
              <a:t>Klepek</a:t>
            </a:r>
            <a:r>
              <a:rPr lang="cs-CZ" sz="2000" dirty="0">
                <a:solidFill>
                  <a:srgbClr val="002060"/>
                </a:solidFill>
              </a:rPr>
              <a:t>, Ph.D.</a:t>
            </a:r>
          </a:p>
        </p:txBody>
      </p:sp>
      <p:sp>
        <p:nvSpPr>
          <p:cNvPr id="6" name="Nadpis 5"/>
          <p:cNvSpPr>
            <a:spLocks noGrp="1"/>
          </p:cNvSpPr>
          <p:nvPr>
            <p:ph type="title"/>
          </p:nvPr>
        </p:nvSpPr>
        <p:spPr>
          <a:xfrm>
            <a:off x="179512" y="195486"/>
            <a:ext cx="3888432" cy="507703"/>
          </a:xfrm>
        </p:spPr>
        <p:txBody>
          <a:bodyPr/>
          <a:lstStyle/>
          <a:p>
            <a:r>
              <a:rPr lang="cs-CZ" dirty="0"/>
              <a:t>Kdo jsme</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960824"/>
            <a:ext cx="1350101" cy="1682934"/>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028" y="2900523"/>
            <a:ext cx="1405977" cy="1635646"/>
          </a:xfrm>
          <a:prstGeom prst="rect">
            <a:avLst/>
          </a:prstGeom>
        </p:spPr>
      </p:pic>
    </p:spTree>
    <p:extLst>
      <p:ext uri="{BB962C8B-B14F-4D97-AF65-F5344CB8AC3E}">
        <p14:creationId xmlns:p14="http://schemas.microsoft.com/office/powerpoint/2010/main" val="20270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Charakteristiky současného marketingu je tedy možné vztáhnout právě k nim (Janouch 2011, s. 20-21):</a:t>
            </a:r>
          </a:p>
          <a:p>
            <a:pPr lvl="1"/>
            <a:r>
              <a:rPr lang="cs-CZ" sz="1600" b="1" dirty="0">
                <a:solidFill>
                  <a:srgbClr val="002060"/>
                </a:solidFill>
              </a:rPr>
              <a:t>Konverzace</a:t>
            </a:r>
            <a:r>
              <a:rPr lang="cs-CZ" sz="1600" dirty="0">
                <a:solidFill>
                  <a:srgbClr val="002060"/>
                </a:solidFill>
              </a:rPr>
              <a:t> – lidé na internetu mezi sebou komunikují naprosto bez zábran, protože internet přímo vyzývá ke konverzaci a firmy se tomu přizpůsobují.</a:t>
            </a:r>
          </a:p>
          <a:p>
            <a:pPr lvl="1"/>
            <a:r>
              <a:rPr lang="cs-CZ" sz="1600" b="1" dirty="0">
                <a:solidFill>
                  <a:srgbClr val="002060"/>
                </a:solidFill>
              </a:rPr>
              <a:t>Zákazník není sám</a:t>
            </a:r>
            <a:r>
              <a:rPr lang="cs-CZ" sz="1600" dirty="0">
                <a:solidFill>
                  <a:srgbClr val="002060"/>
                </a:solidFill>
              </a:rPr>
              <a:t> – trh na síti nezná respekt k firmám, které jsou neochotné nebo neschopné se přizpůsobit, protože zákazník není sám a propojení lidí může velkou rychlostí firmu zlikvidovat, či naopak zvednout mezi nejvýznamnější hráče na trhu. </a:t>
            </a:r>
          </a:p>
          <a:p>
            <a:pPr lvl="1"/>
            <a:r>
              <a:rPr lang="cs-CZ" sz="1600" b="1" dirty="0">
                <a:solidFill>
                  <a:srgbClr val="002060"/>
                </a:solidFill>
              </a:rPr>
              <a:t>Spoluúčast </a:t>
            </a:r>
            <a:r>
              <a:rPr lang="cs-CZ" sz="1600" dirty="0">
                <a:solidFill>
                  <a:srgbClr val="002060"/>
                </a:solidFill>
              </a:rPr>
              <a:t>– chytré a poučené firmy se snaží zákazníky zapojit do procesu vývoje nebo přizpůsobování produktů, čímž si pak mohou zajistit loajalitu zákazníků a své budoucí zisky.</a:t>
            </a:r>
          </a:p>
        </p:txBody>
      </p:sp>
      <p:sp>
        <p:nvSpPr>
          <p:cNvPr id="6" name="Nadpis 5"/>
          <p:cNvSpPr>
            <a:spLocks noGrp="1"/>
          </p:cNvSpPr>
          <p:nvPr>
            <p:ph type="title"/>
          </p:nvPr>
        </p:nvSpPr>
        <p:spPr>
          <a:xfrm>
            <a:off x="179512" y="195486"/>
            <a:ext cx="4464496" cy="507703"/>
          </a:xfrm>
        </p:spPr>
        <p:txBody>
          <a:bodyPr/>
          <a:lstStyle/>
          <a:p>
            <a:r>
              <a:rPr lang="cs-CZ" dirty="0"/>
              <a:t>E-marketing – odlišnosti</a:t>
            </a:r>
          </a:p>
        </p:txBody>
      </p:sp>
    </p:spTree>
    <p:extLst>
      <p:ext uri="{BB962C8B-B14F-4D97-AF65-F5344CB8AC3E}">
        <p14:creationId xmlns:p14="http://schemas.microsoft.com/office/powerpoint/2010/main" val="112090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Globální dosah.</a:t>
            </a:r>
          </a:p>
          <a:p>
            <a:r>
              <a:rPr lang="cs-CZ" sz="1800" dirty="0">
                <a:solidFill>
                  <a:srgbClr val="002060"/>
                </a:solidFill>
              </a:rPr>
              <a:t>Nižší náklady. </a:t>
            </a:r>
          </a:p>
          <a:p>
            <a:r>
              <a:rPr lang="cs-CZ" sz="1800" dirty="0">
                <a:solidFill>
                  <a:srgbClr val="002060"/>
                </a:solidFill>
              </a:rPr>
              <a:t>Lehce sledovatelné a měřitelné výsledky.</a:t>
            </a:r>
          </a:p>
          <a:p>
            <a:r>
              <a:rPr lang="cs-CZ" sz="1800" dirty="0">
                <a:solidFill>
                  <a:srgbClr val="002060"/>
                </a:solidFill>
              </a:rPr>
              <a:t>24 hodinový marketing.</a:t>
            </a:r>
          </a:p>
          <a:p>
            <a:r>
              <a:rPr lang="cs-CZ" sz="1800" dirty="0">
                <a:solidFill>
                  <a:srgbClr val="002060"/>
                </a:solidFill>
              </a:rPr>
              <a:t>Personalizace. </a:t>
            </a:r>
          </a:p>
          <a:p>
            <a:r>
              <a:rPr lang="cs-CZ" sz="1800" dirty="0">
                <a:solidFill>
                  <a:srgbClr val="002060"/>
                </a:solidFill>
              </a:rPr>
              <a:t>Marketing jeden na jednoho.</a:t>
            </a:r>
          </a:p>
          <a:p>
            <a:r>
              <a:rPr lang="cs-CZ" sz="1800" dirty="0">
                <a:solidFill>
                  <a:srgbClr val="002060"/>
                </a:solidFill>
              </a:rPr>
              <a:t>Zajímavější kampaně. </a:t>
            </a:r>
          </a:p>
          <a:p>
            <a:r>
              <a:rPr lang="cs-CZ" sz="1800" dirty="0">
                <a:solidFill>
                  <a:srgbClr val="002060"/>
                </a:solidFill>
              </a:rPr>
              <a:t>Lepší míra konverze.</a:t>
            </a:r>
          </a:p>
        </p:txBody>
      </p:sp>
      <p:sp>
        <p:nvSpPr>
          <p:cNvPr id="6" name="Nadpis 5"/>
          <p:cNvSpPr>
            <a:spLocks noGrp="1"/>
          </p:cNvSpPr>
          <p:nvPr>
            <p:ph type="title"/>
          </p:nvPr>
        </p:nvSpPr>
        <p:spPr>
          <a:xfrm>
            <a:off x="179512" y="195486"/>
            <a:ext cx="5904656" cy="507703"/>
          </a:xfrm>
        </p:spPr>
        <p:txBody>
          <a:bodyPr/>
          <a:lstStyle/>
          <a:p>
            <a:r>
              <a:rPr lang="cs-CZ" dirty="0"/>
              <a:t>E-marketing – benefity (</a:t>
            </a:r>
            <a:r>
              <a:rPr lang="cs-CZ" dirty="0" err="1"/>
              <a:t>Rana</a:t>
            </a:r>
            <a:r>
              <a:rPr lang="cs-CZ" dirty="0"/>
              <a:t> 2009, s. 2-3)</a:t>
            </a:r>
          </a:p>
        </p:txBody>
      </p:sp>
    </p:spTree>
    <p:extLst>
      <p:ext uri="{BB962C8B-B14F-4D97-AF65-F5344CB8AC3E}">
        <p14:creationId xmlns:p14="http://schemas.microsoft.com/office/powerpoint/2010/main" val="3068668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Internet </a:t>
            </a:r>
            <a:r>
              <a:rPr lang="cs-CZ" sz="1800" dirty="0">
                <a:solidFill>
                  <a:srgbClr val="002060"/>
                </a:solidFill>
                <a:sym typeface="Wingdings" panose="05000000000000000000" pitchFamily="2" charset="2"/>
              </a:rPr>
              <a:t></a:t>
            </a:r>
          </a:p>
          <a:p>
            <a:r>
              <a:rPr lang="cs-CZ" sz="1800" dirty="0" err="1">
                <a:solidFill>
                  <a:srgbClr val="002060"/>
                </a:solidFill>
                <a:sym typeface="Wingdings" panose="05000000000000000000" pitchFamily="2" charset="2"/>
              </a:rPr>
              <a:t>Newslettery</a:t>
            </a:r>
            <a:r>
              <a:rPr lang="cs-CZ" sz="1800" dirty="0">
                <a:solidFill>
                  <a:srgbClr val="002060"/>
                </a:solidFill>
                <a:sym typeface="Wingdings" panose="05000000000000000000" pitchFamily="2" charset="2"/>
              </a:rPr>
              <a:t>, direct email kampaně. </a:t>
            </a:r>
          </a:p>
          <a:p>
            <a:r>
              <a:rPr lang="cs-CZ" sz="1800" dirty="0">
                <a:solidFill>
                  <a:srgbClr val="002060"/>
                </a:solidFill>
                <a:sym typeface="Wingdings" panose="05000000000000000000" pitchFamily="2" charset="2"/>
              </a:rPr>
              <a:t>Sociální média.</a:t>
            </a:r>
          </a:p>
          <a:p>
            <a:r>
              <a:rPr lang="cs-CZ" sz="1800" dirty="0">
                <a:solidFill>
                  <a:srgbClr val="002060"/>
                </a:solidFill>
                <a:sym typeface="Wingdings" panose="05000000000000000000" pitchFamily="2" charset="2"/>
              </a:rPr>
              <a:t>SEO.</a:t>
            </a:r>
          </a:p>
          <a:p>
            <a:r>
              <a:rPr lang="cs-CZ" sz="1800" dirty="0">
                <a:solidFill>
                  <a:srgbClr val="002060"/>
                </a:solidFill>
                <a:sym typeface="Wingdings" panose="05000000000000000000" pitchFamily="2" charset="2"/>
              </a:rPr>
              <a:t>Mobilní marketing. </a:t>
            </a:r>
          </a:p>
          <a:p>
            <a:r>
              <a:rPr lang="cs-CZ" sz="1800" dirty="0">
                <a:solidFill>
                  <a:srgbClr val="002060"/>
                </a:solidFill>
                <a:sym typeface="Wingdings" panose="05000000000000000000" pitchFamily="2" charset="2"/>
              </a:rPr>
              <a:t>Obsah obecně, pak specificky video obsah, </a:t>
            </a:r>
            <a:r>
              <a:rPr lang="cs-CZ" sz="1800" dirty="0" err="1">
                <a:solidFill>
                  <a:srgbClr val="002060"/>
                </a:solidFill>
                <a:sym typeface="Wingdings" panose="05000000000000000000" pitchFamily="2" charset="2"/>
              </a:rPr>
              <a:t>webináře</a:t>
            </a:r>
            <a:r>
              <a:rPr lang="cs-CZ" sz="1800" dirty="0">
                <a:solidFill>
                  <a:srgbClr val="002060"/>
                </a:solidFill>
                <a:sym typeface="Wingdings" panose="05000000000000000000" pitchFamily="2" charset="2"/>
              </a:rPr>
              <a:t> apod.</a:t>
            </a:r>
          </a:p>
          <a:p>
            <a:r>
              <a:rPr lang="cs-CZ" sz="1800" dirty="0">
                <a:solidFill>
                  <a:srgbClr val="002060"/>
                </a:solidFill>
              </a:rPr>
              <a:t>Placené reklamy – </a:t>
            </a:r>
            <a:r>
              <a:rPr lang="cs-CZ" sz="1800" dirty="0" err="1">
                <a:solidFill>
                  <a:srgbClr val="002060"/>
                </a:solidFill>
              </a:rPr>
              <a:t>bannerová</a:t>
            </a:r>
            <a:r>
              <a:rPr lang="cs-CZ" sz="1800" dirty="0">
                <a:solidFill>
                  <a:srgbClr val="002060"/>
                </a:solidFill>
              </a:rPr>
              <a:t>, PPC, </a:t>
            </a:r>
            <a:r>
              <a:rPr lang="cs-CZ" sz="1800" dirty="0" err="1">
                <a:solidFill>
                  <a:srgbClr val="002060"/>
                </a:solidFill>
              </a:rPr>
              <a:t>syndikace</a:t>
            </a:r>
            <a:r>
              <a:rPr lang="cs-CZ" sz="1800" dirty="0">
                <a:solidFill>
                  <a:srgbClr val="002060"/>
                </a:solidFill>
              </a:rPr>
              <a:t> apod. Pak také blogy, </a:t>
            </a:r>
            <a:r>
              <a:rPr lang="cs-CZ" sz="1800" dirty="0" err="1">
                <a:solidFill>
                  <a:srgbClr val="002060"/>
                </a:solidFill>
              </a:rPr>
              <a:t>webovky</a:t>
            </a:r>
            <a:r>
              <a:rPr lang="cs-CZ" sz="1800" dirty="0">
                <a:solidFill>
                  <a:srgbClr val="002060"/>
                </a:solidFill>
              </a:rPr>
              <a:t> apod.</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E-marketing – základní nástroje</a:t>
            </a:r>
          </a:p>
        </p:txBody>
      </p:sp>
    </p:spTree>
    <p:extLst>
      <p:ext uri="{BB962C8B-B14F-4D97-AF65-F5344CB8AC3E}">
        <p14:creationId xmlns:p14="http://schemas.microsoft.com/office/powerpoint/2010/main" val="199773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672408"/>
          </a:xfrm>
          <a:prstGeom prst="rect">
            <a:avLst/>
          </a:prstGeom>
        </p:spPr>
        <p:txBody>
          <a:bodyPr>
            <a:noAutofit/>
          </a:bodyPr>
          <a:lstStyle/>
          <a:p>
            <a:r>
              <a:rPr lang="cs-CZ" sz="2000" dirty="0">
                <a:solidFill>
                  <a:srgbClr val="002060"/>
                </a:solidFill>
              </a:rPr>
              <a:t>Obecně si musíme uvědomit, že se online marketing překotně vyvíjí, proto mnoho pojmů nemá ustálené definice, nebo se postupně jejich vymezení mění. </a:t>
            </a:r>
          </a:p>
          <a:p>
            <a:r>
              <a:rPr lang="cs-CZ" sz="2000" dirty="0">
                <a:solidFill>
                  <a:srgbClr val="002060"/>
                </a:solidFill>
              </a:rPr>
              <a:t>„</a:t>
            </a:r>
            <a:r>
              <a:rPr lang="cs-CZ" sz="2000" i="1" dirty="0">
                <a:solidFill>
                  <a:srgbClr val="002060"/>
                </a:solidFill>
              </a:rPr>
              <a:t>Výkonnostní marketing je marketingem zaměřeným na výkon. Nejedná se však o výkon primární (např. to, kolikrát se vaše reklama zobrazí nebo kolik </a:t>
            </a:r>
            <a:r>
              <a:rPr lang="cs-CZ" sz="2000" i="1" dirty="0" err="1">
                <a:solidFill>
                  <a:srgbClr val="002060"/>
                </a:solidFill>
              </a:rPr>
              <a:t>prokliků</a:t>
            </a:r>
            <a:r>
              <a:rPr lang="cs-CZ" sz="2000" i="1" dirty="0">
                <a:solidFill>
                  <a:srgbClr val="002060"/>
                </a:solidFill>
              </a:rPr>
              <a:t> vaše reklama zaznamená), ale především o výkon sekundární, čímž je myšlena až měřitelná akce na webu zadavatele. Za měřitelnou akci (tzv. konverzi) lze stanovit např. vyplnění objednávky, registraci, přihlášení se k odebírání informací a spoustu dalších činností, které se před kampaní (se zadavatelem) stanoví jako „cíl kampaně.“ </a:t>
            </a:r>
            <a:r>
              <a:rPr lang="cs-CZ" sz="2000" dirty="0">
                <a:solidFill>
                  <a:srgbClr val="002060"/>
                </a:solidFill>
              </a:rPr>
              <a:t>“ (</a:t>
            </a:r>
            <a:r>
              <a:rPr lang="cs-CZ" sz="2000" dirty="0">
                <a:solidFill>
                  <a:srgbClr val="002060"/>
                </a:solidFill>
                <a:hlinkClick r:id="rId3"/>
              </a:rPr>
              <a:t>SPIR</a:t>
            </a:r>
            <a:r>
              <a:rPr lang="cs-CZ" sz="2000" dirty="0">
                <a:solidFill>
                  <a:srgbClr val="002060"/>
                </a:solidFill>
              </a:rPr>
              <a:t>, 2018)</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Výkonnostní marketing</a:t>
            </a:r>
          </a:p>
        </p:txBody>
      </p:sp>
    </p:spTree>
    <p:extLst>
      <p:ext uri="{BB962C8B-B14F-4D97-AF65-F5344CB8AC3E}">
        <p14:creationId xmlns:p14="http://schemas.microsoft.com/office/powerpoint/2010/main" val="202286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1 (</a:t>
            </a:r>
            <a:r>
              <a:rPr lang="cs-CZ" dirty="0">
                <a:hlinkClick r:id="rId2"/>
              </a:rPr>
              <a:t>SPIR</a:t>
            </a:r>
            <a:r>
              <a:rPr lang="cs-CZ" dirty="0"/>
              <a:t>, 2018)</a:t>
            </a:r>
          </a:p>
        </p:txBody>
      </p:sp>
      <p:sp>
        <p:nvSpPr>
          <p:cNvPr id="3" name="TextovéPole 2"/>
          <p:cNvSpPr txBox="1"/>
          <p:nvPr/>
        </p:nvSpPr>
        <p:spPr>
          <a:xfrm>
            <a:off x="539552" y="915566"/>
            <a:ext cx="8280920"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Stanovení cílů (konverzí)</a:t>
            </a:r>
            <a:r>
              <a:rPr lang="cs-CZ" sz="2000" dirty="0">
                <a:solidFill>
                  <a:srgbClr val="002060"/>
                </a:solidFill>
              </a:rPr>
              <a:t> -  „</a:t>
            </a:r>
            <a:r>
              <a:rPr lang="cs-CZ" sz="2000" i="1" dirty="0">
                <a:solidFill>
                  <a:srgbClr val="002060"/>
                </a:solidFill>
              </a:rPr>
              <a:t>výkonnostní marketing je o stanovení si měřitelného cíle na webu zadavatele a zároveň o následné, dlouhodobé optimalizaci jeho on-line marketingových aktivit, která povede k efektivní maximalizaci tohoto cíle (efektivní = za cenu, která se zadavateli vyplatí)</a:t>
            </a:r>
            <a:r>
              <a:rPr lang="cs-CZ" sz="2000" dirty="0">
                <a:solidFill>
                  <a:srgbClr val="002060"/>
                </a:solidFill>
              </a:rPr>
              <a:t>“.</a:t>
            </a:r>
          </a:p>
          <a:p>
            <a:pPr marL="285750" indent="-285750">
              <a:buFont typeface="Arial" panose="020B0604020202020204" pitchFamily="34" charset="0"/>
              <a:buChar char="•"/>
            </a:pPr>
            <a:r>
              <a:rPr lang="cs-CZ" sz="2000" b="1" dirty="0">
                <a:solidFill>
                  <a:srgbClr val="002060"/>
                </a:solidFill>
              </a:rPr>
              <a:t>Optimalizace zdrojů návštěvnosti </a:t>
            </a:r>
            <a:r>
              <a:rPr lang="cs-CZ" sz="2000" dirty="0">
                <a:solidFill>
                  <a:srgbClr val="002060"/>
                </a:solidFill>
              </a:rPr>
              <a:t>– „</a:t>
            </a:r>
            <a:r>
              <a:rPr lang="cs-CZ" sz="2000" i="1" dirty="0">
                <a:solidFill>
                  <a:srgbClr val="002060"/>
                </a:solidFill>
              </a:rPr>
              <a:t>výběr takových on-line reklamních aktivit (výběr webů, výběr klíčových slov, pro která se zobrazuje reklama ve vyhledávačích atp.), který povede k maximu efektivních konverzí na webu zadavatele</a:t>
            </a:r>
            <a:r>
              <a:rPr lang="cs-CZ" sz="2000" dirty="0">
                <a:solidFill>
                  <a:srgbClr val="002060"/>
                </a:solidFill>
              </a:rPr>
              <a:t>“. </a:t>
            </a:r>
          </a:p>
          <a:p>
            <a:pPr marL="285750" indent="-285750">
              <a:buFont typeface="Arial" panose="020B0604020202020204" pitchFamily="34" charset="0"/>
              <a:buChar char="•"/>
            </a:pPr>
            <a:r>
              <a:rPr lang="cs-CZ" sz="2000" b="1" dirty="0" err="1">
                <a:solidFill>
                  <a:srgbClr val="002060"/>
                </a:solidFill>
              </a:rPr>
              <a:t>Efektivizace</a:t>
            </a:r>
            <a:r>
              <a:rPr lang="cs-CZ" sz="2000" b="1" dirty="0">
                <a:solidFill>
                  <a:srgbClr val="002060"/>
                </a:solidFill>
              </a:rPr>
              <a:t> webu </a:t>
            </a:r>
            <a:r>
              <a:rPr lang="cs-CZ" sz="2000" dirty="0">
                <a:solidFill>
                  <a:srgbClr val="002060"/>
                </a:solidFill>
              </a:rPr>
              <a:t>– „</a:t>
            </a:r>
            <a:r>
              <a:rPr lang="cs-CZ" sz="2000" i="1" dirty="0">
                <a:solidFill>
                  <a:srgbClr val="002060"/>
                </a:solidFill>
              </a:rPr>
              <a:t>snaha o maximalizaci konverzí (a hodnot konverzí) z příchozích návštěvníků. Do této činnosti patří např. uživatelská přívětivost webu zadavatele (použitelnost, snadná orientace atp.), obchodní přesvědčivost webu či jeho důvěryhodnost</a:t>
            </a:r>
            <a:r>
              <a:rPr lang="cs-CZ" sz="2000" dirty="0">
                <a:solidFill>
                  <a:srgbClr val="002060"/>
                </a:solidFill>
              </a:rPr>
              <a:t>“. </a:t>
            </a:r>
          </a:p>
        </p:txBody>
      </p:sp>
    </p:spTree>
    <p:extLst>
      <p:ext uri="{BB962C8B-B14F-4D97-AF65-F5344CB8AC3E}">
        <p14:creationId xmlns:p14="http://schemas.microsoft.com/office/powerpoint/2010/main" val="148384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72808" cy="507703"/>
          </a:xfrm>
        </p:spPr>
        <p:txBody>
          <a:bodyPr/>
          <a:lstStyle/>
          <a:p>
            <a:r>
              <a:rPr lang="cs-CZ" dirty="0"/>
              <a:t>Nástroje výkonnostního marketingu 2 (</a:t>
            </a:r>
            <a:r>
              <a:rPr lang="cs-CZ" dirty="0">
                <a:hlinkClick r:id="rId2"/>
              </a:rPr>
              <a:t>SPIR</a:t>
            </a:r>
            <a:r>
              <a:rPr lang="cs-CZ" dirty="0"/>
              <a:t>, 2018)</a:t>
            </a:r>
          </a:p>
        </p:txBody>
      </p:sp>
      <p:sp>
        <p:nvSpPr>
          <p:cNvPr id="3" name="TextovéPole 2"/>
          <p:cNvSpPr txBox="1"/>
          <p:nvPr/>
        </p:nvSpPr>
        <p:spPr>
          <a:xfrm>
            <a:off x="539552" y="915566"/>
            <a:ext cx="8208912" cy="3785652"/>
          </a:xfrm>
          <a:prstGeom prst="rect">
            <a:avLst/>
          </a:prstGeom>
          <a:noFill/>
        </p:spPr>
        <p:txBody>
          <a:bodyPr wrap="square" rtlCol="0">
            <a:spAutoFit/>
          </a:bodyPr>
          <a:lstStyle/>
          <a:p>
            <a:pPr marL="285750" indent="-285750">
              <a:buFont typeface="Arial" panose="020B0604020202020204" pitchFamily="34" charset="0"/>
              <a:buChar char="•"/>
            </a:pPr>
            <a:r>
              <a:rPr lang="cs-CZ" sz="2000" b="1" dirty="0">
                <a:solidFill>
                  <a:srgbClr val="002060"/>
                </a:solidFill>
              </a:rPr>
              <a:t>PPC systémy </a:t>
            </a:r>
            <a:r>
              <a:rPr lang="cs-CZ" sz="2000" dirty="0">
                <a:solidFill>
                  <a:srgbClr val="002060"/>
                </a:solidFill>
              </a:rPr>
              <a:t>– „</a:t>
            </a:r>
            <a:r>
              <a:rPr lang="cs-CZ" sz="2000" i="1" dirty="0">
                <a:solidFill>
                  <a:srgbClr val="002060"/>
                </a:solidFill>
              </a:rPr>
              <a:t>zkratka pro </a:t>
            </a:r>
            <a:r>
              <a:rPr lang="cs-CZ" sz="2000" i="1" dirty="0" err="1">
                <a:solidFill>
                  <a:srgbClr val="002060"/>
                </a:solidFill>
              </a:rPr>
              <a:t>Pay</a:t>
            </a:r>
            <a:r>
              <a:rPr lang="cs-CZ" sz="2000" i="1" dirty="0">
                <a:solidFill>
                  <a:srgbClr val="002060"/>
                </a:solidFill>
              </a:rPr>
              <a:t> Per </a:t>
            </a:r>
            <a:r>
              <a:rPr lang="cs-CZ" sz="2000" i="1" dirty="0" err="1">
                <a:solidFill>
                  <a:srgbClr val="002060"/>
                </a:solidFill>
              </a:rPr>
              <a:t>Click</a:t>
            </a:r>
            <a:r>
              <a:rPr lang="cs-CZ" sz="2000" i="1" dirty="0">
                <a:solidFill>
                  <a:srgbClr val="002060"/>
                </a:solidFill>
              </a:rPr>
              <a:t> a znamená, že v těchto systémech se obecně neplatí za zobrazení (impresi) reklamy, ale až v případě, kdy uživatel internetu na reklamu klikne</a:t>
            </a:r>
            <a:r>
              <a:rPr lang="cs-CZ" sz="2000" dirty="0">
                <a:solidFill>
                  <a:srgbClr val="002060"/>
                </a:solidFill>
              </a:rPr>
              <a:t>“. Kromě vyhledávačů ale také obsahové sítě! </a:t>
            </a:r>
          </a:p>
          <a:p>
            <a:pPr marL="285750" indent="-285750">
              <a:buFont typeface="Arial" panose="020B0604020202020204" pitchFamily="34" charset="0"/>
              <a:buChar char="•"/>
            </a:pPr>
            <a:r>
              <a:rPr lang="cs-CZ" sz="2000" b="1" dirty="0">
                <a:solidFill>
                  <a:srgbClr val="002060"/>
                </a:solidFill>
              </a:rPr>
              <a:t>Optimalizace pro vyhledávače (SEO) </a:t>
            </a:r>
            <a:r>
              <a:rPr lang="cs-CZ" sz="2000" dirty="0">
                <a:solidFill>
                  <a:srgbClr val="002060"/>
                </a:solidFill>
              </a:rPr>
              <a:t>– „</a:t>
            </a:r>
            <a:r>
              <a:rPr lang="cs-CZ" sz="2000" i="1" dirty="0">
                <a:solidFill>
                  <a:srgbClr val="002060"/>
                </a:solidFill>
              </a:rPr>
              <a:t>využívá pro dosahování obchodních cílů webu viditelnost v přirozených (neplacených) výsledcích vyhledávání</a:t>
            </a:r>
            <a:r>
              <a:rPr lang="cs-CZ" sz="2000" dirty="0">
                <a:solidFill>
                  <a:srgbClr val="002060"/>
                </a:solidFill>
              </a:rPr>
              <a:t>“. „</a:t>
            </a:r>
            <a:r>
              <a:rPr lang="cs-CZ" sz="2000" i="1" dirty="0">
                <a:solidFill>
                  <a:srgbClr val="002060"/>
                </a:solidFill>
              </a:rPr>
              <a:t>Mezi on-</a:t>
            </a:r>
            <a:r>
              <a:rPr lang="cs-CZ" sz="2000" i="1" dirty="0" err="1">
                <a:solidFill>
                  <a:srgbClr val="002060"/>
                </a:solidFill>
              </a:rPr>
              <a:t>page</a:t>
            </a:r>
            <a:r>
              <a:rPr lang="cs-CZ" sz="2000" i="1" dirty="0">
                <a:solidFill>
                  <a:srgbClr val="002060"/>
                </a:solidFill>
              </a:rPr>
              <a:t> faktory řadíme vše, co je součástí samotné webové prezentace. Roli hraje informační architektura webu, použité texty, struktura HTML kódu a mnoho dalších aspektů. </a:t>
            </a:r>
            <a:r>
              <a:rPr lang="cs-CZ" sz="2000" i="1" dirty="0" err="1">
                <a:solidFill>
                  <a:srgbClr val="002060"/>
                </a:solidFill>
              </a:rPr>
              <a:t>Off-page</a:t>
            </a:r>
            <a:r>
              <a:rPr lang="cs-CZ" sz="2000" i="1" dirty="0">
                <a:solidFill>
                  <a:srgbClr val="002060"/>
                </a:solidFill>
              </a:rPr>
              <a:t> faktory jsou dnes v podstatě synonymem pro zpětné odkazy – tedy odkazy z jiných webů</a:t>
            </a:r>
            <a:r>
              <a:rPr lang="cs-CZ" sz="2000" dirty="0">
                <a:solidFill>
                  <a:srgbClr val="002060"/>
                </a:solidFill>
              </a:rPr>
              <a:t>“.</a:t>
            </a:r>
          </a:p>
          <a:p>
            <a:pPr marL="285750" indent="-285750">
              <a:buFont typeface="Arial" panose="020B0604020202020204" pitchFamily="34" charset="0"/>
              <a:buChar char="•"/>
            </a:pPr>
            <a:r>
              <a:rPr lang="cs-CZ" sz="2000" b="1" dirty="0" err="1">
                <a:solidFill>
                  <a:srgbClr val="002060"/>
                </a:solidFill>
              </a:rPr>
              <a:t>Affiliate</a:t>
            </a:r>
            <a:r>
              <a:rPr lang="cs-CZ" sz="2000" b="1" dirty="0">
                <a:solidFill>
                  <a:srgbClr val="002060"/>
                </a:solidFill>
              </a:rPr>
              <a:t> marketing </a:t>
            </a:r>
            <a:r>
              <a:rPr lang="cs-CZ" sz="2000" dirty="0">
                <a:solidFill>
                  <a:srgbClr val="002060"/>
                </a:solidFill>
              </a:rPr>
              <a:t>– „</a:t>
            </a:r>
            <a:r>
              <a:rPr lang="cs-CZ" sz="2000" i="1" dirty="0">
                <a:solidFill>
                  <a:srgbClr val="002060"/>
                </a:solidFill>
              </a:rPr>
              <a:t>veškeré marketingové aktivity odměňované procenty z prodeje výrobků či služeb (obvykle z objednávky či registrace)“</a:t>
            </a:r>
            <a:r>
              <a:rPr lang="cs-CZ" sz="2000" dirty="0">
                <a:solidFill>
                  <a:srgbClr val="002060"/>
                </a:solidFill>
              </a:rPr>
              <a:t>. </a:t>
            </a:r>
          </a:p>
        </p:txBody>
      </p:sp>
    </p:spTree>
    <p:extLst>
      <p:ext uri="{BB962C8B-B14F-4D97-AF65-F5344CB8AC3E}">
        <p14:creationId xmlns:p14="http://schemas.microsoft.com/office/powerpoint/2010/main" val="343982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1800" dirty="0">
                <a:solidFill>
                  <a:srgbClr val="002060"/>
                </a:solidFill>
              </a:rPr>
              <a:t>Cíle.</a:t>
            </a:r>
          </a:p>
          <a:p>
            <a:r>
              <a:rPr lang="cs-CZ" sz="1800" dirty="0">
                <a:solidFill>
                  <a:srgbClr val="002060"/>
                </a:solidFill>
              </a:rPr>
              <a:t>Cílové skupiny.</a:t>
            </a:r>
          </a:p>
          <a:p>
            <a:r>
              <a:rPr lang="cs-CZ" sz="1800" dirty="0">
                <a:solidFill>
                  <a:srgbClr val="002060"/>
                </a:solidFill>
              </a:rPr>
              <a:t>Analýzy, rozpočtová omezení, čas, média, tonalita, archetypy atd.</a:t>
            </a:r>
          </a:p>
          <a:p>
            <a:r>
              <a:rPr lang="cs-CZ" sz="1800" dirty="0">
                <a:solidFill>
                  <a:srgbClr val="002060"/>
                </a:solidFill>
              </a:rPr>
              <a:t>Volba vhodných médi ve vztahu k výše řešenému.</a:t>
            </a:r>
          </a:p>
          <a:p>
            <a:r>
              <a:rPr lang="cs-CZ" sz="1800" dirty="0">
                <a:solidFill>
                  <a:srgbClr val="002060"/>
                </a:solidFill>
              </a:rPr>
              <a:t>Implementace, kde kdo co měří a za co je zodpovědný.</a:t>
            </a:r>
          </a:p>
          <a:p>
            <a:r>
              <a:rPr lang="cs-CZ" sz="1800" dirty="0">
                <a:solidFill>
                  <a:srgbClr val="002060"/>
                </a:solidFill>
              </a:rPr>
              <a:t>Neustálé vyhodnocování a úpravy.</a:t>
            </a:r>
          </a:p>
          <a:p>
            <a:endParaRPr lang="cs-CZ" sz="1800" dirty="0">
              <a:solidFill>
                <a:srgbClr val="002060"/>
              </a:solidFill>
            </a:endParaRPr>
          </a:p>
          <a:p>
            <a:r>
              <a:rPr lang="cs-CZ" sz="1800" dirty="0">
                <a:solidFill>
                  <a:srgbClr val="002060"/>
                </a:solidFill>
              </a:rPr>
              <a:t>Postup plánování kampaně může vypadat třeba </a:t>
            </a:r>
            <a:r>
              <a:rPr lang="cs-CZ" sz="1800" dirty="0">
                <a:solidFill>
                  <a:srgbClr val="002060"/>
                </a:solidFill>
                <a:hlinkClick r:id="rId3"/>
              </a:rPr>
              <a:t>takto</a:t>
            </a:r>
            <a:r>
              <a:rPr lang="cs-CZ" sz="1800" dirty="0">
                <a:solidFill>
                  <a:srgbClr val="002060"/>
                </a:solidFill>
              </a:rPr>
              <a:t>, nebo </a:t>
            </a:r>
            <a:r>
              <a:rPr lang="cs-CZ" sz="1800" dirty="0">
                <a:solidFill>
                  <a:srgbClr val="002060"/>
                </a:solidFill>
                <a:hlinkClick r:id="rId4"/>
              </a:rPr>
              <a:t>takto</a:t>
            </a:r>
            <a:r>
              <a:rPr lang="cs-CZ" sz="1800" dirty="0">
                <a:solidFill>
                  <a:srgbClr val="002060"/>
                </a:solidFill>
              </a:rPr>
              <a:t>.</a:t>
            </a: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3 Kampaně – jak na ně?</a:t>
            </a:r>
          </a:p>
        </p:txBody>
      </p:sp>
    </p:spTree>
    <p:extLst>
      <p:ext uri="{BB962C8B-B14F-4D97-AF65-F5344CB8AC3E}">
        <p14:creationId xmlns:p14="http://schemas.microsoft.com/office/powerpoint/2010/main" val="1908346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1800" dirty="0">
                <a:solidFill>
                  <a:srgbClr val="002060"/>
                </a:solidFill>
              </a:rPr>
              <a:t>Nejobsáhlejší kategorie na </a:t>
            </a:r>
            <a:r>
              <a:rPr lang="cs-CZ" sz="1800" dirty="0" err="1">
                <a:solidFill>
                  <a:srgbClr val="002060"/>
                </a:solidFill>
              </a:rPr>
              <a:t>YouTube</a:t>
            </a:r>
            <a:r>
              <a:rPr lang="cs-CZ" sz="1800" dirty="0">
                <a:solidFill>
                  <a:srgbClr val="002060"/>
                </a:solidFill>
              </a:rPr>
              <a:t>? Hry </a:t>
            </a:r>
            <a:r>
              <a:rPr lang="cs-CZ" sz="1800" dirty="0">
                <a:solidFill>
                  <a:srgbClr val="002060"/>
                </a:solidFill>
                <a:sym typeface="Wingdings" panose="05000000000000000000" pitchFamily="2" charset="2"/>
              </a:rPr>
              <a:t> Největší </a:t>
            </a:r>
            <a:r>
              <a:rPr lang="cs-CZ" sz="1800" dirty="0" err="1">
                <a:solidFill>
                  <a:srgbClr val="002060"/>
                </a:solidFill>
                <a:sym typeface="Wingdings" panose="05000000000000000000" pitchFamily="2" charset="2"/>
              </a:rPr>
              <a:t>youtuber</a:t>
            </a:r>
            <a:r>
              <a:rPr lang="cs-CZ" sz="1800" dirty="0">
                <a:solidFill>
                  <a:srgbClr val="002060"/>
                </a:solidFill>
                <a:sym typeface="Wingdings" panose="05000000000000000000" pitchFamily="2" charset="2"/>
              </a:rPr>
              <a:t>? </a:t>
            </a:r>
            <a:r>
              <a:rPr lang="cs-CZ" sz="1800" dirty="0">
                <a:solidFill>
                  <a:srgbClr val="002060"/>
                </a:solidFill>
                <a:sym typeface="Wingdings" panose="05000000000000000000" pitchFamily="2" charset="2"/>
                <a:hlinkClick r:id="rId3"/>
              </a:rPr>
              <a:t>PewDiePie</a:t>
            </a:r>
            <a:r>
              <a:rPr lang="cs-CZ" sz="1800" dirty="0">
                <a:solidFill>
                  <a:srgbClr val="002060"/>
                </a:solidFill>
                <a:sym typeface="Wingdings" panose="05000000000000000000" pitchFamily="2" charset="2"/>
              </a:rPr>
              <a:t> – herní kanál (vydělá si 20 mil. dolarů ročně). Největší internetová televize (Amazon zaplatil 1 mld. dolarů …) – herní </a:t>
            </a:r>
            <a:r>
              <a:rPr lang="cs-CZ" sz="1800" dirty="0">
                <a:solidFill>
                  <a:srgbClr val="002060"/>
                </a:solidFill>
                <a:sym typeface="Wingdings" panose="05000000000000000000" pitchFamily="2" charset="2"/>
                <a:hlinkClick r:id="rId4"/>
              </a:rPr>
              <a:t>Twitch.tv</a:t>
            </a:r>
            <a:r>
              <a:rPr lang="cs-CZ" sz="1800" dirty="0">
                <a:solidFill>
                  <a:srgbClr val="002060"/>
                </a:solidFill>
                <a:sym typeface="Wingdings" panose="05000000000000000000" pitchFamily="2" charset="2"/>
              </a:rPr>
              <a:t>. Herní business předběhl již dávno filmový a hudební (např. GTA:V stálo 265 mil. dolarů a vydělalo přes 5 mld. a stále roste, to nedokázal žádný film, a takovýchto her vychází více, než filmů).</a:t>
            </a:r>
            <a:endParaRPr lang="cs-CZ" sz="1800" dirty="0">
              <a:solidFill>
                <a:srgbClr val="002060"/>
              </a:solidFill>
            </a:endParaRPr>
          </a:p>
          <a:p>
            <a:r>
              <a:rPr lang="cs-CZ" sz="1800" dirty="0">
                <a:solidFill>
                  <a:srgbClr val="002060"/>
                </a:solidFill>
              </a:rPr>
              <a:t>Digitální revoluce změnila, jak vnímáme a konzumujeme obsah – lidé sledují profesionály hrající hry. Vznikají turnaje, vše přitáhlo sponzory, např. </a:t>
            </a:r>
            <a:r>
              <a:rPr lang="cs-CZ" sz="1800" dirty="0" err="1">
                <a:solidFill>
                  <a:srgbClr val="002060"/>
                </a:solidFill>
              </a:rPr>
              <a:t>Gamescom</a:t>
            </a:r>
            <a:r>
              <a:rPr lang="cs-CZ" sz="1800" dirty="0">
                <a:solidFill>
                  <a:srgbClr val="002060"/>
                </a:solidFill>
              </a:rPr>
              <a:t> v Německu navštívilo 350 000 lidí a zahajovala jej německá kancléřka A. Merkel, turnaj v </a:t>
            </a:r>
            <a:r>
              <a:rPr lang="cs-CZ" sz="1800" dirty="0" err="1">
                <a:solidFill>
                  <a:srgbClr val="002060"/>
                </a:solidFill>
              </a:rPr>
              <a:t>Dota</a:t>
            </a:r>
            <a:r>
              <a:rPr lang="cs-CZ" sz="1800" dirty="0">
                <a:solidFill>
                  <a:srgbClr val="002060"/>
                </a:solidFill>
              </a:rPr>
              <a:t> 2 měl </a:t>
            </a:r>
            <a:r>
              <a:rPr lang="cs-CZ" sz="1800" dirty="0" err="1">
                <a:solidFill>
                  <a:srgbClr val="002060"/>
                </a:solidFill>
              </a:rPr>
              <a:t>prize</a:t>
            </a:r>
            <a:r>
              <a:rPr lang="cs-CZ" sz="1800" dirty="0">
                <a:solidFill>
                  <a:srgbClr val="002060"/>
                </a:solidFill>
              </a:rPr>
              <a:t> pool 25 mil. dolarů (ano, hrálo se o půl miliardy Kč.). </a:t>
            </a:r>
          </a:p>
          <a:p>
            <a:r>
              <a:rPr lang="cs-CZ" sz="1800" dirty="0" err="1">
                <a:solidFill>
                  <a:srgbClr val="002060"/>
                </a:solidFill>
              </a:rPr>
              <a:t>Esportu</a:t>
            </a:r>
            <a:r>
              <a:rPr lang="cs-CZ" sz="1800" dirty="0">
                <a:solidFill>
                  <a:srgbClr val="002060"/>
                </a:solidFill>
              </a:rPr>
              <a:t> země zaslíbená je Korea, kde najdete </a:t>
            </a:r>
            <a:r>
              <a:rPr lang="cs-CZ" sz="1800" dirty="0" err="1">
                <a:solidFill>
                  <a:srgbClr val="002060"/>
                </a:solidFill>
              </a:rPr>
              <a:t>esport</a:t>
            </a:r>
            <a:r>
              <a:rPr lang="cs-CZ" sz="1800" dirty="0">
                <a:solidFill>
                  <a:srgbClr val="002060"/>
                </a:solidFill>
              </a:rPr>
              <a:t> hvězdy všude a na všem. </a:t>
            </a:r>
          </a:p>
          <a:p>
            <a:r>
              <a:rPr lang="cs-CZ" sz="1800" dirty="0">
                <a:solidFill>
                  <a:srgbClr val="002060"/>
                </a:solidFill>
              </a:rPr>
              <a:t>A co ČR? Vyhráli jsme </a:t>
            </a:r>
            <a:r>
              <a:rPr lang="cs-CZ" sz="1800" dirty="0" err="1">
                <a:solidFill>
                  <a:srgbClr val="002060"/>
                </a:solidFill>
              </a:rPr>
              <a:t>Hearthstone</a:t>
            </a:r>
            <a:r>
              <a:rPr lang="cs-CZ" sz="1800" dirty="0">
                <a:solidFill>
                  <a:srgbClr val="002060"/>
                </a:solidFill>
              </a:rPr>
              <a:t> </a:t>
            </a:r>
            <a:r>
              <a:rPr lang="cs-CZ" sz="1800" dirty="0" err="1">
                <a:solidFill>
                  <a:srgbClr val="002060"/>
                </a:solidFill>
              </a:rPr>
              <a:t>Global</a:t>
            </a:r>
            <a:r>
              <a:rPr lang="cs-CZ" sz="1800" dirty="0">
                <a:solidFill>
                  <a:srgbClr val="002060"/>
                </a:solidFill>
              </a:rPr>
              <a:t> </a:t>
            </a:r>
            <a:r>
              <a:rPr lang="cs-CZ" sz="1800" dirty="0" err="1">
                <a:solidFill>
                  <a:srgbClr val="002060"/>
                </a:solidFill>
              </a:rPr>
              <a:t>Games</a:t>
            </a:r>
            <a:r>
              <a:rPr lang="cs-CZ" sz="1800" dirty="0">
                <a:solidFill>
                  <a:srgbClr val="002060"/>
                </a:solidFill>
              </a:rPr>
              <a:t> (mistrovství světa týmů v karetní hře </a:t>
            </a:r>
            <a:r>
              <a:rPr lang="cs-CZ" sz="1800" dirty="0" err="1">
                <a:solidFill>
                  <a:srgbClr val="002060"/>
                </a:solidFill>
              </a:rPr>
              <a:t>Hearthstone</a:t>
            </a:r>
            <a:r>
              <a:rPr lang="cs-CZ" sz="1800" dirty="0">
                <a:solidFill>
                  <a:srgbClr val="002060"/>
                </a:solidFill>
              </a:rPr>
              <a:t>, což je další </a:t>
            </a:r>
            <a:r>
              <a:rPr lang="cs-CZ" sz="1800" dirty="0" err="1">
                <a:solidFill>
                  <a:srgbClr val="002060"/>
                </a:solidFill>
              </a:rPr>
              <a:t>multi</a:t>
            </a:r>
            <a:r>
              <a:rPr lang="cs-CZ" sz="1800" dirty="0">
                <a:solidFill>
                  <a:srgbClr val="002060"/>
                </a:solidFill>
              </a:rPr>
              <a:t> miliardová hra od </a:t>
            </a:r>
            <a:r>
              <a:rPr lang="cs-CZ" sz="1800" dirty="0" err="1">
                <a:solidFill>
                  <a:srgbClr val="002060"/>
                </a:solidFill>
              </a:rPr>
              <a:t>Blizzardu</a:t>
            </a:r>
            <a:r>
              <a:rPr lang="cs-CZ" sz="1800" dirty="0">
                <a:solidFill>
                  <a:srgbClr val="002060"/>
                </a:solidFill>
              </a:rPr>
              <a:t>, tvůrců </a:t>
            </a:r>
            <a:r>
              <a:rPr lang="cs-CZ" sz="1800" dirty="0" err="1">
                <a:solidFill>
                  <a:srgbClr val="002060"/>
                </a:solidFill>
              </a:rPr>
              <a:t>WoWka</a:t>
            </a:r>
            <a:r>
              <a:rPr lang="cs-CZ" sz="1800" dirty="0">
                <a:solidFill>
                  <a:srgbClr val="002060"/>
                </a:solidFill>
              </a:rPr>
              <a:t>).</a:t>
            </a:r>
          </a:p>
          <a:p>
            <a:r>
              <a:rPr lang="cs-CZ" sz="1800" dirty="0">
                <a:solidFill>
                  <a:srgbClr val="002060"/>
                </a:solidFill>
                <a:hlinkClick r:id="rId5"/>
              </a:rPr>
              <a:t>Do světa </a:t>
            </a:r>
            <a:r>
              <a:rPr lang="cs-CZ" sz="1800" dirty="0" err="1">
                <a:solidFill>
                  <a:srgbClr val="002060"/>
                </a:solidFill>
                <a:hlinkClick r:id="rId5"/>
              </a:rPr>
              <a:t>esportu</a:t>
            </a:r>
            <a:r>
              <a:rPr lang="cs-CZ" sz="1800" dirty="0">
                <a:solidFill>
                  <a:srgbClr val="002060"/>
                </a:solidFill>
                <a:hlinkClick r:id="rId5"/>
              </a:rPr>
              <a:t> stále více pronikají ženy. Roste také počet diváků i zájem značek</a:t>
            </a:r>
            <a:r>
              <a:rPr lang="cs-CZ" sz="18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4464496" cy="507703"/>
          </a:xfrm>
        </p:spPr>
        <p:txBody>
          <a:bodyPr/>
          <a:lstStyle/>
          <a:p>
            <a:r>
              <a:rPr lang="cs-CZ" dirty="0"/>
              <a:t>Případová studie – e-sport</a:t>
            </a:r>
          </a:p>
        </p:txBody>
      </p:sp>
    </p:spTree>
    <p:extLst>
      <p:ext uri="{BB962C8B-B14F-4D97-AF65-F5344CB8AC3E}">
        <p14:creationId xmlns:p14="http://schemas.microsoft.com/office/powerpoint/2010/main" val="322148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Podle AMA je produkt: </a:t>
            </a:r>
            <a:r>
              <a:rPr lang="cs-CZ" sz="2000" i="1" dirty="0">
                <a:solidFill>
                  <a:srgbClr val="002060"/>
                </a:solidFill>
              </a:rPr>
              <a:t>„soubor atributů (vlastností, funkcí, výhod, </a:t>
            </a:r>
            <a:r>
              <a:rPr lang="cs-CZ" sz="2000" i="1" dirty="0" err="1">
                <a:solidFill>
                  <a:srgbClr val="002060"/>
                </a:solidFill>
              </a:rPr>
              <a:t>použítí</a:t>
            </a:r>
            <a:r>
              <a:rPr lang="cs-CZ" sz="2000" i="1" dirty="0">
                <a:solidFill>
                  <a:srgbClr val="002060"/>
                </a:solidFill>
              </a:rPr>
              <a:t>) schopný výměny nebo použití; obvykle mix hmotných a nehmotných forem. Produkt tak může být myšlenka, fyzická věc (výrobek), služba, nebo jakákoli kombinace těchto tří. Existuje pro účely výměny pro uspokojení individuálních a firemních cílů.“</a:t>
            </a:r>
            <a:r>
              <a:rPr lang="cs-CZ" sz="2000" dirty="0">
                <a:solidFill>
                  <a:srgbClr val="002060"/>
                </a:solidFill>
              </a:rPr>
              <a:t> </a:t>
            </a:r>
          </a:p>
          <a:p>
            <a:r>
              <a:rPr lang="cs-CZ" sz="2000" dirty="0">
                <a:solidFill>
                  <a:srgbClr val="002060"/>
                </a:solidFill>
              </a:rPr>
              <a:t>Z našeho pohledu e-marketingu je ale produkt tvořen z velké části právě doplňkovými službami (celým </a:t>
            </a:r>
            <a:r>
              <a:rPr lang="cs-CZ" sz="2000" dirty="0">
                <a:solidFill>
                  <a:srgbClr val="981E3A"/>
                </a:solidFill>
              </a:rPr>
              <a:t>ekosystémem</a:t>
            </a:r>
            <a:r>
              <a:rPr lang="cs-CZ" sz="2000" dirty="0">
                <a:solidFill>
                  <a:srgbClr val="002060"/>
                </a:solidFill>
              </a:rPr>
              <a:t> – koupili byste si nový telefon, kdybyste věděli, že si na něj nestáhnete aplikace, hry, hudbu, knihy apod.? – viz zánik Nokie po koupi Microsoftem a s tím zánik Windows Mobile, na které neexistovaly ani některé základní aplikace).</a:t>
            </a:r>
          </a:p>
        </p:txBody>
      </p:sp>
      <p:sp>
        <p:nvSpPr>
          <p:cNvPr id="6" name="Nadpis 5"/>
          <p:cNvSpPr>
            <a:spLocks noGrp="1"/>
          </p:cNvSpPr>
          <p:nvPr>
            <p:ph type="title"/>
          </p:nvPr>
        </p:nvSpPr>
        <p:spPr>
          <a:xfrm>
            <a:off x="179512" y="195486"/>
            <a:ext cx="3888432" cy="507703"/>
          </a:xfrm>
        </p:spPr>
        <p:txBody>
          <a:bodyPr/>
          <a:lstStyle/>
          <a:p>
            <a:r>
              <a:rPr lang="cs-CZ" dirty="0"/>
              <a:t>4 Definice produktu</a:t>
            </a:r>
          </a:p>
        </p:txBody>
      </p:sp>
    </p:spTree>
    <p:extLst>
      <p:ext uri="{BB962C8B-B14F-4D97-AF65-F5344CB8AC3E}">
        <p14:creationId xmlns:p14="http://schemas.microsoft.com/office/powerpoint/2010/main" val="225088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Totální produkt v marketingu</a:t>
            </a:r>
          </a:p>
        </p:txBody>
      </p:sp>
      <p:grpSp>
        <p:nvGrpSpPr>
          <p:cNvPr id="4" name="Group 30"/>
          <p:cNvGrpSpPr>
            <a:grpSpLocks noGrp="1"/>
          </p:cNvGrpSpPr>
          <p:nvPr/>
        </p:nvGrpSpPr>
        <p:grpSpPr bwMode="auto">
          <a:xfrm>
            <a:off x="291446" y="843558"/>
            <a:ext cx="7880954" cy="3888431"/>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923"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Package</a:t>
                </a:r>
                <a:endParaRPr lang="cs-CZ" altLang="cs-CZ" sz="1600">
                  <a:latin typeface="Arial" panose="020B0604020202020204" pitchFamily="34" charset="0"/>
                </a:endParaRPr>
              </a:p>
            </p:txBody>
          </p:sp>
          <p:sp>
            <p:nvSpPr>
              <p:cNvPr id="15" name="Text Box 14"/>
              <p:cNvSpPr txBox="1">
                <a:spLocks noChangeArrowheads="1"/>
              </p:cNvSpPr>
              <p:nvPr/>
            </p:nvSpPr>
            <p:spPr bwMode="auto">
              <a:xfrm>
                <a:off x="6383" y="6707"/>
                <a:ext cx="8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Styling</a:t>
                </a:r>
                <a:endParaRPr lang="cs-CZ" altLang="cs-CZ" sz="1600">
                  <a:latin typeface="Arial" panose="020B0604020202020204" pitchFamily="34" charset="0"/>
                </a:endParaRPr>
              </a:p>
            </p:txBody>
          </p:sp>
          <p:sp>
            <p:nvSpPr>
              <p:cNvPr id="16" name="Text Box 15"/>
              <p:cNvSpPr txBox="1">
                <a:spLocks noChangeArrowheads="1"/>
              </p:cNvSpPr>
              <p:nvPr/>
            </p:nvSpPr>
            <p:spPr bwMode="auto">
              <a:xfrm>
                <a:off x="4444" y="5880"/>
                <a:ext cx="73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Brand name </a:t>
                </a:r>
                <a:endParaRPr lang="cs-CZ" altLang="cs-CZ" sz="160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739"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Spare</a:t>
                </a:r>
              </a:p>
              <a:p>
                <a:pPr algn="ctr" eaLnBrk="1" hangingPunct="1"/>
                <a:r>
                  <a:rPr lang="cs-CZ" altLang="cs-CZ" sz="1600" b="1">
                    <a:latin typeface="Arial" panose="020B0604020202020204" pitchFamily="34" charset="0"/>
                  </a:rPr>
                  <a:t>parts</a:t>
                </a:r>
                <a:endParaRPr lang="cs-CZ" altLang="cs-CZ" sz="1600">
                  <a:latin typeface="Arial" panose="020B0604020202020204" pitchFamily="34" charset="0"/>
                </a:endParaRPr>
              </a:p>
            </p:txBody>
          </p:sp>
          <p:sp>
            <p:nvSpPr>
              <p:cNvPr id="19" name="Text Box 18"/>
              <p:cNvSpPr txBox="1">
                <a:spLocks noChangeArrowheads="1"/>
              </p:cNvSpPr>
              <p:nvPr/>
            </p:nvSpPr>
            <p:spPr bwMode="auto">
              <a:xfrm>
                <a:off x="5552" y="7535"/>
                <a:ext cx="12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Instructions</a:t>
                </a:r>
                <a:endParaRPr lang="cs-CZ" altLang="cs-CZ" sz="160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Deliveries</a:t>
                </a:r>
                <a:endParaRPr lang="cs-CZ" altLang="cs-CZ" sz="1600">
                  <a:latin typeface="Arial" panose="020B0604020202020204" pitchFamily="34" charset="0"/>
                </a:endParaRPr>
              </a:p>
            </p:txBody>
          </p:sp>
          <p:sp>
            <p:nvSpPr>
              <p:cNvPr id="22" name="Text Box 21"/>
              <p:cNvSpPr txBox="1">
                <a:spLocks noChangeArrowheads="1"/>
              </p:cNvSpPr>
              <p:nvPr/>
            </p:nvSpPr>
            <p:spPr bwMode="auto">
              <a:xfrm>
                <a:off x="8044" y="5972"/>
                <a:ext cx="1292"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Repair and maintenance </a:t>
                </a:r>
                <a:endParaRPr lang="cs-CZ" altLang="cs-CZ" sz="160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179938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Vypracování seminární práce o aplikaci moderních metod e-marketingu.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Kontrola seminární práce před zkouškou vyučujícím.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Písemná zkouška pro ověření znalostí z celého rozsahu předmětu.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Podmínky předmětu</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Spotřebitelé si často myslí, že produkt je prostě fyzický předmět, který kupují.</a:t>
            </a:r>
          </a:p>
          <a:p>
            <a:endParaRPr lang="cs-CZ" sz="2000" dirty="0">
              <a:solidFill>
                <a:srgbClr val="002060"/>
              </a:solidFill>
            </a:endParaRPr>
          </a:p>
          <a:p>
            <a:pPr lvl="0"/>
            <a:r>
              <a:rPr lang="cs-CZ" sz="2000" b="1" dirty="0">
                <a:solidFill>
                  <a:srgbClr val="002060"/>
                </a:solidFill>
              </a:rPr>
              <a:t>Jádro</a:t>
            </a:r>
            <a:r>
              <a:rPr lang="cs-CZ" sz="2000" dirty="0">
                <a:solidFill>
                  <a:srgbClr val="002060"/>
                </a:solidFill>
              </a:rPr>
              <a:t> není jen hmatatelný fyzický produkt, ale je to výhoda produktu, hlavní benefit, kvůli kterému si spotřebitel tento produkt kupuje. </a:t>
            </a:r>
          </a:p>
          <a:p>
            <a:pPr lvl="0"/>
            <a:r>
              <a:rPr lang="cs-CZ" sz="2000" b="1" dirty="0">
                <a:solidFill>
                  <a:srgbClr val="002060"/>
                </a:solidFill>
              </a:rPr>
              <a:t>Skutečný produkt</a:t>
            </a:r>
            <a:r>
              <a:rPr lang="cs-CZ" sz="2000" dirty="0">
                <a:solidFill>
                  <a:srgbClr val="002060"/>
                </a:solidFill>
              </a:rPr>
              <a:t> je hmotný, fyzický produkt. Zahrneme zde design produktu, jeho balení, kvalitu, znaky, značku, styl apod. </a:t>
            </a:r>
          </a:p>
          <a:p>
            <a:pPr lvl="0"/>
            <a:r>
              <a:rPr lang="cs-CZ" sz="2000" b="1" dirty="0">
                <a:solidFill>
                  <a:srgbClr val="002060"/>
                </a:solidFill>
              </a:rPr>
              <a:t>Rozšířený produkt </a:t>
            </a:r>
            <a:r>
              <a:rPr lang="cs-CZ" sz="2000" dirty="0">
                <a:solidFill>
                  <a:srgbClr val="002060"/>
                </a:solidFill>
              </a:rPr>
              <a:t>je nefyzická součást výrobku. Obvykle představuje přidanou hodnotou, za kterou platíme zvýšenou cenu.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Totální produkt v marketingu - vysvětlení</a:t>
            </a:r>
          </a:p>
        </p:txBody>
      </p:sp>
    </p:spTree>
    <p:extLst>
      <p:ext uri="{BB962C8B-B14F-4D97-AF65-F5344CB8AC3E}">
        <p14:creationId xmlns:p14="http://schemas.microsoft.com/office/powerpoint/2010/main" val="132787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Zákazník: hodnota je dobrá cena? Technologická vyspělost? Emocionální záležitost? </a:t>
            </a:r>
          </a:p>
          <a:p>
            <a:r>
              <a:rPr lang="cs-CZ" sz="2000" dirty="0">
                <a:solidFill>
                  <a:srgbClr val="002060"/>
                </a:solidFill>
                <a:latin typeface="Times New Roman" panose="02020603050405020304" pitchFamily="18" charset="0"/>
                <a:cs typeface="Times New Roman" panose="02020603050405020304" pitchFamily="18" charset="0"/>
              </a:rPr>
              <a:t>Vždy určuje hodnotu zákazník, ne firma. Firma se snaží, aby byla pro zákazníka co nejvyšší.</a:t>
            </a:r>
          </a:p>
          <a:p>
            <a:r>
              <a:rPr lang="cs-CZ" sz="2000" dirty="0">
                <a:solidFill>
                  <a:srgbClr val="002060"/>
                </a:solidFill>
                <a:latin typeface="Times New Roman" panose="02020603050405020304" pitchFamily="18" charset="0"/>
                <a:cs typeface="Times New Roman" panose="02020603050405020304" pitchFamily="18" charset="0"/>
              </a:rPr>
              <a:t>Hodnota = očekávané benefity – vnímaná oběť.</a:t>
            </a:r>
          </a:p>
          <a:p>
            <a:r>
              <a:rPr lang="cs-CZ" sz="2000" dirty="0">
                <a:solidFill>
                  <a:srgbClr val="002060"/>
                </a:solidFill>
                <a:latin typeface="Times New Roman" panose="02020603050405020304" pitchFamily="18" charset="0"/>
                <a:cs typeface="Times New Roman" panose="02020603050405020304" pitchFamily="18" charset="0"/>
              </a:rPr>
              <a:t>Očekávaný benefit ale není jen materiálno, může to být společenský statut, loajalita ke značce, sounáležitost se skupinou apod.</a:t>
            </a:r>
          </a:p>
          <a:p>
            <a:r>
              <a:rPr lang="cs-CZ" sz="2000" dirty="0">
                <a:solidFill>
                  <a:srgbClr val="002060"/>
                </a:solidFill>
                <a:latin typeface="Times New Roman" panose="02020603050405020304" pitchFamily="18" charset="0"/>
                <a:cs typeface="Times New Roman" panose="02020603050405020304" pitchFamily="18" charset="0"/>
              </a:rPr>
              <a:t>Oběť není jen cena, ale i čas, námaha apod.</a:t>
            </a:r>
          </a:p>
        </p:txBody>
      </p:sp>
      <p:sp>
        <p:nvSpPr>
          <p:cNvPr id="6" name="Nadpis 5"/>
          <p:cNvSpPr>
            <a:spLocks noGrp="1"/>
          </p:cNvSpPr>
          <p:nvPr>
            <p:ph type="title"/>
          </p:nvPr>
        </p:nvSpPr>
        <p:spPr>
          <a:xfrm>
            <a:off x="179512" y="195486"/>
            <a:ext cx="5976664" cy="507703"/>
          </a:xfrm>
        </p:spPr>
        <p:txBody>
          <a:bodyPr/>
          <a:lstStyle/>
          <a:p>
            <a:r>
              <a:rPr lang="cs-CZ" dirty="0"/>
              <a:t>Hodnota pro zákazníka (</a:t>
            </a:r>
            <a:r>
              <a:rPr lang="cs-CZ" dirty="0">
                <a:hlinkClick r:id="rId3"/>
              </a:rPr>
              <a:t>DVA MLUVČÍ</a:t>
            </a:r>
            <a:r>
              <a:rPr lang="cs-CZ" dirty="0"/>
              <a:t>)</a:t>
            </a:r>
          </a:p>
        </p:txBody>
      </p:sp>
    </p:spTree>
    <p:extLst>
      <p:ext uri="{BB962C8B-B14F-4D97-AF65-F5344CB8AC3E}">
        <p14:creationId xmlns:p14="http://schemas.microsoft.com/office/powerpoint/2010/main" val="3336950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Hodnotu produktu vždy určuje zákazník!</a:t>
            </a:r>
          </a:p>
          <a:p>
            <a:r>
              <a:rPr lang="cs-CZ" sz="2000" dirty="0">
                <a:solidFill>
                  <a:srgbClr val="002060"/>
                </a:solidFill>
              </a:rPr>
              <a:t>Každý segment může hodnotu vnímat jinak (kolo).</a:t>
            </a:r>
          </a:p>
          <a:p>
            <a:r>
              <a:rPr lang="cs-CZ" sz="2000" dirty="0" err="1">
                <a:solidFill>
                  <a:srgbClr val="002060"/>
                </a:solidFill>
                <a:hlinkClick r:id="rId3"/>
              </a:rPr>
              <a:t>iPad</a:t>
            </a:r>
            <a:r>
              <a:rPr lang="cs-CZ" sz="2000" dirty="0">
                <a:solidFill>
                  <a:srgbClr val="002060"/>
                </a:solidFill>
                <a:hlinkClick r:id="rId3"/>
              </a:rPr>
              <a:t> Pro</a:t>
            </a:r>
            <a:r>
              <a:rPr lang="cs-CZ" sz="2000" dirty="0">
                <a:solidFill>
                  <a:srgbClr val="002060"/>
                </a:solidFill>
              </a:rPr>
              <a:t>. </a:t>
            </a:r>
          </a:p>
          <a:p>
            <a:r>
              <a:rPr lang="cs-CZ" sz="2000" dirty="0">
                <a:solidFill>
                  <a:srgbClr val="002060"/>
                </a:solidFill>
              </a:rPr>
              <a:t>Zeptejme se zákazníků? „Ford – chtějí rychlejší koně“. Sony – roční cyklus, než to vyrobí. Apple – vymysleli jsme telefon! </a:t>
            </a:r>
          </a:p>
          <a:p>
            <a:r>
              <a:rPr lang="cs-CZ" sz="2000" dirty="0">
                <a:solidFill>
                  <a:srgbClr val="002060"/>
                </a:solidFill>
              </a:rPr>
              <a:t>Jakubíková – mapa vnímané hodnoty = vnímané výhody vs. vnímané náklady (2013, s. 199).</a:t>
            </a:r>
          </a:p>
          <a:p>
            <a:r>
              <a:rPr lang="cs-CZ" sz="2000" dirty="0">
                <a:solidFill>
                  <a:srgbClr val="002060"/>
                </a:solidFill>
              </a:rPr>
              <a:t>Jiný pohled - poměr cena vs. kvalita. </a:t>
            </a:r>
          </a:p>
          <a:p>
            <a:r>
              <a:rPr lang="cs-CZ" sz="2000" dirty="0">
                <a:solidFill>
                  <a:srgbClr val="002060"/>
                </a:solidFill>
                <a:hlinkClick r:id="rId4"/>
              </a:rPr>
              <a:t>Hodnotová křivka</a:t>
            </a:r>
            <a:r>
              <a:rPr lang="cs-CZ" sz="2000" dirty="0">
                <a:solidFill>
                  <a:srgbClr val="002060"/>
                </a:solidFill>
              </a:rPr>
              <a:t> – modré oceány.</a:t>
            </a:r>
          </a:p>
          <a:p>
            <a:r>
              <a:rPr lang="cs-CZ" sz="2000" dirty="0">
                <a:solidFill>
                  <a:srgbClr val="002060"/>
                </a:solidFill>
              </a:rPr>
              <a:t>Můj pohled – produkt má funkční a emoční hodnotu. Každý segment vyžaduje jiný „mix“, proto používám jiný marketingový mix. </a:t>
            </a:r>
          </a:p>
        </p:txBody>
      </p:sp>
      <p:sp>
        <p:nvSpPr>
          <p:cNvPr id="6" name="Nadpis 5"/>
          <p:cNvSpPr>
            <a:spLocks noGrp="1"/>
          </p:cNvSpPr>
          <p:nvPr>
            <p:ph type="title"/>
          </p:nvPr>
        </p:nvSpPr>
        <p:spPr>
          <a:xfrm>
            <a:off x="179512" y="195486"/>
            <a:ext cx="3888432" cy="507703"/>
          </a:xfrm>
        </p:spPr>
        <p:txBody>
          <a:bodyPr/>
          <a:lstStyle/>
          <a:p>
            <a:r>
              <a:rPr lang="cs-CZ" dirty="0"/>
              <a:t>Hodnota pro zákazníka</a:t>
            </a:r>
          </a:p>
        </p:txBody>
      </p:sp>
    </p:spTree>
    <p:extLst>
      <p:ext uri="{BB962C8B-B14F-4D97-AF65-F5344CB8AC3E}">
        <p14:creationId xmlns:p14="http://schemas.microsoft.com/office/powerpoint/2010/main" val="216799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Životní cyklus produktu</a:t>
            </a:r>
          </a:p>
        </p:txBody>
      </p:sp>
      <p:pic>
        <p:nvPicPr>
          <p:cNvPr id="4" name="Picture 5" descr="C:\Users\Libor\Desktop\embeded_management_mania_zivotni_cyklus_vyrobku.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7087923" cy="340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790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4288" y="700923"/>
            <a:ext cx="8472168" cy="3024336"/>
          </a:xfrm>
          <a:prstGeom prst="rect">
            <a:avLst/>
          </a:prstGeom>
        </p:spPr>
        <p:txBody>
          <a:bodyPr>
            <a:noAutofit/>
          </a:bodyPr>
          <a:lstStyle/>
          <a:p>
            <a:r>
              <a:rPr lang="cs-CZ" sz="2000" dirty="0">
                <a:solidFill>
                  <a:srgbClr val="002060"/>
                </a:solidFill>
              </a:rPr>
              <a:t>NPD (New </a:t>
            </a:r>
            <a:r>
              <a:rPr lang="cs-CZ" sz="2000" dirty="0" err="1">
                <a:solidFill>
                  <a:srgbClr val="002060"/>
                </a:solidFill>
              </a:rPr>
              <a:t>Product</a:t>
            </a:r>
            <a:r>
              <a:rPr lang="cs-CZ" sz="2000" dirty="0">
                <a:solidFill>
                  <a:srgbClr val="002060"/>
                </a:solidFill>
              </a:rPr>
              <a:t> </a:t>
            </a:r>
            <a:r>
              <a:rPr lang="cs-CZ" sz="2000" dirty="0" err="1">
                <a:solidFill>
                  <a:srgbClr val="002060"/>
                </a:solidFill>
              </a:rPr>
              <a:t>Development</a:t>
            </a:r>
            <a:r>
              <a:rPr lang="cs-CZ" sz="2000" dirty="0">
                <a:solidFill>
                  <a:srgbClr val="002060"/>
                </a:solidFill>
              </a:rPr>
              <a:t>) je celkový proces strategie, organizace, vytváření koncepce, vyhodnocování koncepce a marketingového plánu, a komercionalizace nového produktu. NPD má kroky:</a:t>
            </a:r>
          </a:p>
          <a:p>
            <a:pPr lvl="1"/>
            <a:r>
              <a:rPr lang="cs-CZ" sz="1600" b="1" dirty="0">
                <a:solidFill>
                  <a:srgbClr val="002060"/>
                </a:solidFill>
              </a:rPr>
              <a:t>Generování nápadů</a:t>
            </a:r>
            <a:r>
              <a:rPr lang="cs-CZ" sz="1600" dirty="0">
                <a:solidFill>
                  <a:srgbClr val="002060"/>
                </a:solidFill>
              </a:rPr>
              <a:t> – na začátku musíme být schopni vytvořit nový nápad, jak by měl produkt vypadat. </a:t>
            </a:r>
          </a:p>
          <a:p>
            <a:pPr lvl="1"/>
            <a:r>
              <a:rPr lang="cs-CZ" sz="1600" b="1" dirty="0">
                <a:solidFill>
                  <a:srgbClr val="002060"/>
                </a:solidFill>
              </a:rPr>
              <a:t>Hodnocení nápadu</a:t>
            </a:r>
            <a:r>
              <a:rPr lang="cs-CZ" sz="1600" dirty="0">
                <a:solidFill>
                  <a:srgbClr val="002060"/>
                </a:solidFill>
              </a:rPr>
              <a:t> – nápad musíme řádně zhodnotit (</a:t>
            </a:r>
            <a:r>
              <a:rPr lang="cs-CZ" sz="1600" dirty="0" err="1">
                <a:solidFill>
                  <a:srgbClr val="002060"/>
                </a:solidFill>
              </a:rPr>
              <a:t>feasibility</a:t>
            </a:r>
            <a:r>
              <a:rPr lang="cs-CZ" sz="1600" dirty="0">
                <a:solidFill>
                  <a:srgbClr val="002060"/>
                </a:solidFill>
              </a:rPr>
              <a:t>). Zajímá náš vše od souladu s naší strategií, cíli a plány, přes životaschopnost v současných podmínkách trhu, až po analýzu funkcionality proti řešením konkurence. </a:t>
            </a:r>
          </a:p>
          <a:p>
            <a:pPr lvl="1"/>
            <a:r>
              <a:rPr lang="cs-CZ" sz="1600" b="1" dirty="0">
                <a:solidFill>
                  <a:srgbClr val="002060"/>
                </a:solidFill>
              </a:rPr>
              <a:t>Vývoj konceptu</a:t>
            </a:r>
            <a:r>
              <a:rPr lang="cs-CZ" sz="1600" dirty="0">
                <a:solidFill>
                  <a:srgbClr val="002060"/>
                </a:solidFill>
              </a:rPr>
              <a:t> – cílem je vytvořit plně funkční prototyp, který můžeme testovat jak v laboratorních podmínkách, tak také se spotřebiteli.</a:t>
            </a:r>
          </a:p>
          <a:p>
            <a:pPr lvl="1"/>
            <a:r>
              <a:rPr lang="cs-CZ" sz="1600" b="1" dirty="0">
                <a:solidFill>
                  <a:srgbClr val="002060"/>
                </a:solidFill>
              </a:rPr>
              <a:t>Vývoj finálního produktu</a:t>
            </a:r>
            <a:r>
              <a:rPr lang="cs-CZ" sz="1600" dirty="0">
                <a:solidFill>
                  <a:srgbClr val="002060"/>
                </a:solidFill>
              </a:rPr>
              <a:t> – po zpětné vazbě z testování děláme finální úpravy produktu. V této fázi již myslíme i na produkci produktu (proto někdy zjistíme, že je třeba změnit materiály a s tím i povrch apod.), distribuci (úprava rozměrů kvůli balení) atd.</a:t>
            </a:r>
          </a:p>
          <a:p>
            <a:pPr lvl="1"/>
            <a:r>
              <a:rPr lang="cs-CZ" sz="1600" b="1" dirty="0">
                <a:solidFill>
                  <a:srgbClr val="002060"/>
                </a:solidFill>
              </a:rPr>
              <a:t>Uvedení produktu na trh (</a:t>
            </a:r>
            <a:r>
              <a:rPr lang="cs-CZ" sz="1600" b="1" dirty="0" err="1">
                <a:solidFill>
                  <a:srgbClr val="002060"/>
                </a:solidFill>
              </a:rPr>
              <a:t>launch</a:t>
            </a:r>
            <a:r>
              <a:rPr lang="cs-CZ" sz="1600" b="1" dirty="0">
                <a:solidFill>
                  <a:srgbClr val="002060"/>
                </a:solidFill>
              </a:rPr>
              <a:t>)</a:t>
            </a:r>
            <a:r>
              <a:rPr lang="cs-CZ" sz="1600" dirty="0">
                <a:solidFill>
                  <a:srgbClr val="002060"/>
                </a:solidFill>
              </a:rPr>
              <a:t> – navrhneme plán uvedení na trh a produkt začínáme prodávat, musíme tedy připravit distribuci, cenu a komunikaci.</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NPD</a:t>
            </a:r>
          </a:p>
        </p:txBody>
      </p:sp>
    </p:spTree>
    <p:extLst>
      <p:ext uri="{BB962C8B-B14F-4D97-AF65-F5344CB8AC3E}">
        <p14:creationId xmlns:p14="http://schemas.microsoft.com/office/powerpoint/2010/main" val="3119095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Firmy, které nabízejí zákazníkům ne pouze osamocené produkty, ale celé ekosystémy produktů, jsou mnohem úspěšnější. Samotné slovo „ekosystém“ má ve vztahu k produktu úžasnou náplň, je to nadstavba původních produktových řad, produktových rodin. Můžeme si to v praxi představit jako fyzický produkt, který zapadá do řady/rodiny produktů, které ale hlavně zapadají do velkého ekosystému návazných služeb, digitálního obsahu a podpory. To vše zapadá do filozofie značky a jejího </a:t>
            </a:r>
            <a:r>
              <a:rPr lang="cs-CZ" sz="2000" dirty="0" err="1">
                <a:solidFill>
                  <a:srgbClr val="002060"/>
                </a:solidFill>
              </a:rPr>
              <a:t>positioningu</a:t>
            </a:r>
            <a:r>
              <a:rPr lang="cs-CZ" sz="2000" dirty="0">
                <a:solidFill>
                  <a:srgbClr val="002060"/>
                </a:solidFill>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3"/>
              </a:rPr>
              <a:t>Typickým </a:t>
            </a:r>
            <a:r>
              <a:rPr lang="cs-CZ" altLang="cs-CZ" sz="2000" dirty="0">
                <a:solidFill>
                  <a:srgbClr val="002060"/>
                </a:solidFill>
                <a:latin typeface="Times New Roman" panose="02020603050405020304" pitchFamily="18" charset="0"/>
                <a:cs typeface="Times New Roman" panose="02020603050405020304" pitchFamily="18" charset="0"/>
              </a:rPr>
              <a:t>příkladem jsou produkty firmy Apple – mám iPhone, zapnu iTunes, koupím hudbu, knihu, film, pak chci další </a:t>
            </a:r>
            <a:r>
              <a:rPr lang="cs-CZ" altLang="cs-CZ" sz="2000" dirty="0" err="1">
                <a:solidFill>
                  <a:srgbClr val="002060"/>
                </a:solidFill>
                <a:latin typeface="Times New Roman" panose="02020603050405020304" pitchFamily="18" charset="0"/>
                <a:cs typeface="Times New Roman" panose="02020603050405020304" pitchFamily="18" charset="0"/>
              </a:rPr>
              <a:t>iVěci</a:t>
            </a:r>
            <a:r>
              <a:rPr lang="cs-CZ" altLang="cs-CZ" sz="2000" dirty="0">
                <a:solidFill>
                  <a:srgbClr val="002060"/>
                </a:solidFill>
                <a:latin typeface="Times New Roman" panose="02020603050405020304" pitchFamily="18" charset="0"/>
                <a:cs typeface="Times New Roman" panose="02020603050405020304" pitchFamily="18" charset="0"/>
              </a:rPr>
              <a:t> a už nemohu nikdy odejít ke konkurenci.</a:t>
            </a:r>
          </a:p>
        </p:txBody>
      </p:sp>
      <p:sp>
        <p:nvSpPr>
          <p:cNvPr id="6" name="Nadpis 5"/>
          <p:cNvSpPr>
            <a:spLocks noGrp="1"/>
          </p:cNvSpPr>
          <p:nvPr>
            <p:ph type="title"/>
          </p:nvPr>
        </p:nvSpPr>
        <p:spPr>
          <a:xfrm>
            <a:off x="179512" y="195486"/>
            <a:ext cx="3888432" cy="507703"/>
          </a:xfrm>
        </p:spPr>
        <p:txBody>
          <a:bodyPr/>
          <a:lstStyle/>
          <a:p>
            <a:r>
              <a:rPr lang="cs-CZ" dirty="0"/>
              <a:t>5 Produktové ekosystémy</a:t>
            </a:r>
          </a:p>
        </p:txBody>
      </p:sp>
    </p:spTree>
    <p:extLst>
      <p:ext uri="{BB962C8B-B14F-4D97-AF65-F5344CB8AC3E}">
        <p14:creationId xmlns:p14="http://schemas.microsoft.com/office/powerpoint/2010/main" val="340127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Nejen přidaná hodnota k produktu, proč si jej koupím </a:t>
            </a:r>
            <a:r>
              <a:rPr lang="cs-CZ" altLang="cs-CZ" sz="2000" dirty="0">
                <a:solidFill>
                  <a:srgbClr val="002060"/>
                </a:solidFill>
                <a:latin typeface="Times New Roman" panose="02020603050405020304" pitchFamily="18" charset="0"/>
                <a:cs typeface="Times New Roman" panose="02020603050405020304" pitchFamily="18" charset="0"/>
                <a:hlinkClick r:id="rId3"/>
              </a:rPr>
              <a:t>…</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 ale i tvorba loajality zákazníka.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Viditelné u vývoje bitvy Apple vs. Samsung. Zákazníci neslyší tolik na technické specifikace, ale chtějí dodatečné služby a jednoduchost použití.</a:t>
            </a:r>
          </a:p>
        </p:txBody>
      </p:sp>
      <p:sp>
        <p:nvSpPr>
          <p:cNvPr id="6" name="Nadpis 5"/>
          <p:cNvSpPr>
            <a:spLocks noGrp="1"/>
          </p:cNvSpPr>
          <p:nvPr>
            <p:ph type="title"/>
          </p:nvPr>
        </p:nvSpPr>
        <p:spPr>
          <a:xfrm>
            <a:off x="179512" y="195486"/>
            <a:ext cx="3888432" cy="507703"/>
          </a:xfrm>
        </p:spPr>
        <p:txBody>
          <a:bodyPr/>
          <a:lstStyle/>
          <a:p>
            <a:r>
              <a:rPr lang="cs-CZ" dirty="0"/>
              <a:t>Přínosy budování ekosystému</a:t>
            </a:r>
          </a:p>
        </p:txBody>
      </p:sp>
    </p:spTree>
    <p:extLst>
      <p:ext uri="{BB962C8B-B14F-4D97-AF65-F5344CB8AC3E}">
        <p14:creationId xmlns:p14="http://schemas.microsoft.com/office/powerpoint/2010/main" val="60310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 vývoje ekosystémů – SONOS 1</a:t>
            </a:r>
          </a:p>
        </p:txBody>
      </p:sp>
      <p:pic>
        <p:nvPicPr>
          <p:cNvPr id="1026" name="Picture 2" descr="https://media.licdn.com/mpr/mpr/shrinknp_800_800/AAEAAQAAAAAAAAavAAAAJDRiMjZkYmFlLWQ4NmEtNDlmZC05OGMyLTRjOTZlYmFjZTc5Zg.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25488" y="1148556"/>
            <a:ext cx="762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45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040560" cy="507703"/>
          </a:xfrm>
        </p:spPr>
        <p:txBody>
          <a:bodyPr/>
          <a:lstStyle/>
          <a:p>
            <a:r>
              <a:rPr lang="cs-CZ" dirty="0"/>
              <a:t>Příklad vývoje ekosystémů – SONOS 2</a:t>
            </a:r>
          </a:p>
        </p:txBody>
      </p:sp>
      <p:pic>
        <p:nvPicPr>
          <p:cNvPr id="2050" name="Picture 2" descr="https://media.licdn.com/mpr/mpr/shrinknp_800_800/AAEAAQAAAAAAAAUGAAAAJDY3OGRmOGZiLWY1ZmItNDJmOS1iYzY3LTk3YTA2YTA5YTQ4NQ.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11560" y="771550"/>
            <a:ext cx="6768752" cy="386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72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725957"/>
            <a:ext cx="5184575" cy="3888431"/>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Může soupeřit produkt s ekosystémem?</a:t>
            </a:r>
          </a:p>
        </p:txBody>
      </p:sp>
    </p:spTree>
    <p:extLst>
      <p:ext uri="{BB962C8B-B14F-4D97-AF65-F5344CB8AC3E}">
        <p14:creationId xmlns:p14="http://schemas.microsoft.com/office/powerpoint/2010/main" val="290002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to pro nás znamená?</a:t>
            </a:r>
          </a:p>
        </p:txBody>
      </p:sp>
      <p:sp>
        <p:nvSpPr>
          <p:cNvPr id="3" name="Zástupný symbol pro obsah 2"/>
          <p:cNvSpPr txBox="1">
            <a:spLocks/>
          </p:cNvSpPr>
          <p:nvPr/>
        </p:nvSpPr>
        <p:spPr>
          <a:xfrm>
            <a:off x="395536" y="987574"/>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V rámci bloků studenti dostávají úkoly (označeno v prezentacích jako „úkol“). </a:t>
            </a:r>
          </a:p>
          <a:p>
            <a:r>
              <a:rPr lang="cs-CZ" sz="2000" dirty="0">
                <a:solidFill>
                  <a:srgbClr val="002060"/>
                </a:solidFill>
              </a:rPr>
              <a:t>Pro svou seminární práci si ve skupině 2-3 studentů vyberou 3 úkoly, které odevzdají ve Wordu do konce semestru do IS/</a:t>
            </a:r>
            <a:r>
              <a:rPr lang="cs-CZ" sz="2000" dirty="0" err="1">
                <a:solidFill>
                  <a:srgbClr val="002060"/>
                </a:solidFill>
              </a:rPr>
              <a:t>Moodlu</a:t>
            </a:r>
            <a:r>
              <a:rPr lang="cs-CZ" sz="2000" dirty="0">
                <a:solidFill>
                  <a:srgbClr val="002060"/>
                </a:solidFill>
              </a:rPr>
              <a:t>. </a:t>
            </a:r>
          </a:p>
          <a:p>
            <a:r>
              <a:rPr lang="cs-CZ" sz="2000" dirty="0">
                <a:solidFill>
                  <a:srgbClr val="002060"/>
                </a:solidFill>
              </a:rPr>
              <a:t>V seminární práci každý z vybraných 3 úkolů zpracují na cca 2 strany (</a:t>
            </a:r>
            <a:r>
              <a:rPr lang="cs-CZ" sz="2000" dirty="0" err="1">
                <a:solidFill>
                  <a:srgbClr val="002060"/>
                </a:solidFill>
              </a:rPr>
              <a:t>Times</a:t>
            </a:r>
            <a:r>
              <a:rPr lang="cs-CZ" sz="2000" dirty="0">
                <a:solidFill>
                  <a:srgbClr val="002060"/>
                </a:solidFill>
              </a:rPr>
              <a:t> New Roman 12, standardní okraje). Pro zpracování seminární práce platí pravidla platná na OPF SLU (úvodní strana, formát citací, úvod a závěr, seznam literatury, formátování atd.).</a:t>
            </a:r>
          </a:p>
          <a:p>
            <a:r>
              <a:rPr lang="cs-CZ" sz="2000" dirty="0">
                <a:solidFill>
                  <a:srgbClr val="002060"/>
                </a:solidFill>
              </a:rPr>
              <a:t>Celkem mohou studenti za seminární práci získat maximálně 15 bodů. </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rPr>
              <a:t>Ve zkouškovém období studenti absolvují závěrečnou písemnou zkoušku. </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78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112568" cy="507703"/>
          </a:xfrm>
        </p:spPr>
        <p:txBody>
          <a:bodyPr/>
          <a:lstStyle/>
          <a:p>
            <a:r>
              <a:rPr lang="cs-CZ" dirty="0"/>
              <a:t>Příklady ekosystémů</a:t>
            </a:r>
          </a:p>
        </p:txBody>
      </p:sp>
      <p:sp>
        <p:nvSpPr>
          <p:cNvPr id="3" name="TextovéPole 2">
            <a:extLst>
              <a:ext uri="{FF2B5EF4-FFF2-40B4-BE49-F238E27FC236}">
                <a16:creationId xmlns:a16="http://schemas.microsoft.com/office/drawing/2014/main" id="{6366547B-3C0C-4EA5-8F55-70FC9397C6BD}"/>
              </a:ext>
            </a:extLst>
          </p:cNvPr>
          <p:cNvSpPr txBox="1"/>
          <p:nvPr/>
        </p:nvSpPr>
        <p:spPr>
          <a:xfrm>
            <a:off x="755576" y="843558"/>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hlinkClick r:id="rId3"/>
              </a:rPr>
              <a:t>Xiaomi</a:t>
            </a:r>
            <a:r>
              <a:rPr lang="cs-CZ" dirty="0">
                <a:solidFill>
                  <a:srgbClr val="002060"/>
                </a:solidFill>
              </a:rPr>
              <a:t> – chytrá domácnost, propojeno přes aplikace na mobilní zařízení.</a:t>
            </a: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endParaRPr lang="cs-CZ" dirty="0">
              <a:solidFill>
                <a:srgbClr val="002060"/>
              </a:solidFill>
            </a:endParaRPr>
          </a:p>
          <a:p>
            <a:pPr marL="285750" indent="-285750">
              <a:buFont typeface="Arial" panose="020B0604020202020204" pitchFamily="34" charset="0"/>
              <a:buChar char="•"/>
            </a:pPr>
            <a:r>
              <a:rPr lang="cs-CZ" dirty="0">
                <a:solidFill>
                  <a:srgbClr val="002060"/>
                </a:solidFill>
              </a:rPr>
              <a:t>IKEA – nábytek, ale i chytrá domácnost. </a:t>
            </a:r>
          </a:p>
        </p:txBody>
      </p:sp>
      <p:pic>
        <p:nvPicPr>
          <p:cNvPr id="5" name="Obrázek 4" descr="Obsah obrázku interiér, stůl, vsedě, místnost&#10;&#10;Popis byl vytvořen automaticky">
            <a:extLst>
              <a:ext uri="{FF2B5EF4-FFF2-40B4-BE49-F238E27FC236}">
                <a16:creationId xmlns:a16="http://schemas.microsoft.com/office/drawing/2014/main" id="{BEAE93EB-EB26-4A77-B903-729D77D6D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208" y="1347614"/>
            <a:ext cx="3048000" cy="1725168"/>
          </a:xfrm>
          <a:prstGeom prst="rect">
            <a:avLst/>
          </a:prstGeom>
        </p:spPr>
      </p:pic>
      <p:pic>
        <p:nvPicPr>
          <p:cNvPr id="8" name="Obrázek 7" descr="Obsah obrázku objekt, interiér, zrcadlo, místnost&#10;&#10;Popis byl vytvořen automaticky">
            <a:extLst>
              <a:ext uri="{FF2B5EF4-FFF2-40B4-BE49-F238E27FC236}">
                <a16:creationId xmlns:a16="http://schemas.microsoft.com/office/drawing/2014/main" id="{422B170E-C74D-49BE-AF43-C46B8ED92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88" y="2547943"/>
            <a:ext cx="4912016" cy="2128248"/>
          </a:xfrm>
          <a:prstGeom prst="rect">
            <a:avLst/>
          </a:prstGeom>
        </p:spPr>
      </p:pic>
    </p:spTree>
    <p:extLst>
      <p:ext uri="{BB962C8B-B14F-4D97-AF65-F5344CB8AC3E}">
        <p14:creationId xmlns:p14="http://schemas.microsoft.com/office/powerpoint/2010/main" val="4048038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Co kdybychom šli dál?</a:t>
            </a:r>
          </a:p>
        </p:txBody>
      </p:sp>
      <p:pic>
        <p:nvPicPr>
          <p:cNvPr id="3074" name="Picture 2" descr="4Image Credit: © 2012 Subprint (http://subprint.com/blog/it%27s-the-ecosystem,-stupid)&#10;Product/Service Ecosystems ≠ Busin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03648" y="771550"/>
            <a:ext cx="5544616" cy="39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13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786056"/>
            <a:ext cx="5472608" cy="3869305"/>
          </a:xfrm>
          <a:prstGeom prst="rect">
            <a:avLst/>
          </a:prstGeom>
        </p:spPr>
      </p:pic>
      <p:sp>
        <p:nvSpPr>
          <p:cNvPr id="6" name="Nadpis 5"/>
          <p:cNvSpPr>
            <a:spLocks noGrp="1"/>
          </p:cNvSpPr>
          <p:nvPr>
            <p:ph type="title"/>
          </p:nvPr>
        </p:nvSpPr>
        <p:spPr>
          <a:xfrm>
            <a:off x="179512" y="195486"/>
            <a:ext cx="5544616" cy="507703"/>
          </a:xfrm>
        </p:spPr>
        <p:txBody>
          <a:bodyPr/>
          <a:lstStyle/>
          <a:p>
            <a:r>
              <a:rPr lang="cs-CZ" dirty="0"/>
              <a:t>Náčrt obchodního ekosystému </a:t>
            </a:r>
            <a:r>
              <a:rPr lang="cs-CZ" dirty="0" err="1"/>
              <a:t>Applu</a:t>
            </a:r>
            <a:endParaRPr lang="cs-CZ" dirty="0"/>
          </a:p>
        </p:txBody>
      </p:sp>
    </p:spTree>
    <p:extLst>
      <p:ext uri="{BB962C8B-B14F-4D97-AF65-F5344CB8AC3E}">
        <p14:creationId xmlns:p14="http://schemas.microsoft.com/office/powerpoint/2010/main" val="2851456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Business </a:t>
            </a:r>
            <a:r>
              <a:rPr lang="cs-CZ" dirty="0" err="1"/>
              <a:t>Ecosystem</a:t>
            </a:r>
            <a:r>
              <a:rPr lang="cs-CZ" dirty="0"/>
              <a:t> - Apple</a:t>
            </a:r>
          </a:p>
        </p:txBody>
      </p:sp>
      <p:pic>
        <p:nvPicPr>
          <p:cNvPr id="4098" name="Picture 2" descr="Apple’s Business Ecosystem (Excerpt)&#10;Core Value&#10;Proposition&#10;Complementary&#10;Offerings&#10;Supplying and&#10;Enabling Network&#10;Other&#10;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91680" y="805219"/>
            <a:ext cx="5473375" cy="38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39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1720" y="779209"/>
            <a:ext cx="5040560" cy="3784371"/>
          </a:xfrm>
          <a:prstGeom prst="rect">
            <a:avLst/>
          </a:prstGeom>
        </p:spPr>
      </p:pic>
      <p:sp>
        <p:nvSpPr>
          <p:cNvPr id="6" name="Nadpis 5"/>
          <p:cNvSpPr>
            <a:spLocks noGrp="1"/>
          </p:cNvSpPr>
          <p:nvPr>
            <p:ph type="title"/>
          </p:nvPr>
        </p:nvSpPr>
        <p:spPr>
          <a:xfrm>
            <a:off x="179512" y="195486"/>
            <a:ext cx="4608512" cy="507703"/>
          </a:xfrm>
        </p:spPr>
        <p:txBody>
          <a:bodyPr/>
          <a:lstStyle/>
          <a:p>
            <a:r>
              <a:rPr lang="cs-CZ" dirty="0"/>
              <a:t>Jak Google narušuje různá odvětví</a:t>
            </a:r>
          </a:p>
        </p:txBody>
      </p:sp>
    </p:spTree>
    <p:extLst>
      <p:ext uri="{BB962C8B-B14F-4D97-AF65-F5344CB8AC3E}">
        <p14:creationId xmlns:p14="http://schemas.microsoft.com/office/powerpoint/2010/main" val="839032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608512" cy="507703"/>
          </a:xfrm>
        </p:spPr>
        <p:txBody>
          <a:bodyPr/>
          <a:lstStyle/>
          <a:p>
            <a:r>
              <a:rPr lang="cs-CZ" dirty="0"/>
              <a:t>Ekosystémy MS, Google, Apple</a:t>
            </a:r>
          </a:p>
        </p:txBody>
      </p:sp>
      <p:pic>
        <p:nvPicPr>
          <p:cNvPr id="4" name="Picture 3">
            <a:extLst>
              <a:ext uri="{FF2B5EF4-FFF2-40B4-BE49-F238E27FC236}">
                <a16:creationId xmlns:a16="http://schemas.microsoft.com/office/drawing/2014/main" id="{12285A00-B05B-49D6-AE5F-806123DB2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08407"/>
            <a:ext cx="6804248" cy="3827390"/>
          </a:xfrm>
          <a:prstGeom prst="rect">
            <a:avLst/>
          </a:prstGeom>
        </p:spPr>
      </p:pic>
    </p:spTree>
    <p:extLst>
      <p:ext uri="{BB962C8B-B14F-4D97-AF65-F5344CB8AC3E}">
        <p14:creationId xmlns:p14="http://schemas.microsoft.com/office/powerpoint/2010/main" val="2246883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Má to jen samé výhody? Ne, jsou zde i nevýhody pro uživatele (</a:t>
            </a:r>
            <a:r>
              <a:rPr lang="cs-CZ" sz="2000" dirty="0">
                <a:solidFill>
                  <a:srgbClr val="002060"/>
                </a:solidFill>
                <a:latin typeface="Times New Roman" panose="02020603050405020304" pitchFamily="18" charset="0"/>
                <a:cs typeface="Times New Roman" panose="02020603050405020304" pitchFamily="18" charset="0"/>
                <a:hlinkClick r:id="rId3"/>
              </a:rPr>
              <a:t>Apple </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legacy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apps</a:t>
            </a:r>
            <a:r>
              <a:rPr lang="cs-CZ" sz="2000" dirty="0">
                <a:solidFill>
                  <a:srgbClr val="002060"/>
                </a:solidFill>
                <a:latin typeface="Times New Roman" panose="02020603050405020304" pitchFamily="18" charset="0"/>
                <a:cs typeface="Times New Roman" panose="02020603050405020304" pitchFamily="18" charset="0"/>
              </a:rPr>
              <a:t> nefungují, díky každoročním updatům po pár cyklech mé zařízení zpomalí a nefunguje vše jak má – jsem nucen udržovat vše </a:t>
            </a:r>
            <a:r>
              <a:rPr lang="cs-CZ" sz="2000" dirty="0" err="1">
                <a:solidFill>
                  <a:srgbClr val="002060"/>
                </a:solidFill>
                <a:latin typeface="Times New Roman" panose="02020603050405020304" pitchFamily="18" charset="0"/>
                <a:cs typeface="Times New Roman" panose="02020603050405020304" pitchFamily="18" charset="0"/>
              </a:rPr>
              <a:t>updated</a:t>
            </a:r>
            <a:r>
              <a:rPr lang="cs-CZ" sz="2000" dirty="0">
                <a:solidFill>
                  <a:srgbClr val="002060"/>
                </a:solidFill>
                <a:latin typeface="Times New Roman" panose="02020603050405020304" pitchFamily="18" charset="0"/>
                <a:cs typeface="Times New Roman" panose="02020603050405020304" pitchFamily="18" charset="0"/>
              </a:rPr>
              <a:t> u firmy s nejvyšší marží za značku).</a:t>
            </a:r>
          </a:p>
          <a:p>
            <a:r>
              <a:rPr lang="cs-CZ" sz="2000" dirty="0">
                <a:solidFill>
                  <a:srgbClr val="002060"/>
                </a:solidFill>
                <a:latin typeface="Times New Roman" panose="02020603050405020304" pitchFamily="18" charset="0"/>
                <a:cs typeface="Times New Roman" panose="02020603050405020304" pitchFamily="18" charset="0"/>
              </a:rPr>
              <a:t>Největší inovací </a:t>
            </a:r>
            <a:r>
              <a:rPr lang="cs-CZ" sz="2000" dirty="0" err="1">
                <a:solidFill>
                  <a:srgbClr val="002060"/>
                </a:solidFill>
                <a:latin typeface="Times New Roman" panose="02020603050405020304" pitchFamily="18" charset="0"/>
                <a:cs typeface="Times New Roman" panose="02020603050405020304" pitchFamily="18" charset="0"/>
              </a:rPr>
              <a:t>Applu</a:t>
            </a:r>
            <a:r>
              <a:rPr lang="cs-CZ" sz="2000" dirty="0">
                <a:solidFill>
                  <a:srgbClr val="002060"/>
                </a:solidFill>
                <a:latin typeface="Times New Roman" panose="02020603050405020304" pitchFamily="18" charset="0"/>
                <a:cs typeface="Times New Roman" panose="02020603050405020304" pitchFamily="18" charset="0"/>
              </a:rPr>
              <a:t> nejsou produkty, ale </a:t>
            </a:r>
            <a:r>
              <a:rPr lang="cs-CZ" sz="2000" dirty="0">
                <a:solidFill>
                  <a:srgbClr val="002060"/>
                </a:solidFill>
                <a:latin typeface="Times New Roman" panose="02020603050405020304" pitchFamily="18" charset="0"/>
                <a:cs typeface="Times New Roman" panose="02020603050405020304" pitchFamily="18" charset="0"/>
                <a:hlinkClick r:id="rId4"/>
              </a:rPr>
              <a:t>ekosystém</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hlinkClick r:id="rId5"/>
              </a:rPr>
              <a:t>jak</a:t>
            </a:r>
            <a:r>
              <a:rPr lang="cs-CZ" sz="2000" dirty="0">
                <a:solidFill>
                  <a:srgbClr val="002060"/>
                </a:solidFill>
                <a:latin typeface="Times New Roman" panose="02020603050405020304" pitchFamily="18" charset="0"/>
                <a:cs typeface="Times New Roman" panose="02020603050405020304" pitchFamily="18" charset="0"/>
              </a:rPr>
              <a:t> mi balík služeb navíc pomáhá obhájit vysokou cenu)</a:t>
            </a:r>
          </a:p>
          <a:p>
            <a:r>
              <a:rPr lang="cs-CZ" altLang="cs-CZ" sz="2000" dirty="0">
                <a:solidFill>
                  <a:srgbClr val="002060"/>
                </a:solidFill>
                <a:latin typeface="Times New Roman" panose="02020603050405020304" pitchFamily="18" charset="0"/>
                <a:cs typeface="Times New Roman" panose="02020603050405020304" pitchFamily="18" charset="0"/>
              </a:rPr>
              <a:t>Je to celé k něčemu malým firmám? Ale samozřejmě! Pochopení fungování ekosystému mi pomáhá v něm žít! Některé benefity lze replikovat v malém. Bohužel ale jako dodavatel dostanu ránu, když se ekosystému </a:t>
            </a:r>
            <a:r>
              <a:rPr lang="cs-CZ" altLang="cs-CZ" sz="2000" dirty="0">
                <a:solidFill>
                  <a:srgbClr val="002060"/>
                </a:solidFill>
                <a:latin typeface="Times New Roman" panose="02020603050405020304" pitchFamily="18" charset="0"/>
                <a:cs typeface="Times New Roman" panose="02020603050405020304" pitchFamily="18" charset="0"/>
                <a:hlinkClick r:id="rId6"/>
              </a:rPr>
              <a:t>nedaří</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Kam míříme? Internet </a:t>
            </a:r>
            <a:r>
              <a:rPr lang="cs-CZ" altLang="cs-CZ" sz="2000" dirty="0" err="1">
                <a:solidFill>
                  <a:srgbClr val="002060"/>
                </a:solidFill>
                <a:latin typeface="Times New Roman" panose="02020603050405020304" pitchFamily="18" charset="0"/>
                <a:cs typeface="Times New Roman" panose="02020603050405020304" pitchFamily="18" charset="0"/>
              </a:rPr>
              <a:t>of</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Things</a:t>
            </a:r>
            <a:r>
              <a:rPr lang="cs-CZ" altLang="cs-CZ" sz="2000" dirty="0">
                <a:solidFill>
                  <a:srgbClr val="002060"/>
                </a:solidFill>
                <a:latin typeface="Times New Roman" panose="02020603050405020304" pitchFamily="18" charset="0"/>
                <a:cs typeface="Times New Roman" panose="02020603050405020304" pitchFamily="18" charset="0"/>
              </a:rPr>
              <a:t> – internet věcí. Chytrá domácnost. (elektronika, ale + všechny věci v domácnosti, automobil, dům, atd.)</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040560" cy="507703"/>
          </a:xfrm>
        </p:spPr>
        <p:txBody>
          <a:bodyPr/>
          <a:lstStyle/>
          <a:p>
            <a:r>
              <a:rPr lang="cs-CZ" dirty="0"/>
              <a:t>Závěr ekosystémů - zamyšlení</a:t>
            </a:r>
          </a:p>
        </p:txBody>
      </p:sp>
    </p:spTree>
    <p:extLst>
      <p:ext uri="{BB962C8B-B14F-4D97-AF65-F5344CB8AC3E}">
        <p14:creationId xmlns:p14="http://schemas.microsoft.com/office/powerpoint/2010/main" val="571873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Přemýšlejte o ekosystémech – které ekosystémy znáte kromě zmíněných Apple, Google, Microsoft?</a:t>
            </a:r>
          </a:p>
          <a:p>
            <a:r>
              <a:rPr lang="cs-CZ" altLang="cs-CZ" sz="2000" dirty="0">
                <a:solidFill>
                  <a:srgbClr val="002060"/>
                </a:solidFill>
                <a:latin typeface="Times New Roman" panose="02020603050405020304" pitchFamily="18" charset="0"/>
                <a:cs typeface="Times New Roman" panose="02020603050405020304" pitchFamily="18" charset="0"/>
              </a:rPr>
              <a:t>Kde vzniká hodnota v ekosystémech?</a:t>
            </a:r>
          </a:p>
          <a:p>
            <a:r>
              <a:rPr lang="cs-CZ" altLang="cs-CZ" sz="2000" dirty="0">
                <a:solidFill>
                  <a:srgbClr val="002060"/>
                </a:solidFill>
                <a:latin typeface="Times New Roman" panose="02020603050405020304" pitchFamily="18" charset="0"/>
                <a:cs typeface="Times New Roman" panose="02020603050405020304" pitchFamily="18" charset="0"/>
              </a:rPr>
              <a:t>Jak byste využili výhody ekosystému pro malou firmu v ČR?</a:t>
            </a:r>
          </a:p>
        </p:txBody>
      </p:sp>
      <p:sp>
        <p:nvSpPr>
          <p:cNvPr id="6" name="Nadpis 5"/>
          <p:cNvSpPr>
            <a:spLocks noGrp="1"/>
          </p:cNvSpPr>
          <p:nvPr>
            <p:ph type="title"/>
          </p:nvPr>
        </p:nvSpPr>
        <p:spPr>
          <a:xfrm>
            <a:off x="179512" y="195486"/>
            <a:ext cx="3888432" cy="507703"/>
          </a:xfrm>
        </p:spPr>
        <p:txBody>
          <a:bodyPr/>
          <a:lstStyle/>
          <a:p>
            <a:r>
              <a:rPr lang="cs-CZ" dirty="0"/>
              <a:t>Úkol 1</a:t>
            </a:r>
          </a:p>
        </p:txBody>
      </p:sp>
    </p:spTree>
    <p:extLst>
      <p:ext uri="{BB962C8B-B14F-4D97-AF65-F5344CB8AC3E}">
        <p14:creationId xmlns:p14="http://schemas.microsoft.com/office/powerpoint/2010/main" val="3808831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Dáme hlavy dohromady a něco vymyslíme </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wisdom</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of</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the</a:t>
            </a:r>
            <a:r>
              <a:rPr lang="cs-CZ" sz="2000" dirty="0">
                <a:solidFill>
                  <a:srgbClr val="002060"/>
                </a:solidFill>
                <a:sym typeface="Wingdings" panose="05000000000000000000" pitchFamily="2" charset="2"/>
              </a:rPr>
              <a:t> </a:t>
            </a:r>
            <a:r>
              <a:rPr lang="cs-CZ" sz="2000" dirty="0" err="1">
                <a:solidFill>
                  <a:srgbClr val="002060"/>
                </a:solidFill>
                <a:sym typeface="Wingdings" panose="05000000000000000000" pitchFamily="2" charset="2"/>
              </a:rPr>
              <a:t>crowd</a:t>
            </a:r>
            <a:r>
              <a:rPr lang="cs-CZ" sz="2000" dirty="0">
                <a:solidFill>
                  <a:srgbClr val="002060"/>
                </a:solidFill>
                <a:sym typeface="Wingdings" panose="05000000000000000000" pitchFamily="2" charset="2"/>
              </a:rPr>
              <a:t>)</a:t>
            </a:r>
          </a:p>
          <a:p>
            <a:r>
              <a:rPr lang="cs-CZ" sz="2000" dirty="0">
                <a:solidFill>
                  <a:srgbClr val="002060"/>
                </a:solidFill>
                <a:sym typeface="Wingdings" panose="05000000000000000000" pitchFamily="2" charset="2"/>
              </a:rPr>
              <a:t>Využití předem nedefinované skupiny lidí pro tvorbu. </a:t>
            </a:r>
          </a:p>
          <a:p>
            <a:r>
              <a:rPr lang="cs-CZ" sz="2000" dirty="0">
                <a:solidFill>
                  <a:srgbClr val="002060"/>
                </a:solidFill>
                <a:sym typeface="Wingdings" panose="05000000000000000000" pitchFamily="2" charset="2"/>
              </a:rPr>
              <a:t>„</a:t>
            </a:r>
            <a:r>
              <a:rPr lang="cs-CZ" sz="2000" i="1" dirty="0">
                <a:solidFill>
                  <a:srgbClr val="002060"/>
                </a:solidFill>
                <a:sym typeface="Wingdings" panose="05000000000000000000" pitchFamily="2" charset="2"/>
              </a:rPr>
              <a:t>J</a:t>
            </a:r>
            <a:r>
              <a:rPr lang="cs-CZ" sz="2000" i="1" dirty="0">
                <a:solidFill>
                  <a:srgbClr val="002060"/>
                </a:solidFill>
              </a:rPr>
              <a:t>de zkrátka o společné úsilí, spojení sil i nápadů jednotlivců, které umožňuje dosáhnout kýženého cíle mnohem efektivněji. Říká se, že víc hlav víc ví, a crowdsourcing na tomto přesně stojí. I proto je často využíván ve vědeckých či technologických komunitách.“</a:t>
            </a:r>
          </a:p>
          <a:p>
            <a:r>
              <a:rPr lang="cs-CZ" sz="2000" dirty="0">
                <a:solidFill>
                  <a:srgbClr val="002060"/>
                </a:solidFill>
              </a:rPr>
              <a:t>Perfektní případová studie </a:t>
            </a:r>
            <a:r>
              <a:rPr lang="cs-CZ" sz="2000" dirty="0">
                <a:solidFill>
                  <a:srgbClr val="002060"/>
                </a:solidFill>
                <a:hlinkClick r:id="rId3"/>
              </a:rPr>
              <a:t>zde</a:t>
            </a:r>
            <a:r>
              <a:rPr lang="cs-CZ" sz="2000" dirty="0">
                <a:solidFill>
                  <a:srgbClr val="002060"/>
                </a:solidFill>
              </a:rPr>
              <a:t>.</a:t>
            </a:r>
          </a:p>
          <a:p>
            <a:r>
              <a:rPr lang="cs-CZ" sz="2000" dirty="0">
                <a:solidFill>
                  <a:srgbClr val="002060"/>
                </a:solidFill>
              </a:rPr>
              <a:t>Typickým příkladem je všem dobře známá </a:t>
            </a:r>
            <a:r>
              <a:rPr lang="cs-CZ" sz="2000" dirty="0" err="1">
                <a:solidFill>
                  <a:srgbClr val="002060"/>
                </a:solidFill>
              </a:rPr>
              <a:t>Wikipedia</a:t>
            </a:r>
            <a:r>
              <a:rPr lang="cs-CZ" sz="2000" dirty="0">
                <a:solidFill>
                  <a:srgbClr val="002060"/>
                </a:solidFill>
              </a:rPr>
              <a:t>, která místo aby vytvořila databázi sama, tak umožnila lidem vytvořit jednotlivé části. (nebo taky </a:t>
            </a:r>
            <a:r>
              <a:rPr lang="cs-CZ" sz="2000" dirty="0">
                <a:solidFill>
                  <a:srgbClr val="002060"/>
                </a:solidFill>
                <a:hlinkClick r:id="rId4"/>
              </a:rPr>
              <a:t>pirátská zátoka</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a:t>6 Crowdsourcing</a:t>
            </a:r>
          </a:p>
        </p:txBody>
      </p:sp>
    </p:spTree>
    <p:extLst>
      <p:ext uri="{BB962C8B-B14F-4D97-AF65-F5344CB8AC3E}">
        <p14:creationId xmlns:p14="http://schemas.microsoft.com/office/powerpoint/2010/main" val="2436124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Soustředí se na produkci automobilů a je založena na principu </a:t>
            </a:r>
            <a:r>
              <a:rPr lang="cs-CZ" sz="2000" dirty="0" err="1">
                <a:solidFill>
                  <a:srgbClr val="002060"/>
                </a:solidFill>
              </a:rPr>
              <a:t>Enterprise</a:t>
            </a:r>
            <a:r>
              <a:rPr lang="cs-CZ" sz="2000" dirty="0">
                <a:solidFill>
                  <a:srgbClr val="002060"/>
                </a:solidFill>
              </a:rPr>
              <a:t> co-</a:t>
            </a:r>
            <a:r>
              <a:rPr lang="cs-CZ" sz="2000" dirty="0" err="1">
                <a:solidFill>
                  <a:srgbClr val="002060"/>
                </a:solidFill>
              </a:rPr>
              <a:t>creation</a:t>
            </a:r>
            <a:r>
              <a:rPr lang="cs-CZ" sz="2000" dirty="0">
                <a:solidFill>
                  <a:srgbClr val="002060"/>
                </a:solidFill>
              </a:rPr>
              <a:t>, což bychom mohli přeložit jako spolupodílení se na firmě. Firma podporuje online komunity návrhářů a techniků, kterým zadává různé úkoly. Obvyklým postupem je vypsání soutěže o nejlepší návrh nějaké součásti automobilu. Motivací je buď samotná účast a prestiž z výhry, pocit hrdosti, že můj návrh funguje v reálném autě, nebo může být i hmotná motivace. Jednotlivé návrhy jsou poté vyhodnoceny a je sestaven celý automobil, který vyrábí za zakázku maloobjemové továrny. Tento systém fungování přináší firmě kromě zřejmých nižších nákladů i obrovskou flexibilitu, svým zákazníkům dokáží navrhnout modely na míru, které budou navíc unikátní. Zákazník se může spolupodílet na vzniku automobilu.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Příklad </a:t>
            </a:r>
            <a:r>
              <a:rPr lang="cs-CZ" dirty="0" err="1"/>
              <a:t>Crowdsourcingu</a:t>
            </a:r>
            <a:r>
              <a:rPr lang="cs-CZ" dirty="0"/>
              <a:t> – </a:t>
            </a:r>
            <a:r>
              <a:rPr lang="cs-CZ" dirty="0" err="1"/>
              <a:t>Local</a:t>
            </a:r>
            <a:r>
              <a:rPr lang="cs-CZ" dirty="0"/>
              <a:t> Motors</a:t>
            </a:r>
          </a:p>
        </p:txBody>
      </p:sp>
    </p:spTree>
    <p:extLst>
      <p:ext uri="{BB962C8B-B14F-4D97-AF65-F5344CB8AC3E}">
        <p14:creationId xmlns:p14="http://schemas.microsoft.com/office/powerpoint/2010/main" val="185380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Z rozsahu předmětu probraného během semestru, materiály budou studentům dostupné v IS. Maximální možný zisk bodů z písemné zkoušky je 40. Důraz je kladen na pochopení probíraného učiva a schopnost aplikace na reálných příkladech.</a:t>
            </a:r>
          </a:p>
          <a:p>
            <a:endParaRPr lang="cs-CZ" sz="2000" dirty="0">
              <a:solidFill>
                <a:srgbClr val="002060"/>
              </a:solidFill>
            </a:endParaRPr>
          </a:p>
          <a:p>
            <a:r>
              <a:rPr lang="cs-CZ" sz="2000" dirty="0">
                <a:solidFill>
                  <a:srgbClr val="002060"/>
                </a:solidFill>
              </a:rPr>
              <a:t>Hodnocení předmětu:</a:t>
            </a:r>
          </a:p>
          <a:p>
            <a:pPr marL="800100" lvl="2" indent="0">
              <a:buNone/>
            </a:pPr>
            <a:r>
              <a:rPr lang="cs-CZ" sz="1600" dirty="0">
                <a:solidFill>
                  <a:srgbClr val="002060"/>
                </a:solidFill>
              </a:rPr>
              <a:t>A: 55-52 bodů</a:t>
            </a:r>
            <a:br>
              <a:rPr lang="cs-CZ" sz="1600" dirty="0">
                <a:solidFill>
                  <a:srgbClr val="002060"/>
                </a:solidFill>
              </a:rPr>
            </a:br>
            <a:r>
              <a:rPr lang="cs-CZ" sz="1600" dirty="0">
                <a:solidFill>
                  <a:srgbClr val="002060"/>
                </a:solidFill>
              </a:rPr>
              <a:t>B: 51-48 bodů</a:t>
            </a:r>
            <a:br>
              <a:rPr lang="cs-CZ" sz="1600" dirty="0">
                <a:solidFill>
                  <a:srgbClr val="002060"/>
                </a:solidFill>
              </a:rPr>
            </a:br>
            <a:r>
              <a:rPr lang="cs-CZ" sz="1600" dirty="0">
                <a:solidFill>
                  <a:srgbClr val="002060"/>
                </a:solidFill>
              </a:rPr>
              <a:t>C: 47-43 bodů</a:t>
            </a:r>
            <a:br>
              <a:rPr lang="cs-CZ" sz="1600" dirty="0">
                <a:solidFill>
                  <a:srgbClr val="002060"/>
                </a:solidFill>
              </a:rPr>
            </a:br>
            <a:r>
              <a:rPr lang="cs-CZ" sz="1600" dirty="0">
                <a:solidFill>
                  <a:srgbClr val="002060"/>
                </a:solidFill>
              </a:rPr>
              <a:t>D: 42-38 bodů</a:t>
            </a:r>
            <a:br>
              <a:rPr lang="cs-CZ" sz="1600" dirty="0">
                <a:solidFill>
                  <a:srgbClr val="002060"/>
                </a:solidFill>
              </a:rPr>
            </a:br>
            <a:r>
              <a:rPr lang="cs-CZ" sz="1600" dirty="0">
                <a:solidFill>
                  <a:srgbClr val="002060"/>
                </a:solidFill>
              </a:rPr>
              <a:t>E: 37-33 bodů</a:t>
            </a:r>
            <a:br>
              <a:rPr lang="cs-CZ" sz="1600" dirty="0">
                <a:solidFill>
                  <a:srgbClr val="002060"/>
                </a:solidFill>
              </a:rPr>
            </a:br>
            <a:r>
              <a:rPr lang="cs-CZ" sz="1600" dirty="0">
                <a:solidFill>
                  <a:srgbClr val="002060"/>
                </a:solidFill>
              </a:rPr>
              <a:t>F: 32 a méně bodů</a:t>
            </a:r>
          </a:p>
        </p:txBody>
      </p:sp>
      <p:sp>
        <p:nvSpPr>
          <p:cNvPr id="6" name="Nadpis 5"/>
          <p:cNvSpPr>
            <a:spLocks noGrp="1"/>
          </p:cNvSpPr>
          <p:nvPr>
            <p:ph type="title"/>
          </p:nvPr>
        </p:nvSpPr>
        <p:spPr>
          <a:xfrm>
            <a:off x="179512" y="195486"/>
            <a:ext cx="6768752" cy="507703"/>
          </a:xfrm>
        </p:spPr>
        <p:txBody>
          <a:bodyPr/>
          <a:lstStyle/>
          <a:p>
            <a:r>
              <a:rPr lang="cs-CZ" dirty="0"/>
              <a:t>Závěrečná písemná zkouška a hodnocení předmětu</a:t>
            </a:r>
          </a:p>
        </p:txBody>
      </p:sp>
      <p:pic>
        <p:nvPicPr>
          <p:cNvPr id="4" name="Picture 2" descr="Výsledek obrázku pro coffee m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859782"/>
            <a:ext cx="1796552" cy="179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5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90" y="0"/>
            <a:ext cx="2893219" cy="5143500"/>
          </a:xfrm>
          <a:prstGeom prst="rect">
            <a:avLst/>
          </a:prstGeom>
        </p:spPr>
      </p:pic>
    </p:spTree>
    <p:extLst>
      <p:ext uri="{BB962C8B-B14F-4D97-AF65-F5344CB8AC3E}">
        <p14:creationId xmlns:p14="http://schemas.microsoft.com/office/powerpoint/2010/main" val="2385932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dirty="0">
                <a:solidFill>
                  <a:srgbClr val="002060"/>
                </a:solidFill>
              </a:rPr>
              <a:t>Crowdsourcing se dá využít pro mnoho různých činností. (</a:t>
            </a:r>
            <a:r>
              <a:rPr lang="cs-CZ" sz="2000" dirty="0">
                <a:solidFill>
                  <a:srgbClr val="002060"/>
                </a:solidFill>
                <a:hlinkClick r:id="rId3"/>
              </a:rPr>
              <a:t>pár příkladů</a:t>
            </a:r>
            <a:r>
              <a:rPr lang="cs-CZ" sz="2000" dirty="0">
                <a:solidFill>
                  <a:srgbClr val="002060"/>
                </a:solidFill>
              </a:rPr>
              <a:t>)</a:t>
            </a:r>
          </a:p>
          <a:p>
            <a:r>
              <a:rPr lang="cs-CZ" sz="2000" dirty="0">
                <a:solidFill>
                  <a:srgbClr val="002060"/>
                </a:solidFill>
              </a:rPr>
              <a:t>Můžeme například stimulovat naši komunitu k návrhu nového produktu.</a:t>
            </a:r>
          </a:p>
          <a:p>
            <a:r>
              <a:rPr lang="cs-CZ" sz="2000" dirty="0" err="1">
                <a:solidFill>
                  <a:srgbClr val="002060"/>
                </a:solidFill>
              </a:rPr>
              <a:t>Brainstormovat</a:t>
            </a:r>
            <a:r>
              <a:rPr lang="cs-CZ" sz="2000" dirty="0">
                <a:solidFill>
                  <a:srgbClr val="002060"/>
                </a:solidFill>
              </a:rPr>
              <a:t> s nimi o ceně.</a:t>
            </a:r>
          </a:p>
          <a:p>
            <a:r>
              <a:rPr lang="cs-CZ" sz="2000" dirty="0">
                <a:solidFill>
                  <a:srgbClr val="002060"/>
                </a:solidFill>
              </a:rPr>
              <a:t>Nechat je navrhnout nové distribuční kanály.</a:t>
            </a:r>
          </a:p>
          <a:p>
            <a:r>
              <a:rPr lang="cs-CZ" sz="2000" dirty="0">
                <a:solidFill>
                  <a:srgbClr val="002060"/>
                </a:solidFill>
              </a:rPr>
              <a:t>Nebo třeba podílet se na návrhu naší komunikační kampaně. </a:t>
            </a:r>
          </a:p>
          <a:p>
            <a:r>
              <a:rPr lang="cs-CZ" sz="2000" dirty="0">
                <a:solidFill>
                  <a:srgbClr val="002060"/>
                </a:solidFill>
              </a:rPr>
              <a:t>(jsme omezeni jen vlastní fantazií, je to výhodné na sledování trendů)</a:t>
            </a:r>
          </a:p>
          <a:p>
            <a:r>
              <a:rPr lang="cs-CZ" sz="2000" dirty="0">
                <a:solidFill>
                  <a:srgbClr val="002060"/>
                </a:solidFill>
              </a:rPr>
              <a:t>Můžeme je ale také požádat o peníze, v tu chvíli hovoříme o tzv. </a:t>
            </a:r>
            <a:r>
              <a:rPr lang="cs-CZ" sz="2000" dirty="0" err="1">
                <a:solidFill>
                  <a:srgbClr val="002060"/>
                </a:solidFill>
              </a:rPr>
              <a:t>crowdfundingu</a:t>
            </a:r>
            <a:r>
              <a:rPr lang="cs-CZ" sz="2000" dirty="0">
                <a:solidFill>
                  <a:srgbClr val="002060"/>
                </a:solidFill>
              </a:rPr>
              <a:t>. </a:t>
            </a:r>
          </a:p>
          <a:p>
            <a:r>
              <a:rPr lang="cs-CZ" sz="2000" dirty="0">
                <a:solidFill>
                  <a:srgbClr val="002060"/>
                </a:solidFill>
                <a:hlinkClick r:id="rId4"/>
              </a:rPr>
              <a:t>Crowdsourcing jako brigáda</a:t>
            </a:r>
            <a:r>
              <a:rPr lang="cs-CZ" sz="2000" dirty="0">
                <a:solidFill>
                  <a:srgbClr val="002060"/>
                </a:solidFill>
              </a:rPr>
              <a:t>? </a:t>
            </a:r>
            <a:r>
              <a:rPr lang="cs-CZ" sz="2000" dirty="0">
                <a:solidFill>
                  <a:srgbClr val="002060"/>
                </a:solidFill>
                <a:hlinkClick r:id="rId5"/>
              </a:rPr>
              <a:t>Komerční crowdsourcing</a:t>
            </a:r>
            <a:r>
              <a:rPr lang="cs-CZ" sz="2000" dirty="0">
                <a:solidFill>
                  <a:srgbClr val="002060"/>
                </a:solidFill>
              </a:rPr>
              <a:t>?</a:t>
            </a:r>
          </a:p>
          <a:p>
            <a:r>
              <a:rPr lang="cs-CZ" sz="2000" dirty="0">
                <a:solidFill>
                  <a:srgbClr val="002060"/>
                </a:solidFill>
              </a:rPr>
              <a:t>(máme-li hodně </a:t>
            </a:r>
            <a:r>
              <a:rPr lang="cs-CZ" sz="2000" dirty="0" err="1">
                <a:solidFill>
                  <a:srgbClr val="002060"/>
                </a:solidFill>
              </a:rPr>
              <a:t>IoT</a:t>
            </a:r>
            <a:r>
              <a:rPr lang="cs-CZ" sz="2000" dirty="0">
                <a:solidFill>
                  <a:srgbClr val="002060"/>
                </a:solidFill>
              </a:rPr>
              <a:t> zařízení, data jsou produkována neustále …, sdílená ekonomika – </a:t>
            </a:r>
            <a:r>
              <a:rPr lang="cs-CZ" sz="2000" dirty="0" err="1">
                <a:solidFill>
                  <a:srgbClr val="002060"/>
                </a:solidFill>
              </a:rPr>
              <a:t>AirBnB</a:t>
            </a:r>
            <a:r>
              <a:rPr lang="cs-CZ" sz="2000" dirty="0">
                <a:solidFill>
                  <a:srgbClr val="002060"/>
                </a:solidFill>
              </a:rPr>
              <a:t>, Uber)</a:t>
            </a:r>
          </a:p>
          <a:p>
            <a:r>
              <a:rPr lang="cs-CZ" sz="2000" dirty="0">
                <a:solidFill>
                  <a:srgbClr val="FF0000"/>
                </a:solidFill>
              </a:rPr>
              <a:t>Kde si myslíte, že se crowdsourcing využívá hodně v ČR?</a:t>
            </a:r>
          </a:p>
        </p:txBody>
      </p:sp>
      <p:sp>
        <p:nvSpPr>
          <p:cNvPr id="6" name="Nadpis 5"/>
          <p:cNvSpPr>
            <a:spLocks noGrp="1"/>
          </p:cNvSpPr>
          <p:nvPr>
            <p:ph type="title"/>
          </p:nvPr>
        </p:nvSpPr>
        <p:spPr>
          <a:xfrm>
            <a:off x="179512" y="195486"/>
            <a:ext cx="3888432" cy="507703"/>
          </a:xfrm>
        </p:spPr>
        <p:txBody>
          <a:bodyPr/>
          <a:lstStyle/>
          <a:p>
            <a:r>
              <a:rPr lang="cs-CZ" dirty="0"/>
              <a:t>Výhody </a:t>
            </a:r>
            <a:r>
              <a:rPr lang="cs-CZ" dirty="0" err="1"/>
              <a:t>crowdsourcingu</a:t>
            </a:r>
            <a:endParaRPr lang="cs-CZ" dirty="0"/>
          </a:p>
        </p:txBody>
      </p:sp>
    </p:spTree>
    <p:extLst>
      <p:ext uri="{BB962C8B-B14F-4D97-AF65-F5344CB8AC3E}">
        <p14:creationId xmlns:p14="http://schemas.microsoft.com/office/powerpoint/2010/main" val="1195630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03189"/>
            <a:ext cx="8316416" cy="3024336"/>
          </a:xfrm>
          <a:prstGeom prst="rect">
            <a:avLst/>
          </a:prstGeom>
        </p:spPr>
        <p:txBody>
          <a:bodyPr>
            <a:noAutofit/>
          </a:bodyPr>
          <a:lstStyle/>
          <a:p>
            <a:r>
              <a:rPr lang="cs-CZ" sz="2000" dirty="0">
                <a:solidFill>
                  <a:srgbClr val="002060"/>
                </a:solidFill>
              </a:rPr>
              <a:t>V rámci </a:t>
            </a:r>
            <a:r>
              <a:rPr lang="cs-CZ" sz="2000" dirty="0" err="1">
                <a:solidFill>
                  <a:srgbClr val="002060"/>
                </a:solidFill>
              </a:rPr>
              <a:t>crowdsourcingu</a:t>
            </a:r>
            <a:r>
              <a:rPr lang="cs-CZ" sz="2000" dirty="0">
                <a:solidFill>
                  <a:srgbClr val="002060"/>
                </a:solidFill>
              </a:rPr>
              <a:t> je důležité si uvědomit, že práce na komunitě se nám mnohokrát vrátí právě v tom, jaké zdroje jsme z ní schopni dostat zpět.</a:t>
            </a:r>
          </a:p>
          <a:p>
            <a:r>
              <a:rPr lang="cs-CZ" sz="2000" dirty="0">
                <a:solidFill>
                  <a:srgbClr val="002060"/>
                </a:solidFill>
              </a:rPr>
              <a:t>Ideálně bychom chtěli budovat komunitu z lidí, kteří mají nápady jak řešit problémy, kterým čelíme. Vybudovat si ale takovou komunitu profesionálů je spíše nereálné, pokud cíleně nelovíme na k tomu určených webech, diskuzních fórech apod. </a:t>
            </a:r>
          </a:p>
          <a:p>
            <a:r>
              <a:rPr lang="cs-CZ" sz="2000" dirty="0">
                <a:solidFill>
                  <a:srgbClr val="002060"/>
                </a:solidFill>
              </a:rPr>
              <a:t>Budeme tedy zřejmě budovat komunitu našich fanoušků, kteří se spontánně tvoří např. na našich sociálních sítích. Z takového davu ale musíme nejdříve vytvořit komunitu, tedy volně řečeno skupinu lidí se stejným zájmem. K tomu nám může posloužit komunitní manažer, který bude aktivně jednat pro vybudování sounáležitosti se značkou (v praxi to znamená sdílet posty, fotky, videa, dělat akce, aby se z davu lidí stali naši kamarádi, kteří budou ochotní „utratit“ svůj volný čas, aby nám pomohli).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Komunita – co to je?</a:t>
            </a:r>
          </a:p>
        </p:txBody>
      </p:sp>
    </p:spTree>
    <p:extLst>
      <p:ext uri="{BB962C8B-B14F-4D97-AF65-F5344CB8AC3E}">
        <p14:creationId xmlns:p14="http://schemas.microsoft.com/office/powerpoint/2010/main" val="932357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rPr>
              <a:t>Crowdfunding</a:t>
            </a:r>
            <a:r>
              <a:rPr lang="cs-CZ" sz="2000" dirty="0">
                <a:solidFill>
                  <a:srgbClr val="002060"/>
                </a:solidFill>
              </a:rPr>
              <a:t> je v rámci </a:t>
            </a:r>
            <a:r>
              <a:rPr lang="cs-CZ" sz="2000" dirty="0" err="1">
                <a:solidFill>
                  <a:srgbClr val="002060"/>
                </a:solidFill>
              </a:rPr>
              <a:t>crowdsourcingu</a:t>
            </a:r>
            <a:r>
              <a:rPr lang="cs-CZ" sz="2000" dirty="0">
                <a:solidFill>
                  <a:srgbClr val="002060"/>
                </a:solidFill>
              </a:rPr>
              <a:t> suverénně nejrozšířenější oblastí, stránky jako kickstarter.com, indiegogo.com, nebo český startovac.cz, jsou velmi oblíbené a ročně přes ně vyberou projekty miliardy dolarů (u nás je to samozřejmě podstatně méně). </a:t>
            </a:r>
          </a:p>
          <a:p>
            <a:r>
              <a:rPr lang="cs-CZ" sz="2000" dirty="0">
                <a:solidFill>
                  <a:srgbClr val="002060"/>
                </a:solidFill>
              </a:rPr>
              <a:t>Základním principem je tvorba projektu, který zaujme potenciální přispěvovatele. </a:t>
            </a:r>
          </a:p>
          <a:p>
            <a:r>
              <a:rPr lang="cs-CZ" sz="2000" dirty="0">
                <a:solidFill>
                  <a:srgbClr val="002060"/>
                </a:solidFill>
              </a:rPr>
              <a:t>Tvorba kampaně pro tento projekt na některém z webů. </a:t>
            </a:r>
          </a:p>
          <a:p>
            <a:r>
              <a:rPr lang="cs-CZ" sz="2000" dirty="0">
                <a:solidFill>
                  <a:srgbClr val="002060"/>
                </a:solidFill>
              </a:rPr>
              <a:t>Kampaň by měla dobře prodat hlavní myšlenku, je proto nutné připravit nejen texty, ale i vizuály, tedy fotografie, videa, </a:t>
            </a:r>
            <a:r>
              <a:rPr lang="cs-CZ" sz="2000" dirty="0" err="1">
                <a:solidFill>
                  <a:srgbClr val="002060"/>
                </a:solidFill>
              </a:rPr>
              <a:t>rendery</a:t>
            </a:r>
            <a:r>
              <a:rPr lang="cs-CZ" sz="2000" dirty="0">
                <a:solidFill>
                  <a:srgbClr val="002060"/>
                </a:solidFill>
              </a:rPr>
              <a:t> konceptů apod. </a:t>
            </a:r>
          </a:p>
          <a:p>
            <a:r>
              <a:rPr lang="cs-CZ" altLang="cs-CZ" sz="2000" dirty="0">
                <a:solidFill>
                  <a:srgbClr val="FF0000"/>
                </a:solidFill>
                <a:latin typeface="Times New Roman" panose="02020603050405020304" pitchFamily="18" charset="0"/>
                <a:cs typeface="Times New Roman" panose="02020603050405020304" pitchFamily="18" charset="0"/>
              </a:rPr>
              <a:t>Jaké jsou české </a:t>
            </a:r>
            <a:r>
              <a:rPr lang="cs-CZ" altLang="cs-CZ" sz="2000" dirty="0" err="1">
                <a:solidFill>
                  <a:srgbClr val="FF0000"/>
                </a:solidFill>
                <a:latin typeface="Times New Roman" panose="02020603050405020304" pitchFamily="18" charset="0"/>
                <a:cs typeface="Times New Roman" panose="02020603050405020304" pitchFamily="18" charset="0"/>
              </a:rPr>
              <a:t>crowdfundingové</a:t>
            </a:r>
            <a:r>
              <a:rPr lang="cs-CZ" altLang="cs-CZ" sz="2000" dirty="0">
                <a:solidFill>
                  <a:srgbClr val="FF0000"/>
                </a:solidFill>
                <a:latin typeface="Times New Roman" panose="02020603050405020304" pitchFamily="18" charset="0"/>
                <a:cs typeface="Times New Roman" panose="02020603050405020304" pitchFamily="18" charset="0"/>
              </a:rPr>
              <a:t> platformy?</a:t>
            </a: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1</a:t>
            </a:r>
          </a:p>
        </p:txBody>
      </p:sp>
    </p:spTree>
    <p:extLst>
      <p:ext uri="{BB962C8B-B14F-4D97-AF65-F5344CB8AC3E}">
        <p14:creationId xmlns:p14="http://schemas.microsoft.com/office/powerpoint/2010/main" val="1545186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Důležitou součástí je volba odměn za přispění na projekt, za každou částku by měla být nějaká odměna (přispějte 10E na naši hru a dostanete přístup do bety, přispějte 20E a dostanete celou hru, přispějte 30E a dostanete betu, hru a k tomu digitální materiály o vzniku hry atd.). </a:t>
            </a:r>
          </a:p>
          <a:p>
            <a:r>
              <a:rPr lang="cs-CZ" sz="2000" dirty="0">
                <a:solidFill>
                  <a:srgbClr val="002060"/>
                </a:solidFill>
              </a:rPr>
              <a:t>Poté projekt běží na webu po určenou dobu, zpravidla je to měsíc. </a:t>
            </a:r>
          </a:p>
          <a:p>
            <a:r>
              <a:rPr lang="cs-CZ" sz="2000" dirty="0">
                <a:solidFill>
                  <a:srgbClr val="002060"/>
                </a:solidFill>
              </a:rPr>
              <a:t>Pokud vybere cílovou částku, je považován za úspěšný a autoři mohou začít plnit své zadání. Pokud nevybere cílovou částku, peníze se vrací přispěvovatelům. </a:t>
            </a:r>
          </a:p>
          <a:p>
            <a:endParaRPr lang="cs-CZ" sz="2000" dirty="0">
              <a:solidFill>
                <a:srgbClr val="002060"/>
              </a:solidFill>
            </a:endParaRPr>
          </a:p>
          <a:p>
            <a:r>
              <a:rPr lang="cs-CZ" sz="2000" dirty="0">
                <a:solidFill>
                  <a:srgbClr val="002060"/>
                </a:solidFill>
              </a:rPr>
              <a:t>I když máte perfektní nápad, prodává jej vaše prezentace, proto je důležité si vše pečlivě připravit a být ochoten investovat do této části projektu.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err="1"/>
              <a:t>Crowdfunding</a:t>
            </a:r>
            <a:r>
              <a:rPr lang="cs-CZ" dirty="0"/>
              <a:t> – jak to funguje 2</a:t>
            </a:r>
          </a:p>
        </p:txBody>
      </p:sp>
    </p:spTree>
    <p:extLst>
      <p:ext uri="{BB962C8B-B14F-4D97-AF65-F5344CB8AC3E}">
        <p14:creationId xmlns:p14="http://schemas.microsoft.com/office/powerpoint/2010/main" val="2116511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Je dobré si uvědomit motivaci lidí, kteří vám posílají peníze. </a:t>
            </a:r>
          </a:p>
          <a:p>
            <a:r>
              <a:rPr lang="cs-CZ" sz="2000" dirty="0">
                <a:solidFill>
                  <a:srgbClr val="002060"/>
                </a:solidFill>
              </a:rPr>
              <a:t>Někdy je osloví přelomový nápad (revoluce v tkaničkách díky novým materiálům). </a:t>
            </a:r>
          </a:p>
          <a:p>
            <a:r>
              <a:rPr lang="cs-CZ" sz="2000" dirty="0">
                <a:solidFill>
                  <a:srgbClr val="002060"/>
                </a:solidFill>
              </a:rPr>
              <a:t>Někdy je to něco, co jim na trhu chybělo a nikdo neměl odvahu se do toho pustit (Star </a:t>
            </a:r>
            <a:r>
              <a:rPr lang="cs-CZ" sz="2000" dirty="0" err="1">
                <a:solidFill>
                  <a:srgbClr val="002060"/>
                </a:solidFill>
              </a:rPr>
              <a:t>Trek</a:t>
            </a:r>
            <a:r>
              <a:rPr lang="cs-CZ" sz="2000" dirty="0">
                <a:solidFill>
                  <a:srgbClr val="002060"/>
                </a:solidFill>
              </a:rPr>
              <a:t> seriál ve starém stylu). </a:t>
            </a:r>
          </a:p>
          <a:p>
            <a:r>
              <a:rPr lang="cs-CZ" sz="2000" dirty="0">
                <a:solidFill>
                  <a:srgbClr val="002060"/>
                </a:solidFill>
              </a:rPr>
              <a:t>Může to také být forma </a:t>
            </a:r>
            <a:r>
              <a:rPr lang="cs-CZ" sz="2000" dirty="0">
                <a:solidFill>
                  <a:srgbClr val="002060"/>
                </a:solidFill>
                <a:hlinkClick r:id="rId3"/>
              </a:rPr>
              <a:t>investice</a:t>
            </a:r>
            <a:r>
              <a:rPr lang="cs-CZ" sz="2000" dirty="0">
                <a:solidFill>
                  <a:srgbClr val="002060"/>
                </a:solidFill>
              </a:rPr>
              <a:t>!</a:t>
            </a:r>
          </a:p>
          <a:p>
            <a:r>
              <a:rPr lang="cs-CZ" sz="2000" dirty="0">
                <a:solidFill>
                  <a:srgbClr val="002060"/>
                </a:solidFill>
              </a:rPr>
              <a:t>A někdy je to pro ně hra, adrenalin, vzrušení apod., když se mohou podílet na vzniku něčeho nového a být „při tom“.</a:t>
            </a:r>
          </a:p>
          <a:p>
            <a:r>
              <a:rPr lang="cs-CZ" altLang="cs-CZ" sz="2000" dirty="0">
                <a:solidFill>
                  <a:srgbClr val="002060"/>
                </a:solidFill>
                <a:latin typeface="Times New Roman" panose="02020603050405020304" pitchFamily="18" charset="0"/>
                <a:cs typeface="Times New Roman" panose="02020603050405020304" pitchFamily="18" charset="0"/>
              </a:rPr>
              <a:t>A někdy jde prostě o pomoc lidí lidem. </a:t>
            </a:r>
          </a:p>
        </p:txBody>
      </p:sp>
      <p:sp>
        <p:nvSpPr>
          <p:cNvPr id="6" name="Nadpis 5"/>
          <p:cNvSpPr>
            <a:spLocks noGrp="1"/>
          </p:cNvSpPr>
          <p:nvPr>
            <p:ph type="title"/>
          </p:nvPr>
        </p:nvSpPr>
        <p:spPr>
          <a:xfrm>
            <a:off x="179512" y="195486"/>
            <a:ext cx="6624736" cy="507703"/>
          </a:xfrm>
        </p:spPr>
        <p:txBody>
          <a:bodyPr/>
          <a:lstStyle/>
          <a:p>
            <a:r>
              <a:rPr lang="cs-CZ" dirty="0" err="1"/>
              <a:t>Crowdfunding</a:t>
            </a:r>
            <a:r>
              <a:rPr lang="cs-CZ" dirty="0"/>
              <a:t> – proč mi někdo posílá peníze?</a:t>
            </a:r>
          </a:p>
        </p:txBody>
      </p:sp>
    </p:spTree>
    <p:extLst>
      <p:ext uri="{BB962C8B-B14F-4D97-AF65-F5344CB8AC3E}">
        <p14:creationId xmlns:p14="http://schemas.microsoft.com/office/powerpoint/2010/main" val="2520753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2000" dirty="0">
                <a:solidFill>
                  <a:srgbClr val="002060"/>
                </a:solidFill>
                <a:cs typeface="Times New Roman" panose="02020603050405020304" pitchFamily="18" charset="0"/>
              </a:rPr>
              <a:t>Mnoho postupů a rad, osvědčené jsou originál návody od </a:t>
            </a:r>
            <a:r>
              <a:rPr lang="cs-CZ" sz="2000" dirty="0">
                <a:solidFill>
                  <a:srgbClr val="002060"/>
                </a:solidFill>
                <a:cs typeface="Times New Roman" panose="02020603050405020304" pitchFamily="18" charset="0"/>
                <a:hlinkClick r:id="rId3"/>
              </a:rPr>
              <a:t>Startovače</a:t>
            </a:r>
            <a:r>
              <a:rPr lang="cs-CZ" sz="2000" dirty="0">
                <a:solidFill>
                  <a:srgbClr val="002060"/>
                </a:solidFill>
                <a:cs typeface="Times New Roman" panose="02020603050405020304" pitchFamily="18" charset="0"/>
              </a:rPr>
              <a:t>, </a:t>
            </a:r>
            <a:r>
              <a:rPr lang="cs-CZ" sz="2000" dirty="0">
                <a:solidFill>
                  <a:srgbClr val="002060"/>
                </a:solidFill>
                <a:cs typeface="Times New Roman" panose="02020603050405020304" pitchFamily="18" charset="0"/>
                <a:hlinkClick r:id="rId4"/>
              </a:rPr>
              <a:t>Kickstarteru</a:t>
            </a:r>
            <a:r>
              <a:rPr lang="cs-CZ" sz="2000" dirty="0">
                <a:solidFill>
                  <a:srgbClr val="002060"/>
                </a:solidFill>
                <a:cs typeface="Times New Roman" panose="02020603050405020304" pitchFamily="18" charset="0"/>
              </a:rPr>
              <a:t> a </a:t>
            </a:r>
            <a:r>
              <a:rPr lang="cs-CZ" sz="2000" dirty="0">
                <a:solidFill>
                  <a:srgbClr val="002060"/>
                </a:solidFill>
                <a:cs typeface="Times New Roman" panose="02020603050405020304" pitchFamily="18" charset="0"/>
                <a:hlinkClick r:id="rId5"/>
              </a:rPr>
              <a:t>Indiegogo</a:t>
            </a:r>
            <a:r>
              <a:rPr lang="cs-CZ" sz="2000" dirty="0">
                <a:solidFill>
                  <a:srgbClr val="002060"/>
                </a:solidFill>
                <a:cs typeface="Times New Roman" panose="02020603050405020304" pitchFamily="18" charset="0"/>
              </a:rPr>
              <a:t>. </a:t>
            </a:r>
            <a:r>
              <a:rPr lang="cs-CZ" altLang="cs-CZ" sz="2000" dirty="0">
                <a:solidFill>
                  <a:srgbClr val="002060"/>
                </a:solidFill>
                <a:cs typeface="Times New Roman" panose="02020603050405020304" pitchFamily="18" charset="0"/>
                <a:hlinkClick r:id="rId3"/>
              </a:rPr>
              <a:t>Startovač</a:t>
            </a:r>
            <a:r>
              <a:rPr lang="cs-CZ" altLang="cs-CZ" sz="2000" dirty="0">
                <a:solidFill>
                  <a:srgbClr val="002060"/>
                </a:solidFill>
                <a:cs typeface="Times New Roman" panose="02020603050405020304" pitchFamily="18" charset="0"/>
              </a:rPr>
              <a:t> radí: </a:t>
            </a:r>
          </a:p>
          <a:p>
            <a:pPr lvl="1"/>
            <a:r>
              <a:rPr lang="cs-CZ" altLang="cs-CZ" sz="1600" dirty="0">
                <a:solidFill>
                  <a:srgbClr val="002060"/>
                </a:solidFill>
                <a:cs typeface="Times New Roman" panose="02020603050405020304" pitchFamily="18" charset="0"/>
              </a:rPr>
              <a:t>Nemusíte opakovat cizí chyby, když už je někdo udělal za vás – inspirujte se úspěšnými kampaněmi v síni slávy.</a:t>
            </a:r>
          </a:p>
          <a:p>
            <a:pPr lvl="1"/>
            <a:r>
              <a:rPr lang="cs-CZ" sz="1600" dirty="0">
                <a:solidFill>
                  <a:srgbClr val="002060"/>
                </a:solidFill>
              </a:rPr>
              <a:t>Než začnete psát, něco si o </a:t>
            </a:r>
            <a:r>
              <a:rPr lang="cs-CZ" sz="1600" dirty="0" err="1">
                <a:solidFill>
                  <a:srgbClr val="002060"/>
                </a:solidFill>
              </a:rPr>
              <a:t>crowdfundingu</a:t>
            </a:r>
            <a:r>
              <a:rPr lang="cs-CZ" sz="1600" dirty="0">
                <a:solidFill>
                  <a:srgbClr val="002060"/>
                </a:solidFill>
              </a:rPr>
              <a:t> přečtěte, abyste se orientovali a napadali do podobných léček. Hodně rad najdete na našem </a:t>
            </a:r>
            <a:r>
              <a:rPr lang="cs-CZ" sz="1600" u="sng" dirty="0">
                <a:solidFill>
                  <a:srgbClr val="002060"/>
                </a:solidFill>
                <a:hlinkClick r:id="rId6"/>
              </a:rPr>
              <a:t>BLOGU</a:t>
            </a:r>
            <a:r>
              <a:rPr lang="cs-CZ" sz="1600" dirty="0">
                <a:solidFill>
                  <a:srgbClr val="002060"/>
                </a:solidFill>
              </a:rPr>
              <a:t>.</a:t>
            </a:r>
          </a:p>
          <a:p>
            <a:pPr lvl="1"/>
            <a:r>
              <a:rPr lang="cs-CZ" sz="1600" dirty="0">
                <a:solidFill>
                  <a:srgbClr val="002060"/>
                </a:solidFill>
              </a:rPr>
              <a:t>Pro koho vlastně </a:t>
            </a:r>
            <a:r>
              <a:rPr lang="cs-CZ" sz="1600" dirty="0" err="1">
                <a:solidFill>
                  <a:srgbClr val="002060"/>
                </a:solidFill>
              </a:rPr>
              <a:t>crowdfundingové</a:t>
            </a:r>
            <a:r>
              <a:rPr lang="cs-CZ" sz="1600" dirty="0">
                <a:solidFill>
                  <a:srgbClr val="002060"/>
                </a:solidFill>
              </a:rPr>
              <a:t> projekty jsou se dočtete v článku </a:t>
            </a:r>
            <a:r>
              <a:rPr lang="cs-CZ" sz="1600" u="sng" dirty="0" err="1">
                <a:solidFill>
                  <a:srgbClr val="002060"/>
                </a:solidFill>
                <a:hlinkClick r:id="rId7"/>
              </a:rPr>
              <a:t>Startovači</a:t>
            </a:r>
            <a:r>
              <a:rPr lang="cs-CZ" sz="1600" u="sng" dirty="0">
                <a:solidFill>
                  <a:srgbClr val="002060"/>
                </a:solidFill>
                <a:hlinkClick r:id="rId7"/>
              </a:rPr>
              <a:t>, podporovatelé, fanoušci, donoři, </a:t>
            </a:r>
            <a:r>
              <a:rPr lang="cs-CZ" sz="1600" u="sng" dirty="0" err="1">
                <a:solidFill>
                  <a:srgbClr val="002060"/>
                </a:solidFill>
                <a:hlinkClick r:id="rId7"/>
              </a:rPr>
              <a:t>backeři</a:t>
            </a:r>
            <a:r>
              <a:rPr lang="cs-CZ" sz="1600" u="sng" dirty="0">
                <a:solidFill>
                  <a:srgbClr val="002060"/>
                </a:solidFill>
                <a:hlinkClick r:id="rId7"/>
              </a:rPr>
              <a:t>...</a:t>
            </a:r>
            <a:endParaRPr lang="cs-CZ" sz="1600" dirty="0">
              <a:solidFill>
                <a:srgbClr val="002060"/>
              </a:solidFill>
            </a:endParaRPr>
          </a:p>
          <a:p>
            <a:pPr lvl="1"/>
            <a:r>
              <a:rPr lang="cs-CZ" sz="1600" dirty="0">
                <a:solidFill>
                  <a:srgbClr val="002060"/>
                </a:solidFill>
              </a:rPr>
              <a:t>Přemýšlíte, jestli máte zadat volbu "podnikatelský projekt"? Raději si nejprve přečtěte </a:t>
            </a:r>
            <a:r>
              <a:rPr lang="cs-CZ" sz="1600" u="sng" dirty="0">
                <a:solidFill>
                  <a:srgbClr val="002060"/>
                </a:solidFill>
                <a:hlinkClick r:id="rId8"/>
              </a:rPr>
              <a:t>Co to znamená "podnikatelský projekt"?</a:t>
            </a:r>
            <a:endParaRPr lang="cs-CZ" sz="1600" dirty="0">
              <a:solidFill>
                <a:srgbClr val="002060"/>
              </a:solidFill>
            </a:endParaRPr>
          </a:p>
          <a:p>
            <a:pPr lvl="1"/>
            <a:r>
              <a:rPr lang="cs-CZ" sz="1600" dirty="0">
                <a:solidFill>
                  <a:srgbClr val="002060"/>
                </a:solidFill>
              </a:rPr>
              <a:t>Jak si stanovit cíl a jak odhadnout své šance si přečtete v článku </a:t>
            </a:r>
            <a:r>
              <a:rPr lang="cs-CZ" sz="1600" u="sng" dirty="0">
                <a:solidFill>
                  <a:srgbClr val="002060"/>
                </a:solidFill>
                <a:hlinkClick r:id="rId9"/>
              </a:rPr>
              <a:t>Jak dobrý je můj cíl?</a:t>
            </a:r>
            <a:r>
              <a:rPr lang="cs-CZ" sz="1600" dirty="0">
                <a:solidFill>
                  <a:srgbClr val="002060"/>
                </a:solidFill>
              </a:rPr>
              <a:t> </a:t>
            </a:r>
          </a:p>
          <a:p>
            <a:pPr lvl="1"/>
            <a:r>
              <a:rPr lang="cs-CZ" sz="1600" dirty="0">
                <a:solidFill>
                  <a:srgbClr val="002060"/>
                </a:solidFill>
              </a:rPr>
              <a:t>Se psaním textů vám pomůže článek </a:t>
            </a:r>
            <a:r>
              <a:rPr lang="cs-CZ" sz="1600" u="sng" dirty="0">
                <a:solidFill>
                  <a:srgbClr val="002060"/>
                </a:solidFill>
                <a:hlinkClick r:id="rId10"/>
              </a:rPr>
              <a:t>Píšeme projekt</a:t>
            </a:r>
            <a:r>
              <a:rPr lang="cs-CZ" sz="1600" dirty="0">
                <a:solidFill>
                  <a:srgbClr val="002060"/>
                </a:solidFill>
              </a:rPr>
              <a:t>. </a:t>
            </a:r>
          </a:p>
          <a:p>
            <a:pPr lvl="1"/>
            <a:r>
              <a:rPr lang="cs-CZ" sz="1600" dirty="0">
                <a:solidFill>
                  <a:srgbClr val="002060"/>
                </a:solidFill>
              </a:rPr>
              <a:t>Jak volit odměny se píše v článku </a:t>
            </a:r>
            <a:r>
              <a:rPr lang="cs-CZ" sz="1600" u="sng" dirty="0">
                <a:solidFill>
                  <a:srgbClr val="002060"/>
                </a:solidFill>
                <a:hlinkClick r:id="rId11"/>
              </a:rPr>
              <a:t>Skutečná hodnota </a:t>
            </a:r>
            <a:r>
              <a:rPr lang="cs-CZ" sz="1600" u="sng" dirty="0" err="1">
                <a:solidFill>
                  <a:srgbClr val="002060"/>
                </a:solidFill>
                <a:hlinkClick r:id="rId11"/>
              </a:rPr>
              <a:t>crowdfundingových</a:t>
            </a:r>
            <a:r>
              <a:rPr lang="cs-CZ" sz="1600" u="sng" dirty="0">
                <a:solidFill>
                  <a:srgbClr val="002060"/>
                </a:solidFill>
                <a:hlinkClick r:id="rId11"/>
              </a:rPr>
              <a:t> odměn</a:t>
            </a:r>
            <a:r>
              <a:rPr lang="cs-CZ" sz="1600" dirty="0">
                <a:solidFill>
                  <a:srgbClr val="002060"/>
                </a:solidFill>
              </a:rPr>
              <a:t>.</a:t>
            </a:r>
          </a:p>
          <a:p>
            <a:pPr lvl="1"/>
            <a:r>
              <a:rPr lang="cs-CZ" sz="1600" dirty="0">
                <a:solidFill>
                  <a:srgbClr val="002060"/>
                </a:solidFill>
              </a:rPr>
              <a:t>Kdy budete potřebovat video a jak by mělo vypadat (včetně ukázek) si přečtěte v článku </a:t>
            </a:r>
            <a:r>
              <a:rPr lang="cs-CZ" sz="1600" u="sng" dirty="0">
                <a:solidFill>
                  <a:srgbClr val="002060"/>
                </a:solidFill>
                <a:hlinkClick r:id="rId12"/>
              </a:rPr>
              <a:t>Před kamerou, za kamerou </a:t>
            </a:r>
            <a:r>
              <a:rPr lang="cs-CZ" sz="1600" dirty="0">
                <a:solidFill>
                  <a:srgbClr val="002060"/>
                </a:solidFill>
              </a:rPr>
              <a:t>.</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Jak udělat </a:t>
            </a:r>
            <a:r>
              <a:rPr lang="cs-CZ" dirty="0" err="1"/>
              <a:t>crowdfundingovou</a:t>
            </a:r>
            <a:r>
              <a:rPr lang="cs-CZ" dirty="0"/>
              <a:t> kampaň?</a:t>
            </a:r>
          </a:p>
        </p:txBody>
      </p:sp>
    </p:spTree>
    <p:extLst>
      <p:ext uri="{BB962C8B-B14F-4D97-AF65-F5344CB8AC3E}">
        <p14:creationId xmlns:p14="http://schemas.microsoft.com/office/powerpoint/2010/main" val="2291084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1021"/>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15</a:t>
            </a:r>
            <a:r>
              <a:rPr lang="cs-CZ" sz="2000" dirty="0">
                <a:solidFill>
                  <a:srgbClr val="002060"/>
                </a:solidFill>
                <a:latin typeface="Times New Roman" panose="02020603050405020304" pitchFamily="18" charset="0"/>
                <a:cs typeface="Times New Roman" panose="02020603050405020304" pitchFamily="18" charset="0"/>
              </a:rPr>
              <a:t> největších herních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na Kickstarteru. </a:t>
            </a:r>
            <a:r>
              <a:rPr lang="cs-CZ" sz="2000" dirty="0">
                <a:solidFill>
                  <a:srgbClr val="002060"/>
                </a:solidFill>
                <a:latin typeface="Times New Roman" panose="02020603050405020304" pitchFamily="18" charset="0"/>
                <a:cs typeface="Times New Roman" panose="02020603050405020304" pitchFamily="18" charset="0"/>
                <a:hlinkClick r:id="rId4"/>
              </a:rPr>
              <a:t>10</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failů</a:t>
            </a:r>
            <a:r>
              <a:rPr 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Mnoho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failů</a:t>
            </a:r>
            <a:r>
              <a:rPr lang="cs-CZ" altLang="cs-CZ" sz="2000" dirty="0">
                <a:solidFill>
                  <a:srgbClr val="002060"/>
                </a:solidFill>
                <a:latin typeface="Times New Roman" panose="02020603050405020304" pitchFamily="18" charset="0"/>
                <a:cs typeface="Times New Roman" panose="02020603050405020304" pitchFamily="18" charset="0"/>
              </a:rPr>
              <a:t> na Kickstarteru a Indiegogo.</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6"/>
              </a:rPr>
              <a:t>popis</a:t>
            </a:r>
            <a:r>
              <a:rPr lang="cs-CZ" altLang="cs-CZ" sz="2000" dirty="0">
                <a:solidFill>
                  <a:srgbClr val="002060"/>
                </a:solidFill>
                <a:latin typeface="Times New Roman" panose="02020603050405020304" pitchFamily="18" charset="0"/>
                <a:cs typeface="Times New Roman" panose="02020603050405020304" pitchFamily="18" charset="0"/>
              </a:rPr>
              <a:t> celého </a:t>
            </a:r>
            <a:r>
              <a:rPr lang="cs-CZ" altLang="cs-CZ" sz="2000" dirty="0" err="1">
                <a:solidFill>
                  <a:srgbClr val="002060"/>
                </a:solidFill>
                <a:latin typeface="Times New Roman" panose="02020603050405020304" pitchFamily="18" charset="0"/>
                <a:cs typeface="Times New Roman" panose="02020603050405020304" pitchFamily="18" charset="0"/>
              </a:rPr>
              <a:t>failu</a:t>
            </a:r>
            <a:r>
              <a:rPr lang="cs-CZ" altLang="cs-CZ" sz="2000" dirty="0">
                <a:solidFill>
                  <a:srgbClr val="002060"/>
                </a:solidFill>
                <a:latin typeface="Times New Roman" panose="02020603050405020304" pitchFamily="18" charset="0"/>
                <a:cs typeface="Times New Roman" panose="02020603050405020304" pitchFamily="18" charset="0"/>
              </a:rPr>
              <a:t> na KS. </a:t>
            </a:r>
            <a:r>
              <a:rPr lang="cs-CZ" altLang="cs-CZ" sz="2000" dirty="0">
                <a:solidFill>
                  <a:srgbClr val="002060"/>
                </a:solidFill>
                <a:latin typeface="Times New Roman" panose="02020603050405020304" pitchFamily="18" charset="0"/>
                <a:cs typeface="Times New Roman" panose="02020603050405020304" pitchFamily="18" charset="0"/>
                <a:hlinkClick r:id="rId7"/>
              </a:rPr>
              <a:t>Další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faily</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8"/>
              </a:rPr>
              <a:t>článek</a:t>
            </a:r>
            <a:r>
              <a:rPr lang="cs-CZ" altLang="cs-CZ" sz="2000" dirty="0">
                <a:solidFill>
                  <a:srgbClr val="002060"/>
                </a:solidFill>
                <a:latin typeface="Times New Roman" panose="02020603050405020304" pitchFamily="18" charset="0"/>
                <a:cs typeface="Times New Roman" panose="02020603050405020304" pitchFamily="18" charset="0"/>
              </a:rPr>
              <a:t> o </a:t>
            </a:r>
            <a:r>
              <a:rPr lang="cs-CZ" altLang="cs-CZ" sz="2000" dirty="0" err="1">
                <a:solidFill>
                  <a:srgbClr val="002060"/>
                </a:solidFill>
                <a:latin typeface="Times New Roman" panose="02020603050405020304" pitchFamily="18" charset="0"/>
                <a:cs typeface="Times New Roman" panose="02020603050405020304" pitchFamily="18" charset="0"/>
              </a:rPr>
              <a:t>relaunchi</a:t>
            </a:r>
            <a:r>
              <a:rPr lang="cs-CZ" altLang="cs-CZ" sz="2000" dirty="0">
                <a:solidFill>
                  <a:srgbClr val="002060"/>
                </a:solidFill>
                <a:latin typeface="Times New Roman" panose="02020603050405020304" pitchFamily="18" charset="0"/>
                <a:cs typeface="Times New Roman" panose="02020603050405020304" pitchFamily="18" charset="0"/>
              </a:rPr>
              <a:t> kampaně. </a:t>
            </a:r>
          </a:p>
          <a:p>
            <a:r>
              <a:rPr lang="cs-CZ" altLang="cs-CZ" sz="2000" dirty="0">
                <a:solidFill>
                  <a:srgbClr val="002060"/>
                </a:solidFill>
                <a:latin typeface="Times New Roman" panose="02020603050405020304" pitchFamily="18" charset="0"/>
                <a:cs typeface="Times New Roman" panose="02020603050405020304" pitchFamily="18" charset="0"/>
              </a:rPr>
              <a:t>Co se z toho dá vyvodit? Projekty selhávají během přípravy kampaně (nedotáhnete to, KS to ani nepustí), v průběhu kampaně (nezvládnete to uřídit, nevybudíte své komunity, nenajdete nové komunity), po kampani (technologie nefunguje v praxi, podcenili jste náklady a potřebný čas).</a:t>
            </a:r>
          </a:p>
          <a:p>
            <a:r>
              <a:rPr lang="cs-CZ" altLang="cs-CZ" sz="2000" dirty="0">
                <a:solidFill>
                  <a:srgbClr val="002060"/>
                </a:solidFill>
                <a:latin typeface="Times New Roman" panose="02020603050405020304" pitchFamily="18" charset="0"/>
                <a:cs typeface="Times New Roman" panose="02020603050405020304" pitchFamily="18" charset="0"/>
              </a:rPr>
              <a:t>Nadšení z </a:t>
            </a:r>
            <a:r>
              <a:rPr lang="cs-CZ" altLang="cs-CZ" sz="2000" dirty="0" err="1">
                <a:solidFill>
                  <a:srgbClr val="002060"/>
                </a:solidFill>
                <a:latin typeface="Times New Roman" panose="02020603050405020304" pitchFamily="18" charset="0"/>
                <a:cs typeface="Times New Roman" panose="02020603050405020304" pitchFamily="18" charset="0"/>
              </a:rPr>
              <a:t>crowdfundingu</a:t>
            </a:r>
            <a:r>
              <a:rPr lang="cs-CZ" altLang="cs-CZ" sz="2000" dirty="0">
                <a:solidFill>
                  <a:srgbClr val="002060"/>
                </a:solidFill>
                <a:latin typeface="Times New Roman" panose="02020603050405020304" pitchFamily="18" charset="0"/>
                <a:cs typeface="Times New Roman" panose="02020603050405020304" pitchFamily="18" charset="0"/>
              </a:rPr>
              <a:t> je za námi, novináři po všech těch </a:t>
            </a:r>
            <a:r>
              <a:rPr lang="cs-CZ" altLang="cs-CZ" sz="2000" dirty="0" err="1">
                <a:solidFill>
                  <a:srgbClr val="002060"/>
                </a:solidFill>
                <a:latin typeface="Times New Roman" panose="02020603050405020304" pitchFamily="18" charset="0"/>
                <a:cs typeface="Times New Roman" panose="02020603050405020304" pitchFamily="18" charset="0"/>
              </a:rPr>
              <a:t>failech</a:t>
            </a:r>
            <a:r>
              <a:rPr lang="cs-CZ" altLang="cs-CZ" sz="2000" dirty="0">
                <a:solidFill>
                  <a:srgbClr val="002060"/>
                </a:solidFill>
                <a:latin typeface="Times New Roman" panose="02020603050405020304" pitchFamily="18" charset="0"/>
                <a:cs typeface="Times New Roman" panose="02020603050405020304" pitchFamily="18" charset="0"/>
              </a:rPr>
              <a:t> nemají zájem psát o těchto věcech. </a:t>
            </a:r>
            <a:r>
              <a:rPr lang="cs-CZ" altLang="cs-CZ" sz="2000" dirty="0" err="1">
                <a:solidFill>
                  <a:srgbClr val="002060"/>
                </a:solidFill>
                <a:latin typeface="Times New Roman" panose="02020603050405020304" pitchFamily="18" charset="0"/>
                <a:cs typeface="Times New Roman" panose="02020603050405020304" pitchFamily="18" charset="0"/>
              </a:rPr>
              <a:t>Credibilitu</a:t>
            </a:r>
            <a:r>
              <a:rPr lang="cs-CZ" altLang="cs-CZ" sz="2000" dirty="0">
                <a:solidFill>
                  <a:srgbClr val="002060"/>
                </a:solidFill>
                <a:latin typeface="Times New Roman" panose="02020603050405020304" pitchFamily="18" charset="0"/>
                <a:cs typeface="Times New Roman" panose="02020603050405020304" pitchFamily="18" charset="0"/>
              </a:rPr>
              <a:t> by mohly zvýšit </a:t>
            </a:r>
            <a:r>
              <a:rPr lang="cs-CZ" altLang="cs-CZ" sz="2000" dirty="0">
                <a:solidFill>
                  <a:srgbClr val="002060"/>
                </a:solidFill>
                <a:latin typeface="Times New Roman" panose="02020603050405020304" pitchFamily="18" charset="0"/>
                <a:cs typeface="Times New Roman" panose="02020603050405020304" pitchFamily="18" charset="0"/>
                <a:hlinkClick r:id="rId9"/>
              </a:rPr>
              <a:t>tyto</a:t>
            </a:r>
            <a:r>
              <a:rPr lang="cs-CZ" altLang="cs-CZ" sz="2000" dirty="0">
                <a:solidFill>
                  <a:srgbClr val="002060"/>
                </a:solidFill>
                <a:latin typeface="Times New Roman" panose="02020603050405020304" pitchFamily="18" charset="0"/>
                <a:cs typeface="Times New Roman" panose="02020603050405020304" pitchFamily="18" charset="0"/>
              </a:rPr>
              <a:t> rady. </a:t>
            </a:r>
          </a:p>
          <a:p>
            <a:r>
              <a:rPr lang="cs-CZ" altLang="cs-CZ" sz="2000" dirty="0">
                <a:solidFill>
                  <a:srgbClr val="002060"/>
                </a:solidFill>
                <a:latin typeface="Times New Roman" panose="02020603050405020304" pitchFamily="18" charset="0"/>
                <a:cs typeface="Times New Roman" panose="02020603050405020304" pitchFamily="18" charset="0"/>
              </a:rPr>
              <a:t>Celková </a:t>
            </a:r>
            <a:r>
              <a:rPr lang="cs-CZ" altLang="cs-CZ" sz="2000" dirty="0">
                <a:solidFill>
                  <a:srgbClr val="002060"/>
                </a:solidFill>
                <a:latin typeface="Times New Roman" panose="02020603050405020304" pitchFamily="18" charset="0"/>
                <a:cs typeface="Times New Roman" panose="02020603050405020304" pitchFamily="18" charset="0"/>
                <a:hlinkClick r:id="rId10"/>
              </a:rPr>
              <a:t>data</a:t>
            </a:r>
            <a:r>
              <a:rPr lang="cs-CZ" altLang="cs-CZ" sz="2000" dirty="0">
                <a:solidFill>
                  <a:srgbClr val="002060"/>
                </a:solidFill>
                <a:latin typeface="Times New Roman" panose="02020603050405020304" pitchFamily="18" charset="0"/>
                <a:cs typeface="Times New Roman" panose="02020603050405020304" pitchFamily="18" charset="0"/>
              </a:rPr>
              <a:t> za </a:t>
            </a:r>
            <a:r>
              <a:rPr lang="cs-CZ" altLang="cs-CZ" sz="2000" dirty="0" err="1">
                <a:solidFill>
                  <a:srgbClr val="002060"/>
                </a:solidFill>
                <a:latin typeface="Times New Roman" panose="02020603050405020304" pitchFamily="18" charset="0"/>
                <a:cs typeface="Times New Roman" panose="02020603050405020304" pitchFamily="18" charset="0"/>
              </a:rPr>
              <a:t>Kickstarter</a:t>
            </a:r>
            <a:r>
              <a:rPr lang="cs-CZ" altLang="cs-CZ" sz="2000" dirty="0">
                <a:solidFill>
                  <a:srgbClr val="002060"/>
                </a:solidFill>
                <a:latin typeface="Times New Roman" panose="02020603050405020304" pitchFamily="18" charset="0"/>
                <a:cs typeface="Times New Roman" panose="02020603050405020304" pitchFamily="18" charset="0"/>
              </a:rPr>
              <a:t> – vybráno 6,2 mld. USD.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Jsou zde ale i negativa</a:t>
            </a:r>
          </a:p>
        </p:txBody>
      </p:sp>
    </p:spTree>
    <p:extLst>
      <p:ext uri="{BB962C8B-B14F-4D97-AF65-F5344CB8AC3E}">
        <p14:creationId xmlns:p14="http://schemas.microsoft.com/office/powerpoint/2010/main" val="3284531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Najděte české </a:t>
            </a:r>
            <a:r>
              <a:rPr lang="cs-CZ" sz="2000" dirty="0" err="1">
                <a:solidFill>
                  <a:srgbClr val="002060"/>
                </a:solidFill>
                <a:latin typeface="Times New Roman" panose="02020603050405020304" pitchFamily="18" charset="0"/>
                <a:cs typeface="Times New Roman" panose="02020603050405020304" pitchFamily="18" charset="0"/>
              </a:rPr>
              <a:t>crowdfundingové</a:t>
            </a:r>
            <a:r>
              <a:rPr lang="cs-CZ" sz="2000" dirty="0">
                <a:solidFill>
                  <a:srgbClr val="002060"/>
                </a:solidFill>
                <a:latin typeface="Times New Roman" panose="02020603050405020304" pitchFamily="18" charset="0"/>
                <a:cs typeface="Times New Roman" panose="02020603050405020304" pitchFamily="18" charset="0"/>
              </a:rPr>
              <a:t> portály.</a:t>
            </a:r>
          </a:p>
          <a:p>
            <a:r>
              <a:rPr lang="cs-CZ" altLang="cs-CZ" sz="2000" dirty="0">
                <a:solidFill>
                  <a:srgbClr val="002060"/>
                </a:solidFill>
                <a:latin typeface="Times New Roman" panose="02020603050405020304" pitchFamily="18" charset="0"/>
                <a:cs typeface="Times New Roman" panose="02020603050405020304" pitchFamily="18" charset="0"/>
              </a:rPr>
              <a:t>Podívejte se na kampaně a zjistěte, proč jsou ne/úspěšné.</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Úkol 2</a:t>
            </a:r>
          </a:p>
        </p:txBody>
      </p:sp>
    </p:spTree>
    <p:extLst>
      <p:ext uri="{BB962C8B-B14F-4D97-AF65-F5344CB8AC3E}">
        <p14:creationId xmlns:p14="http://schemas.microsoft.com/office/powerpoint/2010/main" val="2579079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 klasickém marketingu je cena jediným prvkem marketingového mixu, který přináší firmě příjmy, ostatní jsou považovány za náklady. Tento pohled je ale v praxi ne zcela přesný, měli bychom se na cenu dívat jako na jednu ze součástí marketingového mixu, která musí být v souladu s přáními a potřebami zákazníků, abychom byli schopni vytvořit nabídku šitou přesně na míru. </a:t>
            </a:r>
          </a:p>
          <a:p>
            <a:r>
              <a:rPr lang="cs-CZ" sz="2000" dirty="0">
                <a:solidFill>
                  <a:srgbClr val="002060"/>
                </a:solidFill>
              </a:rPr>
              <a:t>V úzkém pohledu je cena peněžní částkou, kterou zákazník musí zaplatit za produkt, v širším pohledu je cena vše, co musí za produkt obětovat (např. i čas, nepohodlí v obchodě apod.).</a:t>
            </a:r>
          </a:p>
          <a:p>
            <a:r>
              <a:rPr lang="cs-CZ" sz="2000" dirty="0">
                <a:solidFill>
                  <a:srgbClr val="002060"/>
                </a:solidFill>
              </a:rPr>
              <a:t>Oproti produktu, distribuci a komunikaci je vysoce flexibilním nástrojem.</a:t>
            </a:r>
          </a:p>
          <a:p>
            <a:r>
              <a:rPr lang="cs-CZ" sz="2000" b="1" dirty="0">
                <a:solidFill>
                  <a:srgbClr val="002060"/>
                </a:solidFill>
              </a:rPr>
              <a:t>Historicky byly ceny smluvní, poté politika pevných cen, dnes přes internet opět dynamické</a:t>
            </a:r>
            <a:r>
              <a:rPr lang="cs-CZ" sz="2000" dirty="0">
                <a:solidFill>
                  <a:srgbClr val="002060"/>
                </a:solidFill>
              </a:rPr>
              <a:t> – internet naprosto změnil vnímání ceny.</a:t>
            </a:r>
          </a:p>
          <a:p>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7 Definice ceny</a:t>
            </a:r>
          </a:p>
        </p:txBody>
      </p:sp>
    </p:spTree>
    <p:extLst>
      <p:ext uri="{BB962C8B-B14F-4D97-AF65-F5344CB8AC3E}">
        <p14:creationId xmlns:p14="http://schemas.microsoft.com/office/powerpoint/2010/main" val="97879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Studijní materiály v IS (skripta,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Seminární práce a závěrečný test budou pouze z probíraného rozsahu, viz tutoriály (opět </a:t>
            </a:r>
            <a:r>
              <a:rPr lang="cs-CZ" sz="2000" dirty="0">
                <a:solidFill>
                  <a:srgbClr val="FF0000"/>
                </a:solidFill>
                <a:latin typeface="Times New Roman" panose="02020603050405020304" pitchFamily="18" charset="0"/>
                <a:cs typeface="Times New Roman" panose="02020603050405020304" pitchFamily="18" charset="0"/>
              </a:rPr>
              <a:t>PPT prezentace</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Nebudeme vyžadovat doslovné definice, stačí svými slovy obsah. Budeme vyžadovat praktickou aplikaci – vysvětlit na příkladu.</a:t>
            </a:r>
          </a:p>
        </p:txBody>
      </p:sp>
      <p:sp>
        <p:nvSpPr>
          <p:cNvPr id="6" name="Nadpis 5"/>
          <p:cNvSpPr>
            <a:spLocks noGrp="1"/>
          </p:cNvSpPr>
          <p:nvPr>
            <p:ph type="title"/>
          </p:nvPr>
        </p:nvSpPr>
        <p:spPr>
          <a:xfrm>
            <a:off x="179512" y="195486"/>
            <a:ext cx="3888432" cy="507703"/>
          </a:xfrm>
        </p:spPr>
        <p:txBody>
          <a:bodyPr/>
          <a:lstStyle/>
          <a:p>
            <a:r>
              <a:rPr lang="cs-CZ" dirty="0"/>
              <a:t>Studijní literatura</a:t>
            </a:r>
          </a:p>
        </p:txBody>
      </p:sp>
    </p:spTree>
    <p:extLst>
      <p:ext uri="{BB962C8B-B14F-4D97-AF65-F5344CB8AC3E}">
        <p14:creationId xmlns:p14="http://schemas.microsoft.com/office/powerpoint/2010/main" val="1199158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1864061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lvl="0"/>
            <a:r>
              <a:rPr lang="cs-CZ" sz="2000" b="1" dirty="0">
                <a:solidFill>
                  <a:srgbClr val="002060"/>
                </a:solidFill>
              </a:rPr>
              <a:t>Volba cenových cílů</a:t>
            </a:r>
            <a:r>
              <a:rPr lang="cs-CZ" sz="2000" dirty="0">
                <a:solidFill>
                  <a:srgbClr val="002060"/>
                </a:solidFill>
              </a:rPr>
              <a:t> – vycházíme z cílů strategických a cílů pro ostatní nástroje marketingového mixu. Obecně můžeme tyto cenové cíle rozdělit na marketingové (např. zvýšení podílu na trhu, vedení kvalitou, přežití, </a:t>
            </a:r>
            <a:r>
              <a:rPr lang="cs-CZ" sz="2000" dirty="0" err="1">
                <a:solidFill>
                  <a:srgbClr val="002060"/>
                </a:solidFill>
              </a:rPr>
              <a:t>skimming</a:t>
            </a:r>
            <a:r>
              <a:rPr lang="cs-CZ" sz="2000" dirty="0">
                <a:solidFill>
                  <a:srgbClr val="002060"/>
                </a:solidFill>
              </a:rPr>
              <a:t> trhu apod.) a finanční (ROI – návratnost investice, optimalizace profitu, generování cash </a:t>
            </a:r>
            <a:r>
              <a:rPr lang="cs-CZ" sz="2000" dirty="0" err="1">
                <a:solidFill>
                  <a:srgbClr val="002060"/>
                </a:solidFill>
              </a:rPr>
              <a:t>flow</a:t>
            </a:r>
            <a:r>
              <a:rPr lang="cs-CZ" sz="2000" dirty="0">
                <a:solidFill>
                  <a:srgbClr val="002060"/>
                </a:solidFill>
              </a:rPr>
              <a:t> apod.).</a:t>
            </a:r>
          </a:p>
          <a:p>
            <a:pPr lvl="0"/>
            <a:r>
              <a:rPr lang="cs-CZ" sz="2000" b="1" dirty="0">
                <a:solidFill>
                  <a:srgbClr val="002060"/>
                </a:solidFill>
              </a:rPr>
              <a:t>Odhad poptávky</a:t>
            </a:r>
            <a:r>
              <a:rPr lang="cs-CZ" sz="2000" dirty="0">
                <a:solidFill>
                  <a:srgbClr val="002060"/>
                </a:solidFill>
              </a:rPr>
              <a:t> – veškerá naše cenová rozhodnutí vždy závisí na stavu poptávky po naší nabídce na trhu. Poptávková křivka udává inverzní vztah mezi výší ceny a výší poptávky. Používáme prognostické metody, analýzu dat. </a:t>
            </a:r>
          </a:p>
          <a:p>
            <a:pPr lvl="0"/>
            <a:r>
              <a:rPr lang="cs-CZ" sz="2000" b="1" dirty="0">
                <a:solidFill>
                  <a:srgbClr val="002060"/>
                </a:solidFill>
              </a:rPr>
              <a:t>Stanovení nákladů </a:t>
            </a:r>
            <a:r>
              <a:rPr lang="cs-CZ" sz="2000" dirty="0">
                <a:solidFill>
                  <a:srgbClr val="002060"/>
                </a:solidFill>
              </a:rPr>
              <a:t>– můžeme použít kalkulační vzorec, viz výše. Další kalkulační postupy mohou být např. full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 nebo direct </a:t>
            </a:r>
            <a:r>
              <a:rPr lang="cs-CZ" sz="2000" dirty="0" err="1">
                <a:solidFill>
                  <a:srgbClr val="002060"/>
                </a:solidFill>
              </a:rPr>
              <a:t>cost</a:t>
            </a:r>
            <a:r>
              <a:rPr lang="cs-CZ" sz="2000" dirty="0">
                <a:solidFill>
                  <a:srgbClr val="002060"/>
                </a:solidFill>
              </a:rPr>
              <a:t> </a:t>
            </a:r>
            <a:r>
              <a:rPr lang="cs-CZ" sz="2000" dirty="0" err="1">
                <a:solidFill>
                  <a:srgbClr val="002060"/>
                </a:solidFill>
              </a:rPr>
              <a:t>pricing</a:t>
            </a:r>
            <a:r>
              <a:rPr lang="cs-CZ" sz="2000" dirty="0">
                <a:solidFill>
                  <a:srgbClr val="002060"/>
                </a:solidFill>
              </a:rPr>
              <a:t>.</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1</a:t>
            </a:r>
          </a:p>
        </p:txBody>
      </p:sp>
    </p:spTree>
    <p:extLst>
      <p:ext uri="{BB962C8B-B14F-4D97-AF65-F5344CB8AC3E}">
        <p14:creationId xmlns:p14="http://schemas.microsoft.com/office/powerpoint/2010/main" val="3237110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Analýza nákladů, cen a nabídky konkurentů </a:t>
            </a:r>
            <a:r>
              <a:rPr lang="cs-CZ" sz="2000" dirty="0">
                <a:solidFill>
                  <a:srgbClr val="002060"/>
                </a:solidFill>
              </a:rPr>
              <a:t>– naše možná cena by se měla pohybovat mezi náklady (minimum) a poptávkou (maximum), podle toho, jaký </a:t>
            </a:r>
            <a:r>
              <a:rPr lang="cs-CZ" sz="2000" dirty="0" err="1">
                <a:solidFill>
                  <a:srgbClr val="002060"/>
                </a:solidFill>
              </a:rPr>
              <a:t>positioning</a:t>
            </a:r>
            <a:r>
              <a:rPr lang="cs-CZ" sz="2000" dirty="0">
                <a:solidFill>
                  <a:srgbClr val="002060"/>
                </a:solidFill>
              </a:rPr>
              <a:t> jsme si zvolili ve vztahu ke konkurenci. Z toho důvodu musíme být schopni analyzovat náklady, ceny a nabídku konkurenčních firem na trhu. </a:t>
            </a:r>
          </a:p>
          <a:p>
            <a:pPr lvl="0"/>
            <a:r>
              <a:rPr lang="cs-CZ" sz="2000" b="1" dirty="0">
                <a:solidFill>
                  <a:srgbClr val="002060"/>
                </a:solidFill>
              </a:rPr>
              <a:t>Zvolení cenové metody</a:t>
            </a:r>
            <a:r>
              <a:rPr lang="cs-CZ" sz="2000" dirty="0">
                <a:solidFill>
                  <a:srgbClr val="002060"/>
                </a:solidFill>
              </a:rPr>
              <a:t> (strategie a taktiky) – na základě předchozích 4 kroků jsme schopni pro naši konkrétní nabídku zvolit cenovou metodu, strategii a taktiku). Můžeme volit nákladově orientovanou tvorbu cen, hodnotově orientovanou, nebo stanovení cen podle konkurence. </a:t>
            </a:r>
          </a:p>
          <a:p>
            <a:pPr lvl="0"/>
            <a:r>
              <a:rPr lang="cs-CZ" sz="2000" b="1" dirty="0">
                <a:solidFill>
                  <a:srgbClr val="002060"/>
                </a:solidFill>
              </a:rPr>
              <a:t>Volba finální ceny</a:t>
            </a:r>
            <a:r>
              <a:rPr lang="cs-CZ" sz="2000" dirty="0">
                <a:solidFill>
                  <a:srgbClr val="002060"/>
                </a:solidFill>
              </a:rPr>
              <a:t> – v posledním kroku zvolíme konečnou cenu (číslo). </a:t>
            </a:r>
          </a:p>
        </p:txBody>
      </p:sp>
      <p:sp>
        <p:nvSpPr>
          <p:cNvPr id="6" name="Nadpis 5"/>
          <p:cNvSpPr>
            <a:spLocks noGrp="1"/>
          </p:cNvSpPr>
          <p:nvPr>
            <p:ph type="title"/>
          </p:nvPr>
        </p:nvSpPr>
        <p:spPr>
          <a:xfrm>
            <a:off x="179512" y="195486"/>
            <a:ext cx="3888432" cy="507703"/>
          </a:xfrm>
        </p:spPr>
        <p:txBody>
          <a:bodyPr/>
          <a:lstStyle/>
          <a:p>
            <a:r>
              <a:rPr lang="cs-CZ" dirty="0" err="1"/>
              <a:t>Pricing</a:t>
            </a:r>
            <a:r>
              <a:rPr lang="cs-CZ" dirty="0"/>
              <a:t> – pohled marketéra 2</a:t>
            </a:r>
          </a:p>
        </p:txBody>
      </p:sp>
    </p:spTree>
    <p:extLst>
      <p:ext uri="{BB962C8B-B14F-4D97-AF65-F5344CB8AC3E}">
        <p14:creationId xmlns:p14="http://schemas.microsoft.com/office/powerpoint/2010/main" val="1427561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8 Jak internet změnil vnímání ceny?</a:t>
            </a:r>
          </a:p>
        </p:txBody>
      </p:sp>
    </p:spTree>
    <p:extLst>
      <p:ext uri="{BB962C8B-B14F-4D97-AF65-F5344CB8AC3E}">
        <p14:creationId xmlns:p14="http://schemas.microsoft.com/office/powerpoint/2010/main" val="17981807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2681187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 je na to </a:t>
            </a:r>
            <a:r>
              <a:rPr lang="cs-CZ" sz="2000" dirty="0">
                <a:solidFill>
                  <a:srgbClr val="002060"/>
                </a:solidFill>
                <a:hlinkClick r:id="rId3"/>
              </a:rPr>
              <a:t>algoritmus</a:t>
            </a:r>
            <a:r>
              <a:rPr lang="cs-CZ" sz="2000" dirty="0">
                <a:solidFill>
                  <a:srgbClr val="002060"/>
                </a:solidFill>
              </a:rPr>
              <a:t>).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1852748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33548237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1924740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390301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600" dirty="0">
                <a:solidFill>
                  <a:srgbClr val="002060"/>
                </a:solidFill>
                <a:latin typeface="Times New Roman" panose="02020603050405020304" pitchFamily="18" charset="0"/>
                <a:cs typeface="Times New Roman" panose="02020603050405020304" pitchFamily="18" charset="0"/>
              </a:rPr>
              <a:t>1. Úvod do E-marketingu, vymezení základních pojmů</a:t>
            </a:r>
          </a:p>
          <a:p>
            <a:r>
              <a:rPr lang="cs-CZ" sz="1600" dirty="0">
                <a:solidFill>
                  <a:srgbClr val="002060"/>
                </a:solidFill>
                <a:latin typeface="Times New Roman" panose="02020603050405020304" pitchFamily="18" charset="0"/>
                <a:cs typeface="Times New Roman" panose="02020603050405020304" pitchFamily="18" charset="0"/>
              </a:rPr>
              <a:t>2. Vývoj a současný stav forem a prostředků marketingu v interaktivním prostředí.</a:t>
            </a:r>
          </a:p>
          <a:p>
            <a:r>
              <a:rPr lang="cs-CZ" sz="1600" dirty="0">
                <a:solidFill>
                  <a:srgbClr val="002060"/>
                </a:solidFill>
                <a:latin typeface="Times New Roman" panose="02020603050405020304" pitchFamily="18" charset="0"/>
                <a:cs typeface="Times New Roman" panose="02020603050405020304" pitchFamily="18" charset="0"/>
              </a:rPr>
              <a:t>3. Cenové strategie a taktiky v rámci E-marketingu</a:t>
            </a:r>
          </a:p>
          <a:p>
            <a:r>
              <a:rPr lang="cs-CZ" sz="1600" dirty="0">
                <a:solidFill>
                  <a:srgbClr val="002060"/>
                </a:solidFill>
                <a:latin typeface="Times New Roman" panose="02020603050405020304" pitchFamily="18" charset="0"/>
                <a:cs typeface="Times New Roman" panose="02020603050405020304" pitchFamily="18" charset="0"/>
              </a:rPr>
              <a:t>4. Vytváření produktových ekosystémů</a:t>
            </a:r>
          </a:p>
          <a:p>
            <a:r>
              <a:rPr lang="cs-CZ" sz="1600" dirty="0">
                <a:solidFill>
                  <a:srgbClr val="002060"/>
                </a:solidFill>
                <a:latin typeface="Times New Roman" panose="02020603050405020304" pitchFamily="18" charset="0"/>
                <a:cs typeface="Times New Roman" panose="02020603050405020304" pitchFamily="18" charset="0"/>
              </a:rPr>
              <a:t>5. Vybrané online nástroje marketingové komunikace</a:t>
            </a:r>
          </a:p>
          <a:p>
            <a:r>
              <a:rPr lang="cs-CZ" sz="1600" dirty="0">
                <a:solidFill>
                  <a:srgbClr val="002060"/>
                </a:solidFill>
                <a:latin typeface="Times New Roman" panose="02020603050405020304" pitchFamily="18" charset="0"/>
                <a:cs typeface="Times New Roman" panose="02020603050405020304" pitchFamily="18" charset="0"/>
              </a:rPr>
              <a:t>6. Proces akvizice zákazníka na internetu</a:t>
            </a:r>
          </a:p>
          <a:p>
            <a:r>
              <a:rPr lang="cs-CZ" sz="1600" dirty="0">
                <a:solidFill>
                  <a:srgbClr val="002060"/>
                </a:solidFill>
                <a:latin typeface="Times New Roman" panose="02020603050405020304" pitchFamily="18" charset="0"/>
                <a:cs typeface="Times New Roman" panose="02020603050405020304" pitchFamily="18" charset="0"/>
              </a:rPr>
              <a:t>7. Mobilní marketing</a:t>
            </a:r>
          </a:p>
          <a:p>
            <a:r>
              <a:rPr lang="cs-CZ" sz="1600" dirty="0">
                <a:solidFill>
                  <a:srgbClr val="002060"/>
                </a:solidFill>
                <a:latin typeface="Times New Roman" panose="02020603050405020304" pitchFamily="18" charset="0"/>
                <a:cs typeface="Times New Roman" panose="02020603050405020304" pitchFamily="18" charset="0"/>
              </a:rPr>
              <a:t>8. Prezentace firmy pomocí webové stránky </a:t>
            </a:r>
          </a:p>
          <a:p>
            <a:r>
              <a:rPr lang="cs-CZ" sz="1600" dirty="0">
                <a:solidFill>
                  <a:srgbClr val="002060"/>
                </a:solidFill>
                <a:latin typeface="Times New Roman" panose="02020603050405020304" pitchFamily="18" charset="0"/>
                <a:cs typeface="Times New Roman" panose="02020603050405020304" pitchFamily="18" charset="0"/>
              </a:rPr>
              <a:t>9. Sociální média a zapojení online zákazníka</a:t>
            </a:r>
          </a:p>
          <a:p>
            <a:r>
              <a:rPr lang="cs-CZ" sz="1600" dirty="0">
                <a:solidFill>
                  <a:srgbClr val="002060"/>
                </a:solidFill>
                <a:latin typeface="Times New Roman" panose="02020603050405020304" pitchFamily="18" charset="0"/>
                <a:cs typeface="Times New Roman" panose="02020603050405020304" pitchFamily="18" charset="0"/>
              </a:rPr>
              <a:t>10. Vytvoření a správa firemního profilu na sociální síti</a:t>
            </a:r>
          </a:p>
          <a:p>
            <a:r>
              <a:rPr lang="cs-CZ" sz="1600" dirty="0">
                <a:solidFill>
                  <a:srgbClr val="002060"/>
                </a:solidFill>
                <a:latin typeface="Times New Roman" panose="02020603050405020304" pitchFamily="18" charset="0"/>
                <a:cs typeface="Times New Roman" panose="02020603050405020304" pitchFamily="18" charset="0"/>
              </a:rPr>
              <a:t>11. Analýza zákazníka a marketingový výzkum na internetu</a:t>
            </a:r>
          </a:p>
          <a:p>
            <a:r>
              <a:rPr lang="cs-CZ" sz="1600" dirty="0">
                <a:solidFill>
                  <a:srgbClr val="002060"/>
                </a:solidFill>
                <a:latin typeface="Times New Roman" panose="02020603050405020304" pitchFamily="18" charset="0"/>
                <a:cs typeface="Times New Roman" panose="02020603050405020304" pitchFamily="18" charset="0"/>
              </a:rPr>
              <a:t>12. Řízení vztahů se zákazníky online</a:t>
            </a:r>
          </a:p>
          <a:p>
            <a:r>
              <a:rPr lang="cs-CZ" sz="1600" dirty="0">
                <a:solidFill>
                  <a:srgbClr val="002060"/>
                </a:solidFill>
                <a:latin typeface="Times New Roman" panose="02020603050405020304" pitchFamily="18" charset="0"/>
                <a:cs typeface="Times New Roman" panose="02020603050405020304" pitchFamily="18" charset="0"/>
              </a:rPr>
              <a:t>13. Komplexní tvorba online marketingových kampaní</a:t>
            </a:r>
          </a:p>
        </p:txBody>
      </p:sp>
      <p:sp>
        <p:nvSpPr>
          <p:cNvPr id="6" name="Nadpis 5"/>
          <p:cNvSpPr>
            <a:spLocks noGrp="1"/>
          </p:cNvSpPr>
          <p:nvPr>
            <p:ph type="title"/>
          </p:nvPr>
        </p:nvSpPr>
        <p:spPr>
          <a:xfrm>
            <a:off x="179512" y="195486"/>
            <a:ext cx="3888432" cy="507703"/>
          </a:xfrm>
        </p:spPr>
        <p:txBody>
          <a:bodyPr/>
          <a:lstStyle/>
          <a:p>
            <a:r>
              <a:rPr lang="cs-CZ" dirty="0"/>
              <a:t>Struktura přednášek</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385" y="2715766"/>
            <a:ext cx="1812071" cy="1812071"/>
          </a:xfrm>
          <a:prstGeom prst="rect">
            <a:avLst/>
          </a:prstGeom>
        </p:spPr>
      </p:pic>
    </p:spTree>
    <p:extLst>
      <p:ext uri="{BB962C8B-B14F-4D97-AF65-F5344CB8AC3E}">
        <p14:creationId xmlns:p14="http://schemas.microsoft.com/office/powerpoint/2010/main" val="11760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1601190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hlinkClick r:id="rId3"/>
              </a:rPr>
              <a:t>Heureka.cz</a:t>
            </a:r>
            <a:endParaRPr lang="cs-CZ" sz="2000" dirty="0">
              <a:solidFill>
                <a:srgbClr val="002060"/>
              </a:solidFill>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4"/>
              </a:rPr>
              <a:t>Zbozi.cz</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Usetreno.cz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6"/>
              </a:rPr>
              <a:t>Cenovyautomat.cz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7"/>
              </a:rPr>
              <a:t>Porovnejsito.cz</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Ale i </a:t>
            </a:r>
            <a:r>
              <a:rPr lang="cs-CZ" altLang="cs-CZ" sz="2000" dirty="0" err="1">
                <a:solidFill>
                  <a:srgbClr val="002060"/>
                </a:solidFill>
                <a:latin typeface="Times New Roman" panose="02020603050405020304" pitchFamily="18" charset="0"/>
                <a:cs typeface="Times New Roman" panose="02020603050405020304" pitchFamily="18" charset="0"/>
              </a:rPr>
              <a:t>Glami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Favi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Kupi</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Trivago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Biano</a:t>
            </a:r>
            <a:r>
              <a:rPr lang="cs-CZ" altLang="cs-CZ" sz="2000" dirty="0">
                <a:solidFill>
                  <a:srgbClr val="002060"/>
                </a:solidFill>
                <a:latin typeface="Times New Roman" panose="02020603050405020304" pitchFamily="18" charset="0"/>
                <a:cs typeface="Times New Roman" panose="02020603050405020304" pitchFamily="18" charset="0"/>
              </a:rPr>
              <a:t>, Srovnáme, </a:t>
            </a:r>
            <a:r>
              <a:rPr lang="cs-CZ" altLang="cs-CZ" sz="2000" dirty="0" err="1">
                <a:solidFill>
                  <a:srgbClr val="002060"/>
                </a:solidFill>
                <a:latin typeface="Times New Roman" panose="02020603050405020304" pitchFamily="18" charset="0"/>
                <a:cs typeface="Times New Roman" panose="02020603050405020304" pitchFamily="18" charset="0"/>
              </a:rPr>
              <a:t>Hledejceny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Hyperzboží</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Srovnánícen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Nejlepšíceny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Seznamzboží</a:t>
            </a:r>
            <a:r>
              <a:rPr lang="cs-CZ" altLang="cs-CZ" sz="2000" dirty="0">
                <a:solidFill>
                  <a:srgbClr val="002060"/>
                </a:solidFill>
                <a:latin typeface="Times New Roman" panose="02020603050405020304" pitchFamily="18" charset="0"/>
                <a:cs typeface="Times New Roman" panose="02020603050405020304" pitchFamily="18" charset="0"/>
              </a:rPr>
              <a:t> a další.</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„51 % využívá cenové srovnávače vždy nebo při většině nákupů“, „82 % </a:t>
            </a:r>
            <a:r>
              <a:rPr lang="cs-CZ" altLang="cs-CZ" sz="2000" i="1" dirty="0" err="1">
                <a:solidFill>
                  <a:srgbClr val="002060"/>
                </a:solidFill>
                <a:latin typeface="Times New Roman" panose="02020603050405020304" pitchFamily="18" charset="0"/>
                <a:cs typeface="Times New Roman" panose="02020603050405020304" pitchFamily="18" charset="0"/>
              </a:rPr>
              <a:t>Heureka</a:t>
            </a:r>
            <a:r>
              <a:rPr lang="cs-CZ" altLang="cs-CZ" sz="2000" i="1" dirty="0">
                <a:solidFill>
                  <a:srgbClr val="002060"/>
                </a:solidFill>
                <a:latin typeface="Times New Roman" panose="02020603050405020304" pitchFamily="18" charset="0"/>
                <a:cs typeface="Times New Roman" panose="02020603050405020304" pitchFamily="18" charset="0"/>
              </a:rPr>
              <a:t>, 30 % Zboží, 2 % Seznam“</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840760" cy="507703"/>
          </a:xfrm>
        </p:spPr>
        <p:txBody>
          <a:bodyPr/>
          <a:lstStyle/>
          <a:p>
            <a:r>
              <a:rPr lang="cs-CZ" dirty="0"/>
              <a:t>Cenové srovnávače</a:t>
            </a:r>
          </a:p>
        </p:txBody>
      </p:sp>
    </p:spTree>
    <p:extLst>
      <p:ext uri="{BB962C8B-B14F-4D97-AF65-F5344CB8AC3E}">
        <p14:creationId xmlns:p14="http://schemas.microsoft.com/office/powerpoint/2010/main" val="2738216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21979924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p>
          <a:p>
            <a:r>
              <a:rPr lang="cs-CZ" altLang="cs-CZ" sz="2000" dirty="0">
                <a:solidFill>
                  <a:srgbClr val="002060"/>
                </a:solidFill>
                <a:latin typeface="Times New Roman" panose="02020603050405020304" pitchFamily="18" charset="0"/>
                <a:cs typeface="Times New Roman" panose="02020603050405020304" pitchFamily="18" charset="0"/>
              </a:rPr>
              <a:t>2020 – změna v chování! </a:t>
            </a:r>
            <a:r>
              <a:rPr lang="cs-CZ" altLang="cs-CZ" sz="2000" dirty="0" err="1">
                <a:solidFill>
                  <a:srgbClr val="002060"/>
                </a:solidFill>
                <a:latin typeface="Times New Roman" panose="02020603050405020304" pitchFamily="18" charset="0"/>
                <a:cs typeface="Times New Roman" panose="02020603050405020304" pitchFamily="18" charset="0"/>
              </a:rPr>
              <a:t>Apek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i="1" dirty="0">
                <a:solidFill>
                  <a:srgbClr val="002060"/>
                </a:solidFill>
                <a:latin typeface="Times New Roman" panose="02020603050405020304" pitchFamily="18" charset="0"/>
                <a:cs typeface="Times New Roman" panose="02020603050405020304" pitchFamily="18" charset="0"/>
              </a:rPr>
              <a:t>42 % platební kartou přes internet, 18 % bankovním převodem, 14 % na dobírku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11648961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 Krátký přehled platebních bran </a:t>
            </a:r>
            <a:r>
              <a:rPr lang="cs-CZ" sz="2000" dirty="0">
                <a:solidFill>
                  <a:srgbClr val="002060"/>
                </a:solidFill>
                <a:hlinkClick r:id="rId3"/>
              </a:rPr>
              <a:t>tady</a:t>
            </a:r>
            <a:r>
              <a:rPr lang="cs-CZ" sz="2000" dirty="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31031750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3621212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3821793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095077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727744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9 Zajímavé implikace změn vnímání ceny v online prostředí</a:t>
            </a:r>
          </a:p>
        </p:txBody>
      </p:sp>
    </p:spTree>
    <p:extLst>
      <p:ext uri="{BB962C8B-B14F-4D97-AF65-F5344CB8AC3E}">
        <p14:creationId xmlns:p14="http://schemas.microsoft.com/office/powerpoint/2010/main" val="317064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FB skupina Marketing OPF Karviná </a:t>
            </a:r>
            <a:r>
              <a:rPr lang="cs-CZ" sz="2000" dirty="0">
                <a:solidFill>
                  <a:srgbClr val="002060"/>
                </a:solidFill>
                <a:hlinkClick r:id="rId3">
                  <a:extLst>
                    <a:ext uri="{A12FA001-AC4F-418D-AE19-62706E023703}">
                      <ahyp:hlinkClr xmlns:ahyp="http://schemas.microsoft.com/office/drawing/2018/hyperlinkcolor" val="tx"/>
                    </a:ext>
                  </a:extLst>
                </a:hlinkClick>
              </a:rPr>
              <a:t>https://www.facebook.com/groups/1656268444620875/</a:t>
            </a:r>
            <a:r>
              <a:rPr lang="cs-CZ" sz="2000" dirty="0">
                <a:solidFill>
                  <a:srgbClr val="002060"/>
                </a:solidFill>
              </a:rPr>
              <a:t> </a:t>
            </a:r>
          </a:p>
          <a:p>
            <a:r>
              <a:rPr lang="cs-CZ" sz="2000" dirty="0">
                <a:solidFill>
                  <a:srgbClr val="002060"/>
                </a:solidFill>
              </a:rPr>
              <a:t>FB Katedra podnikové ekonomiky a managementu SU OPF Karviná.</a:t>
            </a:r>
          </a:p>
          <a:p>
            <a:r>
              <a:rPr lang="cs-CZ" sz="2000" dirty="0">
                <a:solidFill>
                  <a:srgbClr val="002060"/>
                </a:solidFill>
                <a:hlinkClick r:id="rId4">
                  <a:extLst>
                    <a:ext uri="{A12FA001-AC4F-418D-AE19-62706E023703}">
                      <ahyp:hlinkClr xmlns:ahyp="http://schemas.microsoft.com/office/drawing/2018/hyperlinkcolor" val="tx"/>
                    </a:ext>
                  </a:extLst>
                </a:hlinkClick>
              </a:rPr>
              <a:t>http://www.marketingovenoviny.cz/</a:t>
            </a:r>
            <a:r>
              <a:rPr lang="cs-CZ" sz="2000" dirty="0">
                <a:solidFill>
                  <a:srgbClr val="002060"/>
                </a:solidFill>
              </a:rPr>
              <a:t> </a:t>
            </a:r>
          </a:p>
          <a:p>
            <a:r>
              <a:rPr lang="cs-CZ" sz="2000" dirty="0">
                <a:solidFill>
                  <a:srgbClr val="002060"/>
                </a:solidFill>
                <a:hlinkClick r:id="rId5">
                  <a:extLst>
                    <a:ext uri="{A12FA001-AC4F-418D-AE19-62706E023703}">
                      <ahyp:hlinkClr xmlns:ahyp="http://schemas.microsoft.com/office/drawing/2018/hyperlinkcolor" val="tx"/>
                    </a:ext>
                  </a:extLst>
                </a:hlinkClick>
              </a:rPr>
              <a:t>http://www.m-journal.cz/cs/</a:t>
            </a:r>
            <a:endParaRPr lang="cs-CZ" sz="2000" dirty="0">
              <a:solidFill>
                <a:srgbClr val="002060"/>
              </a:solidFill>
            </a:endParaRPr>
          </a:p>
          <a:p>
            <a:r>
              <a:rPr lang="cs-CZ" sz="2000" dirty="0">
                <a:solidFill>
                  <a:srgbClr val="002060"/>
                </a:solidFill>
                <a:hlinkClick r:id="rId6">
                  <a:extLst>
                    <a:ext uri="{A12FA001-AC4F-418D-AE19-62706E023703}">
                      <ahyp:hlinkClr xmlns:ahyp="http://schemas.microsoft.com/office/drawing/2018/hyperlinkcolor" val="tx"/>
                    </a:ext>
                  </a:extLst>
                </a:hlinkClick>
              </a:rPr>
              <a:t>http://strategie.e15.cz/</a:t>
            </a:r>
            <a:endParaRPr lang="cs-CZ" sz="2000" dirty="0">
              <a:solidFill>
                <a:srgbClr val="002060"/>
              </a:solidFill>
            </a:endParaRPr>
          </a:p>
          <a:p>
            <a:r>
              <a:rPr lang="cs-CZ" sz="2000" dirty="0">
                <a:solidFill>
                  <a:srgbClr val="002060"/>
                </a:solidFill>
                <a:hlinkClick r:id="rId7">
                  <a:extLst>
                    <a:ext uri="{A12FA001-AC4F-418D-AE19-62706E023703}">
                      <ahyp:hlinkClr xmlns:ahyp="http://schemas.microsoft.com/office/drawing/2018/hyperlinkcolor" val="tx"/>
                    </a:ext>
                  </a:extLst>
                </a:hlinkClick>
              </a:rPr>
              <a:t>http://tyinternety.cz/</a:t>
            </a:r>
            <a:r>
              <a:rPr lang="cs-CZ" sz="2000" dirty="0">
                <a:solidFill>
                  <a:srgbClr val="002060"/>
                </a:solidFill>
              </a:rPr>
              <a:t> </a:t>
            </a:r>
          </a:p>
          <a:p>
            <a:r>
              <a:rPr lang="cs-CZ" sz="2000" dirty="0">
                <a:solidFill>
                  <a:srgbClr val="002060"/>
                </a:solidFill>
                <a:hlinkClick r:id="rId8">
                  <a:extLst>
                    <a:ext uri="{A12FA001-AC4F-418D-AE19-62706E023703}">
                      <ahyp:hlinkClr xmlns:ahyp="http://schemas.microsoft.com/office/drawing/2018/hyperlinkcolor" val="tx"/>
                    </a:ext>
                  </a:extLst>
                </a:hlinkClick>
              </a:rPr>
              <a:t>http://www.markething.cz/</a:t>
            </a:r>
            <a:r>
              <a:rPr lang="cs-CZ" sz="2000" dirty="0">
                <a:solidFill>
                  <a:srgbClr val="002060"/>
                </a:solidFill>
              </a:rPr>
              <a:t> </a:t>
            </a:r>
          </a:p>
          <a:p>
            <a:r>
              <a:rPr lang="cs-CZ" sz="2000" dirty="0">
                <a:solidFill>
                  <a:srgbClr val="002060"/>
                </a:solidFill>
                <a:hlinkClick r:id="rId9">
                  <a:extLst>
                    <a:ext uri="{A12FA001-AC4F-418D-AE19-62706E023703}">
                      <ahyp:hlinkClr xmlns:ahyp="http://schemas.microsoft.com/office/drawing/2018/hyperlinkcolor" val="tx"/>
                    </a:ext>
                  </a:extLst>
                </a:hlinkClick>
              </a:rPr>
              <a:t>http://newsfeed.cz/</a:t>
            </a:r>
            <a:r>
              <a:rPr lang="cs-CZ" sz="2000" dirty="0">
                <a:solidFill>
                  <a:srgbClr val="002060"/>
                </a:solidFill>
              </a:rPr>
              <a:t> </a:t>
            </a:r>
          </a:p>
          <a:p>
            <a:r>
              <a:rPr lang="cs-CZ" sz="2000" dirty="0">
                <a:solidFill>
                  <a:srgbClr val="002060"/>
                </a:solidFill>
              </a:rPr>
              <a:t>A další </a:t>
            </a:r>
            <a:r>
              <a:rPr lang="cs-CZ" sz="2000" dirty="0">
                <a:solidFill>
                  <a:srgbClr val="002060"/>
                </a:solidFill>
                <a:hlinkClick r:id="rId10">
                  <a:extLst>
                    <a:ext uri="{A12FA001-AC4F-418D-AE19-62706E023703}">
                      <ahyp:hlinkClr xmlns:ahyp="http://schemas.microsoft.com/office/drawing/2018/hyperlinkcolor" val="tx"/>
                    </a:ext>
                  </a:extLst>
                </a:hlinkClick>
              </a:rPr>
              <a:t>http://mashable.com/</a:t>
            </a:r>
            <a:r>
              <a:rPr lang="cs-CZ" sz="2000" dirty="0">
                <a:solidFill>
                  <a:srgbClr val="002060"/>
                </a:solidFill>
              </a:rPr>
              <a:t>, </a:t>
            </a:r>
            <a:r>
              <a:rPr lang="cs-CZ" sz="2000" dirty="0">
                <a:solidFill>
                  <a:srgbClr val="002060"/>
                </a:solidFill>
                <a:hlinkClick r:id="rId11">
                  <a:extLst>
                    <a:ext uri="{A12FA001-AC4F-418D-AE19-62706E023703}">
                      <ahyp:hlinkClr xmlns:ahyp="http://schemas.microsoft.com/office/drawing/2018/hyperlinkcolor" val="tx"/>
                    </a:ext>
                  </a:extLst>
                </a:hlinkClick>
              </a:rPr>
              <a:t>http://www.engadget.com/</a:t>
            </a:r>
            <a:r>
              <a:rPr lang="cs-CZ" sz="2000" dirty="0">
                <a:solidFill>
                  <a:srgbClr val="002060"/>
                </a:solidFill>
              </a:rPr>
              <a:t> apod. </a:t>
            </a:r>
          </a:p>
        </p:txBody>
      </p:sp>
      <p:sp>
        <p:nvSpPr>
          <p:cNvPr id="6" name="Nadpis 5"/>
          <p:cNvSpPr>
            <a:spLocks noGrp="1"/>
          </p:cNvSpPr>
          <p:nvPr>
            <p:ph type="title"/>
          </p:nvPr>
        </p:nvSpPr>
        <p:spPr>
          <a:xfrm>
            <a:off x="179512" y="195486"/>
            <a:ext cx="3888432" cy="507703"/>
          </a:xfrm>
        </p:spPr>
        <p:txBody>
          <a:bodyPr/>
          <a:lstStyle/>
          <a:p>
            <a:r>
              <a:rPr lang="cs-CZ" dirty="0"/>
              <a:t>Co sledovat</a:t>
            </a:r>
          </a:p>
        </p:txBody>
      </p:sp>
    </p:spTree>
    <p:extLst>
      <p:ext uri="{BB962C8B-B14F-4D97-AF65-F5344CB8AC3E}">
        <p14:creationId xmlns:p14="http://schemas.microsoft.com/office/powerpoint/2010/main" val="559783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rPr>
              <a:t>Z těch musíme zmínit </a:t>
            </a:r>
            <a:r>
              <a:rPr lang="cs-CZ" sz="2000" dirty="0" err="1">
                <a:solidFill>
                  <a:srgbClr val="002060"/>
                </a:solidFill>
              </a:rPr>
              <a:t>Bitcoin</a:t>
            </a:r>
            <a:r>
              <a:rPr lang="cs-CZ" sz="2000" dirty="0">
                <a:solidFill>
                  <a:srgbClr val="002060"/>
                </a:solidFill>
              </a:rPr>
              <a:t>, která způsobila doslova novou zlatou horečku a zpopularizovala tuto oblast i mezi laickou veřejností. </a:t>
            </a:r>
            <a:r>
              <a:rPr lang="cs-CZ" sz="2000" dirty="0" err="1">
                <a:solidFill>
                  <a:srgbClr val="002060"/>
                </a:solidFill>
              </a:rPr>
              <a:t>Bitcoin</a:t>
            </a:r>
            <a:r>
              <a:rPr lang="cs-CZ" sz="2000" dirty="0">
                <a:solidFill>
                  <a:srgbClr val="002060"/>
                </a:solidFill>
              </a:rPr>
              <a:t> se pyšní revoluční decentralizovanou technologií pro přenos digitálních prostředků a zcela transparentním systémem, přehled všech transakcí má u sebe každý počítač s nainstalovanou peněženkou.</a:t>
            </a:r>
          </a:p>
          <a:p>
            <a:r>
              <a:rPr lang="cs-CZ" sz="2000" dirty="0">
                <a:solidFill>
                  <a:srgbClr val="002060"/>
                </a:solidFill>
              </a:rPr>
              <a:t>Příkladem, jak </a:t>
            </a:r>
            <a:r>
              <a:rPr lang="cs-CZ" sz="2000" dirty="0" err="1">
                <a:solidFill>
                  <a:srgbClr val="002060"/>
                </a:solidFill>
              </a:rPr>
              <a:t>Bitcoin</a:t>
            </a:r>
            <a:r>
              <a:rPr lang="cs-CZ" sz="2000" dirty="0">
                <a:solidFill>
                  <a:srgbClr val="002060"/>
                </a:solidFill>
              </a:rPr>
              <a:t> mění svět, by mohl být projekt Paralelní Polis, kde se mimo jiné nachází kavárna </a:t>
            </a:r>
            <a:r>
              <a:rPr lang="cs-CZ" sz="2000" dirty="0" err="1">
                <a:solidFill>
                  <a:srgbClr val="002060"/>
                </a:solidFill>
              </a:rPr>
              <a:t>Bitcoin</a:t>
            </a:r>
            <a:r>
              <a:rPr lang="cs-CZ" sz="2000" dirty="0">
                <a:solidFill>
                  <a:srgbClr val="002060"/>
                </a:solidFill>
              </a:rPr>
              <a:t> </a:t>
            </a:r>
            <a:r>
              <a:rPr lang="cs-CZ" sz="2000" dirty="0" err="1">
                <a:solidFill>
                  <a:srgbClr val="002060"/>
                </a:solidFill>
              </a:rPr>
              <a:t>Coffee</a:t>
            </a:r>
            <a:r>
              <a:rPr lang="cs-CZ" sz="2000" dirty="0">
                <a:solidFill>
                  <a:srgbClr val="002060"/>
                </a:solidFill>
              </a:rPr>
              <a:t>. Zde můžete platit pouze </a:t>
            </a:r>
            <a:r>
              <a:rPr lang="cs-CZ" sz="2000" dirty="0" err="1">
                <a:solidFill>
                  <a:srgbClr val="002060"/>
                </a:solidFill>
              </a:rPr>
              <a:t>Bitcoiny</a:t>
            </a:r>
            <a:r>
              <a:rPr lang="cs-CZ" sz="2000" dirty="0">
                <a:solidFill>
                  <a:srgbClr val="002060"/>
                </a:solidFill>
              </a:rPr>
              <a:t>. Celý projekt má za úkol </a:t>
            </a:r>
            <a:r>
              <a:rPr lang="cs-CZ" sz="2000" dirty="0" err="1">
                <a:solidFill>
                  <a:srgbClr val="002060"/>
                </a:solidFill>
              </a:rPr>
              <a:t>edukovat</a:t>
            </a:r>
            <a:r>
              <a:rPr lang="cs-CZ" sz="2000" dirty="0">
                <a:solidFill>
                  <a:srgbClr val="002060"/>
                </a:solidFill>
              </a:rPr>
              <a:t> lidi v technologiích, které jim umožňují větší svobodu a nezávislost na státu.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770657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Kryptoměny</a:t>
            </a:r>
            <a:endParaRPr lang="cs-CZ" dirty="0"/>
          </a:p>
        </p:txBody>
      </p:sp>
      <p:sp>
        <p:nvSpPr>
          <p:cNvPr id="3" name="Zástupný symbol pro obsah 2"/>
          <p:cNvSpPr txBox="1">
            <a:spLocks/>
          </p:cNvSpPr>
          <p:nvPr/>
        </p:nvSpPr>
        <p:spPr>
          <a:xfrm>
            <a:off x="191344" y="843558"/>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hlinkClick r:id="rId2"/>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stovky (cca tisíc ve 2017, 3600 v roce 2020), hodnota značně proměnlivá, viz </a:t>
            </a:r>
            <a:r>
              <a:rPr lang="cs-CZ" sz="2000" dirty="0">
                <a:solidFill>
                  <a:srgbClr val="002060"/>
                </a:solidFill>
                <a:hlinkClick r:id="rId3"/>
              </a:rPr>
              <a:t>zde</a:t>
            </a:r>
            <a:r>
              <a:rPr lang="cs-CZ" sz="2000" dirty="0">
                <a:solidFill>
                  <a:srgbClr val="002060"/>
                </a:solidFill>
              </a:rPr>
              <a:t> aktuální čísla.</a:t>
            </a:r>
          </a:p>
          <a:p>
            <a:r>
              <a:rPr lang="cs-CZ" sz="2000" dirty="0">
                <a:solidFill>
                  <a:srgbClr val="002060"/>
                </a:solidFill>
                <a:hlinkClick r:id="rId4"/>
              </a:rPr>
              <a:t>Chatovací </a:t>
            </a:r>
            <a:r>
              <a:rPr lang="cs-CZ" sz="2000" dirty="0">
                <a:solidFill>
                  <a:srgbClr val="002060"/>
                </a:solidFill>
              </a:rPr>
              <a:t>aplikace </a:t>
            </a:r>
            <a:r>
              <a:rPr lang="cs-CZ" sz="2000" dirty="0" err="1">
                <a:solidFill>
                  <a:srgbClr val="002060"/>
                </a:solidFill>
              </a:rPr>
              <a:t>Kik</a:t>
            </a:r>
            <a:r>
              <a:rPr lang="cs-CZ" sz="2000" dirty="0">
                <a:solidFill>
                  <a:srgbClr val="002060"/>
                </a:solidFill>
              </a:rPr>
              <a:t> vydala vlastní </a:t>
            </a:r>
            <a:r>
              <a:rPr lang="cs-CZ" sz="2000" dirty="0" err="1">
                <a:solidFill>
                  <a:srgbClr val="002060"/>
                </a:solidFill>
              </a:rPr>
              <a:t>kryptoměnu</a:t>
            </a:r>
            <a:r>
              <a:rPr lang="cs-CZ" sz="2000" dirty="0">
                <a:solidFill>
                  <a:srgbClr val="002060"/>
                </a:solidFill>
              </a:rPr>
              <a:t>, ta je velmi úspěšná, nahradí veškeré platby klasickými měnami.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8540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34754494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 připomenutí – herní průmysl má 3x větší obrat, než celý filmový průmysl, a to do herního nepočítáme celou Asii, kde se odhadují extrémní příjmy z </a:t>
            </a:r>
            <a:r>
              <a:rPr lang="cs-CZ" sz="2000" dirty="0" err="1">
                <a:solidFill>
                  <a:srgbClr val="002060"/>
                </a:solidFill>
                <a:latin typeface="Times New Roman" panose="02020603050405020304" pitchFamily="18" charset="0"/>
                <a:cs typeface="Times New Roman" panose="02020603050405020304" pitchFamily="18" charset="0"/>
              </a:rPr>
              <a:t>mikrotransakcí</a:t>
            </a:r>
            <a:r>
              <a:rPr lang="cs-CZ" sz="2000" dirty="0">
                <a:solidFill>
                  <a:srgbClr val="002060"/>
                </a:solidFill>
                <a:latin typeface="Times New Roman" panose="02020603050405020304" pitchFamily="18" charset="0"/>
                <a:cs typeface="Times New Roman" panose="02020603050405020304" pitchFamily="18" charset="0"/>
              </a:rPr>
              <a:t> – tam to vzniklo)</a:t>
            </a:r>
          </a:p>
          <a:p>
            <a:r>
              <a:rPr lang="cs-CZ" altLang="cs-CZ" sz="2000" dirty="0">
                <a:solidFill>
                  <a:srgbClr val="002060"/>
                </a:solidFill>
                <a:latin typeface="Times New Roman" panose="02020603050405020304" pitchFamily="18" charset="0"/>
                <a:cs typeface="Times New Roman" panose="02020603050405020304" pitchFamily="18" charset="0"/>
              </a:rPr>
              <a:t>V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článku</a:t>
            </a:r>
            <a:r>
              <a:rPr lang="cs-CZ" altLang="cs-CZ" sz="2000" dirty="0">
                <a:solidFill>
                  <a:srgbClr val="002060"/>
                </a:solidFill>
                <a:latin typeface="Times New Roman" panose="02020603050405020304" pitchFamily="18" charset="0"/>
                <a:cs typeface="Times New Roman" panose="02020603050405020304" pitchFamily="18" charset="0"/>
              </a:rPr>
              <a:t> mnoho příkladů. </a:t>
            </a:r>
            <a:r>
              <a:rPr lang="cs-CZ" altLang="cs-CZ" sz="2000" dirty="0">
                <a:solidFill>
                  <a:srgbClr val="002060"/>
                </a:solidFill>
                <a:latin typeface="Times New Roman" panose="02020603050405020304" pitchFamily="18" charset="0"/>
                <a:cs typeface="Times New Roman" panose="02020603050405020304" pitchFamily="18" charset="0"/>
                <a:hlinkClick r:id="rId4"/>
              </a:rPr>
              <a:t>Další</a:t>
            </a:r>
            <a:r>
              <a:rPr lang="cs-CZ" altLang="cs-CZ" sz="2000" dirty="0">
                <a:solidFill>
                  <a:srgbClr val="002060"/>
                </a:solidFill>
                <a:latin typeface="Times New Roman" panose="02020603050405020304" pitchFamily="18" charset="0"/>
                <a:cs typeface="Times New Roman" panose="02020603050405020304" pitchFamily="18" charset="0"/>
              </a:rPr>
              <a:t> příklady, lidé utrácejí 12 000 USD za hrad ve hře. </a:t>
            </a:r>
            <a:r>
              <a:rPr lang="cs-CZ" altLang="cs-CZ" sz="2000" dirty="0">
                <a:solidFill>
                  <a:srgbClr val="002060"/>
                </a:solidFill>
                <a:latin typeface="Times New Roman" panose="02020603050405020304" pitchFamily="18" charset="0"/>
                <a:cs typeface="Times New Roman" panose="02020603050405020304" pitchFamily="18" charset="0"/>
                <a:hlinkClick r:id="rId5"/>
              </a:rPr>
              <a:t>EA</a:t>
            </a:r>
            <a:r>
              <a:rPr lang="cs-CZ" altLang="cs-CZ" sz="2000" dirty="0">
                <a:solidFill>
                  <a:srgbClr val="002060"/>
                </a:solidFill>
                <a:latin typeface="Times New Roman" panose="02020603050405020304" pitchFamily="18" charset="0"/>
                <a:cs typeface="Times New Roman" panose="02020603050405020304" pitchFamily="18" charset="0"/>
              </a:rPr>
              <a:t> mělo za rok 2015 1,3 mld. USD na </a:t>
            </a:r>
            <a:r>
              <a:rPr lang="cs-CZ" altLang="cs-CZ" sz="2000" dirty="0" err="1">
                <a:solidFill>
                  <a:srgbClr val="002060"/>
                </a:solidFill>
                <a:latin typeface="Times New Roman" panose="02020603050405020304" pitchFamily="18" charset="0"/>
                <a:cs typeface="Times New Roman" panose="02020603050405020304" pitchFamily="18" charset="0"/>
              </a:rPr>
              <a:t>mikrotransakcích</a:t>
            </a:r>
            <a:r>
              <a:rPr lang="cs-CZ" altLang="cs-CZ" sz="2000" dirty="0">
                <a:solidFill>
                  <a:srgbClr val="002060"/>
                </a:solidFill>
                <a:latin typeface="Times New Roman" panose="02020603050405020304" pitchFamily="18" charset="0"/>
                <a:cs typeface="Times New Roman" panose="02020603050405020304" pitchFamily="18" charset="0"/>
              </a:rPr>
              <a:t> ve sportovních hrách. Další úžasný </a:t>
            </a:r>
            <a:r>
              <a:rPr lang="cs-CZ" altLang="cs-CZ" sz="2000" dirty="0">
                <a:solidFill>
                  <a:srgbClr val="002060"/>
                </a:solidFill>
                <a:latin typeface="Times New Roman" panose="02020603050405020304" pitchFamily="18" charset="0"/>
                <a:cs typeface="Times New Roman" panose="02020603050405020304" pitchFamily="18" charset="0"/>
                <a:hlinkClick r:id="rId6"/>
              </a:rPr>
              <a:t>článek</a:t>
            </a:r>
            <a:r>
              <a:rPr lang="cs-CZ" altLang="cs-CZ" sz="2000" dirty="0">
                <a:solidFill>
                  <a:srgbClr val="002060"/>
                </a:solidFill>
                <a:latin typeface="Times New Roman" panose="02020603050405020304" pitchFamily="18" charset="0"/>
                <a:cs typeface="Times New Roman" panose="02020603050405020304" pitchFamily="18" charset="0"/>
              </a:rPr>
              <a:t> s vysvětlením a příklady. </a:t>
            </a:r>
          </a:p>
          <a:p>
            <a:r>
              <a:rPr lang="cs-CZ" altLang="cs-CZ" sz="2000" dirty="0">
                <a:solidFill>
                  <a:srgbClr val="002060"/>
                </a:solidFill>
                <a:latin typeface="Times New Roman" panose="02020603050405020304" pitchFamily="18" charset="0"/>
                <a:cs typeface="Times New Roman" panose="02020603050405020304" pitchFamily="18" charset="0"/>
              </a:rPr>
              <a:t>Nový trend – </a:t>
            </a:r>
            <a:r>
              <a:rPr lang="cs-CZ" altLang="cs-CZ" sz="2000" dirty="0" err="1">
                <a:solidFill>
                  <a:srgbClr val="002060"/>
                </a:solidFill>
                <a:latin typeface="Times New Roman" panose="02020603050405020304" pitchFamily="18" charset="0"/>
                <a:cs typeface="Times New Roman" panose="02020603050405020304" pitchFamily="18" charset="0"/>
              </a:rPr>
              <a:t>Loot</a:t>
            </a:r>
            <a:r>
              <a:rPr lang="cs-CZ" altLang="cs-CZ" sz="2000" dirty="0">
                <a:solidFill>
                  <a:srgbClr val="002060"/>
                </a:solidFill>
                <a:latin typeface="Times New Roman" panose="02020603050405020304" pitchFamily="18" charset="0"/>
                <a:cs typeface="Times New Roman" panose="02020603050405020304" pitchFamily="18" charset="0"/>
              </a:rPr>
              <a:t> Boxy (krabice s náhodnými odměnami) – lze vydělat hraním hry (pomalé), ale také koupit. Nese prvky </a:t>
            </a:r>
            <a:r>
              <a:rPr lang="cs-CZ" altLang="cs-CZ" sz="2000" dirty="0" err="1">
                <a:solidFill>
                  <a:srgbClr val="002060"/>
                </a:solidFill>
                <a:latin typeface="Times New Roman" panose="02020603050405020304" pitchFamily="18" charset="0"/>
                <a:cs typeface="Times New Roman" panose="02020603050405020304" pitchFamily="18" charset="0"/>
              </a:rPr>
              <a:t>gamblingu</a:t>
            </a:r>
            <a:r>
              <a:rPr lang="cs-CZ" altLang="cs-CZ" sz="2000" dirty="0">
                <a:solidFill>
                  <a:srgbClr val="002060"/>
                </a:solidFill>
                <a:latin typeface="Times New Roman" panose="02020603050405020304" pitchFamily="18" charset="0"/>
                <a:cs typeface="Times New Roman" panose="02020603050405020304" pitchFamily="18" charset="0"/>
              </a:rPr>
              <a:t> a je to velmi výdělečné. </a:t>
            </a:r>
            <a:r>
              <a:rPr lang="cs-CZ" altLang="cs-CZ" sz="2000" dirty="0">
                <a:solidFill>
                  <a:srgbClr val="002060"/>
                </a:solidFill>
                <a:latin typeface="Times New Roman" panose="02020603050405020304" pitchFamily="18" charset="0"/>
                <a:cs typeface="Times New Roman" panose="02020603050405020304" pitchFamily="18" charset="0"/>
                <a:hlinkClick r:id="rId7"/>
              </a:rPr>
              <a:t>Video</a:t>
            </a:r>
            <a:r>
              <a:rPr lang="cs-CZ" altLang="cs-CZ" sz="2000" dirty="0">
                <a:solidFill>
                  <a:srgbClr val="002060"/>
                </a:solidFill>
                <a:latin typeface="Times New Roman" panose="02020603050405020304" pitchFamily="18" charset="0"/>
                <a:cs typeface="Times New Roman" panose="02020603050405020304" pitchFamily="18" charset="0"/>
              </a:rPr>
              <a:t> s vysvětlením principů, ukázkami a polemikou.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Mikrotransakce</a:t>
            </a:r>
            <a:r>
              <a:rPr lang="cs-CZ" dirty="0"/>
              <a:t> 2</a:t>
            </a:r>
          </a:p>
        </p:txBody>
      </p:sp>
    </p:spTree>
    <p:extLst>
      <p:ext uri="{BB962C8B-B14F-4D97-AF65-F5344CB8AC3E}">
        <p14:creationId xmlns:p14="http://schemas.microsoft.com/office/powerpoint/2010/main" val="21277184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a:t>
            </a:r>
            <a:r>
              <a:rPr lang="cs-CZ" dirty="0" err="1"/>
              <a:t>Preorder</a:t>
            </a:r>
            <a:endParaRPr lang="cs-CZ" dirty="0"/>
          </a:p>
        </p:txBody>
      </p:sp>
    </p:spTree>
    <p:extLst>
      <p:ext uri="{BB962C8B-B14F-4D97-AF65-F5344CB8AC3E}">
        <p14:creationId xmlns:p14="http://schemas.microsoft.com/office/powerpoint/2010/main" val="1999292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hlinkClick r:id="rId4"/>
              </a:rPr>
              <a:t>Místo reklamy těžba </a:t>
            </a:r>
            <a:r>
              <a:rPr lang="cs-CZ" sz="2000" dirty="0" err="1">
                <a:hlinkClick r:id="rId4"/>
              </a:rPr>
              <a:t>kryptoměn</a:t>
            </a:r>
            <a:r>
              <a:rPr lang="cs-CZ" sz="2000" dirty="0">
                <a:hlinkClick r:id="rId4"/>
              </a:rPr>
              <a:t> na počítačích návštěvníků. I tak se mohou weby živit</a:t>
            </a:r>
            <a:r>
              <a:rPr lang="cs-CZ" sz="2000" dirty="0"/>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5"/>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5"/>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3773104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 tím souvisí zajímavý jev – jak se dá vydělat na porno stránce? Perfektní seriál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článků</a:t>
            </a:r>
            <a:r>
              <a:rPr lang="cs-CZ" altLang="cs-CZ" sz="2000" dirty="0">
                <a:solidFill>
                  <a:srgbClr val="002060"/>
                </a:solidFill>
                <a:latin typeface="Times New Roman" panose="02020603050405020304" pitchFamily="18" charset="0"/>
                <a:cs typeface="Times New Roman" panose="02020603050405020304" pitchFamily="18" charset="0"/>
              </a:rPr>
              <a:t>. Porno tvoří třetinu internetu (přenesených dat) – konektivita je drahá – inzerce ale nevýnosná – z čeho uživit?</a:t>
            </a:r>
          </a:p>
          <a:p>
            <a:r>
              <a:rPr lang="cs-CZ" sz="2000" dirty="0" err="1">
                <a:solidFill>
                  <a:srgbClr val="002060"/>
                </a:solidFill>
                <a:latin typeface="Times New Roman" panose="02020603050405020304" pitchFamily="18" charset="0"/>
                <a:cs typeface="Times New Roman" panose="02020603050405020304" pitchFamily="18" charset="0"/>
              </a:rPr>
              <a:t>PornHub</a:t>
            </a:r>
            <a:r>
              <a:rPr lang="cs-CZ" sz="2000" dirty="0">
                <a:solidFill>
                  <a:srgbClr val="002060"/>
                </a:solidFill>
                <a:latin typeface="Times New Roman" panose="02020603050405020304" pitchFamily="18" charset="0"/>
                <a:cs typeface="Times New Roman" panose="02020603050405020304" pitchFamily="18" charset="0"/>
              </a:rPr>
              <a:t> má prémiové členství = předplatné.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Xhamster</a:t>
            </a:r>
            <a:r>
              <a:rPr lang="cs-CZ" altLang="cs-CZ" sz="2000" dirty="0">
                <a:solidFill>
                  <a:srgbClr val="002060"/>
                </a:solidFill>
                <a:latin typeface="Times New Roman" panose="02020603050405020304" pitchFamily="18" charset="0"/>
                <a:cs typeface="Times New Roman" panose="02020603050405020304" pitchFamily="18" charset="0"/>
              </a:rPr>
              <a:t> má kreditový systém – nabiju si peníze a platím za každé video.</a:t>
            </a:r>
          </a:p>
          <a:p>
            <a:r>
              <a:rPr lang="cs-CZ" altLang="cs-CZ" sz="2000" dirty="0">
                <a:solidFill>
                  <a:srgbClr val="002060"/>
                </a:solidFill>
                <a:latin typeface="Times New Roman" panose="02020603050405020304" pitchFamily="18" charset="0"/>
                <a:cs typeface="Times New Roman" panose="02020603050405020304" pitchFamily="18" charset="0"/>
              </a:rPr>
              <a:t>Jak uživatele přitlačím do věrnostního systému? Bez placení jen nízká kvalita.</a:t>
            </a:r>
          </a:p>
          <a:p>
            <a:r>
              <a:rPr lang="cs-CZ" altLang="cs-CZ" sz="2000" dirty="0">
                <a:solidFill>
                  <a:srgbClr val="002060"/>
                </a:solidFill>
                <a:latin typeface="Times New Roman" panose="02020603050405020304" pitchFamily="18" charset="0"/>
                <a:cs typeface="Times New Roman" panose="02020603050405020304" pitchFamily="18" charset="0"/>
              </a:rPr>
              <a:t>To se ale dá obejít – stáhnu si to z </a:t>
            </a:r>
            <a:r>
              <a:rPr lang="cs-CZ" altLang="cs-CZ" sz="2000" dirty="0" err="1">
                <a:solidFill>
                  <a:srgbClr val="002060"/>
                </a:solidFill>
                <a:latin typeface="Times New Roman" panose="02020603050405020304" pitchFamily="18" charset="0"/>
                <a:cs typeface="Times New Roman" panose="02020603050405020304" pitchFamily="18" charset="0"/>
              </a:rPr>
              <a:t>Torrentů</a:t>
            </a:r>
            <a:r>
              <a:rPr lang="cs-CZ" altLang="cs-CZ" sz="2000" dirty="0">
                <a:solidFill>
                  <a:srgbClr val="002060"/>
                </a:solidFill>
                <a:latin typeface="Times New Roman" panose="02020603050405020304" pitchFamily="18" charset="0"/>
                <a:cs typeface="Times New Roman" panose="02020603050405020304" pitchFamily="18" charset="0"/>
              </a:rPr>
              <a:t>! Firma </a:t>
            </a:r>
            <a:r>
              <a:rPr lang="cs-CZ" altLang="cs-CZ" sz="2000" dirty="0" err="1">
                <a:solidFill>
                  <a:srgbClr val="002060"/>
                </a:solidFill>
                <a:latin typeface="Times New Roman" panose="02020603050405020304" pitchFamily="18" charset="0"/>
                <a:cs typeface="Times New Roman" panose="02020603050405020304" pitchFamily="18" charset="0"/>
              </a:rPr>
              <a:t>Malibu</a:t>
            </a:r>
            <a:r>
              <a:rPr lang="cs-CZ" altLang="cs-CZ" sz="2000" dirty="0">
                <a:solidFill>
                  <a:srgbClr val="002060"/>
                </a:solidFill>
                <a:latin typeface="Times New Roman" panose="02020603050405020304" pitchFamily="18" charset="0"/>
                <a:cs typeface="Times New Roman" panose="02020603050405020304" pitchFamily="18" charset="0"/>
              </a:rPr>
              <a:t> Media v USA žaluje lidi a vydělává tímto způsobem. </a:t>
            </a:r>
          </a:p>
        </p:txBody>
      </p:sp>
      <p:sp>
        <p:nvSpPr>
          <p:cNvPr id="6" name="Nadpis 5"/>
          <p:cNvSpPr>
            <a:spLocks noGrp="1"/>
          </p:cNvSpPr>
          <p:nvPr>
            <p:ph type="title"/>
          </p:nvPr>
        </p:nvSpPr>
        <p:spPr>
          <a:xfrm>
            <a:off x="179512" y="195486"/>
            <a:ext cx="3888432" cy="507703"/>
          </a:xfrm>
        </p:spPr>
        <p:txBody>
          <a:bodyPr/>
          <a:lstStyle/>
          <a:p>
            <a:r>
              <a:rPr lang="cs-CZ" dirty="0"/>
              <a:t>Cena na porno webu?</a:t>
            </a:r>
          </a:p>
        </p:txBody>
      </p:sp>
    </p:spTree>
    <p:extLst>
      <p:ext uri="{BB962C8B-B14F-4D97-AF65-F5344CB8AC3E}">
        <p14:creationId xmlns:p14="http://schemas.microsoft.com/office/powerpoint/2010/main" val="29541614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Manipulace s cenou jsou běžně používány jako nástroj podpory prodeje. </a:t>
            </a:r>
          </a:p>
          <a:p>
            <a:r>
              <a:rPr lang="cs-CZ" altLang="cs-CZ" sz="2000" dirty="0">
                <a:solidFill>
                  <a:srgbClr val="002060"/>
                </a:solidFill>
                <a:latin typeface="Times New Roman" panose="02020603050405020304" pitchFamily="18" charset="0"/>
                <a:cs typeface="Times New Roman" panose="02020603050405020304" pitchFamily="18" charset="0"/>
              </a:rPr>
              <a:t>Manipulaci s cenou je tedy možno chápat jako pobídku k nákupu (přímý stimul na okamžitou akci).</a:t>
            </a:r>
          </a:p>
          <a:p>
            <a:r>
              <a:rPr lang="cs-CZ" altLang="cs-CZ" sz="2000" dirty="0">
                <a:solidFill>
                  <a:srgbClr val="002060"/>
                </a:solidFill>
                <a:latin typeface="Times New Roman" panose="02020603050405020304" pitchFamily="18" charset="0"/>
                <a:cs typeface="Times New Roman" panose="02020603050405020304" pitchFamily="18" charset="0"/>
              </a:rPr>
              <a:t>Sleva – v ČR jedno z nejlépe fungujících slov! Co se děje, když mají všichni slevy? Procento z ceny, pevná částka dolů, množstevní slevy, dočasné (happy </a:t>
            </a:r>
            <a:r>
              <a:rPr lang="cs-CZ" altLang="cs-CZ" sz="2000" dirty="0" err="1">
                <a:solidFill>
                  <a:srgbClr val="002060"/>
                </a:solidFill>
                <a:latin typeface="Times New Roman" panose="02020603050405020304" pitchFamily="18" charset="0"/>
                <a:cs typeface="Times New Roman" panose="02020603050405020304" pitchFamily="18" charset="0"/>
              </a:rPr>
              <a:t>hours</a:t>
            </a:r>
            <a:r>
              <a:rPr lang="cs-CZ" altLang="cs-CZ" sz="2000" dirty="0">
                <a:solidFill>
                  <a:srgbClr val="002060"/>
                </a:solidFill>
                <a:latin typeface="Times New Roman" panose="02020603050405020304" pitchFamily="18" charset="0"/>
                <a:cs typeface="Times New Roman" panose="02020603050405020304" pitchFamily="18" charset="0"/>
              </a:rPr>
              <a:t>), do vyprodání zásob (</a:t>
            </a:r>
            <a:r>
              <a:rPr lang="cs-CZ" altLang="cs-CZ" sz="2000" dirty="0" err="1">
                <a:solidFill>
                  <a:srgbClr val="002060"/>
                </a:solidFill>
                <a:latin typeface="Times New Roman" panose="02020603050405020304" pitchFamily="18" charset="0"/>
                <a:cs typeface="Times New Roman" panose="02020603050405020304" pitchFamily="18" charset="0"/>
              </a:rPr>
              <a:t>nechfalně</a:t>
            </a:r>
            <a:r>
              <a:rPr lang="cs-CZ" altLang="cs-CZ" sz="2000" dirty="0">
                <a:solidFill>
                  <a:srgbClr val="002060"/>
                </a:solidFill>
                <a:latin typeface="Times New Roman" panose="02020603050405020304" pitchFamily="18" charset="0"/>
                <a:cs typeface="Times New Roman" panose="02020603050405020304" pitchFamily="18" charset="0"/>
              </a:rPr>
              <a:t> známá </a:t>
            </a:r>
            <a:r>
              <a:rPr lang="cs-CZ" altLang="cs-CZ" sz="2000" dirty="0" err="1">
                <a:solidFill>
                  <a:srgbClr val="002060"/>
                </a:solidFill>
                <a:latin typeface="Times New Roman" panose="02020603050405020304" pitchFamily="18" charset="0"/>
                <a:cs typeface="Times New Roman" panose="02020603050405020304" pitchFamily="18" charset="0"/>
              </a:rPr>
              <a:t>Alza</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prolink</a:t>
            </a:r>
            <a:r>
              <a:rPr lang="cs-CZ" altLang="cs-CZ" sz="2000" dirty="0">
                <a:solidFill>
                  <a:srgbClr val="002060"/>
                </a:solidFill>
                <a:latin typeface="Times New Roman" panose="02020603050405020304" pitchFamily="18" charset="0"/>
                <a:cs typeface="Times New Roman" panose="02020603050405020304" pitchFamily="18" charset="0"/>
              </a:rPr>
              <a:t>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sleva za dotazník/registraci.</a:t>
            </a:r>
          </a:p>
          <a:p>
            <a:r>
              <a:rPr lang="cs-CZ" altLang="cs-CZ" sz="2000" dirty="0">
                <a:solidFill>
                  <a:srgbClr val="002060"/>
                </a:solidFill>
                <a:latin typeface="Times New Roman" panose="02020603050405020304" pitchFamily="18" charset="0"/>
                <a:cs typeface="Times New Roman" panose="02020603050405020304" pitchFamily="18" charset="0"/>
              </a:rPr>
              <a:t>Slevové portály – obrovský boom během týdnů (300+), pak zánik většiny, zbyly nejsilnější (cca 20) s dobrými partnery. Marže pro portál je 20-30%, nevýhodné pro firmy – v co doufají, když na portály chodí jen „notoričtí </a:t>
            </a:r>
            <a:r>
              <a:rPr lang="cs-CZ" altLang="cs-CZ" sz="2000" dirty="0" err="1">
                <a:solidFill>
                  <a:srgbClr val="002060"/>
                </a:solidFill>
                <a:latin typeface="Times New Roman" panose="02020603050405020304" pitchFamily="18" charset="0"/>
                <a:cs typeface="Times New Roman" panose="02020603050405020304" pitchFamily="18" charset="0"/>
              </a:rPr>
              <a:t>slevaři</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00600" cy="507703"/>
          </a:xfrm>
        </p:spPr>
        <p:txBody>
          <a:bodyPr/>
          <a:lstStyle/>
          <a:p>
            <a:r>
              <a:rPr lang="cs-CZ" dirty="0"/>
              <a:t>E Cena jako nástroj podpory prodeje?</a:t>
            </a:r>
          </a:p>
        </p:txBody>
      </p:sp>
    </p:spTree>
    <p:extLst>
      <p:ext uri="{BB962C8B-B14F-4D97-AF65-F5344CB8AC3E}">
        <p14:creationId xmlns:p14="http://schemas.microsoft.com/office/powerpoint/2010/main" val="42054912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Vzorky –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Přístup k části článků. První díl seriálu. Dárky.</a:t>
            </a:r>
          </a:p>
          <a:p>
            <a:r>
              <a:rPr lang="cs-CZ" altLang="cs-CZ" sz="2000" dirty="0">
                <a:solidFill>
                  <a:srgbClr val="002060"/>
                </a:solidFill>
                <a:latin typeface="Times New Roman" panose="02020603050405020304" pitchFamily="18" charset="0"/>
                <a:cs typeface="Times New Roman" panose="02020603050405020304" pitchFamily="18" charset="0"/>
              </a:rPr>
              <a:t>Výprodej – možnost rychlé komunikace, spárovat s ubývajícím počítadlem kusů.</a:t>
            </a:r>
          </a:p>
          <a:p>
            <a:r>
              <a:rPr lang="cs-CZ" altLang="cs-CZ" sz="2000" dirty="0">
                <a:solidFill>
                  <a:srgbClr val="002060"/>
                </a:solidFill>
                <a:latin typeface="Times New Roman" panose="02020603050405020304" pitchFamily="18" charset="0"/>
                <a:cs typeface="Times New Roman" panose="02020603050405020304" pitchFamily="18" charset="0"/>
              </a:rPr>
              <a:t>Balíčky produktů – produkt plus něco přibaleného, celkem za nižší cenu.</a:t>
            </a:r>
          </a:p>
          <a:p>
            <a:r>
              <a:rPr lang="cs-CZ" altLang="cs-CZ" sz="2000" dirty="0" err="1">
                <a:solidFill>
                  <a:srgbClr val="002060"/>
                </a:solidFill>
                <a:latin typeface="Times New Roman" panose="02020603050405020304" pitchFamily="18" charset="0"/>
                <a:cs typeface="Times New Roman" panose="02020603050405020304" pitchFamily="18" charset="0"/>
              </a:rPr>
              <a:t>Cross-selling</a:t>
            </a:r>
            <a:r>
              <a:rPr lang="cs-CZ" altLang="cs-CZ" sz="2000" dirty="0">
                <a:solidFill>
                  <a:srgbClr val="002060"/>
                </a:solidFill>
                <a:latin typeface="Times New Roman" panose="02020603050405020304" pitchFamily="18" charset="0"/>
                <a:cs typeface="Times New Roman" panose="02020603050405020304" pitchFamily="18" charset="0"/>
              </a:rPr>
              <a:t> – doporučení k nákupu, „zákazníci s tímto zbožím také nakoupili …“.</a:t>
            </a:r>
          </a:p>
          <a:p>
            <a:r>
              <a:rPr lang="cs-CZ" altLang="cs-CZ" sz="2000" dirty="0">
                <a:solidFill>
                  <a:srgbClr val="002060"/>
                </a:solidFill>
                <a:latin typeface="Times New Roman" panose="02020603050405020304" pitchFamily="18" charset="0"/>
                <a:cs typeface="Times New Roman" panose="02020603050405020304" pitchFamily="18" charset="0"/>
              </a:rPr>
              <a:t>Up-</a:t>
            </a:r>
            <a:r>
              <a:rPr lang="cs-CZ" altLang="cs-CZ" sz="2000" dirty="0" err="1">
                <a:solidFill>
                  <a:srgbClr val="002060"/>
                </a:solidFill>
                <a:latin typeface="Times New Roman" panose="02020603050405020304" pitchFamily="18" charset="0"/>
                <a:cs typeface="Times New Roman" panose="02020603050405020304" pitchFamily="18" charset="0"/>
              </a:rPr>
              <a:t>selling</a:t>
            </a:r>
            <a:r>
              <a:rPr lang="cs-CZ" altLang="cs-CZ" sz="2000" dirty="0">
                <a:solidFill>
                  <a:srgbClr val="002060"/>
                </a:solidFill>
                <a:latin typeface="Times New Roman" panose="02020603050405020304" pitchFamily="18" charset="0"/>
                <a:cs typeface="Times New Roman" panose="02020603050405020304" pitchFamily="18" charset="0"/>
              </a:rPr>
              <a:t> – výhodná nabídka pro přechod na vyšší verzi. </a:t>
            </a:r>
          </a:p>
          <a:p>
            <a:r>
              <a:rPr lang="cs-CZ" altLang="cs-CZ" sz="2000" dirty="0">
                <a:solidFill>
                  <a:srgbClr val="002060"/>
                </a:solidFill>
                <a:latin typeface="Times New Roman" panose="02020603050405020304" pitchFamily="18" charset="0"/>
                <a:cs typeface="Times New Roman" panose="02020603050405020304" pitchFamily="18" charset="0"/>
              </a:rPr>
              <a:t>Hlídač ceny – upozorní mě na mnou zvolenou cenu.</a:t>
            </a:r>
          </a:p>
          <a:p>
            <a:r>
              <a:rPr lang="cs-CZ" altLang="cs-CZ" sz="2000" dirty="0">
                <a:solidFill>
                  <a:srgbClr val="002060"/>
                </a:solidFill>
                <a:latin typeface="Times New Roman" panose="02020603050405020304" pitchFamily="18" charset="0"/>
                <a:cs typeface="Times New Roman" panose="02020603050405020304" pitchFamily="18" charset="0"/>
              </a:rPr>
              <a:t>Zobrazení nejprodávanějších produktů – manipuluje se zákazníkem.</a:t>
            </a:r>
          </a:p>
          <a:p>
            <a:r>
              <a:rPr lang="cs-CZ" altLang="cs-CZ" sz="2000" dirty="0">
                <a:solidFill>
                  <a:srgbClr val="002060"/>
                </a:solidFill>
                <a:latin typeface="Times New Roman" panose="02020603050405020304" pitchFamily="18" charset="0"/>
                <a:cs typeface="Times New Roman" panose="02020603050405020304" pitchFamily="18" charset="0"/>
              </a:rPr>
              <a:t>Zboží skladem, prodloužená záruka, doprava zdarma, osobní odběr, diskuze u produktů a recenze.</a:t>
            </a:r>
          </a:p>
        </p:txBody>
      </p:sp>
      <p:sp>
        <p:nvSpPr>
          <p:cNvPr id="6" name="Nadpis 5"/>
          <p:cNvSpPr>
            <a:spLocks noGrp="1"/>
          </p:cNvSpPr>
          <p:nvPr>
            <p:ph type="title"/>
          </p:nvPr>
        </p:nvSpPr>
        <p:spPr>
          <a:xfrm>
            <a:off x="179512" y="195486"/>
            <a:ext cx="4536504" cy="507703"/>
          </a:xfrm>
        </p:spPr>
        <p:txBody>
          <a:bodyPr/>
          <a:lstStyle/>
          <a:p>
            <a:r>
              <a:rPr lang="cs-CZ" dirty="0"/>
              <a:t>Cena jako nástroj podpory prodeje?</a:t>
            </a:r>
          </a:p>
        </p:txBody>
      </p:sp>
    </p:spTree>
    <p:extLst>
      <p:ext uri="{BB962C8B-B14F-4D97-AF65-F5344CB8AC3E}">
        <p14:creationId xmlns:p14="http://schemas.microsoft.com/office/powerpoint/2010/main" val="2758596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Vyberte si jakoukoliv část probírané problematiky ohledně ceny v </a:t>
            </a:r>
            <a:r>
              <a:rPr lang="cs-CZ" sz="2000" dirty="0" err="1">
                <a:solidFill>
                  <a:srgbClr val="002060"/>
                </a:solidFill>
                <a:latin typeface="Times New Roman" panose="02020603050405020304" pitchFamily="18" charset="0"/>
                <a:cs typeface="Times New Roman" panose="02020603050405020304" pitchFamily="18" charset="0"/>
              </a:rPr>
              <a:t>onlinu</a:t>
            </a:r>
            <a:r>
              <a:rPr lang="cs-CZ" sz="2000" dirty="0">
                <a:solidFill>
                  <a:srgbClr val="002060"/>
                </a:solidFill>
                <a:latin typeface="Times New Roman" panose="02020603050405020304" pitchFamily="18" charset="0"/>
                <a:cs typeface="Times New Roman" panose="02020603050405020304" pitchFamily="18" charset="0"/>
              </a:rPr>
              <a:t> a najděte příklady na internetu, kde popíšete jak a proč to funguje, a jak by to měly využít malé české firmy.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536504" cy="507703"/>
          </a:xfrm>
        </p:spPr>
        <p:txBody>
          <a:bodyPr/>
          <a:lstStyle/>
          <a:p>
            <a:r>
              <a:rPr lang="cs-CZ" dirty="0"/>
              <a:t>Úkol 3 </a:t>
            </a:r>
          </a:p>
        </p:txBody>
      </p:sp>
    </p:spTree>
    <p:extLst>
      <p:ext uri="{BB962C8B-B14F-4D97-AF65-F5344CB8AC3E}">
        <p14:creationId xmlns:p14="http://schemas.microsoft.com/office/powerpoint/2010/main" val="273659295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9625</Words>
  <Application>Microsoft Office PowerPoint</Application>
  <PresentationFormat>On-screen Show (16:9)</PresentationFormat>
  <Paragraphs>705</Paragraphs>
  <Slides>100</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Arial Unicode MS</vt:lpstr>
      <vt:lpstr>Calibri</vt:lpstr>
      <vt:lpstr>Times New Roman</vt:lpstr>
      <vt:lpstr>Wingdings</vt:lpstr>
      <vt:lpstr>SLU</vt:lpstr>
      <vt:lpstr>1. Tutoriál  E-marketing</vt:lpstr>
      <vt:lpstr>Obsah přednášky</vt:lpstr>
      <vt:lpstr>Kdo jsme</vt:lpstr>
      <vt:lpstr>Podmínky předmětu</vt:lpstr>
      <vt:lpstr>Co to pro nás znamená?</vt:lpstr>
      <vt:lpstr>Závěrečná písemná zkouška a hodnocení předmětu</vt:lpstr>
      <vt:lpstr>Studijní literatura</vt:lpstr>
      <vt:lpstr>Struktura přednášek</vt:lpstr>
      <vt:lpstr>Co sledovat</vt:lpstr>
      <vt:lpstr>OPF – studium plné příležitostí</vt:lpstr>
      <vt:lpstr>Motivační slajd</vt:lpstr>
      <vt:lpstr>Kejsky</vt:lpstr>
      <vt:lpstr>1 Marketing – základní opakování – lidové názory na marketing</vt:lpstr>
      <vt:lpstr>(Současný) pohled na marketing</vt:lpstr>
      <vt:lpstr>Svět se digitalizuje – GDG lekce 1, 2</vt:lpstr>
      <vt:lpstr>Základní marketingový koncept</vt:lpstr>
      <vt:lpstr>Co se děje každou minutu na internetu v roce 2020?</vt:lpstr>
      <vt:lpstr>Strategická a taktická rovina marketingu</vt:lpstr>
      <vt:lpstr>Statistika o internetu</vt:lpstr>
      <vt:lpstr>Penetrace internetu podle země</vt:lpstr>
      <vt:lpstr>Další statistiky 2020 (Hootsuite, 2020)</vt:lpstr>
      <vt:lpstr>Počet aktivních uživatelů sociálních sítí</vt:lpstr>
      <vt:lpstr>Kolik času trávíme kde?</vt:lpstr>
      <vt:lpstr>Proces strategického řízení</vt:lpstr>
      <vt:lpstr>STP proces</vt:lpstr>
      <vt:lpstr>Content (obsahový) marketing</vt:lpstr>
      <vt:lpstr>Makro a mikro marketingové prostředí</vt:lpstr>
      <vt:lpstr>Trendy v makro prostředí (PEST)</vt:lpstr>
      <vt:lpstr>2 E-marketing – vymezení pojmu</vt:lpstr>
      <vt:lpstr>E-marketing – odlišnosti</vt:lpstr>
      <vt:lpstr>E-marketing – benefity (Rana 2009, s. 2-3)</vt:lpstr>
      <vt:lpstr>E-marketing – základní nástroje</vt:lpstr>
      <vt:lpstr>Výkonnostní marketing</vt:lpstr>
      <vt:lpstr>Nástroje výkonnostního marketingu 1 (SPIR, 2018)</vt:lpstr>
      <vt:lpstr>Nástroje výkonnostního marketingu 2 (SPIR, 2018)</vt:lpstr>
      <vt:lpstr>3 Kampaně – jak na ně?</vt:lpstr>
      <vt:lpstr>Případová studie – e-sport</vt:lpstr>
      <vt:lpstr>4 Definice produktu</vt:lpstr>
      <vt:lpstr>Totální produkt v marketingu</vt:lpstr>
      <vt:lpstr>Totální produkt v marketingu - vysvětlení</vt:lpstr>
      <vt:lpstr>Hodnota pro zákazníka (DVA MLUVČÍ)</vt:lpstr>
      <vt:lpstr>Hodnota pro zákazníka</vt:lpstr>
      <vt:lpstr>Životní cyklus produktu</vt:lpstr>
      <vt:lpstr>NPD</vt:lpstr>
      <vt:lpstr>5 Produktové ekosystémy</vt:lpstr>
      <vt:lpstr>Přínosy budování ekosystému</vt:lpstr>
      <vt:lpstr>Příklad vývoje ekosystémů – SONOS 1</vt:lpstr>
      <vt:lpstr>Příklad vývoje ekosystémů – SONOS 2</vt:lpstr>
      <vt:lpstr>Může soupeřit produkt s ekosystémem?</vt:lpstr>
      <vt:lpstr>Příklady ekosystémů</vt:lpstr>
      <vt:lpstr>Co kdybychom šli dál?</vt:lpstr>
      <vt:lpstr>Náčrt obchodního ekosystému Applu</vt:lpstr>
      <vt:lpstr>Business Ecosystem - Apple</vt:lpstr>
      <vt:lpstr>Jak Google narušuje různá odvětví</vt:lpstr>
      <vt:lpstr>Ekosystémy MS, Google, Apple</vt:lpstr>
      <vt:lpstr>Závěr ekosystémů - zamyšlení</vt:lpstr>
      <vt:lpstr>Úkol 1</vt:lpstr>
      <vt:lpstr>6 Crowdsourcing</vt:lpstr>
      <vt:lpstr>Příklad Crowdsourcingu – Local Motors</vt:lpstr>
      <vt:lpstr>Příklad</vt:lpstr>
      <vt:lpstr>Výhody crowdsourcingu</vt:lpstr>
      <vt:lpstr>Komunita – co to je?</vt:lpstr>
      <vt:lpstr>Crowdfunding – jak to funguje 1</vt:lpstr>
      <vt:lpstr>Crowdfunding – jak to funguje 2</vt:lpstr>
      <vt:lpstr>Crowdfunding – proč mi někdo posílá peníze?</vt:lpstr>
      <vt:lpstr>Jak udělat crowdfundingovou kampaň?</vt:lpstr>
      <vt:lpstr>Jsou zde ale i negativa</vt:lpstr>
      <vt:lpstr>Úkol 2</vt:lpstr>
      <vt:lpstr>7 Definice ceny</vt:lpstr>
      <vt:lpstr>Kalkulační rovnice – pohled manažera</vt:lpstr>
      <vt:lpstr>Pricing – pohled marketéra 1</vt:lpstr>
      <vt:lpstr>Pricing – pohled marketéra 2</vt:lpstr>
      <vt:lpstr>„Neuvěřitelně“ vysoké slevy produktů</vt:lpstr>
      <vt:lpstr>8 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Cenové srovnávače</vt:lpstr>
      <vt:lpstr>Toto vše ale vede k problémům s provozem e-shopu</vt:lpstr>
      <vt:lpstr>E Platební systémy</vt:lpstr>
      <vt:lpstr>Elektronické platební systémy</vt:lpstr>
      <vt:lpstr>PayPal</vt:lpstr>
      <vt:lpstr>Ceny v e-shopu</vt:lpstr>
      <vt:lpstr>Další nové typy zobrazování cen</vt:lpstr>
      <vt:lpstr>Překvapivě nejlevnější e-shopy nemají slevy</vt:lpstr>
      <vt:lpstr>9 Zajímavé implikace změn vnímání ceny v online prostředí</vt:lpstr>
      <vt:lpstr>A Elektronické peníze</vt:lpstr>
      <vt:lpstr>Kryptoměny</vt:lpstr>
      <vt:lpstr>B Mikrotransakce 1</vt:lpstr>
      <vt:lpstr>Mikrotransakce 2</vt:lpstr>
      <vt:lpstr>C Preorder</vt:lpstr>
      <vt:lpstr>D Cena na webu?</vt:lpstr>
      <vt:lpstr>Cena na porno webu?</vt:lpstr>
      <vt:lpstr>E Cena jako nástroj podpory prodeje?</vt:lpstr>
      <vt:lpstr>Cena jako nástroj podpory prodeje?</vt:lpstr>
      <vt:lpstr>Úkol 3 </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103</cp:revision>
  <dcterms:created xsi:type="dcterms:W3CDTF">2016-07-06T15:42:34Z</dcterms:created>
  <dcterms:modified xsi:type="dcterms:W3CDTF">2021-10-22T08:21:46Z</dcterms:modified>
</cp:coreProperties>
</file>