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385" r:id="rId4"/>
    <p:sldId id="266" r:id="rId5"/>
    <p:sldId id="344" r:id="rId6"/>
    <p:sldId id="287" r:id="rId7"/>
    <p:sldId id="288" r:id="rId8"/>
    <p:sldId id="345" r:id="rId9"/>
    <p:sldId id="315" r:id="rId10"/>
    <p:sldId id="316" r:id="rId11"/>
    <p:sldId id="338" r:id="rId12"/>
    <p:sldId id="339" r:id="rId13"/>
    <p:sldId id="340" r:id="rId14"/>
    <p:sldId id="341" r:id="rId15"/>
    <p:sldId id="317" r:id="rId16"/>
    <p:sldId id="342" r:id="rId17"/>
    <p:sldId id="318" r:id="rId18"/>
    <p:sldId id="289" r:id="rId19"/>
    <p:sldId id="319" r:id="rId20"/>
    <p:sldId id="321" r:id="rId21"/>
    <p:sldId id="386" r:id="rId22"/>
    <p:sldId id="325" r:id="rId23"/>
    <p:sldId id="388" r:id="rId24"/>
    <p:sldId id="323" r:id="rId25"/>
    <p:sldId id="333" r:id="rId26"/>
    <p:sldId id="334" r:id="rId27"/>
    <p:sldId id="335" r:id="rId28"/>
    <p:sldId id="336" r:id="rId29"/>
    <p:sldId id="343" r:id="rId30"/>
    <p:sldId id="346" r:id="rId31"/>
    <p:sldId id="347" r:id="rId32"/>
    <p:sldId id="348" r:id="rId33"/>
    <p:sldId id="349" r:id="rId34"/>
    <p:sldId id="350" r:id="rId35"/>
    <p:sldId id="351" r:id="rId36"/>
    <p:sldId id="352" r:id="rId37"/>
    <p:sldId id="322" r:id="rId38"/>
    <p:sldId id="387"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4" r:id="rId71"/>
    <p:sldId id="263" r:id="rId7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26" d="100"/>
          <a:sy n="126" d="100"/>
        </p:scale>
        <p:origin x="58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dirty="0"/>
            <a:t>Definování problému a cíle </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Analýza situace a pilotáž</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Plán výzkumného projektu</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Předvýzkum</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4">
        <dgm:presLayoutVars>
          <dgm:bulletEnabled val="1"/>
        </dgm:presLayoutVars>
      </dgm:prSet>
      <dgm:spPr/>
    </dgm:pt>
    <dgm:pt modelId="{347A2FD1-21D8-400C-90B5-D09C04AAB781}" type="pres">
      <dgm:prSet presAssocID="{CC6AAC47-156A-4E08-BA57-CC12D69257C1}" presName="sibTrans" presStyleLbl="sibTrans2D1" presStyleIdx="0" presStyleCnt="3"/>
      <dgm:spPr/>
    </dgm:pt>
    <dgm:pt modelId="{DA62AAFB-A494-47A8-8F84-DF29884D2F5F}" type="pres">
      <dgm:prSet presAssocID="{CC6AAC47-156A-4E08-BA57-CC12D69257C1}" presName="connectorText" presStyleLbl="sibTrans2D1" presStyleIdx="0" presStyleCnt="3"/>
      <dgm:spPr/>
    </dgm:pt>
    <dgm:pt modelId="{5DD1E7C9-4BD7-499C-8E5F-08951CB6AD79}" type="pres">
      <dgm:prSet presAssocID="{4A5C6E72-44B8-4FB1-81B3-FDD3805A2504}" presName="node" presStyleLbl="node1" presStyleIdx="1" presStyleCnt="4">
        <dgm:presLayoutVars>
          <dgm:bulletEnabled val="1"/>
        </dgm:presLayoutVars>
      </dgm:prSet>
      <dgm:spPr/>
    </dgm:pt>
    <dgm:pt modelId="{C7086C38-9281-465E-BA21-28043B1CC6DB}" type="pres">
      <dgm:prSet presAssocID="{FB564F8E-99B3-415F-BE62-2CD04E5CDEE9}" presName="sibTrans" presStyleLbl="sibTrans2D1" presStyleIdx="1" presStyleCnt="3"/>
      <dgm:spPr/>
    </dgm:pt>
    <dgm:pt modelId="{92A6C36B-5685-421C-B669-D50AFEF1F9B2}" type="pres">
      <dgm:prSet presAssocID="{FB564F8E-99B3-415F-BE62-2CD04E5CDEE9}" presName="connectorText" presStyleLbl="sibTrans2D1" presStyleIdx="1" presStyleCnt="3"/>
      <dgm:spPr/>
    </dgm:pt>
    <dgm:pt modelId="{917BAFA5-5871-48F9-AE80-83AC19E1D2A3}" type="pres">
      <dgm:prSet presAssocID="{6B238044-4908-4589-B854-88D2D506316C}" presName="node" presStyleLbl="node1" presStyleIdx="2" presStyleCnt="4">
        <dgm:presLayoutVars>
          <dgm:bulletEnabled val="1"/>
        </dgm:presLayoutVars>
      </dgm:prSet>
      <dgm:spPr/>
    </dgm:pt>
    <dgm:pt modelId="{75B8B742-3A6F-4F51-AEAB-AF33DFB00CA1}" type="pres">
      <dgm:prSet presAssocID="{2F55BA75-5DC3-439E-90DC-695A28D286EB}" presName="sibTrans" presStyleLbl="sibTrans2D1" presStyleIdx="2" presStyleCnt="3"/>
      <dgm:spPr/>
    </dgm:pt>
    <dgm:pt modelId="{F4E627B3-6BB8-42D7-A6A9-B3BD8BCC7D47}" type="pres">
      <dgm:prSet presAssocID="{2F55BA75-5DC3-439E-90DC-695A28D286EB}" presName="connectorText" presStyleLbl="sibTrans2D1" presStyleIdx="2" presStyleCnt="3"/>
      <dgm:spPr/>
    </dgm:pt>
    <dgm:pt modelId="{05B985C0-DD9A-4CE0-85E2-7632B6396BBB}" type="pres">
      <dgm:prSet presAssocID="{A2319302-D91E-4441-93AC-9E15A0BD984B}" presName="node" presStyleLbl="node1" presStyleIdx="3" presStyleCnt="4">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92F35D07-1C04-4EB3-9CD5-62303FBEBFF2}" type="presOf" srcId="{4A5C6E72-44B8-4FB1-81B3-FDD3805A2504}" destId="{5DD1E7C9-4BD7-499C-8E5F-08951CB6AD79}" srcOrd="0" destOrd="0" presId="urn:microsoft.com/office/officeart/2005/8/layout/process1"/>
    <dgm:cxn modelId="{462CFD19-E954-4ABA-B688-5239C046C95E}" srcId="{B1BE35B5-4608-441E-A0B2-125A58C3C04E}" destId="{6B238044-4908-4589-B854-88D2D506316C}" srcOrd="2" destOrd="0" parTransId="{D49AD826-CC15-4027-8082-12571A9CD938}" sibTransId="{2F55BA75-5DC3-439E-90DC-695A28D286EB}"/>
    <dgm:cxn modelId="{F0FF0621-7DD8-47A4-B069-5C7CBB5A3D8E}" type="presOf" srcId="{B1BE35B5-4608-441E-A0B2-125A58C3C04E}" destId="{420555A9-160B-4819-937D-5324CB0AA3C2}" srcOrd="0" destOrd="0" presId="urn:microsoft.com/office/officeart/2005/8/layout/process1"/>
    <dgm:cxn modelId="{9F8AF325-B8BA-4FC2-8AE5-6805F2F38CD4}" type="presOf" srcId="{FB564F8E-99B3-415F-BE62-2CD04E5CDEE9}" destId="{C7086C38-9281-465E-BA21-28043B1CC6DB}" srcOrd="0" destOrd="0" presId="urn:microsoft.com/office/officeart/2005/8/layout/process1"/>
    <dgm:cxn modelId="{0A1F4C29-F2EA-473C-B636-CC815EB0B1F3}" type="presOf" srcId="{CC6AAC47-156A-4E08-BA57-CC12D69257C1}" destId="{DA62AAFB-A494-47A8-8F84-DF29884D2F5F}" srcOrd="1" destOrd="0" presId="urn:microsoft.com/office/officeart/2005/8/layout/process1"/>
    <dgm:cxn modelId="{A74A6D3F-468C-46E7-8C0D-B3966492F31C}" type="presOf" srcId="{FB564F8E-99B3-415F-BE62-2CD04E5CDEE9}" destId="{92A6C36B-5685-421C-B669-D50AFEF1F9B2}" srcOrd="1" destOrd="0" presId="urn:microsoft.com/office/officeart/2005/8/layout/process1"/>
    <dgm:cxn modelId="{20BEB840-E211-4FF7-AE40-818841ED2866}" type="presOf" srcId="{6B238044-4908-4589-B854-88D2D506316C}" destId="{917BAFA5-5871-48F9-AE80-83AC19E1D2A3}"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77AD9C75-43E8-4A45-8B60-19F440D39862}" type="presOf" srcId="{2F55BA75-5DC3-439E-90DC-695A28D286EB}" destId="{75B8B742-3A6F-4F51-AEAB-AF33DFB00CA1}" srcOrd="0" destOrd="0" presId="urn:microsoft.com/office/officeart/2005/8/layout/process1"/>
    <dgm:cxn modelId="{D33B0358-3A93-4CFB-A266-045BA2C9FC57}" type="presOf" srcId="{A2319302-D91E-4441-93AC-9E15A0BD984B}" destId="{05B985C0-DD9A-4CE0-85E2-7632B6396BBB}" srcOrd="0" destOrd="0" presId="urn:microsoft.com/office/officeart/2005/8/layout/process1"/>
    <dgm:cxn modelId="{8E5CCC78-DF15-4C94-8E92-8F2BC61DFD6F}" type="presOf" srcId="{CC6AAC47-156A-4E08-BA57-CC12D69257C1}" destId="{347A2FD1-21D8-400C-90B5-D09C04AAB781}" srcOrd="0" destOrd="0" presId="urn:microsoft.com/office/officeart/2005/8/layout/process1"/>
    <dgm:cxn modelId="{D6E4ACE1-D2B0-4581-A389-2324C30D5CEC}" type="presOf" srcId="{2F55BA75-5DC3-439E-90DC-695A28D286EB}" destId="{F4E627B3-6BB8-42D7-A6A9-B3BD8BCC7D47}" srcOrd="1" destOrd="0" presId="urn:microsoft.com/office/officeart/2005/8/layout/process1"/>
    <dgm:cxn modelId="{3DD5BDEA-2DC8-4660-917E-D40F34EB99C6}" srcId="{B1BE35B5-4608-441E-A0B2-125A58C3C04E}" destId="{A2319302-D91E-4441-93AC-9E15A0BD984B}" srcOrd="3" destOrd="0" parTransId="{BAF7401C-AC69-4866-A697-FB5A626FB677}" sibTransId="{43EC925B-E8C6-4BA9-9190-BBC6CA652D8B}"/>
    <dgm:cxn modelId="{848F9CF3-4FAF-463C-8CC7-EF659581C910}" type="presOf" srcId="{0018FF04-C515-424F-9961-5C1F88931F05}" destId="{5D3536DD-9EDA-48FC-910E-56B4A48B2FEB}" srcOrd="0" destOrd="0" presId="urn:microsoft.com/office/officeart/2005/8/layout/process1"/>
    <dgm:cxn modelId="{0DA1D7FC-063E-4CAA-9634-F0F53892F4FD}" type="presParOf" srcId="{420555A9-160B-4819-937D-5324CB0AA3C2}" destId="{5D3536DD-9EDA-48FC-910E-56B4A48B2FEB}" srcOrd="0" destOrd="0" presId="urn:microsoft.com/office/officeart/2005/8/layout/process1"/>
    <dgm:cxn modelId="{27383994-5C64-4F3C-81D6-69FFE4AF974E}" type="presParOf" srcId="{420555A9-160B-4819-937D-5324CB0AA3C2}" destId="{347A2FD1-21D8-400C-90B5-D09C04AAB781}" srcOrd="1" destOrd="0" presId="urn:microsoft.com/office/officeart/2005/8/layout/process1"/>
    <dgm:cxn modelId="{90FEB160-6F10-4D73-A117-646C582DF3BA}" type="presParOf" srcId="{347A2FD1-21D8-400C-90B5-D09C04AAB781}" destId="{DA62AAFB-A494-47A8-8F84-DF29884D2F5F}" srcOrd="0" destOrd="0" presId="urn:microsoft.com/office/officeart/2005/8/layout/process1"/>
    <dgm:cxn modelId="{6E8F64BF-B998-4BDE-98B5-B6267CB1E6E3}" type="presParOf" srcId="{420555A9-160B-4819-937D-5324CB0AA3C2}" destId="{5DD1E7C9-4BD7-499C-8E5F-08951CB6AD79}" srcOrd="2" destOrd="0" presId="urn:microsoft.com/office/officeart/2005/8/layout/process1"/>
    <dgm:cxn modelId="{C1BDDF73-CB6A-4CE0-9831-2C03F276446B}" type="presParOf" srcId="{420555A9-160B-4819-937D-5324CB0AA3C2}" destId="{C7086C38-9281-465E-BA21-28043B1CC6DB}" srcOrd="3" destOrd="0" presId="urn:microsoft.com/office/officeart/2005/8/layout/process1"/>
    <dgm:cxn modelId="{959EE0F6-E086-4BCC-848E-1E74D43DE5FD}" type="presParOf" srcId="{C7086C38-9281-465E-BA21-28043B1CC6DB}" destId="{92A6C36B-5685-421C-B669-D50AFEF1F9B2}" srcOrd="0" destOrd="0" presId="urn:microsoft.com/office/officeart/2005/8/layout/process1"/>
    <dgm:cxn modelId="{7B6A4C7C-B011-4E0F-917E-CA6F0825F95F}" type="presParOf" srcId="{420555A9-160B-4819-937D-5324CB0AA3C2}" destId="{917BAFA5-5871-48F9-AE80-83AC19E1D2A3}" srcOrd="4" destOrd="0" presId="urn:microsoft.com/office/officeart/2005/8/layout/process1"/>
    <dgm:cxn modelId="{EF023392-4E3F-40E8-8DAA-7343DC341D46}" type="presParOf" srcId="{420555A9-160B-4819-937D-5324CB0AA3C2}" destId="{75B8B742-3A6F-4F51-AEAB-AF33DFB00CA1}" srcOrd="5" destOrd="0" presId="urn:microsoft.com/office/officeart/2005/8/layout/process1"/>
    <dgm:cxn modelId="{2E4C6810-737B-4713-A3A1-DE9550E52D08}" type="presParOf" srcId="{75B8B742-3A6F-4F51-AEAB-AF33DFB00CA1}" destId="{F4E627B3-6BB8-42D7-A6A9-B3BD8BCC7D47}" srcOrd="0" destOrd="0" presId="urn:microsoft.com/office/officeart/2005/8/layout/process1"/>
    <dgm:cxn modelId="{52CDF1AC-32F9-4D09-A9D2-A219645DE36C}" type="presParOf" srcId="{420555A9-160B-4819-937D-5324CB0AA3C2}" destId="{05B985C0-DD9A-4CE0-85E2-7632B6396BB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a:t>Sběr dat</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Zpracování dat</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Vizualizace a interpertace</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Prezentace</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09F886B3-0851-4DB9-BAE7-08BFFD0F83C9}">
      <dgm:prSet/>
      <dgm:spPr/>
      <dgm:t>
        <a:bodyPr/>
        <a:lstStyle/>
        <a:p>
          <a:r>
            <a:rPr lang="cs-CZ"/>
            <a:t>Analýza dat</a:t>
          </a:r>
        </a:p>
      </dgm:t>
    </dgm:pt>
    <dgm:pt modelId="{1DDD2A70-A456-4F7F-9863-1ED334D6F531}" type="parTrans" cxnId="{A52B4028-B471-4762-8FAA-78B00D32F3E7}">
      <dgm:prSet/>
      <dgm:spPr/>
      <dgm:t>
        <a:bodyPr/>
        <a:lstStyle/>
        <a:p>
          <a:endParaRPr lang="cs-CZ"/>
        </a:p>
      </dgm:t>
    </dgm:pt>
    <dgm:pt modelId="{052A28DF-D4CC-4C71-90B8-C31C3FAA5B53}" type="sibTrans" cxnId="{A52B4028-B471-4762-8FAA-78B00D32F3E7}">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5">
        <dgm:presLayoutVars>
          <dgm:bulletEnabled val="1"/>
        </dgm:presLayoutVars>
      </dgm:prSet>
      <dgm:spPr/>
    </dgm:pt>
    <dgm:pt modelId="{347A2FD1-21D8-400C-90B5-D09C04AAB781}" type="pres">
      <dgm:prSet presAssocID="{CC6AAC47-156A-4E08-BA57-CC12D69257C1}" presName="sibTrans" presStyleLbl="sibTrans2D1" presStyleIdx="0" presStyleCnt="4"/>
      <dgm:spPr/>
    </dgm:pt>
    <dgm:pt modelId="{DA62AAFB-A494-47A8-8F84-DF29884D2F5F}" type="pres">
      <dgm:prSet presAssocID="{CC6AAC47-156A-4E08-BA57-CC12D69257C1}" presName="connectorText" presStyleLbl="sibTrans2D1" presStyleIdx="0" presStyleCnt="4"/>
      <dgm:spPr/>
    </dgm:pt>
    <dgm:pt modelId="{5DD1E7C9-4BD7-499C-8E5F-08951CB6AD79}" type="pres">
      <dgm:prSet presAssocID="{4A5C6E72-44B8-4FB1-81B3-FDD3805A2504}" presName="node" presStyleLbl="node1" presStyleIdx="1" presStyleCnt="5">
        <dgm:presLayoutVars>
          <dgm:bulletEnabled val="1"/>
        </dgm:presLayoutVars>
      </dgm:prSet>
      <dgm:spPr/>
    </dgm:pt>
    <dgm:pt modelId="{C7086C38-9281-465E-BA21-28043B1CC6DB}" type="pres">
      <dgm:prSet presAssocID="{FB564F8E-99B3-415F-BE62-2CD04E5CDEE9}" presName="sibTrans" presStyleLbl="sibTrans2D1" presStyleIdx="1" presStyleCnt="4"/>
      <dgm:spPr/>
    </dgm:pt>
    <dgm:pt modelId="{92A6C36B-5685-421C-B669-D50AFEF1F9B2}" type="pres">
      <dgm:prSet presAssocID="{FB564F8E-99B3-415F-BE62-2CD04E5CDEE9}" presName="connectorText" presStyleLbl="sibTrans2D1" presStyleIdx="1" presStyleCnt="4"/>
      <dgm:spPr/>
    </dgm:pt>
    <dgm:pt modelId="{4D434BBA-F9DC-4CB7-9074-2AF08D5EE15D}" type="pres">
      <dgm:prSet presAssocID="{09F886B3-0851-4DB9-BAE7-08BFFD0F83C9}" presName="node" presStyleLbl="node1" presStyleIdx="2" presStyleCnt="5">
        <dgm:presLayoutVars>
          <dgm:bulletEnabled val="1"/>
        </dgm:presLayoutVars>
      </dgm:prSet>
      <dgm:spPr/>
    </dgm:pt>
    <dgm:pt modelId="{DD19BB04-481B-43F4-A5DF-D78D1437BBAA}" type="pres">
      <dgm:prSet presAssocID="{052A28DF-D4CC-4C71-90B8-C31C3FAA5B53}" presName="sibTrans" presStyleLbl="sibTrans2D1" presStyleIdx="2" presStyleCnt="4"/>
      <dgm:spPr/>
    </dgm:pt>
    <dgm:pt modelId="{685DD0B6-574A-41FD-9196-596341912A71}" type="pres">
      <dgm:prSet presAssocID="{052A28DF-D4CC-4C71-90B8-C31C3FAA5B53}" presName="connectorText" presStyleLbl="sibTrans2D1" presStyleIdx="2" presStyleCnt="4"/>
      <dgm:spPr/>
    </dgm:pt>
    <dgm:pt modelId="{917BAFA5-5871-48F9-AE80-83AC19E1D2A3}" type="pres">
      <dgm:prSet presAssocID="{6B238044-4908-4589-B854-88D2D506316C}" presName="node" presStyleLbl="node1" presStyleIdx="3" presStyleCnt="5">
        <dgm:presLayoutVars>
          <dgm:bulletEnabled val="1"/>
        </dgm:presLayoutVars>
      </dgm:prSet>
      <dgm:spPr/>
    </dgm:pt>
    <dgm:pt modelId="{75B8B742-3A6F-4F51-AEAB-AF33DFB00CA1}" type="pres">
      <dgm:prSet presAssocID="{2F55BA75-5DC3-439E-90DC-695A28D286EB}" presName="sibTrans" presStyleLbl="sibTrans2D1" presStyleIdx="3" presStyleCnt="4"/>
      <dgm:spPr/>
    </dgm:pt>
    <dgm:pt modelId="{F4E627B3-6BB8-42D7-A6A9-B3BD8BCC7D47}" type="pres">
      <dgm:prSet presAssocID="{2F55BA75-5DC3-439E-90DC-695A28D286EB}" presName="connectorText" presStyleLbl="sibTrans2D1" presStyleIdx="3" presStyleCnt="4"/>
      <dgm:spPr/>
    </dgm:pt>
    <dgm:pt modelId="{05B985C0-DD9A-4CE0-85E2-7632B6396BBB}" type="pres">
      <dgm:prSet presAssocID="{A2319302-D91E-4441-93AC-9E15A0BD984B}" presName="node" presStyleLbl="node1" presStyleIdx="4" presStyleCnt="5">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AE353515-7A84-43EB-9799-2B7F6DB9314C}" type="presOf" srcId="{FB564F8E-99B3-415F-BE62-2CD04E5CDEE9}" destId="{C7086C38-9281-465E-BA21-28043B1CC6DB}" srcOrd="0" destOrd="0" presId="urn:microsoft.com/office/officeart/2005/8/layout/process1"/>
    <dgm:cxn modelId="{462CFD19-E954-4ABA-B688-5239C046C95E}" srcId="{B1BE35B5-4608-441E-A0B2-125A58C3C04E}" destId="{6B238044-4908-4589-B854-88D2D506316C}" srcOrd="3" destOrd="0" parTransId="{D49AD826-CC15-4027-8082-12571A9CD938}" sibTransId="{2F55BA75-5DC3-439E-90DC-695A28D286EB}"/>
    <dgm:cxn modelId="{7BE73E1D-47F8-4FFB-8733-8656C836199B}" type="presOf" srcId="{B1BE35B5-4608-441E-A0B2-125A58C3C04E}" destId="{420555A9-160B-4819-937D-5324CB0AA3C2}" srcOrd="0" destOrd="0" presId="urn:microsoft.com/office/officeart/2005/8/layout/process1"/>
    <dgm:cxn modelId="{15148320-0C22-41D6-BA61-D0FDB795DFFB}" type="presOf" srcId="{052A28DF-D4CC-4C71-90B8-C31C3FAA5B53}" destId="{685DD0B6-574A-41FD-9196-596341912A71}" srcOrd="1" destOrd="0" presId="urn:microsoft.com/office/officeart/2005/8/layout/process1"/>
    <dgm:cxn modelId="{881AAF27-9320-434F-A4EE-94E334C834FE}" type="presOf" srcId="{09F886B3-0851-4DB9-BAE7-08BFFD0F83C9}" destId="{4D434BBA-F9DC-4CB7-9074-2AF08D5EE15D}" srcOrd="0" destOrd="0" presId="urn:microsoft.com/office/officeart/2005/8/layout/process1"/>
    <dgm:cxn modelId="{A52B4028-B471-4762-8FAA-78B00D32F3E7}" srcId="{B1BE35B5-4608-441E-A0B2-125A58C3C04E}" destId="{09F886B3-0851-4DB9-BAE7-08BFFD0F83C9}" srcOrd="2" destOrd="0" parTransId="{1DDD2A70-A456-4F7F-9863-1ED334D6F531}" sibTransId="{052A28DF-D4CC-4C71-90B8-C31C3FAA5B53}"/>
    <dgm:cxn modelId="{BE996B5B-C0C1-401B-AFB6-4427FA486241}" type="presOf" srcId="{CC6AAC47-156A-4E08-BA57-CC12D69257C1}" destId="{DA62AAFB-A494-47A8-8F84-DF29884D2F5F}" srcOrd="1" destOrd="0" presId="urn:microsoft.com/office/officeart/2005/8/layout/process1"/>
    <dgm:cxn modelId="{4D3DAC45-2911-4E92-929D-A2BB746F03B2}" type="presOf" srcId="{0018FF04-C515-424F-9961-5C1F88931F05}" destId="{5D3536DD-9EDA-48FC-910E-56B4A48B2FEB}"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E6C28667-11CD-4C34-AD3C-7C69A7632BA5}" type="presOf" srcId="{A2319302-D91E-4441-93AC-9E15A0BD984B}" destId="{05B985C0-DD9A-4CE0-85E2-7632B6396BBB}" srcOrd="0" destOrd="0" presId="urn:microsoft.com/office/officeart/2005/8/layout/process1"/>
    <dgm:cxn modelId="{5C2FAE4C-64AA-45CE-B1A0-197A8911A70A}" type="presOf" srcId="{2F55BA75-5DC3-439E-90DC-695A28D286EB}" destId="{F4E627B3-6BB8-42D7-A6A9-B3BD8BCC7D47}" srcOrd="1" destOrd="0" presId="urn:microsoft.com/office/officeart/2005/8/layout/process1"/>
    <dgm:cxn modelId="{11D753A7-46A8-493B-9325-A6EAF5BE41D9}" type="presOf" srcId="{052A28DF-D4CC-4C71-90B8-C31C3FAA5B53}" destId="{DD19BB04-481B-43F4-A5DF-D78D1437BBAA}" srcOrd="0" destOrd="0" presId="urn:microsoft.com/office/officeart/2005/8/layout/process1"/>
    <dgm:cxn modelId="{712E29BD-8B09-4E3D-8371-5334857E8A92}" type="presOf" srcId="{FB564F8E-99B3-415F-BE62-2CD04E5CDEE9}" destId="{92A6C36B-5685-421C-B669-D50AFEF1F9B2}" srcOrd="1" destOrd="0" presId="urn:microsoft.com/office/officeart/2005/8/layout/process1"/>
    <dgm:cxn modelId="{08A880D1-DA03-46F5-BE2B-D0B94B8E8DEB}" type="presOf" srcId="{CC6AAC47-156A-4E08-BA57-CC12D69257C1}" destId="{347A2FD1-21D8-400C-90B5-D09C04AAB781}" srcOrd="0" destOrd="0" presId="urn:microsoft.com/office/officeart/2005/8/layout/process1"/>
    <dgm:cxn modelId="{D76894D7-52CF-424C-936F-36BD74B674ED}" type="presOf" srcId="{4A5C6E72-44B8-4FB1-81B3-FDD3805A2504}" destId="{5DD1E7C9-4BD7-499C-8E5F-08951CB6AD79}" srcOrd="0" destOrd="0" presId="urn:microsoft.com/office/officeart/2005/8/layout/process1"/>
    <dgm:cxn modelId="{5C96CEDA-FB9E-43DC-B55E-3E94719D3077}" type="presOf" srcId="{2F55BA75-5DC3-439E-90DC-695A28D286EB}" destId="{75B8B742-3A6F-4F51-AEAB-AF33DFB00CA1}" srcOrd="0" destOrd="0" presId="urn:microsoft.com/office/officeart/2005/8/layout/process1"/>
    <dgm:cxn modelId="{B68BFCDB-A756-4BB8-8F98-935CD970797C}" type="presOf" srcId="{6B238044-4908-4589-B854-88D2D506316C}" destId="{917BAFA5-5871-48F9-AE80-83AC19E1D2A3}" srcOrd="0" destOrd="0" presId="urn:microsoft.com/office/officeart/2005/8/layout/process1"/>
    <dgm:cxn modelId="{3DD5BDEA-2DC8-4660-917E-D40F34EB99C6}" srcId="{B1BE35B5-4608-441E-A0B2-125A58C3C04E}" destId="{A2319302-D91E-4441-93AC-9E15A0BD984B}" srcOrd="4" destOrd="0" parTransId="{BAF7401C-AC69-4866-A697-FB5A626FB677}" sibTransId="{43EC925B-E8C6-4BA9-9190-BBC6CA652D8B}"/>
    <dgm:cxn modelId="{84294DCD-C683-4256-8E46-3093FC5804CD}" type="presParOf" srcId="{420555A9-160B-4819-937D-5324CB0AA3C2}" destId="{5D3536DD-9EDA-48FC-910E-56B4A48B2FEB}" srcOrd="0" destOrd="0" presId="urn:microsoft.com/office/officeart/2005/8/layout/process1"/>
    <dgm:cxn modelId="{55CA1508-36ED-4F0F-B9E0-97701D1519D8}" type="presParOf" srcId="{420555A9-160B-4819-937D-5324CB0AA3C2}" destId="{347A2FD1-21D8-400C-90B5-D09C04AAB781}" srcOrd="1" destOrd="0" presId="urn:microsoft.com/office/officeart/2005/8/layout/process1"/>
    <dgm:cxn modelId="{12470BF5-3B56-463D-BCDA-0C13E4EC13DB}" type="presParOf" srcId="{347A2FD1-21D8-400C-90B5-D09C04AAB781}" destId="{DA62AAFB-A494-47A8-8F84-DF29884D2F5F}" srcOrd="0" destOrd="0" presId="urn:microsoft.com/office/officeart/2005/8/layout/process1"/>
    <dgm:cxn modelId="{D6EFAFD7-F696-46E9-8E57-D93DFE4CECCC}" type="presParOf" srcId="{420555A9-160B-4819-937D-5324CB0AA3C2}" destId="{5DD1E7C9-4BD7-499C-8E5F-08951CB6AD79}" srcOrd="2" destOrd="0" presId="urn:microsoft.com/office/officeart/2005/8/layout/process1"/>
    <dgm:cxn modelId="{54C923A5-A86B-408B-9B85-0294BDDC4876}" type="presParOf" srcId="{420555A9-160B-4819-937D-5324CB0AA3C2}" destId="{C7086C38-9281-465E-BA21-28043B1CC6DB}" srcOrd="3" destOrd="0" presId="urn:microsoft.com/office/officeart/2005/8/layout/process1"/>
    <dgm:cxn modelId="{29CFC307-9458-46D6-AA8D-039FDA4203FA}" type="presParOf" srcId="{C7086C38-9281-465E-BA21-28043B1CC6DB}" destId="{92A6C36B-5685-421C-B669-D50AFEF1F9B2}" srcOrd="0" destOrd="0" presId="urn:microsoft.com/office/officeart/2005/8/layout/process1"/>
    <dgm:cxn modelId="{8063641E-4073-4926-9193-D23BB17FEF83}" type="presParOf" srcId="{420555A9-160B-4819-937D-5324CB0AA3C2}" destId="{4D434BBA-F9DC-4CB7-9074-2AF08D5EE15D}" srcOrd="4" destOrd="0" presId="urn:microsoft.com/office/officeart/2005/8/layout/process1"/>
    <dgm:cxn modelId="{2A3F740D-8E7A-400C-B1B4-64D511E65BA8}" type="presParOf" srcId="{420555A9-160B-4819-937D-5324CB0AA3C2}" destId="{DD19BB04-481B-43F4-A5DF-D78D1437BBAA}" srcOrd="5" destOrd="0" presId="urn:microsoft.com/office/officeart/2005/8/layout/process1"/>
    <dgm:cxn modelId="{A4F45357-A740-424A-BEC7-3C8DBE941FB9}" type="presParOf" srcId="{DD19BB04-481B-43F4-A5DF-D78D1437BBAA}" destId="{685DD0B6-574A-41FD-9196-596341912A71}" srcOrd="0" destOrd="0" presId="urn:microsoft.com/office/officeart/2005/8/layout/process1"/>
    <dgm:cxn modelId="{4310FC8E-96DF-4FEC-81A3-2994F3C84879}" type="presParOf" srcId="{420555A9-160B-4819-937D-5324CB0AA3C2}" destId="{917BAFA5-5871-48F9-AE80-83AC19E1D2A3}" srcOrd="6" destOrd="0" presId="urn:microsoft.com/office/officeart/2005/8/layout/process1"/>
    <dgm:cxn modelId="{58B1D2BA-B3E0-405F-BA74-AB7C5F1E8C26}" type="presParOf" srcId="{420555A9-160B-4819-937D-5324CB0AA3C2}" destId="{75B8B742-3A6F-4F51-AEAB-AF33DFB00CA1}" srcOrd="7" destOrd="0" presId="urn:microsoft.com/office/officeart/2005/8/layout/process1"/>
    <dgm:cxn modelId="{19771BBD-DA23-4E67-BE64-025EE4FF8DF3}" type="presParOf" srcId="{75B8B742-3A6F-4F51-AEAB-AF33DFB00CA1}" destId="{F4E627B3-6BB8-42D7-A6A9-B3BD8BCC7D47}" srcOrd="0" destOrd="0" presId="urn:microsoft.com/office/officeart/2005/8/layout/process1"/>
    <dgm:cxn modelId="{36E6EC5E-8A01-42AA-A301-A135EB56674E}" type="presParOf" srcId="{420555A9-160B-4819-937D-5324CB0AA3C2}" destId="{05B985C0-DD9A-4CE0-85E2-7632B6396BB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411"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Definování problému a cíle </a:t>
          </a:r>
        </a:p>
      </dsp:txBody>
      <dsp:txXfrm>
        <a:off x="21804" y="145524"/>
        <a:ext cx="1015363" cy="623351"/>
      </dsp:txXfrm>
    </dsp:sp>
    <dsp:sp modelId="{347A2FD1-21D8-400C-90B5-D09C04AAB781}">
      <dsp:nvSpPr>
        <dsp:cNvPr id="0" name=""/>
        <dsp:cNvSpPr/>
      </dsp:nvSpPr>
      <dsp:spPr>
        <a:xfrm>
          <a:off x="116197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1161975" y="378771"/>
        <a:ext cx="156435" cy="156857"/>
      </dsp:txXfrm>
    </dsp:sp>
    <dsp:sp modelId="{5DD1E7C9-4BD7-499C-8E5F-08951CB6AD79}">
      <dsp:nvSpPr>
        <dsp:cNvPr id="0" name=""/>
        <dsp:cNvSpPr/>
      </dsp:nvSpPr>
      <dsp:spPr>
        <a:xfrm>
          <a:off x="1478220"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Analýza situace a pilotáž</a:t>
          </a:r>
        </a:p>
      </dsp:txBody>
      <dsp:txXfrm>
        <a:off x="1497613" y="145524"/>
        <a:ext cx="1015363" cy="623351"/>
      </dsp:txXfrm>
    </dsp:sp>
    <dsp:sp modelId="{C7086C38-9281-465E-BA21-28043B1CC6DB}">
      <dsp:nvSpPr>
        <dsp:cNvPr id="0" name=""/>
        <dsp:cNvSpPr/>
      </dsp:nvSpPr>
      <dsp:spPr>
        <a:xfrm>
          <a:off x="263778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2637785" y="378771"/>
        <a:ext cx="156435" cy="156857"/>
      </dsp:txXfrm>
    </dsp:sp>
    <dsp:sp modelId="{917BAFA5-5871-48F9-AE80-83AC19E1D2A3}">
      <dsp:nvSpPr>
        <dsp:cNvPr id="0" name=""/>
        <dsp:cNvSpPr/>
      </dsp:nvSpPr>
      <dsp:spPr>
        <a:xfrm>
          <a:off x="295402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Plán výzkumného projektu</a:t>
          </a:r>
        </a:p>
      </dsp:txBody>
      <dsp:txXfrm>
        <a:off x="2973422" y="145524"/>
        <a:ext cx="1015363" cy="623351"/>
      </dsp:txXfrm>
    </dsp:sp>
    <dsp:sp modelId="{75B8B742-3A6F-4F51-AEAB-AF33DFB00CA1}">
      <dsp:nvSpPr>
        <dsp:cNvPr id="0" name=""/>
        <dsp:cNvSpPr/>
      </dsp:nvSpPr>
      <dsp:spPr>
        <a:xfrm>
          <a:off x="4113594"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4113594" y="378771"/>
        <a:ext cx="156435" cy="156857"/>
      </dsp:txXfrm>
    </dsp:sp>
    <dsp:sp modelId="{05B985C0-DD9A-4CE0-85E2-7632B6396BBB}">
      <dsp:nvSpPr>
        <dsp:cNvPr id="0" name=""/>
        <dsp:cNvSpPr/>
      </dsp:nvSpPr>
      <dsp:spPr>
        <a:xfrm>
          <a:off x="442983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Předvýzkum</a:t>
          </a:r>
        </a:p>
      </dsp:txBody>
      <dsp:txXfrm>
        <a:off x="4449232" y="145524"/>
        <a:ext cx="1015363" cy="623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678"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Sběr dat</a:t>
          </a:r>
        </a:p>
      </dsp:txBody>
      <dsp:txXfrm>
        <a:off x="19324" y="98232"/>
        <a:ext cx="797168" cy="535054"/>
      </dsp:txXfrm>
    </dsp:sp>
    <dsp:sp modelId="{347A2FD1-21D8-400C-90B5-D09C04AAB781}">
      <dsp:nvSpPr>
        <dsp:cNvPr id="0" name=""/>
        <dsp:cNvSpPr/>
      </dsp:nvSpPr>
      <dsp:spPr>
        <a:xfrm>
          <a:off x="916185"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916185" y="303973"/>
        <a:ext cx="123240" cy="123572"/>
      </dsp:txXfrm>
    </dsp:sp>
    <dsp:sp modelId="{5DD1E7C9-4BD7-499C-8E5F-08951CB6AD79}">
      <dsp:nvSpPr>
        <dsp:cNvPr id="0" name=""/>
        <dsp:cNvSpPr/>
      </dsp:nvSpPr>
      <dsp:spPr>
        <a:xfrm>
          <a:off x="116532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Zpracování dat</a:t>
          </a:r>
        </a:p>
      </dsp:txBody>
      <dsp:txXfrm>
        <a:off x="1181970" y="98232"/>
        <a:ext cx="797168" cy="535054"/>
      </dsp:txXfrm>
    </dsp:sp>
    <dsp:sp modelId="{C7086C38-9281-465E-BA21-28043B1CC6DB}">
      <dsp:nvSpPr>
        <dsp:cNvPr id="0" name=""/>
        <dsp:cNvSpPr/>
      </dsp:nvSpPr>
      <dsp:spPr>
        <a:xfrm>
          <a:off x="207883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078831" y="303973"/>
        <a:ext cx="123240" cy="123572"/>
      </dsp:txXfrm>
    </dsp:sp>
    <dsp:sp modelId="{4D434BBA-F9DC-4CB7-9074-2AF08D5EE15D}">
      <dsp:nvSpPr>
        <dsp:cNvPr id="0" name=""/>
        <dsp:cNvSpPr/>
      </dsp:nvSpPr>
      <dsp:spPr>
        <a:xfrm>
          <a:off x="2327969"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Analýza dat</a:t>
          </a:r>
        </a:p>
      </dsp:txBody>
      <dsp:txXfrm>
        <a:off x="2344615" y="98232"/>
        <a:ext cx="797168" cy="535054"/>
      </dsp:txXfrm>
    </dsp:sp>
    <dsp:sp modelId="{DD19BB04-481B-43F4-A5DF-D78D1437BBAA}">
      <dsp:nvSpPr>
        <dsp:cNvPr id="0" name=""/>
        <dsp:cNvSpPr/>
      </dsp:nvSpPr>
      <dsp:spPr>
        <a:xfrm>
          <a:off x="3241476"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3241476" y="303973"/>
        <a:ext cx="123240" cy="123572"/>
      </dsp:txXfrm>
    </dsp:sp>
    <dsp:sp modelId="{917BAFA5-5871-48F9-AE80-83AC19E1D2A3}">
      <dsp:nvSpPr>
        <dsp:cNvPr id="0" name=""/>
        <dsp:cNvSpPr/>
      </dsp:nvSpPr>
      <dsp:spPr>
        <a:xfrm>
          <a:off x="349061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Vizualizace a interpertace</a:t>
          </a:r>
        </a:p>
      </dsp:txBody>
      <dsp:txXfrm>
        <a:off x="3507260" y="98232"/>
        <a:ext cx="797168" cy="535054"/>
      </dsp:txXfrm>
    </dsp:sp>
    <dsp:sp modelId="{75B8B742-3A6F-4F51-AEAB-AF33DFB00CA1}">
      <dsp:nvSpPr>
        <dsp:cNvPr id="0" name=""/>
        <dsp:cNvSpPr/>
      </dsp:nvSpPr>
      <dsp:spPr>
        <a:xfrm>
          <a:off x="440412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404121" y="303973"/>
        <a:ext cx="123240" cy="123572"/>
      </dsp:txXfrm>
    </dsp:sp>
    <dsp:sp modelId="{05B985C0-DD9A-4CE0-85E2-7632B6396BBB}">
      <dsp:nvSpPr>
        <dsp:cNvPr id="0" name=""/>
        <dsp:cNvSpPr/>
      </dsp:nvSpPr>
      <dsp:spPr>
        <a:xfrm>
          <a:off x="4653260"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Prezentace</a:t>
          </a:r>
        </a:p>
      </dsp:txBody>
      <dsp:txXfrm>
        <a:off x="4669906" y="98232"/>
        <a:ext cx="797168" cy="535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10.10.2019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9558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0674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4013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34350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6315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72394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71421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42529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02829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5818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7409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74582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4932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275093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57898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http://www.m-journal.cz/cs/internet/jak-na-plan-obsahoveho-marketingu-krok-za-krokem----1--cast__s281x12358.html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58086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http://www.m-journal.cz/cs/internet/jak-na-plan-obsahoveho-marketingu-krok-za-krokem----1--cast__s281x12358.html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43265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http://www.m-journal.cz/cs/internet/jak-na-plan-obsahoveho-marketingu-krok-za-krokem----1--cast__s281x12358.html</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66254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http://www.m-journal.cz/cs/internet/jak-na-plan-obsahoveho-marketingu-krok-za-krokem----2--cast__s281x12410.html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83540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495332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16020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57060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[online] [vid. 22. srpna 2016]. Dostupné z http://www.reklamavtelefonu.cz/mobilni-marketing/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8000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85995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SMS reklama</a:t>
            </a:r>
            <a:r>
              <a:rPr lang="cs-CZ" sz="1200" kern="1200" dirty="0">
                <a:solidFill>
                  <a:schemeClr val="tx1"/>
                </a:solidFill>
                <a:effectLst/>
                <a:latin typeface="+mn-lt"/>
                <a:ea typeface="+mn-ea"/>
                <a:cs typeface="+mn-cs"/>
              </a:rPr>
              <a:t> [online] [vid. 22. srpna 2016]. Dostupné z http://www.reklamavtelefonu.cz/sms-reklama/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366438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87764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339976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21492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696118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937865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57755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867773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288651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054765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904228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82652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907735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391940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883645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641907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900711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8151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374880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765833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568465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92554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1994404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3723406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395447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096208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3291587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398796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9371593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6707442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4187858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2897337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082406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511776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4267416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http://www.zive.cz/clanky/facebook-nas-sleduje-a-take-vsichni-ostatni/sc-3-a-159631/default.aspx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5175221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2002206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http://www.svethardware.cz/superpocitac-watson-od-ibm-napsal-svou-prvni-kucharku/40327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117517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5062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585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85248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zive.cz/bleskovky/video-technologie-microsoftu-v-praxi-kdyz-babicka-jede-na-navstevu/sc-4-a-180200/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bm.cz/pfile/1Blogbarometr%202015_CZ.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tchiboblog.cz/" TargetMode="External"/><Relationship Id="rId4" Type="http://schemas.openxmlformats.org/officeDocument/2006/relationships/hyperlink" Target="http://www.tchibo.c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Intel/?fref=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s://giphy.com/" TargetMode="External"/><Relationship Id="rId4" Type="http://schemas.openxmlformats.org/officeDocument/2006/relationships/hyperlink" Target="https://www.meetsoci.com/blog/what-you-should-know-about-using-gifs-on-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bes.com/sites/forbescommunicationscouncil/2017/05/08/meme-marketing-how-brands-are-speaking-a-new-consumer-language/#49c2be0537f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forbes.com/sites/jaysondemers/2017/02/08/how-to-use-memes-for-online-marketing-and-how-not-to-use-them/#7b64bdbb4ea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stantarticles.fb.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ocialmediatoday.com/news/11-facebook-updates-you-need-to-know-for-2019/53903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tudujvkarvine.cz/"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microsite.s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cus-age.cz/m-journal/aktuality/infografika--stav-obsahoveho-marketingu-v-roce-2019__s288x14432.html?fbclid=IwAR28nZ9yIiW9QbvojZo06MEWyUdCcnzqnw_Fyt5Dlf_o2KF_ERl0zKKk3m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yinternety.cz/prirucka-marketera/prirucka-marketera-8-kroku-obsahove-strategie-pro-faceboo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klamavtelefonu.cz/mobilni-market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maglobal.com/mobile-marketing-playbook/" TargetMode="External"/><Relationship Id="rId2" Type="http://schemas.openxmlformats.org/officeDocument/2006/relationships/hyperlink" Target="https://www.mmaglobal.com/" TargetMode="External"/><Relationship Id="rId1" Type="http://schemas.openxmlformats.org/officeDocument/2006/relationships/slideLayout" Target="../slideLayouts/slideLayout2.xml"/><Relationship Id="rId4" Type="http://schemas.openxmlformats.org/officeDocument/2006/relationships/hyperlink" Target="https://www.mmaglobal.com/case-study-hub/"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yinternety.cz/digital/infografika-vyvoj-mobilni-navstevnosti-ceske-republice/" TargetMode="External"/><Relationship Id="rId7" Type="http://schemas.openxmlformats.org/officeDocument/2006/relationships/hyperlink" Target="https://www.globus.cz/o-globusu/pro-novinare/archiv-tiskovych-zprav/tiskova-zprava.html/139_7118-moderni-nakupovani-rovnou-do-tasky-ma-pokracovani-globus-spustil-aplikaci-scan-go-v-mobilu/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tyinternety.cz/digital/infografika-pocet-konverzi-na-mobilnich-zarizenich-v-lete-roste-o-30/" TargetMode="External"/><Relationship Id="rId5" Type="http://schemas.openxmlformats.org/officeDocument/2006/relationships/hyperlink" Target="https://tyinternety.cz/technologie/nakupni-galerie-teplice-se-prospikovalo-technologiemi/" TargetMode="External"/><Relationship Id="rId4" Type="http://schemas.openxmlformats.org/officeDocument/2006/relationships/hyperlink" Target="https://tyinternety.cz/smart/labyrintem-skodova-palace-vas-praha-provede-mobilni-aplikaci-s-interierovou-navigaci/"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reklamavtelefonu.cz/qr-kod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celiste.cz/blog/co-to-je-obsahovy-marke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zechcrunch.cz/2017/10/jak-s-pomoci-chatbotu-a-dalsich-modernich-technologii-dominovat-vasemu-byznys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celiste.cz/blog/co-to-je-obsahovy-marke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hyperlink" Target="http://tyinternety.cz/prirucka-marketera/prirucka-marketera-rozhodujte-se-spravne-diky-ab-testovani/"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zive.cz/clanky/facebook-nas-sleduje-a-take-vsichni-ostatni/sc-3-a-159631/default.asp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lickclickclick.click/#bf3e9c948e67a3e1f37435ace5320b5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www.theguardian.com/technology/2015/feb/26/facebook-rolls-out-new-suicide-prevention-support-tools" TargetMode="External"/><Relationship Id="rId5" Type="http://schemas.openxmlformats.org/officeDocument/2006/relationships/hyperlink" Target="http://connect.zive.cz/clanky/big-data-male-chyby-velky-problem/sc-320-a-176646/default.aspx" TargetMode="External"/><Relationship Id="rId4" Type="http://schemas.openxmlformats.org/officeDocument/2006/relationships/hyperlink" Target="https://www.zive.cz/clanky/internetove-sluzby-o-nas-vi-vic-nez-si-myslime-jak-to-zjistit-a-jak-data-smazat/sc-3-a-189731/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alamarketingova.cz/onpage-faktory-SEO-obsahy.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hyperlink" Target="http://www.svethardware.cz/superpocitac-watson-od-ibm-napsal-svou-prvni-kucharku/40327"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pirovnik.cz/obsahovy-marke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328592"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3. tutoriál E-marketing</a:t>
            </a:r>
          </a:p>
        </p:txBody>
      </p:sp>
      <p:sp>
        <p:nvSpPr>
          <p:cNvPr id="3" name="Podnadpis 2"/>
          <p:cNvSpPr>
            <a:spLocks noGrp="1"/>
          </p:cNvSpPr>
          <p:nvPr>
            <p:ph type="subTitle" idx="4294967295"/>
          </p:nvPr>
        </p:nvSpPr>
        <p:spPr>
          <a:xfrm>
            <a:off x="1763688" y="4155926"/>
            <a:ext cx="3888432" cy="432048"/>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Obsah, mobil, e-mail, výzkum</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2" y="1563638"/>
            <a:ext cx="4762500" cy="2390775"/>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159481"/>
            <a:ext cx="3754388" cy="2432843"/>
          </a:xfrm>
          <a:prstGeom prst="rect">
            <a:avLst/>
          </a:prstGeom>
        </p:spPr>
      </p:pic>
      <p:sp>
        <p:nvSpPr>
          <p:cNvPr id="3" name="Zástupný symbol pro obsah 2"/>
          <p:cNvSpPr>
            <a:spLocks noGrp="1"/>
          </p:cNvSpPr>
          <p:nvPr>
            <p:ph idx="4294967295"/>
          </p:nvPr>
        </p:nvSpPr>
        <p:spPr>
          <a:xfrm>
            <a:off x="395536" y="1131590"/>
            <a:ext cx="8280920" cy="1296144"/>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Je to časově náročné – může být prodleva mezi obsahem a nějakým efektem. Dále samotná tvorba obsahu je podstatně náročnější. </a:t>
            </a:r>
          </a:p>
          <a:p>
            <a:r>
              <a:rPr lang="cs-CZ" sz="2000" dirty="0">
                <a:solidFill>
                  <a:srgbClr val="002060"/>
                </a:solidFill>
                <a:latin typeface="Times New Roman" panose="02020603050405020304" pitchFamily="18" charset="0"/>
                <a:cs typeface="Times New Roman" panose="02020603050405020304" pitchFamily="18" charset="0"/>
              </a:rPr>
              <a:t>Obtížná měřitelnost – u nástrojů typu PPC jsme schopni okamžitě změřit efekt, u obsahu to ale tak snadné není. </a:t>
            </a:r>
          </a:p>
        </p:txBody>
      </p:sp>
      <p:sp>
        <p:nvSpPr>
          <p:cNvPr id="6" name="Nadpis 5"/>
          <p:cNvSpPr>
            <a:spLocks noGrp="1"/>
          </p:cNvSpPr>
          <p:nvPr>
            <p:ph type="title"/>
          </p:nvPr>
        </p:nvSpPr>
        <p:spPr>
          <a:xfrm>
            <a:off x="179512" y="195486"/>
            <a:ext cx="7776864" cy="507703"/>
          </a:xfrm>
        </p:spPr>
        <p:txBody>
          <a:bodyPr/>
          <a:lstStyle/>
          <a:p>
            <a:r>
              <a:rPr lang="cs-CZ" dirty="0"/>
              <a:t>Nevýhody obsahového marketingu (Řezníček a Procházka, 2014, s. 32-34)</a:t>
            </a:r>
          </a:p>
        </p:txBody>
      </p:sp>
      <p:sp>
        <p:nvSpPr>
          <p:cNvPr id="5" name="Zástupný symbol pro obsah 2"/>
          <p:cNvSpPr txBox="1">
            <a:spLocks/>
          </p:cNvSpPr>
          <p:nvPr/>
        </p:nvSpPr>
        <p:spPr>
          <a:xfrm>
            <a:off x="395536" y="2434196"/>
            <a:ext cx="4824536" cy="25138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Kvalitní autoři – obsah stojí často na textech, ale i kvalitních videích. </a:t>
            </a:r>
          </a:p>
          <a:p>
            <a:r>
              <a:rPr lang="cs-CZ" sz="2000" dirty="0">
                <a:solidFill>
                  <a:srgbClr val="002060"/>
                </a:solidFill>
                <a:latin typeface="Times New Roman" panose="02020603050405020304" pitchFamily="18" charset="0"/>
                <a:cs typeface="Times New Roman" panose="02020603050405020304" pitchFamily="18" charset="0"/>
              </a:rPr>
              <a:t>Obsah je nutno propagovat – vytvořený obsah musíme být schopni dostat k lidem. Obsahový marketing není flexibilní – kvůli trendům a hitům může stávající obsah být velmi rychle zastaralý.</a:t>
            </a:r>
          </a:p>
        </p:txBody>
      </p:sp>
    </p:spTree>
    <p:extLst>
      <p:ext uri="{BB962C8B-B14F-4D97-AF65-F5344CB8AC3E}">
        <p14:creationId xmlns:p14="http://schemas.microsoft.com/office/powerpoint/2010/main" val="279218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Obsah pro začátečníky </a:t>
            </a:r>
            <a:r>
              <a:rPr lang="cs-CZ" sz="2000" dirty="0">
                <a:solidFill>
                  <a:srgbClr val="002060"/>
                </a:solidFill>
                <a:latin typeface="Times New Roman" panose="02020603050405020304" pitchFamily="18" charset="0"/>
                <a:cs typeface="Times New Roman" panose="02020603050405020304" pitchFamily="18" charset="0"/>
              </a:rPr>
              <a:t>– tematické návody pro absolutní začátečníky, klasické „jak na to“ („</a:t>
            </a:r>
            <a:r>
              <a:rPr lang="cs-CZ" sz="2000" dirty="0" err="1">
                <a:solidFill>
                  <a:srgbClr val="002060"/>
                </a:solidFill>
                <a:latin typeface="Times New Roman" panose="02020603050405020304" pitchFamily="18" charset="0"/>
                <a:cs typeface="Times New Roman" panose="02020603050405020304" pitchFamily="18" charset="0"/>
              </a:rPr>
              <a:t>how</a:t>
            </a:r>
            <a:r>
              <a:rPr lang="cs-CZ" sz="2000" dirty="0">
                <a:solidFill>
                  <a:srgbClr val="002060"/>
                </a:solidFill>
                <a:latin typeface="Times New Roman" panose="02020603050405020304" pitchFamily="18" charset="0"/>
                <a:cs typeface="Times New Roman" panose="02020603050405020304" pitchFamily="18" charset="0"/>
              </a:rPr>
              <a:t> to“) návody. </a:t>
            </a:r>
          </a:p>
          <a:p>
            <a:r>
              <a:rPr lang="cs-CZ" sz="2000" b="1" dirty="0">
                <a:solidFill>
                  <a:srgbClr val="002060"/>
                </a:solidFill>
                <a:latin typeface="Times New Roman" panose="02020603050405020304" pitchFamily="18" charset="0"/>
                <a:cs typeface="Times New Roman" panose="02020603050405020304" pitchFamily="18" charset="0"/>
              </a:rPr>
              <a:t>Obsah vysvětlující základní otázky </a:t>
            </a:r>
            <a:r>
              <a:rPr lang="cs-CZ" sz="2000" dirty="0">
                <a:solidFill>
                  <a:srgbClr val="002060"/>
                </a:solidFill>
                <a:latin typeface="Times New Roman" panose="02020603050405020304" pitchFamily="18" charset="0"/>
                <a:cs typeface="Times New Roman" panose="02020603050405020304" pitchFamily="18" charset="0"/>
              </a:rPr>
              <a:t>– jak, proč, kdy, kde? Pomáhá čtenářům pochopit náš obor, naši práci, naši nabídku.</a:t>
            </a:r>
          </a:p>
          <a:p>
            <a:r>
              <a:rPr lang="cs-CZ" sz="2000" b="1" dirty="0">
                <a:solidFill>
                  <a:srgbClr val="002060"/>
                </a:solidFill>
                <a:latin typeface="Times New Roman" panose="02020603050405020304" pitchFamily="18" charset="0"/>
                <a:cs typeface="Times New Roman" panose="02020603050405020304" pitchFamily="18" charset="0"/>
              </a:rPr>
              <a:t>Prezentace soutěže </a:t>
            </a:r>
            <a:r>
              <a:rPr lang="cs-CZ" sz="2000" dirty="0">
                <a:solidFill>
                  <a:srgbClr val="002060"/>
                </a:solidFill>
                <a:latin typeface="Times New Roman" panose="02020603050405020304" pitchFamily="18" charset="0"/>
                <a:cs typeface="Times New Roman" panose="02020603050405020304" pitchFamily="18" charset="0"/>
              </a:rPr>
              <a:t>– soutěže jsou u nás relativně oblíbené a vždy generují do-statek akce.</a:t>
            </a:r>
          </a:p>
          <a:p>
            <a:r>
              <a:rPr lang="cs-CZ" sz="2000" b="1" dirty="0">
                <a:solidFill>
                  <a:srgbClr val="002060"/>
                </a:solidFill>
                <a:latin typeface="Times New Roman" panose="02020603050405020304" pitchFamily="18" charset="0"/>
                <a:cs typeface="Times New Roman" panose="02020603050405020304" pitchFamily="18" charset="0"/>
              </a:rPr>
              <a:t>Rozhovor s autoritou v oboru </a:t>
            </a:r>
            <a:r>
              <a:rPr lang="cs-CZ" sz="2000" dirty="0">
                <a:solidFill>
                  <a:srgbClr val="002060"/>
                </a:solidFill>
                <a:latin typeface="Times New Roman" panose="02020603050405020304" pitchFamily="18" charset="0"/>
                <a:cs typeface="Times New Roman" panose="02020603050405020304" pitchFamily="18" charset="0"/>
              </a:rPr>
              <a:t>– uznávaný odborník nám poskytne rozhovor, ten je jednak oblíbeným obsahem čtenářů, ale odborník sám nám pomáhá rozhovor dále rozšiřovat.</a:t>
            </a:r>
          </a:p>
          <a:p>
            <a:r>
              <a:rPr lang="cs-CZ" sz="2000" b="1" dirty="0">
                <a:solidFill>
                  <a:srgbClr val="002060"/>
                </a:solidFill>
                <a:latin typeface="Times New Roman" panose="02020603050405020304" pitchFamily="18" charset="0"/>
                <a:cs typeface="Times New Roman" panose="02020603050405020304" pitchFamily="18" charset="0"/>
              </a:rPr>
              <a:t>Novinky v oboru </a:t>
            </a:r>
            <a:r>
              <a:rPr lang="cs-CZ" sz="2000" dirty="0">
                <a:solidFill>
                  <a:srgbClr val="002060"/>
                </a:solidFill>
                <a:latin typeface="Times New Roman" panose="02020603050405020304" pitchFamily="18" charset="0"/>
                <a:cs typeface="Times New Roman" panose="02020603050405020304" pitchFamily="18" charset="0"/>
              </a:rPr>
              <a:t>– aktuální zprávy, co se v oboru děje. Tyto články lidé rádi sdílí.</a:t>
            </a:r>
          </a:p>
        </p:txBody>
      </p:sp>
      <p:sp>
        <p:nvSpPr>
          <p:cNvPr id="6" name="Nadpis 5"/>
          <p:cNvSpPr>
            <a:spLocks noGrp="1"/>
          </p:cNvSpPr>
          <p:nvPr>
            <p:ph type="title"/>
          </p:nvPr>
        </p:nvSpPr>
        <p:spPr>
          <a:xfrm>
            <a:off x="179512" y="195486"/>
            <a:ext cx="7344816" cy="507703"/>
          </a:xfrm>
        </p:spPr>
        <p:txBody>
          <a:bodyPr/>
          <a:lstStyle/>
          <a:p>
            <a:r>
              <a:rPr lang="cs-CZ" dirty="0"/>
              <a:t>2 Nástroje obsahového marketingu - (Řezníček a Procházka, 2014, s. 99-108)</a:t>
            </a:r>
          </a:p>
        </p:txBody>
      </p:sp>
    </p:spTree>
    <p:extLst>
      <p:ext uri="{BB962C8B-B14F-4D97-AF65-F5344CB8AC3E}">
        <p14:creationId xmlns:p14="http://schemas.microsoft.com/office/powerpoint/2010/main" val="135800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Kontroverzní názory </a:t>
            </a:r>
            <a:r>
              <a:rPr lang="cs-CZ" sz="2000" dirty="0">
                <a:solidFill>
                  <a:srgbClr val="002060"/>
                </a:solidFill>
                <a:latin typeface="Times New Roman" panose="02020603050405020304" pitchFamily="18" charset="0"/>
                <a:cs typeface="Times New Roman" panose="02020603050405020304" pitchFamily="18" charset="0"/>
              </a:rPr>
              <a:t>– přitahují pozornost.</a:t>
            </a:r>
          </a:p>
          <a:p>
            <a:r>
              <a:rPr lang="cs-CZ" sz="2000" b="1" dirty="0" err="1">
                <a:solidFill>
                  <a:srgbClr val="002060"/>
                </a:solidFill>
                <a:latin typeface="Times New Roman" panose="02020603050405020304" pitchFamily="18" charset="0"/>
                <a:cs typeface="Times New Roman" panose="02020603050405020304" pitchFamily="18" charset="0"/>
              </a:rPr>
              <a:t>Infografiky</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prezentují tvrdá data jednodušší vizuální formou. Ideální je, pokud dokážeme naši nabídku dostat do této </a:t>
            </a:r>
            <a:r>
              <a:rPr lang="cs-CZ" sz="2000" dirty="0" err="1">
                <a:solidFill>
                  <a:srgbClr val="002060"/>
                </a:solidFill>
                <a:latin typeface="Times New Roman" panose="02020603050405020304" pitchFamily="18" charset="0"/>
                <a:cs typeface="Times New Roman" panose="02020603050405020304" pitchFamily="18" charset="0"/>
              </a:rPr>
              <a:t>infografiky</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b="1" dirty="0">
                <a:solidFill>
                  <a:srgbClr val="002060"/>
                </a:solidFill>
                <a:latin typeface="Times New Roman" panose="02020603050405020304" pitchFamily="18" charset="0"/>
                <a:cs typeface="Times New Roman" panose="02020603050405020304" pitchFamily="18" charset="0"/>
              </a:rPr>
              <a:t>Případové studie </a:t>
            </a:r>
            <a:r>
              <a:rPr lang="cs-CZ" sz="2000" dirty="0">
                <a:solidFill>
                  <a:srgbClr val="002060"/>
                </a:solidFill>
                <a:latin typeface="Times New Roman" panose="02020603050405020304" pitchFamily="18" charset="0"/>
                <a:cs typeface="Times New Roman" panose="02020603050405020304" pitchFamily="18" charset="0"/>
              </a:rPr>
              <a:t>– zachycují reálný příklad z praxe, čtenáři se proto dokáží lépe vcítit do situace. </a:t>
            </a:r>
          </a:p>
          <a:p>
            <a:r>
              <a:rPr lang="cs-CZ" sz="2000" b="1" dirty="0" err="1">
                <a:solidFill>
                  <a:srgbClr val="002060"/>
                </a:solidFill>
                <a:latin typeface="Times New Roman" panose="02020603050405020304" pitchFamily="18" charset="0"/>
                <a:cs typeface="Times New Roman" panose="02020603050405020304" pitchFamily="18" charset="0"/>
              </a:rPr>
              <a:t>Guest</a:t>
            </a:r>
            <a:r>
              <a:rPr lang="cs-CZ" sz="2000" b="1" dirty="0">
                <a:solidFill>
                  <a:srgbClr val="002060"/>
                </a:solidFill>
                <a:latin typeface="Times New Roman" panose="02020603050405020304" pitchFamily="18" charset="0"/>
                <a:cs typeface="Times New Roman" panose="02020603050405020304" pitchFamily="18" charset="0"/>
              </a:rPr>
              <a:t> </a:t>
            </a:r>
            <a:r>
              <a:rPr lang="cs-CZ" sz="2000" b="1" dirty="0" err="1">
                <a:solidFill>
                  <a:srgbClr val="002060"/>
                </a:solidFill>
                <a:latin typeface="Times New Roman" panose="02020603050405020304" pitchFamily="18" charset="0"/>
                <a:cs typeface="Times New Roman" panose="02020603050405020304" pitchFamily="18" charset="0"/>
              </a:rPr>
              <a:t>posting</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je článek připravený pro jiný web, který má za úkol získat pozornost a přilákat nové čtenáře.</a:t>
            </a:r>
          </a:p>
          <a:p>
            <a:r>
              <a:rPr lang="cs-CZ" sz="2000" b="1" dirty="0">
                <a:solidFill>
                  <a:srgbClr val="002060"/>
                </a:solidFill>
                <a:latin typeface="Times New Roman" panose="02020603050405020304" pitchFamily="18" charset="0"/>
                <a:cs typeface="Times New Roman" panose="02020603050405020304" pitchFamily="18" charset="0"/>
              </a:rPr>
              <a:t>Seznamy zdrojů </a:t>
            </a:r>
            <a:r>
              <a:rPr lang="cs-CZ" sz="2000" dirty="0">
                <a:solidFill>
                  <a:srgbClr val="002060"/>
                </a:solidFill>
                <a:latin typeface="Times New Roman" panose="02020603050405020304" pitchFamily="18" charset="0"/>
                <a:cs typeface="Times New Roman" panose="02020603050405020304" pitchFamily="18" charset="0"/>
              </a:rPr>
              <a:t>– zajímavých informací z oboru.</a:t>
            </a:r>
          </a:p>
          <a:p>
            <a:r>
              <a:rPr lang="cs-CZ" sz="2000" b="1" dirty="0">
                <a:solidFill>
                  <a:srgbClr val="002060"/>
                </a:solidFill>
                <a:latin typeface="Times New Roman" panose="02020603050405020304" pitchFamily="18" charset="0"/>
                <a:cs typeface="Times New Roman" panose="02020603050405020304" pitchFamily="18" charset="0"/>
              </a:rPr>
              <a:t>Firemní novinky ze života </a:t>
            </a:r>
            <a:r>
              <a:rPr lang="cs-CZ" sz="2000" dirty="0">
                <a:solidFill>
                  <a:srgbClr val="002060"/>
                </a:solidFill>
                <a:latin typeface="Times New Roman" panose="02020603050405020304" pitchFamily="18" charset="0"/>
                <a:cs typeface="Times New Roman" panose="02020603050405020304" pitchFamily="18" charset="0"/>
              </a:rPr>
              <a:t>– co se děje u nás ve firmě, pohled za oponu.</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270664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Videopříspěvky </a:t>
            </a:r>
            <a:r>
              <a:rPr lang="cs-CZ" sz="2000" dirty="0">
                <a:solidFill>
                  <a:srgbClr val="002060"/>
                </a:solidFill>
                <a:latin typeface="Times New Roman" panose="02020603050405020304" pitchFamily="18" charset="0"/>
                <a:cs typeface="Times New Roman" panose="02020603050405020304" pitchFamily="18" charset="0"/>
              </a:rPr>
              <a:t>– časově náročnější na přípravu, ale pomohou nám dostat se k některým segmentům. (</a:t>
            </a:r>
            <a:r>
              <a:rPr lang="cs-CZ" sz="2000" dirty="0">
                <a:solidFill>
                  <a:srgbClr val="002060"/>
                </a:solidFill>
                <a:hlinkClick r:id="rId3"/>
              </a:rPr>
              <a:t>Microsoft </a:t>
            </a:r>
            <a:r>
              <a:rPr lang="cs-CZ" sz="2000" dirty="0">
                <a:solidFill>
                  <a:srgbClr val="002060"/>
                </a:solidFill>
              </a:rPr>
              <a:t>je přece nudná firma, ne?)</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Fotografie a galerie </a:t>
            </a:r>
            <a:r>
              <a:rPr lang="cs-CZ" sz="2000" dirty="0">
                <a:solidFill>
                  <a:srgbClr val="002060"/>
                </a:solidFill>
                <a:latin typeface="Times New Roman" panose="02020603050405020304" pitchFamily="18" charset="0"/>
                <a:cs typeface="Times New Roman" panose="02020603050405020304" pitchFamily="18" charset="0"/>
              </a:rPr>
              <a:t>– obrázek vydá za tisíc slov, tento obsah je preferován ně-kterými skupinami. </a:t>
            </a:r>
          </a:p>
          <a:p>
            <a:r>
              <a:rPr lang="cs-CZ" sz="2000" b="1" dirty="0">
                <a:solidFill>
                  <a:srgbClr val="002060"/>
                </a:solidFill>
                <a:latin typeface="Times New Roman" panose="02020603050405020304" pitchFamily="18" charset="0"/>
                <a:cs typeface="Times New Roman" panose="02020603050405020304" pitchFamily="18" charset="0"/>
              </a:rPr>
              <a:t>Elektronické knížky </a:t>
            </a:r>
            <a:r>
              <a:rPr lang="cs-CZ" sz="2000" dirty="0">
                <a:solidFill>
                  <a:srgbClr val="002060"/>
                </a:solidFill>
                <a:latin typeface="Times New Roman" panose="02020603050405020304" pitchFamily="18" charset="0"/>
                <a:cs typeface="Times New Roman" panose="02020603050405020304" pitchFamily="18" charset="0"/>
              </a:rPr>
              <a:t>– nemusí být hned od začátku rozsáhlá, ale může to být např. 10 rad na recepty a cvičení, postupně bude s vaší firmou růst.</a:t>
            </a:r>
          </a:p>
          <a:p>
            <a:r>
              <a:rPr lang="cs-CZ" sz="2000" b="1" dirty="0">
                <a:solidFill>
                  <a:srgbClr val="002060"/>
                </a:solidFill>
                <a:latin typeface="Times New Roman" panose="02020603050405020304" pitchFamily="18" charset="0"/>
                <a:cs typeface="Times New Roman" panose="02020603050405020304" pitchFamily="18" charset="0"/>
              </a:rPr>
              <a:t>Často kladené otázky – </a:t>
            </a:r>
            <a:r>
              <a:rPr lang="cs-CZ" sz="2000" dirty="0">
                <a:solidFill>
                  <a:srgbClr val="002060"/>
                </a:solidFill>
                <a:latin typeface="Times New Roman" panose="02020603050405020304" pitchFamily="18" charset="0"/>
                <a:cs typeface="Times New Roman" panose="02020603050405020304" pitchFamily="18" charset="0"/>
              </a:rPr>
              <a:t>tzv. FAQ (</a:t>
            </a:r>
            <a:r>
              <a:rPr lang="cs-CZ" sz="2000" dirty="0" err="1">
                <a:solidFill>
                  <a:srgbClr val="002060"/>
                </a:solidFill>
                <a:latin typeface="Times New Roman" panose="02020603050405020304" pitchFamily="18" charset="0"/>
                <a:cs typeface="Times New Roman" panose="02020603050405020304" pitchFamily="18" charset="0"/>
              </a:rPr>
              <a:t>Frequently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Asked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Questions</a:t>
            </a:r>
            <a:r>
              <a:rPr lang="cs-CZ" sz="2000" dirty="0">
                <a:solidFill>
                  <a:srgbClr val="002060"/>
                </a:solidFill>
                <a:latin typeface="Times New Roman" panose="02020603050405020304" pitchFamily="18" charset="0"/>
                <a:cs typeface="Times New Roman" panose="02020603050405020304" pitchFamily="18" charset="0"/>
              </a:rPr>
              <a:t>), otázky a odpovědi na nejčastěji kladené dotazy.</a:t>
            </a:r>
          </a:p>
          <a:p>
            <a:r>
              <a:rPr lang="cs-CZ" sz="2000" b="1" dirty="0">
                <a:solidFill>
                  <a:srgbClr val="002060"/>
                </a:solidFill>
                <a:latin typeface="Times New Roman" panose="02020603050405020304" pitchFamily="18" charset="0"/>
                <a:cs typeface="Times New Roman" panose="02020603050405020304" pitchFamily="18" charset="0"/>
              </a:rPr>
              <a:t>Šablony a jiné materiály zdarma – </a:t>
            </a:r>
            <a:r>
              <a:rPr lang="cs-CZ" sz="2000" dirty="0">
                <a:solidFill>
                  <a:srgbClr val="002060"/>
                </a:solidFill>
                <a:latin typeface="Times New Roman" panose="02020603050405020304" pitchFamily="18" charset="0"/>
                <a:cs typeface="Times New Roman" panose="02020603050405020304" pitchFamily="18" charset="0"/>
              </a:rPr>
              <a:t>hodnotný obsah, kde nabízíme např. šablonu postupu v našem projektu ke stažení zdarma (typickým příkladem jsou různé smlouvy ke stažení zdarma, postupy, procesy atd.).</a:t>
            </a: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104279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746" y="2931790"/>
            <a:ext cx="1533992" cy="178435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Recenze </a:t>
            </a:r>
            <a:r>
              <a:rPr lang="cs-CZ" sz="2000" dirty="0">
                <a:solidFill>
                  <a:srgbClr val="002060"/>
                </a:solidFill>
                <a:latin typeface="Times New Roman" panose="02020603050405020304" pitchFamily="18" charset="0"/>
                <a:cs typeface="Times New Roman" panose="02020603050405020304" pitchFamily="18" charset="0"/>
              </a:rPr>
              <a:t>– pokud jsou nestranné a dostatečně objektivní, dokáží generovat velkou odezvu samy od sebe.</a:t>
            </a:r>
          </a:p>
          <a:p>
            <a:r>
              <a:rPr lang="cs-CZ" sz="2000" b="1" dirty="0" err="1">
                <a:solidFill>
                  <a:srgbClr val="002060"/>
                </a:solidFill>
                <a:latin typeface="Times New Roman" panose="02020603050405020304" pitchFamily="18" charset="0"/>
                <a:cs typeface="Times New Roman" panose="02020603050405020304" pitchFamily="18" charset="0"/>
              </a:rPr>
              <a:t>Podcasty</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zvukový záznam. Povídáme o oboru, nás, produktech apod.</a:t>
            </a:r>
          </a:p>
          <a:p>
            <a:r>
              <a:rPr lang="cs-CZ" sz="2000" b="1" dirty="0">
                <a:solidFill>
                  <a:srgbClr val="002060"/>
                </a:solidFill>
                <a:latin typeface="Times New Roman" panose="02020603050405020304" pitchFamily="18" charset="0"/>
                <a:cs typeface="Times New Roman" panose="02020603050405020304" pitchFamily="18" charset="0"/>
              </a:rPr>
              <a:t>Komiksy </a:t>
            </a:r>
            <a:r>
              <a:rPr lang="cs-CZ" sz="2000" dirty="0">
                <a:solidFill>
                  <a:srgbClr val="002060"/>
                </a:solidFill>
                <a:latin typeface="Times New Roman" panose="02020603050405020304" pitchFamily="18" charset="0"/>
                <a:cs typeface="Times New Roman" panose="02020603050405020304" pitchFamily="18" charset="0"/>
              </a:rPr>
              <a:t>– ideální doplnění klasických článků, případových studií apod.</a:t>
            </a:r>
          </a:p>
          <a:p>
            <a:r>
              <a:rPr lang="cs-CZ" sz="2000" b="1" dirty="0">
                <a:solidFill>
                  <a:srgbClr val="002060"/>
                </a:solidFill>
                <a:latin typeface="Times New Roman" panose="02020603050405020304" pitchFamily="18" charset="0"/>
                <a:cs typeface="Times New Roman" panose="02020603050405020304" pitchFamily="18" charset="0"/>
              </a:rPr>
              <a:t>Tvorba vlastní události </a:t>
            </a:r>
            <a:r>
              <a:rPr lang="cs-CZ" sz="2000" dirty="0">
                <a:solidFill>
                  <a:srgbClr val="002060"/>
                </a:solidFill>
                <a:latin typeface="Times New Roman" panose="02020603050405020304" pitchFamily="18" charset="0"/>
                <a:cs typeface="Times New Roman" panose="02020603050405020304" pitchFamily="18" charset="0"/>
              </a:rPr>
              <a:t>– tvoříme vlastní </a:t>
            </a:r>
            <a:r>
              <a:rPr lang="cs-CZ" sz="2000" dirty="0" err="1">
                <a:solidFill>
                  <a:srgbClr val="002060"/>
                </a:solidFill>
                <a:latin typeface="Times New Roman" panose="02020603050405020304" pitchFamily="18" charset="0"/>
                <a:cs typeface="Times New Roman" panose="02020603050405020304" pitchFamily="18" charset="0"/>
              </a:rPr>
              <a:t>event</a:t>
            </a:r>
            <a:r>
              <a:rPr lang="cs-CZ" sz="2000" dirty="0">
                <a:solidFill>
                  <a:srgbClr val="002060"/>
                </a:solidFill>
                <a:latin typeface="Times New Roman" panose="02020603050405020304" pitchFamily="18" charset="0"/>
                <a:cs typeface="Times New Roman" panose="02020603050405020304" pitchFamily="18" charset="0"/>
              </a:rPr>
              <a:t>, ke kterému se pak bude vztahovat další obsah (PR články, video, fotografie).</a:t>
            </a:r>
          </a:p>
          <a:p>
            <a:r>
              <a:rPr lang="cs-CZ" sz="2000" b="1" dirty="0">
                <a:solidFill>
                  <a:srgbClr val="002060"/>
                </a:solidFill>
                <a:latin typeface="Times New Roman" panose="02020603050405020304" pitchFamily="18" charset="0"/>
                <a:cs typeface="Times New Roman" panose="02020603050405020304" pitchFamily="18" charset="0"/>
              </a:rPr>
              <a:t>Prezentace na </a:t>
            </a:r>
            <a:r>
              <a:rPr lang="cs-CZ" sz="2000" b="1" dirty="0" err="1">
                <a:solidFill>
                  <a:srgbClr val="002060"/>
                </a:solidFill>
                <a:latin typeface="Times New Roman" panose="02020603050405020304" pitchFamily="18" charset="0"/>
                <a:cs typeface="Times New Roman" panose="02020603050405020304" pitchFamily="18" charset="0"/>
              </a:rPr>
              <a:t>slideshare</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podobný obsah, jako v </a:t>
            </a:r>
            <a:r>
              <a:rPr lang="cs-CZ" sz="2000" dirty="0" err="1">
                <a:solidFill>
                  <a:srgbClr val="002060"/>
                </a:solidFill>
                <a:latin typeface="Times New Roman" panose="02020603050405020304" pitchFamily="18" charset="0"/>
                <a:cs typeface="Times New Roman" panose="02020603050405020304" pitchFamily="18" charset="0"/>
              </a:rPr>
              <a:t>infografice</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b="1" dirty="0">
                <a:solidFill>
                  <a:srgbClr val="002060"/>
                </a:solidFill>
                <a:latin typeface="Times New Roman" panose="02020603050405020304" pitchFamily="18" charset="0"/>
                <a:cs typeface="Times New Roman" panose="02020603050405020304" pitchFamily="18" charset="0"/>
              </a:rPr>
              <a:t>Memy </a:t>
            </a:r>
            <a:r>
              <a:rPr lang="cs-CZ" sz="2000" dirty="0">
                <a:solidFill>
                  <a:srgbClr val="002060"/>
                </a:solidFill>
                <a:latin typeface="Times New Roman" panose="02020603050405020304" pitchFamily="18" charset="0"/>
                <a:cs typeface="Times New Roman" panose="02020603050405020304" pitchFamily="18" charset="0"/>
              </a:rPr>
              <a:t>– pouze pro doplnění toho, co děláme!</a:t>
            </a: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103077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317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Nejzákladnějším nástrojem obsahového marketingu je text!</a:t>
            </a:r>
          </a:p>
          <a:p>
            <a:r>
              <a:rPr lang="cs-CZ" sz="2000" b="1" dirty="0">
                <a:solidFill>
                  <a:srgbClr val="002060"/>
                </a:solidFill>
                <a:latin typeface="Times New Roman" panose="02020603050405020304" pitchFamily="18" charset="0"/>
                <a:cs typeface="Times New Roman" panose="02020603050405020304" pitchFamily="18" charset="0"/>
              </a:rPr>
              <a:t>Text</a:t>
            </a:r>
            <a:r>
              <a:rPr lang="cs-CZ" sz="2000" dirty="0">
                <a:solidFill>
                  <a:srgbClr val="002060"/>
                </a:solidFill>
                <a:latin typeface="Times New Roman" panose="02020603050405020304" pitchFamily="18" charset="0"/>
                <a:cs typeface="Times New Roman" panose="02020603050405020304" pitchFamily="18" charset="0"/>
              </a:rPr>
              <a:t> – popis produktu, o nás, článek, příběh, post, blog,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nadpis, odkaz, tlačítko, </a:t>
            </a:r>
            <a:r>
              <a:rPr lang="cs-CZ" sz="2000" dirty="0" err="1">
                <a:solidFill>
                  <a:srgbClr val="002060"/>
                </a:solidFill>
                <a:latin typeface="Times New Roman" panose="02020603050405020304" pitchFamily="18" charset="0"/>
                <a:cs typeface="Times New Roman" panose="02020603050405020304" pitchFamily="18" charset="0"/>
              </a:rPr>
              <a:t>perex</a:t>
            </a:r>
            <a:r>
              <a:rPr lang="cs-CZ" sz="2000" dirty="0">
                <a:solidFill>
                  <a:srgbClr val="002060"/>
                </a:solidFill>
                <a:latin typeface="Times New Roman" panose="02020603050405020304" pitchFamily="18" charset="0"/>
                <a:cs typeface="Times New Roman" panose="02020603050405020304" pitchFamily="18" charset="0"/>
              </a:rPr>
              <a:t>, klíčová slova, </a:t>
            </a:r>
            <a:r>
              <a:rPr lang="cs-CZ" sz="2000" dirty="0" err="1">
                <a:solidFill>
                  <a:srgbClr val="002060"/>
                </a:solidFill>
                <a:latin typeface="Times New Roman" panose="02020603050405020304" pitchFamily="18" charset="0"/>
                <a:cs typeface="Times New Roman" panose="02020603050405020304" pitchFamily="18" charset="0"/>
              </a:rPr>
              <a:t>url</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metatagy</a:t>
            </a:r>
            <a:r>
              <a:rPr lang="cs-CZ" sz="2000" dirty="0">
                <a:solidFill>
                  <a:srgbClr val="002060"/>
                </a:solidFill>
                <a:latin typeface="Times New Roman" panose="02020603050405020304" pitchFamily="18" charset="0"/>
                <a:cs typeface="Times New Roman" panose="02020603050405020304" pitchFamily="18" charset="0"/>
              </a:rPr>
              <a:t> atd.</a:t>
            </a:r>
          </a:p>
          <a:p>
            <a:r>
              <a:rPr lang="cs-CZ" sz="2000" dirty="0">
                <a:solidFill>
                  <a:srgbClr val="002060"/>
                </a:solidFill>
                <a:latin typeface="Times New Roman" panose="02020603050405020304" pitchFamily="18" charset="0"/>
                <a:cs typeface="Times New Roman" panose="02020603050405020304" pitchFamily="18" charset="0"/>
              </a:rPr>
              <a:t>Zásadní otázka – </a:t>
            </a:r>
            <a:r>
              <a:rPr lang="cs-CZ" sz="2000" b="1" dirty="0">
                <a:solidFill>
                  <a:srgbClr val="002060"/>
                </a:solidFill>
                <a:latin typeface="Times New Roman" panose="02020603050405020304" pitchFamily="18" charset="0"/>
                <a:cs typeface="Times New Roman" panose="02020603050405020304" pitchFamily="18" charset="0"/>
              </a:rPr>
              <a:t>kdo to napíše? </a:t>
            </a:r>
            <a:r>
              <a:rPr lang="cs-CZ" sz="2000" dirty="0">
                <a:solidFill>
                  <a:srgbClr val="002060"/>
                </a:solidFill>
                <a:latin typeface="Times New Roman" panose="02020603050405020304" pitchFamily="18" charset="0"/>
                <a:cs typeface="Times New Roman" panose="02020603050405020304" pitchFamily="18" charset="0"/>
              </a:rPr>
              <a:t>(lidé dnes neumí psát! ani číst!)</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a:t>Nástroje obsahového marketingu – text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182172"/>
            <a:ext cx="4267339" cy="2516828"/>
          </a:xfrm>
          <a:prstGeom prst="rect">
            <a:avLst/>
          </a:prstGeom>
        </p:spPr>
      </p:pic>
    </p:spTree>
    <p:extLst>
      <p:ext uri="{BB962C8B-B14F-4D97-AF65-F5344CB8AC3E}">
        <p14:creationId xmlns:p14="http://schemas.microsoft.com/office/powerpoint/2010/main" val="15244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720080"/>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t>
            </a:r>
            <a:r>
              <a:rPr lang="cs-CZ" sz="2000" dirty="0" err="1">
                <a:solidFill>
                  <a:srgbClr val="002060"/>
                </a:solidFill>
                <a:latin typeface="Times New Roman" panose="02020603050405020304" pitchFamily="18" charset="0"/>
                <a:cs typeface="Times New Roman" panose="02020603050405020304" pitchFamily="18" charset="0"/>
              </a:rPr>
              <a:t>Kopík</a:t>
            </a:r>
            <a:r>
              <a:rPr lang="cs-CZ" sz="2000" dirty="0">
                <a:solidFill>
                  <a:srgbClr val="002060"/>
                </a:solidFill>
                <a:latin typeface="Times New Roman" panose="02020603050405020304" pitchFamily="18" charset="0"/>
                <a:cs typeface="Times New Roman" panose="02020603050405020304" pitchFamily="18" charset="0"/>
              </a:rPr>
              <a:t>“ to udělá – najímáme specialistu, </a:t>
            </a:r>
            <a:r>
              <a:rPr lang="cs-CZ" sz="2000" dirty="0" err="1">
                <a:solidFill>
                  <a:srgbClr val="002060"/>
                </a:solidFill>
                <a:latin typeface="Times New Roman" panose="02020603050405020304" pitchFamily="18" charset="0"/>
                <a:cs typeface="Times New Roman" panose="02020603050405020304" pitchFamily="18" charset="0"/>
              </a:rPr>
              <a:t>copywrightera</a:t>
            </a:r>
            <a:r>
              <a:rPr lang="cs-CZ" sz="2000" dirty="0">
                <a:solidFill>
                  <a:srgbClr val="002060"/>
                </a:solidFill>
                <a:latin typeface="Times New Roman" panose="02020603050405020304" pitchFamily="18" charset="0"/>
                <a:cs typeface="Times New Roman" panose="02020603050405020304" pitchFamily="18" charset="0"/>
              </a:rPr>
              <a:t>, který udělá nějaký ten </a:t>
            </a:r>
            <a:r>
              <a:rPr lang="cs-CZ" sz="2000" dirty="0" err="1">
                <a:solidFill>
                  <a:srgbClr val="002060"/>
                </a:solidFill>
                <a:latin typeface="Times New Roman" panose="02020603050405020304" pitchFamily="18" charset="0"/>
                <a:cs typeface="Times New Roman" panose="02020603050405020304" pitchFamily="18" charset="0"/>
              </a:rPr>
              <a:t>copywriting</a:t>
            </a:r>
            <a:r>
              <a:rPr lang="cs-CZ" sz="2000" dirty="0">
                <a:solidFill>
                  <a:srgbClr val="002060"/>
                </a:solidFill>
                <a:latin typeface="Times New Roman" panose="02020603050405020304" pitchFamily="18" charset="0"/>
                <a:cs typeface="Times New Roman" panose="02020603050405020304" pitchFamily="18" charset="0"/>
              </a:rPr>
              <a:t> (tvorba reklamních textů pro marketingové využití). </a:t>
            </a:r>
          </a:p>
        </p:txBody>
      </p:sp>
      <p:sp>
        <p:nvSpPr>
          <p:cNvPr id="6" name="Nadpis 5"/>
          <p:cNvSpPr>
            <a:spLocks noGrp="1"/>
          </p:cNvSpPr>
          <p:nvPr>
            <p:ph type="title"/>
          </p:nvPr>
        </p:nvSpPr>
        <p:spPr>
          <a:xfrm>
            <a:off x="179512" y="195486"/>
            <a:ext cx="7056784" cy="507703"/>
          </a:xfrm>
        </p:spPr>
        <p:txBody>
          <a:bodyPr/>
          <a:lstStyle/>
          <a:p>
            <a:r>
              <a:rPr lang="cs-CZ" dirty="0"/>
              <a:t>Nástroje obsahového marketingu – text - </a:t>
            </a:r>
            <a:r>
              <a:rPr lang="cs-CZ" dirty="0" err="1"/>
              <a:t>copywriting</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203077"/>
            <a:ext cx="2381250" cy="2381250"/>
          </a:xfrm>
          <a:prstGeom prst="rect">
            <a:avLst/>
          </a:prstGeom>
        </p:spPr>
      </p:pic>
      <p:sp>
        <p:nvSpPr>
          <p:cNvPr id="5" name="Zástupný symbol pro obsah 2"/>
          <p:cNvSpPr txBox="1">
            <a:spLocks/>
          </p:cNvSpPr>
          <p:nvPr/>
        </p:nvSpPr>
        <p:spPr>
          <a:xfrm>
            <a:off x="395536" y="1851670"/>
            <a:ext cx="5904656" cy="26642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err="1">
                <a:solidFill>
                  <a:srgbClr val="002060"/>
                </a:solidFill>
                <a:latin typeface="Times New Roman" panose="02020603050405020304" pitchFamily="18" charset="0"/>
                <a:cs typeface="Times New Roman" panose="02020603050405020304" pitchFamily="18" charset="0"/>
              </a:rPr>
              <a:t>Copywriting</a:t>
            </a:r>
            <a:r>
              <a:rPr lang="cs-CZ" sz="2000" dirty="0">
                <a:solidFill>
                  <a:srgbClr val="002060"/>
                </a:solidFill>
                <a:latin typeface="Times New Roman" panose="02020603050405020304" pitchFamily="18" charset="0"/>
                <a:cs typeface="Times New Roman" panose="02020603050405020304" pitchFamily="18" charset="0"/>
              </a:rPr>
              <a:t> není čistě o psaní textu ke zvýšení prodeje (podpora prodeje), ale je využíván k tvorbě obsahu v rámci obsahového (content) marketingu, stává se tedy součástí naší nabídky (doplňkovou službou, nebo přímo součástí naší služby/produktu – např. nenabízím pouhé hrnce, ale nabízím řešení problému přípravy jídla, kdy k produktu hrnec je dodává-na služba online kuchařky s texty a videem).</a:t>
            </a:r>
          </a:p>
        </p:txBody>
      </p:sp>
    </p:spTree>
    <p:extLst>
      <p:ext uri="{BB962C8B-B14F-4D97-AF65-F5344CB8AC3E}">
        <p14:creationId xmlns:p14="http://schemas.microsoft.com/office/powerpoint/2010/main" val="42284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Problém </a:t>
            </a:r>
            <a:r>
              <a:rPr lang="cs-CZ" sz="2000" dirty="0" err="1">
                <a:solidFill>
                  <a:srgbClr val="002060"/>
                </a:solidFill>
                <a:latin typeface="Times New Roman" panose="02020603050405020304" pitchFamily="18" charset="0"/>
                <a:cs typeface="Times New Roman" panose="02020603050405020304" pitchFamily="18" charset="0"/>
              </a:rPr>
              <a:t>copwritingu</a:t>
            </a:r>
            <a:r>
              <a:rPr lang="cs-CZ" sz="2000" dirty="0">
                <a:solidFill>
                  <a:srgbClr val="002060"/>
                </a:solidFill>
                <a:latin typeface="Times New Roman" panose="02020603050405020304" pitchFamily="18" charset="0"/>
                <a:cs typeface="Times New Roman" panose="02020603050405020304" pitchFamily="18" charset="0"/>
              </a:rPr>
              <a:t>, a potažmo celého obsahového marketingu, je, že lidé dnes čtou texty jinak, a zvláště na internetu. Mezi často uváděná fakta patří (Sálová et al., 2015, s. 21-22):</a:t>
            </a:r>
          </a:p>
          <a:p>
            <a:pPr lvl="1"/>
            <a:r>
              <a:rPr lang="cs-CZ" sz="1600" dirty="0">
                <a:solidFill>
                  <a:srgbClr val="002060"/>
                </a:solidFill>
                <a:latin typeface="Times New Roman" panose="02020603050405020304" pitchFamily="18" charset="0"/>
                <a:cs typeface="Times New Roman" panose="02020603050405020304" pitchFamily="18" charset="0"/>
              </a:rPr>
              <a:t>Lidé texty spíše „</a:t>
            </a:r>
            <a:r>
              <a:rPr lang="cs-CZ" sz="1600" b="1" dirty="0">
                <a:solidFill>
                  <a:srgbClr val="002060"/>
                </a:solidFill>
                <a:latin typeface="Times New Roman" panose="02020603050405020304" pitchFamily="18" charset="0"/>
                <a:cs typeface="Times New Roman" panose="02020603050405020304" pitchFamily="18" charset="0"/>
              </a:rPr>
              <a:t>skenují</a:t>
            </a:r>
            <a:r>
              <a:rPr lang="cs-CZ" sz="1600" dirty="0">
                <a:solidFill>
                  <a:srgbClr val="002060"/>
                </a:solidFill>
                <a:latin typeface="Times New Roman" panose="02020603050405020304" pitchFamily="18" charset="0"/>
                <a:cs typeface="Times New Roman" panose="02020603050405020304" pitchFamily="18" charset="0"/>
              </a:rPr>
              <a:t>“, tedy pouze vyhledávají zajímavé části, nečtou celý text důkladně a nevěnují mu pozornost. </a:t>
            </a:r>
          </a:p>
          <a:p>
            <a:pPr lvl="1"/>
            <a:r>
              <a:rPr lang="cs-CZ" sz="1600" dirty="0">
                <a:solidFill>
                  <a:srgbClr val="002060"/>
                </a:solidFill>
                <a:latin typeface="Times New Roman" panose="02020603050405020304" pitchFamily="18" charset="0"/>
                <a:cs typeface="Times New Roman" panose="02020603050405020304" pitchFamily="18" charset="0"/>
              </a:rPr>
              <a:t>Dlouhé texty </a:t>
            </a:r>
            <a:r>
              <a:rPr lang="cs-CZ" sz="1600" dirty="0" err="1">
                <a:solidFill>
                  <a:srgbClr val="002060"/>
                </a:solidFill>
                <a:latin typeface="Times New Roman" panose="02020603050405020304" pitchFamily="18" charset="0"/>
                <a:cs typeface="Times New Roman" panose="02020603050405020304" pitchFamily="18" charset="0"/>
              </a:rPr>
              <a:t>proscrollují</a:t>
            </a:r>
            <a:r>
              <a:rPr lang="cs-CZ" sz="1600" dirty="0">
                <a:solidFill>
                  <a:srgbClr val="002060"/>
                </a:solidFill>
                <a:latin typeface="Times New Roman" panose="02020603050405020304" pitchFamily="18" charset="0"/>
                <a:cs typeface="Times New Roman" panose="02020603050405020304" pitchFamily="18" charset="0"/>
              </a:rPr>
              <a:t> a hledají </a:t>
            </a:r>
            <a:r>
              <a:rPr lang="cs-CZ" sz="1600" b="1" dirty="0">
                <a:solidFill>
                  <a:srgbClr val="002060"/>
                </a:solidFill>
                <a:latin typeface="Times New Roman" panose="02020603050405020304" pitchFamily="18" charset="0"/>
                <a:cs typeface="Times New Roman" panose="02020603050405020304" pitchFamily="18" charset="0"/>
              </a:rPr>
              <a:t>zvýrazněné pasáže </a:t>
            </a:r>
            <a:r>
              <a:rPr lang="cs-CZ" sz="1600" dirty="0">
                <a:solidFill>
                  <a:srgbClr val="002060"/>
                </a:solidFill>
                <a:latin typeface="Times New Roman" panose="02020603050405020304" pitchFamily="18" charset="0"/>
                <a:cs typeface="Times New Roman" panose="02020603050405020304" pitchFamily="18" charset="0"/>
              </a:rPr>
              <a:t>(</a:t>
            </a:r>
            <a:r>
              <a:rPr lang="cs-CZ" sz="1600" dirty="0" err="1">
                <a:solidFill>
                  <a:srgbClr val="002060"/>
                </a:solidFill>
                <a:latin typeface="Times New Roman" panose="02020603050405020304" pitchFamily="18" charset="0"/>
                <a:cs typeface="Times New Roman" panose="02020603050405020304" pitchFamily="18" charset="0"/>
              </a:rPr>
              <a:t>tl;dr</a:t>
            </a:r>
            <a:r>
              <a:rPr lang="cs-CZ" sz="1600" dirty="0">
                <a:solidFill>
                  <a:srgbClr val="002060"/>
                </a:solidFill>
                <a:latin typeface="Times New Roman" panose="02020603050405020304" pitchFamily="18" charset="0"/>
                <a:cs typeface="Times New Roman" panose="02020603050405020304" pitchFamily="18" charset="0"/>
              </a:rPr>
              <a:t>). Proto využíváme odrážky, tučné písmo, obrázky, hypertextové odkazy.</a:t>
            </a:r>
          </a:p>
          <a:p>
            <a:pPr lvl="1"/>
            <a:r>
              <a:rPr lang="cs-CZ" sz="1600" dirty="0">
                <a:solidFill>
                  <a:srgbClr val="002060"/>
                </a:solidFill>
                <a:latin typeface="Times New Roman" panose="02020603050405020304" pitchFamily="18" charset="0"/>
                <a:cs typeface="Times New Roman" panose="02020603050405020304" pitchFamily="18" charset="0"/>
              </a:rPr>
              <a:t>Lidé </a:t>
            </a:r>
            <a:r>
              <a:rPr lang="cs-CZ" sz="1600" b="1" dirty="0">
                <a:solidFill>
                  <a:srgbClr val="002060"/>
                </a:solidFill>
                <a:latin typeface="Times New Roman" panose="02020603050405020304" pitchFamily="18" charset="0"/>
                <a:cs typeface="Times New Roman" panose="02020603050405020304" pitchFamily="18" charset="0"/>
              </a:rPr>
              <a:t>touží po interaktivitě</a:t>
            </a:r>
            <a:r>
              <a:rPr lang="cs-CZ" sz="1600" dirty="0">
                <a:solidFill>
                  <a:srgbClr val="002060"/>
                </a:solidFill>
                <a:latin typeface="Times New Roman" panose="02020603050405020304" pitchFamily="18" charset="0"/>
                <a:cs typeface="Times New Roman" panose="02020603050405020304" pitchFamily="18" charset="0"/>
              </a:rPr>
              <a:t>, proto jim nabízíme i dodatečný audiovizuální obsah, </a:t>
            </a:r>
            <a:r>
              <a:rPr lang="cs-CZ" sz="1600" dirty="0" err="1">
                <a:solidFill>
                  <a:srgbClr val="002060"/>
                </a:solidFill>
                <a:latin typeface="Times New Roman" panose="02020603050405020304" pitchFamily="18" charset="0"/>
                <a:cs typeface="Times New Roman" panose="02020603050405020304" pitchFamily="18" charset="0"/>
              </a:rPr>
              <a:t>infografiku</a:t>
            </a:r>
            <a:r>
              <a:rPr lang="cs-CZ" sz="1600" dirty="0">
                <a:solidFill>
                  <a:srgbClr val="002060"/>
                </a:solidFill>
                <a:latin typeface="Times New Roman" panose="02020603050405020304" pitchFamily="18" charset="0"/>
                <a:cs typeface="Times New Roman" panose="02020603050405020304" pitchFamily="18" charset="0"/>
              </a:rPr>
              <a:t> apod.</a:t>
            </a:r>
          </a:p>
          <a:p>
            <a:pPr lvl="1"/>
            <a:r>
              <a:rPr lang="cs-CZ" sz="1600" dirty="0">
                <a:solidFill>
                  <a:srgbClr val="002060"/>
                </a:solidFill>
                <a:latin typeface="Times New Roman" panose="02020603050405020304" pitchFamily="18" charset="0"/>
                <a:cs typeface="Times New Roman" panose="02020603050405020304" pitchFamily="18" charset="0"/>
              </a:rPr>
              <a:t>Projevuje se u nich </a:t>
            </a:r>
            <a:r>
              <a:rPr lang="cs-CZ" sz="1600" b="1" dirty="0" err="1">
                <a:solidFill>
                  <a:srgbClr val="002060"/>
                </a:solidFill>
                <a:latin typeface="Times New Roman" panose="02020603050405020304" pitchFamily="18" charset="0"/>
                <a:cs typeface="Times New Roman" panose="02020603050405020304" pitchFamily="18" charset="0"/>
              </a:rPr>
              <a:t>bannerová</a:t>
            </a:r>
            <a:r>
              <a:rPr lang="cs-CZ" sz="1600" b="1" dirty="0">
                <a:solidFill>
                  <a:srgbClr val="002060"/>
                </a:solidFill>
                <a:latin typeface="Times New Roman" panose="02020603050405020304" pitchFamily="18" charset="0"/>
                <a:cs typeface="Times New Roman" panose="02020603050405020304" pitchFamily="18" charset="0"/>
              </a:rPr>
              <a:t> slepota</a:t>
            </a:r>
            <a:r>
              <a:rPr lang="cs-CZ" sz="1600" dirty="0">
                <a:solidFill>
                  <a:srgbClr val="002060"/>
                </a:solidFill>
                <a:latin typeface="Times New Roman" panose="02020603050405020304" pitchFamily="18" charset="0"/>
                <a:cs typeface="Times New Roman" panose="02020603050405020304" pitchFamily="18" charset="0"/>
              </a:rPr>
              <a:t>, tedy ignorování prostoru kolem textu a soustředění pouze na „</a:t>
            </a:r>
            <a:r>
              <a:rPr lang="cs-CZ" sz="1600" dirty="0" err="1">
                <a:solidFill>
                  <a:srgbClr val="002060"/>
                </a:solidFill>
                <a:latin typeface="Times New Roman" panose="02020603050405020304" pitchFamily="18" charset="0"/>
                <a:cs typeface="Times New Roman" panose="02020603050405020304" pitchFamily="18" charset="0"/>
              </a:rPr>
              <a:t>autentický“text</a:t>
            </a:r>
            <a:r>
              <a:rPr lang="cs-CZ" sz="1600" dirty="0">
                <a:solidFill>
                  <a:srgbClr val="002060"/>
                </a:solidFill>
                <a:latin typeface="Times New Roman" panose="02020603050405020304" pitchFamily="18" charset="0"/>
                <a:cs typeface="Times New Roman" panose="02020603050405020304" pitchFamily="18" charset="0"/>
              </a:rPr>
              <a:t>. Proto se snažíme navrhovat weby tak, aby reklama a text nebyly v klasickém formátu.</a:t>
            </a:r>
          </a:p>
          <a:p>
            <a:pPr lvl="1"/>
            <a:r>
              <a:rPr lang="cs-CZ" sz="1600" b="1" dirty="0">
                <a:solidFill>
                  <a:srgbClr val="002060"/>
                </a:solidFill>
                <a:latin typeface="Times New Roman" panose="02020603050405020304" pitchFamily="18" charset="0"/>
                <a:cs typeface="Times New Roman" panose="02020603050405020304" pitchFamily="18" charset="0"/>
              </a:rPr>
              <a:t>Nechtějí přemýšlet</a:t>
            </a:r>
            <a:r>
              <a:rPr lang="cs-CZ" sz="1600" dirty="0">
                <a:solidFill>
                  <a:srgbClr val="002060"/>
                </a:solidFill>
                <a:latin typeface="Times New Roman" panose="02020603050405020304" pitchFamily="18" charset="0"/>
                <a:cs typeface="Times New Roman" panose="02020603050405020304" pitchFamily="18" charset="0"/>
              </a:rPr>
              <a:t>, ale </a:t>
            </a:r>
            <a:r>
              <a:rPr lang="cs-CZ" sz="1600" b="1" dirty="0">
                <a:solidFill>
                  <a:srgbClr val="002060"/>
                </a:solidFill>
                <a:latin typeface="Times New Roman" panose="02020603050405020304" pitchFamily="18" charset="0"/>
                <a:cs typeface="Times New Roman" panose="02020603050405020304" pitchFamily="18" charset="0"/>
              </a:rPr>
              <a:t>chtějí okamžitě řešení </a:t>
            </a:r>
            <a:r>
              <a:rPr lang="cs-CZ" sz="1600" dirty="0">
                <a:solidFill>
                  <a:srgbClr val="002060"/>
                </a:solidFill>
                <a:latin typeface="Times New Roman" panose="02020603050405020304" pitchFamily="18" charset="0"/>
                <a:cs typeface="Times New Roman" panose="02020603050405020304" pitchFamily="18" charset="0"/>
              </a:rPr>
              <a:t>(i proto Google ve vyhledávání nabízí okamžitou odpověď na jednoduché otázky, např. počasí). </a:t>
            </a:r>
          </a:p>
        </p:txBody>
      </p:sp>
      <p:sp>
        <p:nvSpPr>
          <p:cNvPr id="6" name="Nadpis 5"/>
          <p:cNvSpPr>
            <a:spLocks noGrp="1"/>
          </p:cNvSpPr>
          <p:nvPr>
            <p:ph type="title"/>
          </p:nvPr>
        </p:nvSpPr>
        <p:spPr>
          <a:xfrm>
            <a:off x="179512" y="195486"/>
            <a:ext cx="3888432" cy="507703"/>
          </a:xfrm>
        </p:spPr>
        <p:txBody>
          <a:bodyPr/>
          <a:lstStyle/>
          <a:p>
            <a:r>
              <a:rPr lang="cs-CZ" dirty="0" err="1"/>
              <a:t>Copywriting</a:t>
            </a:r>
            <a:endParaRPr lang="cs-CZ" dirty="0"/>
          </a:p>
        </p:txBody>
      </p:sp>
    </p:spTree>
    <p:extLst>
      <p:ext uri="{BB962C8B-B14F-4D97-AF65-F5344CB8AC3E}">
        <p14:creationId xmlns:p14="http://schemas.microsoft.com/office/powerpoint/2010/main" val="3128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Neskutečně úspěšný trend – </a:t>
            </a:r>
            <a:r>
              <a:rPr lang="cs-CZ" sz="2000" dirty="0">
                <a:solidFill>
                  <a:srgbClr val="002060"/>
                </a:solidFill>
                <a:hlinkClick r:id="rId3"/>
              </a:rPr>
              <a:t>blogy</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rPr>
              <a:t>Blog – online deník.</a:t>
            </a:r>
          </a:p>
          <a:p>
            <a:r>
              <a:rPr lang="cs-CZ" altLang="cs-CZ" sz="2000" i="1" dirty="0">
                <a:solidFill>
                  <a:srgbClr val="002060"/>
                </a:solidFill>
                <a:latin typeface="Times New Roman" panose="02020603050405020304" pitchFamily="18" charset="0"/>
                <a:cs typeface="Times New Roman" panose="02020603050405020304" pitchFamily="18" charset="0"/>
              </a:rPr>
              <a:t>„</a:t>
            </a:r>
            <a:r>
              <a:rPr lang="pl-PL" altLang="cs-CZ" sz="2000" i="1" dirty="0">
                <a:solidFill>
                  <a:srgbClr val="002060"/>
                </a:solidFill>
                <a:latin typeface="Times New Roman" panose="02020603050405020304" pitchFamily="18" charset="0"/>
                <a:cs typeface="Times New Roman" panose="02020603050405020304" pitchFamily="18" charset="0"/>
              </a:rPr>
              <a:t>Blogeři se profesionalizují a firmy je berou za své partnery.”</a:t>
            </a:r>
          </a:p>
          <a:p>
            <a:r>
              <a:rPr lang="pl-PL" altLang="cs-CZ" sz="2000" dirty="0">
                <a:solidFill>
                  <a:srgbClr val="002060"/>
                </a:solidFill>
                <a:latin typeface="Times New Roman" panose="02020603050405020304" pitchFamily="18" charset="0"/>
                <a:cs typeface="Times New Roman" panose="02020603050405020304" pitchFamily="18" charset="0"/>
              </a:rPr>
              <a:t>Pro propagaci blogu stejně používáte sociální média (FB, Insta).</a:t>
            </a:r>
          </a:p>
          <a:p>
            <a:r>
              <a:rPr lang="cs-CZ" altLang="cs-CZ" sz="2000" i="1" dirty="0">
                <a:solidFill>
                  <a:srgbClr val="002060"/>
                </a:solidFill>
                <a:latin typeface="Times New Roman" panose="02020603050405020304" pitchFamily="18" charset="0"/>
                <a:cs typeface="Times New Roman" panose="02020603050405020304" pitchFamily="18" charset="0"/>
              </a:rPr>
              <a:t>„Ženy dominují v oblastech jako kosmetika, móda, jídlo, vaření a nápoje, zdraví a životní styl, udělej si sám (DIY), muži převažují v technologiích, technice, společnosti a politice.“</a:t>
            </a:r>
          </a:p>
          <a:p>
            <a:r>
              <a:rPr lang="cs-CZ" altLang="cs-CZ" sz="2000" dirty="0">
                <a:solidFill>
                  <a:srgbClr val="002060"/>
                </a:solidFill>
                <a:latin typeface="Times New Roman" panose="02020603050405020304" pitchFamily="18" charset="0"/>
                <a:cs typeface="Times New Roman" panose="02020603050405020304" pitchFamily="18" charset="0"/>
              </a:rPr>
              <a:t>Ženy dominují, nejmladší věkové kategorie jen ženy, starší i muži.</a:t>
            </a:r>
          </a:p>
          <a:p>
            <a:r>
              <a:rPr lang="cs-CZ" altLang="cs-CZ" sz="2000" dirty="0">
                <a:solidFill>
                  <a:srgbClr val="002060"/>
                </a:solidFill>
                <a:latin typeface="Times New Roman" panose="02020603050405020304" pitchFamily="18" charset="0"/>
                <a:cs typeface="Times New Roman" panose="02020603050405020304" pitchFamily="18" charset="0"/>
              </a:rPr>
              <a:t>Pěkný příklad je </a:t>
            </a:r>
            <a:r>
              <a:rPr lang="cs-CZ" altLang="cs-CZ" sz="2000" dirty="0" err="1">
                <a:solidFill>
                  <a:srgbClr val="002060"/>
                </a:solidFill>
                <a:latin typeface="Times New Roman" panose="02020603050405020304" pitchFamily="18" charset="0"/>
                <a:cs typeface="Times New Roman" panose="02020603050405020304" pitchFamily="18" charset="0"/>
              </a:rPr>
              <a:t>Tchibo</a:t>
            </a:r>
            <a:r>
              <a:rPr lang="cs-CZ" altLang="cs-CZ" sz="2000" dirty="0">
                <a:solidFill>
                  <a:srgbClr val="002060"/>
                </a:solidFill>
                <a:latin typeface="Times New Roman" panose="02020603050405020304" pitchFamily="18" charset="0"/>
                <a:cs typeface="Times New Roman" panose="02020603050405020304" pitchFamily="18" charset="0"/>
              </a:rPr>
              <a:t> – </a:t>
            </a:r>
            <a:r>
              <a:rPr lang="cs-CZ" altLang="cs-CZ" sz="2000" dirty="0">
                <a:solidFill>
                  <a:srgbClr val="002060"/>
                </a:solidFill>
                <a:latin typeface="Times New Roman" panose="02020603050405020304" pitchFamily="18" charset="0"/>
                <a:cs typeface="Times New Roman" panose="02020603050405020304" pitchFamily="18" charset="0"/>
                <a:hlinkClick r:id="rId4"/>
              </a:rPr>
              <a:t>web</a:t>
            </a:r>
            <a:r>
              <a:rPr lang="cs-CZ" altLang="cs-CZ" sz="2000" dirty="0">
                <a:solidFill>
                  <a:srgbClr val="002060"/>
                </a:solidFill>
                <a:latin typeface="Times New Roman" panose="02020603050405020304" pitchFamily="18" charset="0"/>
                <a:cs typeface="Times New Roman" panose="02020603050405020304" pitchFamily="18" charset="0"/>
              </a:rPr>
              <a:t> vs. </a:t>
            </a:r>
            <a:r>
              <a:rPr lang="cs-CZ" altLang="cs-CZ" sz="2000" dirty="0">
                <a:solidFill>
                  <a:srgbClr val="002060"/>
                </a:solidFill>
                <a:latin typeface="Times New Roman" panose="02020603050405020304" pitchFamily="18" charset="0"/>
                <a:cs typeface="Times New Roman" panose="02020603050405020304" pitchFamily="18" charset="0"/>
                <a:hlinkClick r:id="rId5"/>
              </a:rPr>
              <a:t>blog</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rPr>
              <a:t>Přesunuly se blogy na sociální sítě (FB)?</a:t>
            </a:r>
          </a:p>
        </p:txBody>
      </p:sp>
      <p:sp>
        <p:nvSpPr>
          <p:cNvPr id="6" name="Nadpis 5"/>
          <p:cNvSpPr>
            <a:spLocks noGrp="1"/>
          </p:cNvSpPr>
          <p:nvPr>
            <p:ph type="title"/>
          </p:nvPr>
        </p:nvSpPr>
        <p:spPr>
          <a:xfrm>
            <a:off x="179512" y="195486"/>
            <a:ext cx="3888432" cy="507703"/>
          </a:xfrm>
        </p:spPr>
        <p:txBody>
          <a:bodyPr/>
          <a:lstStyle/>
          <a:p>
            <a:r>
              <a:rPr lang="cs-CZ" dirty="0"/>
              <a:t>Blogy</a:t>
            </a:r>
          </a:p>
        </p:txBody>
      </p:sp>
    </p:spTree>
    <p:extLst>
      <p:ext uri="{BB962C8B-B14F-4D97-AF65-F5344CB8AC3E}">
        <p14:creationId xmlns:p14="http://schemas.microsoft.com/office/powerpoint/2010/main" val="91882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hlinkClick r:id="rId3"/>
              </a:rPr>
              <a:t>FB Intelu </a:t>
            </a:r>
            <a:r>
              <a:rPr lang="cs-CZ" sz="2000" dirty="0">
                <a:solidFill>
                  <a:srgbClr val="002060"/>
                </a:solidFill>
              </a:rPr>
              <a:t>– nuda s mikroprocesory? </a:t>
            </a:r>
          </a:p>
          <a:p>
            <a:r>
              <a:rPr lang="cs-CZ" altLang="cs-CZ" sz="2000" dirty="0">
                <a:solidFill>
                  <a:srgbClr val="002060"/>
                </a:solidFill>
                <a:latin typeface="Times New Roman" panose="02020603050405020304" pitchFamily="18" charset="0"/>
                <a:cs typeface="Times New Roman" panose="02020603050405020304" pitchFamily="18" charset="0"/>
              </a:rPr>
              <a:t>Premisa – neskutečný přetlak obsahu na uživatele (1.3 mil. postů na FB každou </a:t>
            </a:r>
            <a:r>
              <a:rPr lang="cs-CZ" altLang="cs-CZ" sz="2000" dirty="0">
                <a:solidFill>
                  <a:srgbClr val="002060"/>
                </a:solidFill>
                <a:latin typeface="Times New Roman" panose="02020603050405020304" pitchFamily="18" charset="0"/>
                <a:cs typeface="Times New Roman" panose="02020603050405020304" pitchFamily="18" charset="0"/>
                <a:hlinkClick r:id="rId4"/>
              </a:rPr>
              <a:t>minutu</a:t>
            </a:r>
            <a:r>
              <a:rPr lang="cs-CZ" altLang="cs-CZ" sz="2000" dirty="0">
                <a:solidFill>
                  <a:srgbClr val="002060"/>
                </a:solidFill>
                <a:latin typeface="Times New Roman" panose="02020603050405020304" pitchFamily="18" charset="0"/>
                <a:cs typeface="Times New Roman" panose="02020603050405020304" pitchFamily="18" charset="0"/>
              </a:rPr>
              <a:t>), i přes algoritmy doručující nám personalizovaný obsah (nebo právě kvůli nim?!?) je nutné vyčnívat, vystupovat z davu, jinými slovy zaujmout. Dlouhodobě budujeme značku vs. šokujeme.</a:t>
            </a:r>
          </a:p>
          <a:p>
            <a:r>
              <a:rPr lang="cs-CZ" altLang="cs-CZ" sz="2000" dirty="0">
                <a:solidFill>
                  <a:srgbClr val="002060"/>
                </a:solidFill>
                <a:latin typeface="Times New Roman" panose="02020603050405020304" pitchFamily="18" charset="0"/>
                <a:cs typeface="Times New Roman" panose="02020603050405020304" pitchFamily="18" charset="0"/>
              </a:rPr>
              <a:t>GIF (</a:t>
            </a:r>
            <a:r>
              <a:rPr lang="cs-CZ" altLang="cs-CZ" sz="2000" dirty="0" err="1">
                <a:solidFill>
                  <a:srgbClr val="002060"/>
                </a:solidFill>
                <a:latin typeface="Times New Roman" panose="02020603050405020304" pitchFamily="18" charset="0"/>
                <a:cs typeface="Times New Roman" panose="02020603050405020304" pitchFamily="18" charset="0"/>
              </a:rPr>
              <a:t>Graphics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Interchange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Format</a:t>
            </a:r>
            <a:r>
              <a:rPr lang="cs-CZ" altLang="cs-CZ" sz="2000" dirty="0">
                <a:solidFill>
                  <a:srgbClr val="002060"/>
                </a:solidFill>
                <a:latin typeface="Times New Roman" panose="02020603050405020304" pitchFamily="18" charset="0"/>
                <a:cs typeface="Times New Roman" panose="02020603050405020304" pitchFamily="18" charset="0"/>
              </a:rPr>
              <a:t>) – „krátké video“. </a:t>
            </a:r>
          </a:p>
          <a:p>
            <a:r>
              <a:rPr lang="cs-CZ" altLang="cs-CZ" sz="2000" dirty="0">
                <a:solidFill>
                  <a:srgbClr val="002060"/>
                </a:solidFill>
                <a:latin typeface="Times New Roman" panose="02020603050405020304" pitchFamily="18" charset="0"/>
                <a:cs typeface="Times New Roman" panose="02020603050405020304" pitchFamily="18" charset="0"/>
              </a:rPr>
              <a:t>Výhody? </a:t>
            </a:r>
          </a:p>
          <a:p>
            <a:r>
              <a:rPr lang="cs-CZ" altLang="cs-CZ" sz="2000" dirty="0">
                <a:solidFill>
                  <a:srgbClr val="002060"/>
                </a:solidFill>
                <a:latin typeface="Times New Roman" panose="02020603050405020304" pitchFamily="18" charset="0"/>
                <a:cs typeface="Times New Roman" panose="02020603050405020304" pitchFamily="18" charset="0"/>
              </a:rPr>
              <a:t>Nevýhody?</a:t>
            </a:r>
          </a:p>
          <a:p>
            <a:r>
              <a:rPr lang="cs-CZ" altLang="cs-CZ" sz="2000" dirty="0">
                <a:solidFill>
                  <a:srgbClr val="002060"/>
                </a:solidFill>
                <a:latin typeface="Times New Roman" panose="02020603050405020304" pitchFamily="18" charset="0"/>
                <a:cs typeface="Times New Roman" panose="02020603050405020304" pitchFamily="18" charset="0"/>
              </a:rPr>
              <a:t>Etika! Musí souhlasit s cílovkou! </a:t>
            </a:r>
          </a:p>
          <a:p>
            <a:r>
              <a:rPr lang="cs-CZ" altLang="cs-CZ" sz="2000" dirty="0">
                <a:solidFill>
                  <a:srgbClr val="002060"/>
                </a:solidFill>
                <a:latin typeface="Times New Roman" panose="02020603050405020304" pitchFamily="18" charset="0"/>
                <a:cs typeface="Times New Roman" panose="02020603050405020304" pitchFamily="18" charset="0"/>
              </a:rPr>
              <a:t>Stáhneme </a:t>
            </a:r>
            <a:r>
              <a:rPr lang="cs-CZ" altLang="cs-CZ" sz="2000" dirty="0">
                <a:solidFill>
                  <a:srgbClr val="002060"/>
                </a:solidFill>
                <a:latin typeface="Times New Roman" panose="02020603050405020304" pitchFamily="18" charset="0"/>
                <a:cs typeface="Times New Roman" panose="02020603050405020304" pitchFamily="18" charset="0"/>
                <a:hlinkClick r:id="rId5"/>
              </a:rPr>
              <a:t>odsud</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5112568" cy="507703"/>
          </a:xfrm>
        </p:spPr>
        <p:txBody>
          <a:bodyPr/>
          <a:lstStyle/>
          <a:p>
            <a:r>
              <a:rPr lang="cs-CZ" dirty="0"/>
              <a:t>Posty na sociálních sítích - </a:t>
            </a:r>
            <a:r>
              <a:rPr lang="cs-CZ" dirty="0" err="1"/>
              <a:t>GIFy</a:t>
            </a:r>
            <a:endParaRPr lang="cs-CZ" dirty="0"/>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2826394"/>
            <a:ext cx="2337368" cy="1746875"/>
          </a:xfrm>
          <a:prstGeom prst="rect">
            <a:avLst/>
          </a:prstGeom>
        </p:spPr>
      </p:pic>
    </p:spTree>
    <p:extLst>
      <p:ext uri="{BB962C8B-B14F-4D97-AF65-F5344CB8AC3E}">
        <p14:creationId xmlns:p14="http://schemas.microsoft.com/office/powerpoint/2010/main" val="218077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Obsahový marketing – nástroje, výhody a nevýhody.</a:t>
            </a:r>
          </a:p>
          <a:p>
            <a:r>
              <a:rPr lang="cs-CZ" altLang="cs-CZ" sz="2000" b="1" dirty="0">
                <a:solidFill>
                  <a:srgbClr val="002060"/>
                </a:solidFill>
                <a:latin typeface="Times New Roman" panose="02020603050405020304" pitchFamily="18" charset="0"/>
                <a:cs typeface="Times New Roman" panose="02020603050405020304" pitchFamily="18" charset="0"/>
              </a:rPr>
              <a:t>2 Nástroje obsahového marketingu.</a:t>
            </a:r>
          </a:p>
          <a:p>
            <a:r>
              <a:rPr lang="cs-CZ" altLang="cs-CZ" sz="2000" b="1" dirty="0">
                <a:solidFill>
                  <a:srgbClr val="002060"/>
                </a:solidFill>
                <a:latin typeface="Times New Roman" panose="02020603050405020304" pitchFamily="18" charset="0"/>
                <a:cs typeface="Times New Roman" panose="02020603050405020304" pitchFamily="18" charset="0"/>
              </a:rPr>
              <a:t>3 Tvoříme obsahovou kampaň.</a:t>
            </a:r>
          </a:p>
          <a:p>
            <a:r>
              <a:rPr lang="cs-CZ" altLang="cs-CZ" sz="2000" b="1" dirty="0">
                <a:solidFill>
                  <a:srgbClr val="002060"/>
                </a:solidFill>
                <a:latin typeface="Times New Roman" panose="02020603050405020304" pitchFamily="18" charset="0"/>
                <a:cs typeface="Times New Roman" panose="02020603050405020304" pitchFamily="18" charset="0"/>
              </a:rPr>
              <a:t>4 Mobilní marketing.</a:t>
            </a:r>
          </a:p>
          <a:p>
            <a:r>
              <a:rPr lang="cs-CZ" altLang="cs-CZ" sz="2000" b="1" dirty="0">
                <a:solidFill>
                  <a:srgbClr val="002060"/>
                </a:solidFill>
                <a:latin typeface="Times New Roman" panose="02020603050405020304" pitchFamily="18" charset="0"/>
                <a:cs typeface="Times New Roman" panose="02020603050405020304" pitchFamily="18" charset="0"/>
              </a:rPr>
              <a:t>5 E-mailing.</a:t>
            </a:r>
          </a:p>
          <a:p>
            <a:r>
              <a:rPr lang="cs-CZ" altLang="cs-CZ" sz="2000" b="1" dirty="0">
                <a:solidFill>
                  <a:srgbClr val="002060"/>
                </a:solidFill>
                <a:latin typeface="Times New Roman" panose="02020603050405020304" pitchFamily="18" charset="0"/>
                <a:cs typeface="Times New Roman" panose="02020603050405020304" pitchFamily="18" charset="0"/>
              </a:rPr>
              <a:t>6 Marketingový výzkum na internetu.</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067694"/>
            <a:ext cx="2427734" cy="2427734"/>
          </a:xfrm>
          <a:prstGeom prst="rect">
            <a:avLst/>
          </a:prstGeom>
        </p:spPr>
      </p:pic>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Těžké definovat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Vtipný obrázek, který má svůj význam a je použit pro popsání situace.</a:t>
            </a:r>
          </a:p>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na </a:t>
            </a:r>
            <a:r>
              <a:rPr lang="cs-CZ" altLang="cs-CZ" sz="2000" dirty="0" err="1">
                <a:solidFill>
                  <a:srgbClr val="002060"/>
                </a:solidFill>
                <a:latin typeface="Times New Roman" panose="02020603050405020304" pitchFamily="18" charset="0"/>
                <a:cs typeface="Times New Roman" panose="02020603050405020304" pitchFamily="18" charset="0"/>
              </a:rPr>
              <a:t>Forbesu</a:t>
            </a:r>
            <a:r>
              <a:rPr lang="cs-CZ" altLang="cs-CZ" sz="2000" dirty="0">
                <a:solidFill>
                  <a:srgbClr val="002060"/>
                </a:solidFill>
                <a:latin typeface="Times New Roman" panose="02020603050405020304" pitchFamily="18" charset="0"/>
                <a:cs typeface="Times New Roman" panose="02020603050405020304" pitchFamily="18" charset="0"/>
              </a:rPr>
              <a:t> – vzhledem k délce doby, kterou každý den trávíme na internetu, je suchá komerční komunikace nezajímavá. </a:t>
            </a:r>
          </a:p>
          <a:p>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Výhody?</a:t>
            </a:r>
          </a:p>
          <a:p>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Nevýhody?</a:t>
            </a:r>
          </a:p>
          <a:p>
            <a:r>
              <a:rPr lang="cs-CZ" altLang="cs-CZ" sz="2000" dirty="0">
                <a:solidFill>
                  <a:srgbClr val="002060"/>
                </a:solidFill>
                <a:latin typeface="Times New Roman" panose="02020603050405020304" pitchFamily="18" charset="0"/>
                <a:cs typeface="Times New Roman" panose="02020603050405020304" pitchFamily="18" charset="0"/>
              </a:rPr>
              <a:t>Etika! Musí souhlasit s cílovkou!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Další </a:t>
            </a:r>
            <a:r>
              <a:rPr lang="cs-CZ" altLang="cs-CZ" sz="2000" dirty="0" err="1">
                <a:solidFill>
                  <a:srgbClr val="002060"/>
                </a:solidFill>
                <a:latin typeface="Times New Roman" panose="02020603050405020304" pitchFamily="18" charset="0"/>
                <a:cs typeface="Times New Roman" panose="02020603050405020304" pitchFamily="18" charset="0"/>
              </a:rPr>
              <a:t>Forbes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 jak na to.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Memy (angl. </a:t>
            </a:r>
            <a:r>
              <a:rPr lang="cs-CZ" dirty="0" err="1"/>
              <a:t>MEMEs</a:t>
            </a:r>
            <a:r>
              <a:rPr lang="cs-CZ" dirty="0"/>
              <a:t>)</a:t>
            </a:r>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427734"/>
            <a:ext cx="2283718" cy="2283718"/>
          </a:xfrm>
          <a:prstGeom prst="rect">
            <a:avLst/>
          </a:prstGeom>
        </p:spPr>
      </p:pic>
    </p:spTree>
    <p:extLst>
      <p:ext uri="{BB962C8B-B14F-4D97-AF65-F5344CB8AC3E}">
        <p14:creationId xmlns:p14="http://schemas.microsoft.com/office/powerpoint/2010/main" val="292534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Premisa – vše se extrémně rychle vyvíjí, FB a sociální sítě obecně nejsou výjimkou! Každoročně vzniknou a zaniknou různé nové formy obsahu.</a:t>
            </a:r>
          </a:p>
          <a:p>
            <a:r>
              <a:rPr lang="cs-CZ" sz="2000" dirty="0">
                <a:solidFill>
                  <a:srgbClr val="002060"/>
                </a:solidFill>
                <a:latin typeface="Times New Roman" panose="02020603050405020304" pitchFamily="18" charset="0"/>
                <a:cs typeface="Times New Roman" panose="02020603050405020304" pitchFamily="18" charset="0"/>
              </a:rPr>
              <a:t>Loni např. </a:t>
            </a:r>
            <a:r>
              <a:rPr lang="en-US" sz="2000" dirty="0">
                <a:solidFill>
                  <a:srgbClr val="002060"/>
                </a:solidFill>
                <a:latin typeface="Times New Roman" panose="02020603050405020304" pitchFamily="18" charset="0"/>
                <a:cs typeface="Times New Roman" panose="02020603050405020304" pitchFamily="18" charset="0"/>
              </a:rPr>
              <a:t>Facebook Canvas a </a:t>
            </a:r>
            <a:r>
              <a:rPr lang="en-US" sz="2000" dirty="0">
                <a:solidFill>
                  <a:srgbClr val="002060"/>
                </a:solidFill>
                <a:latin typeface="Times New Roman" panose="02020603050405020304" pitchFamily="18" charset="0"/>
                <a:cs typeface="Times New Roman" panose="02020603050405020304" pitchFamily="18" charset="0"/>
                <a:hlinkClick r:id="rId3"/>
              </a:rPr>
              <a:t>Facebook Instant Articles</a:t>
            </a:r>
            <a:r>
              <a:rPr lang="cs-CZ" sz="2000" dirty="0">
                <a:solidFill>
                  <a:srgbClr val="002060"/>
                </a:solidFill>
                <a:latin typeface="Times New Roman" panose="02020603050405020304" pitchFamily="18" charset="0"/>
                <a:cs typeface="Times New Roman" panose="02020603050405020304" pitchFamily="18" charset="0"/>
              </a:rPr>
              <a:t>, Facebook </a:t>
            </a:r>
            <a:r>
              <a:rPr lang="cs-CZ" sz="2000" dirty="0" err="1">
                <a:solidFill>
                  <a:srgbClr val="002060"/>
                </a:solidFill>
                <a:latin typeface="Times New Roman" panose="02020603050405020304" pitchFamily="18" charset="0"/>
                <a:cs typeface="Times New Roman" panose="02020603050405020304" pitchFamily="18" charset="0"/>
              </a:rPr>
              <a:t>Messanger</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Chatbot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Virtual</a:t>
            </a:r>
            <a:r>
              <a:rPr lang="cs-CZ" sz="2000" dirty="0">
                <a:solidFill>
                  <a:srgbClr val="002060"/>
                </a:solidFill>
                <a:latin typeface="Times New Roman" panose="02020603050405020304" pitchFamily="18" charset="0"/>
                <a:cs typeface="Times New Roman" panose="02020603050405020304" pitchFamily="18" charset="0"/>
              </a:rPr>
              <a:t> Reality Video – 360 stupňové video. </a:t>
            </a:r>
          </a:p>
          <a:p>
            <a:r>
              <a:rPr lang="cs-CZ" sz="2000" dirty="0">
                <a:solidFill>
                  <a:srgbClr val="002060"/>
                </a:solidFill>
                <a:latin typeface="Times New Roman" panose="02020603050405020304" pitchFamily="18" charset="0"/>
                <a:cs typeface="Times New Roman" panose="02020603050405020304" pitchFamily="18" charset="0"/>
              </a:rPr>
              <a:t>Letos – hromada nových formátů! Zaměření na nakupování (IG i FB), VR a AR, </a:t>
            </a:r>
            <a:r>
              <a:rPr lang="cs-CZ" sz="2000" dirty="0" err="1">
                <a:solidFill>
                  <a:srgbClr val="002060"/>
                </a:solidFill>
                <a:latin typeface="Times New Roman" panose="02020603050405020304" pitchFamily="18" charset="0"/>
                <a:cs typeface="Times New Roman" panose="02020603050405020304" pitchFamily="18" charset="0"/>
              </a:rPr>
              <a:t>Stories</a:t>
            </a:r>
            <a:r>
              <a:rPr lang="cs-CZ" sz="2000" dirty="0">
                <a:solidFill>
                  <a:srgbClr val="002060"/>
                </a:solidFill>
                <a:latin typeface="Times New Roman" panose="02020603050405020304" pitchFamily="18" charset="0"/>
                <a:cs typeface="Times New Roman" panose="02020603050405020304" pitchFamily="18" charset="0"/>
              </a:rPr>
              <a:t> reklamy, „</a:t>
            </a:r>
            <a:r>
              <a:rPr lang="cs-CZ" sz="2000" dirty="0" err="1">
                <a:solidFill>
                  <a:srgbClr val="002060"/>
                </a:solidFill>
                <a:latin typeface="Times New Roman" panose="02020603050405020304" pitchFamily="18" charset="0"/>
                <a:cs typeface="Times New Roman" panose="02020603050405020304" pitchFamily="18" charset="0"/>
              </a:rPr>
              <a:t>Playable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Ads</a:t>
            </a:r>
            <a:r>
              <a:rPr lang="cs-CZ" sz="2000" dirty="0">
                <a:solidFill>
                  <a:srgbClr val="002060"/>
                </a:solidFill>
                <a:latin typeface="Times New Roman" panose="02020603050405020304" pitchFamily="18" charset="0"/>
                <a:cs typeface="Times New Roman" panose="02020603050405020304" pitchFamily="18" charset="0"/>
              </a:rPr>
              <a:t>“ – trial, </a:t>
            </a:r>
            <a:r>
              <a:rPr lang="cs-CZ" sz="2000" dirty="0" err="1">
                <a:solidFill>
                  <a:srgbClr val="002060"/>
                </a:solidFill>
                <a:latin typeface="Times New Roman" panose="02020603050405020304" pitchFamily="18" charset="0"/>
                <a:cs typeface="Times New Roman" panose="02020603050405020304" pitchFamily="18" charset="0"/>
              </a:rPr>
              <a:t>redesign</a:t>
            </a:r>
            <a:r>
              <a:rPr lang="cs-CZ" sz="2000" dirty="0">
                <a:solidFill>
                  <a:srgbClr val="002060"/>
                </a:solidFill>
                <a:latin typeface="Times New Roman" panose="02020603050405020304" pitchFamily="18" charset="0"/>
                <a:cs typeface="Times New Roman" panose="02020603050405020304" pitchFamily="18" charset="0"/>
              </a:rPr>
              <a:t> stránek, metriky i pro videa, Video </a:t>
            </a:r>
            <a:r>
              <a:rPr lang="cs-CZ" sz="2000" dirty="0" err="1">
                <a:solidFill>
                  <a:srgbClr val="002060"/>
                </a:solidFill>
                <a:latin typeface="Times New Roman" panose="02020603050405020304" pitchFamily="18" charset="0"/>
                <a:cs typeface="Times New Roman" panose="02020603050405020304" pitchFamily="18" charset="0"/>
              </a:rPr>
              <a:t>Creation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Kit</a:t>
            </a:r>
            <a:r>
              <a:rPr lang="cs-CZ" sz="2000" dirty="0">
                <a:solidFill>
                  <a:srgbClr val="002060"/>
                </a:solidFill>
                <a:latin typeface="Times New Roman" panose="02020603050405020304" pitchFamily="18" charset="0"/>
                <a:cs typeface="Times New Roman" panose="02020603050405020304" pitchFamily="18" charset="0"/>
              </a:rPr>
              <a:t>, optimalizace reklam apod. Shrnutí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Nové FB formáty</a:t>
            </a:r>
          </a:p>
        </p:txBody>
      </p:sp>
    </p:spTree>
    <p:extLst>
      <p:ext uri="{BB962C8B-B14F-4D97-AF65-F5344CB8AC3E}">
        <p14:creationId xmlns:p14="http://schemas.microsoft.com/office/powerpoint/2010/main" val="143107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Microsite je jednoduchý (malý) web, který slouží pro jednu konkrétní prezentaci. Umožňuje nám odděleně prezentovat třeba jen 1 produkt z našeho portfolia, pomocí jiného grafického stylu, na vlastní doméně. </a:t>
            </a:r>
          </a:p>
          <a:p>
            <a:r>
              <a:rPr lang="cs-CZ" altLang="cs-CZ" sz="2000" dirty="0">
                <a:solidFill>
                  <a:srgbClr val="002060"/>
                </a:solidFill>
                <a:latin typeface="Times New Roman" panose="02020603050405020304" pitchFamily="18" charset="0"/>
                <a:cs typeface="Times New Roman" panose="02020603050405020304" pitchFamily="18" charset="0"/>
              </a:rPr>
              <a:t>Proč microsite? Začíná to od URL, můžeme vytvořit na míru (</a:t>
            </a:r>
            <a:r>
              <a:rPr lang="cs-CZ" altLang="cs-CZ" sz="2000" dirty="0">
                <a:solidFill>
                  <a:srgbClr val="002060"/>
                </a:solidFill>
                <a:latin typeface="Times New Roman" panose="02020603050405020304" pitchFamily="18" charset="0"/>
                <a:cs typeface="Times New Roman" panose="02020603050405020304" pitchFamily="18" charset="0"/>
                <a:hlinkClick r:id="rId3"/>
              </a:rPr>
              <a:t>studujvkarviné.cz</a:t>
            </a:r>
            <a:r>
              <a:rPr lang="cs-CZ" altLang="cs-CZ" sz="2000" dirty="0">
                <a:solidFill>
                  <a:srgbClr val="002060"/>
                </a:solidFill>
                <a:latin typeface="Times New Roman" panose="02020603050405020304" pitchFamily="18" charset="0"/>
                <a:cs typeface="Times New Roman" panose="02020603050405020304" pitchFamily="18" charset="0"/>
              </a:rPr>
              <a:t>). Můžeme zvolit úplně jiný styl prezentace, který nemusí zapadat do hlavního stylu webu. Oddělíme část obsahu od naší značky. Obsah čistě pro podporu jednoho produktu apod.</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Microsite</a:t>
            </a:r>
            <a:r>
              <a:rPr lang="cs-CZ" altLang="cs-CZ" sz="2000" dirty="0">
                <a:solidFill>
                  <a:srgbClr val="002060"/>
                </a:solidFill>
                <a:latin typeface="Times New Roman" panose="02020603050405020304" pitchFamily="18" charset="0"/>
                <a:cs typeface="Times New Roman" panose="02020603050405020304" pitchFamily="18" charset="0"/>
              </a:rPr>
              <a:t> o microsite </a:t>
            </a:r>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Microsite</a:t>
            </a:r>
          </a:p>
        </p:txBody>
      </p:sp>
    </p:spTree>
    <p:extLst>
      <p:ext uri="{BB962C8B-B14F-4D97-AF65-F5344CB8AC3E}">
        <p14:creationId xmlns:p14="http://schemas.microsoft.com/office/powerpoint/2010/main" val="272167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stav obsahového marketingu v roce 2019.</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Příručka marketéra</a:t>
            </a:r>
            <a:r>
              <a:rPr lang="cs-CZ" sz="2000" dirty="0">
                <a:solidFill>
                  <a:srgbClr val="002060"/>
                </a:solidFill>
                <a:latin typeface="Times New Roman" panose="02020603050405020304" pitchFamily="18" charset="0"/>
                <a:cs typeface="Times New Roman" panose="02020603050405020304" pitchFamily="18" charset="0"/>
              </a:rPr>
              <a:t>: 8 kroků obsahové strategie pro Facebook.</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Aktuality</a:t>
            </a:r>
          </a:p>
        </p:txBody>
      </p:sp>
    </p:spTree>
    <p:extLst>
      <p:ext uri="{BB962C8B-B14F-4D97-AF65-F5344CB8AC3E}">
        <p14:creationId xmlns:p14="http://schemas.microsoft.com/office/powerpoint/2010/main" val="93045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některou ze svých oblíbených společností a analyzujte, jaký obsah dělají. </a:t>
            </a:r>
          </a:p>
          <a:p>
            <a:r>
              <a:rPr lang="cs-CZ" altLang="cs-CZ" sz="2000" dirty="0">
                <a:solidFill>
                  <a:srgbClr val="002060"/>
                </a:solidFill>
                <a:latin typeface="Times New Roman" panose="02020603050405020304" pitchFamily="18" charset="0"/>
                <a:cs typeface="Times New Roman" panose="02020603050405020304" pitchFamily="18" charset="0"/>
              </a:rPr>
              <a:t>Proč podle vás dělají právě tento obsah?</a:t>
            </a:r>
          </a:p>
          <a:p>
            <a:r>
              <a:rPr lang="cs-CZ" altLang="cs-CZ" sz="2000" dirty="0">
                <a:solidFill>
                  <a:srgbClr val="002060"/>
                </a:solidFill>
                <a:latin typeface="Times New Roman" panose="02020603050405020304" pitchFamily="18" charset="0"/>
                <a:cs typeface="Times New Roman" panose="02020603050405020304" pitchFamily="18" charset="0"/>
              </a:rPr>
              <a:t>Jaký obsah by měli dělat a proč?</a:t>
            </a:r>
          </a:p>
        </p:txBody>
      </p:sp>
      <p:sp>
        <p:nvSpPr>
          <p:cNvPr id="6" name="Nadpis 5"/>
          <p:cNvSpPr>
            <a:spLocks noGrp="1"/>
          </p:cNvSpPr>
          <p:nvPr>
            <p:ph type="title"/>
          </p:nvPr>
        </p:nvSpPr>
        <p:spPr>
          <a:xfrm>
            <a:off x="179512" y="195486"/>
            <a:ext cx="3888432" cy="507703"/>
          </a:xfrm>
        </p:spPr>
        <p:txBody>
          <a:bodyPr/>
          <a:lstStyle/>
          <a:p>
            <a:r>
              <a:rPr lang="cs-CZ" dirty="0"/>
              <a:t>Úkol 1</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87774"/>
            <a:ext cx="3429000" cy="1924050"/>
          </a:xfrm>
          <a:prstGeom prst="rect">
            <a:avLst/>
          </a:prstGeom>
        </p:spPr>
      </p:pic>
    </p:spTree>
    <p:extLst>
      <p:ext uri="{BB962C8B-B14F-4D97-AF65-F5344CB8AC3E}">
        <p14:creationId xmlns:p14="http://schemas.microsoft.com/office/powerpoint/2010/main" val="290969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1. Strategie a plán kampaně </a:t>
            </a:r>
            <a:r>
              <a:rPr lang="cs-CZ" sz="2000" dirty="0">
                <a:solidFill>
                  <a:srgbClr val="002060"/>
                </a:solidFill>
                <a:latin typeface="Times New Roman" panose="02020603050405020304" pitchFamily="18" charset="0"/>
                <a:cs typeface="Times New Roman" panose="02020603050405020304" pitchFamily="18" charset="0"/>
              </a:rPr>
              <a:t>– i když již dnes tvoříme nějaký obsah, měli bychom se zamyslet nad dlouhodobějšími aktivitami s tím spojenými a navrhnout si celou strategii a z ní pak vytvořit plán jednotlivých částí. Musíme si uvědomit, čeho chceme dosáhnout a kam to má celé směřovat.</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2. Stanovení cílů </a:t>
            </a:r>
            <a:r>
              <a:rPr lang="cs-CZ" sz="2000" dirty="0">
                <a:solidFill>
                  <a:srgbClr val="002060"/>
                </a:solidFill>
                <a:latin typeface="Times New Roman" panose="02020603050405020304" pitchFamily="18" charset="0"/>
                <a:cs typeface="Times New Roman" panose="02020603050405020304" pitchFamily="18" charset="0"/>
              </a:rPr>
              <a:t>– bez nich nelze nic měřit a vyhodnocovat. Cíle by měly být SMART. Pokusme se je formulovat co nejspecifičtěji, abychom neměli jen ně-jaký obecný cíl typu růst tržeb, ale abychom se zaměřovali konkrétně na růst konverzí, růst počtu návštěvníků webu apod.</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3. Stanovení cílové skupiny </a:t>
            </a:r>
            <a:r>
              <a:rPr lang="cs-CZ" sz="2000" dirty="0">
                <a:solidFill>
                  <a:srgbClr val="002060"/>
                </a:solidFill>
                <a:latin typeface="Times New Roman" panose="02020603050405020304" pitchFamily="18" charset="0"/>
                <a:cs typeface="Times New Roman" panose="02020603050405020304" pitchFamily="18" charset="0"/>
              </a:rPr>
              <a:t>– v rámci segmentace chceme co nejpodrobněji popsat naše zákazníky, ideálně vytvořit persony.</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768752" cy="507703"/>
          </a:xfrm>
        </p:spPr>
        <p:txBody>
          <a:bodyPr/>
          <a:lstStyle/>
          <a:p>
            <a:r>
              <a:rPr lang="cs-CZ" dirty="0"/>
              <a:t>3 Tvorba obsahové kampaně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5763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4. Volba stylu komunikace </a:t>
            </a:r>
            <a:r>
              <a:rPr lang="cs-CZ" sz="2000" dirty="0">
                <a:solidFill>
                  <a:srgbClr val="002060"/>
                </a:solidFill>
                <a:latin typeface="Times New Roman" panose="02020603050405020304" pitchFamily="18" charset="0"/>
                <a:cs typeface="Times New Roman" panose="02020603050405020304" pitchFamily="18" charset="0"/>
              </a:rPr>
              <a:t>– volíme tón komunikace, např. jaký jazyk používáme pro každou personu. Ideální je tvorba tzv. stylistické příručky (ve větším týmu ji oceníte, zajišťuje jednotnost komunikace), kde jsou jasně popsána pravidla komunikace. </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5. Volba typu obsahu </a:t>
            </a:r>
            <a:r>
              <a:rPr lang="cs-CZ" sz="2000" dirty="0">
                <a:solidFill>
                  <a:srgbClr val="002060"/>
                </a:solidFill>
                <a:latin typeface="Times New Roman" panose="02020603050405020304" pitchFamily="18" charset="0"/>
                <a:cs typeface="Times New Roman" panose="02020603050405020304" pitchFamily="18" charset="0"/>
              </a:rPr>
              <a:t>– z cílů a strategie plyne volba sdělení, zde v tomto kroku se můžeme zaměřit na tematické oblasti, na které se budeme soustředit. Promítne se zde, jak dobře jsme zvládli předchozí 4 kroky. Jestliže rozumíme našim zákazníkům a jsme schopni zvolit pro ně vhodný styl komunikace, pak je tvorba obsahu hračkou. </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6. Volba kanálů </a:t>
            </a:r>
            <a:r>
              <a:rPr lang="cs-CZ" sz="2000" dirty="0">
                <a:solidFill>
                  <a:srgbClr val="002060"/>
                </a:solidFill>
                <a:latin typeface="Times New Roman" panose="02020603050405020304" pitchFamily="18" charset="0"/>
                <a:cs typeface="Times New Roman" panose="02020603050405020304" pitchFamily="18" charset="0"/>
              </a:rPr>
              <a:t>– volíme z pro nás dostupných kanálů (sociální sítě, </a:t>
            </a:r>
            <a:r>
              <a:rPr lang="cs-CZ" sz="2000"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placené kanály apod.).</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Tvorba obsahové kampaně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65651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1579"/>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Plánování -</a:t>
            </a:r>
            <a:r>
              <a:rPr lang="cs-CZ" sz="1800" dirty="0">
                <a:solidFill>
                  <a:srgbClr val="002060"/>
                </a:solidFill>
                <a:latin typeface="Times New Roman" panose="02020603050405020304" pitchFamily="18" charset="0"/>
                <a:cs typeface="Times New Roman" panose="02020603050405020304" pitchFamily="18" charset="0"/>
              </a:rPr>
              <a:t> jakým způsobem, kdy a jak pravidelně budete stanovat témata obsahu a termíny jeho publikování? Kdo bude vybírat formu obsahu a kanály, kterými se bude šířit?</a:t>
            </a:r>
          </a:p>
          <a:p>
            <a:r>
              <a:rPr lang="cs-CZ" sz="1800" b="1" dirty="0">
                <a:solidFill>
                  <a:srgbClr val="002060"/>
                </a:solidFill>
                <a:latin typeface="Times New Roman" panose="02020603050405020304" pitchFamily="18" charset="0"/>
                <a:cs typeface="Times New Roman" panose="02020603050405020304" pitchFamily="18" charset="0"/>
              </a:rPr>
              <a:t>Tvorba obsahu </a:t>
            </a:r>
            <a:r>
              <a:rPr lang="cs-CZ" sz="1800" dirty="0">
                <a:solidFill>
                  <a:srgbClr val="002060"/>
                </a:solidFill>
                <a:latin typeface="Times New Roman" panose="02020603050405020304" pitchFamily="18" charset="0"/>
                <a:cs typeface="Times New Roman" panose="02020603050405020304" pitchFamily="18" charset="0"/>
              </a:rPr>
              <a:t>- kdo a jak bude obsah (texty, grafiku, videa) tvořit a kolik na to bude potřebovat času?</a:t>
            </a:r>
          </a:p>
          <a:p>
            <a:r>
              <a:rPr lang="cs-CZ" sz="1800" b="1" dirty="0">
                <a:solidFill>
                  <a:srgbClr val="002060"/>
                </a:solidFill>
                <a:latin typeface="Times New Roman" panose="02020603050405020304" pitchFamily="18" charset="0"/>
                <a:cs typeface="Times New Roman" panose="02020603050405020304" pitchFamily="18" charset="0"/>
              </a:rPr>
              <a:t>Schvalování</a:t>
            </a:r>
            <a:r>
              <a:rPr lang="cs-CZ" sz="1800" dirty="0">
                <a:solidFill>
                  <a:srgbClr val="002060"/>
                </a:solidFill>
                <a:latin typeface="Times New Roman" panose="02020603050405020304" pitchFamily="18" charset="0"/>
                <a:cs typeface="Times New Roman" panose="02020603050405020304" pitchFamily="18" charset="0"/>
              </a:rPr>
              <a:t> - kdo a kdy bude obsah schvalovat. Kolik času na korektury?</a:t>
            </a:r>
          </a:p>
          <a:p>
            <a:r>
              <a:rPr lang="cs-CZ" sz="1800" b="1" dirty="0">
                <a:solidFill>
                  <a:srgbClr val="002060"/>
                </a:solidFill>
                <a:latin typeface="Times New Roman" panose="02020603050405020304" pitchFamily="18" charset="0"/>
                <a:cs typeface="Times New Roman" panose="02020603050405020304" pitchFamily="18" charset="0"/>
              </a:rPr>
              <a:t>Publikování</a:t>
            </a:r>
            <a:r>
              <a:rPr lang="cs-CZ" sz="1800" dirty="0">
                <a:solidFill>
                  <a:srgbClr val="002060"/>
                </a:solidFill>
                <a:latin typeface="Times New Roman" panose="02020603050405020304" pitchFamily="18" charset="0"/>
                <a:cs typeface="Times New Roman" panose="02020603050405020304" pitchFamily="18" charset="0"/>
              </a:rPr>
              <a:t> - kdo je zodpovědný za publikaci hotového obsahu ve vybraných komunikačních kanálech? Jakými nástroji se bude publikovat a kdy? Kdo bude zodpovědný za šíření publikovaného obsahu?</a:t>
            </a:r>
          </a:p>
          <a:p>
            <a:r>
              <a:rPr lang="cs-CZ" sz="1800" b="1" dirty="0">
                <a:solidFill>
                  <a:srgbClr val="002060"/>
                </a:solidFill>
                <a:latin typeface="Times New Roman" panose="02020603050405020304" pitchFamily="18" charset="0"/>
                <a:cs typeface="Times New Roman" panose="02020603050405020304" pitchFamily="18" charset="0"/>
              </a:rPr>
              <a:t>Měření</a:t>
            </a:r>
            <a:r>
              <a:rPr lang="cs-CZ" sz="1800" dirty="0">
                <a:solidFill>
                  <a:srgbClr val="002060"/>
                </a:solidFill>
                <a:latin typeface="Times New Roman" panose="02020603050405020304" pitchFamily="18" charset="0"/>
                <a:cs typeface="Times New Roman" panose="02020603050405020304" pitchFamily="18" charset="0"/>
              </a:rPr>
              <a:t> - jakým způsobem se bude úspěšnost obsahu měřit? Kdo, jak a jak často ho bude vyhodnocovat? Jaké metriky se budou sledovat?</a:t>
            </a:r>
          </a:p>
          <a:p>
            <a:r>
              <a:rPr lang="cs-CZ" sz="1800" b="1" dirty="0">
                <a:solidFill>
                  <a:srgbClr val="002060"/>
                </a:solidFill>
                <a:latin typeface="Times New Roman" panose="02020603050405020304" pitchFamily="18" charset="0"/>
                <a:cs typeface="Times New Roman" panose="02020603050405020304" pitchFamily="18" charset="0"/>
              </a:rPr>
              <a:t>Optimalizace</a:t>
            </a:r>
            <a:r>
              <a:rPr lang="cs-CZ" sz="1800" dirty="0">
                <a:solidFill>
                  <a:srgbClr val="002060"/>
                </a:solidFill>
                <a:latin typeface="Times New Roman" panose="02020603050405020304" pitchFamily="18" charset="0"/>
                <a:cs typeface="Times New Roman" panose="02020603050405020304" pitchFamily="18" charset="0"/>
              </a:rPr>
              <a:t> - jak často se budou vyhodnocovat a porovnávat výsledky s plánem a stanovenými </a:t>
            </a:r>
            <a:r>
              <a:rPr lang="cs-CZ" sz="1800" dirty="0" err="1">
                <a:solidFill>
                  <a:srgbClr val="002060"/>
                </a:solidFill>
                <a:latin typeface="Times New Roman" panose="02020603050405020304" pitchFamily="18" charset="0"/>
                <a:cs typeface="Times New Roman" panose="02020603050405020304" pitchFamily="18" charset="0"/>
              </a:rPr>
              <a:t>cíly</a:t>
            </a:r>
            <a:r>
              <a:rPr lang="cs-CZ" sz="1800" dirty="0">
                <a:solidFill>
                  <a:srgbClr val="002060"/>
                </a:solidFill>
                <a:latin typeface="Times New Roman" panose="02020603050405020304" pitchFamily="18" charset="0"/>
                <a:cs typeface="Times New Roman" panose="02020603050405020304" pitchFamily="18" charset="0"/>
              </a:rPr>
              <a:t>? Kdo bude zodpovědný za návrhy změn pro další komunikaci a tvorbu obsahu?“</a:t>
            </a:r>
          </a:p>
        </p:txBody>
      </p:sp>
      <p:sp>
        <p:nvSpPr>
          <p:cNvPr id="6" name="Nadpis 5"/>
          <p:cNvSpPr>
            <a:spLocks noGrp="1"/>
          </p:cNvSpPr>
          <p:nvPr>
            <p:ph type="title"/>
          </p:nvPr>
        </p:nvSpPr>
        <p:spPr>
          <a:xfrm>
            <a:off x="179512" y="195486"/>
            <a:ext cx="7704856" cy="507703"/>
          </a:xfrm>
        </p:spPr>
        <p:txBody>
          <a:bodyPr/>
          <a:lstStyle/>
          <a:p>
            <a:r>
              <a:rPr lang="cs-CZ" dirty="0"/>
              <a:t>Vnitřní procesy pro dobrý obsah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55756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Tvorba témat </a:t>
            </a:r>
            <a:r>
              <a:rPr lang="cs-CZ" sz="2000" dirty="0">
                <a:solidFill>
                  <a:srgbClr val="002060"/>
                </a:solidFill>
                <a:latin typeface="Times New Roman" panose="02020603050405020304" pitchFamily="18" charset="0"/>
                <a:cs typeface="Times New Roman" panose="02020603050405020304" pitchFamily="18" charset="0"/>
              </a:rPr>
              <a:t>– na základě dat o zákaznících a jejich preferencích. (na základě STDC tvoříme různý obsah v různých částech)</a:t>
            </a:r>
          </a:p>
          <a:p>
            <a:r>
              <a:rPr lang="cs-CZ" altLang="cs-CZ" sz="2000" b="1" dirty="0">
                <a:solidFill>
                  <a:srgbClr val="002060"/>
                </a:solidFill>
                <a:latin typeface="Times New Roman" panose="02020603050405020304" pitchFamily="18" charset="0"/>
                <a:cs typeface="Times New Roman" panose="02020603050405020304" pitchFamily="18" charset="0"/>
              </a:rPr>
              <a:t>Volba formy </a:t>
            </a:r>
            <a:r>
              <a:rPr lang="cs-CZ" altLang="cs-CZ" sz="2000" dirty="0">
                <a:solidFill>
                  <a:srgbClr val="002060"/>
                </a:solidFill>
                <a:latin typeface="Times New Roman" panose="02020603050405020304" pitchFamily="18" charset="0"/>
                <a:cs typeface="Times New Roman" panose="02020603050405020304" pitchFamily="18" charset="0"/>
              </a:rPr>
              <a:t>– blog, video, infografika?</a:t>
            </a:r>
          </a:p>
          <a:p>
            <a:r>
              <a:rPr lang="cs-CZ" altLang="cs-CZ" sz="2000" b="1" dirty="0">
                <a:solidFill>
                  <a:srgbClr val="002060"/>
                </a:solidFill>
                <a:latin typeface="Times New Roman" panose="02020603050405020304" pitchFamily="18" charset="0"/>
                <a:cs typeface="Times New Roman" panose="02020603050405020304" pitchFamily="18" charset="0"/>
              </a:rPr>
              <a:t>Volba kanálu </a:t>
            </a:r>
            <a:r>
              <a:rPr lang="cs-CZ" altLang="cs-CZ" sz="2000" dirty="0">
                <a:solidFill>
                  <a:srgbClr val="002060"/>
                </a:solidFill>
                <a:latin typeface="Times New Roman" panose="02020603050405020304" pitchFamily="18" charset="0"/>
                <a:cs typeface="Times New Roman" panose="02020603050405020304" pitchFamily="18" charset="0"/>
              </a:rPr>
              <a:t>– web, sociální sítě, partnerský web?</a:t>
            </a:r>
          </a:p>
          <a:p>
            <a:r>
              <a:rPr lang="cs-CZ" altLang="cs-CZ" sz="2000" b="1" dirty="0">
                <a:solidFill>
                  <a:srgbClr val="002060"/>
                </a:solidFill>
                <a:latin typeface="Times New Roman" panose="02020603050405020304" pitchFamily="18" charset="0"/>
                <a:cs typeface="Times New Roman" panose="02020603050405020304" pitchFamily="18" charset="0"/>
              </a:rPr>
              <a:t>Publikační kalendář </a:t>
            </a:r>
            <a:r>
              <a:rPr lang="cs-CZ" altLang="cs-CZ" sz="2000" dirty="0">
                <a:solidFill>
                  <a:srgbClr val="002060"/>
                </a:solidFill>
                <a:latin typeface="Times New Roman" panose="02020603050405020304" pitchFamily="18" charset="0"/>
                <a:cs typeface="Times New Roman" panose="02020603050405020304" pitchFamily="18" charset="0"/>
              </a:rPr>
              <a:t>– přehled kdy, kde, co, jak, kdo je za to zodpovědný.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Kontrola a optimalizace </a:t>
            </a:r>
            <a:r>
              <a:rPr lang="cs-CZ" altLang="cs-CZ" sz="2000" dirty="0">
                <a:solidFill>
                  <a:srgbClr val="002060"/>
                </a:solidFill>
                <a:latin typeface="Times New Roman" panose="02020603050405020304" pitchFamily="18" charset="0"/>
                <a:cs typeface="Times New Roman" panose="02020603050405020304" pitchFamily="18" charset="0"/>
              </a:rPr>
              <a:t>– zkoušíme, co funguje, podle toho vylepšujeme.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Lead</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Scoring</a:t>
            </a:r>
            <a:r>
              <a:rPr lang="cs-CZ" altLang="cs-CZ" sz="2000" dirty="0">
                <a:solidFill>
                  <a:srgbClr val="002060"/>
                </a:solidFill>
                <a:latin typeface="Times New Roman" panose="02020603050405020304" pitchFamily="18" charset="0"/>
                <a:cs typeface="Times New Roman" panose="02020603050405020304" pitchFamily="18" charset="0"/>
              </a:rPr>
              <a:t> a následně oslovujeme personalizovaným obsahem.</a:t>
            </a:r>
          </a:p>
        </p:txBody>
      </p:sp>
      <p:sp>
        <p:nvSpPr>
          <p:cNvPr id="6" name="Nadpis 5"/>
          <p:cNvSpPr>
            <a:spLocks noGrp="1"/>
          </p:cNvSpPr>
          <p:nvPr>
            <p:ph type="title"/>
          </p:nvPr>
        </p:nvSpPr>
        <p:spPr>
          <a:xfrm>
            <a:off x="179512" y="195486"/>
            <a:ext cx="7128792" cy="507703"/>
          </a:xfrm>
        </p:spPr>
        <p:txBody>
          <a:bodyPr/>
          <a:lstStyle/>
          <a:p>
            <a:r>
              <a:rPr lang="pl-PL" dirty="0"/>
              <a:t>Jak na plán obsahového marketingu krok za krokem — 2. část dle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305459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zvolený subjekt navrhněte obsahovou strategii a jaký konkrétní obsah by měli dělat a proč.</a:t>
            </a:r>
          </a:p>
          <a:p>
            <a:r>
              <a:rPr lang="cs-CZ" altLang="cs-CZ" sz="2000" dirty="0">
                <a:solidFill>
                  <a:srgbClr val="002060"/>
                </a:solidFill>
                <a:latin typeface="Times New Roman" panose="02020603050405020304" pitchFamily="18" charset="0"/>
                <a:cs typeface="Times New Roman" panose="02020603050405020304" pitchFamily="18" charset="0"/>
              </a:rPr>
              <a:t>Možné subjekty: SU OPF, </a:t>
            </a:r>
            <a:r>
              <a:rPr lang="cs-CZ" altLang="cs-CZ" sz="2000" dirty="0" err="1">
                <a:solidFill>
                  <a:srgbClr val="002060"/>
                </a:solidFill>
                <a:latin typeface="Times New Roman" panose="02020603050405020304" pitchFamily="18" charset="0"/>
                <a:cs typeface="Times New Roman" panose="02020603050405020304" pitchFamily="18" charset="0"/>
              </a:rPr>
              <a:t>Petrof</a:t>
            </a:r>
            <a:r>
              <a:rPr lang="cs-CZ" altLang="cs-CZ" sz="2000" dirty="0">
                <a:solidFill>
                  <a:srgbClr val="002060"/>
                </a:solidFill>
                <a:latin typeface="Times New Roman" panose="02020603050405020304" pitchFamily="18" charset="0"/>
                <a:cs typeface="Times New Roman" panose="02020603050405020304" pitchFamily="18" charset="0"/>
              </a:rPr>
              <a:t> klavíry, hodinky Prim.</a:t>
            </a:r>
          </a:p>
        </p:txBody>
      </p:sp>
      <p:sp>
        <p:nvSpPr>
          <p:cNvPr id="6" name="Nadpis 5"/>
          <p:cNvSpPr>
            <a:spLocks noGrp="1"/>
          </p:cNvSpPr>
          <p:nvPr>
            <p:ph type="title"/>
          </p:nvPr>
        </p:nvSpPr>
        <p:spPr>
          <a:xfrm>
            <a:off x="179512" y="195486"/>
            <a:ext cx="3888432" cy="507703"/>
          </a:xfrm>
        </p:spPr>
        <p:txBody>
          <a:bodyPr/>
          <a:lstStyle/>
          <a:p>
            <a:r>
              <a:rPr lang="cs-CZ" dirty="0"/>
              <a:t>Úkol 2</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859782"/>
            <a:ext cx="3048000" cy="1828800"/>
          </a:xfrm>
          <a:prstGeom prst="rect">
            <a:avLst/>
          </a:prstGeom>
        </p:spPr>
      </p:pic>
    </p:spTree>
    <p:extLst>
      <p:ext uri="{BB962C8B-B14F-4D97-AF65-F5344CB8AC3E}">
        <p14:creationId xmlns:p14="http://schemas.microsoft.com/office/powerpoint/2010/main" val="273666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Kvůli malému rozsahu tutoriálů bude ještě 4. prezentace. Tato problematika bude také na testu!</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Důležité organizační sdělení!</a:t>
            </a:r>
          </a:p>
        </p:txBody>
      </p:sp>
    </p:spTree>
    <p:extLst>
      <p:ext uri="{BB962C8B-B14F-4D97-AF65-F5344CB8AC3E}">
        <p14:creationId xmlns:p14="http://schemas.microsoft.com/office/powerpoint/2010/main" val="150799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Jako mobilní marketing nejčastěji označujeme komunikaci, při které je využíván mobilní telefon uživatele. Mezi nejčastější využití mobilního marketingu patří zobrazování re-klamy (obrázkové či textové) při prohlížení internetových stránek na mobilu, zasílání reklamních SMS zpráv, používání QR kódů pro rozšíření poskytnutých informací k inzerátu v tisku apod. Do mobilního marketingu však počítáme také výrobu webových stránek, optimalizovaných pro prohlížení z mobilního telefonu, či tvorbu mobilních aplikací jako nosičů reklamních sdělení</a:t>
            </a:r>
            <a:r>
              <a:rPr lang="cs-CZ" sz="2000" dirty="0">
                <a:solidFill>
                  <a:srgbClr val="002060"/>
                </a:solidFill>
              </a:rPr>
              <a:t>.“ </a:t>
            </a:r>
            <a:r>
              <a:rPr lang="cs-CZ" sz="2000" dirty="0">
                <a:solidFill>
                  <a:srgbClr val="002060"/>
                </a:solidFill>
                <a:hlinkClick r:id="rId3"/>
              </a:rPr>
              <a:t>reklamavtelefonu.cz</a:t>
            </a:r>
            <a:r>
              <a:rPr lang="cs-CZ" sz="2000" dirty="0">
                <a:solidFill>
                  <a:srgbClr val="002060"/>
                </a:solidFill>
              </a:rPr>
              <a:t>. </a:t>
            </a:r>
          </a:p>
          <a:p>
            <a:r>
              <a:rPr lang="cs-CZ" altLang="cs-CZ" sz="2000" dirty="0">
                <a:solidFill>
                  <a:srgbClr val="002060"/>
                </a:solidFill>
                <a:latin typeface="Times New Roman" panose="02020603050405020304" pitchFamily="18" charset="0"/>
                <a:cs typeface="Times New Roman" panose="02020603050405020304" pitchFamily="18" charset="0"/>
              </a:rPr>
              <a:t>Dříve jako součást přímého marketingu (SMS).</a:t>
            </a:r>
          </a:p>
          <a:p>
            <a:r>
              <a:rPr lang="cs-CZ" altLang="cs-CZ" sz="2000" dirty="0">
                <a:solidFill>
                  <a:srgbClr val="002060"/>
                </a:solidFill>
                <a:latin typeface="Times New Roman" panose="02020603050405020304" pitchFamily="18" charset="0"/>
                <a:cs typeface="Times New Roman" panose="02020603050405020304" pitchFamily="18" charset="0"/>
              </a:rPr>
              <a:t>My si definujeme mobilní marketing </a:t>
            </a:r>
            <a:r>
              <a:rPr lang="cs-CZ" altLang="cs-CZ" sz="2000" b="1" dirty="0">
                <a:solidFill>
                  <a:srgbClr val="002060"/>
                </a:solidFill>
                <a:latin typeface="Times New Roman" panose="02020603050405020304" pitchFamily="18" charset="0"/>
                <a:cs typeface="Times New Roman" panose="02020603050405020304" pitchFamily="18" charset="0"/>
              </a:rPr>
              <a:t>jinak</a:t>
            </a:r>
            <a:r>
              <a:rPr lang="cs-CZ" altLang="cs-CZ" sz="2000" dirty="0">
                <a:solidFill>
                  <a:srgbClr val="002060"/>
                </a:solidFill>
                <a:latin typeface="Times New Roman" panose="02020603050405020304" pitchFamily="18" charset="0"/>
                <a:cs typeface="Times New Roman" panose="02020603050405020304" pitchFamily="18" charset="0"/>
              </a:rPr>
              <a:t> – marketingové nástroje, které využívají mobilní telefony a nejdou bez nich provést (tedy např. na desktopu zaniká ta přidaná hodnota).</a:t>
            </a:r>
          </a:p>
        </p:txBody>
      </p:sp>
      <p:sp>
        <p:nvSpPr>
          <p:cNvPr id="6" name="Nadpis 5"/>
          <p:cNvSpPr>
            <a:spLocks noGrp="1"/>
          </p:cNvSpPr>
          <p:nvPr>
            <p:ph type="title"/>
          </p:nvPr>
        </p:nvSpPr>
        <p:spPr>
          <a:xfrm>
            <a:off x="179512" y="195486"/>
            <a:ext cx="3888432" cy="507703"/>
          </a:xfrm>
        </p:spPr>
        <p:txBody>
          <a:bodyPr/>
          <a:lstStyle/>
          <a:p>
            <a:r>
              <a:rPr lang="cs-CZ" dirty="0"/>
              <a:t>4 Mobilní marketing</a:t>
            </a:r>
          </a:p>
        </p:txBody>
      </p:sp>
    </p:spTree>
    <p:extLst>
      <p:ext uri="{BB962C8B-B14F-4D97-AF65-F5344CB8AC3E}">
        <p14:creationId xmlns:p14="http://schemas.microsoft.com/office/powerpoint/2010/main" val="753510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Výkon jednotlivých forem internetové a mobilní reklamy v roce 2016 v mil. Kč</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87574"/>
            <a:ext cx="5852838" cy="3704429"/>
          </a:xfrm>
          <a:prstGeom prst="rect">
            <a:avLst/>
          </a:prstGeom>
        </p:spPr>
      </p:pic>
    </p:spTree>
    <p:extLst>
      <p:ext uri="{BB962C8B-B14F-4D97-AF65-F5344CB8AC3E}">
        <p14:creationId xmlns:p14="http://schemas.microsoft.com/office/powerpoint/2010/main" val="183781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Dříve byl mobilní marketing chápán jako součást přímého marketingu, kde tento nástroj umožňoval odesílat SMS (později MMS) zákazníkovi. </a:t>
            </a:r>
          </a:p>
          <a:p>
            <a:r>
              <a:rPr lang="cs-CZ" sz="2000" dirty="0">
                <a:solidFill>
                  <a:srgbClr val="002060"/>
                </a:solidFill>
                <a:latin typeface="Times New Roman" panose="02020603050405020304" pitchFamily="18" charset="0"/>
                <a:cs typeface="Times New Roman" panose="02020603050405020304" pitchFamily="18" charset="0"/>
              </a:rPr>
              <a:t>Tento pasivní přístup je ale dnes nahrazen právě velkou interaktivitou ve vztahu zákazník-mobilní přístroj-my, např. přes mobilní aplikace, </a:t>
            </a:r>
            <a:r>
              <a:rPr lang="cs-CZ" sz="2000" dirty="0" err="1">
                <a:solidFill>
                  <a:srgbClr val="002060"/>
                </a:solidFill>
                <a:latin typeface="Times New Roman" panose="02020603050405020304" pitchFamily="18" charset="0"/>
                <a:cs typeface="Times New Roman" panose="02020603050405020304" pitchFamily="18" charset="0"/>
              </a:rPr>
              <a:t>newslettery</a:t>
            </a:r>
            <a:r>
              <a:rPr lang="cs-CZ" sz="2000" dirty="0">
                <a:solidFill>
                  <a:srgbClr val="002060"/>
                </a:solidFill>
                <a:latin typeface="Times New Roman" panose="02020603050405020304" pitchFamily="18" charset="0"/>
                <a:cs typeface="Times New Roman" panose="02020603050405020304" pitchFamily="18" charset="0"/>
              </a:rPr>
              <a:t>, mobilní web apod. </a:t>
            </a:r>
          </a:p>
          <a:p>
            <a:r>
              <a:rPr lang="cs-CZ" sz="2000" dirty="0">
                <a:solidFill>
                  <a:srgbClr val="002060"/>
                </a:solidFill>
                <a:latin typeface="Times New Roman" panose="02020603050405020304" pitchFamily="18" charset="0"/>
                <a:cs typeface="Times New Roman" panose="02020603050405020304" pitchFamily="18" charset="0"/>
              </a:rPr>
              <a:t>Mobilní marketing má tu výhodu, že zákazník vnímá sdělení na mobilním zařízení intenzivněji (mobilní telefon je osobní věc s kontakty na naše kamarády, tablet je zařízení pro volný čas doma na gauči), také obsah přizpůsobený menší obrazovce umožňuje předat sdělení nepřehlédnutelně.</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O čem tedy pro nás bude mobilní marketing?</a:t>
            </a:r>
          </a:p>
        </p:txBody>
      </p:sp>
    </p:spTree>
    <p:extLst>
      <p:ext uri="{BB962C8B-B14F-4D97-AF65-F5344CB8AC3E}">
        <p14:creationId xmlns:p14="http://schemas.microsoft.com/office/powerpoint/2010/main" val="3311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Mnoho formátů, každý rok jsou nové, některé zanikají. Neměli jsme </a:t>
            </a:r>
            <a:r>
              <a:rPr lang="cs-CZ" sz="2000" dirty="0" err="1">
                <a:solidFill>
                  <a:srgbClr val="002060"/>
                </a:solidFill>
                <a:latin typeface="Times New Roman" panose="02020603050405020304" pitchFamily="18" charset="0"/>
                <a:cs typeface="Times New Roman" panose="02020603050405020304" pitchFamily="18" charset="0"/>
              </a:rPr>
              <a:t>Flash</a:t>
            </a:r>
            <a:r>
              <a:rPr lang="cs-CZ" sz="2000" dirty="0">
                <a:solidFill>
                  <a:srgbClr val="002060"/>
                </a:solidFill>
                <a:latin typeface="Times New Roman" panose="02020603050405020304" pitchFamily="18" charset="0"/>
                <a:cs typeface="Times New Roman" panose="02020603050405020304" pitchFamily="18" charset="0"/>
              </a:rPr>
              <a:t>, pak měli, teď již opět nemáme. Přišlo HTML5, máme velké displeje, rozlišení. </a:t>
            </a:r>
          </a:p>
          <a:p>
            <a:r>
              <a:rPr lang="cs-CZ" sz="2000" dirty="0">
                <a:solidFill>
                  <a:srgbClr val="002060"/>
                </a:solidFill>
                <a:latin typeface="Times New Roman" panose="02020603050405020304" pitchFamily="18" charset="0"/>
                <a:cs typeface="Times New Roman" panose="02020603050405020304" pitchFamily="18" charset="0"/>
              </a:rPr>
              <a:t>Textová a </a:t>
            </a:r>
            <a:r>
              <a:rPr lang="cs-CZ" sz="2000" dirty="0" err="1">
                <a:solidFill>
                  <a:srgbClr val="002060"/>
                </a:solidFill>
                <a:latin typeface="Times New Roman" panose="02020603050405020304" pitchFamily="18" charset="0"/>
                <a:cs typeface="Times New Roman" panose="02020603050405020304" pitchFamily="18" charset="0"/>
              </a:rPr>
              <a:t>bannerová</a:t>
            </a:r>
            <a:r>
              <a:rPr lang="cs-CZ" sz="2000" dirty="0">
                <a:solidFill>
                  <a:srgbClr val="002060"/>
                </a:solidFill>
                <a:latin typeface="Times New Roman" panose="02020603050405020304" pitchFamily="18" charset="0"/>
                <a:cs typeface="Times New Roman" panose="02020603050405020304" pitchFamily="18" charset="0"/>
              </a:rPr>
              <a:t> reklama. (</a:t>
            </a:r>
            <a:r>
              <a:rPr lang="cs-CZ" sz="2000" dirty="0" err="1">
                <a:solidFill>
                  <a:srgbClr val="002060"/>
                </a:solidFill>
                <a:latin typeface="Times New Roman" panose="02020603050405020304" pitchFamily="18" charset="0"/>
                <a:cs typeface="Times New Roman" panose="02020603050405020304" pitchFamily="18" charset="0"/>
              </a:rPr>
              <a:t>iAds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AdWord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Sklik</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SMS, MMS. (DMS)</a:t>
            </a:r>
          </a:p>
          <a:p>
            <a:r>
              <a:rPr lang="cs-CZ" altLang="cs-CZ" sz="2000" dirty="0">
                <a:solidFill>
                  <a:srgbClr val="002060"/>
                </a:solidFill>
                <a:latin typeface="Times New Roman" panose="02020603050405020304" pitchFamily="18" charset="0"/>
                <a:cs typeface="Times New Roman" panose="02020603050405020304" pitchFamily="18" charset="0"/>
              </a:rPr>
              <a:t>Mobilní web. (responzivní, specifika velikostí, ovládání, tlačítek atd.)</a:t>
            </a:r>
          </a:p>
          <a:p>
            <a:r>
              <a:rPr lang="cs-CZ" altLang="cs-CZ" sz="2000" dirty="0">
                <a:solidFill>
                  <a:srgbClr val="002060"/>
                </a:solidFill>
                <a:latin typeface="Times New Roman" panose="02020603050405020304" pitchFamily="18" charset="0"/>
                <a:cs typeface="Times New Roman" panose="02020603050405020304" pitchFamily="18" charset="0"/>
              </a:rPr>
              <a:t>Aplikace.</a:t>
            </a:r>
          </a:p>
          <a:p>
            <a:r>
              <a:rPr lang="cs-CZ" altLang="cs-CZ" sz="2000" dirty="0">
                <a:solidFill>
                  <a:srgbClr val="002060"/>
                </a:solidFill>
                <a:latin typeface="Times New Roman" panose="02020603050405020304" pitchFamily="18" charset="0"/>
                <a:cs typeface="Times New Roman" panose="02020603050405020304" pitchFamily="18" charset="0"/>
              </a:rPr>
              <a:t>QR kódy.</a:t>
            </a:r>
          </a:p>
          <a:p>
            <a:r>
              <a:rPr lang="cs-CZ" altLang="cs-CZ" sz="2000" dirty="0">
                <a:solidFill>
                  <a:srgbClr val="002060"/>
                </a:solidFill>
                <a:latin typeface="Times New Roman" panose="02020603050405020304" pitchFamily="18" charset="0"/>
                <a:cs typeface="Times New Roman" panose="02020603050405020304" pitchFamily="18" charset="0"/>
              </a:rPr>
              <a:t>Využitelné jsou i různé </a:t>
            </a:r>
            <a:r>
              <a:rPr lang="cs-CZ" altLang="cs-CZ" sz="2000" dirty="0" err="1">
                <a:solidFill>
                  <a:srgbClr val="002060"/>
                </a:solidFill>
                <a:latin typeface="Times New Roman" panose="02020603050405020304" pitchFamily="18" charset="0"/>
                <a:cs typeface="Times New Roman" panose="02020603050405020304" pitchFamily="18" charset="0"/>
              </a:rPr>
              <a:t>geolokační</a:t>
            </a:r>
            <a:r>
              <a:rPr lang="cs-CZ" altLang="cs-CZ" sz="2000" dirty="0">
                <a:solidFill>
                  <a:srgbClr val="002060"/>
                </a:solidFill>
                <a:latin typeface="Times New Roman" panose="02020603050405020304" pitchFamily="18" charset="0"/>
                <a:cs typeface="Times New Roman" panose="02020603050405020304" pitchFamily="18" charset="0"/>
              </a:rPr>
              <a:t> hrátky přes GPS/BTS/internet.</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Co tedy na mobilu děláme?</a:t>
            </a:r>
          </a:p>
        </p:txBody>
      </p:sp>
    </p:spTree>
    <p:extLst>
      <p:ext uri="{BB962C8B-B14F-4D97-AF65-F5344CB8AC3E}">
        <p14:creationId xmlns:p14="http://schemas.microsoft.com/office/powerpoint/2010/main" val="64857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Nemáme ji rádi, ale stále se na ni v ČR vydává 114 milionů Kč, kde je tedy přínosná?</a:t>
            </a:r>
          </a:p>
          <a:p>
            <a:r>
              <a:rPr lang="cs-CZ" altLang="cs-CZ" sz="2000" dirty="0">
                <a:solidFill>
                  <a:srgbClr val="002060"/>
                </a:solidFill>
                <a:latin typeface="Times New Roman" panose="02020603050405020304" pitchFamily="18" charset="0"/>
                <a:cs typeface="Times New Roman" panose="02020603050405020304" pitchFamily="18" charset="0"/>
              </a:rPr>
              <a:t>Obchodní společnosti pro komunikaci se zákazníky, partnery, pro věrnostní programy, akce v databázi apod., u finančních institucí pro internetové bankovnictví, ve státní správě plní funkci informační a je užitečná v krizové komunikaci. </a:t>
            </a:r>
          </a:p>
          <a:p>
            <a:r>
              <a:rPr lang="cs-CZ" altLang="cs-CZ" sz="2000" dirty="0">
                <a:solidFill>
                  <a:srgbClr val="002060"/>
                </a:solidFill>
                <a:latin typeface="Times New Roman" panose="02020603050405020304" pitchFamily="18" charset="0"/>
                <a:cs typeface="Times New Roman" panose="02020603050405020304" pitchFamily="18" charset="0"/>
              </a:rPr>
              <a:t>Výhodou je přímost, cílenost, masovost, rychlost, relativně nízká cena. </a:t>
            </a:r>
          </a:p>
          <a:p>
            <a:r>
              <a:rPr lang="cs-CZ" altLang="cs-CZ" sz="2000" dirty="0">
                <a:solidFill>
                  <a:srgbClr val="002060"/>
                </a:solidFill>
                <a:latin typeface="Times New Roman" panose="02020603050405020304" pitchFamily="18" charset="0"/>
                <a:cs typeface="Times New Roman" panose="02020603050405020304" pitchFamily="18" charset="0"/>
              </a:rPr>
              <a:t>Nevýhodami jsou omezená velikost a negativní pohled uživatelů na tento nástroj.</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Bonus – SMS komunikace je extrémně oblíbená pro vesnice.</a:t>
            </a:r>
          </a:p>
        </p:txBody>
      </p:sp>
      <p:sp>
        <p:nvSpPr>
          <p:cNvPr id="6" name="Nadpis 5"/>
          <p:cNvSpPr>
            <a:spLocks noGrp="1"/>
          </p:cNvSpPr>
          <p:nvPr>
            <p:ph type="title"/>
          </p:nvPr>
        </p:nvSpPr>
        <p:spPr>
          <a:xfrm>
            <a:off x="179512" y="195486"/>
            <a:ext cx="3888432" cy="507703"/>
          </a:xfrm>
        </p:spPr>
        <p:txBody>
          <a:bodyPr/>
          <a:lstStyle/>
          <a:p>
            <a:r>
              <a:rPr lang="cs-CZ"/>
              <a:t>SMS </a:t>
            </a:r>
            <a:r>
              <a:rPr lang="cs-CZ" dirty="0"/>
              <a:t>reklama</a:t>
            </a:r>
          </a:p>
        </p:txBody>
      </p:sp>
    </p:spTree>
    <p:extLst>
      <p:ext uri="{BB962C8B-B14F-4D97-AF65-F5344CB8AC3E}">
        <p14:creationId xmlns:p14="http://schemas.microsoft.com/office/powerpoint/2010/main" val="1256069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Posun spotřebitelů od konzumace obsahu na desktopu a webu ke konzumaci ve specializovaných aplikacích. </a:t>
            </a:r>
          </a:p>
          <a:p>
            <a:r>
              <a:rPr lang="cs-CZ" altLang="cs-CZ" sz="2000" dirty="0">
                <a:solidFill>
                  <a:srgbClr val="002060"/>
                </a:solidFill>
                <a:latin typeface="Times New Roman" panose="02020603050405020304" pitchFamily="18" charset="0"/>
                <a:cs typeface="Times New Roman" panose="02020603050405020304" pitchFamily="18" charset="0"/>
              </a:rPr>
              <a:t>Obchod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nese jméno </a:t>
            </a:r>
            <a:r>
              <a:rPr lang="cs-CZ" altLang="cs-CZ" sz="2000" dirty="0" err="1">
                <a:solidFill>
                  <a:srgbClr val="002060"/>
                </a:solidFill>
                <a:latin typeface="Times New Roman" panose="02020603050405020304" pitchFamily="18" charset="0"/>
                <a:cs typeface="Times New Roman" panose="02020603050405020304" pitchFamily="18" charset="0"/>
              </a:rPr>
              <a:t>App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store</a:t>
            </a:r>
            <a:r>
              <a:rPr lang="cs-CZ" altLang="cs-CZ" sz="2000" dirty="0">
                <a:solidFill>
                  <a:srgbClr val="002060"/>
                </a:solidFill>
                <a:latin typeface="Times New Roman" panose="02020603050405020304" pitchFamily="18" charset="0"/>
                <a:cs typeface="Times New Roman" panose="02020603050405020304" pitchFamily="18" charset="0"/>
              </a:rPr>
              <a:t>, je v něm skoro 1 milion aplikací, denně přes 800 nových, a celkem si z něj stáhli zákazníci 50 miliard aplikací. Obchod Googlu se jmenuje Google Play, je v něm také zhruba milion aplikací, také přes 800 nových denně, a celkem si uživatelé stáhli 52 miliard aplikací. </a:t>
            </a:r>
          </a:p>
          <a:p>
            <a:r>
              <a:rPr lang="cs-CZ" altLang="cs-CZ" sz="2000" dirty="0">
                <a:solidFill>
                  <a:srgbClr val="002060"/>
                </a:solidFill>
                <a:latin typeface="Times New Roman" panose="02020603050405020304" pitchFamily="18" charset="0"/>
                <a:cs typeface="Times New Roman" panose="02020603050405020304" pitchFamily="18" charset="0"/>
              </a:rPr>
              <a:t>Nový problém – jak svou aplikaci protlačit k zákazníkům? </a:t>
            </a:r>
          </a:p>
          <a:p>
            <a:r>
              <a:rPr lang="cs-CZ" altLang="cs-CZ" sz="2000" dirty="0">
                <a:solidFill>
                  <a:srgbClr val="002060"/>
                </a:solidFill>
                <a:latin typeface="Times New Roman" panose="02020603050405020304" pitchFamily="18" charset="0"/>
                <a:cs typeface="Times New Roman" panose="02020603050405020304" pitchFamily="18" charset="0"/>
              </a:rPr>
              <a:t>Uživatelé Apple zařízení typicky utrácejí vyšší částky –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zpoplatněné. </a:t>
            </a:r>
            <a:r>
              <a:rPr lang="cs-CZ" altLang="cs-CZ" sz="2000" dirty="0" err="1">
                <a:solidFill>
                  <a:srgbClr val="002060"/>
                </a:solidFill>
                <a:latin typeface="Times New Roman" panose="02020603050405020304" pitchFamily="18" charset="0"/>
                <a:cs typeface="Times New Roman" panose="02020603050405020304" pitchFamily="18" charset="0"/>
              </a:rPr>
              <a:t>Androidí</a:t>
            </a:r>
            <a:r>
              <a:rPr lang="cs-CZ" altLang="cs-CZ" sz="2000" dirty="0">
                <a:solidFill>
                  <a:srgbClr val="002060"/>
                </a:solidFill>
                <a:latin typeface="Times New Roman" panose="02020603050405020304" pitchFamily="18" charset="0"/>
                <a:cs typeface="Times New Roman" panose="02020603050405020304" pitchFamily="18" charset="0"/>
              </a:rPr>
              <a:t> uživatelé typicky preferují free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proto jiná monetizace (ty zmiňované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151458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Prodejní aplikace.</a:t>
            </a:r>
          </a:p>
          <a:p>
            <a:r>
              <a:rPr lang="cs-CZ" sz="2000" dirty="0">
                <a:solidFill>
                  <a:srgbClr val="002060"/>
                </a:solidFill>
                <a:latin typeface="Times New Roman" panose="02020603050405020304" pitchFamily="18" charset="0"/>
                <a:cs typeface="Times New Roman" panose="02020603050405020304" pitchFamily="18" charset="0"/>
              </a:rPr>
              <a:t>Lokalizace zákazníka. (najdi si svou hospodu)</a:t>
            </a:r>
          </a:p>
          <a:p>
            <a:r>
              <a:rPr lang="cs-CZ" altLang="cs-CZ" sz="2000" dirty="0">
                <a:solidFill>
                  <a:srgbClr val="002060"/>
                </a:solidFill>
                <a:latin typeface="Times New Roman" panose="02020603050405020304" pitchFamily="18" charset="0"/>
                <a:cs typeface="Times New Roman" panose="02020603050405020304" pitchFamily="18" charset="0"/>
              </a:rPr>
              <a:t>Šíření povědomí o značce či konkrétním produktu. (</a:t>
            </a:r>
            <a:r>
              <a:rPr lang="cs-CZ" altLang="cs-CZ" sz="2000" dirty="0" err="1">
                <a:solidFill>
                  <a:srgbClr val="002060"/>
                </a:solidFill>
                <a:latin typeface="Times New Roman" panose="02020603050405020304" pitchFamily="18" charset="0"/>
                <a:cs typeface="Times New Roman" panose="02020603050405020304" pitchFamily="18" charset="0"/>
              </a:rPr>
              <a:t>Heineken</a:t>
            </a:r>
            <a:r>
              <a:rPr lang="cs-CZ" altLang="cs-CZ" sz="2000" dirty="0">
                <a:solidFill>
                  <a:srgbClr val="002060"/>
                </a:solidFill>
                <a:latin typeface="Times New Roman" panose="02020603050405020304" pitchFamily="18" charset="0"/>
                <a:cs typeface="Times New Roman" panose="02020603050405020304" pitchFamily="18" charset="0"/>
              </a:rPr>
              <a:t> fotbal)</a:t>
            </a:r>
          </a:p>
          <a:p>
            <a:r>
              <a:rPr lang="cs-CZ" altLang="cs-CZ" sz="2000" dirty="0">
                <a:solidFill>
                  <a:srgbClr val="002060"/>
                </a:solidFill>
                <a:latin typeface="Times New Roman" panose="02020603050405020304" pitchFamily="18" charset="0"/>
                <a:cs typeface="Times New Roman" panose="02020603050405020304" pitchFamily="18" charset="0"/>
              </a:rPr>
              <a:t>Úspora nákladů? (pokusy Globusu)</a:t>
            </a:r>
          </a:p>
          <a:p>
            <a:r>
              <a:rPr lang="cs-CZ" altLang="cs-CZ" sz="2000" dirty="0">
                <a:solidFill>
                  <a:srgbClr val="002060"/>
                </a:solidFill>
                <a:latin typeface="Times New Roman" panose="02020603050405020304" pitchFamily="18" charset="0"/>
                <a:cs typeface="Times New Roman" panose="02020603050405020304" pitchFamily="18" charset="0"/>
              </a:rPr>
              <a:t>Řešíme nějaký problém! (mapy)</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1578811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Mobile Marketing Association</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Mobile Marketing Association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Po registraci dostupný celý </a:t>
            </a:r>
            <a:r>
              <a:rPr lang="cs-CZ" sz="2000" dirty="0">
                <a:solidFill>
                  <a:srgbClr val="002060"/>
                </a:solidFill>
                <a:latin typeface="Times New Roman" panose="02020603050405020304" pitchFamily="18" charset="0"/>
                <a:cs typeface="Times New Roman" panose="02020603050405020304" pitchFamily="18" charset="0"/>
                <a:hlinkClick r:id="rId3"/>
              </a:rPr>
              <a:t>Playbook</a:t>
            </a:r>
            <a:r>
              <a:rPr lang="cs-CZ" sz="2000"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Mají hodně případových studií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Výborné jsou např. Sony </a:t>
            </a:r>
            <a:r>
              <a:rPr lang="cs-CZ" sz="2000" dirty="0" err="1">
                <a:solidFill>
                  <a:srgbClr val="002060"/>
                </a:solidFill>
                <a:latin typeface="Times New Roman" panose="02020603050405020304" pitchFamily="18" charset="0"/>
                <a:cs typeface="Times New Roman" panose="02020603050405020304" pitchFamily="18" charset="0"/>
              </a:rPr>
              <a:t>Pictures</a:t>
            </a:r>
            <a:r>
              <a:rPr lang="cs-CZ" sz="2000" dirty="0">
                <a:solidFill>
                  <a:srgbClr val="002060"/>
                </a:solidFill>
                <a:latin typeface="Times New Roman" panose="02020603050405020304" pitchFamily="18" charset="0"/>
                <a:cs typeface="Times New Roman" panose="02020603050405020304" pitchFamily="18" charset="0"/>
              </a:rPr>
              <a:t>: Peter </a:t>
            </a:r>
            <a:r>
              <a:rPr lang="cs-CZ" sz="2000" dirty="0" err="1">
                <a:solidFill>
                  <a:srgbClr val="002060"/>
                </a:solidFill>
                <a:latin typeface="Times New Roman" panose="02020603050405020304" pitchFamily="18" charset="0"/>
                <a:cs typeface="Times New Roman" panose="02020603050405020304" pitchFamily="18" charset="0"/>
              </a:rPr>
              <a:t>Rabbit</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Turning</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into</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Gamers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Playground</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5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 úvod </a:t>
            </a:r>
            <a:r>
              <a:rPr lang="cs-CZ" alt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altLang="cs-CZ" sz="2000" dirty="0">
                <a:solidFill>
                  <a:srgbClr val="002060"/>
                </a:solidFill>
                <a:latin typeface="Times New Roman" panose="02020603050405020304" pitchFamily="18" charset="0"/>
                <a:cs typeface="Times New Roman" panose="02020603050405020304" pitchFamily="18" charset="0"/>
              </a:rPr>
              <a:t> – od 2018 Google přesedlal na mobile </a:t>
            </a:r>
            <a:r>
              <a:rPr lang="cs-CZ" altLang="cs-CZ" sz="2000" dirty="0" err="1">
                <a:solidFill>
                  <a:srgbClr val="002060"/>
                </a:solidFill>
                <a:latin typeface="Times New Roman" panose="02020603050405020304" pitchFamily="18" charset="0"/>
                <a:cs typeface="Times New Roman" panose="02020603050405020304" pitchFamily="18" charset="0"/>
              </a:rPr>
              <a:t>first</a:t>
            </a:r>
            <a:r>
              <a:rPr lang="cs-CZ" altLang="cs-CZ" sz="2000" dirty="0">
                <a:solidFill>
                  <a:srgbClr val="002060"/>
                </a:solidFill>
                <a:latin typeface="Times New Roman" panose="02020603050405020304" pitchFamily="18" charset="0"/>
                <a:cs typeface="Times New Roman" panose="02020603050405020304" pitchFamily="18" charset="0"/>
              </a:rPr>
              <a:t>, český internet malinko zaostává (u nás jen 30-40% mobilní přístupy, nákupy dokončujeme na desktopu. </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Labyrintem Škodova paláce vás Praha provede mobilní aplikací s interiérovou navigací</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Nákupní Galerie Teplice se prošpikovala technologiemi. Mobilní aplikací chce změnit nákupní zážitek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6"/>
              </a:rPr>
              <a:t>Infografika: Počet konverzí na mobilních zařízeních v létě roste o 30 %</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7"/>
              </a:rPr>
              <a:t>Moderní nakupování rovnou do tašky má pokračování - Globus spustil aplikaci </a:t>
            </a:r>
            <a:r>
              <a:rPr lang="cs-CZ" altLang="cs-CZ" sz="2000" dirty="0" err="1">
                <a:solidFill>
                  <a:srgbClr val="002060"/>
                </a:solidFill>
                <a:latin typeface="Times New Roman" panose="02020603050405020304" pitchFamily="18" charset="0"/>
                <a:cs typeface="Times New Roman" panose="02020603050405020304" pitchFamily="18" charset="0"/>
                <a:hlinkClick r:id="rId7"/>
              </a:rPr>
              <a:t>Scan&amp;Go</a:t>
            </a:r>
            <a:r>
              <a:rPr lang="cs-CZ" altLang="cs-CZ" sz="2000" dirty="0">
                <a:solidFill>
                  <a:srgbClr val="002060"/>
                </a:solidFill>
                <a:latin typeface="Times New Roman" panose="02020603050405020304" pitchFamily="18" charset="0"/>
                <a:cs typeface="Times New Roman" panose="02020603050405020304" pitchFamily="18" charset="0"/>
                <a:hlinkClick r:id="rId7"/>
              </a:rPr>
              <a:t> v mobilu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cs-CZ" dirty="0"/>
              <a:t>Mobilní marketing zajímavosti</a:t>
            </a:r>
          </a:p>
        </p:txBody>
      </p:sp>
    </p:spTree>
    <p:extLst>
      <p:ext uri="{BB962C8B-B14F-4D97-AF65-F5344CB8AC3E}">
        <p14:creationId xmlns:p14="http://schemas.microsoft.com/office/powerpoint/2010/main" val="211638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rPr>
              <a:t>„QR kódy jsou grafické prvky čtvercového vzhledu s dalšími černými a bílými čtverci. Přečtením (oskenováním) QR kódu mobilním telefonem můžeme uživatele dovést na internetovou stránku (ideálně optimalizovanou pro mobily), nabídnout mu přidání kontaktu do seznamů kontaktů v telefonu, nebo mu zobrazit reklamní text či obrázek.“</a:t>
            </a:r>
            <a:r>
              <a:rPr lang="cs-CZ" sz="2000" dirty="0">
                <a:solidFill>
                  <a:srgbClr val="002060"/>
                </a:solidFill>
              </a:rPr>
              <a:t> Webový portál Reklama v telefonu. </a:t>
            </a:r>
            <a:r>
              <a:rPr lang="cs-CZ" sz="2000" i="1" dirty="0">
                <a:solidFill>
                  <a:srgbClr val="002060"/>
                </a:solidFill>
              </a:rPr>
              <a:t>QR kódy</a:t>
            </a:r>
            <a:r>
              <a:rPr lang="cs-CZ" sz="2000" dirty="0">
                <a:solidFill>
                  <a:srgbClr val="002060"/>
                </a:solidFill>
              </a:rPr>
              <a:t> [online] [vid. 22. srpna 2016]. Dostupné </a:t>
            </a:r>
            <a:r>
              <a:rPr lang="cs-CZ" sz="2000" dirty="0">
                <a:solidFill>
                  <a:srgbClr val="002060"/>
                </a:solidFill>
                <a:hlinkClick r:id="rId3"/>
              </a:rPr>
              <a:t>http://www.reklamavtelefonu.cz/qr-kody/</a:t>
            </a:r>
            <a:endParaRPr lang="cs-CZ" sz="2000" dirty="0">
              <a:solidFill>
                <a:srgbClr val="002060"/>
              </a:solidFill>
            </a:endParaRPr>
          </a:p>
          <a:p>
            <a:r>
              <a:rPr lang="cs-CZ" sz="2000" dirty="0">
                <a:solidFill>
                  <a:srgbClr val="002060"/>
                </a:solidFill>
              </a:rPr>
              <a:t>Nový trend, který se neujal. Uživatel musí mít nainstalovánu univerzální aplikaci. Je zdarma. Kódy jsou zdarma.</a:t>
            </a:r>
          </a:p>
          <a:p>
            <a:r>
              <a:rPr lang="cs-CZ" sz="2000" dirty="0">
                <a:solidFill>
                  <a:srgbClr val="002060"/>
                </a:solidFill>
              </a:rPr>
              <a:t>Neskutečné možnosti! Rychlý způsob, jak předat informace. </a:t>
            </a:r>
            <a:r>
              <a:rPr lang="cs-CZ" sz="2000" dirty="0" err="1">
                <a:solidFill>
                  <a:srgbClr val="002060"/>
                </a:solidFill>
              </a:rPr>
              <a:t>Zcelá</a:t>
            </a:r>
            <a:r>
              <a:rPr lang="cs-CZ" sz="2000" dirty="0">
                <a:solidFill>
                  <a:srgbClr val="002060"/>
                </a:solidFill>
              </a:rPr>
              <a:t> nové styly nakupování, QR </a:t>
            </a:r>
            <a:r>
              <a:rPr lang="cs-CZ" sz="2000" dirty="0" err="1">
                <a:solidFill>
                  <a:srgbClr val="002060"/>
                </a:solidFill>
              </a:rPr>
              <a:t>shop</a:t>
            </a:r>
            <a:r>
              <a:rPr lang="cs-CZ" sz="2000" dirty="0">
                <a:solidFill>
                  <a:srgbClr val="002060"/>
                </a:solidFill>
              </a:rPr>
              <a:t>, doplňkové video, recept apod.</a:t>
            </a:r>
          </a:p>
        </p:txBody>
      </p:sp>
      <p:sp>
        <p:nvSpPr>
          <p:cNvPr id="6" name="Nadpis 5"/>
          <p:cNvSpPr>
            <a:spLocks noGrp="1"/>
          </p:cNvSpPr>
          <p:nvPr>
            <p:ph type="title"/>
          </p:nvPr>
        </p:nvSpPr>
        <p:spPr>
          <a:xfrm>
            <a:off x="179512" y="195486"/>
            <a:ext cx="3888432" cy="507703"/>
          </a:xfrm>
        </p:spPr>
        <p:txBody>
          <a:bodyPr/>
          <a:lstStyle/>
          <a:p>
            <a:r>
              <a:rPr lang="cs-CZ" dirty="0"/>
              <a:t>QR kódy</a:t>
            </a:r>
          </a:p>
        </p:txBody>
      </p:sp>
    </p:spTree>
    <p:extLst>
      <p:ext uri="{BB962C8B-B14F-4D97-AF65-F5344CB8AC3E}">
        <p14:creationId xmlns:p14="http://schemas.microsoft.com/office/powerpoint/2010/main" val="171736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b="1" dirty="0">
                <a:solidFill>
                  <a:srgbClr val="002060"/>
                </a:solidFill>
              </a:rPr>
              <a:t>Content marketing</a:t>
            </a:r>
            <a:r>
              <a:rPr lang="cs-CZ" sz="2000" dirty="0">
                <a:solidFill>
                  <a:srgbClr val="002060"/>
                </a:solidFill>
              </a:rPr>
              <a:t> neboli obsahový marketing je založený na tvorbě a umisťování užitečného a hodnotného obsahu, který přiláká a zapojí do komunikace vaše žádané zákazníky a vyvolá u nich akci, která povede k prodeji. Výborné vysvětlení a definice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Content marketing je v podstatě </a:t>
            </a:r>
            <a:r>
              <a:rPr lang="cs-CZ" sz="2000" b="1" dirty="0">
                <a:solidFill>
                  <a:srgbClr val="002060"/>
                </a:solidFill>
              </a:rPr>
              <a:t>dovednost komunikovat </a:t>
            </a:r>
            <a:r>
              <a:rPr lang="cs-CZ" sz="2000" dirty="0">
                <a:solidFill>
                  <a:srgbClr val="002060"/>
                </a:solidFill>
              </a:rPr>
              <a:t>se zájemci a potenciálními zákazníky vaši nabídku tak, aniž byste na ně tlačili. </a:t>
            </a:r>
            <a:r>
              <a:rPr lang="cs-CZ" sz="2000" b="1" dirty="0">
                <a:solidFill>
                  <a:srgbClr val="002060"/>
                </a:solidFill>
              </a:rPr>
              <a:t>Místo drahé reklamy</a:t>
            </a:r>
            <a:r>
              <a:rPr lang="cs-CZ" sz="2000" dirty="0">
                <a:solidFill>
                  <a:srgbClr val="002060"/>
                </a:solidFill>
              </a:rPr>
              <a:t> na vaše produkty a služby přinášíte </a:t>
            </a:r>
            <a:r>
              <a:rPr lang="cs-CZ" sz="2000" b="1" dirty="0">
                <a:solidFill>
                  <a:srgbClr val="002060"/>
                </a:solidFill>
              </a:rPr>
              <a:t>hodnotné a zajímavé informace</a:t>
            </a:r>
            <a:r>
              <a:rPr lang="cs-CZ" sz="2000" dirty="0">
                <a:solidFill>
                  <a:srgbClr val="002060"/>
                </a:solidFill>
              </a:rPr>
              <a:t>, které vašim kupujícím pomáhají a vzdělávají je.</a:t>
            </a:r>
          </a:p>
          <a:p>
            <a:r>
              <a:rPr lang="cs-CZ" sz="2000" dirty="0">
                <a:solidFill>
                  <a:srgbClr val="002060"/>
                </a:solidFill>
              </a:rPr>
              <a:t>Content marketing je více než jen internetový marketing či on line marketing. Podstatou content marketingu je skutečnost, že pokud budete pravidelně a cíleně poskytovat hodnotné informace kupujícím, oni vás odmění svými nákupy a loajalitou.</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1 Obsahový marketing</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9572" y="739003"/>
            <a:ext cx="6696744" cy="388985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QR obchod v metru</a:t>
            </a:r>
          </a:p>
        </p:txBody>
      </p:sp>
    </p:spTree>
    <p:extLst>
      <p:ext uri="{BB962C8B-B14F-4D97-AF65-F5344CB8AC3E}">
        <p14:creationId xmlns:p14="http://schemas.microsoft.com/office/powerpoint/2010/main" val="1568355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Location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Based</a:t>
            </a:r>
            <a:r>
              <a:rPr lang="cs-CZ" sz="2000" dirty="0">
                <a:solidFill>
                  <a:srgbClr val="002060"/>
                </a:solidFill>
                <a:latin typeface="Times New Roman" panose="02020603050405020304" pitchFamily="18" charset="0"/>
                <a:cs typeface="Times New Roman" panose="02020603050405020304" pitchFamily="18" charset="0"/>
              </a:rPr>
              <a:t> Marketing – </a:t>
            </a:r>
            <a:r>
              <a:rPr lang="cs-CZ" sz="2000" dirty="0" err="1">
                <a:solidFill>
                  <a:srgbClr val="002060"/>
                </a:solidFill>
                <a:latin typeface="Times New Roman" panose="02020603050405020304" pitchFamily="18" charset="0"/>
                <a:cs typeface="Times New Roman" panose="02020603050405020304" pitchFamily="18" charset="0"/>
              </a:rPr>
              <a:t>geolokační</a:t>
            </a:r>
            <a:r>
              <a:rPr lang="cs-CZ" sz="2000" dirty="0">
                <a:solidFill>
                  <a:srgbClr val="002060"/>
                </a:solidFill>
                <a:latin typeface="Times New Roman" panose="02020603050405020304" pitchFamily="18" charset="0"/>
                <a:cs typeface="Times New Roman" panose="02020603050405020304" pitchFamily="18" charset="0"/>
              </a:rPr>
              <a:t> marketing, založený na poloze uživatele. </a:t>
            </a:r>
          </a:p>
          <a:p>
            <a:r>
              <a:rPr lang="cs-CZ" altLang="cs-CZ" sz="2000" dirty="0">
                <a:solidFill>
                  <a:srgbClr val="002060"/>
                </a:solidFill>
                <a:latin typeface="Times New Roman" panose="02020603050405020304" pitchFamily="18" charset="0"/>
                <a:cs typeface="Times New Roman" panose="02020603050405020304" pitchFamily="18" charset="0"/>
              </a:rPr>
              <a:t>Výhodou je možnost snadno zacílit na zákazníka (prochází kolem naší prodejny) a dopřát mi stimul, který jej donutí jednat okamžitě (např. za rohem je naše restaurace specializující se na …). </a:t>
            </a:r>
          </a:p>
          <a:p>
            <a:r>
              <a:rPr lang="cs-CZ" altLang="cs-CZ" sz="2000" dirty="0">
                <a:solidFill>
                  <a:srgbClr val="002060"/>
                </a:solidFill>
                <a:latin typeface="Times New Roman" panose="02020603050405020304" pitchFamily="18" charset="0"/>
                <a:cs typeface="Times New Roman" panose="02020603050405020304" pitchFamily="18" charset="0"/>
              </a:rPr>
              <a:t>Princip fungování je založen buď na GPS modulu zabudovaném v (kaž-dém)  mobilním zařízení, nebo lokalizujeme uživatele pomocí vysílačů mobilního signálu (pokud používáte nějaké Android zařízení, schválně se podívejte, jak Google </a:t>
            </a:r>
            <a:r>
              <a:rPr lang="cs-CZ" altLang="cs-CZ" sz="2000" dirty="0" err="1">
                <a:solidFill>
                  <a:srgbClr val="002060"/>
                </a:solidFill>
                <a:latin typeface="Times New Roman" panose="02020603050405020304" pitchFamily="18" charset="0"/>
                <a:cs typeface="Times New Roman" panose="02020603050405020304" pitchFamily="18" charset="0"/>
              </a:rPr>
              <a:t>trackuje</a:t>
            </a:r>
            <a:r>
              <a:rPr lang="cs-CZ" altLang="cs-CZ" sz="2000" dirty="0">
                <a:solidFill>
                  <a:srgbClr val="002060"/>
                </a:solidFill>
                <a:latin typeface="Times New Roman" panose="02020603050405020304" pitchFamily="18" charset="0"/>
                <a:cs typeface="Times New Roman" panose="02020603050405020304" pitchFamily="18" charset="0"/>
              </a:rPr>
              <a:t> vaši historii díky internetu/</a:t>
            </a:r>
            <a:r>
              <a:rPr lang="cs-CZ" altLang="cs-CZ" sz="2000" dirty="0" err="1">
                <a:solidFill>
                  <a:srgbClr val="002060"/>
                </a:solidFill>
                <a:latin typeface="Times New Roman" panose="02020603050405020304" pitchFamily="18" charset="0"/>
                <a:cs typeface="Times New Roman" panose="02020603050405020304" pitchFamily="18" charset="0"/>
              </a:rPr>
              <a:t>wifi</a:t>
            </a:r>
            <a:r>
              <a:rPr lang="cs-CZ" altLang="cs-CZ" sz="2000" dirty="0">
                <a:solidFill>
                  <a:srgbClr val="002060"/>
                </a:solidFill>
                <a:latin typeface="Times New Roman" panose="02020603050405020304" pitchFamily="18" charset="0"/>
                <a:cs typeface="Times New Roman" panose="02020603050405020304" pitchFamily="18" charset="0"/>
              </a:rPr>
              <a:t>/BTS).</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Geomarketing</a:t>
            </a:r>
            <a:endParaRPr lang="cs-CZ" dirty="0"/>
          </a:p>
        </p:txBody>
      </p:sp>
    </p:spTree>
    <p:extLst>
      <p:ext uri="{BB962C8B-B14F-4D97-AF65-F5344CB8AC3E}">
        <p14:creationId xmlns:p14="http://schemas.microsoft.com/office/powerpoint/2010/main" val="1829037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Senzory – </a:t>
            </a:r>
            <a:r>
              <a:rPr lang="cs-CZ" altLang="cs-CZ" sz="2000" dirty="0" err="1">
                <a:solidFill>
                  <a:srgbClr val="002060"/>
                </a:solidFill>
                <a:latin typeface="Times New Roman" panose="02020603050405020304" pitchFamily="18" charset="0"/>
                <a:cs typeface="Times New Roman" panose="02020603050405020304" pitchFamily="18" charset="0"/>
              </a:rPr>
              <a:t>iBeacon</a:t>
            </a:r>
            <a:r>
              <a:rPr lang="cs-CZ" altLang="cs-CZ" sz="2000" dirty="0">
                <a:solidFill>
                  <a:srgbClr val="002060"/>
                </a:solidFill>
                <a:latin typeface="Times New Roman" panose="02020603050405020304" pitchFamily="18" charset="0"/>
                <a:cs typeface="Times New Roman" panose="02020603050405020304" pitchFamily="18" charset="0"/>
              </a:rPr>
              <a:t> (vlevo), </a:t>
            </a:r>
            <a:r>
              <a:rPr lang="cs-CZ" altLang="cs-CZ" sz="2000" dirty="0" err="1">
                <a:solidFill>
                  <a:srgbClr val="002060"/>
                </a:solidFill>
                <a:latin typeface="Times New Roman" panose="02020603050405020304" pitchFamily="18" charset="0"/>
                <a:cs typeface="Times New Roman" panose="02020603050405020304" pitchFamily="18" charset="0"/>
              </a:rPr>
              <a:t>Eddystone</a:t>
            </a:r>
            <a:r>
              <a:rPr lang="cs-CZ" altLang="cs-CZ" sz="2000" dirty="0">
                <a:solidFill>
                  <a:srgbClr val="002060"/>
                </a:solidFill>
                <a:latin typeface="Times New Roman" panose="02020603050405020304" pitchFamily="18" charset="0"/>
                <a:cs typeface="Times New Roman" panose="02020603050405020304" pitchFamily="18" charset="0"/>
              </a:rPr>
              <a:t> (vpravo). Každý kolemjdoucí dostane upozornění, můžeme měřit, kolikrát kde prošel zákazník a podle toho mu dávat obsah. Článek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Mobilní senzory</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11710"/>
            <a:ext cx="6705600" cy="2449814"/>
          </a:xfrm>
          <a:prstGeom prst="rect">
            <a:avLst/>
          </a:prstGeom>
        </p:spPr>
      </p:pic>
    </p:spTree>
    <p:extLst>
      <p:ext uri="{BB962C8B-B14F-4D97-AF65-F5344CB8AC3E}">
        <p14:creationId xmlns:p14="http://schemas.microsoft.com/office/powerpoint/2010/main" val="919796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mobilního marketingu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3</a:t>
            </a:r>
          </a:p>
        </p:txBody>
      </p:sp>
    </p:spTree>
    <p:extLst>
      <p:ext uri="{BB962C8B-B14F-4D97-AF65-F5344CB8AC3E}">
        <p14:creationId xmlns:p14="http://schemas.microsoft.com/office/powerpoint/2010/main" val="335416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E-mailing spadá do přímého (direct) marketingu, stejně jako např. telemarketing. E-mailing označuje oslovení spotřebitele e-mailem, jedná se o marketingový nástroj, který nám umožňuje oslovit najednou velkou skupinu zákazníků s výhodou, že jde kampaň udě-lat interaktivní. I naše cílová skupina dobrovolně souhlasila, že s námi do interakce půjde. Proto jim zasíláme zajímavé a relevantní nabídky. Tento nástroj nám také umožňuje </a:t>
            </a:r>
            <a:r>
              <a:rPr lang="cs-CZ" sz="2000" dirty="0" err="1">
                <a:solidFill>
                  <a:srgbClr val="002060"/>
                </a:solidFill>
                <a:latin typeface="Times New Roman" panose="02020603050405020304" pitchFamily="18" charset="0"/>
                <a:cs typeface="Times New Roman" panose="02020603050405020304" pitchFamily="18" charset="0"/>
              </a:rPr>
              <a:t>budo</a:t>
            </a:r>
            <a:r>
              <a:rPr lang="cs-CZ" sz="2000" dirty="0">
                <a:solidFill>
                  <a:srgbClr val="002060"/>
                </a:solidFill>
                <a:latin typeface="Times New Roman" panose="02020603050405020304" pitchFamily="18" charset="0"/>
                <a:cs typeface="Times New Roman" panose="02020603050405020304" pitchFamily="18" charset="0"/>
              </a:rPr>
              <a:t>-vat dlouhodobý vztah (přání, personalizované akce). E-mailing nám také pomáhá dostat </a:t>
            </a:r>
            <a:r>
              <a:rPr lang="cs-CZ" sz="2000" dirty="0" err="1">
                <a:solidFill>
                  <a:srgbClr val="002060"/>
                </a:solidFill>
                <a:latin typeface="Times New Roman" panose="02020603050405020304" pitchFamily="18" charset="0"/>
                <a:cs typeface="Times New Roman" panose="02020603050405020304" pitchFamily="18" charset="0"/>
              </a:rPr>
              <a:t>traffic</a:t>
            </a:r>
            <a:r>
              <a:rPr lang="cs-CZ" sz="2000" dirty="0">
                <a:solidFill>
                  <a:srgbClr val="002060"/>
                </a:solidFill>
                <a:latin typeface="Times New Roman" panose="02020603050405020304" pitchFamily="18" charset="0"/>
                <a:cs typeface="Times New Roman" panose="02020603050405020304" pitchFamily="18" charset="0"/>
              </a:rPr>
              <a:t> na web, čímž nás obohacuje z pohledu dat. (Sálová et al., 2015, s. 83)</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5 E-mailing </a:t>
            </a:r>
          </a:p>
        </p:txBody>
      </p:sp>
    </p:spTree>
    <p:extLst>
      <p:ext uri="{BB962C8B-B14F-4D97-AF65-F5344CB8AC3E}">
        <p14:creationId xmlns:p14="http://schemas.microsoft.com/office/powerpoint/2010/main" val="307117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Obchodní e-mail </a:t>
            </a:r>
            <a:r>
              <a:rPr lang="cs-CZ" sz="2000" dirty="0">
                <a:solidFill>
                  <a:srgbClr val="002060"/>
                </a:solidFill>
                <a:latin typeface="Times New Roman" panose="02020603050405020304" pitchFamily="18" charset="0"/>
                <a:cs typeface="Times New Roman" panose="02020603050405020304" pitchFamily="18" charset="0"/>
              </a:rPr>
              <a:t>– hromadný email s informační nebo reklamní hodnotou, rozesíláme potenciálním nebo stávajícím zákazníkům.</a:t>
            </a:r>
          </a:p>
          <a:p>
            <a:r>
              <a:rPr lang="cs-CZ" sz="2000" b="1"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 informační hodnota, např. informujeme o událostech, akcích.</a:t>
            </a:r>
          </a:p>
          <a:p>
            <a:r>
              <a:rPr lang="cs-CZ" sz="2000" b="1" dirty="0">
                <a:solidFill>
                  <a:srgbClr val="002060"/>
                </a:solidFill>
                <a:latin typeface="Times New Roman" panose="02020603050405020304" pitchFamily="18" charset="0"/>
                <a:cs typeface="Times New Roman" panose="02020603050405020304" pitchFamily="18" charset="0"/>
              </a:rPr>
              <a:t>Transakční e-maily </a:t>
            </a:r>
            <a:r>
              <a:rPr lang="cs-CZ" sz="2000" dirty="0">
                <a:solidFill>
                  <a:srgbClr val="002060"/>
                </a:solidFill>
                <a:latin typeface="Times New Roman" panose="02020603050405020304" pitchFamily="18" charset="0"/>
                <a:cs typeface="Times New Roman" panose="02020603050405020304" pitchFamily="18" charset="0"/>
              </a:rPr>
              <a:t>– automaticky generované, reagují na konkrétní akci zákazníka.</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Hned na začátek musíme upozornit na problémy, které jsou s e-mailingem spjaté. Řada firem se domnívá, že je příliš drahý, že je to spam, neznají své zákazníky, posílají neosobní a nudné e-maily, nevědí, zda byly přečteny, nevyužívají automatizaci, neumí psát texty, neumí pracovat s grafikou. Jako všechny marketingové nástroje, i tento je nutno ovládnout, překonat problémové oblasti, až pak nám může přinést benefity. (</a:t>
            </a:r>
            <a:r>
              <a:rPr lang="cs-CZ" sz="2000" dirty="0" err="1">
                <a:solidFill>
                  <a:srgbClr val="002060"/>
                </a:solidFill>
                <a:latin typeface="Times New Roman" panose="02020603050405020304" pitchFamily="18" charset="0"/>
                <a:cs typeface="Times New Roman" panose="02020603050405020304" pitchFamily="18" charset="0"/>
              </a:rPr>
              <a:t>Kirš</a:t>
            </a:r>
            <a:r>
              <a:rPr lang="cs-CZ" sz="2000" dirty="0">
                <a:solidFill>
                  <a:srgbClr val="002060"/>
                </a:solidFill>
                <a:latin typeface="Times New Roman" panose="02020603050405020304" pitchFamily="18" charset="0"/>
                <a:cs typeface="Times New Roman" panose="02020603050405020304" pitchFamily="18" charset="0"/>
              </a:rPr>
              <a:t>, 2015, s. 17)</a:t>
            </a:r>
          </a:p>
        </p:txBody>
      </p:sp>
      <p:sp>
        <p:nvSpPr>
          <p:cNvPr id="6" name="Nadpis 5"/>
          <p:cNvSpPr>
            <a:spLocks noGrp="1"/>
          </p:cNvSpPr>
          <p:nvPr>
            <p:ph type="title"/>
          </p:nvPr>
        </p:nvSpPr>
        <p:spPr>
          <a:xfrm>
            <a:off x="179512" y="195486"/>
            <a:ext cx="5976664" cy="507703"/>
          </a:xfrm>
        </p:spPr>
        <p:txBody>
          <a:bodyPr/>
          <a:lstStyle/>
          <a:p>
            <a:r>
              <a:rPr lang="cs-CZ" dirty="0"/>
              <a:t>Druhy e-mailů (</a:t>
            </a:r>
            <a:r>
              <a:rPr lang="da-DK" dirty="0"/>
              <a:t>Sálová et al., 2015, s. 83-84)</a:t>
            </a:r>
            <a:endParaRPr lang="cs-CZ" dirty="0"/>
          </a:p>
        </p:txBody>
      </p:sp>
    </p:spTree>
    <p:extLst>
      <p:ext uri="{BB962C8B-B14F-4D97-AF65-F5344CB8AC3E}">
        <p14:creationId xmlns:p14="http://schemas.microsoft.com/office/powerpoint/2010/main" val="181360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03189"/>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Cílenost</a:t>
            </a:r>
            <a:r>
              <a:rPr lang="cs-CZ" sz="1800" dirty="0">
                <a:solidFill>
                  <a:srgbClr val="002060"/>
                </a:solidFill>
                <a:latin typeface="Times New Roman" panose="02020603050405020304" pitchFamily="18" charset="0"/>
                <a:cs typeface="Times New Roman" panose="02020603050405020304" pitchFamily="18" charset="0"/>
              </a:rPr>
              <a:t> – e-maily rozesíláme pomocí nástrojů, které nám umožňují dále pracovat s našimi segmenty, tedy cíleně upravovat obsah e-mailu pro publikum (např. vím, že z mého webu si určitý segment objednává pouze část produktového portfolia, proto e-maily pro tento segment budou obsahovat akce na tyto produkty a zbytek portfolia bude pouze uveden v návaznosti na ně). </a:t>
            </a:r>
          </a:p>
          <a:p>
            <a:r>
              <a:rPr lang="cs-CZ" sz="1800" b="1" dirty="0">
                <a:solidFill>
                  <a:srgbClr val="002060"/>
                </a:solidFill>
                <a:latin typeface="Times New Roman" panose="02020603050405020304" pitchFamily="18" charset="0"/>
                <a:cs typeface="Times New Roman" panose="02020603050405020304" pitchFamily="18" charset="0"/>
              </a:rPr>
              <a:t>Měřitelnost</a:t>
            </a:r>
            <a:r>
              <a:rPr lang="cs-CZ" sz="1800" dirty="0">
                <a:solidFill>
                  <a:srgbClr val="002060"/>
                </a:solidFill>
                <a:latin typeface="Times New Roman" panose="02020603050405020304" pitchFamily="18" charset="0"/>
                <a:cs typeface="Times New Roman" panose="02020603050405020304" pitchFamily="18" charset="0"/>
              </a:rPr>
              <a:t> – lze jednoduše změřit, jak efektivní e-mailingová kampaň byla. Jednoduše můžeme zkoušet různé typy e-mailů, šablony, obsah, formy a vyhodnocovat je.</a:t>
            </a:r>
          </a:p>
          <a:p>
            <a:r>
              <a:rPr lang="cs-CZ" sz="1800" b="1" dirty="0" err="1">
                <a:solidFill>
                  <a:srgbClr val="002060"/>
                </a:solidFill>
                <a:latin typeface="Times New Roman" panose="02020603050405020304" pitchFamily="18" charset="0"/>
                <a:cs typeface="Times New Roman" panose="02020603050405020304" pitchFamily="18" charset="0"/>
              </a:rPr>
              <a:t>Personalizovatelnost</a:t>
            </a:r>
            <a:r>
              <a:rPr lang="cs-CZ" sz="1800" dirty="0">
                <a:solidFill>
                  <a:srgbClr val="002060"/>
                </a:solidFill>
                <a:latin typeface="Times New Roman" panose="02020603050405020304" pitchFamily="18" charset="0"/>
                <a:cs typeface="Times New Roman" panose="02020603050405020304" pitchFamily="18" charset="0"/>
              </a:rPr>
              <a:t> – jedná se o nástroj přímého marketingu, můžeme dle naší databáze přesně cílit nabídku na míru zákazníkovi.</a:t>
            </a:r>
          </a:p>
          <a:p>
            <a:r>
              <a:rPr lang="cs-CZ" sz="1800" b="1" dirty="0">
                <a:solidFill>
                  <a:srgbClr val="002060"/>
                </a:solidFill>
                <a:latin typeface="Times New Roman" panose="02020603050405020304" pitchFamily="18" charset="0"/>
                <a:cs typeface="Times New Roman" panose="02020603050405020304" pitchFamily="18" charset="0"/>
              </a:rPr>
              <a:t>Dostupnost</a:t>
            </a:r>
            <a:r>
              <a:rPr lang="cs-CZ" sz="1800" dirty="0">
                <a:solidFill>
                  <a:srgbClr val="002060"/>
                </a:solidFill>
                <a:latin typeface="Times New Roman" panose="02020603050405020304" pitchFamily="18" charset="0"/>
                <a:cs typeface="Times New Roman" panose="02020603050405020304" pitchFamily="18" charset="0"/>
              </a:rPr>
              <a:t> – řešení je relativně dostupné i malým firmám. Nástroje pro rozesílání nejsou drahé, šablony jdou najít zdarma, většinu práce lze zautomatizovat, takže nezatěžují naše zaměstnance.</a:t>
            </a:r>
          </a:p>
        </p:txBody>
      </p:sp>
      <p:sp>
        <p:nvSpPr>
          <p:cNvPr id="6" name="Nadpis 5"/>
          <p:cNvSpPr>
            <a:spLocks noGrp="1"/>
          </p:cNvSpPr>
          <p:nvPr>
            <p:ph type="title"/>
          </p:nvPr>
        </p:nvSpPr>
        <p:spPr>
          <a:xfrm>
            <a:off x="179512" y="195486"/>
            <a:ext cx="6408712" cy="507703"/>
          </a:xfrm>
        </p:spPr>
        <p:txBody>
          <a:bodyPr/>
          <a:lstStyle/>
          <a:p>
            <a:r>
              <a:rPr lang="cs-CZ" dirty="0"/>
              <a:t>Výhody e-mailingu </a:t>
            </a:r>
            <a:r>
              <a:rPr lang="da-DK" dirty="0"/>
              <a:t>(Sálová et al., 2015, s. 84-85)</a:t>
            </a:r>
            <a:endParaRPr lang="cs-CZ" dirty="0"/>
          </a:p>
        </p:txBody>
      </p:sp>
    </p:spTree>
    <p:extLst>
      <p:ext uri="{BB962C8B-B14F-4D97-AF65-F5344CB8AC3E}">
        <p14:creationId xmlns:p14="http://schemas.microsoft.com/office/powerpoint/2010/main" val="97199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Nedoručitelnost – spadne do spamu.</a:t>
            </a:r>
          </a:p>
          <a:p>
            <a:r>
              <a:rPr lang="cs-CZ" altLang="cs-CZ" sz="2000" dirty="0">
                <a:solidFill>
                  <a:srgbClr val="002060"/>
                </a:solidFill>
                <a:latin typeface="Times New Roman" panose="02020603050405020304" pitchFamily="18" charset="0"/>
                <a:cs typeface="Times New Roman" panose="02020603050405020304" pitchFamily="18" charset="0"/>
              </a:rPr>
              <a:t>Obtěžování zákazníka příliš častým posíláním. </a:t>
            </a:r>
          </a:p>
          <a:p>
            <a:r>
              <a:rPr lang="cs-CZ" altLang="cs-CZ" sz="2000" dirty="0">
                <a:solidFill>
                  <a:srgbClr val="002060"/>
                </a:solidFill>
                <a:latin typeface="Times New Roman" panose="02020603050405020304" pitchFamily="18" charset="0"/>
                <a:cs typeface="Times New Roman" panose="02020603050405020304" pitchFamily="18" charset="0"/>
              </a:rPr>
              <a:t>Nemožnost zjistit důvody, proč zákazník nereagoval.</a:t>
            </a:r>
          </a:p>
          <a:p>
            <a:r>
              <a:rPr lang="cs-CZ" altLang="cs-CZ" sz="2000" dirty="0">
                <a:solidFill>
                  <a:srgbClr val="002060"/>
                </a:solidFill>
                <a:latin typeface="Times New Roman" panose="02020603050405020304" pitchFamily="18" charset="0"/>
                <a:cs typeface="Times New Roman" panose="02020603050405020304" pitchFamily="18" charset="0"/>
              </a:rPr>
              <a:t>Technické problémy – např. se nezobrazí obrázky.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Saturace trhu, </a:t>
            </a:r>
            <a:r>
              <a:rPr lang="cs-CZ" altLang="cs-CZ" sz="2000" dirty="0" err="1">
                <a:solidFill>
                  <a:srgbClr val="002060"/>
                </a:solidFill>
                <a:latin typeface="Times New Roman" panose="02020603050405020304" pitchFamily="18" charset="0"/>
                <a:cs typeface="Times New Roman" panose="02020603050405020304" pitchFamily="18" charset="0"/>
              </a:rPr>
              <a:t>hoax</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Nevýhody e-mailingu (Janouch, 2014, s. 205)</a:t>
            </a:r>
          </a:p>
        </p:txBody>
      </p:sp>
    </p:spTree>
    <p:extLst>
      <p:ext uri="{BB962C8B-B14F-4D97-AF65-F5344CB8AC3E}">
        <p14:creationId xmlns:p14="http://schemas.microsoft.com/office/powerpoint/2010/main" val="2343301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 ČR je zákon č. 101/2000 Sb., o ochraně osobních údajů a zákon č. 480/2004 Sb., o některých službách informační společnosti.</a:t>
            </a:r>
          </a:p>
          <a:p>
            <a:r>
              <a:rPr lang="cs-CZ" altLang="cs-CZ" sz="2000" dirty="0">
                <a:solidFill>
                  <a:srgbClr val="002060"/>
                </a:solidFill>
                <a:latin typeface="Times New Roman" panose="02020603050405020304" pitchFamily="18" charset="0"/>
                <a:cs typeface="Times New Roman" panose="02020603050405020304" pitchFamily="18" charset="0"/>
              </a:rPr>
              <a:t>Definují řadu pojmů, mimo jiné elektronické prostředky, elektronickou poštu, pravidla elektronického kontaktu.</a:t>
            </a:r>
          </a:p>
          <a:p>
            <a:r>
              <a:rPr lang="cs-CZ" altLang="cs-CZ" sz="2000" dirty="0">
                <a:solidFill>
                  <a:srgbClr val="002060"/>
                </a:solidFill>
                <a:latin typeface="Times New Roman" panose="02020603050405020304" pitchFamily="18" charset="0"/>
                <a:cs typeface="Times New Roman" panose="02020603050405020304" pitchFamily="18" charset="0"/>
              </a:rPr>
              <a:t>Platí tedy u nás zákon, že mohu zasílat jen po obdržení souhlasu. Zákazník musí mít možnost jednoduše odmítnout souhlas. </a:t>
            </a:r>
          </a:p>
        </p:txBody>
      </p:sp>
      <p:sp>
        <p:nvSpPr>
          <p:cNvPr id="6" name="Nadpis 5"/>
          <p:cNvSpPr>
            <a:spLocks noGrp="1"/>
          </p:cNvSpPr>
          <p:nvPr>
            <p:ph type="title"/>
          </p:nvPr>
        </p:nvSpPr>
        <p:spPr>
          <a:xfrm>
            <a:off x="179512" y="195486"/>
            <a:ext cx="6336704" cy="507703"/>
          </a:xfrm>
        </p:spPr>
        <p:txBody>
          <a:bodyPr/>
          <a:lstStyle/>
          <a:p>
            <a:r>
              <a:rPr lang="cs-CZ" dirty="0"/>
              <a:t>Právní rámec (Janouch, 2014, s. 205-207)</a:t>
            </a:r>
          </a:p>
        </p:txBody>
      </p:sp>
    </p:spTree>
    <p:extLst>
      <p:ext uri="{BB962C8B-B14F-4D97-AF65-F5344CB8AC3E}">
        <p14:creationId xmlns:p14="http://schemas.microsoft.com/office/powerpoint/2010/main" val="429208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1.	Postavení strategie.</a:t>
            </a:r>
          </a:p>
          <a:p>
            <a:r>
              <a:rPr lang="cs-CZ" sz="2000" dirty="0">
                <a:solidFill>
                  <a:srgbClr val="002060"/>
                </a:solidFill>
                <a:latin typeface="Times New Roman" panose="02020603050405020304" pitchFamily="18" charset="0"/>
                <a:cs typeface="Times New Roman" panose="02020603050405020304" pitchFamily="18" charset="0"/>
              </a:rPr>
              <a:t>2.	Vytvoření hodnotného obsahu.</a:t>
            </a:r>
          </a:p>
          <a:p>
            <a:r>
              <a:rPr lang="cs-CZ" sz="2000" dirty="0">
                <a:solidFill>
                  <a:srgbClr val="002060"/>
                </a:solidFill>
                <a:latin typeface="Times New Roman" panose="02020603050405020304" pitchFamily="18" charset="0"/>
                <a:cs typeface="Times New Roman" panose="02020603050405020304" pitchFamily="18" charset="0"/>
              </a:rPr>
              <a:t>3.	Budování databáze klientů.</a:t>
            </a:r>
          </a:p>
          <a:p>
            <a:r>
              <a:rPr lang="cs-CZ" sz="2000" dirty="0">
                <a:solidFill>
                  <a:srgbClr val="002060"/>
                </a:solidFill>
                <a:latin typeface="Times New Roman" panose="02020603050405020304" pitchFamily="18" charset="0"/>
                <a:cs typeface="Times New Roman" panose="02020603050405020304" pitchFamily="18" charset="0"/>
              </a:rPr>
              <a:t>4.	Vytvoření účinného emailu.</a:t>
            </a:r>
          </a:p>
          <a:p>
            <a:r>
              <a:rPr lang="cs-CZ" sz="2000" dirty="0">
                <a:solidFill>
                  <a:srgbClr val="002060"/>
                </a:solidFill>
                <a:latin typeface="Times New Roman" panose="02020603050405020304" pitchFamily="18" charset="0"/>
                <a:cs typeface="Times New Roman" panose="02020603050405020304" pitchFamily="18" charset="0"/>
              </a:rPr>
              <a:t>5.	Rozeslání emailu.</a:t>
            </a:r>
          </a:p>
          <a:p>
            <a:r>
              <a:rPr lang="cs-CZ" sz="2000" dirty="0">
                <a:solidFill>
                  <a:srgbClr val="002060"/>
                </a:solidFill>
                <a:latin typeface="Times New Roman" panose="02020603050405020304" pitchFamily="18" charset="0"/>
                <a:cs typeface="Times New Roman" panose="02020603050405020304" pitchFamily="18" charset="0"/>
              </a:rPr>
              <a:t>6.	Statistiky emailů.</a:t>
            </a:r>
          </a:p>
          <a:p>
            <a:r>
              <a:rPr lang="cs-CZ" sz="2000" dirty="0">
                <a:solidFill>
                  <a:srgbClr val="002060"/>
                </a:solidFill>
                <a:latin typeface="Times New Roman" panose="02020603050405020304" pitchFamily="18" charset="0"/>
                <a:cs typeface="Times New Roman" panose="02020603050405020304" pitchFamily="18" charset="0"/>
              </a:rPr>
              <a:t>7.	Automatizace.</a:t>
            </a:r>
          </a:p>
          <a:p>
            <a:r>
              <a:rPr lang="cs-CZ" sz="2000" dirty="0">
                <a:solidFill>
                  <a:srgbClr val="002060"/>
                </a:solidFill>
                <a:latin typeface="Times New Roman" panose="02020603050405020304" pitchFamily="18" charset="0"/>
                <a:cs typeface="Times New Roman" panose="02020603050405020304" pitchFamily="18" charset="0"/>
              </a:rPr>
              <a:t>8.	Zavedení systému péče o zákazníky.</a:t>
            </a:r>
          </a:p>
        </p:txBody>
      </p:sp>
      <p:sp>
        <p:nvSpPr>
          <p:cNvPr id="6" name="Nadpis 5"/>
          <p:cNvSpPr>
            <a:spLocks noGrp="1"/>
          </p:cNvSpPr>
          <p:nvPr>
            <p:ph type="title"/>
          </p:nvPr>
        </p:nvSpPr>
        <p:spPr>
          <a:xfrm>
            <a:off x="179512" y="195486"/>
            <a:ext cx="7344816" cy="507703"/>
          </a:xfrm>
        </p:spPr>
        <p:txBody>
          <a:bodyPr/>
          <a:lstStyle/>
          <a:p>
            <a:r>
              <a:rPr lang="cs-CZ" dirty="0"/>
              <a:t>8 kroků pro efektivní e-mail marketing (</a:t>
            </a:r>
            <a:r>
              <a:rPr lang="cs-CZ" dirty="0" err="1"/>
              <a:t>Kirš</a:t>
            </a:r>
            <a:r>
              <a:rPr lang="cs-CZ" dirty="0"/>
              <a:t>, 2015, s. 31)</a:t>
            </a:r>
          </a:p>
        </p:txBody>
      </p:sp>
    </p:spTree>
    <p:extLst>
      <p:ext uri="{BB962C8B-B14F-4D97-AF65-F5344CB8AC3E}">
        <p14:creationId xmlns:p14="http://schemas.microsoft.com/office/powerpoint/2010/main" val="234889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„Dělat obsahový marketing znamená vytvářet zdarma a pravidelně extra kvalitní obsah, který vaši posluchači budou sdílet a bude pro ně buď užitečný, nebo je pobaví. Kvalitní obsah některé z nich přitáhne a začnou se o vaši firmu zajímat podrobněji. Z nich se poté můžou stát zákazníci. A pokud procesy nastavíte dobře a zákazníci budou spokojení, tak se ze zákazníků stanou vracející se klienti. Díky tomu, že zveřejňujete kvalitní edukativní obsah, tak vám zákazníci věří, mají vás rádi a chtějí s vámi obchodovat sami.“ </a:t>
            </a:r>
            <a:r>
              <a:rPr lang="cs-CZ" sz="2000" dirty="0">
                <a:solidFill>
                  <a:srgbClr val="002060"/>
                </a:solidFill>
                <a:latin typeface="Times New Roman" panose="02020603050405020304" pitchFamily="18" charset="0"/>
                <a:cs typeface="Times New Roman" panose="02020603050405020304" pitchFamily="18" charset="0"/>
              </a:rPr>
              <a:t>z webu </a:t>
            </a:r>
            <a:r>
              <a:rPr lang="cs-CZ" sz="2000" dirty="0" err="1">
                <a:solidFill>
                  <a:srgbClr val="002060"/>
                </a:solidFill>
                <a:latin typeface="Times New Roman" panose="02020603050405020304" pitchFamily="18" charset="0"/>
                <a:cs typeface="Times New Roman" panose="02020603050405020304" pitchFamily="18" charset="0"/>
              </a:rPr>
              <a:t>Copyblogger</a:t>
            </a:r>
            <a:r>
              <a:rPr lang="cs-CZ" sz="2000" dirty="0">
                <a:solidFill>
                  <a:srgbClr val="002060"/>
                </a:solidFill>
                <a:latin typeface="Times New Roman" panose="02020603050405020304" pitchFamily="18" charset="0"/>
                <a:cs typeface="Times New Roman" panose="02020603050405020304" pitchFamily="18" charset="0"/>
              </a:rPr>
              <a:t> přeloženo na </a:t>
            </a:r>
            <a:r>
              <a:rPr lang="cs-CZ" sz="2000" dirty="0">
                <a:solidFill>
                  <a:srgbClr val="002060"/>
                </a:solidFill>
                <a:latin typeface="Times New Roman" panose="02020603050405020304" pitchFamily="18" charset="0"/>
                <a:cs typeface="Times New Roman" panose="02020603050405020304" pitchFamily="18" charset="0"/>
                <a:hlinkClick r:id="rId3"/>
              </a:rPr>
              <a:t>vceliste.cz</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Obsah =/= obsahová strategie =/= obsahový marketing.</a:t>
            </a:r>
          </a:p>
          <a:p>
            <a:r>
              <a:rPr lang="cs-CZ" altLang="cs-CZ" sz="2000" dirty="0">
                <a:solidFill>
                  <a:srgbClr val="002060"/>
                </a:solidFill>
                <a:latin typeface="Times New Roman" panose="02020603050405020304" pitchFamily="18" charset="0"/>
                <a:cs typeface="Times New Roman" panose="02020603050405020304" pitchFamily="18" charset="0"/>
              </a:rPr>
              <a:t>Obsah je tu odnepaměti, ale Internet nám dal možnost snadno sdílet tuny obsahu, to proměnilo spotřební chování a zákazník jej vyžaduje.</a:t>
            </a:r>
          </a:p>
        </p:txBody>
      </p:sp>
      <p:sp>
        <p:nvSpPr>
          <p:cNvPr id="6" name="Nadpis 5"/>
          <p:cNvSpPr>
            <a:spLocks noGrp="1"/>
          </p:cNvSpPr>
          <p:nvPr>
            <p:ph type="title"/>
          </p:nvPr>
        </p:nvSpPr>
        <p:spPr>
          <a:xfrm>
            <a:off x="179512" y="195486"/>
            <a:ext cx="5976664" cy="507703"/>
          </a:xfrm>
        </p:spPr>
        <p:txBody>
          <a:bodyPr/>
          <a:lstStyle/>
          <a:p>
            <a:r>
              <a:rPr lang="cs-CZ" dirty="0"/>
              <a:t>Vymezení obsahového marketingu</a:t>
            </a:r>
          </a:p>
        </p:txBody>
      </p:sp>
    </p:spTree>
    <p:extLst>
      <p:ext uri="{BB962C8B-B14F-4D97-AF65-F5344CB8AC3E}">
        <p14:creationId xmlns:p14="http://schemas.microsoft.com/office/powerpoint/2010/main" val="210654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568952"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Vše důležité musí být na začátku – po úspěšném předmětu zákazník otevřel e-mail, hned od první větu musíme být přesvědčiví. </a:t>
            </a:r>
          </a:p>
          <a:p>
            <a:r>
              <a:rPr lang="cs-CZ" sz="1800" dirty="0">
                <a:solidFill>
                  <a:srgbClr val="002060"/>
                </a:solidFill>
                <a:latin typeface="Times New Roman" panose="02020603050405020304" pitchFamily="18" charset="0"/>
                <a:cs typeface="Times New Roman" panose="02020603050405020304" pitchFamily="18" charset="0"/>
              </a:rPr>
              <a:t>Krátké věty a odstavce – lidé na internetu nečtou, ale skenují text, takže musí být maximálně struční, aby informaci pochytili. </a:t>
            </a:r>
          </a:p>
          <a:p>
            <a:r>
              <a:rPr lang="cs-CZ" sz="1800" dirty="0">
                <a:solidFill>
                  <a:srgbClr val="002060"/>
                </a:solidFill>
                <a:latin typeface="Times New Roman" panose="02020603050405020304" pitchFamily="18" charset="0"/>
                <a:cs typeface="Times New Roman" panose="02020603050405020304" pitchFamily="18" charset="0"/>
              </a:rPr>
              <a:t>Strukturovaný text – používejme grafické prvky, odrážky, zvýrazněná slova, číselné seznamy. </a:t>
            </a:r>
          </a:p>
          <a:p>
            <a:r>
              <a:rPr lang="cs-CZ" sz="1800" dirty="0">
                <a:solidFill>
                  <a:srgbClr val="002060"/>
                </a:solidFill>
                <a:latin typeface="Times New Roman" panose="02020603050405020304" pitchFamily="18" charset="0"/>
                <a:cs typeface="Times New Roman" panose="02020603050405020304" pitchFamily="18" charset="0"/>
              </a:rPr>
              <a:t>Obrázky řeknou více než tisíc slov – kromě textu, který je důležitý pro některé segmenty, reagují zákazníci dobře na obrázky. Pro některé typy zařízení a </a:t>
            </a:r>
            <a:r>
              <a:rPr lang="cs-CZ" sz="1800" dirty="0" err="1">
                <a:solidFill>
                  <a:srgbClr val="002060"/>
                </a:solidFill>
                <a:latin typeface="Times New Roman" panose="02020603050405020304" pitchFamily="18" charset="0"/>
                <a:cs typeface="Times New Roman" panose="02020603050405020304" pitchFamily="18" charset="0"/>
              </a:rPr>
              <a:t>situ-ce</a:t>
            </a:r>
            <a:r>
              <a:rPr lang="cs-CZ" sz="1800" dirty="0">
                <a:solidFill>
                  <a:srgbClr val="002060"/>
                </a:solidFill>
                <a:latin typeface="Times New Roman" panose="02020603050405020304" pitchFamily="18" charset="0"/>
                <a:cs typeface="Times New Roman" panose="02020603050405020304" pitchFamily="18" charset="0"/>
              </a:rPr>
              <a:t> jsou vhodnější, než text (prohlížím si na mobilu při dojíždění do práce).</a:t>
            </a:r>
          </a:p>
          <a:p>
            <a:r>
              <a:rPr lang="cs-CZ" sz="1800" dirty="0">
                <a:solidFill>
                  <a:srgbClr val="002060"/>
                </a:solidFill>
                <a:latin typeface="Times New Roman" panose="02020603050405020304" pitchFamily="18" charset="0"/>
                <a:cs typeface="Times New Roman" panose="02020603050405020304" pitchFamily="18" charset="0"/>
              </a:rPr>
              <a:t>Funkční </a:t>
            </a:r>
            <a:r>
              <a:rPr lang="cs-CZ" sz="1800" dirty="0" err="1">
                <a:solidFill>
                  <a:srgbClr val="002060"/>
                </a:solidFill>
                <a:latin typeface="Times New Roman" panose="02020603050405020304" pitchFamily="18" charset="0"/>
                <a:cs typeface="Times New Roman" panose="02020603050405020304" pitchFamily="18" charset="0"/>
              </a:rPr>
              <a:t>prolinkování</a:t>
            </a:r>
            <a:r>
              <a:rPr lang="cs-CZ" sz="1800" dirty="0">
                <a:solidFill>
                  <a:srgbClr val="002060"/>
                </a:solidFill>
                <a:latin typeface="Times New Roman" panose="02020603050405020304" pitchFamily="18" charset="0"/>
                <a:cs typeface="Times New Roman" panose="02020603050405020304" pitchFamily="18" charset="0"/>
              </a:rPr>
              <a:t> – e-mail by měl přímo odkazovat na naše webové stránky. Předem zkontrolujme, že všechny linky někam vedou, že tzv. </a:t>
            </a:r>
            <a:r>
              <a:rPr lang="cs-CZ" sz="1800" dirty="0" err="1">
                <a:solidFill>
                  <a:srgbClr val="002060"/>
                </a:solidFill>
                <a:latin typeface="Times New Roman" panose="02020603050405020304" pitchFamily="18" charset="0"/>
                <a:cs typeface="Times New Roman" panose="02020603050405020304" pitchFamily="18" charset="0"/>
              </a:rPr>
              <a:t>landing</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pages</a:t>
            </a:r>
            <a:r>
              <a:rPr lang="cs-CZ" sz="1800" dirty="0">
                <a:solidFill>
                  <a:srgbClr val="002060"/>
                </a:solidFill>
                <a:latin typeface="Times New Roman" panose="02020603050405020304" pitchFamily="18" charset="0"/>
                <a:cs typeface="Times New Roman" panose="02020603050405020304" pitchFamily="18" charset="0"/>
              </a:rPr>
              <a:t> (kam se uživatel po </a:t>
            </a:r>
            <a:r>
              <a:rPr lang="cs-CZ" sz="1800" dirty="0" err="1">
                <a:solidFill>
                  <a:srgbClr val="002060"/>
                </a:solidFill>
                <a:latin typeface="Times New Roman" panose="02020603050405020304" pitchFamily="18" charset="0"/>
                <a:cs typeface="Times New Roman" panose="02020603050405020304" pitchFamily="18" charset="0"/>
              </a:rPr>
              <a:t>prokliku</a:t>
            </a:r>
            <a:r>
              <a:rPr lang="cs-CZ" sz="1800" dirty="0">
                <a:solidFill>
                  <a:srgbClr val="002060"/>
                </a:solidFill>
                <a:latin typeface="Times New Roman" panose="02020603050405020304" pitchFamily="18" charset="0"/>
                <a:cs typeface="Times New Roman" panose="02020603050405020304" pitchFamily="18" charset="0"/>
              </a:rPr>
              <a:t> dostane) jsou v takovém stavu, v jakém je chceme mít. </a:t>
            </a:r>
          </a:p>
          <a:p>
            <a:r>
              <a:rPr lang="cs-CZ" sz="1800" dirty="0">
                <a:solidFill>
                  <a:srgbClr val="002060"/>
                </a:solidFill>
                <a:latin typeface="Times New Roman" panose="02020603050405020304" pitchFamily="18" charset="0"/>
                <a:cs typeface="Times New Roman" panose="02020603050405020304" pitchFamily="18" charset="0"/>
              </a:rPr>
              <a:t>Úderné call-to-</a:t>
            </a:r>
            <a:r>
              <a:rPr lang="cs-CZ" sz="1800" dirty="0" err="1">
                <a:solidFill>
                  <a:srgbClr val="002060"/>
                </a:solidFill>
                <a:latin typeface="Times New Roman" panose="02020603050405020304" pitchFamily="18" charset="0"/>
                <a:cs typeface="Times New Roman" panose="02020603050405020304" pitchFamily="18" charset="0"/>
              </a:rPr>
              <a:t>action</a:t>
            </a:r>
            <a:r>
              <a:rPr lang="cs-CZ" sz="1800" dirty="0">
                <a:solidFill>
                  <a:srgbClr val="002060"/>
                </a:solidFill>
                <a:latin typeface="Times New Roman" panose="02020603050405020304" pitchFamily="18" charset="0"/>
                <a:cs typeface="Times New Roman" panose="02020603050405020304" pitchFamily="18" charset="0"/>
              </a:rPr>
              <a:t> – po vstřebání obsahu musíme uživateli sdělit, co po něm chceme, tedy jestli má navštívit web, jít do prodejny, nebo přímo objednat v e-</a:t>
            </a:r>
            <a:r>
              <a:rPr lang="cs-CZ" sz="1800" dirty="0" err="1">
                <a:solidFill>
                  <a:srgbClr val="002060"/>
                </a:solidFill>
                <a:latin typeface="Times New Roman" panose="02020603050405020304" pitchFamily="18" charset="0"/>
                <a:cs typeface="Times New Roman" panose="02020603050405020304" pitchFamily="18" charset="0"/>
              </a:rPr>
              <a:t>shopu</a:t>
            </a:r>
            <a:r>
              <a:rPr lang="cs-CZ" sz="18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984776" cy="507703"/>
          </a:xfrm>
        </p:spPr>
        <p:txBody>
          <a:bodyPr/>
          <a:lstStyle/>
          <a:p>
            <a:r>
              <a:rPr lang="cs-CZ" dirty="0"/>
              <a:t>6 zásad pro čtivý e-mail (Sálová et al., 2015, s. 89-90)</a:t>
            </a:r>
          </a:p>
        </p:txBody>
      </p:sp>
    </p:spTree>
    <p:extLst>
      <p:ext uri="{BB962C8B-B14F-4D97-AF65-F5344CB8AC3E}">
        <p14:creationId xmlns:p14="http://schemas.microsoft.com/office/powerpoint/2010/main" val="3522531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88731"/>
            <a:ext cx="8280920"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Kontakty musí být relevantní k našim cílům, musíme mít dostatek dat o kontaktech, abychom byli schopni správně segmentovat.</a:t>
            </a:r>
          </a:p>
          <a:p>
            <a:r>
              <a:rPr lang="cs-CZ" altLang="cs-CZ" sz="1800" dirty="0">
                <a:solidFill>
                  <a:srgbClr val="002060"/>
                </a:solidFill>
                <a:latin typeface="Times New Roman" panose="02020603050405020304" pitchFamily="18" charset="0"/>
                <a:cs typeface="Times New Roman" panose="02020603050405020304" pitchFamily="18" charset="0"/>
              </a:rPr>
              <a:t>Jedním z triků je poskytnout dostatečnou hodnotu, aby se spotřebitel sám rád do naší databáze chtěl dostat (např. poskytujeme </a:t>
            </a:r>
            <a:r>
              <a:rPr lang="cs-CZ" altLang="cs-CZ" sz="1800" dirty="0" err="1">
                <a:solidFill>
                  <a:srgbClr val="002060"/>
                </a:solidFill>
                <a:latin typeface="Times New Roman" panose="02020603050405020304" pitchFamily="18" charset="0"/>
                <a:cs typeface="Times New Roman" panose="02020603050405020304" pitchFamily="18" charset="0"/>
              </a:rPr>
              <a:t>wi-fi</a:t>
            </a:r>
            <a:r>
              <a:rPr lang="cs-CZ" altLang="cs-CZ" sz="1800" dirty="0">
                <a:solidFill>
                  <a:srgbClr val="002060"/>
                </a:solidFill>
                <a:latin typeface="Times New Roman" panose="02020603050405020304" pitchFamily="18" charset="0"/>
                <a:cs typeface="Times New Roman" panose="02020603050405020304" pitchFamily="18" charset="0"/>
              </a:rPr>
              <a:t> zdarma, pokud se zaregistruje a souhlasí s odběrem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a:t>
            </a:r>
          </a:p>
          <a:p>
            <a:r>
              <a:rPr lang="cs-CZ" altLang="cs-CZ" sz="1800" dirty="0">
                <a:solidFill>
                  <a:srgbClr val="002060"/>
                </a:solidFill>
                <a:latin typeface="Times New Roman" panose="02020603050405020304" pitchFamily="18" charset="0"/>
                <a:cs typeface="Times New Roman" panose="02020603050405020304" pitchFamily="18" charset="0"/>
              </a:rPr>
              <a:t>Tvorba databáze si může vyžadovat i nasazení tradičních marketingových nástrojů, které pro nás budou znamenat z krátkodobého hlediska zvýšené náklady, ale z dlouhodobého nám umožní lépe pracovat se segmentací a tedy i vyšší zisk (např. různé soutěže, poukázky zdarma, pokud se zaregistrujeme na webu).</a:t>
            </a:r>
          </a:p>
          <a:p>
            <a:r>
              <a:rPr lang="cs-CZ" altLang="cs-CZ" sz="1800" dirty="0">
                <a:solidFill>
                  <a:srgbClr val="002060"/>
                </a:solidFill>
                <a:latin typeface="Times New Roman" panose="02020603050405020304" pitchFamily="18" charset="0"/>
                <a:cs typeface="Times New Roman" panose="02020603050405020304" pitchFamily="18" charset="0"/>
              </a:rPr>
              <a:t>Možnou strategií je i využít známé našeho zaregistrovaného zákazníka, tedy v rámci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výzvu o sdílení dále, nebo rovnou program „</a:t>
            </a:r>
            <a:r>
              <a:rPr lang="cs-CZ" altLang="cs-CZ" sz="1800" dirty="0" err="1">
                <a:solidFill>
                  <a:srgbClr val="002060"/>
                </a:solidFill>
                <a:latin typeface="Times New Roman" panose="02020603050405020304" pitchFamily="18" charset="0"/>
                <a:cs typeface="Times New Roman" panose="02020603050405020304" pitchFamily="18" charset="0"/>
              </a:rPr>
              <a:t>recruit</a:t>
            </a:r>
            <a:r>
              <a:rPr lang="cs-CZ" altLang="cs-CZ" sz="1800" dirty="0">
                <a:solidFill>
                  <a:srgbClr val="002060"/>
                </a:solidFill>
                <a:latin typeface="Times New Roman" panose="02020603050405020304" pitchFamily="18" charset="0"/>
                <a:cs typeface="Times New Roman" panose="02020603050405020304" pitchFamily="18" charset="0"/>
              </a:rPr>
              <a:t> a </a:t>
            </a:r>
            <a:r>
              <a:rPr lang="cs-CZ" altLang="cs-CZ" sz="1800" dirty="0" err="1">
                <a:solidFill>
                  <a:srgbClr val="002060"/>
                </a:solidFill>
                <a:latin typeface="Times New Roman" panose="02020603050405020304" pitchFamily="18" charset="0"/>
                <a:cs typeface="Times New Roman" panose="02020603050405020304" pitchFamily="18" charset="0"/>
              </a:rPr>
              <a:t>friend</a:t>
            </a:r>
            <a:r>
              <a:rPr lang="cs-CZ" altLang="cs-CZ" sz="1800" dirty="0">
                <a:solidFill>
                  <a:srgbClr val="002060"/>
                </a:solidFill>
                <a:latin typeface="Times New Roman" panose="02020603050405020304" pitchFamily="18" charset="0"/>
                <a:cs typeface="Times New Roman" panose="02020603050405020304" pitchFamily="18" charset="0"/>
              </a:rPr>
              <a:t>“, pozor ale, toto chování nemusí být zákazníky hodnoceno pozitivně. </a:t>
            </a:r>
          </a:p>
          <a:p>
            <a:r>
              <a:rPr lang="cs-CZ" altLang="cs-CZ" sz="1800" dirty="0">
                <a:solidFill>
                  <a:srgbClr val="002060"/>
                </a:solidFill>
                <a:latin typeface="Times New Roman" panose="02020603050405020304" pitchFamily="18" charset="0"/>
                <a:cs typeface="Times New Roman" panose="02020603050405020304" pitchFamily="18" charset="0"/>
              </a:rPr>
              <a:t>Další možností je nakoupit databázi kontaktů od třetí strany, která se na tuto činnost specializuje. Tato varianta opět není hodnocena příliš pozitivně zákazníky.  </a:t>
            </a:r>
          </a:p>
        </p:txBody>
      </p:sp>
      <p:sp>
        <p:nvSpPr>
          <p:cNvPr id="6" name="Nadpis 5"/>
          <p:cNvSpPr>
            <a:spLocks noGrp="1"/>
          </p:cNvSpPr>
          <p:nvPr>
            <p:ph type="title"/>
          </p:nvPr>
        </p:nvSpPr>
        <p:spPr>
          <a:xfrm>
            <a:off x="179512" y="195486"/>
            <a:ext cx="3888432" cy="507703"/>
          </a:xfrm>
        </p:spPr>
        <p:txBody>
          <a:bodyPr/>
          <a:lstStyle/>
          <a:p>
            <a:r>
              <a:rPr lang="cs-CZ" dirty="0"/>
              <a:t>Tvorba databáze</a:t>
            </a:r>
          </a:p>
        </p:txBody>
      </p:sp>
    </p:spTree>
    <p:extLst>
      <p:ext uri="{BB962C8B-B14F-4D97-AF65-F5344CB8AC3E}">
        <p14:creationId xmlns:p14="http://schemas.microsoft.com/office/powerpoint/2010/main" val="2991170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Dnes jde díky nástrojům na správu e-mailingu běžně zjistit, kdo a kdy otevřel můj email, zda na něco kliknul, kdo a kdy se odhlásil z odběru, proč nebyla zpráva doručena, jakého poštovního klienta spotřebitel používá, jak dlouho email četl, jestli jej přeposlal, vytisknul, jeho lokalitu, předchozí nákupy, reakce na minulé kampaně. </a:t>
            </a:r>
          </a:p>
          <a:p>
            <a:r>
              <a:rPr lang="cs-CZ" sz="2000" dirty="0">
                <a:solidFill>
                  <a:srgbClr val="002060"/>
                </a:solidFill>
                <a:latin typeface="Times New Roman" panose="02020603050405020304" pitchFamily="18" charset="0"/>
                <a:cs typeface="Times New Roman" panose="02020603050405020304" pitchFamily="18" charset="0"/>
              </a:rPr>
              <a:t>Jedním ze základních sledovaných údajů je určitě růst naší databáze a naopak odhlašování z ní (zajímají nás i nedoručené emaily). Dále nás zajímá tzv. open-</a:t>
            </a:r>
            <a:r>
              <a:rPr lang="cs-CZ" sz="2000" dirty="0" err="1">
                <a:solidFill>
                  <a:srgbClr val="002060"/>
                </a:solidFill>
                <a:latin typeface="Times New Roman" panose="02020603050405020304" pitchFamily="18" charset="0"/>
                <a:cs typeface="Times New Roman" panose="02020603050405020304" pitchFamily="18" charset="0"/>
              </a:rPr>
              <a:t>rate</a:t>
            </a:r>
            <a:r>
              <a:rPr lang="cs-CZ" sz="2000" dirty="0">
                <a:solidFill>
                  <a:srgbClr val="002060"/>
                </a:solidFill>
                <a:latin typeface="Times New Roman" panose="02020603050405020304" pitchFamily="18" charset="0"/>
                <a:cs typeface="Times New Roman" panose="02020603050405020304" pitchFamily="18" charset="0"/>
              </a:rPr>
              <a:t>, tedy kolik lidí otevřelo email, a délka čtení, tedy kolik lidí doopravdy četlo náš email, a konečně tzv. </a:t>
            </a:r>
            <a:r>
              <a:rPr lang="cs-CZ" sz="2000" dirty="0" err="1">
                <a:solidFill>
                  <a:srgbClr val="002060"/>
                </a:solidFill>
                <a:latin typeface="Times New Roman" panose="02020603050405020304" pitchFamily="18" charset="0"/>
                <a:cs typeface="Times New Roman" panose="02020603050405020304" pitchFamily="18" charset="0"/>
              </a:rPr>
              <a:t>click-rate</a:t>
            </a:r>
            <a:r>
              <a:rPr lang="cs-CZ" sz="2000" dirty="0">
                <a:solidFill>
                  <a:srgbClr val="002060"/>
                </a:solidFill>
                <a:latin typeface="Times New Roman" panose="02020603050405020304" pitchFamily="18" charset="0"/>
                <a:cs typeface="Times New Roman" panose="02020603050405020304" pitchFamily="18" charset="0"/>
              </a:rPr>
              <a:t>, tedy kolik příjemců kliklo na nějakou naši nabídku v emailu. </a:t>
            </a:r>
          </a:p>
          <a:p>
            <a:r>
              <a:rPr lang="cs-CZ" sz="2000" dirty="0">
                <a:solidFill>
                  <a:srgbClr val="002060"/>
                </a:solidFill>
                <a:latin typeface="Times New Roman" panose="02020603050405020304" pitchFamily="18" charset="0"/>
                <a:cs typeface="Times New Roman" panose="02020603050405020304" pitchFamily="18" charset="0"/>
              </a:rPr>
              <a:t>Propojením s 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pak dostáváme další data, odkud k nám na web zákazník přišel (z emailu).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Sledované metriky</a:t>
            </a:r>
          </a:p>
        </p:txBody>
      </p:sp>
    </p:spTree>
    <p:extLst>
      <p:ext uri="{BB962C8B-B14F-4D97-AF65-F5344CB8AC3E}">
        <p14:creationId xmlns:p14="http://schemas.microsoft.com/office/powerpoint/2010/main" val="208392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Budoucnost e-mailingu je ve větší integraci se sociálními sítěmi, mobilním marketingem a ve větší interaktivitě. </a:t>
            </a:r>
            <a:r>
              <a:rPr lang="cs-CZ" altLang="cs-CZ" sz="2000" dirty="0">
                <a:solidFill>
                  <a:srgbClr val="002060"/>
                </a:solidFill>
                <a:latin typeface="Times New Roman" panose="02020603050405020304" pitchFamily="18" charset="0"/>
                <a:cs typeface="Times New Roman" panose="02020603050405020304" pitchFamily="18" charset="0"/>
              </a:rPr>
              <a:t>V rámci dolování dat ze sociálních sítí jsme schopni se o našich zákaznících dozvědět mnohé, pro e-mailing nové generace je teď velkou výzvou, aby dokázal na základě těchto dat rozesílat opravdu personalizované e-maily. V rámci šablon musí dojít k větší flexibilitě jednotlivých polí, kde bude generována nabídka přímo zákazníkovi šitá na míru. </a:t>
            </a:r>
          </a:p>
          <a:p>
            <a:r>
              <a:rPr lang="cs-CZ" altLang="cs-CZ" sz="2000" dirty="0">
                <a:solidFill>
                  <a:srgbClr val="002060"/>
                </a:solidFill>
                <a:latin typeface="Times New Roman" panose="02020603050405020304" pitchFamily="18" charset="0"/>
                <a:cs typeface="Times New Roman" panose="02020603050405020304" pitchFamily="18" charset="0"/>
              </a:rPr>
              <a:t>Např. obchodní řetězce mohou při propojení s daty ze sociálních sítí a daty z historie nákupů posílat zákazníkovi, který se chystá na dovolenou k moři, akční leták na produkty určenými k moři za akční ceny, víme-li o něm, že některé produkty nakupuje pravidelně bez jakékoliv závislosti na ceně, nebudeme je do letáku umisťovat. Interaktivita by měla být podpořena audiovizuální složkou a snadným </a:t>
            </a:r>
            <a:r>
              <a:rPr lang="cs-CZ" altLang="cs-CZ" sz="2000" dirty="0" err="1">
                <a:solidFill>
                  <a:srgbClr val="002060"/>
                </a:solidFill>
                <a:latin typeface="Times New Roman" panose="02020603050405020304" pitchFamily="18" charset="0"/>
                <a:cs typeface="Times New Roman" panose="02020603050405020304" pitchFamily="18" charset="0"/>
              </a:rPr>
              <a:t>proklikem</a:t>
            </a:r>
            <a:r>
              <a:rPr lang="cs-CZ" altLang="cs-CZ" sz="2000" dirty="0">
                <a:solidFill>
                  <a:srgbClr val="002060"/>
                </a:solidFill>
                <a:latin typeface="Times New Roman" panose="02020603050405020304" pitchFamily="18" charset="0"/>
                <a:cs typeface="Times New Roman" panose="02020603050405020304" pitchFamily="18" charset="0"/>
              </a:rPr>
              <a:t> na další obsah.</a:t>
            </a:r>
          </a:p>
        </p:txBody>
      </p:sp>
      <p:sp>
        <p:nvSpPr>
          <p:cNvPr id="6" name="Nadpis 5"/>
          <p:cNvSpPr>
            <a:spLocks noGrp="1"/>
          </p:cNvSpPr>
          <p:nvPr>
            <p:ph type="title"/>
          </p:nvPr>
        </p:nvSpPr>
        <p:spPr>
          <a:xfrm>
            <a:off x="179512" y="195486"/>
            <a:ext cx="3888432" cy="507703"/>
          </a:xfrm>
        </p:spPr>
        <p:txBody>
          <a:bodyPr/>
          <a:lstStyle/>
          <a:p>
            <a:r>
              <a:rPr lang="cs-CZ" dirty="0"/>
              <a:t>Budoucnost e-mailingu</a:t>
            </a:r>
          </a:p>
        </p:txBody>
      </p:sp>
    </p:spTree>
    <p:extLst>
      <p:ext uri="{BB962C8B-B14F-4D97-AF65-F5344CB8AC3E}">
        <p14:creationId xmlns:p14="http://schemas.microsoft.com/office/powerpoint/2010/main" val="1957507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Programy by měly mít tyto základy:</a:t>
            </a:r>
          </a:p>
          <a:p>
            <a:pPr lvl="1"/>
            <a:r>
              <a:rPr lang="cs-CZ" altLang="cs-CZ" sz="1600" dirty="0">
                <a:solidFill>
                  <a:srgbClr val="002060"/>
                </a:solidFill>
                <a:latin typeface="Times New Roman" panose="02020603050405020304" pitchFamily="18" charset="0"/>
                <a:cs typeface="Times New Roman" panose="02020603050405020304" pitchFamily="18" charset="0"/>
              </a:rPr>
              <a:t>Registrační formulář pro nastavení odběru.</a:t>
            </a:r>
          </a:p>
          <a:p>
            <a:pPr lvl="1"/>
            <a:r>
              <a:rPr lang="cs-CZ" altLang="cs-CZ" sz="1600" dirty="0">
                <a:solidFill>
                  <a:srgbClr val="002060"/>
                </a:solidFill>
                <a:latin typeface="Times New Roman" panose="02020603050405020304" pitchFamily="18" charset="0"/>
                <a:cs typeface="Times New Roman" panose="02020603050405020304" pitchFamily="18" charset="0"/>
              </a:rPr>
              <a:t>Odhlašovací systém.</a:t>
            </a:r>
          </a:p>
          <a:p>
            <a:pPr lvl="1"/>
            <a:r>
              <a:rPr lang="cs-CZ" altLang="cs-CZ" sz="1600" dirty="0">
                <a:solidFill>
                  <a:srgbClr val="002060"/>
                </a:solidFill>
                <a:latin typeface="Times New Roman" panose="02020603050405020304" pitchFamily="18" charset="0"/>
                <a:cs typeface="Times New Roman" panose="02020603050405020304" pitchFamily="18" charset="0"/>
              </a:rPr>
              <a:t>Personalizace oslovení a obsahu.</a:t>
            </a:r>
          </a:p>
          <a:p>
            <a:pPr lvl="1"/>
            <a:r>
              <a:rPr lang="cs-CZ" altLang="cs-CZ" sz="1600" dirty="0">
                <a:solidFill>
                  <a:srgbClr val="002060"/>
                </a:solidFill>
                <a:latin typeface="Times New Roman" panose="02020603050405020304" pitchFamily="18" charset="0"/>
                <a:cs typeface="Times New Roman" panose="02020603050405020304" pitchFamily="18" charset="0"/>
              </a:rPr>
              <a:t>Vytváření textových a HTML emailů.</a:t>
            </a:r>
          </a:p>
          <a:p>
            <a:pPr lvl="1"/>
            <a:r>
              <a:rPr lang="cs-CZ" altLang="cs-CZ" sz="1600" dirty="0">
                <a:solidFill>
                  <a:srgbClr val="002060"/>
                </a:solidFill>
                <a:latin typeface="Times New Roman" panose="02020603050405020304" pitchFamily="18" charset="0"/>
                <a:cs typeface="Times New Roman" panose="02020603050405020304" pitchFamily="18" charset="0"/>
              </a:rPr>
              <a:t>Vkládání přílohy k e-mailu.</a:t>
            </a:r>
          </a:p>
          <a:p>
            <a:pPr lvl="1"/>
            <a:r>
              <a:rPr lang="cs-CZ" altLang="cs-CZ" sz="1600" dirty="0">
                <a:solidFill>
                  <a:srgbClr val="002060"/>
                </a:solidFill>
                <a:latin typeface="Times New Roman" panose="02020603050405020304" pitchFamily="18" charset="0"/>
                <a:cs typeface="Times New Roman" panose="02020603050405020304" pitchFamily="18" charset="0"/>
              </a:rPr>
              <a:t>Zjišťování doručení e-mailů.</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Mail.One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SendBlaster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MailKit</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Za nás – </a:t>
            </a:r>
            <a:r>
              <a:rPr lang="cs-CZ" altLang="cs-CZ" sz="2000" dirty="0" err="1">
                <a:solidFill>
                  <a:srgbClr val="002060"/>
                </a:solidFill>
                <a:latin typeface="Times New Roman" panose="02020603050405020304" pitchFamily="18" charset="0"/>
                <a:cs typeface="Times New Roman" panose="02020603050405020304" pitchFamily="18" charset="0"/>
              </a:rPr>
              <a:t>MailChimp</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Programy pro e-mailing (Janouch, 2014, s. 216-217)</a:t>
            </a:r>
          </a:p>
        </p:txBody>
      </p:sp>
    </p:spTree>
    <p:extLst>
      <p:ext uri="{BB962C8B-B14F-4D97-AF65-F5344CB8AC3E}">
        <p14:creationId xmlns:p14="http://schemas.microsoft.com/office/powerpoint/2010/main" val="3571710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e-mailingu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4</a:t>
            </a:r>
          </a:p>
        </p:txBody>
      </p:sp>
    </p:spTree>
    <p:extLst>
      <p:ext uri="{BB962C8B-B14F-4D97-AF65-F5344CB8AC3E}">
        <p14:creationId xmlns:p14="http://schemas.microsoft.com/office/powerpoint/2010/main" val="4218470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Marketingový výzkum je činnost, která propojuje spotřebitele, zákazníka a veřejnost s marketérem prostřednictvím informací za účelem vylepšování marketingových znalostí pro podporu lepšího rozhodování (</a:t>
            </a:r>
            <a:r>
              <a:rPr lang="cs-CZ" sz="2000" dirty="0" err="1">
                <a:solidFill>
                  <a:srgbClr val="002060"/>
                </a:solidFill>
                <a:latin typeface="Times New Roman" panose="02020603050405020304" pitchFamily="18" charset="0"/>
                <a:cs typeface="Times New Roman" panose="02020603050405020304" pitchFamily="18" charset="0"/>
              </a:rPr>
              <a:t>Malhotra</a:t>
            </a:r>
            <a:r>
              <a:rPr lang="cs-CZ" sz="2000" dirty="0">
                <a:solidFill>
                  <a:srgbClr val="002060"/>
                </a:solidFill>
                <a:latin typeface="Times New Roman" panose="02020603050405020304" pitchFamily="18" charset="0"/>
                <a:cs typeface="Times New Roman" panose="02020603050405020304" pitchFamily="18" charset="0"/>
              </a:rPr>
              <a:t> et al. 2012, s. 6). </a:t>
            </a:r>
          </a:p>
          <a:p>
            <a:r>
              <a:rPr lang="cs-CZ" sz="2000" dirty="0">
                <a:solidFill>
                  <a:srgbClr val="002060"/>
                </a:solidFill>
                <a:latin typeface="Times New Roman" panose="02020603050405020304" pitchFamily="18" charset="0"/>
                <a:cs typeface="Times New Roman" panose="02020603050405020304" pitchFamily="18" charset="0"/>
              </a:rPr>
              <a:t>Tuto činnost může zajišťovat interní marketingové oddělení nebo externí výzkumná firma či organizace.</a:t>
            </a:r>
          </a:p>
          <a:p>
            <a:r>
              <a:rPr lang="cs-CZ" altLang="cs-CZ" sz="2000" dirty="0">
                <a:solidFill>
                  <a:srgbClr val="002060"/>
                </a:solidFill>
                <a:latin typeface="Times New Roman" panose="02020603050405020304" pitchFamily="18" charset="0"/>
                <a:cs typeface="Times New Roman" panose="02020603050405020304" pitchFamily="18" charset="0"/>
              </a:rPr>
              <a:t>Konkrétně tedy tyto informace využijeme např. pro segmentaci, analýzu chování zákazníka, měření spokojenosti, vyhodnocení našeho chování, analýzu zákaznických potřeb atd.</a:t>
            </a:r>
          </a:p>
          <a:p>
            <a:r>
              <a:rPr lang="cs-CZ" altLang="cs-CZ" sz="2000" dirty="0">
                <a:solidFill>
                  <a:srgbClr val="002060"/>
                </a:solidFill>
                <a:latin typeface="Times New Roman" panose="02020603050405020304" pitchFamily="18" charset="0"/>
                <a:cs typeface="Times New Roman" panose="02020603050405020304" pitchFamily="18" charset="0"/>
              </a:rPr>
              <a:t>Online ovlivnil staré výzkumné metody a postupy, vytvořil nové - </a:t>
            </a:r>
            <a:r>
              <a:rPr lang="cs-CZ" altLang="cs-CZ" sz="2000" dirty="0" err="1">
                <a:solidFill>
                  <a:srgbClr val="002060"/>
                </a:solidFill>
                <a:latin typeface="Times New Roman" panose="02020603050405020304" pitchFamily="18" charset="0"/>
                <a:cs typeface="Times New Roman" panose="02020603050405020304" pitchFamily="18" charset="0"/>
              </a:rPr>
              <a:t>eyetracking</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mousetracking</a:t>
            </a:r>
            <a:r>
              <a:rPr lang="cs-CZ" altLang="cs-CZ" sz="2000" dirty="0">
                <a:solidFill>
                  <a:srgbClr val="002060"/>
                </a:solidFill>
                <a:latin typeface="Times New Roman" panose="02020603050405020304" pitchFamily="18" charset="0"/>
                <a:cs typeface="Times New Roman" panose="02020603050405020304" pitchFamily="18" charset="0"/>
              </a:rPr>
              <a:t>, analýza sentimentu, analýza sociálních sítí, A/B testování.</a:t>
            </a:r>
          </a:p>
        </p:txBody>
      </p:sp>
      <p:sp>
        <p:nvSpPr>
          <p:cNvPr id="6" name="Nadpis 5"/>
          <p:cNvSpPr>
            <a:spLocks noGrp="1"/>
          </p:cNvSpPr>
          <p:nvPr>
            <p:ph type="title"/>
          </p:nvPr>
        </p:nvSpPr>
        <p:spPr>
          <a:xfrm>
            <a:off x="179512" y="195486"/>
            <a:ext cx="5616624" cy="507703"/>
          </a:xfrm>
        </p:spPr>
        <p:txBody>
          <a:bodyPr/>
          <a:lstStyle/>
          <a:p>
            <a:r>
              <a:rPr lang="cs-CZ" dirty="0"/>
              <a:t>6 Marketingový výzkum na internetu</a:t>
            </a:r>
          </a:p>
        </p:txBody>
      </p:sp>
    </p:spTree>
    <p:extLst>
      <p:ext uri="{BB962C8B-B14F-4D97-AF65-F5344CB8AC3E}">
        <p14:creationId xmlns:p14="http://schemas.microsoft.com/office/powerpoint/2010/main" val="176707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Explorační</a:t>
            </a:r>
            <a:r>
              <a:rPr lang="cs-CZ" sz="2000" dirty="0">
                <a:solidFill>
                  <a:srgbClr val="002060"/>
                </a:solidFill>
                <a:latin typeface="Times New Roman" panose="02020603050405020304" pitchFamily="18" charset="0"/>
                <a:cs typeface="Times New Roman" panose="02020603050405020304" pitchFamily="18" charset="0"/>
              </a:rPr>
              <a:t> - tento typ výzkumu má za cíl popsat co se děje v případech, kdy marketér nerozumí určité situaci či problému. Například se může jednat o výzkum zákaznických potřeb v určitém segmentu. </a:t>
            </a:r>
          </a:p>
          <a:p>
            <a:r>
              <a:rPr lang="cs-CZ" sz="2000" b="1" dirty="0">
                <a:solidFill>
                  <a:srgbClr val="002060"/>
                </a:solidFill>
                <a:latin typeface="Times New Roman" panose="02020603050405020304" pitchFamily="18" charset="0"/>
                <a:cs typeface="Times New Roman" panose="02020603050405020304" pitchFamily="18" charset="0"/>
              </a:rPr>
              <a:t>Deskriptivní</a:t>
            </a:r>
            <a:r>
              <a:rPr lang="cs-CZ" sz="2000" dirty="0">
                <a:solidFill>
                  <a:srgbClr val="002060"/>
                </a:solidFill>
                <a:latin typeface="Times New Roman" panose="02020603050405020304" pitchFamily="18" charset="0"/>
                <a:cs typeface="Times New Roman" panose="02020603050405020304" pitchFamily="18" charset="0"/>
              </a:rPr>
              <a:t> – jeho cílem je shromáždit data o lidech, událostech nebo situacích. Využívá se, když chceme přesně popsat předem definovaný subjekt. Na-příklad se může jednat o měření návštěvnosti webové stránky.</a:t>
            </a:r>
          </a:p>
          <a:p>
            <a:r>
              <a:rPr lang="cs-CZ" sz="2000" b="1" dirty="0">
                <a:solidFill>
                  <a:srgbClr val="002060"/>
                </a:solidFill>
                <a:latin typeface="Times New Roman" panose="02020603050405020304" pitchFamily="18" charset="0"/>
                <a:cs typeface="Times New Roman" panose="02020603050405020304" pitchFamily="18" charset="0"/>
              </a:rPr>
              <a:t>Explanační</a:t>
            </a:r>
            <a:r>
              <a:rPr lang="cs-CZ" sz="2000" dirty="0">
                <a:solidFill>
                  <a:srgbClr val="002060"/>
                </a:solidFill>
                <a:latin typeface="Times New Roman" panose="02020603050405020304" pitchFamily="18" charset="0"/>
                <a:cs typeface="Times New Roman" panose="02020603050405020304" pitchFamily="18" charset="0"/>
              </a:rPr>
              <a:t> – cílem tohoto typu výzkumu je hledat asociace a vztahy mezi proměnnými. Někdy je proto označován jako výzkum kauzální, hledající příčinu a následek. Příkladem může být hledání rozdílu ve spotřebě vybraného produktu u žen a mužů nebo napříč různými generacemi.</a:t>
            </a:r>
          </a:p>
        </p:txBody>
      </p:sp>
      <p:sp>
        <p:nvSpPr>
          <p:cNvPr id="6" name="Nadpis 5"/>
          <p:cNvSpPr>
            <a:spLocks noGrp="1"/>
          </p:cNvSpPr>
          <p:nvPr>
            <p:ph type="title"/>
          </p:nvPr>
        </p:nvSpPr>
        <p:spPr>
          <a:xfrm>
            <a:off x="179512" y="195486"/>
            <a:ext cx="3888432" cy="507703"/>
          </a:xfrm>
        </p:spPr>
        <p:txBody>
          <a:bodyPr/>
          <a:lstStyle/>
          <a:p>
            <a:r>
              <a:rPr lang="cs-CZ" dirty="0"/>
              <a:t>Tři základní typy</a:t>
            </a:r>
          </a:p>
        </p:txBody>
      </p:sp>
    </p:spTree>
    <p:extLst>
      <p:ext uri="{BB962C8B-B14F-4D97-AF65-F5344CB8AC3E}">
        <p14:creationId xmlns:p14="http://schemas.microsoft.com/office/powerpoint/2010/main" val="2709498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nvPr>
        </p:nvGraphicFramePr>
        <p:xfrm>
          <a:off x="13369" y="51470"/>
          <a:ext cx="9130631" cy="4936138"/>
        </p:xfrm>
        <a:graphic>
          <a:graphicData uri="http://schemas.openxmlformats.org/drawingml/2006/table">
            <a:tbl>
              <a:tblPr firstRow="1" firstCol="1" bandRow="1">
                <a:tableStyleId>{5C22544A-7EE6-4342-B048-85BDC9FD1C3A}</a:tableStyleId>
              </a:tblPr>
              <a:tblGrid>
                <a:gridCol w="1642921">
                  <a:extLst>
                    <a:ext uri="{9D8B030D-6E8A-4147-A177-3AD203B41FA5}">
                      <a16:colId xmlns:a16="http://schemas.microsoft.com/office/drawing/2014/main" val="20000"/>
                    </a:ext>
                  </a:extLst>
                </a:gridCol>
                <a:gridCol w="4194695">
                  <a:extLst>
                    <a:ext uri="{9D8B030D-6E8A-4147-A177-3AD203B41FA5}">
                      <a16:colId xmlns:a16="http://schemas.microsoft.com/office/drawing/2014/main" val="20001"/>
                    </a:ext>
                  </a:extLst>
                </a:gridCol>
                <a:gridCol w="3293015">
                  <a:extLst>
                    <a:ext uri="{9D8B030D-6E8A-4147-A177-3AD203B41FA5}">
                      <a16:colId xmlns:a16="http://schemas.microsoft.com/office/drawing/2014/main" val="20002"/>
                    </a:ext>
                  </a:extLst>
                </a:gridCol>
              </a:tblGrid>
              <a:tr h="242489">
                <a:tc>
                  <a:txBody>
                    <a:bodyPr/>
                    <a:lstStyle/>
                    <a:p>
                      <a:pPr>
                        <a:lnSpc>
                          <a:spcPct val="115000"/>
                        </a:lnSpc>
                        <a:spcAft>
                          <a:spcPts val="0"/>
                        </a:spcAft>
                      </a:pPr>
                      <a:r>
                        <a:rPr lang="cs-CZ" sz="1500" dirty="0">
                          <a:effectLst/>
                        </a:rPr>
                        <a:t>Typ dat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Kde a jak</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Zdroje dat</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0"/>
                  </a:ext>
                </a:extLst>
              </a:tr>
              <a:tr h="242489">
                <a:tc>
                  <a:txBody>
                    <a:bodyPr/>
                    <a:lstStyle/>
                    <a:p>
                      <a:pPr>
                        <a:lnSpc>
                          <a:spcPct val="115000"/>
                        </a:lnSpc>
                        <a:spcAft>
                          <a:spcPts val="0"/>
                        </a:spcAft>
                      </a:pPr>
                      <a:r>
                        <a:rPr lang="cs-CZ" sz="1500" dirty="0">
                          <a:effectLst/>
                        </a:rPr>
                        <a:t>Transakční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Nákupy online a na prodejně</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1"/>
                  </a:ext>
                </a:extLst>
              </a:tr>
              <a:tr h="301360">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Poptávky online, telefonicky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2"/>
                  </a:ext>
                </a:extLst>
              </a:tr>
              <a:tr h="242489">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Skladové a expediční transakce</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Partneři, logistika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3"/>
                  </a:ext>
                </a:extLst>
              </a:tr>
              <a:tr h="280405">
                <a:tc>
                  <a:txBody>
                    <a:bodyPr/>
                    <a:lstStyle/>
                    <a:p>
                      <a:pPr>
                        <a:lnSpc>
                          <a:spcPct val="115000"/>
                        </a:lnSpc>
                        <a:spcAft>
                          <a:spcPts val="0"/>
                        </a:spcAft>
                      </a:pPr>
                      <a:r>
                        <a:rPr lang="cs-CZ" sz="1500" dirty="0">
                          <a:effectLst/>
                        </a:rPr>
                        <a:t>Pozorovací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Návštěvy webové a následný nákup v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4"/>
                  </a:ext>
                </a:extLst>
              </a:tr>
              <a:tr h="278186">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Chování na webové stránce (analýza cesty zákazníka)</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5"/>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Servis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6"/>
                  </a:ext>
                </a:extLst>
              </a:tr>
              <a:tr h="258693">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Biometrika (</a:t>
                      </a:r>
                      <a:r>
                        <a:rPr lang="cs-CZ" sz="1500" dirty="0" err="1">
                          <a:effectLst/>
                        </a:rPr>
                        <a:t>neuromarketing</a:t>
                      </a:r>
                      <a:r>
                        <a:rPr lang="cs-CZ" sz="1500" dirty="0">
                          <a:effectLst/>
                        </a:rPr>
                        <a:t>, </a:t>
                      </a:r>
                      <a:r>
                        <a:rPr lang="cs-CZ" sz="1500" dirty="0" err="1">
                          <a:effectLst/>
                        </a:rPr>
                        <a:t>fMRI</a:t>
                      </a:r>
                      <a:r>
                        <a:rPr lang="cs-CZ" sz="1500" dirty="0">
                          <a:effectLst/>
                        </a:rPr>
                        <a:t>, </a:t>
                      </a:r>
                      <a:r>
                        <a:rPr lang="cs-CZ" sz="1500" dirty="0" err="1">
                          <a:effectLst/>
                        </a:rPr>
                        <a:t>Eyetracking</a:t>
                      </a:r>
                      <a:r>
                        <a:rPr lang="cs-CZ" sz="1500" dirty="0">
                          <a:effectLst/>
                        </a:rPr>
                        <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7"/>
                  </a:ext>
                </a:extLst>
              </a:tr>
              <a:tr h="288032">
                <a:tc>
                  <a:txBody>
                    <a:bodyPr/>
                    <a:lstStyle/>
                    <a:p>
                      <a:pPr>
                        <a:lnSpc>
                          <a:spcPct val="115000"/>
                        </a:lnSpc>
                        <a:spcAft>
                          <a:spcPts val="0"/>
                        </a:spcAft>
                      </a:pPr>
                      <a:r>
                        <a:rPr lang="cs-CZ" sz="1500">
                          <a:effectLst/>
                        </a:rPr>
                        <a:t>Konverzační</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Dotazníky online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t>
                      </a:r>
                      <a:r>
                        <a:rPr lang="cs-CZ" sz="1500" dirty="0" err="1">
                          <a:effectLst/>
                        </a:rPr>
                        <a:t>potenc</a:t>
                      </a:r>
                      <a:r>
                        <a:rPr lang="cs-CZ" sz="1500" dirty="0">
                          <a:effectLst/>
                        </a:rPr>
                        <a:t>. zákazníci, zaměstnanci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8"/>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call centru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9"/>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0"/>
                  </a:ext>
                </a:extLst>
              </a:tr>
              <a:tr h="32189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Komunikace na Facebooku, Twitteru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1"/>
                  </a:ext>
                </a:extLst>
              </a:tr>
              <a:tr h="32043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Aktivity na blogu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2"/>
                  </a:ext>
                </a:extLst>
              </a:tr>
              <a:tr h="48497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Další aktivity v oblasti sociálních médií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3"/>
                  </a:ext>
                </a:extLst>
              </a:tr>
              <a:tr h="272402">
                <a:tc>
                  <a:txBody>
                    <a:bodyPr/>
                    <a:lstStyle/>
                    <a:p>
                      <a:pPr>
                        <a:lnSpc>
                          <a:spcPct val="115000"/>
                        </a:lnSpc>
                        <a:spcAft>
                          <a:spcPts val="0"/>
                        </a:spcAft>
                      </a:pPr>
                      <a:r>
                        <a:rPr lang="cs-CZ" sz="1500">
                          <a:effectLst/>
                        </a:rPr>
                        <a:t>Webová analytika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klíčových slov</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4"/>
                  </a:ext>
                </a:extLst>
              </a:tr>
              <a:tr h="288032">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a:t>
                      </a:r>
                      <a:r>
                        <a:rPr lang="cs-CZ" sz="1500" dirty="0" err="1">
                          <a:effectLst/>
                        </a:rPr>
                        <a:t>prokliků</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87128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Výzkumný proces je možno charakterizovat následujícími kroky: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552728" cy="507703"/>
          </a:xfrm>
        </p:spPr>
        <p:txBody>
          <a:bodyPr/>
          <a:lstStyle/>
          <a:p>
            <a:r>
              <a:rPr lang="cs-CZ" dirty="0"/>
              <a:t>Výzkumný proces dle Kozel et al. (2011, s. 73)</a:t>
            </a:r>
          </a:p>
        </p:txBody>
      </p:sp>
      <p:graphicFrame>
        <p:nvGraphicFramePr>
          <p:cNvPr id="4" name="Diagram 3"/>
          <p:cNvGraphicFramePr/>
          <p:nvPr/>
        </p:nvGraphicFramePr>
        <p:xfrm>
          <a:off x="1828800" y="2114550"/>
          <a:ext cx="5486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828800" y="3280390"/>
          <a:ext cx="5486400" cy="731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981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3744416"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Text</a:t>
            </a:r>
            <a:r>
              <a:rPr lang="cs-CZ" sz="2000" dirty="0">
                <a:solidFill>
                  <a:srgbClr val="002060"/>
                </a:solidFill>
                <a:latin typeface="Times New Roman" panose="02020603050405020304" pitchFamily="18" charset="0"/>
                <a:cs typeface="Times New Roman" panose="02020603050405020304" pitchFamily="18" charset="0"/>
              </a:rPr>
              <a:t> – </a:t>
            </a:r>
            <a:r>
              <a:rPr lang="cs-CZ" sz="2000" i="1" dirty="0">
                <a:solidFill>
                  <a:srgbClr val="002060"/>
                </a:solidFill>
                <a:latin typeface="Times New Roman" panose="02020603050405020304" pitchFamily="18" charset="0"/>
                <a:cs typeface="Times New Roman" panose="02020603050405020304" pitchFamily="18" charset="0"/>
              </a:rPr>
              <a:t>článek</a:t>
            </a:r>
            <a:r>
              <a:rPr lang="cs-CZ" sz="2000" dirty="0">
                <a:solidFill>
                  <a:srgbClr val="002060"/>
                </a:solidFill>
                <a:latin typeface="Times New Roman" panose="02020603050405020304" pitchFamily="18" charset="0"/>
                <a:cs typeface="Times New Roman" panose="02020603050405020304" pitchFamily="18" charset="0"/>
              </a:rPr>
              <a:t>, příběh, post, blog,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atd.</a:t>
            </a:r>
          </a:p>
          <a:p>
            <a:r>
              <a:rPr lang="cs-CZ" altLang="cs-CZ" sz="2000" b="1" dirty="0">
                <a:solidFill>
                  <a:srgbClr val="002060"/>
                </a:solidFill>
                <a:latin typeface="Times New Roman" panose="02020603050405020304" pitchFamily="18" charset="0"/>
                <a:cs typeface="Times New Roman" panose="02020603050405020304" pitchFamily="18" charset="0"/>
              </a:rPr>
              <a:t>Obraz (audio-video) </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obrázek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video</a:t>
            </a:r>
            <a:r>
              <a:rPr lang="cs-CZ" altLang="cs-CZ" sz="2000" dirty="0">
                <a:solidFill>
                  <a:srgbClr val="002060"/>
                </a:solidFill>
                <a:latin typeface="Times New Roman" panose="02020603050405020304" pitchFamily="18" charset="0"/>
                <a:cs typeface="Times New Roman" panose="02020603050405020304" pitchFamily="18" charset="0"/>
              </a:rPr>
              <a:t>, zvuková stopa, </a:t>
            </a:r>
            <a:r>
              <a:rPr lang="cs-CZ" altLang="cs-CZ" sz="2000" dirty="0" err="1">
                <a:solidFill>
                  <a:srgbClr val="002060"/>
                </a:solidFill>
                <a:latin typeface="Times New Roman" panose="02020603050405020304" pitchFamily="18" charset="0"/>
                <a:cs typeface="Times New Roman" panose="02020603050405020304" pitchFamily="18" charset="0"/>
              </a:rPr>
              <a:t>podcast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vodcast</a:t>
            </a:r>
            <a:r>
              <a:rPr lang="cs-CZ" altLang="cs-CZ" sz="2000" dirty="0">
                <a:solidFill>
                  <a:srgbClr val="002060"/>
                </a:solidFill>
                <a:latin typeface="Times New Roman" panose="02020603050405020304" pitchFamily="18" charset="0"/>
                <a:cs typeface="Times New Roman" panose="02020603050405020304" pitchFamily="18" charset="0"/>
              </a:rPr>
              <a:t>, GIF, meme, </a:t>
            </a:r>
            <a:r>
              <a:rPr lang="cs-CZ" altLang="cs-CZ" sz="2000" dirty="0" err="1">
                <a:solidFill>
                  <a:srgbClr val="002060"/>
                </a:solidFill>
                <a:latin typeface="Times New Roman" panose="02020603050405020304" pitchFamily="18" charset="0"/>
                <a:cs typeface="Times New Roman" panose="02020603050405020304" pitchFamily="18" charset="0"/>
              </a:rPr>
              <a:t>flash</a:t>
            </a:r>
            <a:r>
              <a:rPr lang="cs-CZ" altLang="cs-CZ" sz="2000" dirty="0">
                <a:solidFill>
                  <a:srgbClr val="002060"/>
                </a:solidFill>
                <a:latin typeface="Times New Roman" panose="02020603050405020304" pitchFamily="18" charset="0"/>
                <a:cs typeface="Times New Roman" panose="02020603050405020304" pitchFamily="18" charset="0"/>
              </a:rPr>
              <a:t>, banner, pop-up, QR,</a:t>
            </a:r>
            <a:r>
              <a:rPr lang="cs-CZ" sz="2000" dirty="0">
                <a:solidFill>
                  <a:srgbClr val="002060"/>
                </a:solidFill>
                <a:latin typeface="Times New Roman" panose="02020603050405020304" pitchFamily="18" charset="0"/>
                <a:cs typeface="Times New Roman" panose="02020603050405020304" pitchFamily="18" charset="0"/>
              </a:rPr>
              <a:t> infografika</a:t>
            </a:r>
            <a:r>
              <a:rPr lang="cs-CZ" altLang="cs-CZ" sz="2000" dirty="0">
                <a:solidFill>
                  <a:srgbClr val="002060"/>
                </a:solidFill>
                <a:latin typeface="Times New Roman" panose="02020603050405020304" pitchFamily="18" charset="0"/>
                <a:cs typeface="Times New Roman" panose="02020603050405020304" pitchFamily="18" charset="0"/>
              </a:rPr>
              <a:t> atd.</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(seznam není vyčerpávající!)</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Nástroje obsahového marketingu</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997897"/>
            <a:ext cx="4402460" cy="213959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562" y="3175018"/>
            <a:ext cx="2065412" cy="1514635"/>
          </a:xfrm>
          <a:prstGeom prst="rect">
            <a:avLst/>
          </a:prstGeom>
        </p:spPr>
      </p:pic>
    </p:spTree>
    <p:extLst>
      <p:ext uri="{BB962C8B-B14F-4D97-AF65-F5344CB8AC3E}">
        <p14:creationId xmlns:p14="http://schemas.microsoft.com/office/powerpoint/2010/main" val="2429306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5328592"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Sekundární data – již někým vytvořena, tedy levná a dostupná, proto vždy začínáme jimi. Kvantita dat na internetu – na internet může umisťovat kdokoliv, nemusíme znát přesný vzorek, styl sběru atd.</a:t>
            </a:r>
          </a:p>
          <a:p>
            <a:r>
              <a:rPr lang="cs-CZ" altLang="cs-CZ" sz="2000" dirty="0">
                <a:solidFill>
                  <a:srgbClr val="002060"/>
                </a:solidFill>
                <a:latin typeface="Times New Roman" panose="02020603050405020304" pitchFamily="18" charset="0"/>
                <a:cs typeface="Times New Roman" panose="02020603050405020304" pitchFamily="18" charset="0"/>
              </a:rPr>
              <a:t>Primární data – vytváříme sami. Problémy – reprezentativnost (populace ČR), </a:t>
            </a:r>
            <a:r>
              <a:rPr lang="cs-CZ" altLang="cs-CZ" sz="2000" dirty="0" err="1">
                <a:solidFill>
                  <a:srgbClr val="002060"/>
                </a:solidFill>
                <a:latin typeface="Times New Roman" panose="02020603050405020304" pitchFamily="18" charset="0"/>
                <a:cs typeface="Times New Roman" panose="02020603050405020304" pitchFamily="18" charset="0"/>
              </a:rPr>
              <a:t>samovyplňování</a:t>
            </a:r>
            <a:r>
              <a:rPr lang="cs-CZ" altLang="cs-CZ" sz="2000" dirty="0">
                <a:solidFill>
                  <a:srgbClr val="002060"/>
                </a:solidFill>
                <a:latin typeface="Times New Roman" panose="02020603050405020304" pitchFamily="18" charset="0"/>
                <a:cs typeface="Times New Roman" panose="02020603050405020304" pitchFamily="18" charset="0"/>
              </a:rPr>
              <a:t>, výběr respondentů, profesionální respondent, neverbální signály.</a:t>
            </a:r>
          </a:p>
        </p:txBody>
      </p:sp>
      <p:sp>
        <p:nvSpPr>
          <p:cNvPr id="6" name="Nadpis 5"/>
          <p:cNvSpPr>
            <a:spLocks noGrp="1"/>
          </p:cNvSpPr>
          <p:nvPr>
            <p:ph type="title"/>
          </p:nvPr>
        </p:nvSpPr>
        <p:spPr>
          <a:xfrm>
            <a:off x="179512" y="195486"/>
            <a:ext cx="3888432" cy="507703"/>
          </a:xfrm>
        </p:spPr>
        <p:txBody>
          <a:bodyPr/>
          <a:lstStyle/>
          <a:p>
            <a:r>
              <a:rPr lang="cs-CZ" dirty="0"/>
              <a:t>Typy dat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10702"/>
            <a:ext cx="3106316" cy="2429139"/>
          </a:xfrm>
          <a:prstGeom prst="rect">
            <a:avLst/>
          </a:prstGeom>
        </p:spPr>
      </p:pic>
    </p:spTree>
    <p:extLst>
      <p:ext uri="{BB962C8B-B14F-4D97-AF65-F5344CB8AC3E}">
        <p14:creationId xmlns:p14="http://schemas.microsoft.com/office/powerpoint/2010/main" val="285736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1048" y="843558"/>
            <a:ext cx="842340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Online dotazníky jsou velmi efektivní co se nákladů a rychlosti týká. Mají rovněž unikátní možnost dosáhnout na respondenty prakticky na celé planetě. Jsou pohodlnější pro respondenta, jelikož je může vyplnit tehdy, kdy mí čas a je možné jejich prostřednictvím zasílat také obrázky, videa či animace. Řada aplikací pro realizaci dotazníkových šetření nabízí přesné měření časů na konkrétní otázky včetně kontroly IP adres pro opakované vyplňování dotazníku. Výzkumník se tak může podívat také na samotný průběh.</a:t>
            </a:r>
          </a:p>
          <a:p>
            <a:r>
              <a:rPr lang="cs-CZ" altLang="cs-CZ" sz="2000" dirty="0">
                <a:solidFill>
                  <a:srgbClr val="002060"/>
                </a:solidFill>
                <a:latin typeface="Times New Roman" panose="02020603050405020304" pitchFamily="18" charset="0"/>
                <a:cs typeface="Times New Roman" panose="02020603050405020304" pitchFamily="18" charset="0"/>
              </a:rPr>
              <a:t>Odpadá přepisování a kódování odpovědí jak je to u papírové formy dotazníku (menší pravděpodobnost chybovosti). Velký potenciál mají otevřené otázky, které je možné efektivněji vyhodnocovat pomocí obsahové analýzy textu bez pracného přepisování.</a:t>
            </a:r>
          </a:p>
        </p:txBody>
      </p:sp>
      <p:sp>
        <p:nvSpPr>
          <p:cNvPr id="6" name="Nadpis 5"/>
          <p:cNvSpPr>
            <a:spLocks noGrp="1"/>
          </p:cNvSpPr>
          <p:nvPr>
            <p:ph type="title"/>
          </p:nvPr>
        </p:nvSpPr>
        <p:spPr>
          <a:xfrm>
            <a:off x="179512" y="195486"/>
            <a:ext cx="3888432" cy="507703"/>
          </a:xfrm>
        </p:spPr>
        <p:txBody>
          <a:bodyPr/>
          <a:lstStyle/>
          <a:p>
            <a:r>
              <a:rPr lang="cs-CZ" dirty="0"/>
              <a:t>Online dotazníky</a:t>
            </a:r>
          </a:p>
        </p:txBody>
      </p:sp>
    </p:spTree>
    <p:extLst>
      <p:ext uri="{BB962C8B-B14F-4D97-AF65-F5344CB8AC3E}">
        <p14:creationId xmlns:p14="http://schemas.microsoft.com/office/powerpoint/2010/main" val="3753965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Focus groups představují </a:t>
            </a:r>
            <a:r>
              <a:rPr lang="cs-CZ" sz="2000" dirty="0" err="1">
                <a:solidFill>
                  <a:srgbClr val="002060"/>
                </a:solidFill>
                <a:latin typeface="Times New Roman" panose="02020603050405020304" pitchFamily="18" charset="0"/>
                <a:cs typeface="Times New Roman" panose="02020603050405020304" pitchFamily="18" charset="0"/>
              </a:rPr>
              <a:t>polostrukturované</a:t>
            </a:r>
            <a:r>
              <a:rPr lang="cs-CZ" sz="2000" dirty="0">
                <a:solidFill>
                  <a:srgbClr val="002060"/>
                </a:solidFill>
                <a:latin typeface="Times New Roman" panose="02020603050405020304" pitchFamily="18" charset="0"/>
                <a:cs typeface="Times New Roman" panose="02020603050405020304" pitchFamily="18" charset="0"/>
              </a:rPr>
              <a:t> dialogy skupiny lidí, které jsou typické pro svou skupinovou dynamiku a rozvíjení myšlenek a názorů jednotlivých účastníků. Je nutný přesný scénář a přítomnost moderátora.</a:t>
            </a:r>
          </a:p>
          <a:p>
            <a:r>
              <a:rPr lang="cs-CZ" altLang="cs-CZ" sz="2000" dirty="0">
                <a:solidFill>
                  <a:srgbClr val="002060"/>
                </a:solidFill>
                <a:latin typeface="Times New Roman" panose="02020603050405020304" pitchFamily="18" charset="0"/>
                <a:cs typeface="Times New Roman" panose="02020603050405020304" pitchFamily="18" charset="0"/>
              </a:rPr>
              <a:t>Online lze focus group realizovat pomocí chatovacích místností, které lákají lidi s podobnými zájmy. Tato komunikace může být realizována živě, kdy přítomný moderátor pokládá otázky a subjekty reagují ihned online.</a:t>
            </a:r>
          </a:p>
          <a:p>
            <a:r>
              <a:rPr lang="cs-CZ" altLang="cs-CZ" sz="2000" dirty="0">
                <a:solidFill>
                  <a:srgbClr val="002060"/>
                </a:solidFill>
                <a:latin typeface="Times New Roman" panose="02020603050405020304" pitchFamily="18" charset="0"/>
                <a:cs typeface="Times New Roman" panose="02020603050405020304" pitchFamily="18" charset="0"/>
              </a:rPr>
              <a:t>Pomocí chatovací místnosti či aplikace (Messenger, </a:t>
            </a:r>
            <a:r>
              <a:rPr lang="cs-CZ" altLang="cs-CZ" sz="2000" dirty="0" err="1">
                <a:solidFill>
                  <a:srgbClr val="002060"/>
                </a:solidFill>
                <a:latin typeface="Times New Roman" panose="02020603050405020304" pitchFamily="18" charset="0"/>
                <a:cs typeface="Times New Roman" panose="02020603050405020304" pitchFamily="18" charset="0"/>
              </a:rPr>
              <a:t>Whatsup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Viber</a:t>
            </a:r>
            <a:r>
              <a:rPr lang="cs-CZ" altLang="cs-CZ" sz="2000" dirty="0">
                <a:solidFill>
                  <a:srgbClr val="002060"/>
                </a:solidFill>
                <a:latin typeface="Times New Roman" panose="02020603050405020304" pitchFamily="18" charset="0"/>
                <a:cs typeface="Times New Roman" panose="02020603050405020304" pitchFamily="18" charset="0"/>
              </a:rPr>
              <a:t>) je možné provádět také všechny typy individuálních rozhovorů. </a:t>
            </a:r>
          </a:p>
          <a:p>
            <a:r>
              <a:rPr lang="cs-CZ" altLang="cs-CZ" sz="2000" dirty="0">
                <a:solidFill>
                  <a:srgbClr val="002060"/>
                </a:solidFill>
                <a:latin typeface="Times New Roman" panose="02020603050405020304" pitchFamily="18" charset="0"/>
                <a:cs typeface="Times New Roman" panose="02020603050405020304" pitchFamily="18" charset="0"/>
              </a:rPr>
              <a:t>Další možností pro skupinové rozhovory ale také rozhovory jeden na jednoho jsou </a:t>
            </a:r>
            <a:r>
              <a:rPr lang="cs-CZ" altLang="cs-CZ" sz="2000" dirty="0" err="1">
                <a:solidFill>
                  <a:srgbClr val="002060"/>
                </a:solidFill>
                <a:latin typeface="Times New Roman" panose="02020603050405020304" pitchFamily="18" charset="0"/>
                <a:cs typeface="Times New Roman" panose="02020603050405020304" pitchFamily="18" charset="0"/>
              </a:rPr>
              <a:t>vi-deokonference</a:t>
            </a:r>
            <a:r>
              <a:rPr lang="cs-CZ" altLang="cs-CZ" sz="2000" dirty="0">
                <a:solidFill>
                  <a:srgbClr val="002060"/>
                </a:solidFill>
                <a:latin typeface="Times New Roman" panose="02020603050405020304" pitchFamily="18" charset="0"/>
                <a:cs typeface="Times New Roman" panose="02020603050405020304" pitchFamily="18" charset="0"/>
              </a:rPr>
              <a:t> respektive </a:t>
            </a:r>
            <a:r>
              <a:rPr lang="cs-CZ" altLang="cs-CZ" sz="2000" dirty="0" err="1">
                <a:solidFill>
                  <a:srgbClr val="002060"/>
                </a:solidFill>
                <a:latin typeface="Times New Roman" panose="02020603050405020304" pitchFamily="18" charset="0"/>
                <a:cs typeface="Times New Roman" panose="02020603050405020304" pitchFamily="18" charset="0"/>
              </a:rPr>
              <a:t>videohovory</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en-US" dirty="0"/>
              <a:t>Online focus groups a interview</a:t>
            </a:r>
            <a:endParaRPr lang="cs-CZ" dirty="0"/>
          </a:p>
        </p:txBody>
      </p:sp>
    </p:spTree>
    <p:extLst>
      <p:ext uri="{BB962C8B-B14F-4D97-AF65-F5344CB8AC3E}">
        <p14:creationId xmlns:p14="http://schemas.microsoft.com/office/powerpoint/2010/main" val="281195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 probráno minule.</a:t>
            </a:r>
          </a:p>
          <a:p>
            <a:r>
              <a:rPr lang="cs-CZ" altLang="cs-CZ" sz="2000" dirty="0">
                <a:solidFill>
                  <a:srgbClr val="002060"/>
                </a:solidFill>
                <a:latin typeface="Times New Roman" panose="02020603050405020304" pitchFamily="18" charset="0"/>
                <a:cs typeface="Times New Roman" panose="02020603050405020304" pitchFamily="18" charset="0"/>
              </a:rPr>
              <a:t>Základním cílem webové analytiky je porozumět chování návštěvníků webové stránky a na základě těchto zjištění upravit buď webovou stránku, nebo celou komunikační strategii.</a:t>
            </a:r>
          </a:p>
          <a:p>
            <a:r>
              <a:rPr lang="cs-CZ" altLang="cs-CZ" sz="2000" dirty="0">
                <a:solidFill>
                  <a:srgbClr val="002060"/>
                </a:solidFill>
                <a:latin typeface="Times New Roman" panose="02020603050405020304" pitchFamily="18" charset="0"/>
                <a:cs typeface="Times New Roman" panose="02020603050405020304" pitchFamily="18" charset="0"/>
              </a:rPr>
              <a:t>Přínosy např.: u PPC a display kampaní vidíme zdroje návštěv, identifikuji chování, monitoruji příchozí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analýza kolem </a:t>
            </a:r>
            <a:r>
              <a:rPr lang="cs-CZ" altLang="cs-CZ" sz="2000" dirty="0" err="1">
                <a:solidFill>
                  <a:srgbClr val="002060"/>
                </a:solidFill>
                <a:latin typeface="Times New Roman" panose="02020603050405020304" pitchFamily="18" charset="0"/>
                <a:cs typeface="Times New Roman" panose="02020603050405020304" pitchFamily="18" charset="0"/>
              </a:rPr>
              <a:t>newsletterů</a:t>
            </a:r>
            <a:r>
              <a:rPr lang="cs-CZ" altLang="cs-CZ" sz="2000" dirty="0">
                <a:solidFill>
                  <a:srgbClr val="002060"/>
                </a:solidFill>
                <a:latin typeface="Times New Roman" panose="02020603050405020304" pitchFamily="18" charset="0"/>
                <a:cs typeface="Times New Roman" panose="02020603050405020304" pitchFamily="18" charset="0"/>
              </a:rPr>
              <a:t>,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 optimalizuji web i nabídku i kampaně, návštěvnost online i </a:t>
            </a:r>
            <a:r>
              <a:rPr lang="cs-CZ" altLang="cs-CZ" sz="2000" dirty="0" err="1">
                <a:solidFill>
                  <a:srgbClr val="002060"/>
                </a:solidFill>
                <a:latin typeface="Times New Roman" panose="02020603050405020304" pitchFamily="18" charset="0"/>
                <a:cs typeface="Times New Roman" panose="02020603050405020304" pitchFamily="18" charset="0"/>
              </a:rPr>
              <a:t>offline</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Webová analytika</a:t>
            </a:r>
          </a:p>
        </p:txBody>
      </p:sp>
    </p:spTree>
    <p:extLst>
      <p:ext uri="{BB962C8B-B14F-4D97-AF65-F5344CB8AC3E}">
        <p14:creationId xmlns:p14="http://schemas.microsoft.com/office/powerpoint/2010/main" val="28855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Dlouhá historie – kvantitativní data. V posledních letech i kvalitativní díky pokročilejším technikám analýzy textu (řeči, obrázků). </a:t>
            </a:r>
          </a:p>
          <a:p>
            <a:r>
              <a:rPr lang="cs-CZ" altLang="cs-CZ" sz="2000" dirty="0">
                <a:solidFill>
                  <a:srgbClr val="002060"/>
                </a:solidFill>
                <a:latin typeface="Times New Roman" panose="02020603050405020304" pitchFamily="18" charset="0"/>
                <a:cs typeface="Times New Roman" panose="02020603050405020304" pitchFamily="18" charset="0"/>
              </a:rPr>
              <a:t>Data </a:t>
            </a:r>
            <a:r>
              <a:rPr lang="cs-CZ" altLang="cs-CZ" sz="2000" dirty="0" err="1">
                <a:solidFill>
                  <a:srgbClr val="002060"/>
                </a:solidFill>
                <a:latin typeface="Times New Roman" panose="02020603050405020304" pitchFamily="18" charset="0"/>
                <a:cs typeface="Times New Roman" panose="02020603050405020304" pitchFamily="18" charset="0"/>
              </a:rPr>
              <a:t>mining</a:t>
            </a:r>
            <a:r>
              <a:rPr lang="cs-CZ" altLang="cs-CZ" sz="2000" dirty="0">
                <a:solidFill>
                  <a:srgbClr val="002060"/>
                </a:solidFill>
                <a:latin typeface="Times New Roman" panose="02020603050405020304" pitchFamily="18" charset="0"/>
                <a:cs typeface="Times New Roman" panose="02020603050405020304" pitchFamily="18" charset="0"/>
              </a:rPr>
              <a:t> je spojen s velkým množstvím dat (big data), která nemají předem stanovena témata či kategorie.</a:t>
            </a:r>
          </a:p>
          <a:p>
            <a:r>
              <a:rPr lang="cs-CZ" altLang="cs-CZ" sz="2000" dirty="0">
                <a:solidFill>
                  <a:srgbClr val="002060"/>
                </a:solidFill>
                <a:latin typeface="Times New Roman" panose="02020603050405020304" pitchFamily="18" charset="0"/>
                <a:cs typeface="Times New Roman" panose="02020603050405020304" pitchFamily="18" charset="0"/>
              </a:rPr>
              <a:t>„Pomáhají nám najít jehlu v kupce sena“ – máme na první pohled nesouvisející údaje a jsme schopni najít podobné vzorce chování. </a:t>
            </a:r>
          </a:p>
          <a:p>
            <a:r>
              <a:rPr lang="cs-CZ" altLang="cs-CZ" sz="2000" dirty="0">
                <a:solidFill>
                  <a:srgbClr val="002060"/>
                </a:solidFill>
                <a:latin typeface="Times New Roman" panose="02020603050405020304" pitchFamily="18" charset="0"/>
                <a:cs typeface="Times New Roman" panose="02020603050405020304" pitchFamily="18" charset="0"/>
              </a:rPr>
              <a:t>Na internetu jsou uživatelé otevřenější a mají falešný pocit anonymity – sdělí své názory (ale je tím také zkresleno jejich chování) – analyzujeme a optimalizujeme naši nabídku.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Data </a:t>
            </a:r>
            <a:r>
              <a:rPr lang="cs-CZ" dirty="0" err="1"/>
              <a:t>mining</a:t>
            </a:r>
            <a:r>
              <a:rPr lang="cs-CZ" dirty="0"/>
              <a:t> a monitoring sociálních médií</a:t>
            </a:r>
          </a:p>
        </p:txBody>
      </p:sp>
    </p:spTree>
    <p:extLst>
      <p:ext uri="{BB962C8B-B14F-4D97-AF65-F5344CB8AC3E}">
        <p14:creationId xmlns:p14="http://schemas.microsoft.com/office/powerpoint/2010/main" val="4014799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155" y="1131590"/>
            <a:ext cx="432048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Pozorování pohybu myši - </a:t>
            </a:r>
            <a:r>
              <a:rPr lang="cs-CZ" sz="2000" dirty="0" err="1">
                <a:solidFill>
                  <a:srgbClr val="002060"/>
                </a:solidFill>
                <a:latin typeface="Times New Roman" panose="02020603050405020304" pitchFamily="18" charset="0"/>
                <a:cs typeface="Times New Roman" panose="02020603050405020304" pitchFamily="18" charset="0"/>
              </a:rPr>
              <a:t>Mousetracking</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Cursortracking</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Na základě těchto dat upravujeme layout webu (UX).</a:t>
            </a:r>
          </a:p>
          <a:p>
            <a:r>
              <a:rPr lang="cs-CZ" sz="2000" dirty="0">
                <a:solidFill>
                  <a:srgbClr val="002060"/>
                </a:solidFill>
                <a:latin typeface="Times New Roman" panose="02020603050405020304" pitchFamily="18" charset="0"/>
                <a:cs typeface="Times New Roman" panose="02020603050405020304" pitchFamily="18" charset="0"/>
              </a:rPr>
              <a:t>Nejpoužívanějším software pro tento typ pozorování je </a:t>
            </a:r>
            <a:r>
              <a:rPr lang="cs-CZ" sz="2000" dirty="0" err="1">
                <a:solidFill>
                  <a:srgbClr val="002060"/>
                </a:solidFill>
                <a:latin typeface="Times New Roman" panose="02020603050405020304" pitchFamily="18" charset="0"/>
                <a:cs typeface="Times New Roman" panose="02020603050405020304" pitchFamily="18" charset="0"/>
              </a:rPr>
              <a:t>Mouseflow</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Hotjar</a:t>
            </a:r>
            <a:r>
              <a:rPr lang="cs-CZ" sz="2000" dirty="0">
                <a:solidFill>
                  <a:srgbClr val="002060"/>
                </a:solidFill>
                <a:latin typeface="Times New Roman" panose="02020603050405020304" pitchFamily="18" charset="0"/>
                <a:cs typeface="Times New Roman" panose="02020603050405020304" pitchFamily="18" charset="0"/>
              </a:rPr>
              <a:t> . První nabízí na své webové stránce demo verzi, kde je možné produkt vyzkoušet, druhý jmenovaný software je poskytován v trial verzi pro odzkoušení funkcionality.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cs-CZ" dirty="0" err="1"/>
              <a:t>Mousetracking</a:t>
            </a:r>
            <a:endParaRPr lang="cs-CZ" dirty="0"/>
          </a:p>
        </p:txBody>
      </p:sp>
      <p:pic>
        <p:nvPicPr>
          <p:cNvPr id="4" name="Obrázek 3" descr="C:\Users\Shaman\AppData\Local\Microsoft\Windows\INetCache\Content.Word\mouse-track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635" y="1349861"/>
            <a:ext cx="4571365" cy="2806065"/>
          </a:xfrm>
          <a:prstGeom prst="rect">
            <a:avLst/>
          </a:prstGeom>
          <a:noFill/>
          <a:ln>
            <a:noFill/>
          </a:ln>
        </p:spPr>
      </p:pic>
    </p:spTree>
    <p:extLst>
      <p:ext uri="{BB962C8B-B14F-4D97-AF65-F5344CB8AC3E}">
        <p14:creationId xmlns:p14="http://schemas.microsoft.com/office/powerpoint/2010/main" val="1298759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Eyetracking</a:t>
            </a:r>
            <a:r>
              <a:rPr lang="cs-CZ" sz="2000" dirty="0">
                <a:solidFill>
                  <a:srgbClr val="002060"/>
                </a:solidFill>
                <a:latin typeface="Times New Roman" panose="02020603050405020304" pitchFamily="18" charset="0"/>
                <a:cs typeface="Times New Roman" panose="02020603050405020304" pitchFamily="18" charset="0"/>
              </a:rPr>
              <a:t> - sledování pohybu oční zornice. V oblasti internetu se využívá pro identifikaci atraktivních míst na webové stránce. Nad rámec </a:t>
            </a:r>
            <a:r>
              <a:rPr lang="cs-CZ" sz="2000" dirty="0" err="1">
                <a:solidFill>
                  <a:srgbClr val="002060"/>
                </a:solidFill>
                <a:latin typeface="Times New Roman" panose="02020603050405020304" pitchFamily="18" charset="0"/>
                <a:cs typeface="Times New Roman" panose="02020603050405020304" pitchFamily="18" charset="0"/>
              </a:rPr>
              <a:t>mousetrackingu</a:t>
            </a:r>
            <a:r>
              <a:rPr lang="cs-CZ" sz="2000" dirty="0">
                <a:solidFill>
                  <a:srgbClr val="002060"/>
                </a:solidFill>
                <a:latin typeface="Times New Roman" panose="02020603050405020304" pitchFamily="18" charset="0"/>
                <a:cs typeface="Times New Roman" panose="02020603050405020304" pitchFamily="18" charset="0"/>
              </a:rPr>
              <a:t> a webové analytiky ukazuje, kam se uživatel skutečně dívá. Opět nejelegantnější metodou bývá tepelná mapa, ovšem velmi užitečná je také analýza cesty (</a:t>
            </a:r>
            <a:r>
              <a:rPr lang="cs-CZ" sz="2000" dirty="0" err="1">
                <a:solidFill>
                  <a:srgbClr val="002060"/>
                </a:solidFill>
                <a:latin typeface="Times New Roman" panose="02020603050405020304" pitchFamily="18" charset="0"/>
                <a:cs typeface="Times New Roman" panose="02020603050405020304" pitchFamily="18" charset="0"/>
              </a:rPr>
              <a:t>path</a:t>
            </a:r>
            <a:r>
              <a:rPr lang="cs-CZ" sz="2000" dirty="0">
                <a:solidFill>
                  <a:srgbClr val="002060"/>
                </a:solidFill>
                <a:latin typeface="Times New Roman" panose="02020603050405020304" pitchFamily="18" charset="0"/>
                <a:cs typeface="Times New Roman" panose="02020603050405020304" pitchFamily="18" charset="0"/>
              </a:rPr>
              <a:t>), která naznačuje, jak se uživatel po webové stránce pohyboval.</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Eyetracking</a:t>
            </a:r>
            <a:endParaRPr lang="cs-CZ" dirty="0"/>
          </a:p>
        </p:txBody>
      </p:sp>
      <p:pic>
        <p:nvPicPr>
          <p:cNvPr id="4" name="Obrázek 3" descr="eye-tracking-full-option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707311"/>
            <a:ext cx="2543175" cy="1905000"/>
          </a:xfrm>
          <a:prstGeom prst="rect">
            <a:avLst/>
          </a:prstGeom>
          <a:noFill/>
          <a:ln>
            <a:noFill/>
          </a:ln>
        </p:spPr>
      </p:pic>
      <p:pic>
        <p:nvPicPr>
          <p:cNvPr id="5" name="Obrázek 4" descr="10-reassurances-zaland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427" y="2727089"/>
            <a:ext cx="2819400" cy="1914525"/>
          </a:xfrm>
          <a:prstGeom prst="rect">
            <a:avLst/>
          </a:prstGeom>
          <a:noFill/>
          <a:ln>
            <a:noFill/>
          </a:ln>
        </p:spPr>
      </p:pic>
    </p:spTree>
    <p:extLst>
      <p:ext uri="{BB962C8B-B14F-4D97-AF65-F5344CB8AC3E}">
        <p14:creationId xmlns:p14="http://schemas.microsoft.com/office/powerpoint/2010/main" val="1966540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5474"/>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A/B testování představuj metody, které umožňují na reálných uživatelích testovat dvě či více variant určité webové stránky.</a:t>
            </a:r>
          </a:p>
          <a:p>
            <a:r>
              <a:rPr lang="cs-CZ" altLang="cs-CZ" sz="2000" dirty="0">
                <a:solidFill>
                  <a:srgbClr val="002060"/>
                </a:solidFill>
                <a:latin typeface="Times New Roman" panose="02020603050405020304" pitchFamily="18" charset="0"/>
                <a:cs typeface="Times New Roman" panose="02020603050405020304" pitchFamily="18" charset="0"/>
              </a:rPr>
              <a:t>Výzkumník pak pozoruje rozdíly v konverzních poměrech a je schopný vyhodnotit, která testovaná stránky je pro uživatele přívětivější, snadnější na ovládání, atraktivnější a tím také lépe plní svůj účel. </a:t>
            </a:r>
          </a:p>
          <a:p>
            <a:r>
              <a:rPr lang="cs-CZ" altLang="cs-CZ" sz="2000" dirty="0">
                <a:solidFill>
                  <a:srgbClr val="002060"/>
                </a:solidFill>
                <a:latin typeface="Times New Roman" panose="02020603050405020304" pitchFamily="18" charset="0"/>
                <a:cs typeface="Times New Roman" panose="02020603050405020304" pitchFamily="18" charset="0"/>
              </a:rPr>
              <a:t>Oproti metodám dotazování je experiment formou techniky A/B testování věrohodnější, jelikož se uživatel chová zcela přirozeně a v podstatě ani neví, že je součástí výzkumu.</a:t>
            </a:r>
          </a:p>
          <a:p>
            <a:r>
              <a:rPr lang="cs-CZ" altLang="cs-CZ" sz="2000" dirty="0">
                <a:solidFill>
                  <a:srgbClr val="002060"/>
                </a:solidFill>
                <a:latin typeface="Times New Roman" panose="02020603050405020304" pitchFamily="18" charset="0"/>
                <a:cs typeface="Times New Roman" panose="02020603050405020304" pitchFamily="18" charset="0"/>
              </a:rPr>
              <a:t>Testujeme – layout, obrázky, texty, grafické prvky, barvy atd.</a:t>
            </a:r>
          </a:p>
          <a:p>
            <a:r>
              <a:rPr lang="cs-CZ" altLang="cs-CZ" sz="2000" dirty="0">
                <a:solidFill>
                  <a:srgbClr val="002060"/>
                </a:solidFill>
                <a:latin typeface="Times New Roman" panose="02020603050405020304" pitchFamily="18" charset="0"/>
                <a:cs typeface="Times New Roman" panose="02020603050405020304" pitchFamily="18" charset="0"/>
              </a:rPr>
              <a:t>Super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A/B testování.</a:t>
            </a:r>
          </a:p>
          <a:p>
            <a:r>
              <a:rPr lang="cs-CZ" altLang="cs-CZ" sz="2000" dirty="0">
                <a:solidFill>
                  <a:srgbClr val="002060"/>
                </a:solidFill>
                <a:latin typeface="Times New Roman" panose="02020603050405020304" pitchFamily="18" charset="0"/>
                <a:cs typeface="Times New Roman" panose="02020603050405020304" pitchFamily="18" charset="0"/>
              </a:rPr>
              <a:t>Variantou A/B testování je MVT testování (</a:t>
            </a:r>
            <a:r>
              <a:rPr lang="cs-CZ" altLang="cs-CZ" sz="2000" dirty="0" err="1">
                <a:solidFill>
                  <a:srgbClr val="002060"/>
                </a:solidFill>
                <a:latin typeface="Times New Roman" panose="02020603050405020304" pitchFamily="18" charset="0"/>
                <a:cs typeface="Times New Roman" panose="02020603050405020304" pitchFamily="18" charset="0"/>
              </a:rPr>
              <a:t>multivariačí</a:t>
            </a:r>
            <a:r>
              <a:rPr lang="cs-CZ" altLang="cs-CZ" sz="2000" dirty="0">
                <a:solidFill>
                  <a:srgbClr val="002060"/>
                </a:solidFill>
                <a:latin typeface="Times New Roman" panose="02020603050405020304" pitchFamily="18" charset="0"/>
                <a:cs typeface="Times New Roman" panose="02020603050405020304" pitchFamily="18" charset="0"/>
              </a:rPr>
              <a:t> testování), což je technika, která umožňuje porovnat více prvků na jedné stránce najednou.</a:t>
            </a:r>
          </a:p>
        </p:txBody>
      </p:sp>
      <p:sp>
        <p:nvSpPr>
          <p:cNvPr id="6" name="Nadpis 5"/>
          <p:cNvSpPr>
            <a:spLocks noGrp="1"/>
          </p:cNvSpPr>
          <p:nvPr>
            <p:ph type="title"/>
          </p:nvPr>
        </p:nvSpPr>
        <p:spPr>
          <a:xfrm>
            <a:off x="179512" y="195486"/>
            <a:ext cx="3888432" cy="507703"/>
          </a:xfrm>
        </p:spPr>
        <p:txBody>
          <a:bodyPr/>
          <a:lstStyle/>
          <a:p>
            <a:r>
              <a:rPr lang="cs-CZ" dirty="0"/>
              <a:t>A/B testování</a:t>
            </a:r>
          </a:p>
        </p:txBody>
      </p:sp>
    </p:spTree>
    <p:extLst>
      <p:ext uri="{BB962C8B-B14F-4D97-AF65-F5344CB8AC3E}">
        <p14:creationId xmlns:p14="http://schemas.microsoft.com/office/powerpoint/2010/main" val="2082870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3813" y="703189"/>
            <a:ext cx="8820472" cy="3024336"/>
          </a:xfrm>
          <a:prstGeom prst="rect">
            <a:avLst/>
          </a:prstGeom>
        </p:spPr>
        <p:txBody>
          <a:bodyPr>
            <a:noAutofit/>
          </a:bodyPr>
          <a:lstStyle/>
          <a:p>
            <a:r>
              <a:rPr lang="cs-CZ" sz="2000" b="1" dirty="0">
                <a:solidFill>
                  <a:srgbClr val="002060"/>
                </a:solidFill>
              </a:rPr>
              <a:t>Všichni</a:t>
            </a:r>
            <a:r>
              <a:rPr lang="cs-CZ" sz="2000" dirty="0">
                <a:solidFill>
                  <a:srgbClr val="002060"/>
                </a:solidFill>
              </a:rPr>
              <a:t>.</a:t>
            </a:r>
          </a:p>
          <a:p>
            <a:r>
              <a:rPr lang="cs-CZ" sz="2000" dirty="0">
                <a:solidFill>
                  <a:srgbClr val="002060"/>
                </a:solidFill>
              </a:rPr>
              <a:t>Pokud půjdeme od operačních systémů, tak Apple již prohrál řadu soudů o </a:t>
            </a:r>
            <a:r>
              <a:rPr lang="cs-CZ" sz="2000" dirty="0" err="1">
                <a:solidFill>
                  <a:srgbClr val="002060"/>
                </a:solidFill>
              </a:rPr>
              <a:t>trackování</a:t>
            </a:r>
            <a:r>
              <a:rPr lang="cs-CZ" sz="2000" dirty="0">
                <a:solidFill>
                  <a:srgbClr val="002060"/>
                </a:solidFill>
              </a:rPr>
              <a:t> údajů svých zákazníků, Microsoft aktivně testuje ve Windows 10, které s radostí poskytnul zdarma.</a:t>
            </a:r>
          </a:p>
          <a:p>
            <a:r>
              <a:rPr lang="cs-CZ" sz="2000" dirty="0">
                <a:solidFill>
                  <a:srgbClr val="002060"/>
                </a:solidFill>
              </a:rPr>
              <a:t>Prohlížeče nás sledují (</a:t>
            </a:r>
            <a:r>
              <a:rPr lang="cs-CZ" sz="2000" dirty="0" err="1">
                <a:solidFill>
                  <a:srgbClr val="002060"/>
                </a:solidFill>
              </a:rPr>
              <a:t>cookies</a:t>
            </a:r>
            <a:r>
              <a:rPr lang="cs-CZ" sz="2000" dirty="0">
                <a:solidFill>
                  <a:srgbClr val="002060"/>
                </a:solidFill>
              </a:rPr>
              <a:t>). Google také prohrál řadu soudů o </a:t>
            </a:r>
            <a:r>
              <a:rPr lang="cs-CZ" sz="2000" dirty="0" err="1">
                <a:solidFill>
                  <a:srgbClr val="002060"/>
                </a:solidFill>
              </a:rPr>
              <a:t>trackování</a:t>
            </a:r>
            <a:r>
              <a:rPr lang="cs-CZ" sz="2000" dirty="0">
                <a:solidFill>
                  <a:srgbClr val="002060"/>
                </a:solidFill>
              </a:rPr>
              <a:t> údajů svých zákazníků (</a:t>
            </a:r>
            <a:r>
              <a:rPr lang="cs-CZ" sz="2000" dirty="0" err="1">
                <a:solidFill>
                  <a:srgbClr val="002060"/>
                </a:solidFill>
              </a:rPr>
              <a:t>cookie</a:t>
            </a:r>
            <a:r>
              <a:rPr lang="cs-CZ" sz="2000" dirty="0">
                <a:solidFill>
                  <a:srgbClr val="002060"/>
                </a:solidFill>
              </a:rPr>
              <a:t> PREF – vytvoří se po prvním hledání – cílí pak reklamu). </a:t>
            </a:r>
          </a:p>
          <a:p>
            <a:r>
              <a:rPr lang="cs-CZ" sz="2000" dirty="0">
                <a:solidFill>
                  <a:srgbClr val="002060"/>
                </a:solidFill>
              </a:rPr>
              <a:t>Jednotlivé stránky – jde to velmi jednoduše přes propojení se sociálními sítěmi a různými jinými masovými identifikátory. Např. Facebook pomocí tlačítka pro sdílení a dalších </a:t>
            </a:r>
            <a:r>
              <a:rPr lang="cs-CZ" sz="2000" dirty="0" err="1">
                <a:solidFill>
                  <a:srgbClr val="002060"/>
                </a:solidFill>
              </a:rPr>
              <a:t>widgetů</a:t>
            </a:r>
            <a:r>
              <a:rPr lang="cs-CZ" sz="2000" dirty="0">
                <a:solidFill>
                  <a:srgbClr val="002060"/>
                </a:solidFill>
              </a:rPr>
              <a:t> sleduje, na jakých stránkách surfujete, i když </a:t>
            </a:r>
            <a:r>
              <a:rPr lang="cs-CZ" sz="2000" dirty="0">
                <a:solidFill>
                  <a:srgbClr val="002060"/>
                </a:solidFill>
                <a:hlinkClick r:id="rId3"/>
              </a:rPr>
              <a:t>nejste přihlášení</a:t>
            </a:r>
            <a:r>
              <a:rPr lang="cs-CZ" sz="2000" dirty="0">
                <a:solidFill>
                  <a:srgbClr val="002060"/>
                </a:solidFill>
              </a:rPr>
              <a:t>.</a:t>
            </a:r>
          </a:p>
          <a:p>
            <a:r>
              <a:rPr lang="cs-CZ" sz="2000" dirty="0">
                <a:solidFill>
                  <a:srgbClr val="002060"/>
                </a:solidFill>
              </a:rPr>
              <a:t>Je to problém? Odpověď je na Vás, lze to ale komerčně využít a všichni víme o kauzách, které v roce 2014 zažily USA (FBI, NSA, CIA) –velké firmy jim MUSÍ poskytovat data.</a:t>
            </a:r>
          </a:p>
        </p:txBody>
      </p:sp>
      <p:sp>
        <p:nvSpPr>
          <p:cNvPr id="6" name="Nadpis 5"/>
          <p:cNvSpPr>
            <a:spLocks noGrp="1"/>
          </p:cNvSpPr>
          <p:nvPr>
            <p:ph type="title"/>
          </p:nvPr>
        </p:nvSpPr>
        <p:spPr>
          <a:xfrm>
            <a:off x="179512" y="195486"/>
            <a:ext cx="5616624" cy="507703"/>
          </a:xfrm>
        </p:spPr>
        <p:txBody>
          <a:bodyPr/>
          <a:lstStyle/>
          <a:p>
            <a:r>
              <a:rPr lang="cs-CZ" dirty="0"/>
              <a:t>Kdo všechno nás sleduje na internetu?</a:t>
            </a:r>
          </a:p>
        </p:txBody>
      </p:sp>
    </p:spTree>
    <p:extLst>
      <p:ext uri="{BB962C8B-B14F-4D97-AF65-F5344CB8AC3E}">
        <p14:creationId xmlns:p14="http://schemas.microsoft.com/office/powerpoint/2010/main" val="2428955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Tady</a:t>
            </a:r>
            <a:r>
              <a:rPr lang="cs-CZ" sz="2000" dirty="0">
                <a:solidFill>
                  <a:srgbClr val="002060"/>
                </a:solidFill>
                <a:latin typeface="Times New Roman" panose="02020603050405020304" pitchFamily="18" charset="0"/>
                <a:cs typeface="Times New Roman" panose="02020603050405020304" pitchFamily="18" charset="0"/>
              </a:rPr>
              <a:t> si klikněte a uvidíte, co o vás jednoduchý web ví po příchodu. Dá se toho samozřejmě zjistit více přes navázané nástroje, viz předchozí probíraná témata.</a:t>
            </a:r>
          </a:p>
          <a:p>
            <a:r>
              <a:rPr lang="cs-CZ" altLang="cs-CZ" sz="2000" dirty="0">
                <a:solidFill>
                  <a:srgbClr val="002060"/>
                </a:solidFill>
                <a:latin typeface="Times New Roman" panose="02020603050405020304" pitchFamily="18" charset="0"/>
                <a:cs typeface="Times New Roman" panose="02020603050405020304" pitchFamily="18" charset="0"/>
              </a:rPr>
              <a:t>Aktuální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co o nás kdo ví a jak to smazat: „Internetové služby o nás ví víc, než si myslíme. Jak to zjistit a jak data smazat?“. </a:t>
            </a:r>
          </a:p>
          <a:p>
            <a:r>
              <a:rPr lang="cs-CZ" sz="2000" dirty="0">
                <a:solidFill>
                  <a:srgbClr val="002060"/>
                </a:solidFill>
                <a:hlinkClick r:id="rId5"/>
              </a:rPr>
              <a:t>Big data: Malé chyby, velký problém</a:t>
            </a:r>
            <a:r>
              <a:rPr lang="cs-CZ" sz="2000" dirty="0">
                <a:solidFill>
                  <a:srgbClr val="002060"/>
                </a:solidFill>
              </a:rPr>
              <a:t> „</a:t>
            </a:r>
            <a:r>
              <a:rPr lang="cs-CZ" sz="2000" i="1" dirty="0">
                <a:solidFill>
                  <a:srgbClr val="002060"/>
                </a:solidFill>
              </a:rPr>
              <a:t>Představa, že místo úmorného a intelektuálně náročného hledání souvislostí a ověřování teorií pouze vezmeme dostatečně velký soubor dat, která nám po prohnání mašinou samy prozradí svůj smysl, je nesmírně lákavá.“</a:t>
            </a:r>
          </a:p>
          <a:p>
            <a:r>
              <a:rPr lang="cs-CZ" sz="2000" dirty="0">
                <a:solidFill>
                  <a:srgbClr val="002060"/>
                </a:solidFill>
                <a:hlinkClick r:id="rId6"/>
              </a:rPr>
              <a:t>Facebook proti sebevraždám. </a:t>
            </a:r>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336704" cy="507703"/>
          </a:xfrm>
        </p:spPr>
        <p:txBody>
          <a:bodyPr/>
          <a:lstStyle/>
          <a:p>
            <a:r>
              <a:rPr lang="cs-CZ" dirty="0"/>
              <a:t>Jednoduchá ukázka co o mě kdo ví</a:t>
            </a:r>
          </a:p>
        </p:txBody>
      </p:sp>
    </p:spTree>
    <p:extLst>
      <p:ext uri="{BB962C8B-B14F-4D97-AF65-F5344CB8AC3E}">
        <p14:creationId xmlns:p14="http://schemas.microsoft.com/office/powerpoint/2010/main" val="113040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424936" cy="1152128"/>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Hlavní myšlenkou je tvorba </a:t>
            </a:r>
            <a:r>
              <a:rPr lang="cs-CZ" altLang="cs-CZ" sz="2000" b="1" dirty="0">
                <a:solidFill>
                  <a:srgbClr val="002060"/>
                </a:solidFill>
                <a:latin typeface="Times New Roman" panose="02020603050405020304" pitchFamily="18" charset="0"/>
                <a:cs typeface="Times New Roman" panose="02020603050405020304" pitchFamily="18" charset="0"/>
              </a:rPr>
              <a:t>zajímavého obsahu</a:t>
            </a:r>
            <a:r>
              <a:rPr lang="cs-CZ" altLang="cs-CZ" sz="2000" dirty="0">
                <a:solidFill>
                  <a:srgbClr val="002060"/>
                </a:solidFill>
                <a:latin typeface="Times New Roman" panose="02020603050405020304" pitchFamily="18" charset="0"/>
                <a:cs typeface="Times New Roman" panose="02020603050405020304" pitchFamily="18" charset="0"/>
              </a:rPr>
              <a:t>, ne přímý nátlak na prodej.</a:t>
            </a:r>
          </a:p>
          <a:p>
            <a:r>
              <a:rPr lang="cs-CZ" sz="2000" dirty="0">
                <a:solidFill>
                  <a:srgbClr val="002060"/>
                </a:solidFill>
                <a:latin typeface="Times New Roman" panose="02020603050405020304" pitchFamily="18" charset="0"/>
                <a:cs typeface="Times New Roman" panose="02020603050405020304" pitchFamily="18" charset="0"/>
              </a:rPr>
              <a:t>Obsahový marketing je důležitý i pro </a:t>
            </a:r>
            <a:r>
              <a:rPr lang="cs-CZ" sz="2000" dirty="0">
                <a:solidFill>
                  <a:srgbClr val="002060"/>
                </a:solidFill>
                <a:latin typeface="Times New Roman" panose="02020603050405020304" pitchFamily="18" charset="0"/>
                <a:cs typeface="Times New Roman" panose="02020603050405020304" pitchFamily="18" charset="0"/>
                <a:hlinkClick r:id="rId3"/>
              </a:rPr>
              <a:t>SEO </a:t>
            </a:r>
            <a:r>
              <a:rPr lang="cs-CZ" sz="2000" dirty="0">
                <a:solidFill>
                  <a:srgbClr val="002060"/>
                </a:solidFill>
                <a:latin typeface="Times New Roman" panose="02020603050405020304" pitchFamily="18" charset="0"/>
                <a:cs typeface="Times New Roman" panose="02020603050405020304" pitchFamily="18" charset="0"/>
              </a:rPr>
              <a:t>– optimalizace pro vyhledávače. (ne jen text, ale i videa a obrázky, které správně otextujeme!)</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Obsahový marketing</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427734"/>
            <a:ext cx="2528069" cy="2081444"/>
          </a:xfrm>
          <a:prstGeom prst="rect">
            <a:avLst/>
          </a:prstGeom>
        </p:spPr>
      </p:pic>
      <p:sp>
        <p:nvSpPr>
          <p:cNvPr id="7" name="Zástupný symbol pro obsah 2"/>
          <p:cNvSpPr txBox="1">
            <a:spLocks/>
          </p:cNvSpPr>
          <p:nvPr/>
        </p:nvSpPr>
        <p:spPr>
          <a:xfrm>
            <a:off x="409616" y="2283718"/>
            <a:ext cx="4522424" cy="23762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a:solidFill>
                  <a:srgbClr val="002060"/>
                </a:solidFill>
                <a:latin typeface="Times New Roman" panose="02020603050405020304" pitchFamily="18" charset="0"/>
                <a:cs typeface="Times New Roman" panose="02020603050405020304" pitchFamily="18" charset="0"/>
              </a:rPr>
              <a:t>Dělá ho většina firem, aniž by si to předtím uvědomovala. Dnes se snažíme dělat to koncepčně. Obsahový marketing je tedy </a:t>
            </a:r>
            <a:r>
              <a:rPr lang="cs-CZ" altLang="cs-CZ" sz="2000" b="1" dirty="0">
                <a:solidFill>
                  <a:srgbClr val="002060"/>
                </a:solidFill>
                <a:latin typeface="Times New Roman" panose="02020603050405020304" pitchFamily="18" charset="0"/>
                <a:cs typeface="Times New Roman" panose="02020603050405020304" pitchFamily="18" charset="0"/>
              </a:rPr>
              <a:t>dlouhodobý koncepční přístup k tvorbě obsahu</a:t>
            </a:r>
            <a:r>
              <a:rPr lang="cs-CZ" altLang="cs-CZ" sz="2000" dirty="0">
                <a:solidFill>
                  <a:srgbClr val="002060"/>
                </a:solidFill>
                <a:latin typeface="Times New Roman" panose="02020603050405020304" pitchFamily="18" charset="0"/>
                <a:cs typeface="Times New Roman" panose="02020603050405020304" pitchFamily="18" charset="0"/>
              </a:rPr>
              <a:t>, vše má svůj řád, svou myšlenku a směřuje to ke stanovenému cíli.</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16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„Byl to Google, který v roce 2008 zveřejnil svoji předpověď šíření epidemie chřipky založenou na frekvenci hledání výrazů spojených s jejími příznaky a radami jak ji „léčit“. Rychlostí i přesností s jakou Google zachytil nástup a předpověděl rozsah chřipkové epidemie, významně předčil standardní statistické metody založené na zpětném sběru diagnóz stanovených lékaři.“</a:t>
            </a:r>
          </a:p>
          <a:p>
            <a:r>
              <a:rPr lang="cs-CZ" sz="2000" dirty="0">
                <a:solidFill>
                  <a:srgbClr val="002060"/>
                </a:solidFill>
                <a:hlinkClick r:id="rId3"/>
              </a:rPr>
              <a:t>Superpočítač Watson od IBM napsal svou první kuchařku</a:t>
            </a:r>
            <a:r>
              <a:rPr lang="cs-CZ" sz="2000" b="1" dirty="0">
                <a:solidFill>
                  <a:srgbClr val="002060"/>
                </a:solidFill>
              </a:rPr>
              <a:t> </a:t>
            </a:r>
            <a:r>
              <a:rPr lang="cs-CZ" sz="2000" dirty="0">
                <a:solidFill>
                  <a:srgbClr val="002060"/>
                </a:solidFill>
              </a:rPr>
              <a:t>„je dostatečně výkonný, aby „pochopil“ obrovské množství dat, hledal souvislosti a obohacoval tím své vlastní znalosti, které následně zohlednil při „chápání“ nových dat.“</a:t>
            </a:r>
            <a:endParaRPr lang="cs-CZ" sz="2000" b="1" dirty="0">
              <a:solidFill>
                <a:srgbClr val="002060"/>
              </a:solidFill>
            </a:endParaRPr>
          </a:p>
          <a:p>
            <a:r>
              <a:rPr lang="cs-CZ" sz="2000" dirty="0">
                <a:solidFill>
                  <a:srgbClr val="002060"/>
                </a:solidFill>
              </a:rPr>
              <a:t>Kam tyto trendy vedou? Automatické analýzy velkých objemů dat – strojové učení a myšlení – automatická tvorba zcela nových informací – automatické rozhodování – bude trendem budoucnosti mít dostatečně chytrý SW, který automaticky navrhne naprosto vše? Chceme to?</a:t>
            </a:r>
          </a:p>
        </p:txBody>
      </p:sp>
      <p:sp>
        <p:nvSpPr>
          <p:cNvPr id="6" name="Nadpis 5"/>
          <p:cNvSpPr>
            <a:spLocks noGrp="1"/>
          </p:cNvSpPr>
          <p:nvPr>
            <p:ph type="title"/>
          </p:nvPr>
        </p:nvSpPr>
        <p:spPr>
          <a:xfrm>
            <a:off x="179512" y="195486"/>
            <a:ext cx="3888432" cy="507703"/>
          </a:xfrm>
        </p:spPr>
        <p:txBody>
          <a:bodyPr/>
          <a:lstStyle/>
          <a:p>
            <a:r>
              <a:rPr lang="cs-CZ" dirty="0"/>
              <a:t>Kam tyto trendy vedou?</a:t>
            </a:r>
          </a:p>
        </p:txBody>
      </p:sp>
    </p:spTree>
    <p:extLst>
      <p:ext uri="{BB962C8B-B14F-4D97-AF65-F5344CB8AC3E}">
        <p14:creationId xmlns:p14="http://schemas.microsoft.com/office/powerpoint/2010/main" val="425708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755576" y="2513246"/>
            <a:ext cx="3168352" cy="178669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010412"/>
            <a:ext cx="4762500" cy="3571875"/>
          </a:xfrm>
          <a:prstGeom prst="rect">
            <a:avLst/>
          </a:prstGeom>
        </p:spPr>
      </p:pic>
    </p:spTree>
    <p:extLst>
      <p:ext uri="{BB962C8B-B14F-4D97-AF65-F5344CB8AC3E}">
        <p14:creationId xmlns:p14="http://schemas.microsoft.com/office/powerpoint/2010/main" val="405334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Podstatou je zajímavý obsah. Výborně to shrnuje tento </a:t>
            </a:r>
            <a:r>
              <a:rPr 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sz="2000" dirty="0">
                <a:solidFill>
                  <a:srgbClr val="002060"/>
                </a:solidFill>
                <a:latin typeface="Times New Roman" panose="02020603050405020304" pitchFamily="18" charset="0"/>
                <a:cs typeface="Times New Roman" panose="02020603050405020304" pitchFamily="18" charset="0"/>
              </a:rPr>
              <a:t> – opravdu nemůže obsah dělat někdo bez k tomu příslušných schopností, nebude to hned a nebude to levné. Pomůže to ale pak dále s komunikací (využiji to pro PR, </a:t>
            </a:r>
            <a:r>
              <a:rPr lang="cs-CZ" sz="2000" dirty="0" err="1">
                <a:solidFill>
                  <a:srgbClr val="002060"/>
                </a:solidFill>
                <a:latin typeface="Times New Roman" panose="02020603050405020304" pitchFamily="18" charset="0"/>
                <a:cs typeface="Times New Roman" panose="02020603050405020304" pitchFamily="18" charset="0"/>
              </a:rPr>
              <a:t>soušly</a:t>
            </a:r>
            <a:r>
              <a:rPr lang="cs-CZ" sz="2000" dirty="0">
                <a:solidFill>
                  <a:srgbClr val="002060"/>
                </a:solidFill>
                <a:latin typeface="Times New Roman" panose="02020603050405020304" pitchFamily="18" charset="0"/>
                <a:cs typeface="Times New Roman" panose="02020603050405020304" pitchFamily="18" charset="0"/>
              </a:rPr>
              <a:t>, reklamu), buduje to komunitu, je to jediná cesta k SEO, a pomalu to bude budovat i konverze (ale fakt pomalu, těžko se to měří).</a:t>
            </a:r>
          </a:p>
          <a:p>
            <a:r>
              <a:rPr lang="cs-CZ" altLang="cs-CZ" sz="2000" dirty="0">
                <a:solidFill>
                  <a:srgbClr val="002060"/>
                </a:solidFill>
                <a:latin typeface="Times New Roman" panose="02020603050405020304" pitchFamily="18" charset="0"/>
                <a:cs typeface="Times New Roman" panose="02020603050405020304" pitchFamily="18" charset="0"/>
              </a:rPr>
              <a:t>Obsah je úzce propojený se SEO – vyhledáváním – analýzou klíčových slov. Musím chápat, co lidé hledají, abych je byl schopen přivést ke mně.</a:t>
            </a:r>
          </a:p>
          <a:p>
            <a:r>
              <a:rPr lang="cs-CZ" altLang="cs-CZ" sz="2000" dirty="0">
                <a:solidFill>
                  <a:srgbClr val="002060"/>
                </a:solidFill>
                <a:latin typeface="Times New Roman" panose="02020603050405020304" pitchFamily="18" charset="0"/>
                <a:cs typeface="Times New Roman" panose="02020603050405020304" pitchFamily="18" charset="0"/>
              </a:rPr>
              <a:t>Na slušně fungující obsahovou strategii budeme tedy potřebovat řadu lidí! Někoho na „</a:t>
            </a:r>
            <a:r>
              <a:rPr lang="cs-CZ" altLang="cs-CZ" sz="2000" dirty="0" err="1">
                <a:solidFill>
                  <a:srgbClr val="002060"/>
                </a:solidFill>
                <a:latin typeface="Times New Roman" panose="02020603050405020304" pitchFamily="18" charset="0"/>
                <a:cs typeface="Times New Roman" panose="02020603050405020304" pitchFamily="18" charset="0"/>
              </a:rPr>
              <a:t>back</a:t>
            </a:r>
            <a:r>
              <a:rPr lang="cs-CZ" altLang="cs-CZ" sz="2000" dirty="0">
                <a:solidFill>
                  <a:srgbClr val="002060"/>
                </a:solidFill>
                <a:latin typeface="Times New Roman" panose="02020603050405020304" pitchFamily="18" charset="0"/>
                <a:cs typeface="Times New Roman" panose="02020603050405020304" pitchFamily="18" charset="0"/>
              </a:rPr>
              <a:t> end“ – SEO, PPC, a někoho na „front end“ – </a:t>
            </a:r>
            <a:r>
              <a:rPr lang="cs-CZ" altLang="cs-CZ" sz="2000" dirty="0" err="1">
                <a:solidFill>
                  <a:srgbClr val="002060"/>
                </a:solidFill>
                <a:latin typeface="Times New Roman" panose="02020603050405020304" pitchFamily="18" charset="0"/>
                <a:cs typeface="Times New Roman" panose="02020603050405020304" pitchFamily="18" charset="0"/>
              </a:rPr>
              <a:t>copywriter</a:t>
            </a:r>
            <a:r>
              <a:rPr lang="cs-CZ" altLang="cs-CZ" sz="2000" dirty="0">
                <a:solidFill>
                  <a:srgbClr val="002060"/>
                </a:solidFill>
                <a:latin typeface="Times New Roman" panose="02020603050405020304" pitchFamily="18" charset="0"/>
                <a:cs typeface="Times New Roman" panose="02020603050405020304" pitchFamily="18" charset="0"/>
              </a:rPr>
              <a:t>, grafik (foto, video), marketingový specialista (na strategii a </a:t>
            </a:r>
            <a:r>
              <a:rPr lang="cs-CZ" altLang="cs-CZ" sz="2000" dirty="0" err="1">
                <a:solidFill>
                  <a:srgbClr val="002060"/>
                </a:solidFill>
                <a:latin typeface="Times New Roman" panose="02020603050405020304" pitchFamily="18" charset="0"/>
                <a:cs typeface="Times New Roman" panose="02020603050405020304" pitchFamily="18" charset="0"/>
              </a:rPr>
              <a:t>kreativu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184576" cy="507703"/>
          </a:xfrm>
        </p:spPr>
        <p:txBody>
          <a:bodyPr/>
          <a:lstStyle/>
          <a:p>
            <a:r>
              <a:rPr lang="cs-CZ" dirty="0"/>
              <a:t>Podstata obsahového marketingu</a:t>
            </a:r>
          </a:p>
        </p:txBody>
      </p:sp>
    </p:spTree>
    <p:extLst>
      <p:ext uri="{BB962C8B-B14F-4D97-AF65-F5344CB8AC3E}">
        <p14:creationId xmlns:p14="http://schemas.microsoft.com/office/powerpoint/2010/main" val="249309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48" y="3003798"/>
            <a:ext cx="3023659" cy="170080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Podporuje růst celé firmy – prodeje, rosteme jako tým dělající obsah.</a:t>
            </a:r>
          </a:p>
          <a:p>
            <a:r>
              <a:rPr lang="cs-CZ" sz="2000" dirty="0">
                <a:solidFill>
                  <a:srgbClr val="002060"/>
                </a:solidFill>
                <a:latin typeface="Times New Roman" panose="02020603050405020304" pitchFamily="18" charset="0"/>
                <a:cs typeface="Times New Roman" panose="02020603050405020304" pitchFamily="18" charset="0"/>
              </a:rPr>
              <a:t>Získáváme stále nové poptávky – kvalitní obsah láká nové zákazníky. </a:t>
            </a:r>
          </a:p>
          <a:p>
            <a:r>
              <a:rPr lang="cs-CZ" sz="2000" dirty="0">
                <a:solidFill>
                  <a:srgbClr val="002060"/>
                </a:solidFill>
                <a:latin typeface="Times New Roman" panose="02020603050405020304" pitchFamily="18" charset="0"/>
                <a:cs typeface="Times New Roman" panose="02020603050405020304" pitchFamily="18" charset="0"/>
              </a:rPr>
              <a:t>Ušetříme na reklamě – kvalitní obsah sám přitáhne zájemce.</a:t>
            </a:r>
          </a:p>
          <a:p>
            <a:r>
              <a:rPr lang="cs-CZ" sz="2000" dirty="0">
                <a:solidFill>
                  <a:srgbClr val="002060"/>
                </a:solidFill>
                <a:latin typeface="Times New Roman" panose="02020603050405020304" pitchFamily="18" charset="0"/>
                <a:cs typeface="Times New Roman" panose="02020603050405020304" pitchFamily="18" charset="0"/>
              </a:rPr>
              <a:t>Spotřebitelé se o nás sami zajímají – přilákáme návštěvníky organicky. </a:t>
            </a:r>
          </a:p>
          <a:p>
            <a:r>
              <a:rPr lang="cs-CZ" sz="2000" dirty="0">
                <a:solidFill>
                  <a:srgbClr val="002060"/>
                </a:solidFill>
                <a:latin typeface="Times New Roman" panose="02020603050405020304" pitchFamily="18" charset="0"/>
                <a:cs typeface="Times New Roman" panose="02020603050405020304" pitchFamily="18" charset="0"/>
              </a:rPr>
              <a:t>Staneme se kapacitou v oboru – v rámci obsahu tvoříme i edukační (výukový) obsah, radíme spotřebitelům, staneme se nepostradatelní.</a:t>
            </a:r>
          </a:p>
          <a:p>
            <a:r>
              <a:rPr lang="cs-CZ" sz="2000" dirty="0">
                <a:solidFill>
                  <a:srgbClr val="002060"/>
                </a:solidFill>
                <a:latin typeface="Times New Roman" panose="02020603050405020304" pitchFamily="18" charset="0"/>
                <a:cs typeface="Times New Roman" panose="02020603050405020304" pitchFamily="18" charset="0"/>
              </a:rPr>
              <a:t>Získáme cenné přirozené zpětné odkazy – sdílení + SEO.</a:t>
            </a:r>
          </a:p>
          <a:p>
            <a:r>
              <a:rPr lang="cs-CZ" sz="2000" dirty="0">
                <a:solidFill>
                  <a:srgbClr val="002060"/>
                </a:solidFill>
                <a:latin typeface="Times New Roman" panose="02020603050405020304" pitchFamily="18" charset="0"/>
                <a:cs typeface="Times New Roman" panose="02020603050405020304" pitchFamily="18" charset="0"/>
              </a:rPr>
              <a:t>Porostou naše sociální sítě – kvalitní obsah = více věrných fanoušků.</a:t>
            </a:r>
          </a:p>
          <a:p>
            <a:r>
              <a:rPr lang="cs-CZ" sz="2000" dirty="0">
                <a:solidFill>
                  <a:srgbClr val="002060"/>
                </a:solidFill>
                <a:latin typeface="Times New Roman" panose="02020603050405020304" pitchFamily="18" charset="0"/>
                <a:cs typeface="Times New Roman" panose="02020603050405020304" pitchFamily="18" charset="0"/>
              </a:rPr>
              <a:t>Posilujeme důvěru – v rámci obsahu sdílíme svou identitu (firemní kulturu), tím budujeme dobrý vztah se zákazníkem.</a:t>
            </a:r>
          </a:p>
        </p:txBody>
      </p:sp>
      <p:sp>
        <p:nvSpPr>
          <p:cNvPr id="6" name="Nadpis 5"/>
          <p:cNvSpPr>
            <a:spLocks noGrp="1"/>
          </p:cNvSpPr>
          <p:nvPr>
            <p:ph type="title"/>
          </p:nvPr>
        </p:nvSpPr>
        <p:spPr>
          <a:xfrm>
            <a:off x="179512" y="195486"/>
            <a:ext cx="7200800" cy="507703"/>
          </a:xfrm>
        </p:spPr>
        <p:txBody>
          <a:bodyPr/>
          <a:lstStyle/>
          <a:p>
            <a:r>
              <a:rPr lang="cs-CZ" dirty="0"/>
              <a:t>Výhody obsahového marketingu (Řezníček a Procházka, 2014, s. 30-32)</a:t>
            </a:r>
          </a:p>
        </p:txBody>
      </p:sp>
    </p:spTree>
    <p:extLst>
      <p:ext uri="{BB962C8B-B14F-4D97-AF65-F5344CB8AC3E}">
        <p14:creationId xmlns:p14="http://schemas.microsoft.com/office/powerpoint/2010/main" val="401013434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3648</TotalTime>
  <Words>6714</Words>
  <Application>Microsoft Office PowerPoint</Application>
  <PresentationFormat>Předvádění na obrazovce (16:9)</PresentationFormat>
  <Paragraphs>498</Paragraphs>
  <Slides>71</Slides>
  <Notes>68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71</vt:i4>
      </vt:variant>
    </vt:vector>
  </HeadingPairs>
  <TitlesOfParts>
    <vt:vector size="76" baseType="lpstr">
      <vt:lpstr>Arial</vt:lpstr>
      <vt:lpstr>Calibri</vt:lpstr>
      <vt:lpstr>Times New Roman</vt:lpstr>
      <vt:lpstr>Wingdings</vt:lpstr>
      <vt:lpstr>SLU</vt:lpstr>
      <vt:lpstr>3. tutoriál E-marketing</vt:lpstr>
      <vt:lpstr>Obsah přednášky</vt:lpstr>
      <vt:lpstr>Důležité organizační sdělení!</vt:lpstr>
      <vt:lpstr>1 Obsahový marketing</vt:lpstr>
      <vt:lpstr>Vymezení obsahového marketingu</vt:lpstr>
      <vt:lpstr>Nástroje obsahového marketingu</vt:lpstr>
      <vt:lpstr>Obsahový marketing</vt:lpstr>
      <vt:lpstr>Podstata obsahového marketingu</vt:lpstr>
      <vt:lpstr>Výhody obsahového marketingu (Řezníček a Procházka, 2014, s. 30-32)</vt:lpstr>
      <vt:lpstr>Nevýhody obsahového marketingu (Řezníček a Procházka, 2014, s. 32-34)</vt:lpstr>
      <vt:lpstr>2 Nástroje obsahového marketingu - (Řezníček a Procházka, 2014, s. 99-108)</vt:lpstr>
      <vt:lpstr>Nástroje obsahového marketingu - (Řezníček a Procházka, 2014, s. 99-108)</vt:lpstr>
      <vt:lpstr>Nástroje obsahového marketingu - (Řezníček a Procházka, 2014, s. 99-108)</vt:lpstr>
      <vt:lpstr>Nástroje obsahového marketingu - (Řezníček a Procházka, 2014, s. 99-108)</vt:lpstr>
      <vt:lpstr>Nástroje obsahového marketingu – text</vt:lpstr>
      <vt:lpstr>Nástroje obsahového marketingu – text - copywriting</vt:lpstr>
      <vt:lpstr>Copywriting</vt:lpstr>
      <vt:lpstr>Blogy</vt:lpstr>
      <vt:lpstr>Posty na sociálních sítích - GIFy</vt:lpstr>
      <vt:lpstr>Memy (angl. MEMEs)</vt:lpstr>
      <vt:lpstr>Nové FB formáty</vt:lpstr>
      <vt:lpstr>Microsite</vt:lpstr>
      <vt:lpstr>Aktuality</vt:lpstr>
      <vt:lpstr>Úkol 1</vt:lpstr>
      <vt:lpstr>3 Tvorba obsahové kampaně – Marketing Journal</vt:lpstr>
      <vt:lpstr>Tvorba obsahové kampaně – Marketing Journal</vt:lpstr>
      <vt:lpstr>Vnitřní procesy pro dobrý obsah – Marketing Journal</vt:lpstr>
      <vt:lpstr>Jak na plán obsahového marketingu krok za krokem — 2. část dle Marketing Journal</vt:lpstr>
      <vt:lpstr>Úkol 2</vt:lpstr>
      <vt:lpstr>4 Mobilní marketing</vt:lpstr>
      <vt:lpstr>Výkon jednotlivých forem internetové a mobilní reklamy v roce 2016 v mil. Kč</vt:lpstr>
      <vt:lpstr>O čem tedy pro nás bude mobilní marketing?</vt:lpstr>
      <vt:lpstr>Co tedy na mobilu děláme?</vt:lpstr>
      <vt:lpstr>SMS reklama</vt:lpstr>
      <vt:lpstr>Aplikace</vt:lpstr>
      <vt:lpstr>Aplikace</vt:lpstr>
      <vt:lpstr>Mobile Marketing Association</vt:lpstr>
      <vt:lpstr>Mobilní marketing zajímavosti</vt:lpstr>
      <vt:lpstr>QR kódy</vt:lpstr>
      <vt:lpstr>QR obchod v metru</vt:lpstr>
      <vt:lpstr>Geomarketing</vt:lpstr>
      <vt:lpstr>Mobilní senzory</vt:lpstr>
      <vt:lpstr>Úkol 3</vt:lpstr>
      <vt:lpstr>5 E-mailing </vt:lpstr>
      <vt:lpstr>Druhy e-mailů (Sálová et al., 2015, s. 83-84)</vt:lpstr>
      <vt:lpstr>Výhody e-mailingu (Sálová et al., 2015, s. 84-85)</vt:lpstr>
      <vt:lpstr>Nevýhody e-mailingu (Janouch, 2014, s. 205)</vt:lpstr>
      <vt:lpstr>Právní rámec (Janouch, 2014, s. 205-207)</vt:lpstr>
      <vt:lpstr>8 kroků pro efektivní e-mail marketing (Kirš, 2015, s. 31)</vt:lpstr>
      <vt:lpstr>6 zásad pro čtivý e-mail (Sálová et al., 2015, s. 89-90)</vt:lpstr>
      <vt:lpstr>Tvorba databáze</vt:lpstr>
      <vt:lpstr>Sledované metriky</vt:lpstr>
      <vt:lpstr>Budoucnost e-mailingu</vt:lpstr>
      <vt:lpstr>Programy pro e-mailing (Janouch, 2014, s. 216-217)</vt:lpstr>
      <vt:lpstr>Úkol 4</vt:lpstr>
      <vt:lpstr>6 Marketingový výzkum na internetu</vt:lpstr>
      <vt:lpstr>Tři základní typy</vt:lpstr>
      <vt:lpstr>Prezentace aplikace PowerPoint</vt:lpstr>
      <vt:lpstr>Výzkumný proces dle Kozel et al. (2011, s. 73)</vt:lpstr>
      <vt:lpstr>Typy dat</vt:lpstr>
      <vt:lpstr>Online dotazníky</vt:lpstr>
      <vt:lpstr>Online focus groups a interview</vt:lpstr>
      <vt:lpstr>Webová analytika</vt:lpstr>
      <vt:lpstr>Data mining a monitoring sociálních médií</vt:lpstr>
      <vt:lpstr>Mousetracking</vt:lpstr>
      <vt:lpstr>Eyetracking</vt:lpstr>
      <vt:lpstr>A/B testování</vt:lpstr>
      <vt:lpstr>Kdo všechno nás sleduje na internetu?</vt:lpstr>
      <vt:lpstr>Jednoduchá ukázka co o mě kdo ví</vt:lpstr>
      <vt:lpstr>Kam tyto trendy vedou?</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160</cp:revision>
  <dcterms:created xsi:type="dcterms:W3CDTF">2016-07-06T15:42:34Z</dcterms:created>
  <dcterms:modified xsi:type="dcterms:W3CDTF">2019-10-10T07:57:51Z</dcterms:modified>
</cp:coreProperties>
</file>