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256" r:id="rId2"/>
    <p:sldId id="269" r:id="rId3"/>
    <p:sldId id="257" r:id="rId4"/>
    <p:sldId id="277" r:id="rId5"/>
    <p:sldId id="258" r:id="rId6"/>
    <p:sldId id="259" r:id="rId7"/>
    <p:sldId id="274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76" r:id="rId16"/>
    <p:sldId id="268" r:id="rId17"/>
    <p:sldId id="270" r:id="rId18"/>
    <p:sldId id="272" r:id="rId19"/>
    <p:sldId id="275" r:id="rId20"/>
    <p:sldId id="278" r:id="rId21"/>
    <p:sldId id="279" r:id="rId22"/>
    <p:sldId id="280" r:id="rId23"/>
    <p:sldId id="282" r:id="rId24"/>
    <p:sldId id="283" r:id="rId25"/>
    <p:sldId id="284" r:id="rId26"/>
    <p:sldId id="285" r:id="rId27"/>
    <p:sldId id="27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0929"/>
  </p:normalViewPr>
  <p:slideViewPr>
    <p:cSldViewPr>
      <p:cViewPr varScale="1">
        <p:scale>
          <a:sx n="106" d="100"/>
          <a:sy n="106" d="100"/>
        </p:scale>
        <p:origin x="19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7F87D3B-485A-48AF-91CB-DB444EA9B73E}" type="datetimeFigureOut">
              <a:rPr lang="cs-CZ"/>
              <a:pPr>
                <a:defRPr/>
              </a:pPr>
              <a:t>18.12.2018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CCA417D-0C1F-45E0-96D3-4C67AEAB0AF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9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48665B-3E2C-43B4-9361-FE53D7D6D338}" type="slidenum">
              <a:rPr lang="cs-CZ" smtClean="0"/>
              <a:pPr/>
              <a:t>11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67468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48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F9B039-4BDC-43C6-96BA-D30F65F18E0C}" type="slidenum">
              <a:rPr lang="cs-CZ" smtClean="0"/>
              <a:pPr/>
              <a:t>18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3456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0EB6B-5368-41A3-B32A-FDE6E61D5EB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1D827-6EB0-4762-8C42-F4E721FEA53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B3EB7-931D-49E4-A7CC-F80CC0BE6E7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8C1CD-2484-452E-8C4E-1838E2CEC3C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8A9B8-7A7E-4039-B7B8-D1761A3B82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8A1B7-5062-4508-A08A-C0763A555D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A66EB-5016-4A62-8C20-17977DBDB7E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2BFB6-F13E-44FF-AA55-FA3BE20F99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1BFFE-930F-4EE8-B75C-C88C12B11D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E3200-CCBD-4666-9A28-FD2922B01A0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2E38F-DD77-44FC-8224-3D0DDE4DEB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F5CB-4CBE-4BF2-A39E-E182F47732C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30F07F-0C09-4C09-802D-1386D6DF3CA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57688"/>
            <a:ext cx="7772400" cy="17383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smtClean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smtClean="0">
                <a:solidFill>
                  <a:schemeClr val="bg2"/>
                </a:solidFill>
              </a:rPr>
              <a:t>Personalista a pracovní skupiny</a:t>
            </a:r>
            <a:endParaRPr lang="cs-CZ" sz="3500" b="1" i="1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i="1" smtClean="0">
                <a:solidFill>
                  <a:schemeClr val="bg2"/>
                </a:solidFill>
              </a:rPr>
              <a:t>				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11. přednáška</a:t>
            </a:r>
          </a:p>
        </p:txBody>
      </p:sp>
      <p:pic>
        <p:nvPicPr>
          <p:cNvPr id="15363" name="Picture 4" descr="G:\KLIENTI\OVX\2008-06-SLU-DesignManual\2008-10-DM\2008-11-04-Stavba01\final03\export\logoOPF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358775"/>
            <a:ext cx="4824412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692150"/>
            <a:ext cx="8712200" cy="864642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Faktory skupinové dynamiky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2816"/>
            <a:ext cx="8496300" cy="4608934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Pod označením „faktory skupinové dynamiky“ rozumíme </a:t>
            </a:r>
            <a:r>
              <a:rPr lang="cs-CZ" sz="2800" b="1" dirty="0" smtClean="0">
                <a:solidFill>
                  <a:schemeClr val="bg2"/>
                </a:solidFill>
              </a:rPr>
              <a:t>veškeré elementy působící na skupinu.</a:t>
            </a:r>
          </a:p>
          <a:p>
            <a:pPr marL="0" indent="0" algn="just" eaLnBrk="1" hangingPunct="1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  <a:latin typeface="Arial" charset="0"/>
              </a:rPr>
              <a:t>…</a:t>
            </a:r>
            <a:r>
              <a:rPr lang="cs-CZ" sz="2800" dirty="0" smtClean="0">
                <a:solidFill>
                  <a:schemeClr val="bg2"/>
                </a:solidFill>
              </a:rPr>
              <a:t>od minulých </a:t>
            </a:r>
            <a:r>
              <a:rPr lang="cs-CZ" sz="2800" u="sng" dirty="0" smtClean="0">
                <a:solidFill>
                  <a:schemeClr val="bg2"/>
                </a:solidFill>
              </a:rPr>
              <a:t>zkušeností</a:t>
            </a:r>
            <a:r>
              <a:rPr lang="cs-CZ" sz="2800" dirty="0" smtClean="0">
                <a:solidFill>
                  <a:schemeClr val="bg2"/>
                </a:solidFill>
              </a:rPr>
              <a:t> členů, přes </a:t>
            </a:r>
            <a:r>
              <a:rPr lang="cs-CZ" sz="2800" u="sng" dirty="0" smtClean="0">
                <a:solidFill>
                  <a:schemeClr val="bg2"/>
                </a:solidFill>
              </a:rPr>
              <a:t>vztahy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  <a:latin typeface="Arial" charset="0"/>
              </a:rPr>
              <a:t/>
            </a:r>
            <a:br>
              <a:rPr lang="cs-CZ" sz="2800" dirty="0" smtClean="0">
                <a:solidFill>
                  <a:schemeClr val="bg2"/>
                </a:solidFill>
                <a:latin typeface="Arial" charset="0"/>
              </a:rPr>
            </a:br>
            <a:r>
              <a:rPr lang="cs-CZ" sz="2800" dirty="0" smtClean="0">
                <a:solidFill>
                  <a:schemeClr val="bg2"/>
                </a:solidFill>
              </a:rPr>
              <a:t>s jinými skupinami, </a:t>
            </a:r>
            <a:r>
              <a:rPr lang="cs-CZ" sz="2800" u="sng" dirty="0" smtClean="0">
                <a:solidFill>
                  <a:schemeClr val="bg2"/>
                </a:solidFill>
              </a:rPr>
              <a:t>vnější atmosféru a motivy</a:t>
            </a:r>
            <a:r>
              <a:rPr lang="cs-CZ" sz="2800" dirty="0" smtClean="0">
                <a:solidFill>
                  <a:schemeClr val="bg2"/>
                </a:solidFill>
              </a:rPr>
              <a:t> členů skupiny až ke všem </a:t>
            </a:r>
            <a:r>
              <a:rPr lang="cs-CZ" sz="2800" u="sng" dirty="0" smtClean="0">
                <a:solidFill>
                  <a:schemeClr val="bg2"/>
                </a:solidFill>
              </a:rPr>
              <a:t>procesům či vlivům uvnitř skupiny</a:t>
            </a:r>
            <a:br>
              <a:rPr lang="cs-CZ" sz="2800" u="sng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(= fáze vývoje, odstředivé a dostředivé síly, pozice a role, struktura, interakce, cíle, normy, vedení apod.).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765175"/>
            <a:ext cx="7772400" cy="503238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Komunikace v pracovní skupině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496300" cy="4896396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V pracovní skupině se mohou projevovat </a:t>
            </a:r>
            <a:r>
              <a:rPr lang="cs-CZ" sz="2800" u="sng" dirty="0" smtClean="0">
                <a:solidFill>
                  <a:schemeClr val="bg2"/>
                </a:solidFill>
              </a:rPr>
              <a:t>různé podoby 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komunikace: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Formální   </a:t>
            </a:r>
            <a:r>
              <a:rPr lang="cs-CZ" sz="2800" b="1" dirty="0" smtClean="0">
                <a:solidFill>
                  <a:schemeClr val="bg2"/>
                </a:solidFill>
              </a:rPr>
              <a:t>x </a:t>
            </a:r>
            <a:r>
              <a:rPr lang="cs-CZ" sz="2800" dirty="0" smtClean="0">
                <a:solidFill>
                  <a:schemeClr val="bg2"/>
                </a:solidFill>
              </a:rPr>
              <a:t>  neformální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Vnitřní  </a:t>
            </a:r>
            <a:r>
              <a:rPr lang="cs-CZ" sz="2800" b="1" dirty="0" smtClean="0">
                <a:solidFill>
                  <a:schemeClr val="bg2"/>
                </a:solidFill>
              </a:rPr>
              <a:t> x   </a:t>
            </a:r>
            <a:r>
              <a:rPr lang="cs-CZ" sz="2800" dirty="0" smtClean="0">
                <a:solidFill>
                  <a:schemeClr val="bg2"/>
                </a:solidFill>
              </a:rPr>
              <a:t>vnější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Přímá    </a:t>
            </a:r>
            <a:r>
              <a:rPr lang="cs-CZ" sz="2800" b="1" dirty="0" smtClean="0">
                <a:solidFill>
                  <a:schemeClr val="bg2"/>
                </a:solidFill>
              </a:rPr>
              <a:t>x</a:t>
            </a:r>
            <a:r>
              <a:rPr lang="cs-CZ" sz="2800" dirty="0" smtClean="0">
                <a:solidFill>
                  <a:schemeClr val="bg2"/>
                </a:solidFill>
              </a:rPr>
              <a:t>    zprostředkovaná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Vertikální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Horizontální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Diagonální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772400" cy="57467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Komunikační sítě formální komunikace</a:t>
            </a:r>
            <a:endParaRPr lang="cs-CZ" sz="3200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800"/>
            <a:ext cx="8353425" cy="5040288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Řetězec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(shora dolů).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Převrácené Y </a:t>
            </a:r>
            <a:r>
              <a:rPr lang="cs-CZ" sz="2500" dirty="0" smtClean="0">
                <a:solidFill>
                  <a:schemeClr val="bg2"/>
                </a:solidFill>
              </a:rPr>
              <a:t>(shora dolů s rozpojením na předposledním stupni).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Kormidlo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(vedoucí propojen s několika členy, mezi nimiž ale není formální komunikační propojení)</a:t>
            </a:r>
            <a:r>
              <a:rPr lang="cs-CZ" sz="2900" dirty="0" smtClean="0">
                <a:solidFill>
                  <a:schemeClr val="bg2"/>
                </a:solidFill>
              </a:rPr>
              <a:t>.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Kruh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(mezi členy skupiny bez vazby na vedoucího).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Všeobecná síť </a:t>
            </a:r>
            <a:r>
              <a:rPr lang="cs-CZ" sz="2900" dirty="0" smtClean="0">
                <a:solidFill>
                  <a:schemeClr val="bg2"/>
                </a:solidFill>
              </a:rPr>
              <a:t>(</a:t>
            </a:r>
            <a:r>
              <a:rPr lang="cs-CZ" sz="2500" dirty="0" smtClean="0">
                <a:solidFill>
                  <a:schemeClr val="bg2"/>
                </a:solidFill>
              </a:rPr>
              <a:t>vzájemnost, symetrie, uplatnění názorů bez ohledu na pozici).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Pro </a:t>
            </a:r>
            <a:r>
              <a:rPr lang="cs-CZ" sz="2900" b="1" dirty="0" smtClean="0">
                <a:solidFill>
                  <a:schemeClr val="bg2"/>
                </a:solidFill>
              </a:rPr>
              <a:t>neformální komunikaci </a:t>
            </a:r>
            <a:r>
              <a:rPr lang="cs-CZ" sz="2500" b="1" dirty="0" smtClean="0">
                <a:solidFill>
                  <a:schemeClr val="bg2"/>
                </a:solidFill>
              </a:rPr>
              <a:t>(</a:t>
            </a:r>
            <a:r>
              <a:rPr lang="cs-CZ" sz="2500" dirty="0" smtClean="0">
                <a:solidFill>
                  <a:schemeClr val="bg2"/>
                </a:solidFill>
              </a:rPr>
              <a:t>jsou uváděny např. sítě typu paprsek, vějíř, klast).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65175"/>
            <a:ext cx="8569325" cy="503238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Pracovní skupina, pracovní tým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07375" cy="5184775"/>
          </a:xfrm>
        </p:spPr>
        <p:txBody>
          <a:bodyPr/>
          <a:lstStyle/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Charakteristika </a:t>
            </a:r>
            <a:r>
              <a:rPr lang="cs-CZ" sz="2800" b="1" u="sng" dirty="0" smtClean="0">
                <a:solidFill>
                  <a:schemeClr val="bg2"/>
                </a:solidFill>
              </a:rPr>
              <a:t>pracovní skupiny</a:t>
            </a:r>
            <a:r>
              <a:rPr lang="cs-CZ" sz="2800" b="1" dirty="0" smtClean="0">
                <a:solidFill>
                  <a:schemeClr val="bg2"/>
                </a:solidFill>
              </a:rPr>
              <a:t>: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malá sociální skupina s vnitřní strukturou rolí, pozic a častými kontakty; 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účel existence</a:t>
            </a:r>
            <a:r>
              <a:rPr lang="cs-CZ" sz="2800" dirty="0" smtClean="0">
                <a:solidFill>
                  <a:schemeClr val="bg2"/>
                </a:solidFill>
              </a:rPr>
              <a:t>: předávání a sdílení informací 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o úkolech;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synergie</a:t>
            </a:r>
            <a:r>
              <a:rPr lang="cs-CZ" sz="2800" dirty="0" smtClean="0">
                <a:solidFill>
                  <a:schemeClr val="bg2"/>
                </a:solidFill>
              </a:rPr>
              <a:t>: žádná nebo záporná;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zodpovědnos</a:t>
            </a:r>
            <a:r>
              <a:rPr lang="cs-CZ" sz="2800" dirty="0" smtClean="0">
                <a:solidFill>
                  <a:schemeClr val="bg2"/>
                </a:solidFill>
              </a:rPr>
              <a:t>t: individuální;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dovednosti</a:t>
            </a:r>
            <a:r>
              <a:rPr lang="cs-CZ" sz="2800" dirty="0" smtClean="0">
                <a:solidFill>
                  <a:schemeClr val="bg2"/>
                </a:solidFill>
              </a:rPr>
              <a:t>: náhodné a kolísavé.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776"/>
            <a:ext cx="8499475" cy="5446812"/>
          </a:xfrm>
        </p:spPr>
        <p:txBody>
          <a:bodyPr/>
          <a:lstStyle/>
          <a:p>
            <a:pPr marL="457200" indent="-457200"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Specifická </a:t>
            </a:r>
            <a:r>
              <a:rPr lang="cs-CZ" sz="3000" b="1" u="sng" dirty="0" smtClean="0">
                <a:solidFill>
                  <a:schemeClr val="bg2"/>
                </a:solidFill>
              </a:rPr>
              <a:t>malá pracovní skupina</a:t>
            </a:r>
            <a:r>
              <a:rPr lang="cs-CZ" sz="3000" u="sng" dirty="0" smtClean="0">
                <a:solidFill>
                  <a:schemeClr val="bg2"/>
                </a:solidFill>
              </a:rPr>
              <a:t>:</a:t>
            </a:r>
          </a:p>
          <a:p>
            <a:pPr marL="457200" indent="-457200"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 	</a:t>
            </a: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3000" dirty="0" smtClean="0">
                <a:solidFill>
                  <a:schemeClr val="bg2"/>
                </a:solidFill>
              </a:rPr>
              <a:t>s výrazným kolektivním duchem, soudržností a především </a:t>
            </a:r>
            <a:r>
              <a:rPr lang="cs-CZ" sz="3000" u="sng" dirty="0" smtClean="0">
                <a:solidFill>
                  <a:schemeClr val="bg2"/>
                </a:solidFill>
              </a:rPr>
              <a:t>společně stanoveným cílem</a:t>
            </a:r>
            <a:r>
              <a:rPr lang="cs-CZ" sz="3000" dirty="0" smtClean="0">
                <a:solidFill>
                  <a:schemeClr val="bg2"/>
                </a:solidFill>
              </a:rPr>
              <a:t>;</a:t>
            </a:r>
          </a:p>
          <a:p>
            <a:pPr marL="457200" indent="-457200"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	</a:t>
            </a:r>
            <a:r>
              <a:rPr lang="cs-CZ" sz="2900" dirty="0" smtClean="0">
                <a:solidFill>
                  <a:schemeClr val="bg2"/>
                </a:solidFill>
              </a:rPr>
              <a:t>–</a:t>
            </a:r>
            <a:r>
              <a:rPr lang="cs-CZ" sz="30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(ideálně)</a:t>
            </a:r>
            <a:r>
              <a:rPr lang="cs-CZ" sz="3000" dirty="0" smtClean="0">
                <a:solidFill>
                  <a:schemeClr val="bg2"/>
                </a:solidFill>
              </a:rPr>
              <a:t> mají </a:t>
            </a:r>
            <a:r>
              <a:rPr lang="cs-CZ" sz="3000" u="sng" dirty="0" smtClean="0">
                <a:solidFill>
                  <a:schemeClr val="bg2"/>
                </a:solidFill>
              </a:rPr>
              <a:t>cíle absolutní prioritu</a:t>
            </a:r>
            <a:r>
              <a:rPr lang="cs-CZ" sz="3000" dirty="0" smtClean="0">
                <a:solidFill>
                  <a:schemeClr val="bg2"/>
                </a:solidFill>
              </a:rPr>
              <a:t>;</a:t>
            </a:r>
          </a:p>
          <a:p>
            <a:pPr marL="457200" indent="-457200"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	</a:t>
            </a:r>
            <a:r>
              <a:rPr lang="cs-CZ" sz="2900" dirty="0" smtClean="0">
                <a:solidFill>
                  <a:schemeClr val="bg2"/>
                </a:solidFill>
              </a:rPr>
              <a:t>–</a:t>
            </a:r>
            <a:r>
              <a:rPr lang="cs-CZ" sz="3000" dirty="0" smtClean="0">
                <a:solidFill>
                  <a:schemeClr val="bg2"/>
                </a:solidFill>
              </a:rPr>
              <a:t> komunikace je účelově orientovaná;</a:t>
            </a:r>
          </a:p>
          <a:p>
            <a:pPr marL="457200" indent="-457200"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	</a:t>
            </a:r>
            <a:r>
              <a:rPr lang="cs-CZ" sz="2900" dirty="0" smtClean="0">
                <a:solidFill>
                  <a:schemeClr val="bg2"/>
                </a:solidFill>
              </a:rPr>
              <a:t>–</a:t>
            </a:r>
            <a:r>
              <a:rPr lang="cs-CZ" sz="3000" dirty="0" smtClean="0">
                <a:solidFill>
                  <a:schemeClr val="bg2"/>
                </a:solidFill>
              </a:rPr>
              <a:t> panuje </a:t>
            </a:r>
            <a:r>
              <a:rPr lang="cs-CZ" sz="3000" u="sng" dirty="0" smtClean="0">
                <a:solidFill>
                  <a:schemeClr val="bg2"/>
                </a:solidFill>
              </a:rPr>
              <a:t>vysoká důvěra a loajalita k týmu</a:t>
            </a:r>
            <a:r>
              <a:rPr lang="cs-CZ" sz="3000" dirty="0" smtClean="0">
                <a:solidFill>
                  <a:schemeClr val="bg2"/>
                </a:solidFill>
              </a:rPr>
              <a:t>, vnitřní konkurence je potlačena v zájmu dosažení společného cíle;</a:t>
            </a:r>
          </a:p>
          <a:p>
            <a:pPr marL="457200" indent="-457200"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	</a:t>
            </a:r>
            <a:r>
              <a:rPr lang="cs-CZ" sz="2900" dirty="0" smtClean="0">
                <a:solidFill>
                  <a:schemeClr val="bg2"/>
                </a:solidFill>
              </a:rPr>
              <a:t>–</a:t>
            </a:r>
            <a:r>
              <a:rPr lang="cs-CZ" sz="3000" dirty="0" smtClean="0">
                <a:solidFill>
                  <a:schemeClr val="bg2"/>
                </a:solidFill>
              </a:rPr>
              <a:t> všichni její </a:t>
            </a:r>
            <a:r>
              <a:rPr lang="cs-CZ" sz="3000" u="sng" dirty="0" smtClean="0">
                <a:solidFill>
                  <a:schemeClr val="bg2"/>
                </a:solidFill>
              </a:rPr>
              <a:t>členové sdílejí odměňování za splněný cíl</a:t>
            </a:r>
            <a:r>
              <a:rPr lang="cs-CZ" sz="3000" dirty="0" smtClean="0">
                <a:solidFill>
                  <a:schemeClr val="bg2"/>
                </a:solidFill>
              </a:rPr>
              <a:t>, ale</a:t>
            </a:r>
            <a:r>
              <a:rPr lang="cs-CZ" sz="2500" dirty="0" smtClean="0">
                <a:solidFill>
                  <a:schemeClr val="bg2"/>
                </a:solidFill>
              </a:rPr>
              <a:t> (případně)</a:t>
            </a:r>
            <a:r>
              <a:rPr lang="cs-CZ" sz="3000" dirty="0" smtClean="0">
                <a:solidFill>
                  <a:schemeClr val="bg2"/>
                </a:solidFill>
              </a:rPr>
              <a:t> také neúspěch.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20688"/>
            <a:ext cx="8642350" cy="647725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Pracovní skupina, pracovní tým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 advAuto="30000"/>
      <p:bldP spid="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69325" cy="5256213"/>
          </a:xfrm>
        </p:spPr>
        <p:txBody>
          <a:bodyPr/>
          <a:lstStyle/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Charakteristika </a:t>
            </a:r>
            <a:r>
              <a:rPr lang="cs-CZ" sz="2800" b="1" u="sng" dirty="0" smtClean="0">
                <a:solidFill>
                  <a:schemeClr val="bg2"/>
                </a:solidFill>
              </a:rPr>
              <a:t>pracovního týmu</a:t>
            </a:r>
            <a:r>
              <a:rPr lang="cs-CZ" sz="2800" dirty="0" smtClean="0">
                <a:solidFill>
                  <a:schemeClr val="bg2"/>
                </a:solidFill>
              </a:rPr>
              <a:t>: 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b="1" dirty="0" smtClean="0">
                <a:solidFill>
                  <a:schemeClr val="bg2"/>
                </a:solidFill>
              </a:rPr>
              <a:t>cíl   x   účel existence: </a:t>
            </a:r>
            <a:r>
              <a:rPr lang="cs-CZ" sz="2800" dirty="0" smtClean="0">
                <a:solidFill>
                  <a:schemeClr val="bg2"/>
                </a:solidFill>
              </a:rPr>
              <a:t>společný výkon,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b="1" dirty="0" smtClean="0">
                <a:solidFill>
                  <a:schemeClr val="bg2"/>
                </a:solidFill>
              </a:rPr>
              <a:t>synergie:</a:t>
            </a:r>
            <a:r>
              <a:rPr lang="cs-CZ" sz="2800" dirty="0" smtClean="0">
                <a:solidFill>
                  <a:schemeClr val="bg2"/>
                </a:solidFill>
              </a:rPr>
              <a:t> pozitivní, 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b="1" dirty="0" smtClean="0">
                <a:solidFill>
                  <a:schemeClr val="bg2"/>
                </a:solidFill>
              </a:rPr>
              <a:t>zodpovědnost: </a:t>
            </a:r>
            <a:r>
              <a:rPr lang="cs-CZ" sz="2800" dirty="0" smtClean="0">
                <a:solidFill>
                  <a:schemeClr val="bg2"/>
                </a:solidFill>
              </a:rPr>
              <a:t>individuální a sdílená, 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b="1" dirty="0" smtClean="0">
                <a:solidFill>
                  <a:schemeClr val="bg2"/>
                </a:solidFill>
              </a:rPr>
              <a:t>dovednosti:</a:t>
            </a:r>
            <a:r>
              <a:rPr lang="cs-CZ" sz="2800" dirty="0" smtClean="0">
                <a:solidFill>
                  <a:schemeClr val="bg2"/>
                </a:solidFill>
              </a:rPr>
              <a:t> vzájemně se doplňující.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endParaRPr lang="cs-CZ" sz="500" dirty="0" smtClean="0">
              <a:solidFill>
                <a:schemeClr val="bg2"/>
              </a:solidFill>
            </a:endParaRP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Příklady pracovních týmů</a:t>
            </a:r>
            <a:r>
              <a:rPr lang="cs-CZ" sz="2800" dirty="0" smtClean="0">
                <a:solidFill>
                  <a:schemeClr val="bg2"/>
                </a:solidFill>
              </a:rPr>
              <a:t>: 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odborné komise, poradenské štáby, kroužky jakosti, </a:t>
            </a:r>
            <a:r>
              <a:rPr lang="cs-CZ" sz="2800" dirty="0" err="1" smtClean="0">
                <a:solidFill>
                  <a:schemeClr val="bg2"/>
                </a:solidFill>
              </a:rPr>
              <a:t>adhoc</a:t>
            </a:r>
            <a:r>
              <a:rPr lang="cs-CZ" sz="2800" dirty="0" smtClean="0">
                <a:solidFill>
                  <a:schemeClr val="bg2"/>
                </a:solidFill>
              </a:rPr>
              <a:t> týmy, trvalé týmy </a:t>
            </a:r>
            <a:r>
              <a:rPr lang="cs-CZ" sz="2500" dirty="0" smtClean="0">
                <a:solidFill>
                  <a:schemeClr val="bg2"/>
                </a:solidFill>
              </a:rPr>
              <a:t>(odbory apod.),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virtuální týmy </a:t>
            </a:r>
            <a:r>
              <a:rPr lang="cs-CZ" sz="2500" dirty="0" smtClean="0">
                <a:solidFill>
                  <a:schemeClr val="bg2"/>
                </a:solidFill>
              </a:rPr>
              <a:t>(např. mezinárodní, nikdy se neviděli),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multifunkční týmy, </a:t>
            </a:r>
            <a:r>
              <a:rPr lang="cs-CZ" sz="2800" dirty="0" err="1" smtClean="0">
                <a:solidFill>
                  <a:schemeClr val="bg2"/>
                </a:solidFill>
              </a:rPr>
              <a:t>sebeřídící</a:t>
            </a:r>
            <a:r>
              <a:rPr lang="cs-CZ" sz="2800" dirty="0" smtClean="0">
                <a:solidFill>
                  <a:schemeClr val="bg2"/>
                </a:solidFill>
              </a:rPr>
              <a:t> týmy, projektové týmy.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65175"/>
            <a:ext cx="8569325" cy="503238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Pracovní skupina, pracovní tým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 advAuto="30000"/>
      <p:bldP spid="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36712"/>
            <a:ext cx="8353425" cy="576064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…další charakteristické rysy pracovního týmu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808"/>
            <a:ext cx="8497639" cy="4680942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optimální </a:t>
            </a:r>
            <a:r>
              <a:rPr lang="cs-CZ" sz="2800" u="sng" dirty="0" smtClean="0">
                <a:solidFill>
                  <a:schemeClr val="bg2"/>
                </a:solidFill>
              </a:rPr>
              <a:t>velikost pracovního týmu</a:t>
            </a:r>
            <a:r>
              <a:rPr lang="cs-CZ" sz="2800" dirty="0" smtClean="0">
                <a:solidFill>
                  <a:schemeClr val="bg2"/>
                </a:solidFill>
              </a:rPr>
              <a:t> je uváděna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v rozmezí 7 – 12 členů;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zavádění týmové práce</a:t>
            </a:r>
            <a:r>
              <a:rPr lang="cs-CZ" sz="2800" dirty="0" smtClean="0">
                <a:solidFill>
                  <a:schemeClr val="bg2"/>
                </a:solidFill>
              </a:rPr>
              <a:t> v organizacích souvisí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s problematikou vedení – Blake and </a:t>
            </a:r>
            <a:r>
              <a:rPr lang="cs-CZ" sz="2800" dirty="0" err="1" smtClean="0">
                <a:solidFill>
                  <a:schemeClr val="bg2"/>
                </a:solidFill>
              </a:rPr>
              <a:t>Mouton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dirty="0" err="1" smtClean="0">
                <a:solidFill>
                  <a:schemeClr val="bg2"/>
                </a:solidFill>
              </a:rPr>
              <a:t>Managerial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dirty="0" err="1" smtClean="0">
                <a:solidFill>
                  <a:schemeClr val="bg2"/>
                </a:solidFill>
              </a:rPr>
              <a:t>grid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(manažerská mřížka).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Obecně lze konstatovat, že </a:t>
            </a:r>
            <a:r>
              <a:rPr lang="cs-CZ" sz="2800" b="1" dirty="0" smtClean="0">
                <a:solidFill>
                  <a:schemeClr val="bg2"/>
                </a:solidFill>
              </a:rPr>
              <a:t>tým je </a:t>
            </a:r>
            <a:r>
              <a:rPr lang="cs-CZ" sz="2800" b="1" u="sng" dirty="0" smtClean="0">
                <a:solidFill>
                  <a:schemeClr val="bg2"/>
                </a:solidFill>
              </a:rPr>
              <a:t>vždy</a:t>
            </a:r>
            <a:r>
              <a:rPr lang="cs-CZ" sz="2800" b="1" dirty="0" smtClean="0">
                <a:solidFill>
                  <a:schemeClr val="bg2"/>
                </a:solidFill>
              </a:rPr>
              <a:t> pracovní skupinou, </a:t>
            </a:r>
            <a:r>
              <a:rPr lang="cs-CZ" sz="2800" b="1" u="sng" dirty="0" smtClean="0">
                <a:solidFill>
                  <a:schemeClr val="bg2"/>
                </a:solidFill>
              </a:rPr>
              <a:t>ale NE VŽDY</a:t>
            </a:r>
            <a:r>
              <a:rPr lang="cs-CZ" sz="2800" b="1" dirty="0" smtClean="0">
                <a:solidFill>
                  <a:schemeClr val="bg2"/>
                </a:solidFill>
              </a:rPr>
              <a:t> je pracovní skupina týmem.</a:t>
            </a:r>
            <a:r>
              <a:rPr lang="cs-CZ" sz="3000" b="1" dirty="0" smtClean="0">
                <a:solidFill>
                  <a:schemeClr val="bg2"/>
                </a:solidFill>
              </a:rPr>
              <a:t> </a:t>
            </a:r>
          </a:p>
          <a:p>
            <a:pPr algn="just" eaLnBrk="1" hangingPunct="1">
              <a:buClr>
                <a:schemeClr val="bg2"/>
              </a:buClr>
              <a:buFont typeface="Wingdings" pitchFamily="2" charset="2"/>
              <a:buNone/>
            </a:pPr>
            <a:endParaRPr lang="cs-CZ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 advAuto="30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587375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Týmové ROLE</a:t>
            </a:r>
          </a:p>
        </p:txBody>
      </p:sp>
      <p:sp>
        <p:nvSpPr>
          <p:cNvPr id="3277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0825" y="1484784"/>
            <a:ext cx="8569647" cy="537321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Obecně týmové role dělíme na: 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	 </a:t>
            </a: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úkolové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(„vedou skupinu na cestě“), 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	 </a:t>
            </a: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udržující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(„drží skupinu pohromadě“).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endParaRPr lang="cs-CZ" sz="50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Dále rozlišujeme </a:t>
            </a:r>
            <a:r>
              <a:rPr lang="cs-CZ" sz="2900" u="sng" dirty="0" smtClean="0">
                <a:solidFill>
                  <a:schemeClr val="bg2"/>
                </a:solidFill>
              </a:rPr>
              <a:t>týmové role jednotlivých manažerů</a:t>
            </a:r>
            <a:r>
              <a:rPr lang="cs-CZ" sz="2900" dirty="0" smtClean="0">
                <a:solidFill>
                  <a:schemeClr val="bg2"/>
                </a:solidFill>
              </a:rPr>
              <a:t>: </a:t>
            </a:r>
          </a:p>
          <a:p>
            <a:pPr lvl="1" algn="just" eaLnBrk="1" hangingPunct="1">
              <a:lnSpc>
                <a:spcPct val="90000"/>
              </a:lnSpc>
              <a:buClr>
                <a:schemeClr val="bg2"/>
              </a:buClr>
              <a:buFontTx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</a:t>
            </a:r>
            <a:r>
              <a:rPr lang="cs-CZ" sz="2900" b="1" dirty="0" smtClean="0">
                <a:solidFill>
                  <a:schemeClr val="bg2"/>
                </a:solidFill>
              </a:rPr>
              <a:t> role orientované na akci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en-US" sz="2500" dirty="0" smtClean="0">
                <a:solidFill>
                  <a:schemeClr val="bg2"/>
                </a:solidFill>
              </a:rPr>
              <a:t>(u</a:t>
            </a:r>
            <a:r>
              <a:rPr lang="cs-CZ" sz="2500" dirty="0" err="1" smtClean="0">
                <a:solidFill>
                  <a:schemeClr val="bg2"/>
                </a:solidFill>
              </a:rPr>
              <a:t>směrňovač</a:t>
            </a:r>
            <a:r>
              <a:rPr lang="cs-CZ" sz="2500" dirty="0" smtClean="0">
                <a:solidFill>
                  <a:schemeClr val="bg2"/>
                </a:solidFill>
              </a:rPr>
              <a:t>, </a:t>
            </a:r>
            <a:r>
              <a:rPr lang="en-US" sz="2500" dirty="0" smtClean="0">
                <a:solidFill>
                  <a:schemeClr val="bg2"/>
                </a:solidFill>
              </a:rPr>
              <a:t>r</a:t>
            </a:r>
            <a:r>
              <a:rPr lang="cs-CZ" sz="2500" dirty="0" err="1" smtClean="0">
                <a:solidFill>
                  <a:schemeClr val="bg2"/>
                </a:solidFill>
              </a:rPr>
              <a:t>ealizátor</a:t>
            </a:r>
            <a:r>
              <a:rPr lang="cs-CZ" sz="2500" dirty="0" smtClean="0">
                <a:solidFill>
                  <a:schemeClr val="bg2"/>
                </a:solidFill>
              </a:rPr>
              <a:t>, </a:t>
            </a:r>
            <a:r>
              <a:rPr lang="en-US" sz="2500" dirty="0" smtClean="0">
                <a:solidFill>
                  <a:schemeClr val="bg2"/>
                </a:solidFill>
              </a:rPr>
              <a:t>k</a:t>
            </a:r>
            <a:r>
              <a:rPr lang="cs-CZ" sz="2500" dirty="0" err="1" smtClean="0">
                <a:solidFill>
                  <a:schemeClr val="bg2"/>
                </a:solidFill>
              </a:rPr>
              <a:t>ompletovač</a:t>
            </a:r>
            <a:r>
              <a:rPr lang="en-US" sz="2500" dirty="0" smtClean="0">
                <a:solidFill>
                  <a:schemeClr val="bg2"/>
                </a:solidFill>
              </a:rPr>
              <a:t>,</a:t>
            </a:r>
            <a:r>
              <a:rPr lang="cs-CZ" sz="2500" dirty="0" smtClean="0">
                <a:solidFill>
                  <a:schemeClr val="bg2"/>
                </a:solidFill>
              </a:rPr>
              <a:t> finišer</a:t>
            </a:r>
            <a:r>
              <a:rPr lang="en-US" sz="2500" dirty="0" smtClean="0">
                <a:solidFill>
                  <a:schemeClr val="bg2"/>
                </a:solidFill>
              </a:rPr>
              <a:t>)</a:t>
            </a:r>
            <a:r>
              <a:rPr lang="cs-CZ" sz="2500" dirty="0" smtClean="0">
                <a:solidFill>
                  <a:schemeClr val="bg2"/>
                </a:solidFill>
              </a:rPr>
              <a:t>, </a:t>
            </a:r>
          </a:p>
          <a:p>
            <a:pPr lvl="1" algn="just" eaLnBrk="1" hangingPunct="1">
              <a:lnSpc>
                <a:spcPct val="90000"/>
              </a:lnSpc>
              <a:buClr>
                <a:schemeClr val="bg2"/>
              </a:buClr>
              <a:buFontTx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en-US" sz="2900" b="1" dirty="0" smtClean="0">
                <a:solidFill>
                  <a:schemeClr val="bg2"/>
                </a:solidFill>
              </a:rPr>
              <a:t>r</a:t>
            </a:r>
            <a:r>
              <a:rPr lang="cs-CZ" sz="2900" b="1" dirty="0" err="1" smtClean="0">
                <a:solidFill>
                  <a:schemeClr val="bg2"/>
                </a:solidFill>
              </a:rPr>
              <a:t>ole</a:t>
            </a:r>
            <a:r>
              <a:rPr lang="cs-CZ" sz="2900" b="1" dirty="0" smtClean="0">
                <a:solidFill>
                  <a:schemeClr val="bg2"/>
                </a:solidFill>
              </a:rPr>
              <a:t> orientované na lidi</a:t>
            </a:r>
            <a:r>
              <a:rPr lang="en-US" sz="2900" dirty="0" smtClean="0">
                <a:solidFill>
                  <a:schemeClr val="bg2"/>
                </a:solidFill>
              </a:rPr>
              <a:t> </a:t>
            </a:r>
            <a:r>
              <a:rPr lang="en-US" sz="2500" dirty="0" smtClean="0">
                <a:solidFill>
                  <a:schemeClr val="bg2"/>
                </a:solidFill>
              </a:rPr>
              <a:t>(k</a:t>
            </a:r>
            <a:r>
              <a:rPr lang="cs-CZ" sz="2500" dirty="0" err="1" smtClean="0">
                <a:solidFill>
                  <a:schemeClr val="bg2"/>
                </a:solidFill>
              </a:rPr>
              <a:t>oordinátor</a:t>
            </a:r>
            <a:r>
              <a:rPr lang="cs-CZ" sz="2500" dirty="0" smtClean="0">
                <a:solidFill>
                  <a:schemeClr val="bg2"/>
                </a:solidFill>
              </a:rPr>
              <a:t>, </a:t>
            </a:r>
            <a:r>
              <a:rPr lang="en-US" sz="2500" dirty="0" smtClean="0">
                <a:solidFill>
                  <a:schemeClr val="bg2"/>
                </a:solidFill>
              </a:rPr>
              <a:t>t</a:t>
            </a:r>
            <a:r>
              <a:rPr lang="cs-CZ" sz="2500" dirty="0" err="1" smtClean="0">
                <a:solidFill>
                  <a:schemeClr val="bg2"/>
                </a:solidFill>
              </a:rPr>
              <a:t>ýmový</a:t>
            </a:r>
            <a:r>
              <a:rPr lang="cs-CZ" sz="2500" dirty="0" smtClean="0">
                <a:solidFill>
                  <a:schemeClr val="bg2"/>
                </a:solidFill>
              </a:rPr>
              <a:t> pracovník, </a:t>
            </a:r>
            <a:r>
              <a:rPr lang="en-US" sz="2500" dirty="0" smtClean="0">
                <a:solidFill>
                  <a:schemeClr val="bg2"/>
                </a:solidFill>
              </a:rPr>
              <a:t>v</a:t>
            </a:r>
            <a:r>
              <a:rPr lang="cs-CZ" sz="2500" dirty="0" err="1" smtClean="0">
                <a:solidFill>
                  <a:schemeClr val="bg2"/>
                </a:solidFill>
              </a:rPr>
              <a:t>yhledávač</a:t>
            </a:r>
            <a:r>
              <a:rPr lang="cs-CZ" sz="2500" dirty="0" smtClean="0">
                <a:solidFill>
                  <a:schemeClr val="bg2"/>
                </a:solidFill>
              </a:rPr>
              <a:t> zdrojů), 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	 </a:t>
            </a:r>
            <a:r>
              <a:rPr lang="cs-CZ" sz="2900" dirty="0" smtClean="0">
                <a:solidFill>
                  <a:schemeClr val="bg2"/>
                </a:solidFill>
              </a:rPr>
              <a:t>–</a:t>
            </a:r>
            <a:r>
              <a:rPr lang="cs-CZ" sz="2900" b="1" dirty="0" smtClean="0">
                <a:solidFill>
                  <a:schemeClr val="bg2"/>
                </a:solidFill>
              </a:rPr>
              <a:t> role orientované na myšlení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(novátor, monitor 	vyhodnocovač, specialista).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7989887" cy="431800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Konflikty rolí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800"/>
            <a:ext cx="8424862" cy="5040288"/>
          </a:xfrm>
        </p:spPr>
        <p:txBody>
          <a:bodyPr/>
          <a:lstStyle/>
          <a:p>
            <a:pPr marL="0" indent="0" algn="just" eaLnBrk="1" hangingPunct="1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Rozpor mezi očekáváním </a:t>
            </a:r>
            <a:r>
              <a:rPr lang="cs-CZ" sz="2800" b="1" dirty="0" err="1" smtClean="0">
                <a:solidFill>
                  <a:schemeClr val="bg2"/>
                </a:solidFill>
              </a:rPr>
              <a:t>definovatele</a:t>
            </a:r>
            <a:r>
              <a:rPr lang="cs-CZ" sz="2800" b="1" dirty="0" smtClean="0">
                <a:solidFill>
                  <a:schemeClr val="bg2"/>
                </a:solidFill>
              </a:rPr>
              <a:t> a určovatele role</a:t>
            </a:r>
            <a:r>
              <a:rPr lang="cs-CZ" sz="2800" dirty="0" smtClean="0">
                <a:solidFill>
                  <a:schemeClr val="bg2"/>
                </a:solidFill>
              </a:rPr>
              <a:t>. Příkladem může být </a:t>
            </a:r>
            <a:r>
              <a:rPr lang="cs-CZ" sz="2800" u="sng" dirty="0" smtClean="0">
                <a:solidFill>
                  <a:schemeClr val="bg2"/>
                </a:solidFill>
              </a:rPr>
              <a:t>pozice mistra ve výrobě</a:t>
            </a:r>
            <a:r>
              <a:rPr lang="cs-CZ" sz="2800" dirty="0" smtClean="0">
                <a:solidFill>
                  <a:schemeClr val="bg2"/>
                </a:solidFill>
              </a:rPr>
              <a:t>, který má být manažerem, ale zároveň “jedním z nás“. </a:t>
            </a:r>
          </a:p>
          <a:p>
            <a:pPr marL="0" indent="0" algn="just" eaLnBrk="1" hangingPunct="1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Konflikt mezi rolemi</a:t>
            </a:r>
            <a:r>
              <a:rPr lang="cs-CZ" sz="2800" dirty="0" smtClean="0">
                <a:solidFill>
                  <a:schemeClr val="bg2"/>
                </a:solidFill>
              </a:rPr>
              <a:t> vzniklých zastáváním více rolí najednou – (pracovní) přetížení, nebo naopak nevytížení či konflikt mezi růzností zastávaných rolí. Praktickým příkladem je </a:t>
            </a:r>
            <a:r>
              <a:rPr lang="cs-CZ" sz="2800" u="sng" dirty="0" smtClean="0">
                <a:solidFill>
                  <a:schemeClr val="bg2"/>
                </a:solidFill>
              </a:rPr>
              <a:t>zastávání role rodiče a pracovníka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773987" cy="503238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Konflikty v pracovních skupinách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6792"/>
            <a:ext cx="8497887" cy="4610646"/>
          </a:xfrm>
        </p:spPr>
        <p:txBody>
          <a:bodyPr/>
          <a:lstStyle/>
          <a:p>
            <a:pPr marL="514350" indent="-514350">
              <a:buClrTx/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V </a:t>
            </a:r>
            <a:r>
              <a:rPr lang="cs-CZ" sz="2800" u="sng" dirty="0" smtClean="0">
                <a:solidFill>
                  <a:schemeClr val="bg2"/>
                </a:solidFill>
              </a:rPr>
              <a:t>pracovních skupinách</a:t>
            </a:r>
            <a:r>
              <a:rPr lang="cs-CZ" sz="2800" dirty="0" smtClean="0">
                <a:solidFill>
                  <a:schemeClr val="bg2"/>
                </a:solidFill>
              </a:rPr>
              <a:t> rozlišujeme:</a:t>
            </a:r>
          </a:p>
          <a:p>
            <a:pPr marL="514350" indent="-514350">
              <a:spcBef>
                <a:spcPts val="1200"/>
              </a:spcBef>
              <a:buClrTx/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rozdíly ve vnímání problémů a pracovním  </a:t>
            </a:r>
          </a:p>
          <a:p>
            <a:pPr marL="514350" indent="-514350">
              <a:spcBef>
                <a:spcPts val="0"/>
              </a:spcBef>
              <a:buClrTx/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      hodnocení,</a:t>
            </a:r>
          </a:p>
          <a:p>
            <a:pPr marL="514350" indent="-514350">
              <a:spcBef>
                <a:spcPts val="1200"/>
              </a:spcBef>
              <a:buClrTx/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rozdíly v motivech a cílech,</a:t>
            </a:r>
          </a:p>
          <a:p>
            <a:pPr marL="514350" indent="-514350">
              <a:spcBef>
                <a:spcPts val="1200"/>
              </a:spcBef>
              <a:buClrTx/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neslučitelnost různých rolí,</a:t>
            </a:r>
          </a:p>
          <a:p>
            <a:pPr marL="514350" indent="-514350">
              <a:spcBef>
                <a:spcPts val="1200"/>
              </a:spcBef>
              <a:buClrTx/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zápas o uznání a zdroje,</a:t>
            </a:r>
          </a:p>
          <a:p>
            <a:pPr marL="514350" indent="-514350">
              <a:spcBef>
                <a:spcPts val="1200"/>
              </a:spcBef>
              <a:buClrTx/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obtížné mezilidské vztahy,</a:t>
            </a:r>
          </a:p>
          <a:p>
            <a:pPr marL="514350" indent="-514350">
              <a:spcBef>
                <a:spcPts val="1200"/>
              </a:spcBef>
              <a:buClrTx/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události, které mění život v podniku.</a:t>
            </a:r>
          </a:p>
          <a:p>
            <a:pPr marL="514350" indent="-514350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785813"/>
            <a:ext cx="7702550" cy="57150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7920880" cy="4465042"/>
          </a:xfrm>
        </p:spPr>
        <p:txBody>
          <a:bodyPr/>
          <a:lstStyle/>
          <a:p>
            <a:pPr algn="just"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Personalista a pracovní skupiny.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Komunikace v pracovní skupině.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Konflikty v pracovních skupinách a jejich řešení.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Metody výzkumu klimatu v pracovní skupině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600" dirty="0" smtClean="0">
                <a:solidFill>
                  <a:schemeClr val="bg2"/>
                </a:solidFill>
              </a:rPr>
              <a:t>(využití sociometrie). 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dirty="0" smtClean="0">
              <a:solidFill>
                <a:schemeClr val="bg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609600"/>
            <a:ext cx="8207375" cy="1163638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Hraniční případy konfliktů v pracovních skupinách</a:t>
            </a:r>
            <a:endParaRPr lang="ro-RO" sz="3200" b="1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>
          <a:xfrm>
            <a:off x="323850" y="1988839"/>
            <a:ext cx="8496300" cy="4607223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b="1" dirty="0" err="1" smtClean="0">
                <a:solidFill>
                  <a:schemeClr val="bg2"/>
                </a:solidFill>
              </a:rPr>
              <a:t>Mobbing</a:t>
            </a:r>
            <a:r>
              <a:rPr lang="cs-CZ" sz="2800" dirty="0" smtClean="0">
                <a:solidFill>
                  <a:schemeClr val="bg2"/>
                </a:solidFill>
              </a:rPr>
              <a:t>  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označuje nejrůznější formy </a:t>
            </a:r>
            <a:r>
              <a:rPr lang="cs-CZ" sz="2800" dirty="0" err="1" smtClean="0">
                <a:solidFill>
                  <a:schemeClr val="bg2"/>
                </a:solidFill>
              </a:rPr>
              <a:t>znepříjemňo</a:t>
            </a:r>
            <a:r>
              <a:rPr lang="cs-CZ" sz="2800" dirty="0" smtClean="0">
                <a:solidFill>
                  <a:schemeClr val="bg2"/>
                </a:solidFill>
              </a:rPr>
              <a:t>-vání života na pracovišti. Charakteristická je pro ně skrytost, rafinovanost a zákeřnost.</a:t>
            </a:r>
          </a:p>
          <a:p>
            <a:pPr marL="0" indent="0"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b="1" dirty="0" err="1" smtClean="0">
                <a:solidFill>
                  <a:schemeClr val="bg2"/>
                </a:solidFill>
              </a:rPr>
              <a:t>Bossing</a:t>
            </a:r>
            <a:r>
              <a:rPr lang="cs-CZ" sz="2800" dirty="0" smtClean="0">
                <a:solidFill>
                  <a:schemeClr val="bg2"/>
                </a:solidFill>
              </a:rPr>
              <a:t>  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je formou </a:t>
            </a:r>
            <a:r>
              <a:rPr lang="cs-CZ" sz="2800" dirty="0" err="1" smtClean="0">
                <a:solidFill>
                  <a:schemeClr val="bg2"/>
                </a:solidFill>
              </a:rPr>
              <a:t>mobbingu</a:t>
            </a:r>
            <a:r>
              <a:rPr lang="cs-CZ" sz="2800" dirty="0" smtClean="0">
                <a:solidFill>
                  <a:schemeClr val="bg2"/>
                </a:solidFill>
              </a:rPr>
              <a:t> specifický tím, že šikany se dopouští </a:t>
            </a:r>
            <a:r>
              <a:rPr lang="cs-CZ" sz="2800" u="sng" dirty="0" smtClean="0">
                <a:solidFill>
                  <a:schemeClr val="bg2"/>
                </a:solidFill>
              </a:rPr>
              <a:t>nadřízený pracovník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</a:p>
          <a:p>
            <a:pPr marL="0" indent="0"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b="1" dirty="0" err="1" smtClean="0">
                <a:solidFill>
                  <a:schemeClr val="bg2"/>
                </a:solidFill>
              </a:rPr>
              <a:t>Staffing</a:t>
            </a:r>
            <a:r>
              <a:rPr lang="cs-CZ" sz="2800" dirty="0" smtClean="0">
                <a:solidFill>
                  <a:schemeClr val="bg2"/>
                </a:solidFill>
              </a:rPr>
              <a:t> 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je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forma </a:t>
            </a:r>
            <a:r>
              <a:rPr lang="cs-CZ" sz="2800" dirty="0" err="1" smtClean="0">
                <a:solidFill>
                  <a:schemeClr val="bg2"/>
                </a:solidFill>
              </a:rPr>
              <a:t>mobbingu</a:t>
            </a:r>
            <a:r>
              <a:rPr lang="cs-CZ" sz="2800" dirty="0" smtClean="0">
                <a:solidFill>
                  <a:schemeClr val="bg2"/>
                </a:solidFill>
              </a:rPr>
              <a:t>, která se projevuje útoky </a:t>
            </a:r>
            <a:r>
              <a:rPr lang="cs-CZ" sz="2800" u="sng" dirty="0" smtClean="0">
                <a:solidFill>
                  <a:schemeClr val="bg2"/>
                </a:solidFill>
              </a:rPr>
              <a:t>zaměstnanců na vedoucí pracovníky</a:t>
            </a:r>
            <a:r>
              <a:rPr lang="cs-CZ" sz="2800" dirty="0" smtClean="0">
                <a:solidFill>
                  <a:schemeClr val="bg2"/>
                </a:solidFill>
              </a:rPr>
              <a:t>. Obvykle se jedná o případ dlouholetých zaměstnanců a nového vedoucího. </a:t>
            </a:r>
            <a:endParaRPr lang="ro-RO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90613"/>
          </a:xfrm>
        </p:spPr>
        <p:txBody>
          <a:bodyPr/>
          <a:lstStyle/>
          <a:p>
            <a:r>
              <a:rPr lang="cs-CZ" sz="31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Hraniční případy konfliktů </a:t>
            </a:r>
            <a:br>
              <a:rPr lang="cs-CZ" sz="31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cs-CZ" sz="31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v pracovních skupinách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323850" y="1916113"/>
            <a:ext cx="8424863" cy="4752975"/>
          </a:xfrm>
        </p:spPr>
        <p:txBody>
          <a:bodyPr/>
          <a:lstStyle/>
          <a:p>
            <a:pPr marL="514350" indent="-514350" algn="just">
              <a:buClrTx/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Projevy šikany spočívají v tom, že poškozený je napadán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u="sng" dirty="0" smtClean="0">
                <a:solidFill>
                  <a:schemeClr val="bg2"/>
                </a:solidFill>
              </a:rPr>
              <a:t>systematicky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(v pravidelné frekvenci, např. alespoň jednou týdně)</a:t>
            </a:r>
            <a:r>
              <a:rPr lang="cs-CZ" sz="2800" dirty="0" smtClean="0">
                <a:solidFill>
                  <a:schemeClr val="bg2"/>
                </a:solidFill>
              </a:rPr>
              <a:t>, a </a:t>
            </a:r>
            <a:r>
              <a:rPr lang="cs-CZ" sz="2800" b="1" u="sng" dirty="0" smtClean="0">
                <a:solidFill>
                  <a:schemeClr val="bg2"/>
                </a:solidFill>
              </a:rPr>
              <a:t>dlouhodobě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(minimálně půl roku)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u="sng" dirty="0" smtClean="0">
                <a:solidFill>
                  <a:schemeClr val="bg2"/>
                </a:solidFill>
              </a:rPr>
              <a:t>s cílem </a:t>
            </a:r>
            <a:r>
              <a:rPr lang="cs-CZ" sz="2800" u="sng" dirty="0" err="1" smtClean="0">
                <a:solidFill>
                  <a:schemeClr val="bg2"/>
                </a:solidFill>
              </a:rPr>
              <a:t>exkluze</a:t>
            </a:r>
            <a:r>
              <a:rPr lang="cs-CZ" sz="2800" u="sng" dirty="0" smtClean="0">
                <a:solidFill>
                  <a:schemeClr val="bg2"/>
                </a:solidFill>
              </a:rPr>
              <a:t> ze skupiny, přímo či nepřímo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</a:p>
          <a:p>
            <a:pPr marL="514350" indent="-514350" algn="just">
              <a:spcBef>
                <a:spcPts val="1800"/>
              </a:spcBef>
              <a:buClrTx/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Konflikty mohou mít negativní dopad v podobě</a:t>
            </a:r>
            <a:r>
              <a:rPr lang="cs-CZ" sz="2800" dirty="0" smtClean="0">
                <a:solidFill>
                  <a:schemeClr val="bg2"/>
                </a:solidFill>
              </a:rPr>
              <a:t> vysoké absence, silné fluktuace zaměstnanců, lhostejnosti a nezájmu jedince </a:t>
            </a:r>
            <a:r>
              <a:rPr lang="cs-CZ" sz="2500" dirty="0" smtClean="0">
                <a:solidFill>
                  <a:schemeClr val="bg2"/>
                </a:solidFill>
              </a:rPr>
              <a:t>(tzv. vnitřní výpověď),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dále v podobě strachu ze změn, nekomunikativnosti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a dezorientace, špatného vedení, vytváření klik a mocenských her.</a:t>
            </a:r>
          </a:p>
          <a:p>
            <a:pPr marL="514350" indent="-514350">
              <a:buFont typeface="Wingdings" pitchFamily="2" charset="2"/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620689"/>
            <a:ext cx="8496300" cy="576064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Řešení konfliktů v pracovních skupinách</a:t>
            </a:r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7" cy="5328592"/>
          </a:xfrm>
        </p:spPr>
        <p:txBody>
          <a:bodyPr/>
          <a:lstStyle/>
          <a:p>
            <a:pPr algn="just">
              <a:spcBef>
                <a:spcPts val="1200"/>
              </a:spcBef>
              <a:buFont typeface="Wingdings" pitchFamily="2" charset="2"/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</a:t>
            </a:r>
            <a:r>
              <a:rPr lang="cs-CZ" sz="2700" b="1" dirty="0" smtClean="0">
                <a:solidFill>
                  <a:schemeClr val="bg2"/>
                </a:solidFill>
              </a:rPr>
              <a:t> </a:t>
            </a:r>
            <a:r>
              <a:rPr lang="cs-CZ" sz="2700" dirty="0" smtClean="0">
                <a:solidFill>
                  <a:schemeClr val="bg2"/>
                </a:solidFill>
              </a:rPr>
              <a:t>Řešení v </a:t>
            </a:r>
            <a:r>
              <a:rPr lang="cs-CZ" sz="2700" u="sng" dirty="0" smtClean="0">
                <a:solidFill>
                  <a:schemeClr val="bg2"/>
                </a:solidFill>
              </a:rPr>
              <a:t>případě různých forem </a:t>
            </a:r>
            <a:r>
              <a:rPr lang="cs-CZ" sz="2700" u="sng" dirty="0" err="1" smtClean="0">
                <a:solidFill>
                  <a:schemeClr val="bg2"/>
                </a:solidFill>
              </a:rPr>
              <a:t>mobbingu</a:t>
            </a:r>
            <a:r>
              <a:rPr lang="cs-CZ" sz="2700" u="sng" dirty="0" smtClean="0">
                <a:solidFill>
                  <a:schemeClr val="bg2"/>
                </a:solidFill>
              </a:rPr>
              <a:t> </a:t>
            </a:r>
            <a:r>
              <a:rPr lang="cs-CZ" sz="2700" dirty="0" smtClean="0">
                <a:solidFill>
                  <a:schemeClr val="bg2"/>
                </a:solidFill>
              </a:rPr>
              <a:t>spočívá </a:t>
            </a:r>
            <a:br>
              <a:rPr lang="cs-CZ" sz="2700" dirty="0" smtClean="0">
                <a:solidFill>
                  <a:schemeClr val="bg2"/>
                </a:solidFill>
              </a:rPr>
            </a:br>
            <a:r>
              <a:rPr lang="cs-CZ" sz="2700" dirty="0" smtClean="0">
                <a:solidFill>
                  <a:schemeClr val="bg2"/>
                </a:solidFill>
              </a:rPr>
              <a:t>v podobě včasné prevence a informovanosti, </a:t>
            </a:r>
            <a:r>
              <a:rPr lang="cs-CZ" sz="2700" u="sng" dirty="0" smtClean="0">
                <a:solidFill>
                  <a:schemeClr val="bg2"/>
                </a:solidFill>
              </a:rPr>
              <a:t>oběť se musí začít bránit hned zpočátku</a:t>
            </a:r>
            <a:r>
              <a:rPr lang="cs-CZ" sz="27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600"/>
              </a:spcBef>
              <a:buFont typeface="Wingdings" pitchFamily="2" charset="2"/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</a:t>
            </a:r>
            <a:r>
              <a:rPr lang="cs-CZ" sz="2700" b="1" dirty="0" smtClean="0">
                <a:solidFill>
                  <a:schemeClr val="bg2"/>
                </a:solidFill>
              </a:rPr>
              <a:t> </a:t>
            </a:r>
            <a:r>
              <a:rPr lang="cs-CZ" sz="2700" dirty="0" smtClean="0">
                <a:solidFill>
                  <a:schemeClr val="bg2"/>
                </a:solidFill>
              </a:rPr>
              <a:t>Pokud nepomůže klasická obrana je vhodné </a:t>
            </a:r>
            <a:r>
              <a:rPr lang="cs-CZ" sz="2700" u="sng" dirty="0" smtClean="0">
                <a:solidFill>
                  <a:schemeClr val="bg2"/>
                </a:solidFill>
              </a:rPr>
              <a:t>kontaktovat odborníka</a:t>
            </a:r>
            <a:r>
              <a:rPr lang="cs-CZ" sz="2700" dirty="0" smtClean="0">
                <a:solidFill>
                  <a:schemeClr val="bg2"/>
                </a:solidFill>
              </a:rPr>
              <a:t> či občanské sdružení. </a:t>
            </a:r>
          </a:p>
          <a:p>
            <a:pPr algn="just">
              <a:spcBef>
                <a:spcPts val="600"/>
              </a:spcBef>
              <a:buFont typeface="Wingdings" pitchFamily="2" charset="2"/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</a:t>
            </a:r>
            <a:r>
              <a:rPr lang="cs-CZ" sz="2700" b="1" dirty="0" smtClean="0">
                <a:solidFill>
                  <a:schemeClr val="bg2"/>
                </a:solidFill>
              </a:rPr>
              <a:t> </a:t>
            </a:r>
            <a:r>
              <a:rPr lang="cs-CZ" sz="2700" dirty="0" smtClean="0">
                <a:solidFill>
                  <a:schemeClr val="bg2"/>
                </a:solidFill>
              </a:rPr>
              <a:t>Vhodné je obrátit se také na úřad práce nebo v případě existence odborů na tyto „zástupce“ zaměstnanců. </a:t>
            </a:r>
          </a:p>
          <a:p>
            <a:pPr algn="just">
              <a:spcBef>
                <a:spcPts val="600"/>
              </a:spcBef>
              <a:buClrTx/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</a:t>
            </a:r>
            <a:r>
              <a:rPr lang="cs-CZ" sz="2700" b="1" dirty="0" smtClean="0">
                <a:solidFill>
                  <a:schemeClr val="bg2"/>
                </a:solidFill>
              </a:rPr>
              <a:t> </a:t>
            </a:r>
            <a:r>
              <a:rPr lang="cs-CZ" sz="2700" dirty="0" smtClean="0">
                <a:solidFill>
                  <a:schemeClr val="bg2"/>
                </a:solidFill>
              </a:rPr>
              <a:t>Důležitým bodem předcházejícím konfliktům na pracovišti </a:t>
            </a:r>
            <a:r>
              <a:rPr lang="cs-CZ" sz="2700" u="sng" dirty="0" smtClean="0">
                <a:solidFill>
                  <a:schemeClr val="bg2"/>
                </a:solidFill>
              </a:rPr>
              <a:t>je prevence v podobě implementace vhodné podnikové kultury</a:t>
            </a:r>
            <a:r>
              <a:rPr lang="cs-CZ" sz="2700" dirty="0" smtClean="0">
                <a:solidFill>
                  <a:schemeClr val="bg2"/>
                </a:solidFill>
              </a:rPr>
              <a:t> s ohledem na typ organizace a její zaměření.</a:t>
            </a:r>
          </a:p>
          <a:p>
            <a:pPr algn="just">
              <a:spcBef>
                <a:spcPts val="600"/>
              </a:spcBef>
              <a:buClrTx/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</a:t>
            </a:r>
            <a:r>
              <a:rPr lang="cs-CZ" sz="2700" b="1" dirty="0" smtClean="0">
                <a:solidFill>
                  <a:schemeClr val="bg2"/>
                </a:solidFill>
              </a:rPr>
              <a:t> </a:t>
            </a:r>
            <a:r>
              <a:rPr lang="cs-CZ" sz="2700" dirty="0" smtClean="0">
                <a:solidFill>
                  <a:schemeClr val="bg2"/>
                </a:solidFill>
              </a:rPr>
              <a:t>Organizace by rovněž měla disponovat </a:t>
            </a:r>
            <a:r>
              <a:rPr lang="cs-CZ" sz="2700" u="sng" dirty="0" smtClean="0">
                <a:solidFill>
                  <a:schemeClr val="bg2"/>
                </a:solidFill>
              </a:rPr>
              <a:t>etickým kodexem</a:t>
            </a:r>
            <a:r>
              <a:rPr lang="cs-CZ" sz="2700" dirty="0" smtClean="0">
                <a:solidFill>
                  <a:schemeClr val="bg2"/>
                </a:solidFill>
              </a:rPr>
              <a:t>, 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   s jejímž obsahem budou všichni </a:t>
            </a:r>
            <a:r>
              <a:rPr lang="cs-CZ" sz="2700" dirty="0" err="1" smtClean="0">
                <a:solidFill>
                  <a:schemeClr val="bg2"/>
                </a:solidFill>
              </a:rPr>
              <a:t>zam</a:t>
            </a:r>
            <a:r>
              <a:rPr lang="cs-CZ" sz="2700" dirty="0" smtClean="0">
                <a:solidFill>
                  <a:schemeClr val="bg2"/>
                </a:solidFill>
              </a:rPr>
              <a:t>-</a:t>
            </a:r>
            <a:r>
              <a:rPr lang="cs-CZ" sz="2700" dirty="0" err="1" smtClean="0">
                <a:solidFill>
                  <a:schemeClr val="bg2"/>
                </a:solidFill>
              </a:rPr>
              <a:t>ci</a:t>
            </a:r>
            <a:r>
              <a:rPr lang="cs-CZ" sz="2700" dirty="0" smtClean="0">
                <a:solidFill>
                  <a:schemeClr val="bg2"/>
                </a:solidFill>
              </a:rPr>
              <a:t> řádně obeznámeni.</a:t>
            </a:r>
          </a:p>
          <a:p>
            <a:pPr algn="just">
              <a:spcBef>
                <a:spcPts val="1200"/>
              </a:spcBef>
              <a:buFont typeface="Wingdings" pitchFamily="2" charset="2"/>
              <a:buNone/>
            </a:pPr>
            <a:endParaRPr lang="cs-CZ" sz="27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92150"/>
            <a:ext cx="8713663" cy="936650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POZITIVNÍ vliv konfliktů </a:t>
            </a:r>
            <a:b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v pracovních skupinách</a:t>
            </a:r>
          </a:p>
        </p:txBody>
      </p:sp>
      <p:sp>
        <p:nvSpPr>
          <p:cNvPr id="40962" name="Zástupný symbol pro obsah 2"/>
          <p:cNvSpPr>
            <a:spLocks noGrp="1"/>
          </p:cNvSpPr>
          <p:nvPr>
            <p:ph idx="1"/>
          </p:nvPr>
        </p:nvSpPr>
        <p:spPr>
          <a:xfrm>
            <a:off x="250825" y="1844824"/>
            <a:ext cx="8642350" cy="4824264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Vedle negativních konfliktů existují rovněž </a:t>
            </a:r>
            <a:r>
              <a:rPr lang="cs-CZ" sz="2800" b="1" dirty="0" smtClean="0">
                <a:solidFill>
                  <a:schemeClr val="bg2"/>
                </a:solidFill>
              </a:rPr>
              <a:t>pozitivní konflikty</a:t>
            </a:r>
            <a:r>
              <a:rPr lang="cs-CZ" sz="2800" dirty="0" smtClean="0">
                <a:solidFill>
                  <a:schemeClr val="bg2"/>
                </a:solidFill>
              </a:rPr>
              <a:t>, které jsou charakteristické především:</a:t>
            </a:r>
          </a:p>
          <a:p>
            <a:pPr algn="just">
              <a:spcBef>
                <a:spcPts val="1200"/>
              </a:spcBef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  ukazováním na problémy ve skupině či organizaci; </a:t>
            </a:r>
          </a:p>
          <a:p>
            <a:pPr algn="just">
              <a:spcBef>
                <a:spcPts val="1200"/>
              </a:spcBef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</a:t>
            </a:r>
            <a:r>
              <a:rPr lang="cs-CZ" sz="2800" b="1" dirty="0" smtClean="0">
                <a:solidFill>
                  <a:schemeClr val="bg2"/>
                </a:solidFill>
              </a:rPr>
              <a:t>   </a:t>
            </a:r>
            <a:r>
              <a:rPr lang="cs-CZ" sz="2800" u="sng" dirty="0" smtClean="0">
                <a:solidFill>
                  <a:schemeClr val="bg2"/>
                </a:solidFill>
              </a:rPr>
              <a:t>rozrážením ustrnulé struktury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 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pro vedoucí pracovníky </a:t>
            </a:r>
            <a:r>
              <a:rPr lang="cs-CZ" sz="2800" u="sng" dirty="0" smtClean="0">
                <a:solidFill>
                  <a:schemeClr val="bg2"/>
                </a:solidFill>
              </a:rPr>
              <a:t>podnětem, intenzivnější </a:t>
            </a:r>
            <a:r>
              <a:rPr lang="cs-CZ" sz="2800" dirty="0" smtClean="0">
                <a:solidFill>
                  <a:schemeClr val="bg2"/>
                </a:solidFill>
              </a:rPr>
              <a:t>	</a:t>
            </a:r>
            <a:r>
              <a:rPr lang="cs-CZ" sz="2800" u="sng" dirty="0" smtClean="0">
                <a:solidFill>
                  <a:schemeClr val="bg2"/>
                </a:solidFill>
              </a:rPr>
              <a:t>komunikaci s podřízenými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algn="just">
              <a:spcBef>
                <a:spcPts val="1200"/>
              </a:spcBef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motivují </a:t>
            </a:r>
            <a:r>
              <a:rPr lang="cs-CZ" sz="2800" u="sng" dirty="0" smtClean="0">
                <a:solidFill>
                  <a:schemeClr val="bg2"/>
                </a:solidFill>
              </a:rPr>
              <a:t>zamyslet se nad vlastními pracovními </a:t>
            </a:r>
            <a:r>
              <a:rPr lang="cs-CZ" sz="2800" dirty="0" smtClean="0">
                <a:solidFill>
                  <a:schemeClr val="bg2"/>
                </a:solidFill>
              </a:rPr>
              <a:t>	</a:t>
            </a:r>
            <a:r>
              <a:rPr lang="cs-CZ" sz="2800" u="sng" dirty="0" smtClean="0">
                <a:solidFill>
                  <a:schemeClr val="bg2"/>
                </a:solidFill>
              </a:rPr>
              <a:t>náplněmi</a:t>
            </a:r>
            <a:r>
              <a:rPr lang="cs-CZ" sz="2800" dirty="0" smtClean="0">
                <a:solidFill>
                  <a:schemeClr val="bg2"/>
                </a:solidFill>
              </a:rPr>
              <a:t> a profesními charakteristikami; </a:t>
            </a:r>
          </a:p>
          <a:p>
            <a:pPr algn="just">
              <a:spcBef>
                <a:spcPts val="1200"/>
              </a:spcBef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  jsou </a:t>
            </a:r>
            <a:r>
              <a:rPr lang="cs-CZ" sz="2800" u="sng" dirty="0" smtClean="0">
                <a:solidFill>
                  <a:schemeClr val="bg2"/>
                </a:solidFill>
              </a:rPr>
              <a:t>indikátory změny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764704"/>
            <a:ext cx="7773987" cy="648072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Výzkum klimatu v pracovní skupině</a:t>
            </a:r>
          </a:p>
        </p:txBody>
      </p:sp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>
          <a:xfrm>
            <a:off x="250825" y="1628800"/>
            <a:ext cx="8497639" cy="5040288"/>
          </a:xfrm>
        </p:spPr>
        <p:txBody>
          <a:bodyPr/>
          <a:lstStyle/>
          <a:p>
            <a:pPr algn="just">
              <a:spcBef>
                <a:spcPts val="1200"/>
              </a:spcBef>
              <a:buClrTx/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Východiskem je rostoucí význam produktivity práce se stále intenzivnějším využíváním týmových principů.</a:t>
            </a:r>
          </a:p>
          <a:p>
            <a:pPr algn="just">
              <a:spcBef>
                <a:spcPts val="1200"/>
              </a:spcBef>
              <a:buClrTx/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Vzájemné sympatie a antipatie členů ve skupině, tedy </a:t>
            </a:r>
            <a:r>
              <a:rPr lang="cs-CZ" sz="2900" b="1" u="sng" dirty="0" err="1" smtClean="0">
                <a:solidFill>
                  <a:schemeClr val="bg2"/>
                </a:solidFill>
              </a:rPr>
              <a:t>sociopreferenční</a:t>
            </a:r>
            <a:r>
              <a:rPr lang="cs-CZ" sz="2900" b="1" u="sng" dirty="0" smtClean="0">
                <a:solidFill>
                  <a:schemeClr val="bg2"/>
                </a:solidFill>
              </a:rPr>
              <a:t> vztahy </a:t>
            </a:r>
            <a:r>
              <a:rPr lang="cs-CZ" sz="2900" u="sng" dirty="0" smtClean="0">
                <a:solidFill>
                  <a:schemeClr val="bg2"/>
                </a:solidFill>
              </a:rPr>
              <a:t>se měří pomocí </a:t>
            </a:r>
            <a:r>
              <a:rPr lang="cs-CZ" sz="2900" u="sng" dirty="0" err="1" smtClean="0">
                <a:solidFill>
                  <a:schemeClr val="bg2"/>
                </a:solidFill>
              </a:rPr>
              <a:t>sociometrie</a:t>
            </a:r>
            <a:r>
              <a:rPr lang="cs-CZ" sz="30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(zakladatelem je Jakob </a:t>
            </a:r>
            <a:r>
              <a:rPr lang="cs-CZ" sz="2500" dirty="0" err="1" smtClean="0">
                <a:solidFill>
                  <a:schemeClr val="bg2"/>
                </a:solidFill>
              </a:rPr>
              <a:t>Levy</a:t>
            </a:r>
            <a:r>
              <a:rPr lang="cs-CZ" sz="2500" dirty="0" smtClean="0">
                <a:solidFill>
                  <a:schemeClr val="bg2"/>
                </a:solidFill>
              </a:rPr>
              <a:t> </a:t>
            </a:r>
            <a:r>
              <a:rPr lang="cs-CZ" sz="2500" dirty="0" err="1" smtClean="0">
                <a:solidFill>
                  <a:schemeClr val="bg2"/>
                </a:solidFill>
              </a:rPr>
              <a:t>Moreno</a:t>
            </a:r>
            <a:r>
              <a:rPr lang="cs-CZ" sz="2500" dirty="0" smtClean="0">
                <a:solidFill>
                  <a:schemeClr val="bg2"/>
                </a:solidFill>
              </a:rPr>
              <a:t>).</a:t>
            </a:r>
          </a:p>
          <a:p>
            <a:pPr algn="just">
              <a:spcBef>
                <a:spcPts val="1200"/>
              </a:spcBef>
              <a:buClrTx/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Existuje několik sociometrických metod s dělením na  přímé a nepřímé preferenční techniky..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7918450" cy="431800"/>
          </a:xfrm>
        </p:spPr>
        <p:txBody>
          <a:bodyPr/>
          <a:lstStyle/>
          <a:p>
            <a:r>
              <a:rPr lang="cs-CZ" sz="3200" b="1" smtClean="0">
                <a:solidFill>
                  <a:schemeClr val="bg2"/>
                </a:solidFill>
                <a:effectLst/>
                <a:latin typeface="Times New Roman" pitchFamily="18" charset="0"/>
              </a:rPr>
              <a:t>Výzkum klimatu v pracovní skupině</a:t>
            </a:r>
            <a:endParaRPr lang="cs-CZ" sz="320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3010" name="Zástupný symbol pro obsah 2"/>
          <p:cNvSpPr>
            <a:spLocks noGrp="1"/>
          </p:cNvSpPr>
          <p:nvPr>
            <p:ph idx="1"/>
          </p:nvPr>
        </p:nvSpPr>
        <p:spPr>
          <a:xfrm>
            <a:off x="250825" y="1484784"/>
            <a:ext cx="8569325" cy="5112866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V rámci realizace výzkumu klimatu v pracovní skupině je u </a:t>
            </a:r>
            <a:r>
              <a:rPr lang="cs-CZ" sz="2800" dirty="0" smtClean="0">
                <a:solidFill>
                  <a:schemeClr val="bg2"/>
                </a:solidFill>
              </a:rPr>
              <a:t>přímých technik nutné, aby respondent reagoval pravdivě, nepřímé techniky respondentovu snahu o zvrácení výsledku testu obcházejí. </a:t>
            </a:r>
          </a:p>
          <a:p>
            <a:pPr algn="just"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Sociometrický test </a:t>
            </a:r>
            <a:r>
              <a:rPr lang="cs-CZ" sz="2800" u="sng" dirty="0" smtClean="0">
                <a:solidFill>
                  <a:schemeClr val="bg2"/>
                </a:solidFill>
              </a:rPr>
              <a:t>j</a:t>
            </a:r>
            <a:r>
              <a:rPr lang="cs-CZ" sz="2800" dirty="0" smtClean="0">
                <a:solidFill>
                  <a:schemeClr val="bg2"/>
                </a:solidFill>
              </a:rPr>
              <a:t>e </a:t>
            </a:r>
            <a:r>
              <a:rPr lang="cs-CZ" sz="2800" u="sng" dirty="0" smtClean="0">
                <a:solidFill>
                  <a:schemeClr val="bg2"/>
                </a:solidFill>
              </a:rPr>
              <a:t>nejznámější sociometrickou metodou.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Rozlišujeme tři formy sociometrické analýzy: 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 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sociometrická matice, 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 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sociogram, 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 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sociometrický index.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188" y="692150"/>
            <a:ext cx="7847012" cy="649288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Sociometrický test</a:t>
            </a:r>
          </a:p>
        </p:txBody>
      </p:sp>
      <p:sp>
        <p:nvSpPr>
          <p:cNvPr id="44034" name="Zástupný symbol pro obsah 2"/>
          <p:cNvSpPr>
            <a:spLocks noGrp="1"/>
          </p:cNvSpPr>
          <p:nvPr>
            <p:ph idx="1"/>
          </p:nvPr>
        </p:nvSpPr>
        <p:spPr>
          <a:xfrm>
            <a:off x="323850" y="1484784"/>
            <a:ext cx="8496300" cy="5184304"/>
          </a:xfrm>
        </p:spPr>
        <p:txBody>
          <a:bodyPr/>
          <a:lstStyle/>
          <a:p>
            <a:pPr algn="just">
              <a:spcBef>
                <a:spcPts val="600"/>
              </a:spcBef>
              <a:buClrTx/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Slouží p</a:t>
            </a:r>
            <a:r>
              <a:rPr lang="cs-CZ" sz="2800" u="sng" dirty="0" smtClean="0">
                <a:solidFill>
                  <a:schemeClr val="bg2"/>
                </a:solidFill>
              </a:rPr>
              <a:t>ro zachycení a zkoumání interpersonálních vztahů.</a:t>
            </a:r>
          </a:p>
          <a:p>
            <a:pPr algn="just">
              <a:spcBef>
                <a:spcPts val="600"/>
              </a:spcBef>
              <a:buClrTx/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Základní princip </a:t>
            </a:r>
            <a:r>
              <a:rPr lang="cs-CZ" sz="2800" u="sng" dirty="0" smtClean="0">
                <a:solidFill>
                  <a:schemeClr val="bg2"/>
                </a:solidFill>
              </a:rPr>
              <a:t>spočívá v sepsání těch členů referenční skupiny, kteří splňují stanovená kritéria</a:t>
            </a:r>
            <a:r>
              <a:rPr lang="cs-CZ" sz="2800" dirty="0" smtClean="0">
                <a:solidFill>
                  <a:schemeClr val="bg2"/>
                </a:solidFill>
              </a:rPr>
              <a:t> (například “Koho byste zvolil/a jako vedoucího týmu?“). </a:t>
            </a:r>
          </a:p>
          <a:p>
            <a:pPr algn="just">
              <a:spcBef>
                <a:spcPts val="600"/>
              </a:spcBef>
              <a:buClrTx/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Odpovědi standardně kódované v matici vzájemných voleb lze nadále kvantifikovat v podobě sociometrických indexů nebo nověji zobrazit prostřednictvím </a:t>
            </a:r>
            <a:r>
              <a:rPr lang="cs-CZ" sz="2800" b="1" dirty="0" err="1" smtClean="0">
                <a:solidFill>
                  <a:schemeClr val="bg2"/>
                </a:solidFill>
              </a:rPr>
              <a:t>sociomapy</a:t>
            </a:r>
            <a:r>
              <a:rPr lang="cs-CZ" sz="2800" dirty="0" smtClean="0">
                <a:solidFill>
                  <a:schemeClr val="bg2"/>
                </a:solidFill>
              </a:rPr>
              <a:t> zachycující vnitřní strukturaci či dynamiku skupiny.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57250" y="1428750"/>
            <a:ext cx="5643563" cy="1285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 smtClean="0">
                <a:solidFill>
                  <a:schemeClr val="bg2"/>
                </a:solidFill>
              </a:rPr>
              <a:t>	Děkuji vám za pozornost a přeji příjemný zbytek dne. </a:t>
            </a:r>
            <a:r>
              <a:rPr lang="cs-CZ" sz="3500" dirty="0" smtClean="0">
                <a:solidFill>
                  <a:schemeClr val="bg2"/>
                </a:solidFill>
                <a:sym typeface="Wingdings" pitchFamily="2" charset="2"/>
              </a:rPr>
              <a:t></a:t>
            </a:r>
            <a:endParaRPr lang="cs-CZ" sz="3500" dirty="0" smtClean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 smtClean="0"/>
              <a:t>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9992" y="3212976"/>
            <a:ext cx="3413125" cy="2643188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08963" cy="71960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Personalista a pracovní skupiny</a:t>
            </a:r>
            <a:endParaRPr lang="cs-CZ" sz="3200" b="1" i="1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313" y="1700808"/>
            <a:ext cx="8643937" cy="4823817"/>
          </a:xfrm>
        </p:spPr>
        <p:txBody>
          <a:bodyPr/>
          <a:lstStyle/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Armstrong poukazuje</a:t>
            </a:r>
            <a:r>
              <a:rPr lang="cs-CZ" sz="2900" dirty="0" smtClean="0">
                <a:solidFill>
                  <a:schemeClr val="bg2"/>
                </a:solidFill>
              </a:rPr>
              <a:t>, že: organizace jsou tvořeny skupinami lidí pracujícími pospolu, kde k interakcím dochází jak uvnitř, tak mezi skupinami. 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Abychom pochopili a mohli ovlivňovat dění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v organizaci, </a:t>
            </a:r>
            <a:r>
              <a:rPr lang="cs-CZ" sz="2900" u="sng" dirty="0" smtClean="0">
                <a:solidFill>
                  <a:schemeClr val="bg2"/>
                </a:solidFill>
              </a:rPr>
              <a:t>musíme fungování skupin porozumět</a:t>
            </a:r>
            <a:r>
              <a:rPr lang="cs-CZ" sz="2900" dirty="0" smtClean="0">
                <a:solidFill>
                  <a:schemeClr val="bg2"/>
                </a:solidFill>
              </a:rPr>
              <a:t>. 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9"/>
            <a:ext cx="8496944" cy="5256882"/>
          </a:xfrm>
        </p:spPr>
        <p:txBody>
          <a:bodyPr/>
          <a:lstStyle/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Malé </a:t>
            </a:r>
            <a:r>
              <a:rPr lang="cs-CZ" sz="2800" dirty="0" smtClean="0">
                <a:solidFill>
                  <a:schemeClr val="bg2"/>
                </a:solidFill>
              </a:rPr>
              <a:t>x</a:t>
            </a:r>
            <a:r>
              <a:rPr lang="cs-CZ" sz="2800" b="1" dirty="0" smtClean="0">
                <a:solidFill>
                  <a:schemeClr val="bg2"/>
                </a:solidFill>
              </a:rPr>
              <a:t> velké 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Formální </a:t>
            </a:r>
            <a:r>
              <a:rPr lang="cs-CZ" sz="2800" dirty="0" smtClean="0">
                <a:solidFill>
                  <a:schemeClr val="bg2"/>
                </a:solidFill>
              </a:rPr>
              <a:t>x</a:t>
            </a:r>
            <a:r>
              <a:rPr lang="cs-CZ" sz="2800" b="1" dirty="0" smtClean="0">
                <a:solidFill>
                  <a:schemeClr val="bg2"/>
                </a:solidFill>
              </a:rPr>
              <a:t> neformální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</a:t>
            </a:r>
            <a:r>
              <a:rPr lang="cs-CZ" sz="2800" u="sng" dirty="0" smtClean="0">
                <a:solidFill>
                  <a:schemeClr val="bg2"/>
                </a:solidFill>
              </a:rPr>
              <a:t>Formální skupiny</a:t>
            </a:r>
            <a:r>
              <a:rPr lang="cs-CZ" sz="2800" dirty="0" smtClean="0">
                <a:solidFill>
                  <a:schemeClr val="bg2"/>
                </a:solidFill>
              </a:rPr>
              <a:t> jsou ustanovovány za určitým účelem z vrchu </a:t>
            </a:r>
            <a:r>
              <a:rPr lang="cs-CZ" sz="2500" dirty="0" smtClean="0">
                <a:solidFill>
                  <a:schemeClr val="bg2"/>
                </a:solidFill>
              </a:rPr>
              <a:t>(zvenčí), </a:t>
            </a:r>
            <a:r>
              <a:rPr lang="cs-CZ" sz="2800" dirty="0" smtClean="0">
                <a:solidFill>
                  <a:schemeClr val="bg2"/>
                </a:solidFill>
              </a:rPr>
              <a:t>ne spontánně. 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800" b="1" u="sng" dirty="0" smtClean="0">
                <a:solidFill>
                  <a:schemeClr val="bg2"/>
                </a:solidFill>
              </a:rPr>
              <a:t>Cíle</a:t>
            </a:r>
            <a:r>
              <a:rPr lang="cs-CZ" sz="2800" u="sng" dirty="0" smtClean="0">
                <a:solidFill>
                  <a:schemeClr val="bg2"/>
                </a:solidFill>
              </a:rPr>
              <a:t> jsou odvozeny </a:t>
            </a:r>
            <a:r>
              <a:rPr lang="cs-CZ" sz="2800" b="1" u="sng" dirty="0" smtClean="0">
                <a:solidFill>
                  <a:schemeClr val="bg2"/>
                </a:solidFill>
              </a:rPr>
              <a:t>od cílů organizace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Příkladem jsou pracovní týmy, výbory či představenstva. Některé jsou trvalé, jiné mají dočasný charakter.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V případě </a:t>
            </a:r>
            <a:r>
              <a:rPr lang="cs-CZ" sz="2800" u="sng" dirty="0" smtClean="0">
                <a:solidFill>
                  <a:schemeClr val="bg2"/>
                </a:solidFill>
              </a:rPr>
              <a:t>neformálních skupin</a:t>
            </a:r>
            <a:r>
              <a:rPr lang="cs-CZ" sz="2800" dirty="0" smtClean="0">
                <a:solidFill>
                  <a:schemeClr val="bg2"/>
                </a:solidFill>
              </a:rPr>
              <a:t> dochází především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k uspokojování osobních potřeb.</a:t>
            </a:r>
            <a:r>
              <a:rPr lang="cs-CZ" sz="2800" dirty="0" smtClean="0"/>
              <a:t>.</a:t>
            </a:r>
            <a:r>
              <a:rPr lang="cs-CZ" sz="2800" dirty="0" smtClean="0">
                <a:solidFill>
                  <a:schemeClr val="bg2"/>
                </a:solidFill>
              </a:rPr>
              <a:t>Často souvisí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s fyzickým uspořádáním </a:t>
            </a:r>
            <a:r>
              <a:rPr lang="cs-CZ" sz="2500" dirty="0" smtClean="0">
                <a:solidFill>
                  <a:schemeClr val="bg2"/>
                </a:solidFill>
              </a:rPr>
              <a:t>(blízkostí). 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dirty="0" smtClean="0">
                <a:solidFill>
                  <a:schemeClr val="bg2"/>
                </a:solidFill>
              </a:rPr>
              <a:t>	</a:t>
            </a: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609600"/>
            <a:ext cx="7918450" cy="58715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Typy a dělení pracovních skupin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3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188" y="785813"/>
            <a:ext cx="7847012" cy="482600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Typy a dělení pracovních skupin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799"/>
            <a:ext cx="8424936" cy="4872013"/>
          </a:xfrm>
        </p:spPr>
        <p:txBody>
          <a:bodyPr/>
          <a:lstStyle/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Vznik pracovních skupin může být vyvolán společnými zájmy či zkušenostmi. Je zde větší podpora a poskytování informací mezi jejími členy.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Trvalé   </a:t>
            </a:r>
            <a:r>
              <a:rPr lang="cs-CZ" sz="2900" dirty="0" smtClean="0">
                <a:solidFill>
                  <a:schemeClr val="bg2"/>
                </a:solidFill>
              </a:rPr>
              <a:t>x</a:t>
            </a:r>
            <a:r>
              <a:rPr lang="cs-CZ" sz="2900" b="1" dirty="0" smtClean="0">
                <a:solidFill>
                  <a:schemeClr val="bg2"/>
                </a:solidFill>
              </a:rPr>
              <a:t>   dočasné 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Automatické   </a:t>
            </a:r>
            <a:r>
              <a:rPr lang="cs-CZ" sz="2900" dirty="0" smtClean="0">
                <a:solidFill>
                  <a:schemeClr val="bg2"/>
                </a:solidFill>
              </a:rPr>
              <a:t>x</a:t>
            </a:r>
            <a:r>
              <a:rPr lang="cs-CZ" sz="2900" b="1" dirty="0" smtClean="0">
                <a:solidFill>
                  <a:schemeClr val="bg2"/>
                </a:solidFill>
              </a:rPr>
              <a:t>   dobrovolné   </a:t>
            </a:r>
            <a:r>
              <a:rPr lang="cs-CZ" sz="2900" dirty="0" smtClean="0">
                <a:solidFill>
                  <a:schemeClr val="bg2"/>
                </a:solidFill>
              </a:rPr>
              <a:t>x   </a:t>
            </a:r>
            <a:r>
              <a:rPr lang="cs-CZ" sz="2900" b="1" dirty="0" smtClean="0">
                <a:solidFill>
                  <a:schemeClr val="bg2"/>
                </a:solidFill>
              </a:rPr>
              <a:t>vynucené 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Vlastní   </a:t>
            </a:r>
            <a:r>
              <a:rPr lang="cs-CZ" sz="2900" dirty="0" smtClean="0">
                <a:solidFill>
                  <a:schemeClr val="bg2"/>
                </a:solidFill>
              </a:rPr>
              <a:t>x</a:t>
            </a:r>
            <a:r>
              <a:rPr lang="cs-CZ" sz="2900" b="1" dirty="0" smtClean="0">
                <a:solidFill>
                  <a:schemeClr val="bg2"/>
                </a:solidFill>
              </a:rPr>
              <a:t>   cizí</a:t>
            </a:r>
          </a:p>
          <a:p>
            <a:pPr algn="just" eaLnBrk="1" hangingPunct="1">
              <a:buClr>
                <a:schemeClr val="bg2"/>
              </a:buClr>
              <a:buFont typeface="Wingdings" pitchFamily="2" charset="2"/>
              <a:buNone/>
            </a:pPr>
            <a:endParaRPr lang="cs-CZ" dirty="0" smtClean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Font typeface="Wingdings" pitchFamily="2" charset="2"/>
              <a:buNone/>
            </a:pPr>
            <a:endParaRPr lang="cs-CZ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       	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692150"/>
            <a:ext cx="7772400" cy="665163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Obecné ZNAKY pracovních skupin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571625"/>
            <a:ext cx="8643937" cy="4929188"/>
          </a:xfrm>
        </p:spPr>
        <p:txBody>
          <a:bodyPr/>
          <a:lstStyle/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Všechny skupiny si tvoří </a:t>
            </a:r>
            <a:r>
              <a:rPr lang="cs-CZ" sz="2900" b="1" dirty="0" smtClean="0">
                <a:solidFill>
                  <a:schemeClr val="bg2"/>
                </a:solidFill>
              </a:rPr>
              <a:t>normy</a:t>
            </a:r>
            <a:r>
              <a:rPr lang="cs-CZ" sz="2900" dirty="0" smtClean="0">
                <a:solidFill>
                  <a:schemeClr val="bg2"/>
                </a:solidFill>
              </a:rPr>
              <a:t>, které jsou sdíleny jejich členy. 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Dalším projevem skupinové dynamiky je </a:t>
            </a:r>
            <a:r>
              <a:rPr lang="cs-CZ" sz="2900" b="1" dirty="0" smtClean="0">
                <a:solidFill>
                  <a:schemeClr val="bg2"/>
                </a:solidFill>
              </a:rPr>
              <a:t>status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(míra prestiže). 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</a:t>
            </a:r>
            <a:r>
              <a:rPr lang="cs-CZ" sz="2900" u="sng" dirty="0" smtClean="0">
                <a:solidFill>
                  <a:schemeClr val="bg2"/>
                </a:solidFill>
              </a:rPr>
              <a:t>Úzce souvisejícími pojmy jsou: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900" b="1" dirty="0" smtClean="0">
                <a:solidFill>
                  <a:schemeClr val="bg2"/>
                </a:solidFill>
              </a:rPr>
              <a:t>pozice</a:t>
            </a:r>
            <a:r>
              <a:rPr lang="cs-CZ" sz="2900" dirty="0" smtClean="0">
                <a:solidFill>
                  <a:schemeClr val="bg2"/>
                </a:solidFill>
              </a:rPr>
              <a:t> = objektivní postavení jedince ve skupině;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900" b="1" dirty="0" smtClean="0">
                <a:solidFill>
                  <a:schemeClr val="bg2"/>
                </a:solidFill>
              </a:rPr>
              <a:t>role</a:t>
            </a:r>
            <a:r>
              <a:rPr lang="cs-CZ" sz="2900" dirty="0" smtClean="0">
                <a:solidFill>
                  <a:schemeClr val="bg2"/>
                </a:solidFill>
              </a:rPr>
              <a:t> = v pracovním prostředí celkově lze definovat jako dynamický aspekt pozice.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7843837" cy="576263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Další ZNAKY pracovních skupin</a:t>
            </a:r>
            <a:endParaRPr lang="cs-CZ" sz="3200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Zástupný symbol pro obsah 1"/>
          <p:cNvSpPr>
            <a:spLocks noGrp="1"/>
          </p:cNvSpPr>
          <p:nvPr>
            <p:ph idx="1"/>
          </p:nvPr>
        </p:nvSpPr>
        <p:spPr>
          <a:xfrm>
            <a:off x="214313" y="1628800"/>
            <a:ext cx="8534151" cy="467992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Další </a:t>
            </a:r>
            <a:r>
              <a:rPr lang="cs-CZ" sz="2800" u="sng" dirty="0" smtClean="0">
                <a:solidFill>
                  <a:schemeClr val="bg2"/>
                </a:solidFill>
              </a:rPr>
              <a:t>důležité znaky v otázce skupin </a:t>
            </a:r>
            <a:r>
              <a:rPr lang="cs-CZ" sz="2800" dirty="0" smtClean="0">
                <a:solidFill>
                  <a:schemeClr val="bg2"/>
                </a:solidFill>
              </a:rPr>
              <a:t>tvoří:</a:t>
            </a:r>
          </a:p>
          <a:p>
            <a:pPr marL="0" indent="0" algn="just">
              <a:buFont typeface="Wingdings" pitchFamily="2" charset="2"/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b="1" dirty="0" smtClean="0">
                <a:solidFill>
                  <a:schemeClr val="bg2"/>
                </a:solidFill>
              </a:rPr>
              <a:t>spolupráce</a:t>
            </a:r>
          </a:p>
          <a:p>
            <a:pPr marL="0" indent="0" algn="just">
              <a:buFont typeface="Wingdings" pitchFamily="2" charset="2"/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b="1" dirty="0" smtClean="0">
                <a:solidFill>
                  <a:schemeClr val="bg2"/>
                </a:solidFill>
              </a:rPr>
              <a:t>důvěra</a:t>
            </a:r>
          </a:p>
          <a:p>
            <a:pPr marL="0" indent="0" algn="just">
              <a:buFont typeface="Wingdings" pitchFamily="2" charset="2"/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b="1" dirty="0" smtClean="0">
                <a:solidFill>
                  <a:schemeClr val="bg2"/>
                </a:solidFill>
              </a:rPr>
              <a:t>soudržnost</a:t>
            </a:r>
          </a:p>
          <a:p>
            <a:pPr marL="0" indent="0" algn="just"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„</a:t>
            </a:r>
            <a:r>
              <a:rPr lang="cs-CZ" sz="2800" b="1" dirty="0" smtClean="0">
                <a:solidFill>
                  <a:schemeClr val="bg2"/>
                </a:solidFill>
              </a:rPr>
              <a:t>sociální lenost</a:t>
            </a:r>
            <a:r>
              <a:rPr lang="cs-CZ" sz="2800" dirty="0" smtClean="0">
                <a:solidFill>
                  <a:schemeClr val="bg2"/>
                </a:solidFill>
              </a:rPr>
              <a:t>“ = racionální důvody snížení 	 	    výkonnosti </a:t>
            </a:r>
            <a:r>
              <a:rPr lang="cs-CZ" sz="2500" dirty="0" smtClean="0">
                <a:solidFill>
                  <a:schemeClr val="bg2"/>
                </a:solidFill>
              </a:rPr>
              <a:t>(aneb „on nedělá, tak já na to taky kašlu“) </a:t>
            </a:r>
          </a:p>
          <a:p>
            <a:pPr marL="0" indent="0" algn="just"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„</a:t>
            </a:r>
            <a:r>
              <a:rPr lang="cs-CZ" sz="2800" b="1" dirty="0" err="1" smtClean="0">
                <a:solidFill>
                  <a:schemeClr val="bg2"/>
                </a:solidFill>
              </a:rPr>
              <a:t>skupmysl</a:t>
            </a:r>
            <a:r>
              <a:rPr lang="cs-CZ" sz="2800" dirty="0" smtClean="0">
                <a:solidFill>
                  <a:schemeClr val="bg2"/>
                </a:solidFill>
              </a:rPr>
              <a:t>“ = skupinové myšlení podpořené 		    především emocionálními základy, které nejsou 	  	    přímo nezamýšlené,  omezující efektivnost týmu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71625"/>
            <a:ext cx="8280920" cy="4953000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Potenciál skupiny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u="sng" dirty="0" smtClean="0">
                <a:solidFill>
                  <a:schemeClr val="bg2"/>
                </a:solidFill>
              </a:rPr>
              <a:t>není měřitelný pouhým součtem potenciálu jednotlivců</a:t>
            </a:r>
            <a:r>
              <a:rPr lang="cs-CZ" sz="2900" dirty="0" smtClean="0">
                <a:solidFill>
                  <a:schemeClr val="bg2"/>
                </a:solidFill>
              </a:rPr>
              <a:t>. </a:t>
            </a:r>
          </a:p>
          <a:p>
            <a:pPr marL="0" indent="0" algn="just" eaLnBrk="1" hangingPunct="1">
              <a:spcBef>
                <a:spcPts val="18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Na základě vazeb ve skupině </a:t>
            </a:r>
            <a:r>
              <a:rPr lang="cs-CZ" sz="2500" dirty="0" smtClean="0">
                <a:solidFill>
                  <a:schemeClr val="bg2"/>
                </a:solidFill>
              </a:rPr>
              <a:t>(týmu) </a:t>
            </a:r>
            <a:r>
              <a:rPr lang="cs-CZ" sz="2900" dirty="0" smtClean="0">
                <a:solidFill>
                  <a:schemeClr val="bg2"/>
                </a:solidFill>
              </a:rPr>
              <a:t>by mělo ideálně docházet k doplňování nedostatků jedněch přednostmi jiných apod. </a:t>
            </a:r>
            <a:r>
              <a:rPr lang="cs-CZ" sz="2900" u="sng" dirty="0" smtClean="0">
                <a:solidFill>
                  <a:schemeClr val="bg2"/>
                </a:solidFill>
              </a:rPr>
              <a:t>Výkon skupiny by tak měl převyšovat sumu možností jednotlivých členů</a:t>
            </a:r>
            <a:r>
              <a:rPr lang="cs-CZ" sz="2900" dirty="0" smtClean="0">
                <a:solidFill>
                  <a:schemeClr val="bg2"/>
                </a:solidFill>
              </a:rPr>
              <a:t>. </a:t>
            </a:r>
          </a:p>
          <a:p>
            <a:pPr marL="0" indent="0" algn="just" eaLnBrk="1" hangingPunct="1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1000" dirty="0" smtClean="0">
              <a:solidFill>
                <a:schemeClr val="bg2"/>
              </a:solidFill>
            </a:endParaRPr>
          </a:p>
          <a:p>
            <a:pPr marL="0" indent="0" algn="ctr" eaLnBrk="1" hangingPunct="1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SE = VT – VSI </a:t>
            </a:r>
          </a:p>
          <a:p>
            <a:pPr marL="0" indent="0" algn="just" eaLnBrk="1" hangingPunct="1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cs-CZ" sz="2500" dirty="0" smtClean="0">
                <a:solidFill>
                  <a:schemeClr val="bg2"/>
                </a:solidFill>
              </a:rPr>
              <a:t>Synergický efekt = výsledek týmu </a:t>
            </a:r>
            <a:r>
              <a:rPr lang="cs-CZ" sz="2500" u="sng" dirty="0" smtClean="0">
                <a:solidFill>
                  <a:schemeClr val="bg2"/>
                </a:solidFill>
              </a:rPr>
              <a:t>minus</a:t>
            </a:r>
            <a:r>
              <a:rPr lang="cs-CZ" sz="2500" dirty="0" smtClean="0">
                <a:solidFill>
                  <a:schemeClr val="bg2"/>
                </a:solidFill>
              </a:rPr>
              <a:t> výsledek souhrnu individuí.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TextovéPole 8"/>
          <p:cNvSpPr txBox="1">
            <a:spLocks noChangeArrowheads="1"/>
          </p:cNvSpPr>
          <p:nvPr/>
        </p:nvSpPr>
        <p:spPr bwMode="auto">
          <a:xfrm>
            <a:off x="684213" y="765175"/>
            <a:ext cx="7816850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cs-CZ" sz="3200" b="1" dirty="0" smtClean="0">
                <a:solidFill>
                  <a:schemeClr val="bg2"/>
                </a:solidFill>
              </a:rPr>
              <a:t>Synergický efekt skupiny</a:t>
            </a:r>
            <a:endParaRPr lang="cs-CZ" sz="3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2"/>
          <p:cNvSpPr>
            <a:spLocks noGrp="1"/>
          </p:cNvSpPr>
          <p:nvPr>
            <p:ph type="title"/>
          </p:nvPr>
        </p:nvSpPr>
        <p:spPr>
          <a:xfrm>
            <a:off x="755650" y="692150"/>
            <a:ext cx="7342188" cy="649288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Skupinová dynamika</a:t>
            </a:r>
            <a:endParaRPr lang="ro-RO" sz="3200" b="1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4967287"/>
          </a:xfrm>
        </p:spPr>
        <p:txBody>
          <a:bodyPr/>
          <a:lstStyle/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Skupinová dynamika</a:t>
            </a:r>
            <a:r>
              <a:rPr lang="cs-CZ" sz="2900" dirty="0" smtClean="0">
                <a:solidFill>
                  <a:schemeClr val="bg2"/>
                </a:solidFill>
              </a:rPr>
              <a:t> je souhrnným názvem pro </a:t>
            </a:r>
            <a:r>
              <a:rPr lang="cs-CZ" sz="2900" u="sng" dirty="0" smtClean="0">
                <a:solidFill>
                  <a:schemeClr val="bg2"/>
                </a:solidFill>
              </a:rPr>
              <a:t>procesy, které mají vliv na skupinové dění</a:t>
            </a:r>
            <a:r>
              <a:rPr lang="cs-CZ" sz="2900" dirty="0" smtClean="0">
                <a:solidFill>
                  <a:schemeClr val="bg2"/>
                </a:solidFill>
              </a:rPr>
              <a:t> – všechny síly i protisíly. 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Skupinová dynamika </a:t>
            </a:r>
            <a:r>
              <a:rPr lang="cs-CZ" sz="2900" u="sng" dirty="0" smtClean="0">
                <a:solidFill>
                  <a:schemeClr val="bg2"/>
                </a:solidFill>
              </a:rPr>
              <a:t>je tvořena prvky, které se neustále mění a navzájem ovlivňují. </a:t>
            </a:r>
          </a:p>
          <a:p>
            <a:pPr algn="just">
              <a:buClr>
                <a:schemeClr val="bg2"/>
              </a:buClr>
              <a:buFont typeface="Wingdings" pitchFamily="2" charset="2"/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Pojem“skupinová dynamika“ pojmem zmínil v roce 1943 </a:t>
            </a:r>
            <a:r>
              <a:rPr lang="cs-CZ" sz="2900" b="1" dirty="0" smtClean="0">
                <a:solidFill>
                  <a:schemeClr val="bg2"/>
                </a:solidFill>
              </a:rPr>
              <a:t>Kurt </a:t>
            </a:r>
            <a:r>
              <a:rPr lang="cs-CZ" sz="2900" b="1" dirty="0" err="1" smtClean="0">
                <a:solidFill>
                  <a:schemeClr val="bg2"/>
                </a:solidFill>
              </a:rPr>
              <a:t>Lewin</a:t>
            </a:r>
            <a:r>
              <a:rPr lang="cs-CZ" sz="2900" dirty="0" smtClean="0">
                <a:solidFill>
                  <a:schemeClr val="bg2"/>
                </a:solidFill>
              </a:rPr>
              <a:t>, který se zabýval studiem skupinové dynamiky, a to od vzniku přes všechny fáze a procesy a vlivy  působící na skupinu až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k jejímu zániku.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endParaRPr lang="cs-CZ" sz="2900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</a:pPr>
            <a:endParaRPr lang="cs-CZ" sz="3500" dirty="0" smtClean="0">
              <a:solidFill>
                <a:schemeClr val="bg2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1985</TotalTime>
  <Words>873</Words>
  <Application>Microsoft Office PowerPoint</Application>
  <PresentationFormat>Předvádění na obrazovce (4:3)</PresentationFormat>
  <Paragraphs>184</Paragraphs>
  <Slides>27</Slides>
  <Notes>2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Vzletný</vt:lpstr>
      <vt:lpstr>Prezentace aplikace PowerPoint</vt:lpstr>
      <vt:lpstr>Tematické zaměření dnešní přednášky</vt:lpstr>
      <vt:lpstr>Personalista a pracovní skupiny</vt:lpstr>
      <vt:lpstr>Typy a dělení pracovních skupin</vt:lpstr>
      <vt:lpstr>Typy a dělení pracovních skupin</vt:lpstr>
      <vt:lpstr>Obecné ZNAKY pracovních skupin</vt:lpstr>
      <vt:lpstr>Další ZNAKY pracovních skupin</vt:lpstr>
      <vt:lpstr>Prezentace aplikace PowerPoint</vt:lpstr>
      <vt:lpstr>Skupinová dynamika</vt:lpstr>
      <vt:lpstr>Faktory skupinové dynamiky</vt:lpstr>
      <vt:lpstr>Komunikace v pracovní skupině</vt:lpstr>
      <vt:lpstr>Komunikační sítě formální komunikace</vt:lpstr>
      <vt:lpstr>Pracovní skupina, pracovní tým</vt:lpstr>
      <vt:lpstr>Pracovní skupina, pracovní tým</vt:lpstr>
      <vt:lpstr>Pracovní skupina, pracovní tým</vt:lpstr>
      <vt:lpstr>…další charakteristické rysy pracovního týmu</vt:lpstr>
      <vt:lpstr>Týmové ROLE</vt:lpstr>
      <vt:lpstr>Konflikty rolí</vt:lpstr>
      <vt:lpstr>Konflikty v pracovních skupinách</vt:lpstr>
      <vt:lpstr>Hraniční případy konfliktů v pracovních skupinách</vt:lpstr>
      <vt:lpstr>Hraniční případy konfliktů  v pracovních skupinách</vt:lpstr>
      <vt:lpstr>Řešení konfliktů v pracovních skupinách</vt:lpstr>
      <vt:lpstr>POZITIVNÍ vliv konfliktů  v pracovních skupinách</vt:lpstr>
      <vt:lpstr>Výzkum klimatu v pracovní skupině</vt:lpstr>
      <vt:lpstr>Výzkum klimatu v pracovní skupině</vt:lpstr>
      <vt:lpstr>Sociometrický test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Malatek</cp:lastModifiedBy>
  <cp:revision>63</cp:revision>
  <cp:lastPrinted>1601-01-01T00:00:00Z</cp:lastPrinted>
  <dcterms:created xsi:type="dcterms:W3CDTF">2005-09-23T13:42:26Z</dcterms:created>
  <dcterms:modified xsi:type="dcterms:W3CDTF">2018-12-18T11:50:26Z</dcterms:modified>
</cp:coreProperties>
</file>