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51" r:id="rId3"/>
    <p:sldId id="354" r:id="rId4"/>
    <p:sldId id="355" r:id="rId5"/>
    <p:sldId id="356" r:id="rId6"/>
    <p:sldId id="350" r:id="rId7"/>
    <p:sldId id="353" r:id="rId8"/>
    <p:sldId id="352" r:id="rId9"/>
    <p:sldId id="322" r:id="rId10"/>
    <p:sldId id="259" r:id="rId11"/>
    <p:sldId id="258" r:id="rId12"/>
    <p:sldId id="257" r:id="rId13"/>
    <p:sldId id="345" r:id="rId14"/>
    <p:sldId id="346" r:id="rId15"/>
    <p:sldId id="347" r:id="rId16"/>
    <p:sldId id="348" r:id="rId17"/>
    <p:sldId id="349" r:id="rId18"/>
    <p:sldId id="273" r:id="rId19"/>
    <p:sldId id="266" r:id="rId20"/>
    <p:sldId id="261" r:id="rId21"/>
    <p:sldId id="267" r:id="rId22"/>
    <p:sldId id="270" r:id="rId23"/>
    <p:sldId id="271" r:id="rId24"/>
  </p:sldIdLst>
  <p:sldSz cx="9144000" cy="6858000" type="screen4x3"/>
  <p:notesSz cx="6870700" cy="96535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7303" cy="482679"/>
          </a:xfrm>
          <a:prstGeom prst="rect">
            <a:avLst/>
          </a:prstGeom>
        </p:spPr>
        <p:txBody>
          <a:bodyPr vert="horz" lIns="94421" tIns="47210" rIns="94421" bIns="4721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1807" y="0"/>
            <a:ext cx="2977303" cy="482679"/>
          </a:xfrm>
          <a:prstGeom prst="rect">
            <a:avLst/>
          </a:prstGeom>
        </p:spPr>
        <p:txBody>
          <a:bodyPr vert="horz" lIns="94421" tIns="47210" rIns="94421" bIns="47210" rtlCol="0"/>
          <a:lstStyle>
            <a:lvl1pPr algn="r">
              <a:defRPr sz="1200"/>
            </a:lvl1pPr>
          </a:lstStyle>
          <a:p>
            <a:fld id="{B7FD1B94-ED8E-4A3F-96FC-76FA9FC1C902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169233"/>
            <a:ext cx="2977303" cy="482679"/>
          </a:xfrm>
          <a:prstGeom prst="rect">
            <a:avLst/>
          </a:prstGeom>
        </p:spPr>
        <p:txBody>
          <a:bodyPr vert="horz" lIns="94421" tIns="47210" rIns="94421" bIns="4721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1807" y="9169233"/>
            <a:ext cx="2977303" cy="482679"/>
          </a:xfrm>
          <a:prstGeom prst="rect">
            <a:avLst/>
          </a:prstGeom>
        </p:spPr>
        <p:txBody>
          <a:bodyPr vert="horz" lIns="94421" tIns="47210" rIns="94421" bIns="47210" rtlCol="0" anchor="b"/>
          <a:lstStyle>
            <a:lvl1pPr algn="r">
              <a:defRPr sz="1200"/>
            </a:lvl1pPr>
          </a:lstStyle>
          <a:p>
            <a:fld id="{A64E228B-12C9-46C6-AA63-F0E2628BE1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7303" cy="482679"/>
          </a:xfrm>
          <a:prstGeom prst="rect">
            <a:avLst/>
          </a:prstGeom>
        </p:spPr>
        <p:txBody>
          <a:bodyPr vert="horz" lIns="94421" tIns="47210" rIns="94421" bIns="4721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1807" y="0"/>
            <a:ext cx="2977303" cy="482679"/>
          </a:xfrm>
          <a:prstGeom prst="rect">
            <a:avLst/>
          </a:prstGeom>
        </p:spPr>
        <p:txBody>
          <a:bodyPr vert="horz" lIns="94421" tIns="47210" rIns="94421" bIns="47210" rtlCol="0"/>
          <a:lstStyle>
            <a:lvl1pPr algn="r">
              <a:defRPr sz="1200"/>
            </a:lvl1pPr>
          </a:lstStyle>
          <a:p>
            <a:fld id="{9ED04847-97E7-4D9D-B27F-8948F6935129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22350" y="723900"/>
            <a:ext cx="482600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21" tIns="47210" rIns="94421" bIns="4721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7070" y="4585454"/>
            <a:ext cx="5496560" cy="4344115"/>
          </a:xfrm>
          <a:prstGeom prst="rect">
            <a:avLst/>
          </a:prstGeom>
        </p:spPr>
        <p:txBody>
          <a:bodyPr vert="horz" lIns="94421" tIns="47210" rIns="94421" bIns="4721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169233"/>
            <a:ext cx="2977303" cy="482679"/>
          </a:xfrm>
          <a:prstGeom prst="rect">
            <a:avLst/>
          </a:prstGeom>
        </p:spPr>
        <p:txBody>
          <a:bodyPr vert="horz" lIns="94421" tIns="47210" rIns="94421" bIns="4721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1807" y="9169233"/>
            <a:ext cx="2977303" cy="482679"/>
          </a:xfrm>
          <a:prstGeom prst="rect">
            <a:avLst/>
          </a:prstGeom>
        </p:spPr>
        <p:txBody>
          <a:bodyPr vert="horz" lIns="94421" tIns="47210" rIns="94421" bIns="47210" rtlCol="0" anchor="b"/>
          <a:lstStyle>
            <a:lvl1pPr algn="r">
              <a:defRPr sz="1200"/>
            </a:lvl1pPr>
          </a:lstStyle>
          <a:p>
            <a:fld id="{A15F9AC1-4368-4FC4-89B9-DA741021D4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F9AC1-4368-4FC4-89B9-DA741021D492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B0EBD-8266-42AF-9BA8-45E8C101C9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21A46-D6E8-482A-855B-1A2BB3BAC74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C320D-00CD-409D-8F11-F72C77F10C6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5C165-2D79-468F-A81C-495A93CA9E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B9EEF-E5BF-431F-9F36-1514C75578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DB59A-28B9-4DF1-8D40-E2EE9EF03F5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690F4-8CCB-4BA4-9C22-055D4B5700D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DAA9A-4CC6-42EC-963C-258F4C94BF7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85F67-D9CC-4C55-96BA-257321BF08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5DAB4-3D16-43D5-863B-7DD1C54DFE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FFAE5-3CB9-4FBA-8345-08D49E2EF53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30C80A-73D1-477C-A55A-9C1F332EF87D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Sociální podnikání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b="1" dirty="0"/>
              <a:t>Sociální podniky v EU zaměstnávají 6,5% lidí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Sociální firma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800"/>
              <a:t>Definice:</a:t>
            </a:r>
          </a:p>
          <a:p>
            <a:pPr>
              <a:buFontTx/>
              <a:buNone/>
            </a:pPr>
            <a:endParaRPr lang="cs-CZ" sz="2800"/>
          </a:p>
          <a:p>
            <a:pPr>
              <a:buFontTx/>
              <a:buNone/>
            </a:pPr>
            <a:r>
              <a:rPr lang="cs-CZ" sz="2800" b="1"/>
              <a:t>Sociální firma je konkurenceschopný </a:t>
            </a:r>
          </a:p>
          <a:p>
            <a:pPr>
              <a:buFontTx/>
              <a:buNone/>
            </a:pPr>
            <a:r>
              <a:rPr lang="cs-CZ" sz="2800" b="1"/>
              <a:t>podnikatelský subjekt působící na běžném </a:t>
            </a:r>
          </a:p>
          <a:p>
            <a:pPr>
              <a:buFontTx/>
              <a:buNone/>
            </a:pPr>
            <a:r>
              <a:rPr lang="cs-CZ" sz="2800" b="1"/>
              <a:t>trhu, jehož účelem je vytvářet pracovní </a:t>
            </a:r>
          </a:p>
          <a:p>
            <a:pPr>
              <a:buFontTx/>
              <a:buNone/>
            </a:pPr>
            <a:r>
              <a:rPr lang="cs-CZ" sz="2800" b="1"/>
              <a:t>příležitosti pro osoby znevýhodněné na trhu </a:t>
            </a:r>
          </a:p>
          <a:p>
            <a:pPr>
              <a:buFontTx/>
              <a:buNone/>
            </a:pPr>
            <a:r>
              <a:rPr lang="cs-CZ" sz="2800" b="1"/>
              <a:t>práce a k tomu jim poskytovat přiměřenou </a:t>
            </a:r>
          </a:p>
          <a:p>
            <a:pPr>
              <a:buFontTx/>
              <a:buNone/>
            </a:pPr>
            <a:r>
              <a:rPr lang="cs-CZ" sz="2800" b="1"/>
              <a:t>pracovní a psychosociální podporu.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Sociální firma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sociální firma poskytuje pracovní uplatnění, které se blíží běžnému zaměstnávání, přihlíží však výrazně ke specifikům svých zaměstnanců,</a:t>
            </a:r>
          </a:p>
          <a:p>
            <a:r>
              <a:rPr lang="cs-CZ"/>
              <a:t>poskytuje v případě potřeby určitou míru podpory, zároveň však usiluje o maximální využití potenciálu svých zaměstnanců a rozvoj jejich schopností a dovedností.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4000" b="1"/>
              <a:t>Sociální firma</a:t>
            </a:r>
          </a:p>
          <a:p>
            <a:r>
              <a:rPr lang="cs-CZ"/>
              <a:t>je jedním z aktérů sociální ekonomiky,</a:t>
            </a:r>
          </a:p>
          <a:p>
            <a:r>
              <a:rPr lang="cs-CZ"/>
              <a:t>vyvíjí podnikatelskou činnost za účelem naplňování svých sociálních cílů,</a:t>
            </a:r>
          </a:p>
          <a:p>
            <a:r>
              <a:rPr lang="cs-CZ"/>
              <a:t>je jedním z modelů zaměstnávání lidí znevýhodněných na otevřeném trhu práce,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versus komunitní (</a:t>
            </a:r>
            <a:r>
              <a:rPr lang="cs-CZ" dirty="0" err="1"/>
              <a:t>společenské,Societal</a:t>
            </a:r>
            <a:r>
              <a:rPr lang="cs-CZ" dirty="0"/>
              <a:t>) podnikání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948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775804"/>
              </p:ext>
            </p:extLst>
          </p:nvPr>
        </p:nvGraphicFramePr>
        <p:xfrm>
          <a:off x="395536" y="260648"/>
          <a:ext cx="8229600" cy="6264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733"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>
                          <a:latin typeface="Times-Bold"/>
                        </a:rPr>
                        <a:t>Sociální podnikání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>
                          <a:latin typeface="Times-Bold"/>
                        </a:rPr>
                        <a:t>Společenské/komunitní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707">
                <a:tc>
                  <a:txBody>
                    <a:bodyPr/>
                    <a:lstStyle/>
                    <a:p>
                      <a:pPr algn="l"/>
                      <a:r>
                        <a:rPr lang="cs-CZ" sz="1600" baseline="0" dirty="0">
                          <a:latin typeface="Times-Roman"/>
                        </a:rPr>
                        <a:t>Zdroj motivace pro podnikání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aseline="0" dirty="0">
                          <a:latin typeface="Times-Roman"/>
                        </a:rPr>
                        <a:t>Vnitřní sociální cítění pomáhat, dělat dobro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Veřejné zájmy a hodnoty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707">
                <a:tc>
                  <a:txBody>
                    <a:bodyPr/>
                    <a:lstStyle/>
                    <a:p>
                      <a:pPr algn="l"/>
                      <a:r>
                        <a:rPr lang="cs-CZ" sz="1600" baseline="0" dirty="0">
                          <a:latin typeface="Times-Roman"/>
                        </a:rPr>
                        <a:t>zájem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Neuspokojené potřeby</a:t>
                      </a:r>
                      <a:r>
                        <a:rPr lang="cs-CZ" sz="1600" baseline="0" dirty="0"/>
                        <a:t> lidí a skupin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aseline="0" dirty="0">
                          <a:latin typeface="Times-Roman"/>
                        </a:rPr>
                        <a:t>Společenské problémy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707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cíl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Spokojený</a:t>
                      </a:r>
                      <a:r>
                        <a:rPr lang="cs-CZ" sz="1600" baseline="0" dirty="0"/>
                        <a:t> příjemce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Institucionální dopady pro zlepšení podmínek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707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Spolupráce s veřejným sektorem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Zaměření se jen na vybrané segmenty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Partnerství, demokratické</a:t>
                      </a:r>
                      <a:r>
                        <a:rPr lang="cs-CZ" sz="1600" baseline="0" dirty="0"/>
                        <a:t> rozhodování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4987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Vznik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Především neziskové organizace,  podniky sociálních služeb, podniky s konceptem CSR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Bez omezení sektorů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6707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Vztahy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Spolupráce pro zvýšení užitku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Federace, spolupráce pro společný zájem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6707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Orientace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Podnikatelská orientace v sociální sféře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Občanská aktivita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733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Organizace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Soukromé „království“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Soukromá republika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498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7P koncept společenského podnikání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758486"/>
              </p:ext>
            </p:extLst>
          </p:nvPr>
        </p:nvGraphicFramePr>
        <p:xfrm>
          <a:off x="457200" y="1600200"/>
          <a:ext cx="822960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Societal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P- (produkt) </a:t>
                      </a:r>
                      <a:r>
                        <a:rPr lang="cs-CZ" dirty="0" err="1"/>
                        <a:t>product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Zákazník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Tvorba hodnoty, řešení problému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P-(proces) proces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Rozvoj podniku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Rozvoj</a:t>
                      </a:r>
                      <a:r>
                        <a:rPr lang="cs-CZ" baseline="0" dirty="0"/>
                        <a:t> sítě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P-(lidé) 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Trh, kompetence, myšlenky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Spolupráce, propojování sektoru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P-platforma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Podnikatelský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Vztahy na kompetencích</a:t>
                      </a:r>
                      <a:r>
                        <a:rPr lang="cs-CZ" baseline="0" dirty="0"/>
                        <a:t> a spolupráci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P- (partnerství) </a:t>
                      </a:r>
                      <a:r>
                        <a:rPr lang="cs-CZ" dirty="0" err="1"/>
                        <a:t>partners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Win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win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Federace, podpora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P- performance/výkon/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ROI, tržby…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Hodnoty společnosti-blahobyt…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P-propagace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Podíly na trhu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Spokojenost, pokračování projektů…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459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Měření úspěchu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Social Return on Investment (SROI)</a:t>
            </a:r>
          </a:p>
          <a:p>
            <a:r>
              <a:rPr lang="cs-CZ" dirty="0"/>
              <a:t>Skládá se z kvalitativních ukazatelů typu filantropie, ekonomických ukazatelů a ukazatelů měřících hodnotu.</a:t>
            </a:r>
          </a:p>
          <a:p>
            <a:r>
              <a:rPr lang="cs-CZ" dirty="0"/>
              <a:t>Problémy změřit</a:t>
            </a:r>
          </a:p>
        </p:txBody>
      </p:sp>
    </p:spTree>
    <p:extLst>
      <p:ext uri="{BB962C8B-B14F-4D97-AF65-F5344CB8AC3E}">
        <p14:creationId xmlns:p14="http://schemas.microsoft.com/office/powerpoint/2010/main" val="3651891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čitateli zlomku musíme vyčíslit zisk (EBIT),</a:t>
            </a:r>
          </a:p>
          <a:p>
            <a:r>
              <a:rPr lang="cs-CZ" dirty="0"/>
              <a:t>Ve jmenovateli náklady</a:t>
            </a:r>
          </a:p>
        </p:txBody>
      </p:sp>
    </p:spTree>
    <p:extLst>
      <p:ext uri="{BB962C8B-B14F-4D97-AF65-F5344CB8AC3E}">
        <p14:creationId xmlns:p14="http://schemas.microsoft.com/office/powerpoint/2010/main" val="1798544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Standardy v oblasti podnikání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Sociální firma je podnikatelský subjekt, který </a:t>
            </a:r>
          </a:p>
          <a:p>
            <a:pPr>
              <a:buFontTx/>
              <a:buNone/>
            </a:pPr>
            <a:r>
              <a:rPr lang="cs-CZ"/>
              <a:t>působí na běžném trhu a je schopný obstát </a:t>
            </a:r>
          </a:p>
          <a:p>
            <a:pPr>
              <a:buFontTx/>
              <a:buNone/>
            </a:pPr>
            <a:r>
              <a:rPr lang="cs-CZ"/>
              <a:t>v konkurenci s ostatními podniky. Zároveň </a:t>
            </a:r>
          </a:p>
          <a:p>
            <a:pPr>
              <a:buFontTx/>
              <a:buNone/>
            </a:pPr>
            <a:r>
              <a:rPr lang="cs-CZ"/>
              <a:t>usiluje o etiku podnikání – navenek ke svým </a:t>
            </a:r>
          </a:p>
          <a:p>
            <a:pPr>
              <a:buFontTx/>
              <a:buNone/>
            </a:pPr>
            <a:r>
              <a:rPr lang="cs-CZ"/>
              <a:t>zákazníkům, konkurentům i směrem ke </a:t>
            </a:r>
          </a:p>
          <a:p>
            <a:pPr>
              <a:buFontTx/>
              <a:buNone/>
            </a:pPr>
            <a:r>
              <a:rPr lang="cs-CZ"/>
              <a:t>svým zaměstnancům.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Standardy sociální firmy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Standardy sociální firmy vznikly z potřeby definovat a rozpoznat sociální firmu v podmínkách České republiky a tím ji odlišit od dalších modelů zaměstnávání znevýhodněných osob.</a:t>
            </a:r>
          </a:p>
          <a:p>
            <a:pPr>
              <a:lnSpc>
                <a:spcPct val="90000"/>
              </a:lnSpc>
            </a:pPr>
            <a:r>
              <a:rPr lang="cs-CZ"/>
              <a:t>Mají napomoci k ujasnění hlavních charakteristik sociální firmy a porozumění základním hodnotám, ke kterým se sociální firma hlásí.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A40FB-32EB-4DC9-9036-896851A76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F8987D-5265-4009-849B-5742B7490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běžného podnikatele je obvykle pouze dosahování zisku (přesněji maximalizace tržní hodnoty jeho podniku, nejčastěji formou dosahování zisku). V případě sociálního podnikatele není ekonomická výkonnost cílem, ale nástrojem k řešení určitého společenského problému.</a:t>
            </a:r>
          </a:p>
        </p:txBody>
      </p:sp>
    </p:spTree>
    <p:extLst>
      <p:ext uri="{BB962C8B-B14F-4D97-AF65-F5344CB8AC3E}">
        <p14:creationId xmlns:p14="http://schemas.microsoft.com/office/powerpoint/2010/main" val="2840229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Standardy sociální firmy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800" b="1"/>
              <a:t>Cílem standardů je zajištění transparentnosti </a:t>
            </a:r>
          </a:p>
          <a:p>
            <a:pPr>
              <a:buFontTx/>
              <a:buNone/>
            </a:pPr>
            <a:r>
              <a:rPr lang="cs-CZ" sz="2800" b="1"/>
              <a:t>sociálních firem ve vztahu k:</a:t>
            </a:r>
          </a:p>
          <a:p>
            <a:r>
              <a:rPr lang="cs-CZ" sz="2800"/>
              <a:t>zákazníkům,</a:t>
            </a:r>
          </a:p>
          <a:p>
            <a:r>
              <a:rPr lang="cs-CZ" sz="2800"/>
              <a:t>zaměstnancům,</a:t>
            </a:r>
          </a:p>
          <a:p>
            <a:r>
              <a:rPr lang="cs-CZ" sz="2800"/>
              <a:t>veřejným institucím,</a:t>
            </a:r>
          </a:p>
          <a:p>
            <a:r>
              <a:rPr lang="cs-CZ" sz="2800"/>
              <a:t>organizacím a agenturám,</a:t>
            </a:r>
          </a:p>
          <a:p>
            <a:r>
              <a:rPr lang="cs-CZ" sz="2800"/>
              <a:t>poskytovatelům služeb v oblasti zaměstnanosti,</a:t>
            </a:r>
          </a:p>
          <a:p>
            <a:r>
              <a:rPr lang="cs-CZ" sz="2800"/>
              <a:t>potenciálním donátorům  a investorům.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Pilíře sociální firmy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4400" b="1"/>
              <a:t>3 pilíře</a:t>
            </a:r>
          </a:p>
          <a:p>
            <a:pPr>
              <a:buFontTx/>
              <a:buNone/>
            </a:pPr>
            <a:endParaRPr lang="cs-CZ" sz="4400" b="1"/>
          </a:p>
          <a:p>
            <a:pPr>
              <a:buFontTx/>
              <a:buNone/>
            </a:pPr>
            <a:r>
              <a:rPr lang="cs-CZ"/>
              <a:t> I. Podnikání</a:t>
            </a:r>
          </a:p>
          <a:p>
            <a:pPr>
              <a:buFontTx/>
              <a:buNone/>
            </a:pPr>
            <a:r>
              <a:rPr lang="cs-CZ"/>
              <a:t>II. Zaměstnávání</a:t>
            </a:r>
          </a:p>
          <a:p>
            <a:pPr>
              <a:buFontTx/>
              <a:buNone/>
            </a:pPr>
            <a:r>
              <a:rPr lang="cs-CZ"/>
              <a:t>III. Podpora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Standardy sociální firmy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cs-CZ"/>
              <a:t>Standardy sociální firmy</a:t>
            </a:r>
          </a:p>
          <a:p>
            <a:pPr marL="609600" indent="-609600">
              <a:buFontTx/>
              <a:buNone/>
            </a:pPr>
            <a:endParaRPr lang="cs-CZ"/>
          </a:p>
          <a:p>
            <a:pPr marL="609600" indent="-609600">
              <a:buFontTx/>
              <a:buAutoNum type="arabicPeriod"/>
            </a:pPr>
            <a:r>
              <a:rPr lang="cs-CZ"/>
              <a:t>Poslání sociální firmy.</a:t>
            </a:r>
          </a:p>
          <a:p>
            <a:pPr marL="609600" indent="-609600">
              <a:buFontTx/>
              <a:buAutoNum type="arabicPeriod"/>
            </a:pPr>
            <a:r>
              <a:rPr lang="cs-CZ"/>
              <a:t>Podnikání.</a:t>
            </a:r>
          </a:p>
          <a:p>
            <a:pPr marL="609600" indent="-609600">
              <a:buFontTx/>
              <a:buAutoNum type="arabicPeriod"/>
            </a:pPr>
            <a:r>
              <a:rPr lang="cs-CZ"/>
              <a:t>Financování.</a:t>
            </a:r>
          </a:p>
          <a:p>
            <a:pPr marL="609600" indent="-609600">
              <a:buFontTx/>
              <a:buAutoNum type="arabicPeriod"/>
            </a:pPr>
            <a:r>
              <a:rPr lang="cs-CZ"/>
              <a:t>Provoz sociální firmy.</a:t>
            </a:r>
          </a:p>
          <a:p>
            <a:pPr marL="609600" indent="-609600">
              <a:buFontTx/>
              <a:buAutoNum type="arabicPeriod"/>
            </a:pPr>
            <a:r>
              <a:rPr lang="cs-CZ"/>
              <a:t>Informovanost a prezentace.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Standardy sociální firmy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/>
              <a:t>  6. Znevýhodnění zaměstnanci.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  7. Pracovní smlouvy a mzdy.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  8. Etické principy a vnitřní komunikace.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  9. Organizační struktura.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10. Adaptace.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11. Udržení.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12. Profesní rozvoj.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13. Spolupráce sociální firmy.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6C933-50AC-42BE-B8B8-6F340DBC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DD22DD-C66F-41E6-BDEB-6F16BA649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7559554-3FE7-44CA-943E-4694D030A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399" y="1725293"/>
            <a:ext cx="7783201" cy="340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67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3A6A4-9242-467B-940E-0C3508100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0A4A5C-2BFC-497E-A89B-162955CB0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B09E476-7E19-4B8C-BCE7-E76583E645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7877"/>
          <a:stretch/>
        </p:blipFill>
        <p:spPr>
          <a:xfrm>
            <a:off x="18525" y="620688"/>
            <a:ext cx="8953388" cy="510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2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2F6E8-BFBA-43D7-973F-73BCF4FF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A73878-86A3-4204-ADDC-BEA00B296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A6BF0D0-32C4-43FD-B325-FBFFDA2839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9" t="51449" r="-1149" b="-10930"/>
          <a:stretch/>
        </p:blipFill>
        <p:spPr>
          <a:xfrm>
            <a:off x="179512" y="548680"/>
            <a:ext cx="8846581" cy="576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560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Jsme sociální podnik, pokud splňujeme 7 pravidel: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1) Naším podnikáním pomáháme řešit určitý problém, který ohrožuje celou společnost, její část nebo přírodu.</a:t>
            </a:r>
          </a:p>
          <a:p>
            <a:pPr marL="0" indent="0">
              <a:buNone/>
            </a:pPr>
            <a:r>
              <a:rPr lang="cs-CZ" sz="2000" dirty="0"/>
              <a:t>2) Jsme ve své činnosti finančně soběstační.</a:t>
            </a:r>
          </a:p>
          <a:p>
            <a:pPr marL="0" indent="0">
              <a:buNone/>
            </a:pPr>
            <a:r>
              <a:rPr lang="cs-CZ" sz="2000" dirty="0"/>
              <a:t>3) Naši investoři mohou dostat zpět maximálně své vklady, ale nemají nárok na žádné dividendy.</a:t>
            </a:r>
          </a:p>
          <a:p>
            <a:pPr marL="0" indent="0">
              <a:buNone/>
            </a:pPr>
            <a:r>
              <a:rPr lang="cs-CZ" sz="2000" dirty="0"/>
              <a:t>4) Poté, co jsme vyplatili investory, veškerý zisk vracíme do zlepšování a rozšiřování podnikání; nepřivlastňujeme si tedy zisk.</a:t>
            </a:r>
          </a:p>
          <a:p>
            <a:pPr marL="0" indent="0">
              <a:buNone/>
            </a:pPr>
            <a:r>
              <a:rPr lang="cs-CZ" sz="2000" dirty="0"/>
              <a:t>5) Bereme ohled na životní prostředí.</a:t>
            </a:r>
          </a:p>
          <a:p>
            <a:pPr marL="0" indent="0">
              <a:buNone/>
            </a:pPr>
            <a:r>
              <a:rPr lang="cs-CZ" sz="2000" dirty="0"/>
              <a:t>6) Naši zaměstnanci dostávají tržní mzdu a důstojné pracovní podmínky.</a:t>
            </a:r>
          </a:p>
          <a:p>
            <a:pPr marL="0" indent="0">
              <a:buNone/>
            </a:pPr>
            <a:r>
              <a:rPr lang="pl-PL" sz="2000" dirty="0"/>
              <a:t>7) Baví nás to!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7800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BAF20F-3248-460F-809B-4D8CA7D87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cs-CZ" sz="2500" dirty="0"/>
              <a:t>V otázce právní formy sociálního podniku opět není legislativně zakotven vybraný typ, zpravidla se jedná o družstvo či společnost s ručením omezeným, za určitých okolností je přípustná také forma podnikající </a:t>
            </a:r>
            <a:r>
              <a:rPr lang="cs-CZ" sz="2500" dirty="0" err="1"/>
              <a:t>fyzickéosoby</a:t>
            </a:r>
            <a:r>
              <a:rPr lang="cs-CZ" sz="2500" dirty="0"/>
              <a:t> (OSVČ), která zaměstnává níže definované segmenty spoluobčanů:</a:t>
            </a:r>
          </a:p>
          <a:p>
            <a:pPr marL="0" indent="0">
              <a:buNone/>
            </a:pPr>
            <a:r>
              <a:rPr lang="cs-CZ" sz="2500" dirty="0"/>
              <a:t>• Osoby se zdravotním hendikepem.</a:t>
            </a:r>
          </a:p>
          <a:p>
            <a:pPr marL="0" indent="0">
              <a:buNone/>
            </a:pPr>
            <a:r>
              <a:rPr lang="pl-PL" sz="2500" dirty="0"/>
              <a:t>• Osoby po výkonu trestu či osoby bez přístřeší.</a:t>
            </a:r>
          </a:p>
          <a:p>
            <a:pPr marL="0" indent="0">
              <a:buNone/>
            </a:pPr>
            <a:r>
              <a:rPr lang="pl-PL" sz="2500" dirty="0"/>
              <a:t>• Osoby pečující o osobu blízkou.</a:t>
            </a:r>
          </a:p>
          <a:p>
            <a:pPr marL="0" indent="0">
              <a:buNone/>
            </a:pPr>
            <a:r>
              <a:rPr lang="cs-CZ" sz="2500" dirty="0"/>
              <a:t>• Dlouhodobě nezaměstnaní (v evidenci úřadů práce déle než 1 rok).</a:t>
            </a:r>
          </a:p>
          <a:p>
            <a:pPr marL="0" indent="0">
              <a:buNone/>
            </a:pPr>
            <a:r>
              <a:rPr lang="cs-CZ" sz="2500" dirty="0"/>
              <a:t>• Osoby se zkušeností se závislostí na návykových látkách.</a:t>
            </a:r>
          </a:p>
          <a:p>
            <a:pPr marL="0" indent="0">
              <a:buNone/>
            </a:pPr>
            <a:r>
              <a:rPr lang="cs-CZ" sz="2500" dirty="0"/>
              <a:t>• Mládež a mladí dospělí.</a:t>
            </a:r>
          </a:p>
          <a:p>
            <a:pPr marL="0" indent="0">
              <a:buNone/>
            </a:pPr>
            <a:r>
              <a:rPr lang="cs-CZ" sz="2500" dirty="0"/>
              <a:t>• Oběti domácího násilí a osoby komerčně zneužívané</a:t>
            </a:r>
          </a:p>
        </p:txBody>
      </p:sp>
    </p:spTree>
    <p:extLst>
      <p:ext uri="{BB962C8B-B14F-4D97-AF65-F5344CB8AC3E}">
        <p14:creationId xmlns:p14="http://schemas.microsoft.com/office/powerpoint/2010/main" val="3817770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4BCF4-BDE9-4261-B84C-AB77B29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formy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FBFB02-8A90-472C-8727-4FAFF6294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2098576" cy="4929411"/>
          </a:xfrm>
        </p:spPr>
        <p:txBody>
          <a:bodyPr/>
          <a:lstStyle/>
          <a:p>
            <a:r>
              <a:rPr lang="cs-CZ" sz="2000" dirty="0"/>
              <a:t>Neziskové organizace – např. Zapsaný ústav </a:t>
            </a:r>
          </a:p>
          <a:p>
            <a:r>
              <a:rPr lang="cs-CZ" sz="2000" dirty="0"/>
              <a:t>Sociální družstvo</a:t>
            </a:r>
          </a:p>
          <a:p>
            <a:r>
              <a:rPr lang="cs-CZ" sz="2000" dirty="0"/>
              <a:t>Společnost s ručením omezeným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613999-65E9-44A0-9586-354285524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916832"/>
            <a:ext cx="5964300" cy="353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748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 financování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sz="2000" b="1" dirty="0"/>
              <a:t>ČSOB Grantový program Stabilizace sociálních podniků</a:t>
            </a:r>
          </a:p>
          <a:p>
            <a:r>
              <a:rPr lang="cs-CZ" sz="2000" dirty="0"/>
              <a:t>Každý podpořený podnik získá </a:t>
            </a:r>
            <a:r>
              <a:rPr lang="cs-CZ" sz="2000" b="1" dirty="0"/>
              <a:t>finanční podporu ve výši až 100 000 Kč</a:t>
            </a:r>
            <a:r>
              <a:rPr lang="cs-CZ" sz="2000" dirty="0"/>
              <a:t> a </a:t>
            </a:r>
            <a:r>
              <a:rPr lang="cs-CZ" sz="2000" b="1" dirty="0"/>
              <a:t>odborné poradenství v maximální hodnotě 40 000 Kč</a:t>
            </a:r>
            <a:r>
              <a:rPr lang="cs-CZ" sz="2000" dirty="0"/>
              <a:t> určené k zefektivnění jeho činnosti.</a:t>
            </a:r>
            <a:endParaRPr lang="cs-CZ" sz="2000" b="1" dirty="0"/>
          </a:p>
          <a:p>
            <a:endParaRPr lang="cs-CZ" sz="2000" dirty="0"/>
          </a:p>
          <a:p>
            <a:r>
              <a:rPr lang="cs-CZ" sz="2000" dirty="0"/>
              <a:t>Fondy EU (OP Lidské zdroje a zaměstnanost, nyní OP Zaměstnanost)</a:t>
            </a:r>
          </a:p>
          <a:p>
            <a:endParaRPr lang="cs-CZ" sz="2000" dirty="0"/>
          </a:p>
          <a:p>
            <a:endParaRPr lang="cs-CZ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843</Words>
  <Application>Microsoft Office PowerPoint</Application>
  <PresentationFormat>Předvádění na obrazovce (4:3)</PresentationFormat>
  <Paragraphs>155</Paragraphs>
  <Slides>23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Times-Bold</vt:lpstr>
      <vt:lpstr>Times-Roman</vt:lpstr>
      <vt:lpstr>Výchozí návrh</vt:lpstr>
      <vt:lpstr>Sociální podnikání</vt:lpstr>
      <vt:lpstr>Prezentace aplikace PowerPoint</vt:lpstr>
      <vt:lpstr>Prezentace aplikace PowerPoint</vt:lpstr>
      <vt:lpstr>Prezentace aplikace PowerPoint</vt:lpstr>
      <vt:lpstr>Prezentace aplikace PowerPoint</vt:lpstr>
      <vt:lpstr>Jsme sociální podnik, pokud splňujeme 7 pravidel:</vt:lpstr>
      <vt:lpstr>Prezentace aplikace PowerPoint</vt:lpstr>
      <vt:lpstr>Právní formy</vt:lpstr>
      <vt:lpstr>Možnost financování</vt:lpstr>
      <vt:lpstr>Sociální firma</vt:lpstr>
      <vt:lpstr>Sociální firma</vt:lpstr>
      <vt:lpstr>Prezentace aplikace PowerPoint</vt:lpstr>
      <vt:lpstr>Sociální versus komunitní (společenské,Societal) podnikání</vt:lpstr>
      <vt:lpstr>Prezentace aplikace PowerPoint</vt:lpstr>
      <vt:lpstr>7P koncept společenského podnikání</vt:lpstr>
      <vt:lpstr>Měření úspěchu</vt:lpstr>
      <vt:lpstr>SROI</vt:lpstr>
      <vt:lpstr>Standardy v oblasti podnikání</vt:lpstr>
      <vt:lpstr>Standardy sociální firmy</vt:lpstr>
      <vt:lpstr>Standardy sociální firmy</vt:lpstr>
      <vt:lpstr>Pilíře sociální firmy</vt:lpstr>
      <vt:lpstr>Standardy sociální firmy</vt:lpstr>
      <vt:lpstr>Standardy sociální firmy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2011-12-04T16:56:56Z</dcterms:created>
  <dcterms:modified xsi:type="dcterms:W3CDTF">2017-10-11T19:02:18Z</dcterms:modified>
</cp:coreProperties>
</file>