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76" r:id="rId3"/>
    <p:sldId id="280" r:id="rId4"/>
    <p:sldId id="277" r:id="rId5"/>
    <p:sldId id="278" r:id="rId6"/>
    <p:sldId id="307" r:id="rId7"/>
    <p:sldId id="279" r:id="rId8"/>
    <p:sldId id="275" r:id="rId9"/>
    <p:sldId id="285" r:id="rId10"/>
    <p:sldId id="286" r:id="rId11"/>
    <p:sldId id="287" r:id="rId12"/>
    <p:sldId id="288" r:id="rId13"/>
    <p:sldId id="289" r:id="rId14"/>
    <p:sldId id="290" r:id="rId15"/>
    <p:sldId id="291" r:id="rId16"/>
    <p:sldId id="292" r:id="rId17"/>
    <p:sldId id="308" r:id="rId18"/>
    <p:sldId id="309" r:id="rId19"/>
    <p:sldId id="293" r:id="rId20"/>
    <p:sldId id="294" r:id="rId21"/>
    <p:sldId id="295" r:id="rId22"/>
    <p:sldId id="297" r:id="rId23"/>
    <p:sldId id="298" r:id="rId24"/>
    <p:sldId id="299" r:id="rId25"/>
    <p:sldId id="303" r:id="rId26"/>
    <p:sldId id="304" r:id="rId27"/>
    <p:sldId id="305" r:id="rId28"/>
    <p:sldId id="306" r:id="rId29"/>
    <p:sldId id="257" r:id="rId30"/>
    <p:sldId id="310" r:id="rId31"/>
    <p:sldId id="311" r:id="rId32"/>
    <p:sldId id="312" r:id="rId33"/>
    <p:sldId id="313" r:id="rId34"/>
    <p:sldId id="264" r:id="rId35"/>
    <p:sldId id="258" r:id="rId36"/>
    <p:sldId id="260" r:id="rId37"/>
    <p:sldId id="265" r:id="rId38"/>
    <p:sldId id="266" r:id="rId39"/>
    <p:sldId id="267" r:id="rId40"/>
    <p:sldId id="281" r:id="rId41"/>
    <p:sldId id="282" r:id="rId42"/>
    <p:sldId id="268" r:id="rId43"/>
    <p:sldId id="269" r:id="rId44"/>
    <p:sldId id="270" r:id="rId45"/>
    <p:sldId id="271" r:id="rId46"/>
    <p:sldId id="283" r:id="rId47"/>
    <p:sldId id="284" r:id="rId48"/>
    <p:sldId id="273" r:id="rId49"/>
    <p:sldId id="274" r:id="rId50"/>
    <p:sldId id="259"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7FB58-B7F6-411D-8A2D-460CCE3C642D}" type="datetimeFigureOut">
              <a:rPr lang="cs-CZ" smtClean="0"/>
              <a:pPr/>
              <a:t>13.11.2016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445C5-6D74-44D0-A669-7AAD83C9107A}"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49445C5-6D74-44D0-A669-7AAD83C9107A}" type="slidenum">
              <a:rPr lang="cs-CZ" smtClean="0"/>
              <a:pPr/>
              <a:t>45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endParaRPr lang="en-US"/>
          </a:p>
        </p:txBody>
      </p:sp>
      <p:sp>
        <p:nvSpPr>
          <p:cNvPr id="3" name="Zástupný symbol pro tabulku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1001AF-D66F-4E61-9EE5-43DA2E1AA9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CE901F5-6E23-486B-9671-B70756795AE3}" type="datetimeFigureOut">
              <a:rPr lang="cs-CZ" smtClean="0"/>
              <a:pPr/>
              <a:t>13.11.2016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43C15E-083C-4F1A-8056-9737FF93200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901F5-6E23-486B-9671-B70756795AE3}" type="datetimeFigureOut">
              <a:rPr lang="cs-CZ" smtClean="0"/>
              <a:pPr/>
              <a:t>13.11.2016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3C15E-083C-4F1A-8056-9737FF93200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Finance a </a:t>
            </a:r>
            <a:r>
              <a:rPr lang="cs-CZ" dirty="0" err="1"/>
              <a:t>fundraising</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číslo snímku 5"/>
          <p:cNvSpPr>
            <a:spLocks noGrp="1"/>
          </p:cNvSpPr>
          <p:nvPr>
            <p:ph type="sldNum" sz="quarter" idx="12"/>
          </p:nvPr>
        </p:nvSpPr>
        <p:spPr>
          <a:noFill/>
          <a:ln>
            <a:miter lim="800000"/>
            <a:headEnd/>
            <a:tailEnd/>
          </a:ln>
        </p:spPr>
        <p:txBody>
          <a:bodyPr/>
          <a:lstStyle/>
          <a:p>
            <a:fld id="{478291BD-9235-4A61-BB25-F5ABF4966429}" type="slidenum">
              <a:rPr lang="en-US" smtClean="0"/>
              <a:pPr/>
              <a:t>10</a:t>
            </a:fld>
            <a:endParaRPr lang="en-US"/>
          </a:p>
        </p:txBody>
      </p:sp>
      <p:sp>
        <p:nvSpPr>
          <p:cNvPr id="10243" name="Rectangle 2"/>
          <p:cNvSpPr>
            <a:spLocks noGrp="1" noChangeArrowheads="1"/>
          </p:cNvSpPr>
          <p:nvPr>
            <p:ph type="title"/>
          </p:nvPr>
        </p:nvSpPr>
        <p:spPr/>
        <p:txBody>
          <a:bodyPr/>
          <a:lstStyle/>
          <a:p>
            <a:pPr eaLnBrk="1" hangingPunct="1"/>
            <a:r>
              <a:rPr lang="cs-CZ"/>
              <a:t>Plánování</a:t>
            </a:r>
            <a:endParaRPr lang="en-US"/>
          </a:p>
        </p:txBody>
      </p:sp>
      <p:sp>
        <p:nvSpPr>
          <p:cNvPr id="10244" name="Rectangle 3"/>
          <p:cNvSpPr>
            <a:spLocks noGrp="1" noChangeArrowheads="1"/>
          </p:cNvSpPr>
          <p:nvPr>
            <p:ph type="body" idx="1"/>
          </p:nvPr>
        </p:nvSpPr>
        <p:spPr/>
        <p:txBody>
          <a:bodyPr/>
          <a:lstStyle/>
          <a:p>
            <a:pPr eaLnBrk="1" hangingPunct="1">
              <a:lnSpc>
                <a:spcPct val="80000"/>
              </a:lnSpc>
            </a:pPr>
            <a:r>
              <a:rPr lang="cs-CZ" sz="2800"/>
              <a:t>Dlouhodobé – výstupem je strategický plán</a:t>
            </a:r>
          </a:p>
          <a:p>
            <a:pPr eaLnBrk="1" hangingPunct="1">
              <a:lnSpc>
                <a:spcPct val="80000"/>
              </a:lnSpc>
            </a:pPr>
            <a:r>
              <a:rPr lang="cs-CZ" sz="2800"/>
              <a:t>Krátkodobé – výstupem jsou roční, pololetní, čtvrtletní, měsíční, týdenní, ve zvláštních případech denní nebo i minutové plány</a:t>
            </a:r>
          </a:p>
          <a:p>
            <a:pPr eaLnBrk="1" hangingPunct="1">
              <a:lnSpc>
                <a:spcPct val="80000"/>
              </a:lnSpc>
            </a:pPr>
            <a:r>
              <a:rPr lang="cs-CZ" sz="2800"/>
              <a:t>Projektové – výstupem je projekt</a:t>
            </a:r>
          </a:p>
          <a:p>
            <a:pPr eaLnBrk="1" hangingPunct="1">
              <a:lnSpc>
                <a:spcPct val="80000"/>
              </a:lnSpc>
            </a:pPr>
            <a:r>
              <a:rPr lang="cs-CZ" sz="2800"/>
              <a:t>Ve finančním plánování jde především o stanovení rozpočtu, dále pak očekávané výše příjmů a výdajů v definovaném časovém období, případně o definování cash-flow</a:t>
            </a:r>
          </a:p>
          <a:p>
            <a:pPr eaLnBrk="1" hangingPunct="1">
              <a:lnSpc>
                <a:spcPct val="80000"/>
              </a:lnSpc>
            </a:pPr>
            <a:r>
              <a:rPr lang="cs-CZ" sz="2800"/>
              <a:t>Věnujme nejdříve pozornost rozpočtování, dále pak zajišťování příjmů a řízení výdajů.</a:t>
            </a:r>
            <a:endParaRPr lang="en-US" sz="2800"/>
          </a:p>
          <a:p>
            <a:pPr eaLnBrk="1" hangingPunct="1">
              <a:lnSpc>
                <a:spcPct val="80000"/>
              </a:lnSpc>
            </a:pPr>
            <a:endParaRPr 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6"/>
          <p:cNvSpPr>
            <a:spLocks noGrp="1"/>
          </p:cNvSpPr>
          <p:nvPr>
            <p:ph type="sldNum" sz="quarter" idx="12"/>
          </p:nvPr>
        </p:nvSpPr>
        <p:spPr>
          <a:noFill/>
          <a:ln>
            <a:miter lim="800000"/>
            <a:headEnd/>
            <a:tailEnd/>
          </a:ln>
        </p:spPr>
        <p:txBody>
          <a:bodyPr/>
          <a:lstStyle/>
          <a:p>
            <a:fld id="{72485FC1-7BED-48F2-9693-DDD90A497CCF}" type="slidenum">
              <a:rPr lang="en-US" smtClean="0"/>
              <a:pPr/>
              <a:t>11</a:t>
            </a:fld>
            <a:endParaRPr lang="en-US"/>
          </a:p>
        </p:txBody>
      </p:sp>
      <p:sp>
        <p:nvSpPr>
          <p:cNvPr id="11267" name="Rectangle 2"/>
          <p:cNvSpPr>
            <a:spLocks noGrp="1" noChangeArrowheads="1"/>
          </p:cNvSpPr>
          <p:nvPr>
            <p:ph type="title"/>
          </p:nvPr>
        </p:nvSpPr>
        <p:spPr/>
        <p:txBody>
          <a:bodyPr/>
          <a:lstStyle/>
          <a:p>
            <a:pPr eaLnBrk="1" hangingPunct="1"/>
            <a:r>
              <a:rPr lang="cs-CZ"/>
              <a:t>Řízení financí - organizování</a:t>
            </a:r>
            <a:endParaRPr lang="en-US"/>
          </a:p>
        </p:txBody>
      </p:sp>
      <p:sp>
        <p:nvSpPr>
          <p:cNvPr id="11268" name="Rectangle 4"/>
          <p:cNvSpPr>
            <a:spLocks noGrp="1" noChangeArrowheads="1"/>
          </p:cNvSpPr>
          <p:nvPr>
            <p:ph type="body" sz="half" idx="1"/>
          </p:nvPr>
        </p:nvSpPr>
        <p:spPr/>
        <p:txBody>
          <a:bodyPr/>
          <a:lstStyle/>
          <a:p>
            <a:pPr eaLnBrk="1" hangingPunct="1">
              <a:lnSpc>
                <a:spcPct val="90000"/>
              </a:lnSpc>
              <a:buFontTx/>
              <a:buNone/>
            </a:pPr>
            <a:r>
              <a:rPr lang="cs-CZ"/>
              <a:t>S fin. managerem:</a:t>
            </a:r>
          </a:p>
          <a:p>
            <a:pPr eaLnBrk="1" hangingPunct="1">
              <a:lnSpc>
                <a:spcPct val="90000"/>
              </a:lnSpc>
              <a:buFontTx/>
              <a:buNone/>
            </a:pPr>
            <a:r>
              <a:rPr lang="cs-CZ"/>
              <a:t>Vhodné u organizací s vysokým obratem,</a:t>
            </a:r>
          </a:p>
          <a:p>
            <a:pPr eaLnBrk="1" hangingPunct="1">
              <a:lnSpc>
                <a:spcPct val="90000"/>
              </a:lnSpc>
            </a:pPr>
            <a:r>
              <a:rPr lang="cs-CZ"/>
              <a:t>velkým počtem dárců,</a:t>
            </a:r>
          </a:p>
          <a:p>
            <a:pPr eaLnBrk="1" hangingPunct="1">
              <a:lnSpc>
                <a:spcPct val="90000"/>
              </a:lnSpc>
            </a:pPr>
            <a:r>
              <a:rPr lang="cs-CZ"/>
              <a:t>s diferencovaným způsobem financování,</a:t>
            </a:r>
          </a:p>
          <a:p>
            <a:pPr eaLnBrk="1" hangingPunct="1">
              <a:lnSpc>
                <a:spcPct val="90000"/>
              </a:lnSpc>
            </a:pPr>
            <a:r>
              <a:rPr lang="cs-CZ"/>
              <a:t>nadnárodním působení</a:t>
            </a:r>
            <a:r>
              <a:rPr lang="en-US"/>
              <a:t>m</a:t>
            </a:r>
            <a:r>
              <a:rPr lang="cs-CZ"/>
              <a:t>,</a:t>
            </a:r>
          </a:p>
          <a:p>
            <a:pPr eaLnBrk="1" hangingPunct="1">
              <a:lnSpc>
                <a:spcPct val="90000"/>
              </a:lnSpc>
            </a:pPr>
            <a:endParaRPr lang="cs-CZ"/>
          </a:p>
          <a:p>
            <a:pPr eaLnBrk="1" hangingPunct="1">
              <a:lnSpc>
                <a:spcPct val="90000"/>
              </a:lnSpc>
            </a:pPr>
            <a:endParaRPr lang="en-US"/>
          </a:p>
        </p:txBody>
      </p:sp>
      <p:sp>
        <p:nvSpPr>
          <p:cNvPr id="11269" name="Rectangle 5"/>
          <p:cNvSpPr>
            <a:spLocks noGrp="1" noChangeArrowheads="1"/>
          </p:cNvSpPr>
          <p:nvPr>
            <p:ph type="body" sz="half" idx="2"/>
          </p:nvPr>
        </p:nvSpPr>
        <p:spPr/>
        <p:txBody>
          <a:bodyPr/>
          <a:lstStyle/>
          <a:p>
            <a:pPr eaLnBrk="1" hangingPunct="1">
              <a:lnSpc>
                <a:spcPct val="90000"/>
              </a:lnSpc>
            </a:pPr>
            <a:r>
              <a:rPr lang="cs-CZ"/>
              <a:t>Bez fin. managera</a:t>
            </a:r>
          </a:p>
          <a:p>
            <a:pPr eaLnBrk="1" hangingPunct="1">
              <a:lnSpc>
                <a:spcPct val="90000"/>
              </a:lnSpc>
              <a:buFontTx/>
              <a:buNone/>
            </a:pPr>
            <a:r>
              <a:rPr lang="cs-CZ"/>
              <a:t>Vhodné u malých organizací, s nízkým obratem</a:t>
            </a:r>
          </a:p>
          <a:p>
            <a:pPr eaLnBrk="1" hangingPunct="1">
              <a:lnSpc>
                <a:spcPct val="90000"/>
              </a:lnSpc>
            </a:pPr>
            <a:r>
              <a:rPr lang="cs-CZ"/>
              <a:t>malým počtem dárců</a:t>
            </a:r>
          </a:p>
          <a:p>
            <a:pPr eaLnBrk="1" hangingPunct="1">
              <a:lnSpc>
                <a:spcPct val="90000"/>
              </a:lnSpc>
            </a:pPr>
            <a:r>
              <a:rPr lang="cs-CZ"/>
              <a:t>málo strukturovaným způsobem financování</a:t>
            </a:r>
          </a:p>
          <a:p>
            <a:pPr eaLnBrk="1" hangingPunct="1">
              <a:lnSpc>
                <a:spcPct val="90000"/>
              </a:lnSpc>
            </a:pPr>
            <a:r>
              <a:rPr lang="cs-CZ"/>
              <a:t>národním – lokálním působením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a:ln>
            <a:miter lim="800000"/>
            <a:headEnd/>
            <a:tailEnd/>
          </a:ln>
        </p:spPr>
        <p:txBody>
          <a:bodyPr/>
          <a:lstStyle/>
          <a:p>
            <a:fld id="{2B134740-1543-4BDB-AB51-0D1ADFAE49D8}" type="slidenum">
              <a:rPr lang="en-US" smtClean="0"/>
              <a:pPr/>
              <a:t>12</a:t>
            </a:fld>
            <a:endParaRPr lang="en-US"/>
          </a:p>
        </p:txBody>
      </p:sp>
      <p:sp>
        <p:nvSpPr>
          <p:cNvPr id="12291" name="Rectangle 2"/>
          <p:cNvSpPr>
            <a:spLocks noGrp="1" noChangeArrowheads="1"/>
          </p:cNvSpPr>
          <p:nvPr>
            <p:ph type="title"/>
          </p:nvPr>
        </p:nvSpPr>
        <p:spPr/>
        <p:txBody>
          <a:bodyPr/>
          <a:lstStyle/>
          <a:p>
            <a:pPr eaLnBrk="1" hangingPunct="1"/>
            <a:r>
              <a:rPr lang="cs-CZ"/>
              <a:t>Finanční řízení - organizování</a:t>
            </a:r>
            <a:endParaRPr lang="en-US"/>
          </a:p>
        </p:txBody>
      </p:sp>
      <p:sp>
        <p:nvSpPr>
          <p:cNvPr id="12292" name="Rectangle 3"/>
          <p:cNvSpPr>
            <a:spLocks noGrp="1" noChangeArrowheads="1"/>
          </p:cNvSpPr>
          <p:nvPr>
            <p:ph type="body" idx="1"/>
          </p:nvPr>
        </p:nvSpPr>
        <p:spPr/>
        <p:txBody>
          <a:bodyPr/>
          <a:lstStyle/>
          <a:p>
            <a:pPr eaLnBrk="1" hangingPunct="1">
              <a:lnSpc>
                <a:spcPct val="90000"/>
              </a:lnSpc>
              <a:buFontTx/>
              <a:buNone/>
            </a:pPr>
            <a:r>
              <a:rPr lang="cs-CZ"/>
              <a:t>Ať již s nebo bez finančního managera, je potřeba:</a:t>
            </a:r>
          </a:p>
          <a:p>
            <a:pPr eaLnBrk="1" hangingPunct="1">
              <a:lnSpc>
                <a:spcPct val="90000"/>
              </a:lnSpc>
            </a:pPr>
            <a:r>
              <a:rPr lang="cs-CZ"/>
              <a:t>specifikovat činnosti spadající do oblasti finančního řízení organizace</a:t>
            </a:r>
          </a:p>
          <a:p>
            <a:pPr eaLnBrk="1" hangingPunct="1">
              <a:lnSpc>
                <a:spcPct val="90000"/>
              </a:lnSpc>
            </a:pPr>
            <a:r>
              <a:rPr lang="cs-CZ"/>
              <a:t>popsat procesy finančního řízení</a:t>
            </a:r>
          </a:p>
          <a:p>
            <a:pPr eaLnBrk="1" hangingPunct="1">
              <a:lnSpc>
                <a:spcPct val="90000"/>
              </a:lnSpc>
            </a:pPr>
            <a:r>
              <a:rPr lang="cs-CZ"/>
              <a:t>definovat pravomoci jed</a:t>
            </a:r>
            <a:r>
              <a:rPr lang="en-US"/>
              <a:t>n</a:t>
            </a:r>
            <a:r>
              <a:rPr lang="cs-CZ"/>
              <a:t>otlivých zaměstnanců</a:t>
            </a:r>
          </a:p>
          <a:p>
            <a:pPr eaLnBrk="1" hangingPunct="1">
              <a:lnSpc>
                <a:spcPct val="90000"/>
              </a:lnSpc>
            </a:pPr>
            <a:r>
              <a:rPr lang="cs-CZ"/>
              <a:t>definovat odpovědnost jednotlivých zaměstnanců</a:t>
            </a:r>
            <a:endParaRPr lang="en-US"/>
          </a:p>
          <a:p>
            <a:pPr eaLnBrk="1" hangingPunct="1">
              <a:lnSpc>
                <a:spcPct val="90000"/>
              </a:lnSpc>
              <a:buFontTx/>
              <a:buNone/>
            </a:pPr>
            <a:endParaRPr lang="cs-CZ"/>
          </a:p>
          <a:p>
            <a:pPr eaLnBrk="1" hangingPunct="1">
              <a:lnSpc>
                <a:spcPct val="90000"/>
              </a:lnSpc>
              <a:buFontTx/>
              <a:buNone/>
            </a:pPr>
            <a:endParaRPr lang="cs-CZ"/>
          </a:p>
          <a:p>
            <a:pPr eaLnBrk="1" hangingPunct="1">
              <a:lnSpc>
                <a:spcPct val="90000"/>
              </a:lnSpc>
            </a:pPr>
            <a:endParaRPr lang="cs-CZ"/>
          </a:p>
          <a:p>
            <a:pPr eaLnBrk="1" hangingPunct="1">
              <a:lnSpc>
                <a:spcPct val="90000"/>
              </a:lnSpc>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a:ln>
            <a:miter lim="800000"/>
            <a:headEnd/>
            <a:tailEnd/>
          </a:ln>
        </p:spPr>
        <p:txBody>
          <a:bodyPr/>
          <a:lstStyle/>
          <a:p>
            <a:fld id="{EF6BEF21-4FD3-4158-9370-CEF400F2BDA0}" type="slidenum">
              <a:rPr lang="en-US" smtClean="0"/>
              <a:pPr/>
              <a:t>13</a:t>
            </a:fld>
            <a:endParaRPr lang="en-US"/>
          </a:p>
        </p:txBody>
      </p:sp>
      <p:sp>
        <p:nvSpPr>
          <p:cNvPr id="13315" name="Rectangle 2"/>
          <p:cNvSpPr>
            <a:spLocks noGrp="1" noChangeArrowheads="1"/>
          </p:cNvSpPr>
          <p:nvPr>
            <p:ph type="title"/>
          </p:nvPr>
        </p:nvSpPr>
        <p:spPr/>
        <p:txBody>
          <a:bodyPr/>
          <a:lstStyle/>
          <a:p>
            <a:pPr eaLnBrk="1" hangingPunct="1"/>
            <a:r>
              <a:rPr lang="cs-CZ" sz="4000"/>
              <a:t>Finanční řízení – přehled činností</a:t>
            </a:r>
            <a:endParaRPr lang="en-US" sz="4000"/>
          </a:p>
        </p:txBody>
      </p:sp>
      <p:sp>
        <p:nvSpPr>
          <p:cNvPr id="13316" name="Rectangle 3"/>
          <p:cNvSpPr>
            <a:spLocks noGrp="1" noChangeArrowheads="1"/>
          </p:cNvSpPr>
          <p:nvPr>
            <p:ph type="body" idx="1"/>
          </p:nvPr>
        </p:nvSpPr>
        <p:spPr/>
        <p:txBody>
          <a:bodyPr/>
          <a:lstStyle/>
          <a:p>
            <a:pPr eaLnBrk="1" hangingPunct="1">
              <a:lnSpc>
                <a:spcPct val="90000"/>
              </a:lnSpc>
            </a:pPr>
            <a:r>
              <a:rPr lang="cs-CZ" dirty="0"/>
              <a:t>Rozpočtování</a:t>
            </a:r>
          </a:p>
          <a:p>
            <a:pPr eaLnBrk="1" hangingPunct="1">
              <a:lnSpc>
                <a:spcPct val="90000"/>
              </a:lnSpc>
            </a:pPr>
            <a:r>
              <a:rPr lang="cs-CZ" dirty="0" err="1"/>
              <a:t>Fundraisování</a:t>
            </a:r>
            <a:endParaRPr lang="cs-CZ" dirty="0"/>
          </a:p>
          <a:p>
            <a:pPr eaLnBrk="1" hangingPunct="1">
              <a:lnSpc>
                <a:spcPct val="90000"/>
              </a:lnSpc>
            </a:pPr>
            <a:r>
              <a:rPr lang="cs-CZ" dirty="0"/>
              <a:t>Investování</a:t>
            </a:r>
          </a:p>
          <a:p>
            <a:pPr eaLnBrk="1" hangingPunct="1">
              <a:lnSpc>
                <a:spcPct val="90000"/>
              </a:lnSpc>
            </a:pPr>
            <a:r>
              <a:rPr lang="cs-CZ" dirty="0"/>
              <a:t>Řízení cash-</a:t>
            </a:r>
            <a:r>
              <a:rPr lang="cs-CZ" dirty="0" err="1"/>
              <a:t>flow</a:t>
            </a:r>
            <a:endParaRPr lang="cs-CZ" dirty="0"/>
          </a:p>
          <a:p>
            <a:pPr eaLnBrk="1" hangingPunct="1">
              <a:lnSpc>
                <a:spcPct val="90000"/>
              </a:lnSpc>
            </a:pPr>
            <a:r>
              <a:rPr lang="cs-CZ" dirty="0"/>
              <a:t>Účtování</a:t>
            </a:r>
          </a:p>
          <a:p>
            <a:pPr eaLnBrk="1" hangingPunct="1">
              <a:lnSpc>
                <a:spcPct val="90000"/>
              </a:lnSpc>
            </a:pPr>
            <a:r>
              <a:rPr lang="cs-CZ" dirty="0"/>
              <a:t>Kontrolování</a:t>
            </a:r>
          </a:p>
          <a:p>
            <a:pPr eaLnBrk="1" hangingPunct="1">
              <a:lnSpc>
                <a:spcPct val="90000"/>
              </a:lnSpc>
            </a:pPr>
            <a:r>
              <a:rPr lang="cs-CZ" dirty="0" err="1"/>
              <a:t>Auditování</a:t>
            </a:r>
            <a:endParaRPr lang="cs-CZ" dirty="0"/>
          </a:p>
          <a:p>
            <a:pPr eaLnBrk="1" hangingPunct="1">
              <a:lnSpc>
                <a:spcPct val="90000"/>
              </a:lnSpc>
            </a:pPr>
            <a:endParaRPr lang="cs-CZ" dirty="0"/>
          </a:p>
          <a:p>
            <a:pPr eaLnBrk="1" hangingPunct="1">
              <a:lnSpc>
                <a:spcPct val="90000"/>
              </a:lnSpc>
            </a:pPr>
            <a:endParaRPr lang="cs-CZ" dirty="0"/>
          </a:p>
          <a:p>
            <a:pPr eaLnBrk="1" hangingPunct="1">
              <a:lnSpc>
                <a:spcPct val="90000"/>
              </a:lnSpc>
            </a:pPr>
            <a:endParaRPr lang="cs-CZ" dirty="0"/>
          </a:p>
          <a:p>
            <a:pPr eaLnBrk="1" hangingPunct="1">
              <a:lnSpc>
                <a:spcPct val="90000"/>
              </a:lnSpc>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číslo snímku 6"/>
          <p:cNvSpPr>
            <a:spLocks noGrp="1"/>
          </p:cNvSpPr>
          <p:nvPr>
            <p:ph type="sldNum" sz="quarter" idx="12"/>
          </p:nvPr>
        </p:nvSpPr>
        <p:spPr>
          <a:noFill/>
          <a:ln>
            <a:miter lim="800000"/>
            <a:headEnd/>
            <a:tailEnd/>
          </a:ln>
        </p:spPr>
        <p:txBody>
          <a:bodyPr/>
          <a:lstStyle/>
          <a:p>
            <a:fld id="{3E678C11-84D0-4008-8C33-BD62150A4940}" type="slidenum">
              <a:rPr lang="en-US" smtClean="0"/>
              <a:pPr/>
              <a:t>14</a:t>
            </a:fld>
            <a:endParaRPr lang="en-US"/>
          </a:p>
        </p:txBody>
      </p:sp>
      <p:sp>
        <p:nvSpPr>
          <p:cNvPr id="14339" name="Rectangle 4"/>
          <p:cNvSpPr>
            <a:spLocks noGrp="1" noChangeArrowheads="1"/>
          </p:cNvSpPr>
          <p:nvPr>
            <p:ph type="title"/>
          </p:nvPr>
        </p:nvSpPr>
        <p:spPr/>
        <p:txBody>
          <a:bodyPr/>
          <a:lstStyle/>
          <a:p>
            <a:pPr eaLnBrk="1" hangingPunct="1"/>
            <a:r>
              <a:rPr lang="cs-CZ"/>
              <a:t>Rozpočtování</a:t>
            </a:r>
            <a:endParaRPr lang="en-US"/>
          </a:p>
        </p:txBody>
      </p:sp>
      <p:sp>
        <p:nvSpPr>
          <p:cNvPr id="14340" name="Rectangle 5"/>
          <p:cNvSpPr>
            <a:spLocks noGrp="1" noChangeArrowheads="1"/>
          </p:cNvSpPr>
          <p:nvPr>
            <p:ph type="body" sz="half" idx="1"/>
          </p:nvPr>
        </p:nvSpPr>
        <p:spPr/>
        <p:txBody>
          <a:bodyPr/>
          <a:lstStyle/>
          <a:p>
            <a:pPr eaLnBrk="1" hangingPunct="1">
              <a:lnSpc>
                <a:spcPct val="80000"/>
              </a:lnSpc>
              <a:buFontTx/>
              <a:buNone/>
            </a:pPr>
            <a:r>
              <a:rPr lang="cs-CZ" sz="2400" b="1"/>
              <a:t>Problémy</a:t>
            </a:r>
          </a:p>
          <a:p>
            <a:pPr eaLnBrk="1" hangingPunct="1">
              <a:lnSpc>
                <a:spcPct val="80000"/>
              </a:lnSpc>
            </a:pPr>
            <a:r>
              <a:rPr lang="cs-CZ" sz="2400"/>
              <a:t>organizace mají projektové rozpočty, chybí jim rozpočty organizační</a:t>
            </a:r>
          </a:p>
          <a:p>
            <a:pPr eaLnBrk="1" hangingPunct="1">
              <a:lnSpc>
                <a:spcPct val="80000"/>
              </a:lnSpc>
            </a:pPr>
            <a:r>
              <a:rPr lang="cs-CZ" sz="2400"/>
              <a:t>rozpočty neodpovídají reálným organizačním potřebám</a:t>
            </a:r>
          </a:p>
          <a:p>
            <a:pPr eaLnBrk="1" hangingPunct="1">
              <a:lnSpc>
                <a:spcPct val="80000"/>
              </a:lnSpc>
            </a:pPr>
            <a:r>
              <a:rPr lang="cs-CZ" sz="2400"/>
              <a:t>v organizaci chybí vhodné nástroje, interní směrnice, metodiky rozpočtování </a:t>
            </a:r>
          </a:p>
          <a:p>
            <a:pPr eaLnBrk="1" hangingPunct="1">
              <a:lnSpc>
                <a:spcPct val="80000"/>
              </a:lnSpc>
            </a:pPr>
            <a:endParaRPr lang="cs-CZ" sz="2400"/>
          </a:p>
          <a:p>
            <a:pPr eaLnBrk="1" hangingPunct="1">
              <a:lnSpc>
                <a:spcPct val="80000"/>
              </a:lnSpc>
            </a:pPr>
            <a:endParaRPr lang="cs-CZ" sz="2400"/>
          </a:p>
          <a:p>
            <a:pPr eaLnBrk="1" hangingPunct="1">
              <a:lnSpc>
                <a:spcPct val="80000"/>
              </a:lnSpc>
            </a:pPr>
            <a:endParaRPr lang="en-US" sz="2400"/>
          </a:p>
        </p:txBody>
      </p:sp>
      <p:sp>
        <p:nvSpPr>
          <p:cNvPr id="14341" name="Rectangle 6"/>
          <p:cNvSpPr>
            <a:spLocks noGrp="1" noChangeArrowheads="1"/>
          </p:cNvSpPr>
          <p:nvPr>
            <p:ph type="body" sz="half" idx="2"/>
          </p:nvPr>
        </p:nvSpPr>
        <p:spPr/>
        <p:txBody>
          <a:bodyPr/>
          <a:lstStyle/>
          <a:p>
            <a:pPr eaLnBrk="1" hangingPunct="1">
              <a:lnSpc>
                <a:spcPct val="80000"/>
              </a:lnSpc>
              <a:buFontTx/>
              <a:buNone/>
            </a:pPr>
            <a:r>
              <a:rPr lang="cs-CZ" sz="2400" b="1"/>
              <a:t>Možná řešení</a:t>
            </a:r>
          </a:p>
          <a:p>
            <a:pPr eaLnBrk="1" hangingPunct="1">
              <a:lnSpc>
                <a:spcPct val="80000"/>
              </a:lnSpc>
            </a:pPr>
            <a:r>
              <a:rPr lang="cs-CZ" sz="2400"/>
              <a:t>zkvalitnit proces plánování, ať již strategického, projektového nebo operativního</a:t>
            </a:r>
          </a:p>
          <a:p>
            <a:pPr eaLnBrk="1" hangingPunct="1">
              <a:lnSpc>
                <a:spcPct val="80000"/>
              </a:lnSpc>
            </a:pPr>
            <a:r>
              <a:rPr lang="cs-CZ" sz="2400"/>
              <a:t>věnovat větší pozornost sestavování rozpočtu, neustále s rozpočtem pracovat, zaznamenávat do něj všechny změny</a:t>
            </a:r>
          </a:p>
          <a:p>
            <a:pPr eaLnBrk="1" hangingPunct="1">
              <a:lnSpc>
                <a:spcPct val="80000"/>
              </a:lnSpc>
            </a:pPr>
            <a:r>
              <a:rPr lang="cs-CZ" sz="2400"/>
              <a:t>definovat jaké nástroje a v jaké podobě je třeba vytvořit</a:t>
            </a:r>
          </a:p>
          <a:p>
            <a:pPr eaLnBrk="1" hangingPunct="1">
              <a:lnSpc>
                <a:spcPct val="80000"/>
              </a:lnSpc>
            </a:pP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a:ln>
            <a:miter lim="800000"/>
            <a:headEnd/>
            <a:tailEnd/>
          </a:ln>
        </p:spPr>
        <p:txBody>
          <a:bodyPr/>
          <a:lstStyle/>
          <a:p>
            <a:fld id="{0A9D2FC6-C39E-4751-A0A6-7623C2B3D77E}" type="slidenum">
              <a:rPr lang="en-US" smtClean="0"/>
              <a:pPr/>
              <a:t>15</a:t>
            </a:fld>
            <a:endParaRPr lang="en-US"/>
          </a:p>
        </p:txBody>
      </p:sp>
      <p:sp>
        <p:nvSpPr>
          <p:cNvPr id="15363" name="Rectangle 2"/>
          <p:cNvSpPr>
            <a:spLocks noGrp="1" noChangeArrowheads="1"/>
          </p:cNvSpPr>
          <p:nvPr>
            <p:ph type="title"/>
          </p:nvPr>
        </p:nvSpPr>
        <p:spPr/>
        <p:txBody>
          <a:bodyPr/>
          <a:lstStyle/>
          <a:p>
            <a:pPr eaLnBrk="1" hangingPunct="1"/>
            <a:r>
              <a:rPr lang="cs-CZ"/>
              <a:t>Rozpočtování</a:t>
            </a:r>
            <a:endParaRPr lang="en-US"/>
          </a:p>
        </p:txBody>
      </p:sp>
      <p:sp>
        <p:nvSpPr>
          <p:cNvPr id="15364" name="Rectangle 3"/>
          <p:cNvSpPr>
            <a:spLocks noGrp="1" noChangeArrowheads="1"/>
          </p:cNvSpPr>
          <p:nvPr>
            <p:ph type="body" idx="1"/>
          </p:nvPr>
        </p:nvSpPr>
        <p:spPr/>
        <p:txBody>
          <a:bodyPr/>
          <a:lstStyle/>
          <a:p>
            <a:pPr eaLnBrk="1" hangingPunct="1">
              <a:lnSpc>
                <a:spcPct val="90000"/>
              </a:lnSpc>
            </a:pPr>
            <a:r>
              <a:rPr lang="cs-CZ" sz="2400"/>
              <a:t>Existuje celá řada struktur rozpočtů, všechny však v zásadě obsahují velmi podobné rozpočtové položky. Jaké rozpočtové skupiny/položky obsahuje váš rozpočet?</a:t>
            </a:r>
          </a:p>
          <a:p>
            <a:pPr eaLnBrk="1" hangingPunct="1">
              <a:lnSpc>
                <a:spcPct val="90000"/>
              </a:lnSpc>
            </a:pPr>
            <a:r>
              <a:rPr lang="cs-CZ" sz="2400"/>
              <a:t>Mezi hlavní výdajové rozpočtové skupiny patří: osobní náklady, cestovní náklady, materiální vybavení, provozní náklady, služby, jiné. Tyto skupiny se dále dělí na rozpočtové položky z nichž každá má svůj kód.</a:t>
            </a:r>
          </a:p>
          <a:p>
            <a:pPr eaLnBrk="1" hangingPunct="1">
              <a:lnSpc>
                <a:spcPct val="90000"/>
              </a:lnSpc>
            </a:pPr>
            <a:r>
              <a:rPr lang="cs-CZ" sz="2400"/>
              <a:t>V mnoha případech, zvláště pak je-li vaše činnost financována více donory, je rozumné také zřizovat rozpočtové kapitoly příslušející samostatným bankovním účtům.</a:t>
            </a:r>
            <a:endParaRPr lang="en-US" sz="2400"/>
          </a:p>
          <a:p>
            <a:pPr eaLnBrk="1" hangingPunct="1">
              <a:lnSpc>
                <a:spcPct val="90000"/>
              </a:lnSpc>
            </a:pP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a:ln>
            <a:miter lim="800000"/>
            <a:headEnd/>
            <a:tailEnd/>
          </a:ln>
        </p:spPr>
        <p:txBody>
          <a:bodyPr/>
          <a:lstStyle/>
          <a:p>
            <a:fld id="{9CCE597B-5979-40B5-B1E4-EC452509BD79}" type="slidenum">
              <a:rPr lang="en-US" smtClean="0"/>
              <a:pPr/>
              <a:t>16</a:t>
            </a:fld>
            <a:endParaRPr lang="en-US"/>
          </a:p>
        </p:txBody>
      </p:sp>
      <p:sp>
        <p:nvSpPr>
          <p:cNvPr id="16387" name="Rectangle 4"/>
          <p:cNvSpPr>
            <a:spLocks noGrp="1" noChangeArrowheads="1"/>
          </p:cNvSpPr>
          <p:nvPr>
            <p:ph type="title"/>
          </p:nvPr>
        </p:nvSpPr>
        <p:spPr/>
        <p:txBody>
          <a:bodyPr/>
          <a:lstStyle/>
          <a:p>
            <a:pPr eaLnBrk="1" hangingPunct="1"/>
            <a:r>
              <a:rPr lang="cs-CZ"/>
              <a:t>Rozpočtování</a:t>
            </a:r>
            <a:endParaRPr lang="en-US"/>
          </a:p>
        </p:txBody>
      </p:sp>
      <p:graphicFrame>
        <p:nvGraphicFramePr>
          <p:cNvPr id="17687" name="Group 279"/>
          <p:cNvGraphicFramePr>
            <a:graphicFrameLocks noGrp="1"/>
          </p:cNvGraphicFramePr>
          <p:nvPr>
            <p:ph type="tbl" idx="1"/>
          </p:nvPr>
        </p:nvGraphicFramePr>
        <p:xfrm>
          <a:off x="457200" y="1600200"/>
          <a:ext cx="8229600" cy="4657411"/>
        </p:xfrm>
        <a:graphic>
          <a:graphicData uri="http://schemas.openxmlformats.org/drawingml/2006/table">
            <a:tbl>
              <a:tblPr/>
              <a:tblGrid>
                <a:gridCol w="1447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5334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Výdaje</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Celkem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D1</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D2</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800" b="1" i="0" u="none" strike="noStrike" cap="none" normalizeH="0" baseline="0">
                          <a:ln>
                            <a:noFill/>
                          </a:ln>
                          <a:solidFill>
                            <a:schemeClr val="tx1"/>
                          </a:solidFill>
                          <a:effectLst/>
                          <a:latin typeface="Arial" charset="0"/>
                        </a:rPr>
                        <a:t>D3</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D7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Rozdíl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Osobní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Mzda koordinátora...</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240 000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120 000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80 000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-40 000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Vybavení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Počítač ...</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Provozní</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Nájem kanceláře...</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60 000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20 000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- 20 000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Služby</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Audit...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30 000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u-HU" sz="1400" b="0" i="0" u="none" strike="noStrike" cap="none" normalizeH="0" baseline="0">
                          <a:ln>
                            <a:noFill/>
                          </a:ln>
                          <a:solidFill>
                            <a:schemeClr val="tx1"/>
                          </a:solidFill>
                          <a:effectLst/>
                          <a:latin typeface="Arial" charset="0"/>
                        </a:rPr>
                        <a:t>15 000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20</a:t>
                      </a:r>
                      <a:r>
                        <a:rPr kumimoji="0" lang="hu-HU" sz="1400" b="0" i="0" u="none" strike="noStrike" cap="none" normalizeH="0" baseline="0">
                          <a:ln>
                            <a:noFill/>
                          </a:ln>
                          <a:solidFill>
                            <a:schemeClr val="tx1"/>
                          </a:solidFill>
                          <a:effectLst/>
                          <a:latin typeface="Arial" charset="0"/>
                        </a:rPr>
                        <a:t>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rPr>
                        <a:t>+ 5 000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rPr>
                        <a:t>Jiné</a:t>
                      </a:r>
                      <a:endParaRPr kumimoji="0" lang="en-US" sz="18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Fundraising</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57965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Fundraising definujme jako získávání prostředků pro prospěšnou činnost a rozvoj neziskových organizací</a:t>
            </a:r>
          </a:p>
          <a:p>
            <a:endParaRPr lang="cs-CZ" dirty="0"/>
          </a:p>
        </p:txBody>
      </p:sp>
    </p:spTree>
    <p:extLst>
      <p:ext uri="{BB962C8B-B14F-4D97-AF65-F5344CB8AC3E}">
        <p14:creationId xmlns:p14="http://schemas.microsoft.com/office/powerpoint/2010/main" val="91571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6"/>
          <p:cNvSpPr>
            <a:spLocks noGrp="1"/>
          </p:cNvSpPr>
          <p:nvPr>
            <p:ph type="sldNum" sz="quarter" idx="12"/>
          </p:nvPr>
        </p:nvSpPr>
        <p:spPr>
          <a:noFill/>
          <a:ln>
            <a:miter lim="800000"/>
            <a:headEnd/>
            <a:tailEnd/>
          </a:ln>
        </p:spPr>
        <p:txBody>
          <a:bodyPr/>
          <a:lstStyle/>
          <a:p>
            <a:fld id="{D2F3DA30-2767-4AC4-A1C2-6C03D31D2A40}" type="slidenum">
              <a:rPr lang="en-US" smtClean="0"/>
              <a:pPr/>
              <a:t>19</a:t>
            </a:fld>
            <a:endParaRPr lang="en-US"/>
          </a:p>
        </p:txBody>
      </p:sp>
      <p:sp>
        <p:nvSpPr>
          <p:cNvPr id="17411" name="Rectangle 2"/>
          <p:cNvSpPr>
            <a:spLocks noGrp="1" noChangeArrowheads="1"/>
          </p:cNvSpPr>
          <p:nvPr>
            <p:ph type="title"/>
          </p:nvPr>
        </p:nvSpPr>
        <p:spPr/>
        <p:txBody>
          <a:bodyPr/>
          <a:lstStyle/>
          <a:p>
            <a:pPr eaLnBrk="1" hangingPunct="1"/>
            <a:r>
              <a:rPr lang="en-US"/>
              <a:t>Fundrais</a:t>
            </a:r>
            <a:r>
              <a:rPr lang="cs-CZ"/>
              <a:t>ing</a:t>
            </a:r>
            <a:endParaRPr lang="en-US"/>
          </a:p>
        </p:txBody>
      </p:sp>
      <p:sp>
        <p:nvSpPr>
          <p:cNvPr id="17412" name="Rectangle 3"/>
          <p:cNvSpPr>
            <a:spLocks noGrp="1" noChangeArrowheads="1"/>
          </p:cNvSpPr>
          <p:nvPr>
            <p:ph type="body" sz="half" idx="1"/>
          </p:nvPr>
        </p:nvSpPr>
        <p:spPr/>
        <p:txBody>
          <a:bodyPr/>
          <a:lstStyle/>
          <a:p>
            <a:pPr eaLnBrk="1" hangingPunct="1">
              <a:buFontTx/>
              <a:buNone/>
            </a:pPr>
            <a:r>
              <a:rPr lang="cs-CZ" b="1"/>
              <a:t>Cíle</a:t>
            </a:r>
          </a:p>
          <a:p>
            <a:pPr eaLnBrk="1" hangingPunct="1"/>
            <a:r>
              <a:rPr lang="cs-CZ"/>
              <a:t>zajistit chybějící finanční prostředky</a:t>
            </a:r>
          </a:p>
          <a:p>
            <a:pPr eaLnBrk="1" hangingPunct="1"/>
            <a:r>
              <a:rPr lang="cs-CZ"/>
              <a:t>získávat volné (účelově nevázané) finance</a:t>
            </a:r>
          </a:p>
          <a:p>
            <a:pPr eaLnBrk="1" hangingPunct="1"/>
            <a:r>
              <a:rPr lang="cs-CZ"/>
              <a:t>vytvářet rezervní fond</a:t>
            </a:r>
            <a:endParaRPr lang="en-US"/>
          </a:p>
        </p:txBody>
      </p:sp>
      <p:sp>
        <p:nvSpPr>
          <p:cNvPr id="17413" name="Rectangle 4"/>
          <p:cNvSpPr>
            <a:spLocks noGrp="1" noChangeArrowheads="1"/>
          </p:cNvSpPr>
          <p:nvPr>
            <p:ph type="body" sz="half" idx="2"/>
          </p:nvPr>
        </p:nvSpPr>
        <p:spPr/>
        <p:txBody>
          <a:bodyPr/>
          <a:lstStyle/>
          <a:p>
            <a:pPr eaLnBrk="1" hangingPunct="1">
              <a:buFontTx/>
              <a:buNone/>
            </a:pPr>
            <a:r>
              <a:rPr lang="cs-CZ" b="1"/>
              <a:t>Zdroje</a:t>
            </a:r>
          </a:p>
          <a:p>
            <a:pPr eaLnBrk="1" hangingPunct="1"/>
            <a:r>
              <a:rPr lang="cs-CZ"/>
              <a:t>nadnárodní,</a:t>
            </a:r>
          </a:p>
          <a:p>
            <a:pPr eaLnBrk="1" hangingPunct="1"/>
            <a:r>
              <a:rPr lang="cs-CZ"/>
              <a:t>veřejné (ministerstva, kraje, místní správa),</a:t>
            </a:r>
          </a:p>
          <a:p>
            <a:pPr eaLnBrk="1" hangingPunct="1"/>
            <a:r>
              <a:rPr lang="cs-CZ"/>
              <a:t>firemní (ČEZ, ČS atd.),</a:t>
            </a:r>
          </a:p>
          <a:p>
            <a:pPr eaLnBrk="1" hangingPunct="1"/>
            <a:r>
              <a:rPr lang="cs-CZ"/>
              <a:t>nadace a nadační fondy,</a:t>
            </a:r>
          </a:p>
          <a:p>
            <a:pPr eaLnBrk="1" hangingPunct="1"/>
            <a:r>
              <a:rPr lang="cs-CZ"/>
              <a:t>individuální dárci.</a:t>
            </a:r>
          </a:p>
          <a:p>
            <a:pPr eaLnBrk="1" hangingPunct="1"/>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Hlavní činnosti finančního řízení: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plánování – vychází ze strategických plánů organizace pro různá časová období,</a:t>
            </a:r>
            <a:r>
              <a:rPr lang="cs-CZ" dirty="0"/>
              <a:t>hlavním nástrojem finančního plánování je rozpočet</a:t>
            </a:r>
          </a:p>
          <a:p>
            <a:r>
              <a:rPr lang="cs-CZ" b="1" dirty="0"/>
              <a:t>zajištění zdrojů – zdroji rozumíme jak finanční, tak nefinanční prostředky,</a:t>
            </a:r>
            <a:r>
              <a:rPr lang="cs-CZ" dirty="0"/>
              <a:t>vždy </a:t>
            </a:r>
            <a:r>
              <a:rPr lang="cs-CZ" dirty="0" err="1"/>
              <a:t>vícezdrojové</a:t>
            </a:r>
            <a:r>
              <a:rPr lang="cs-CZ" dirty="0"/>
              <a:t> financování, které zajišťuje finanční udržitelnost organizace</a:t>
            </a:r>
          </a:p>
          <a:p>
            <a:r>
              <a:rPr lang="cs-CZ" b="1" dirty="0"/>
              <a:t>běžná finanční </a:t>
            </a:r>
            <a:r>
              <a:rPr lang="cs-CZ" b="1" dirty="0" err="1"/>
              <a:t>operativa</a:t>
            </a:r>
            <a:r>
              <a:rPr lang="cs-CZ" b="1" dirty="0"/>
              <a:t> – obsahuje zejména řízení cash-</a:t>
            </a:r>
            <a:r>
              <a:rPr lang="cs-CZ" b="1" dirty="0" err="1"/>
              <a:t>flow</a:t>
            </a:r>
            <a:r>
              <a:rPr lang="cs-CZ" b="1" dirty="0"/>
              <a:t>, řízení reálných </a:t>
            </a:r>
            <a:r>
              <a:rPr lang="cs-CZ" dirty="0"/>
              <a:t>finančních toků, příjmů a výdajů</a:t>
            </a:r>
          </a:p>
          <a:p>
            <a:r>
              <a:rPr lang="cs-CZ" b="1" dirty="0"/>
              <a:t>evidence – zpracovaná v rámci finančního účetnictví, vytvoření hlavních </a:t>
            </a:r>
            <a:r>
              <a:rPr lang="cs-CZ" dirty="0"/>
              <a:t>účetních výkazů (rozvaha, výkaz zisků a ztrát), které poskytují podklad pro</a:t>
            </a:r>
          </a:p>
          <a:p>
            <a:r>
              <a:rPr lang="cs-CZ" b="1" dirty="0"/>
              <a:t>manažerská analýza účetnictví– vychází z reálného stavu financí a skutečného </a:t>
            </a:r>
            <a:r>
              <a:rPr lang="cs-CZ" dirty="0"/>
              <a:t>finančního stavu organizace, sleduje reálné náklady,  </a:t>
            </a:r>
          </a:p>
          <a:p>
            <a:r>
              <a:rPr lang="cs-CZ" b="1" dirty="0"/>
              <a:t>monitorování, kontrola - konfrontace plánů a skutečnosti organizace jako </a:t>
            </a:r>
            <a:r>
              <a:rPr lang="cs-CZ" dirty="0"/>
              <a:t>celku, jednotlivých projektů, jednotlivých druhů nákladů, zjišťování odchylek, realizace náprav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5"/>
          <p:cNvSpPr>
            <a:spLocks noGrp="1"/>
          </p:cNvSpPr>
          <p:nvPr>
            <p:ph type="sldNum" sz="quarter" idx="12"/>
          </p:nvPr>
        </p:nvSpPr>
        <p:spPr>
          <a:noFill/>
          <a:ln>
            <a:miter lim="800000"/>
            <a:headEnd/>
            <a:tailEnd/>
          </a:ln>
        </p:spPr>
        <p:txBody>
          <a:bodyPr/>
          <a:lstStyle/>
          <a:p>
            <a:fld id="{5949C1C7-0038-4066-BAD8-F56ED1DFB626}" type="slidenum">
              <a:rPr lang="en-US" smtClean="0"/>
              <a:pPr/>
              <a:t>20</a:t>
            </a:fld>
            <a:endParaRPr lang="en-US"/>
          </a:p>
        </p:txBody>
      </p:sp>
      <p:sp>
        <p:nvSpPr>
          <p:cNvPr id="18435" name="Rectangle 2"/>
          <p:cNvSpPr>
            <a:spLocks noGrp="1" noChangeArrowheads="1"/>
          </p:cNvSpPr>
          <p:nvPr>
            <p:ph type="title"/>
          </p:nvPr>
        </p:nvSpPr>
        <p:spPr/>
        <p:txBody>
          <a:bodyPr/>
          <a:lstStyle/>
          <a:p>
            <a:pPr eaLnBrk="1" hangingPunct="1"/>
            <a:r>
              <a:rPr lang="cs-CZ"/>
              <a:t>Formy fundraisingu</a:t>
            </a:r>
            <a:endParaRPr lang="en-US"/>
          </a:p>
        </p:txBody>
      </p:sp>
      <p:sp>
        <p:nvSpPr>
          <p:cNvPr id="18436" name="Rectangle 3"/>
          <p:cNvSpPr>
            <a:spLocks noGrp="1" noChangeArrowheads="1"/>
          </p:cNvSpPr>
          <p:nvPr>
            <p:ph type="body" idx="1"/>
          </p:nvPr>
        </p:nvSpPr>
        <p:spPr/>
        <p:txBody>
          <a:bodyPr/>
          <a:lstStyle/>
          <a:p>
            <a:pPr eaLnBrk="1" hangingPunct="1">
              <a:lnSpc>
                <a:spcPct val="80000"/>
              </a:lnSpc>
            </a:pPr>
            <a:r>
              <a:rPr lang="cs-CZ" sz="2800"/>
              <a:t>psaní projektů – ESF, EEA, SwissF atd.</a:t>
            </a:r>
          </a:p>
          <a:p>
            <a:pPr eaLnBrk="1" hangingPunct="1">
              <a:lnSpc>
                <a:spcPct val="80000"/>
              </a:lnSpc>
            </a:pPr>
            <a:r>
              <a:rPr lang="cs-CZ" sz="2800"/>
              <a:t>veřejné sbírky – Pomozte dětem, Tříkrálová sbírka, Světluška apod.</a:t>
            </a:r>
          </a:p>
          <a:p>
            <a:pPr eaLnBrk="1" hangingPunct="1">
              <a:lnSpc>
                <a:spcPct val="80000"/>
              </a:lnSpc>
            </a:pPr>
            <a:r>
              <a:rPr lang="cs-CZ" sz="2800"/>
              <a:t>benefiční akce – adve</a:t>
            </a:r>
            <a:r>
              <a:rPr lang="en-US" sz="2800"/>
              <a:t>n</a:t>
            </a:r>
            <a:r>
              <a:rPr lang="cs-CZ" sz="2800"/>
              <a:t>tní koncerty, </a:t>
            </a:r>
          </a:p>
          <a:p>
            <a:pPr eaLnBrk="1" hangingPunct="1">
              <a:lnSpc>
                <a:spcPct val="80000"/>
              </a:lnSpc>
            </a:pPr>
            <a:r>
              <a:rPr lang="cs-CZ" sz="2800"/>
              <a:t>dobročinné aukce</a:t>
            </a:r>
          </a:p>
          <a:p>
            <a:pPr eaLnBrk="1" hangingPunct="1">
              <a:lnSpc>
                <a:spcPct val="80000"/>
              </a:lnSpc>
            </a:pPr>
            <a:r>
              <a:rPr lang="cs-CZ" sz="2800"/>
              <a:t>CRM „case related marketing“ – AVON a rakovina prsu, Vize 97 – rakovina tlustého střeva</a:t>
            </a:r>
          </a:p>
          <a:p>
            <a:pPr eaLnBrk="1" hangingPunct="1">
              <a:lnSpc>
                <a:spcPct val="80000"/>
              </a:lnSpc>
            </a:pPr>
            <a:r>
              <a:rPr lang="cs-CZ" sz="2800"/>
              <a:t>prodej vlastních produktů a služeb – Greenpeace, chráněné dílny, apod.</a:t>
            </a:r>
          </a:p>
          <a:p>
            <a:pPr eaLnBrk="1" hangingPunct="1">
              <a:lnSpc>
                <a:spcPct val="80000"/>
              </a:lnSpc>
            </a:pPr>
            <a:r>
              <a:rPr lang="cs-CZ" sz="2800"/>
              <a:t>jiné: dary (odečitatelné z daň. základu), vydávání dluhopisů (zahraničí)</a:t>
            </a:r>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cs-CZ" sz="2800"/>
          </a:p>
          <a:p>
            <a:pPr eaLnBrk="1" hangingPunct="1">
              <a:lnSpc>
                <a:spcPct val="80000"/>
              </a:lnSpc>
            </a:pPr>
            <a:endParaRPr lang="en-US" sz="2800"/>
          </a:p>
        </p:txBody>
      </p:sp>
      <p:sp>
        <p:nvSpPr>
          <p:cNvPr id="18437" name="Rectangle 4"/>
          <p:cNvSpPr>
            <a:spLocks noGrp="1" noChangeArrowheads="1"/>
          </p:cNvSpPr>
          <p:nvPr>
            <p:ph type="body" sz="half" idx="4294967295"/>
          </p:nvPr>
        </p:nvSpPr>
        <p:spPr>
          <a:xfrm>
            <a:off x="5105400" y="1600200"/>
            <a:ext cx="4038600" cy="4525963"/>
          </a:xfrm>
        </p:spPr>
        <p:txBody>
          <a:bodyPr/>
          <a:lstStyle/>
          <a:p>
            <a:pPr eaLnBrk="1" hangingPunct="1"/>
            <a:endParaRPr lang="cs-CZ" sz="2800"/>
          </a:p>
          <a:p>
            <a:pPr eaLnBrk="1" hangingPunct="1"/>
            <a:endParaRPr lang="en-US"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a:ln>
            <a:miter lim="800000"/>
            <a:headEnd/>
            <a:tailEnd/>
          </a:ln>
        </p:spPr>
        <p:txBody>
          <a:bodyPr/>
          <a:lstStyle/>
          <a:p>
            <a:fld id="{6A41FBC6-3933-4B74-86F4-0B94BFE446C1}" type="slidenum">
              <a:rPr lang="en-US" smtClean="0"/>
              <a:pPr/>
              <a:t>21</a:t>
            </a:fld>
            <a:endParaRPr lang="en-US"/>
          </a:p>
        </p:txBody>
      </p:sp>
      <p:sp>
        <p:nvSpPr>
          <p:cNvPr id="19459" name="Rectangle 2"/>
          <p:cNvSpPr>
            <a:spLocks noGrp="1" noChangeArrowheads="1"/>
          </p:cNvSpPr>
          <p:nvPr>
            <p:ph type="title"/>
          </p:nvPr>
        </p:nvSpPr>
        <p:spPr/>
        <p:txBody>
          <a:bodyPr/>
          <a:lstStyle/>
          <a:p>
            <a:pPr eaLnBrk="1" hangingPunct="1"/>
            <a:r>
              <a:rPr lang="cs-CZ"/>
              <a:t>Výdaje</a:t>
            </a:r>
            <a:endParaRPr lang="en-US"/>
          </a:p>
        </p:txBody>
      </p:sp>
      <p:sp>
        <p:nvSpPr>
          <p:cNvPr id="19460" name="Rectangle 3"/>
          <p:cNvSpPr>
            <a:spLocks noGrp="1" noChangeArrowheads="1"/>
          </p:cNvSpPr>
          <p:nvPr>
            <p:ph type="body" idx="1"/>
          </p:nvPr>
        </p:nvSpPr>
        <p:spPr/>
        <p:txBody>
          <a:bodyPr/>
          <a:lstStyle/>
          <a:p>
            <a:pPr eaLnBrk="1" hangingPunct="1">
              <a:lnSpc>
                <a:spcPct val="80000"/>
              </a:lnSpc>
            </a:pPr>
            <a:r>
              <a:rPr lang="cs-CZ" sz="2000"/>
              <a:t>V rozumně řízených organizacích</a:t>
            </a:r>
            <a:r>
              <a:rPr lang="cs-CZ" sz="2800"/>
              <a:t> </a:t>
            </a:r>
            <a:r>
              <a:rPr lang="cs-CZ" sz="2000"/>
              <a:t>je jedna osoba pověřena schvalováním výdajů. Často je také využíván systém záloh, které jsou zpravidla uvolňovány pracovníkům pověřeným řídící funkcí.</a:t>
            </a:r>
          </a:p>
          <a:p>
            <a:pPr eaLnBrk="1" hangingPunct="1">
              <a:lnSpc>
                <a:spcPct val="80000"/>
              </a:lnSpc>
            </a:pPr>
            <a:r>
              <a:rPr lang="cs-CZ" sz="2000"/>
              <a:t>V situacích finanční krize však dochází k centralizaci řízení výdajů a to do rukou buď finančního managera nebo výkonného ředitele.</a:t>
            </a:r>
          </a:p>
          <a:p>
            <a:pPr eaLnBrk="1" hangingPunct="1">
              <a:lnSpc>
                <a:spcPct val="80000"/>
              </a:lnSpc>
            </a:pPr>
            <a:r>
              <a:rPr lang="cs-CZ" sz="2000"/>
              <a:t>Interní procesy spojené se schvalováním bezhotovostních plateb nebo uvolňováním a následným vyúčtováním záloh upravuje interní manuál.</a:t>
            </a:r>
          </a:p>
          <a:p>
            <a:pPr eaLnBrk="1" hangingPunct="1">
              <a:lnSpc>
                <a:spcPct val="80000"/>
              </a:lnSpc>
            </a:pPr>
            <a:r>
              <a:rPr lang="cs-CZ" sz="2000"/>
              <a:t>Řada auditorů neziskových organizací požaduje po manažerech neziskových organizací vydávání objednávek na poptávané služby. </a:t>
            </a:r>
          </a:p>
          <a:p>
            <a:pPr eaLnBrk="1" hangingPunct="1">
              <a:lnSpc>
                <a:spcPct val="80000"/>
              </a:lnSpc>
            </a:pPr>
            <a:r>
              <a:rPr lang="cs-CZ" sz="2000"/>
              <a:t>Zvláštní pozornost je třeba věnovat především výdajům z veřejných prostředků, jejichž uvolňování přesně popisuje platná legislativa (např. veřejné zakázky, veřejná výběrová řízení) nebo platné metodické příručky.</a:t>
            </a:r>
          </a:p>
          <a:p>
            <a:pPr eaLnBrk="1" hangingPunct="1">
              <a:lnSpc>
                <a:spcPct val="80000"/>
              </a:lnSpc>
            </a:pPr>
            <a:r>
              <a:rPr lang="cs-CZ" sz="2000"/>
              <a:t>Nejste-li si jistý jakým způsobem výdaj přesně provést, písemně se ptejte, odpověď archivujte a také se podle ní řiďte.</a:t>
            </a:r>
            <a:endParaRPr 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6"/>
          <p:cNvSpPr>
            <a:spLocks noGrp="1"/>
          </p:cNvSpPr>
          <p:nvPr>
            <p:ph type="sldNum" sz="quarter" idx="12"/>
          </p:nvPr>
        </p:nvSpPr>
        <p:spPr>
          <a:noFill/>
          <a:ln>
            <a:miter lim="800000"/>
            <a:headEnd/>
            <a:tailEnd/>
          </a:ln>
        </p:spPr>
        <p:txBody>
          <a:bodyPr/>
          <a:lstStyle/>
          <a:p>
            <a:fld id="{BBB12D0E-3C24-4787-AB32-CD89207820B4}" type="slidenum">
              <a:rPr lang="en-US" smtClean="0"/>
              <a:pPr/>
              <a:t>22</a:t>
            </a:fld>
            <a:endParaRPr lang="en-US"/>
          </a:p>
        </p:txBody>
      </p:sp>
      <p:sp>
        <p:nvSpPr>
          <p:cNvPr id="21507" name="Rectangle 2"/>
          <p:cNvSpPr>
            <a:spLocks noGrp="1" noChangeArrowheads="1"/>
          </p:cNvSpPr>
          <p:nvPr>
            <p:ph type="title"/>
          </p:nvPr>
        </p:nvSpPr>
        <p:spPr/>
        <p:txBody>
          <a:bodyPr/>
          <a:lstStyle/>
          <a:p>
            <a:pPr eaLnBrk="1" hangingPunct="1"/>
            <a:r>
              <a:rPr lang="cs-CZ"/>
              <a:t>Investování</a:t>
            </a:r>
            <a:endParaRPr lang="en-US"/>
          </a:p>
        </p:txBody>
      </p:sp>
      <p:sp>
        <p:nvSpPr>
          <p:cNvPr id="21508" name="Rectangle 3"/>
          <p:cNvSpPr>
            <a:spLocks noGrp="1" noChangeArrowheads="1"/>
          </p:cNvSpPr>
          <p:nvPr>
            <p:ph type="body" sz="half" idx="1"/>
          </p:nvPr>
        </p:nvSpPr>
        <p:spPr/>
        <p:txBody>
          <a:bodyPr/>
          <a:lstStyle/>
          <a:p>
            <a:pPr eaLnBrk="1" hangingPunct="1">
              <a:buFontTx/>
              <a:buNone/>
            </a:pPr>
            <a:r>
              <a:rPr lang="cs-CZ" b="1"/>
              <a:t>Možnosti:</a:t>
            </a:r>
          </a:p>
          <a:p>
            <a:pPr eaLnBrk="1" hangingPunct="1"/>
            <a:r>
              <a:rPr lang="cs-CZ"/>
              <a:t>nemovitosti</a:t>
            </a:r>
          </a:p>
          <a:p>
            <a:pPr eaLnBrk="1" hangingPunct="1"/>
            <a:r>
              <a:rPr lang="cs-CZ"/>
              <a:t>akcie a cenné papíry</a:t>
            </a:r>
          </a:p>
          <a:p>
            <a:pPr eaLnBrk="1" hangingPunct="1"/>
            <a:r>
              <a:rPr lang="cs-CZ"/>
              <a:t>podílové fondy</a:t>
            </a:r>
          </a:p>
          <a:p>
            <a:pPr eaLnBrk="1" hangingPunct="1"/>
            <a:r>
              <a:rPr lang="cs-CZ"/>
              <a:t>umělecké a jiné předměty</a:t>
            </a:r>
          </a:p>
          <a:p>
            <a:pPr eaLnBrk="1" hangingPunct="1"/>
            <a:r>
              <a:rPr lang="cs-CZ"/>
              <a:t>komodity</a:t>
            </a:r>
          </a:p>
          <a:p>
            <a:pPr eaLnBrk="1" hangingPunct="1"/>
            <a:r>
              <a:rPr lang="cs-CZ"/>
              <a:t>jiné</a:t>
            </a:r>
          </a:p>
          <a:p>
            <a:pPr eaLnBrk="1" hangingPunct="1"/>
            <a:endParaRPr lang="cs-CZ"/>
          </a:p>
          <a:p>
            <a:pPr eaLnBrk="1" hangingPunct="1"/>
            <a:endParaRPr lang="en-US"/>
          </a:p>
        </p:txBody>
      </p:sp>
      <p:sp>
        <p:nvSpPr>
          <p:cNvPr id="21509" name="Rectangle 4"/>
          <p:cNvSpPr>
            <a:spLocks noGrp="1" noChangeArrowheads="1"/>
          </p:cNvSpPr>
          <p:nvPr>
            <p:ph type="body" sz="half" idx="2"/>
          </p:nvPr>
        </p:nvSpPr>
        <p:spPr/>
        <p:txBody>
          <a:bodyPr/>
          <a:lstStyle/>
          <a:p>
            <a:pPr eaLnBrk="1" hangingPunct="1">
              <a:buFontTx/>
              <a:buNone/>
            </a:pPr>
            <a:r>
              <a:rPr lang="cs-CZ" b="1"/>
              <a:t>Kritéria:</a:t>
            </a:r>
          </a:p>
          <a:p>
            <a:pPr eaLnBrk="1" hangingPunct="1"/>
            <a:r>
              <a:rPr lang="en-US"/>
              <a:t>dostupnost</a:t>
            </a:r>
            <a:endParaRPr lang="cs-CZ"/>
          </a:p>
          <a:p>
            <a:pPr eaLnBrk="1" hangingPunct="1"/>
            <a:r>
              <a:rPr lang="cs-CZ"/>
              <a:t>riziko</a:t>
            </a:r>
          </a:p>
          <a:p>
            <a:pPr eaLnBrk="1" hangingPunct="1"/>
            <a:r>
              <a:rPr lang="cs-CZ"/>
              <a:t>daňová zátěž</a:t>
            </a:r>
          </a:p>
          <a:p>
            <a:pPr eaLnBrk="1" hangingPunct="1"/>
            <a:r>
              <a:rPr lang="cs-CZ"/>
              <a:t>náklady na správu</a:t>
            </a:r>
          </a:p>
          <a:p>
            <a:pPr eaLnBrk="1" hangingPunct="1"/>
            <a:endParaRPr lang="cs-CZ"/>
          </a:p>
          <a:p>
            <a:pPr eaLnBrk="1" hangingPunct="1"/>
            <a:endParaRPr lang="cs-CZ"/>
          </a:p>
          <a:p>
            <a:pPr eaLnBrk="1" hangingPunct="1"/>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a:ln>
            <a:miter lim="800000"/>
            <a:headEnd/>
            <a:tailEnd/>
          </a:ln>
        </p:spPr>
        <p:txBody>
          <a:bodyPr/>
          <a:lstStyle/>
          <a:p>
            <a:fld id="{CEB98E60-3873-490C-8E9C-69E727F55E8B}" type="slidenum">
              <a:rPr lang="en-US" smtClean="0"/>
              <a:pPr/>
              <a:t>23</a:t>
            </a:fld>
            <a:endParaRPr lang="en-US"/>
          </a:p>
        </p:txBody>
      </p:sp>
      <p:sp>
        <p:nvSpPr>
          <p:cNvPr id="22531" name="Rectangle 2"/>
          <p:cNvSpPr>
            <a:spLocks noGrp="1" noChangeArrowheads="1"/>
          </p:cNvSpPr>
          <p:nvPr>
            <p:ph type="title"/>
          </p:nvPr>
        </p:nvSpPr>
        <p:spPr/>
        <p:txBody>
          <a:bodyPr/>
          <a:lstStyle/>
          <a:p>
            <a:pPr eaLnBrk="1" hangingPunct="1"/>
            <a:r>
              <a:rPr lang="cs-CZ"/>
              <a:t>Cash-flow</a:t>
            </a:r>
            <a:endParaRPr lang="en-US"/>
          </a:p>
        </p:txBody>
      </p:sp>
      <p:sp>
        <p:nvSpPr>
          <p:cNvPr id="22532" name="Rectangle 3"/>
          <p:cNvSpPr>
            <a:spLocks noGrp="1" noChangeArrowheads="1"/>
          </p:cNvSpPr>
          <p:nvPr>
            <p:ph type="body" idx="1"/>
          </p:nvPr>
        </p:nvSpPr>
        <p:spPr/>
        <p:txBody>
          <a:bodyPr/>
          <a:lstStyle/>
          <a:p>
            <a:pPr eaLnBrk="1" hangingPunct="1">
              <a:lnSpc>
                <a:spcPct val="90000"/>
              </a:lnSpc>
            </a:pPr>
            <a:r>
              <a:rPr lang="cs-CZ" sz="2800"/>
              <a:t>Plánování cash-flow (finančních toků) má především preventivní charakter. Zpravidla v organizaci existuje půlroční plán cash-flow, ze kterého je patrné kolik organizace ve kterém měsíci příjme a kolik bude muset vydat.</a:t>
            </a:r>
          </a:p>
          <a:p>
            <a:pPr eaLnBrk="1" hangingPunct="1">
              <a:lnSpc>
                <a:spcPct val="90000"/>
              </a:lnSpc>
            </a:pPr>
            <a:r>
              <a:rPr lang="cs-CZ" sz="2800"/>
              <a:t>Plánování cash-flow slouží jako preventivní opatření před druhotnou platební neschopností.</a:t>
            </a:r>
          </a:p>
          <a:p>
            <a:pPr eaLnBrk="1" hangingPunct="1">
              <a:lnSpc>
                <a:spcPct val="90000"/>
              </a:lnSpc>
            </a:pPr>
            <a:r>
              <a:rPr lang="cs-CZ" sz="2800"/>
              <a:t>Zpoždění plateb nebo momentální nedostatek financí je v dnešní době možné krýt pomocí dostupných bankovních produktů – jako jsou kontokorenty nebo bankovní úvěry.</a:t>
            </a:r>
            <a:endParaRPr lang="en-US" sz="2800"/>
          </a:p>
          <a:p>
            <a:pPr eaLnBrk="1" hangingPunct="1">
              <a:lnSpc>
                <a:spcPct val="90000"/>
              </a:lnSpc>
            </a:pPr>
            <a:endParaRPr 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a:ln>
            <a:miter lim="800000"/>
            <a:headEnd/>
            <a:tailEnd/>
          </a:ln>
        </p:spPr>
        <p:txBody>
          <a:bodyPr/>
          <a:lstStyle/>
          <a:p>
            <a:fld id="{BA628008-36B0-49D2-9089-D5A127BF8CA0}" type="slidenum">
              <a:rPr lang="en-US" smtClean="0"/>
              <a:pPr/>
              <a:t>24</a:t>
            </a:fld>
            <a:endParaRPr lang="en-US"/>
          </a:p>
        </p:txBody>
      </p:sp>
      <p:sp>
        <p:nvSpPr>
          <p:cNvPr id="23555" name="Rectangle 4"/>
          <p:cNvSpPr>
            <a:spLocks noGrp="1" noChangeArrowheads="1"/>
          </p:cNvSpPr>
          <p:nvPr>
            <p:ph type="title"/>
          </p:nvPr>
        </p:nvSpPr>
        <p:spPr/>
        <p:txBody>
          <a:bodyPr/>
          <a:lstStyle/>
          <a:p>
            <a:pPr eaLnBrk="1" hangingPunct="1"/>
            <a:r>
              <a:rPr lang="cs-CZ"/>
              <a:t>Řízení cash-flow</a:t>
            </a:r>
            <a:endParaRPr lang="en-US"/>
          </a:p>
        </p:txBody>
      </p:sp>
      <p:graphicFrame>
        <p:nvGraphicFramePr>
          <p:cNvPr id="26788" name="Group 164"/>
          <p:cNvGraphicFramePr>
            <a:graphicFrameLocks noGrp="1"/>
          </p:cNvGraphicFramePr>
          <p:nvPr>
            <p:ph type="tbl" idx="1"/>
          </p:nvPr>
        </p:nvGraphicFramePr>
        <p:xfrm>
          <a:off x="457200" y="1600200"/>
          <a:ext cx="8229600" cy="5158550"/>
        </p:xfrm>
        <a:graphic>
          <a:graphicData uri="http://schemas.openxmlformats.org/drawingml/2006/table">
            <a:tbl>
              <a:tblPr/>
              <a:tblGrid>
                <a:gridCol w="1176338">
                  <a:extLst>
                    <a:ext uri="{9D8B030D-6E8A-4147-A177-3AD203B41FA5}">
                      <a16:colId xmlns:a16="http://schemas.microsoft.com/office/drawing/2014/main" val="20000"/>
                    </a:ext>
                  </a:extLst>
                </a:gridCol>
                <a:gridCol w="1174750">
                  <a:extLst>
                    <a:ext uri="{9D8B030D-6E8A-4147-A177-3AD203B41FA5}">
                      <a16:colId xmlns:a16="http://schemas.microsoft.com/office/drawing/2014/main" val="20001"/>
                    </a:ext>
                  </a:extLst>
                </a:gridCol>
                <a:gridCol w="1176337">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176338">
                  <a:extLst>
                    <a:ext uri="{9D8B030D-6E8A-4147-A177-3AD203B41FA5}">
                      <a16:colId xmlns:a16="http://schemas.microsoft.com/office/drawing/2014/main" val="20004"/>
                    </a:ext>
                  </a:extLst>
                </a:gridCol>
                <a:gridCol w="1174750">
                  <a:extLst>
                    <a:ext uri="{9D8B030D-6E8A-4147-A177-3AD203B41FA5}">
                      <a16:colId xmlns:a16="http://schemas.microsoft.com/office/drawing/2014/main" val="20005"/>
                    </a:ext>
                  </a:extLst>
                </a:gridCol>
                <a:gridCol w="1176337">
                  <a:extLst>
                    <a:ext uri="{9D8B030D-6E8A-4147-A177-3AD203B41FA5}">
                      <a16:colId xmlns:a16="http://schemas.microsoft.com/office/drawing/2014/main" val="20006"/>
                    </a:ext>
                  </a:extLst>
                </a:gridCol>
              </a:tblGrid>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Fixní</a:t>
                      </a:r>
                      <a:endParaRPr kumimoji="0" lang="en-US" sz="14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leden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únor</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březen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duben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květen</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Nájem kanceláře</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Poplatky za internet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Mzdy </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52 000</a:t>
                      </a:r>
                      <a:endParaRPr kumimoji="0" lang="en-US" sz="14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4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0" u="none" strike="noStrike" cap="none" normalizeH="0" baseline="0">
                          <a:ln>
                            <a:noFill/>
                          </a:ln>
                          <a:solidFill>
                            <a:schemeClr val="tx1"/>
                          </a:solidFill>
                          <a:effectLst/>
                          <a:latin typeface="Arial" charset="0"/>
                        </a:rPr>
                        <a:t>Mimořádné</a:t>
                      </a:r>
                      <a:endParaRPr kumimoji="0" lang="en-US" sz="1400" b="1"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Nákup kopírky</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30 000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Čištění koberců</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10 000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Odměna auditora</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4 000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12 000</a:t>
                      </a:r>
                      <a:endParaRPr kumimoji="0" lang="en-US"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a:ln>
                            <a:noFill/>
                          </a:ln>
                          <a:solidFill>
                            <a:schemeClr val="tx1"/>
                          </a:solidFill>
                          <a:effectLst/>
                          <a:latin typeface="Arial" charset="0"/>
                        </a:rPr>
                        <a:t>... Celkem</a:t>
                      </a:r>
                      <a:endParaRPr kumimoji="0" lang="en-US" sz="1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a:ln>
            <a:miter lim="800000"/>
            <a:headEnd/>
            <a:tailEnd/>
          </a:ln>
        </p:spPr>
        <p:txBody>
          <a:bodyPr/>
          <a:lstStyle/>
          <a:p>
            <a:fld id="{D886C165-B2F3-4419-8E3F-7F211DF038B9}" type="slidenum">
              <a:rPr lang="en-US" smtClean="0"/>
              <a:pPr/>
              <a:t>25</a:t>
            </a:fld>
            <a:endParaRPr lang="en-US"/>
          </a:p>
        </p:txBody>
      </p:sp>
      <p:sp>
        <p:nvSpPr>
          <p:cNvPr id="27651" name="Rectangle 2"/>
          <p:cNvSpPr>
            <a:spLocks noGrp="1" noChangeArrowheads="1"/>
          </p:cNvSpPr>
          <p:nvPr>
            <p:ph type="title"/>
          </p:nvPr>
        </p:nvSpPr>
        <p:spPr/>
        <p:txBody>
          <a:bodyPr/>
          <a:lstStyle/>
          <a:p>
            <a:pPr eaLnBrk="1" hangingPunct="1"/>
            <a:r>
              <a:rPr lang="cs-CZ"/>
              <a:t>Reportování</a:t>
            </a:r>
            <a:endParaRPr lang="en-US"/>
          </a:p>
        </p:txBody>
      </p:sp>
      <p:sp>
        <p:nvSpPr>
          <p:cNvPr id="27652" name="Rectangle 3"/>
          <p:cNvSpPr>
            <a:spLocks noGrp="1" noChangeArrowheads="1"/>
          </p:cNvSpPr>
          <p:nvPr>
            <p:ph type="body" idx="1"/>
          </p:nvPr>
        </p:nvSpPr>
        <p:spPr/>
        <p:txBody>
          <a:bodyPr/>
          <a:lstStyle/>
          <a:p>
            <a:pPr eaLnBrk="1" hangingPunct="1">
              <a:lnSpc>
                <a:spcPct val="80000"/>
              </a:lnSpc>
            </a:pPr>
            <a:r>
              <a:rPr lang="cs-CZ" sz="2400"/>
              <a:t>Hlavní zásadou je transparentnost. Maximálním požadavkem je pak jasné prokázání způsobu vynaložení všech donorských příspěvků.</a:t>
            </a:r>
          </a:p>
          <a:p>
            <a:pPr eaLnBrk="1" hangingPunct="1">
              <a:lnSpc>
                <a:spcPct val="80000"/>
              </a:lnSpc>
            </a:pPr>
            <a:r>
              <a:rPr lang="cs-CZ" sz="2400"/>
              <a:t>Management organizace reportuje:a) v případě projektů formou průběžných, respektive závěrečných zpráv, b) veřejnost pomocí zpráv závěrečných, c) správní radu formou měsíčních respektive čtvrtletních zpráv.</a:t>
            </a:r>
          </a:p>
          <a:p>
            <a:pPr eaLnBrk="1" hangingPunct="1">
              <a:lnSpc>
                <a:spcPct val="80000"/>
              </a:lnSpc>
            </a:pPr>
            <a:r>
              <a:rPr lang="cs-CZ" sz="2400"/>
              <a:t>Všechny finanční zprávy podléhají schválení pověřeného orgánu.</a:t>
            </a:r>
          </a:p>
          <a:p>
            <a:pPr eaLnBrk="1" hangingPunct="1">
              <a:lnSpc>
                <a:spcPct val="80000"/>
              </a:lnSpc>
            </a:pPr>
            <a:r>
              <a:rPr lang="cs-CZ" sz="2400"/>
              <a:t>Veškerá dokumentace, která sloužila jako podklad pro zpracování finančních zpráv musí být archivována zákonem nebo donorem danou dobu. V některých případech až 10 let.</a:t>
            </a:r>
          </a:p>
          <a:p>
            <a:pPr eaLnBrk="1" hangingPunct="1">
              <a:lnSpc>
                <a:spcPct val="80000"/>
              </a:lnSpc>
            </a:pPr>
            <a:endParaRPr 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noFill/>
          <a:ln>
            <a:miter lim="800000"/>
            <a:headEnd/>
            <a:tailEnd/>
          </a:ln>
        </p:spPr>
        <p:txBody>
          <a:bodyPr/>
          <a:lstStyle/>
          <a:p>
            <a:fld id="{B21EC719-42FE-43B4-A7B7-BBA3AFA648E1}" type="slidenum">
              <a:rPr lang="en-US" smtClean="0"/>
              <a:pPr/>
              <a:t>26</a:t>
            </a:fld>
            <a:endParaRPr lang="en-US"/>
          </a:p>
        </p:txBody>
      </p:sp>
      <p:sp>
        <p:nvSpPr>
          <p:cNvPr id="28675" name="Rectangle 2"/>
          <p:cNvSpPr>
            <a:spLocks noGrp="1" noChangeArrowheads="1"/>
          </p:cNvSpPr>
          <p:nvPr>
            <p:ph type="title"/>
          </p:nvPr>
        </p:nvSpPr>
        <p:spPr/>
        <p:txBody>
          <a:bodyPr/>
          <a:lstStyle/>
          <a:p>
            <a:pPr eaLnBrk="1" hangingPunct="1"/>
            <a:r>
              <a:rPr lang="cs-CZ"/>
              <a:t>Základní finanční dokumentace</a:t>
            </a:r>
            <a:endParaRPr lang="en-US"/>
          </a:p>
        </p:txBody>
      </p:sp>
      <p:sp>
        <p:nvSpPr>
          <p:cNvPr id="28676" name="Rectangle 3"/>
          <p:cNvSpPr>
            <a:spLocks noGrp="1" noChangeArrowheads="1"/>
          </p:cNvSpPr>
          <p:nvPr>
            <p:ph type="body" idx="1"/>
          </p:nvPr>
        </p:nvSpPr>
        <p:spPr/>
        <p:txBody>
          <a:bodyPr/>
          <a:lstStyle/>
          <a:p>
            <a:pPr eaLnBrk="1" hangingPunct="1">
              <a:lnSpc>
                <a:spcPct val="80000"/>
              </a:lnSpc>
            </a:pPr>
            <a:r>
              <a:rPr lang="cs-CZ" sz="2800"/>
              <a:t>Výpisy z účtu</a:t>
            </a:r>
          </a:p>
          <a:p>
            <a:pPr eaLnBrk="1" hangingPunct="1">
              <a:lnSpc>
                <a:spcPct val="80000"/>
              </a:lnSpc>
            </a:pPr>
            <a:r>
              <a:rPr lang="cs-CZ" sz="2800"/>
              <a:t>Faktury – přijaté, vydané, knihy faktur,</a:t>
            </a:r>
          </a:p>
          <a:p>
            <a:pPr eaLnBrk="1" hangingPunct="1">
              <a:lnSpc>
                <a:spcPct val="80000"/>
              </a:lnSpc>
            </a:pPr>
            <a:r>
              <a:rPr lang="cs-CZ" sz="2800"/>
              <a:t>Výdajové/příjmové pokladní doklady, pokladní knihy</a:t>
            </a:r>
          </a:p>
          <a:p>
            <a:pPr eaLnBrk="1" hangingPunct="1">
              <a:lnSpc>
                <a:spcPct val="80000"/>
              </a:lnSpc>
            </a:pPr>
            <a:r>
              <a:rPr lang="cs-CZ" sz="2800"/>
              <a:t>Přehledy o vyměřovacích základech a pojistném malé organizace</a:t>
            </a:r>
          </a:p>
          <a:p>
            <a:pPr eaLnBrk="1" hangingPunct="1">
              <a:lnSpc>
                <a:spcPct val="80000"/>
              </a:lnSpc>
            </a:pPr>
            <a:r>
              <a:rPr lang="cs-CZ" sz="2800"/>
              <a:t>Mzdové listy</a:t>
            </a:r>
          </a:p>
          <a:p>
            <a:pPr eaLnBrk="1" hangingPunct="1">
              <a:lnSpc>
                <a:spcPct val="80000"/>
              </a:lnSpc>
            </a:pPr>
            <a:r>
              <a:rPr lang="cs-CZ" sz="2800"/>
              <a:t>DPP, DPČ</a:t>
            </a:r>
          </a:p>
          <a:p>
            <a:pPr eaLnBrk="1" hangingPunct="1">
              <a:lnSpc>
                <a:spcPct val="80000"/>
              </a:lnSpc>
            </a:pPr>
            <a:r>
              <a:rPr lang="cs-CZ" sz="2800"/>
              <a:t>Daňová přiznání</a:t>
            </a:r>
          </a:p>
          <a:p>
            <a:pPr eaLnBrk="1" hangingPunct="1">
              <a:lnSpc>
                <a:spcPct val="80000"/>
              </a:lnSpc>
            </a:pPr>
            <a:r>
              <a:rPr lang="cs-CZ" sz="2800"/>
              <a:t>Apod.</a:t>
            </a:r>
          </a:p>
          <a:p>
            <a:pPr eaLnBrk="1" hangingPunct="1">
              <a:lnSpc>
                <a:spcPct val="80000"/>
              </a:lnSpc>
            </a:pPr>
            <a:endParaRPr 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a:ln>
            <a:miter lim="800000"/>
            <a:headEnd/>
            <a:tailEnd/>
          </a:ln>
        </p:spPr>
        <p:txBody>
          <a:bodyPr/>
          <a:lstStyle/>
          <a:p>
            <a:fld id="{E6FB9798-3D41-4C42-9B23-664E04A6DC1F}" type="slidenum">
              <a:rPr lang="en-US" smtClean="0"/>
              <a:pPr/>
              <a:t>27</a:t>
            </a:fld>
            <a:endParaRPr lang="en-US"/>
          </a:p>
        </p:txBody>
      </p:sp>
      <p:sp>
        <p:nvSpPr>
          <p:cNvPr id="29699" name="Rectangle 2"/>
          <p:cNvSpPr>
            <a:spLocks noGrp="1" noChangeArrowheads="1"/>
          </p:cNvSpPr>
          <p:nvPr>
            <p:ph type="title"/>
          </p:nvPr>
        </p:nvSpPr>
        <p:spPr/>
        <p:txBody>
          <a:bodyPr/>
          <a:lstStyle/>
          <a:p>
            <a:pPr eaLnBrk="1" hangingPunct="1"/>
            <a:r>
              <a:rPr lang="cs-CZ"/>
              <a:t>Finanční kontrola</a:t>
            </a:r>
            <a:endParaRPr lang="en-US"/>
          </a:p>
        </p:txBody>
      </p:sp>
      <p:sp>
        <p:nvSpPr>
          <p:cNvPr id="29700" name="Rectangle 4"/>
          <p:cNvSpPr>
            <a:spLocks noGrp="1" noChangeArrowheads="1"/>
          </p:cNvSpPr>
          <p:nvPr>
            <p:ph type="body" idx="1"/>
          </p:nvPr>
        </p:nvSpPr>
        <p:spPr>
          <a:noFill/>
        </p:spPr>
        <p:txBody>
          <a:bodyPr/>
          <a:lstStyle/>
          <a:p>
            <a:pPr eaLnBrk="1" hangingPunct="1">
              <a:lnSpc>
                <a:spcPct val="80000"/>
              </a:lnSpc>
            </a:pPr>
            <a:r>
              <a:rPr lang="cs-CZ" sz="2400"/>
              <a:t>Finanční kontrolu je možné rozdělit na interní a externí. Interní provádí pověřený jedinec nebo tým lidí (např. dozorčí rada).</a:t>
            </a:r>
          </a:p>
          <a:p>
            <a:pPr eaLnBrk="1" hangingPunct="1">
              <a:lnSpc>
                <a:spcPct val="80000"/>
              </a:lnSpc>
            </a:pPr>
            <a:r>
              <a:rPr lang="cs-CZ" sz="2400"/>
              <a:t>Někteří donoři vyžadují po potenciálních příjemcích také provádění pravidelného finančního auditu. Provádění finančního auditu nese organizaci dvojí užitek: a) přispívá ke zkvalitňování finančního řízení organizace, b) dodává organizaci na důvěryhodnosti jak ze strany donorů, tak veřejnosti. Nevýhodou je poměrně vysoká cena provedení finančního auditu.</a:t>
            </a:r>
          </a:p>
          <a:p>
            <a:pPr eaLnBrk="1" hangingPunct="1">
              <a:lnSpc>
                <a:spcPct val="80000"/>
              </a:lnSpc>
            </a:pPr>
            <a:r>
              <a:rPr lang="cs-CZ" sz="2400"/>
              <a:t>Rozumné je pracovat s auditorskou společností dlouhodobě, nezbytné je pak zveřejňovat výsledky auditních šetření v závěrečných zprávách.</a:t>
            </a:r>
            <a:endParaRPr 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ln>
            <a:miter lim="800000"/>
            <a:headEnd/>
            <a:tailEnd/>
          </a:ln>
        </p:spPr>
        <p:txBody>
          <a:bodyPr/>
          <a:lstStyle/>
          <a:p>
            <a:fld id="{73095428-ADB0-4763-902F-2DB9975DF41B}" type="slidenum">
              <a:rPr lang="en-US" smtClean="0"/>
              <a:pPr/>
              <a:t>28</a:t>
            </a:fld>
            <a:endParaRPr lang="en-US"/>
          </a:p>
        </p:txBody>
      </p:sp>
      <p:sp>
        <p:nvSpPr>
          <p:cNvPr id="30723" name="Rectangle 2"/>
          <p:cNvSpPr>
            <a:spLocks noGrp="1" noChangeArrowheads="1"/>
          </p:cNvSpPr>
          <p:nvPr>
            <p:ph type="title"/>
          </p:nvPr>
        </p:nvSpPr>
        <p:spPr/>
        <p:txBody>
          <a:bodyPr/>
          <a:lstStyle/>
          <a:p>
            <a:pPr eaLnBrk="1" hangingPunct="1"/>
            <a:r>
              <a:rPr lang="cs-CZ"/>
              <a:t>Auditování</a:t>
            </a:r>
            <a:endParaRPr lang="en-US"/>
          </a:p>
        </p:txBody>
      </p:sp>
      <p:sp>
        <p:nvSpPr>
          <p:cNvPr id="30724" name="Rectangle 3"/>
          <p:cNvSpPr>
            <a:spLocks noGrp="1" noChangeArrowheads="1"/>
          </p:cNvSpPr>
          <p:nvPr>
            <p:ph type="body" idx="1"/>
          </p:nvPr>
        </p:nvSpPr>
        <p:spPr/>
        <p:txBody>
          <a:bodyPr/>
          <a:lstStyle/>
          <a:p>
            <a:pPr eaLnBrk="1" hangingPunct="1">
              <a:lnSpc>
                <a:spcPct val="90000"/>
              </a:lnSpc>
            </a:pPr>
            <a:r>
              <a:rPr lang="cs-CZ" dirty="0"/>
              <a:t>v ČR roste význam interního auditu</a:t>
            </a:r>
          </a:p>
          <a:p>
            <a:pPr eaLnBrk="1" hangingPunct="1">
              <a:lnSpc>
                <a:spcPct val="90000"/>
              </a:lnSpc>
            </a:pPr>
            <a:r>
              <a:rPr lang="cs-CZ" dirty="0"/>
              <a:t>interní auditor je spíše vnímán jako poradce nebo konzultant</a:t>
            </a:r>
          </a:p>
          <a:p>
            <a:pPr eaLnBrk="1" hangingPunct="1">
              <a:lnSpc>
                <a:spcPct val="90000"/>
              </a:lnSpc>
            </a:pPr>
            <a:r>
              <a:rPr lang="cs-CZ" dirty="0"/>
              <a:t>interní auditoři na sebe berou spoluodpovědnost při rozhodování a implementaci přijatých rozhodnutí</a:t>
            </a:r>
          </a:p>
          <a:p>
            <a:pPr eaLnBrk="1" hangingPunct="1">
              <a:lnSpc>
                <a:spcPct val="90000"/>
              </a:lnSpc>
            </a:pPr>
            <a:r>
              <a:rPr lang="cs-CZ" dirty="0"/>
              <a:t>interní audit pokrývá 2/3 nejvýznamnějších rizik</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K </a:t>
            </a:r>
            <a:r>
              <a:rPr lang="cs-CZ" dirty="0" err="1"/>
              <a:t>fundraisingu</a:t>
            </a:r>
            <a:endParaRPr lang="cs-CZ" dirty="0"/>
          </a:p>
        </p:txBody>
      </p:sp>
      <p:sp>
        <p:nvSpPr>
          <p:cNvPr id="5" name="Podnadpis 4"/>
          <p:cNvSpPr>
            <a:spLocks noGrp="1"/>
          </p:cNvSpPr>
          <p:nvPr>
            <p:ph type="subTitle" idx="1"/>
          </p:nvPr>
        </p:nvSpPr>
        <p:spPr/>
        <p:txBody>
          <a:bodyPr>
            <a:normAutofit fontScale="62500" lnSpcReduction="20000"/>
          </a:bodyPr>
          <a:lstStyle/>
          <a:p>
            <a:r>
              <a:rPr lang="cs-CZ" dirty="0" err="1"/>
              <a:t>Fundraising</a:t>
            </a:r>
            <a:r>
              <a:rPr lang="cs-CZ" dirty="0"/>
              <a:t> </a:t>
            </a:r>
            <a:r>
              <a:rPr lang="cs-CZ" b="1" dirty="0"/>
              <a:t>není vymezen zvláštním zákonem</a:t>
            </a:r>
          </a:p>
          <a:p>
            <a:r>
              <a:rPr lang="cs-CZ" dirty="0"/>
              <a:t>Zákon o sociálních službách 108/2006 Sb. jednoznačně počítá s </a:t>
            </a:r>
            <a:r>
              <a:rPr lang="cs-CZ" dirty="0" err="1"/>
              <a:t>vícezdrojovým</a:t>
            </a:r>
            <a:endParaRPr lang="cs-CZ" dirty="0"/>
          </a:p>
          <a:p>
            <a:r>
              <a:rPr lang="cs-CZ" dirty="0"/>
              <a:t>financováním a s možností přijímání darů pro neziskové organizace poskytující</a:t>
            </a:r>
          </a:p>
          <a:p>
            <a:r>
              <a:rPr lang="cs-CZ" dirty="0"/>
              <a:t>sociální služby.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finančního řízení:</a:t>
            </a:r>
          </a:p>
        </p:txBody>
      </p:sp>
      <p:sp>
        <p:nvSpPr>
          <p:cNvPr id="3" name="Zástupný symbol pro obsah 2"/>
          <p:cNvSpPr>
            <a:spLocks noGrp="1"/>
          </p:cNvSpPr>
          <p:nvPr>
            <p:ph idx="1"/>
          </p:nvPr>
        </p:nvSpPr>
        <p:spPr/>
        <p:txBody>
          <a:bodyPr/>
          <a:lstStyle/>
          <a:p>
            <a:endParaRPr lang="cs-CZ" dirty="0"/>
          </a:p>
        </p:txBody>
      </p:sp>
      <p:pic>
        <p:nvPicPr>
          <p:cNvPr id="36866" name="Picture 2"/>
          <p:cNvPicPr>
            <a:picLocks noChangeAspect="1" noChangeArrowheads="1"/>
          </p:cNvPicPr>
          <p:nvPr/>
        </p:nvPicPr>
        <p:blipFill>
          <a:blip r:embed="rId2" cstate="print"/>
          <a:srcRect/>
          <a:stretch>
            <a:fillRect/>
          </a:stretch>
        </p:blipFill>
        <p:spPr bwMode="auto">
          <a:xfrm>
            <a:off x="409575" y="1971675"/>
            <a:ext cx="8324850" cy="291465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Legislativní rámec</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Zákon o rozpočtových pravidlech </a:t>
            </a:r>
            <a:r>
              <a:rPr lang="cs-CZ" dirty="0"/>
              <a:t>218/2000 Sb. vymezuje elementární pravidla pro poskytování dotací neziskovým organizacím.</a:t>
            </a:r>
          </a:p>
          <a:p>
            <a:r>
              <a:rPr lang="cs-CZ" b="1" dirty="0"/>
              <a:t>Zákon o účetnictví </a:t>
            </a:r>
            <a:r>
              <a:rPr lang="cs-CZ" dirty="0"/>
              <a:t>563/1991 Sb. stanovuje pravidla účetních operací. </a:t>
            </a:r>
          </a:p>
          <a:p>
            <a:r>
              <a:rPr lang="cs-CZ" b="1" dirty="0"/>
              <a:t>Zákon o sociálních službách </a:t>
            </a:r>
            <a:r>
              <a:rPr lang="cs-CZ" dirty="0"/>
              <a:t>108/2006 Sb. </a:t>
            </a:r>
          </a:p>
          <a:p>
            <a:r>
              <a:rPr lang="cs-CZ" b="1" dirty="0"/>
              <a:t>Zákon o dani z příjmu </a:t>
            </a:r>
            <a:r>
              <a:rPr lang="cs-CZ" dirty="0"/>
              <a:t>586/1992 Sb., zvláště § 18 a § 20, které stanoví nepřímé daňové úlevy v případě příjmů v podobě dotací, grantových podpor a darů (na účely sociální, zdravotní ad.), taxativně vymezuje též daňové úlevy pro dárce. Neziskovým organizacím dává možnost snížit si základ daně o limitovanou částku.</a:t>
            </a:r>
          </a:p>
          <a:p>
            <a:r>
              <a:rPr lang="cs-CZ" b="1" dirty="0"/>
              <a:t>Zákon o dani dědické, darovací </a:t>
            </a:r>
            <a:r>
              <a:rPr lang="cs-CZ" dirty="0"/>
              <a:t>a dani z převodu nemovitostí 357/1992 Sb., zvláště § 6 opětovně vymezuje co je a není předmětem daně darovací.</a:t>
            </a:r>
          </a:p>
          <a:p>
            <a:r>
              <a:rPr lang="cs-CZ" b="1" dirty="0"/>
              <a:t>Zákon o veřejných sbírkách </a:t>
            </a:r>
            <a:r>
              <a:rPr lang="cs-CZ" dirty="0"/>
              <a:t>117/2001 Sb. je jediný specifický zákon definující dílčí formu fundraisingu. V poslední novele je i podrobným a veskrze praktickým návodem na uspořádání veřejné sbírky.</a:t>
            </a:r>
            <a:endParaRPr lang="cs-CZ" dirty="0"/>
          </a:p>
        </p:txBody>
      </p:sp>
    </p:spTree>
    <p:extLst>
      <p:ext uri="{BB962C8B-B14F-4D97-AF65-F5344CB8AC3E}">
        <p14:creationId xmlns:p14="http://schemas.microsoft.com/office/powerpoint/2010/main" val="367292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Prostředky fundraisingové podpory</a:t>
            </a:r>
            <a:endParaRPr lang="cs-CZ" dirty="0"/>
          </a:p>
        </p:txBody>
      </p:sp>
      <p:sp>
        <p:nvSpPr>
          <p:cNvPr id="3" name="Zástupný symbol pro obsah 2"/>
          <p:cNvSpPr>
            <a:spLocks noGrp="1"/>
          </p:cNvSpPr>
          <p:nvPr>
            <p:ph idx="1"/>
          </p:nvPr>
        </p:nvSpPr>
        <p:spPr/>
        <p:txBody>
          <a:bodyPr>
            <a:normAutofit/>
          </a:bodyPr>
          <a:lstStyle/>
          <a:p>
            <a:r>
              <a:rPr lang="cs-CZ" dirty="0"/>
              <a:t>Finanční podpora - dar, sponzorský příspěvek, nadační příspěvek, dotace, grant.</a:t>
            </a:r>
          </a:p>
          <a:p>
            <a:r>
              <a:rPr lang="cs-CZ" dirty="0"/>
              <a:t>Materiální podpora – dar, případně zapůjčení věci.</a:t>
            </a:r>
          </a:p>
          <a:p>
            <a:r>
              <a:rPr lang="cs-CZ" dirty="0"/>
              <a:t>Lidské zdroje – různé formy dobrovolné práce, též činnosti konané na základě zákona o dobrovolnické službě 198/2002 Sb.</a:t>
            </a:r>
          </a:p>
          <a:p>
            <a:r>
              <a:rPr lang="cs-CZ" dirty="0"/>
              <a:t>Nehmotný majetek </a:t>
            </a:r>
            <a:endParaRPr lang="cs-CZ" dirty="0"/>
          </a:p>
        </p:txBody>
      </p:sp>
    </p:spTree>
    <p:extLst>
      <p:ext uri="{BB962C8B-B14F-4D97-AF65-F5344CB8AC3E}">
        <p14:creationId xmlns:p14="http://schemas.microsoft.com/office/powerpoint/2010/main" val="807362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Nejčastější formy podpory - dar a sponzorský příspěvek</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Dar je bezúplatný převod </a:t>
            </a:r>
            <a:r>
              <a:rPr lang="cs-CZ" dirty="0"/>
              <a:t>majetku z jednoho subjektu na druhý. Převod se uskutečňuje bez očekávání protislužby na základě darovací smlouvy. Dárcovství lze chápat jako charitativní akt.</a:t>
            </a:r>
          </a:p>
          <a:p>
            <a:r>
              <a:rPr lang="cs-CZ" b="1" dirty="0"/>
              <a:t>Sponzorování je naproti tomu obchodním vztahem. </a:t>
            </a:r>
            <a:r>
              <a:rPr lang="cs-CZ" dirty="0"/>
              <a:t>Jde o poskytnutí služby za úplatu. Službou je propagace sponzora (firmy, organizace, produktu) na základě smlouvy o reklamě. Tato služba je hrazena sponzorským příspěvkem.</a:t>
            </a:r>
          </a:p>
          <a:p>
            <a:endParaRPr lang="cs-CZ" dirty="0"/>
          </a:p>
        </p:txBody>
      </p:sp>
    </p:spTree>
    <p:extLst>
      <p:ext uri="{BB962C8B-B14F-4D97-AF65-F5344CB8AC3E}">
        <p14:creationId xmlns:p14="http://schemas.microsoft.com/office/powerpoint/2010/main" val="2728570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Fundraisingové zdroje v oblasti sociální</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a:t>A. Veřejné rozpočty.  </a:t>
            </a:r>
            <a:r>
              <a:rPr lang="cs-CZ" dirty="0"/>
              <a:t>Např.</a:t>
            </a:r>
            <a:r>
              <a:rPr lang="cs-CZ" b="1" dirty="0"/>
              <a:t> </a:t>
            </a:r>
            <a:r>
              <a:rPr lang="cs-CZ" dirty="0"/>
              <a:t>úhrada služeb a dotace na výkon běžných služeb</a:t>
            </a:r>
          </a:p>
          <a:p>
            <a:r>
              <a:rPr lang="pt-BR" dirty="0"/>
              <a:t>B. Nadace a nadační fondy</a:t>
            </a:r>
            <a:r>
              <a:rPr lang="cs-CZ" dirty="0"/>
              <a:t>. Žadatelé se ucházejí o podporu ve veřejné soutěži na základě nadačních žádostí.</a:t>
            </a:r>
          </a:p>
          <a:p>
            <a:r>
              <a:rPr lang="cs-CZ" b="1" dirty="0"/>
              <a:t>C. Firmy:  </a:t>
            </a:r>
            <a:r>
              <a:rPr lang="cs-CZ" dirty="0"/>
              <a:t>dobrovolnická práce, služby zdarma atd.</a:t>
            </a:r>
          </a:p>
          <a:p>
            <a:r>
              <a:rPr lang="cs-CZ" b="1" dirty="0"/>
              <a:t>D. Individuální dárci</a:t>
            </a:r>
          </a:p>
          <a:p>
            <a:r>
              <a:rPr lang="cs-CZ" b="1" dirty="0"/>
              <a:t>E. Veřejnost: </a:t>
            </a:r>
            <a:r>
              <a:rPr lang="cs-CZ" dirty="0"/>
              <a:t>veřejné sbírky, aukce, benefiční akce.</a:t>
            </a:r>
          </a:p>
          <a:p>
            <a:r>
              <a:rPr lang="cs-CZ" b="1" dirty="0"/>
              <a:t>F. Vlastní zdroje organizace : </a:t>
            </a:r>
            <a:r>
              <a:rPr lang="cs-CZ" dirty="0"/>
              <a:t>doplňková činnost</a:t>
            </a:r>
            <a:endParaRPr lang="cs-CZ" dirty="0"/>
          </a:p>
        </p:txBody>
      </p:sp>
    </p:spTree>
    <p:extLst>
      <p:ext uri="{BB962C8B-B14F-4D97-AF65-F5344CB8AC3E}">
        <p14:creationId xmlns:p14="http://schemas.microsoft.com/office/powerpoint/2010/main" val="2240740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Co je to </a:t>
            </a:r>
            <a:r>
              <a:rPr lang="cs-CZ" dirty="0" err="1"/>
              <a:t>fundraising</a:t>
            </a:r>
            <a:r>
              <a:rPr lang="cs-CZ" dirty="0"/>
              <a:t>?</a:t>
            </a:r>
          </a:p>
        </p:txBody>
      </p:sp>
      <p:sp>
        <p:nvSpPr>
          <p:cNvPr id="3" name="Zástupný symbol pro obsah 2"/>
          <p:cNvSpPr>
            <a:spLocks noGrp="1"/>
          </p:cNvSpPr>
          <p:nvPr>
            <p:ph idx="1"/>
          </p:nvPr>
        </p:nvSpPr>
        <p:spPr/>
        <p:txBody>
          <a:bodyPr>
            <a:normAutofit lnSpcReduction="10000"/>
          </a:bodyPr>
          <a:lstStyle/>
          <a:p>
            <a:r>
              <a:rPr lang="cs-CZ" dirty="0"/>
              <a:t>získávání příznivců</a:t>
            </a:r>
          </a:p>
          <a:p>
            <a:r>
              <a:rPr lang="cs-CZ" dirty="0"/>
              <a:t> Umožňuje lidem měnit svět k lepšímu</a:t>
            </a:r>
          </a:p>
          <a:p>
            <a:r>
              <a:rPr lang="cs-CZ" dirty="0"/>
              <a:t> vzdělávání dárců</a:t>
            </a:r>
          </a:p>
          <a:p>
            <a:r>
              <a:rPr lang="cs-CZ" dirty="0"/>
              <a:t> Předává informace o potřebách, které souvisí s posláním</a:t>
            </a:r>
          </a:p>
          <a:p>
            <a:r>
              <a:rPr lang="cs-CZ" dirty="0"/>
              <a:t> „prodávání“ myšlenky</a:t>
            </a:r>
          </a:p>
          <a:p>
            <a:r>
              <a:rPr lang="cs-CZ" dirty="0"/>
              <a:t> Získává konkrétní a reálnou pomoc</a:t>
            </a:r>
          </a:p>
          <a:p>
            <a:r>
              <a:rPr lang="cs-CZ" dirty="0"/>
              <a:t> </a:t>
            </a:r>
            <a:r>
              <a:rPr lang="cs-CZ" dirty="0" err="1"/>
              <a:t>fundraising</a:t>
            </a:r>
            <a:r>
              <a:rPr lang="cs-CZ" dirty="0"/>
              <a:t> = </a:t>
            </a:r>
            <a:r>
              <a:rPr lang="cs-CZ" dirty="0" err="1"/>
              <a:t>leadership</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Než začneme…</a:t>
            </a:r>
          </a:p>
        </p:txBody>
      </p:sp>
      <p:sp>
        <p:nvSpPr>
          <p:cNvPr id="3" name="Zástupný symbol pro obsah 2"/>
          <p:cNvSpPr>
            <a:spLocks noGrp="1"/>
          </p:cNvSpPr>
          <p:nvPr>
            <p:ph idx="1"/>
          </p:nvPr>
        </p:nvSpPr>
        <p:spPr/>
        <p:txBody>
          <a:bodyPr>
            <a:normAutofit fontScale="70000" lnSpcReduction="20000"/>
          </a:bodyPr>
          <a:lstStyle/>
          <a:p>
            <a:r>
              <a:rPr lang="cs-CZ" dirty="0"/>
              <a:t>1/  Slouží dlouhodobý plán organizace jako základ </a:t>
            </a:r>
            <a:r>
              <a:rPr lang="cs-CZ" dirty="0" err="1"/>
              <a:t>fundraisingu</a:t>
            </a:r>
            <a:r>
              <a:rPr lang="cs-CZ" dirty="0"/>
              <a:t> nebo „sháníme peníze, kde se dá“?</a:t>
            </a:r>
          </a:p>
          <a:p>
            <a:r>
              <a:rPr lang="cs-CZ" dirty="0"/>
              <a:t>2/ Pomáhá </a:t>
            </a:r>
            <a:r>
              <a:rPr lang="cs-CZ" dirty="0" err="1"/>
              <a:t>fundraisingu</a:t>
            </a:r>
            <a:r>
              <a:rPr lang="cs-CZ" dirty="0"/>
              <a:t> náš systém rozpočtování a účetnictví?</a:t>
            </a:r>
          </a:p>
          <a:p>
            <a:r>
              <a:rPr lang="cs-CZ" dirty="0"/>
              <a:t>3/ Jaké jsou naše momentální finanční zdroje, jsou určeny pouze na některé části rozpočtu nebo je lze využívat všude?</a:t>
            </a:r>
          </a:p>
          <a:p>
            <a:r>
              <a:rPr lang="cs-CZ" dirty="0"/>
              <a:t>4/ Kolik lidí se věnuje </a:t>
            </a:r>
            <a:r>
              <a:rPr lang="cs-CZ" dirty="0" err="1"/>
              <a:t>fundraisingu</a:t>
            </a:r>
            <a:r>
              <a:rPr lang="cs-CZ" dirty="0"/>
              <a:t>?</a:t>
            </a:r>
          </a:p>
          <a:p>
            <a:r>
              <a:rPr lang="cs-CZ" dirty="0"/>
              <a:t>5/ Kdo nám může ještě pomoci?</a:t>
            </a:r>
          </a:p>
          <a:p>
            <a:r>
              <a:rPr lang="cs-CZ" dirty="0"/>
              <a:t>6/ Jaké jsou naše zkušenosti s </a:t>
            </a:r>
            <a:r>
              <a:rPr lang="cs-CZ" dirty="0" err="1"/>
              <a:t>fundraisingem</a:t>
            </a:r>
            <a:r>
              <a:rPr lang="cs-CZ" dirty="0"/>
              <a:t> v minulosti? Kolik jsme získali, na co, kdo se podílel na práci?</a:t>
            </a:r>
          </a:p>
          <a:p>
            <a:r>
              <a:rPr lang="cs-CZ" dirty="0"/>
              <a:t>7/ Kolik peněz potřebujeme? Je třeba podpořit celou organizaci nebo konkrétní projekty?</a:t>
            </a:r>
          </a:p>
          <a:p>
            <a:r>
              <a:rPr lang="cs-CZ" dirty="0"/>
              <a:t>8/ Účel peněz? Kolik? Kdy?</a:t>
            </a:r>
          </a:p>
          <a:p>
            <a:r>
              <a:rPr lang="cs-CZ" dirty="0"/>
              <a:t>9/ Kolik peněz můžeme na </a:t>
            </a:r>
            <a:r>
              <a:rPr lang="cs-CZ" dirty="0" err="1"/>
              <a:t>fundraisingovou</a:t>
            </a:r>
            <a:r>
              <a:rPr lang="cs-CZ" dirty="0"/>
              <a:t> kampaň vynaložit?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Marketing, </a:t>
            </a:r>
            <a:r>
              <a:rPr lang="cs-CZ" dirty="0" err="1"/>
              <a:t>fundraising</a:t>
            </a:r>
            <a:endParaRPr lang="cs-CZ" dirty="0"/>
          </a:p>
        </p:txBody>
      </p:sp>
      <p:sp>
        <p:nvSpPr>
          <p:cNvPr id="3" name="Zástupný symbol pro obsah 2"/>
          <p:cNvSpPr>
            <a:spLocks noGrp="1"/>
          </p:cNvSpPr>
          <p:nvPr>
            <p:ph idx="1"/>
          </p:nvPr>
        </p:nvSpPr>
        <p:spPr/>
        <p:txBody>
          <a:bodyPr>
            <a:normAutofit/>
          </a:bodyPr>
          <a:lstStyle/>
          <a:p>
            <a:r>
              <a:rPr lang="en-US" dirty="0"/>
              <a:t>Fundraising, PR a marketing v NNO </a:t>
            </a:r>
            <a:r>
              <a:rPr lang="en-US" dirty="0" err="1"/>
              <a:t>provázané</a:t>
            </a:r>
            <a:endParaRPr lang="en-US" dirty="0"/>
          </a:p>
          <a:p>
            <a:r>
              <a:rPr lang="cs-CZ" dirty="0"/>
              <a:t> nemohou bez sebe fungovat</a:t>
            </a:r>
          </a:p>
          <a:p>
            <a:r>
              <a:rPr lang="cs-CZ" dirty="0"/>
              <a:t> vzájemně se doplňují</a:t>
            </a:r>
          </a:p>
          <a:p>
            <a:r>
              <a:rPr lang="cs-CZ" dirty="0"/>
              <a:t> Základem </a:t>
            </a:r>
            <a:r>
              <a:rPr lang="cs-CZ" dirty="0" err="1"/>
              <a:t>fundraisingu</a:t>
            </a:r>
            <a:r>
              <a:rPr lang="cs-CZ" dirty="0"/>
              <a:t> je komunikace.</a:t>
            </a:r>
          </a:p>
          <a:p>
            <a:r>
              <a:rPr lang="cs-CZ" dirty="0"/>
              <a:t> </a:t>
            </a:r>
            <a:r>
              <a:rPr lang="cs-CZ" dirty="0" err="1"/>
              <a:t>Fundraising</a:t>
            </a:r>
            <a:r>
              <a:rPr lang="cs-CZ" dirty="0"/>
              <a:t> přináší do organizace potřebné zdroje</a:t>
            </a:r>
          </a:p>
          <a:p>
            <a:r>
              <a:rPr lang="cs-CZ" dirty="0"/>
              <a:t> nejde „jen“ o peníze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Fundraising</a:t>
            </a:r>
            <a:r>
              <a:rPr lang="cs-CZ" dirty="0"/>
              <a:t> a finanční potřeby</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 Projektové řízení a plánování</a:t>
            </a:r>
          </a:p>
          <a:p>
            <a:r>
              <a:rPr lang="cs-CZ" dirty="0"/>
              <a:t> </a:t>
            </a:r>
            <a:r>
              <a:rPr lang="pt-BR" dirty="0"/>
              <a:t>Fundraising se ptá napříč organizací</a:t>
            </a:r>
          </a:p>
          <a:p>
            <a:pPr lvl="1"/>
            <a:r>
              <a:rPr lang="cs-CZ" dirty="0"/>
              <a:t> Co budeme dělat?</a:t>
            </a:r>
          </a:p>
          <a:p>
            <a:pPr lvl="1"/>
            <a:r>
              <a:rPr lang="cs-CZ" dirty="0"/>
              <a:t> Proč to budeme dělat?</a:t>
            </a:r>
          </a:p>
          <a:p>
            <a:pPr lvl="1"/>
            <a:r>
              <a:rPr lang="cs-CZ" dirty="0"/>
              <a:t> Kolik to bude stát?</a:t>
            </a:r>
          </a:p>
          <a:p>
            <a:pPr lvl="1"/>
            <a:r>
              <a:rPr lang="cs-CZ" dirty="0"/>
              <a:t> Máme už nějaké krytí?</a:t>
            </a:r>
          </a:p>
          <a:p>
            <a:pPr lvl="1"/>
            <a:r>
              <a:rPr lang="pl-PL" dirty="0"/>
              <a:t> Jak moc je to důležité?</a:t>
            </a:r>
          </a:p>
          <a:p>
            <a:pPr lvl="1"/>
            <a:r>
              <a:rPr lang="it-IT" dirty="0"/>
              <a:t> Co se stane, když neseženeme peníze?</a:t>
            </a: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Fundraisingový</a:t>
            </a:r>
            <a:r>
              <a:rPr lang="cs-CZ" dirty="0"/>
              <a:t> plán</a:t>
            </a:r>
          </a:p>
        </p:txBody>
      </p:sp>
      <p:sp>
        <p:nvSpPr>
          <p:cNvPr id="3" name="Zástupný symbol pro obsah 2"/>
          <p:cNvSpPr>
            <a:spLocks noGrp="1"/>
          </p:cNvSpPr>
          <p:nvPr>
            <p:ph idx="1"/>
          </p:nvPr>
        </p:nvSpPr>
        <p:spPr/>
        <p:txBody>
          <a:bodyPr>
            <a:normAutofit fontScale="92500" lnSpcReduction="20000"/>
          </a:bodyPr>
          <a:lstStyle/>
          <a:p>
            <a:r>
              <a:rPr lang="cs-CZ" dirty="0"/>
              <a:t>Souvisí s rozpočtem organizace</a:t>
            </a:r>
          </a:p>
          <a:p>
            <a:r>
              <a:rPr lang="cs-CZ" dirty="0"/>
              <a:t> Základ fungování organizace = roční rozpočet</a:t>
            </a:r>
          </a:p>
          <a:p>
            <a:r>
              <a:rPr lang="cs-CZ" dirty="0"/>
              <a:t> Navazuje roční </a:t>
            </a:r>
            <a:r>
              <a:rPr lang="cs-CZ" dirty="0" err="1"/>
              <a:t>fundraisingový</a:t>
            </a:r>
            <a:r>
              <a:rPr lang="cs-CZ" dirty="0"/>
              <a:t> plán – pravidelná revize</a:t>
            </a:r>
          </a:p>
          <a:p>
            <a:pPr lvl="1"/>
            <a:r>
              <a:rPr lang="cs-CZ" dirty="0"/>
              <a:t> Kolik potřebujeme?</a:t>
            </a:r>
          </a:p>
          <a:p>
            <a:pPr lvl="1"/>
            <a:r>
              <a:rPr lang="cs-CZ" dirty="0"/>
              <a:t> Kdy peníze potřebujeme?</a:t>
            </a:r>
          </a:p>
          <a:p>
            <a:pPr lvl="1"/>
            <a:r>
              <a:rPr lang="cs-CZ" dirty="0"/>
              <a:t> Kde prostředky získáme?</a:t>
            </a:r>
          </a:p>
          <a:p>
            <a:pPr lvl="1"/>
            <a:r>
              <a:rPr lang="cs-CZ" dirty="0"/>
              <a:t> Jak je získáme?</a:t>
            </a:r>
          </a:p>
          <a:p>
            <a:pPr lvl="1"/>
            <a:r>
              <a:rPr lang="cs-CZ" dirty="0"/>
              <a:t> Kdo peníze získá?</a:t>
            </a:r>
          </a:p>
          <a:p>
            <a:pPr lvl="1"/>
            <a:r>
              <a:rPr lang="pl-PL" dirty="0"/>
              <a:t> Jak dlouho to bude trvat?</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Fundraisingové</a:t>
            </a:r>
            <a:r>
              <a:rPr lang="cs-CZ" dirty="0"/>
              <a:t> zdroje</a:t>
            </a:r>
          </a:p>
        </p:txBody>
      </p:sp>
      <p:sp>
        <p:nvSpPr>
          <p:cNvPr id="3" name="Zástupný symbol pro obsah 2"/>
          <p:cNvSpPr>
            <a:spLocks noGrp="1"/>
          </p:cNvSpPr>
          <p:nvPr>
            <p:ph idx="1"/>
          </p:nvPr>
        </p:nvSpPr>
        <p:spPr/>
        <p:txBody>
          <a:bodyPr>
            <a:normAutofit/>
          </a:bodyPr>
          <a:lstStyle/>
          <a:p>
            <a:r>
              <a:rPr lang="cs-CZ" dirty="0"/>
              <a:t>jednotlivci, dobrovolníci</a:t>
            </a:r>
          </a:p>
          <a:p>
            <a:r>
              <a:rPr lang="cs-CZ" dirty="0"/>
              <a:t> Firmy, podniky, podnikatelé</a:t>
            </a:r>
          </a:p>
          <a:p>
            <a:r>
              <a:rPr lang="cs-CZ" dirty="0"/>
              <a:t> Veřejné zdroje (státní správa, místní samospráva, EU)</a:t>
            </a:r>
          </a:p>
          <a:p>
            <a:r>
              <a:rPr lang="cs-CZ" dirty="0"/>
              <a:t> Nadace a nadační fondy</a:t>
            </a:r>
          </a:p>
          <a:p>
            <a:r>
              <a:rPr lang="cs-CZ" dirty="0"/>
              <a:t> Další organizace (obchodní komory, jiné NNO, zahraniční organizace)</a:t>
            </a:r>
          </a:p>
          <a:p>
            <a:r>
              <a:rPr lang="pl-PL" dirty="0"/>
              <a:t> Příjmy z prodeje služeb a výrobků</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rozpočtu</a:t>
            </a:r>
          </a:p>
        </p:txBody>
      </p:sp>
      <p:sp>
        <p:nvSpPr>
          <p:cNvPr id="3" name="Zástupný symbol pro obsah 2"/>
          <p:cNvSpPr>
            <a:spLocks noGrp="1"/>
          </p:cNvSpPr>
          <p:nvPr>
            <p:ph idx="1"/>
          </p:nvPr>
        </p:nvSpPr>
        <p:spPr/>
        <p:txBody>
          <a:bodyPr>
            <a:normAutofit fontScale="92500" lnSpcReduction="10000"/>
          </a:bodyPr>
          <a:lstStyle/>
          <a:p>
            <a:r>
              <a:rPr lang="cs-CZ" b="1" dirty="0"/>
              <a:t>rozpočet je nástrojem plánování, zobrazuje nutné výdaje a potřebné příjmy,</a:t>
            </a:r>
          </a:p>
          <a:p>
            <a:r>
              <a:rPr lang="cs-CZ" b="1" dirty="0"/>
              <a:t>rozpočet je nástrojem rozhodování, rozpočet ukazuje, jaké jsou finanční </a:t>
            </a:r>
            <a:r>
              <a:rPr lang="cs-CZ" dirty="0"/>
              <a:t>potřeby organizace/programů/projektů/služeb, jaký objem příjmů je třeba zajistit,</a:t>
            </a:r>
          </a:p>
          <a:p>
            <a:r>
              <a:rPr lang="cs-CZ" b="1" dirty="0"/>
              <a:t>rozpočet je nástrojem </a:t>
            </a:r>
            <a:r>
              <a:rPr lang="cs-CZ" b="1" dirty="0" err="1"/>
              <a:t>fundraisingu</a:t>
            </a:r>
            <a:r>
              <a:rPr lang="cs-CZ" b="1" dirty="0"/>
              <a:t>, dokládá promyšlenost aktivit, které </a:t>
            </a:r>
            <a:r>
              <a:rPr lang="cs-CZ" dirty="0"/>
              <a:t>organizace zamýšlí a připravenost organizace aktivity zrealizovat</a:t>
            </a:r>
          </a:p>
          <a:p>
            <a:r>
              <a:rPr lang="pl-PL" dirty="0"/>
              <a:t> </a:t>
            </a:r>
            <a:r>
              <a:rPr lang="pl-PL" b="1" dirty="0"/>
              <a:t>rozpočet je nástrojem kontroly a hodnocení</a:t>
            </a:r>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FUNDRAISING PODLE TYPU ZDROJŮ</a:t>
            </a:r>
            <a:endParaRPr lang="cs-CZ" dirty="0"/>
          </a:p>
        </p:txBody>
      </p:sp>
      <p:sp>
        <p:nvSpPr>
          <p:cNvPr id="3" name="Zástupný symbol pro obsah 2"/>
          <p:cNvSpPr>
            <a:spLocks noGrp="1"/>
          </p:cNvSpPr>
          <p:nvPr>
            <p:ph idx="1"/>
          </p:nvPr>
        </p:nvSpPr>
        <p:spPr>
          <a:xfrm>
            <a:off x="457200" y="1600200"/>
            <a:ext cx="8229600" cy="4997152"/>
          </a:xfrm>
        </p:spPr>
        <p:txBody>
          <a:bodyPr>
            <a:normAutofit fontScale="47500" lnSpcReduction="20000"/>
          </a:bodyPr>
          <a:lstStyle/>
          <a:p>
            <a:r>
              <a:rPr lang="cs-CZ" b="1" i="1" dirty="0"/>
              <a:t>Podobně, jako PR manažer hledá příležitosti k budování dobrého jména organizace, profesionální </a:t>
            </a:r>
            <a:r>
              <a:rPr lang="cs-CZ" b="1" i="1" dirty="0" err="1"/>
              <a:t>fundraiser</a:t>
            </a:r>
            <a:r>
              <a:rPr lang="cs-CZ" b="1" i="1" dirty="0"/>
              <a:t> neustále pátrá po příležitostech, které mohou představovat potencionální zdroje. Je potřeba vidět i vzdálené příležitosti, které se zúročí až v delším časovém horizontu.</a:t>
            </a:r>
          </a:p>
          <a:p>
            <a:r>
              <a:rPr lang="cs-CZ" b="1" dirty="0"/>
              <a:t>1. Tradiční příležitosti:</a:t>
            </a:r>
          </a:p>
          <a:p>
            <a:r>
              <a:rPr lang="cs-CZ" dirty="0"/>
              <a:t>granty, dotace, firemní </a:t>
            </a:r>
            <a:r>
              <a:rPr lang="cs-CZ" dirty="0" err="1"/>
              <a:t>fundraising</a:t>
            </a:r>
            <a:r>
              <a:rPr lang="cs-CZ" dirty="0"/>
              <a:t> (sponzoři), věcné dary.</a:t>
            </a:r>
          </a:p>
          <a:p>
            <a:r>
              <a:rPr lang="cs-CZ" b="1" dirty="0"/>
              <a:t>2. Moderní příležitosti:</a:t>
            </a:r>
          </a:p>
          <a:p>
            <a:r>
              <a:rPr lang="cs-CZ" dirty="0"/>
              <a:t>DMS (dárcovství přes mobilní telefony), e-mailing, sociální sítě, individuální dárcovství.</a:t>
            </a:r>
          </a:p>
          <a:p>
            <a:r>
              <a:rPr lang="cs-CZ" b="1" dirty="0"/>
              <a:t>3. Odvážné příležitosti:</a:t>
            </a:r>
          </a:p>
          <a:p>
            <a:r>
              <a:rPr lang="cs-CZ" dirty="0"/>
              <a:t>vlastní podnikání, pořádání sbírek, pořádání akcí s perspektivou finančního přínosu (benefice).</a:t>
            </a:r>
          </a:p>
          <a:p>
            <a:r>
              <a:rPr lang="cs-CZ" b="1" dirty="0"/>
              <a:t>4. Skryté příležitosti:</a:t>
            </a:r>
          </a:p>
          <a:p>
            <a:r>
              <a:rPr lang="cs-CZ" dirty="0"/>
              <a:t>úspory v organizaci, synergie vnitřní i vnější (vytváření komunit), inovace ve </a:t>
            </a:r>
            <a:r>
              <a:rPr lang="cs-CZ" dirty="0" err="1"/>
              <a:t>fundraisingu</a:t>
            </a:r>
            <a:r>
              <a:rPr lang="cs-CZ" dirty="0"/>
              <a:t>, diverzifikovaný příjem.</a:t>
            </a:r>
          </a:p>
          <a:p>
            <a:r>
              <a:rPr lang="cs-CZ" b="1" dirty="0"/>
              <a:t>5. Kreativní příležitosti:</a:t>
            </a:r>
          </a:p>
          <a:p>
            <a:r>
              <a:rPr lang="cs-CZ" dirty="0"/>
              <a:t>propojení </a:t>
            </a:r>
            <a:r>
              <a:rPr lang="cs-CZ" dirty="0" err="1"/>
              <a:t>fundraisingu</a:t>
            </a:r>
            <a:r>
              <a:rPr lang="cs-CZ" dirty="0"/>
              <a:t> a PR při kampaních, vymýšlení dobrých nápadů, které jsou přitažlivé pro sponzory a veřejnost, budování komunity díky společnému zájmu motivujícího další lidi k aktivitě.</a:t>
            </a:r>
          </a:p>
          <a:p>
            <a:r>
              <a:rPr lang="cs-CZ" b="1" dirty="0"/>
              <a:t>6. Dlouhodobé příležitosti:</a:t>
            </a:r>
          </a:p>
          <a:p>
            <a:r>
              <a:rPr lang="cs-CZ" dirty="0"/>
              <a:t>závěti, projekty s dlouhodobou návratností, spolupráce s veřejností s podporou PR (nesnažíme se hned získat zdroje, ale „pouze“ budujeme dobré jméno a image s tím, že toho bude možné využít později).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FUNDRAISING ZAMĚŘENÝ NA VNITŘNÍ ZDROJE</a:t>
            </a:r>
          </a:p>
        </p:txBody>
      </p:sp>
      <p:sp>
        <p:nvSpPr>
          <p:cNvPr id="3" name="Zástupný symbol pro obsah 2"/>
          <p:cNvSpPr>
            <a:spLocks noGrp="1"/>
          </p:cNvSpPr>
          <p:nvPr>
            <p:ph idx="1"/>
          </p:nvPr>
        </p:nvSpPr>
        <p:spPr>
          <a:xfrm>
            <a:off x="179512" y="1412776"/>
            <a:ext cx="8507288" cy="4713387"/>
          </a:xfrm>
        </p:spPr>
        <p:txBody>
          <a:bodyPr>
            <a:noAutofit/>
          </a:bodyPr>
          <a:lstStyle/>
          <a:p>
            <a:r>
              <a:rPr lang="cs-CZ" sz="1500" b="1" i="1" dirty="0"/>
              <a:t>Většina lidí s </a:t>
            </a:r>
            <a:r>
              <a:rPr lang="cs-CZ" sz="1500" b="1" i="1" dirty="0" err="1"/>
              <a:t>fundraisingem</a:t>
            </a:r>
            <a:r>
              <a:rPr lang="cs-CZ" sz="1500" b="1" i="1" dirty="0"/>
              <a:t> pracuje tak, že hned vyrazí do ulic shánět sponzory. Mnohdy je ale přínosnější podívat se nejdříve po zdrojích přímo ve vlastní organizaci. Pomáhá to odhalit skryté rezervy a hlavně můžeme zefektivnit vlastní činnost natolik, že v budoucnosti nebude nutné mít tolik starostí.</a:t>
            </a:r>
          </a:p>
          <a:p>
            <a:r>
              <a:rPr lang="cs-CZ" sz="1500" b="1" dirty="0"/>
              <a:t>1. Tradiční rezervy:</a:t>
            </a:r>
          </a:p>
          <a:p>
            <a:r>
              <a:rPr lang="cs-CZ" sz="1500" dirty="0"/>
              <a:t>zvyšování efektivity vlastní práce a práce zaměstnanců (</a:t>
            </a:r>
            <a:r>
              <a:rPr lang="cs-CZ" sz="1500" dirty="0" err="1"/>
              <a:t>time</a:t>
            </a:r>
            <a:r>
              <a:rPr lang="cs-CZ" sz="1500" dirty="0"/>
              <a:t> management). Správné využití týmových rolí (team </a:t>
            </a:r>
            <a:r>
              <a:rPr lang="cs-CZ" sz="1500" dirty="0" err="1"/>
              <a:t>building</a:t>
            </a:r>
            <a:r>
              <a:rPr lang="cs-CZ" sz="1500" dirty="0"/>
              <a:t> - mít správné lidi na správném místě představuje někdy velký potenciál). </a:t>
            </a:r>
          </a:p>
          <a:p>
            <a:r>
              <a:rPr lang="cs-CZ" sz="1500" b="1" dirty="0"/>
              <a:t>2. Moderní rezervy:</a:t>
            </a:r>
          </a:p>
          <a:p>
            <a:r>
              <a:rPr lang="cs-CZ" sz="1500" dirty="0"/>
              <a:t>práce dobrovolníků představuje jeden z největších potenciálů umožňujících šetřit zdroje. Je výhodné využívat</a:t>
            </a:r>
          </a:p>
          <a:p>
            <a:r>
              <a:rPr lang="cs-CZ" sz="1500" dirty="0"/>
              <a:t>služeb akreditovaných dobrovolnických center, které pro vás vyberou a připraví dobrovolníky podle požadavků. </a:t>
            </a:r>
          </a:p>
          <a:p>
            <a:r>
              <a:rPr lang="cs-CZ" sz="1500" b="1" dirty="0"/>
              <a:t>3. Odvážné rezervy:</a:t>
            </a:r>
          </a:p>
          <a:p>
            <a:r>
              <a:rPr lang="cs-CZ" sz="1500" dirty="0"/>
              <a:t>přezkoumání cen dodavatelů, hledání optima mezi kvalitou a cenou a vyjednávání o zvýhodnění cen nebo o </a:t>
            </a:r>
            <a:r>
              <a:rPr lang="cs-CZ" sz="1500" dirty="0" err="1"/>
              <a:t>benefitech</a:t>
            </a:r>
            <a:r>
              <a:rPr lang="cs-CZ" sz="1500" dirty="0"/>
              <a:t> za pravidelný odběr, dlouhodobou spolupráci, za reklamu na zboží, aj. V případě objednání větší zakázky vyjednat s dodavateli sponzorský příspěvek například na vydání prospektu, kde také mohou umístit reklamu.</a:t>
            </a:r>
          </a:p>
          <a:p>
            <a:r>
              <a:rPr lang="cs-CZ" sz="1500" b="1" dirty="0"/>
              <a:t>4. Dynamické rezervy:</a:t>
            </a:r>
          </a:p>
          <a:p>
            <a:r>
              <a:rPr lang="cs-CZ" sz="1500" dirty="0"/>
              <a:t>Zkoumání vlastních zdrojů a jejich přesouvání tak, aby nám vydělávaly. V případě, že naše organizace dělá více aktivit, vyhodnocovat jejich efektivitu, nebát se rušit aktivity s malým přínosem pro organizaci a naopak posilovat aktivity, kde cítíme příležitost pro růst.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Péče o dárce a podporovatele</a:t>
            </a:r>
          </a:p>
        </p:txBody>
      </p:sp>
      <p:sp>
        <p:nvSpPr>
          <p:cNvPr id="3" name="Zástupný symbol pro obsah 2"/>
          <p:cNvSpPr>
            <a:spLocks noGrp="1"/>
          </p:cNvSpPr>
          <p:nvPr>
            <p:ph idx="1"/>
          </p:nvPr>
        </p:nvSpPr>
        <p:spPr/>
        <p:txBody>
          <a:bodyPr>
            <a:normAutofit fontScale="92500" lnSpcReduction="10000"/>
          </a:bodyPr>
          <a:lstStyle/>
          <a:p>
            <a:r>
              <a:rPr lang="cs-CZ" dirty="0"/>
              <a:t>Budování důvěry</a:t>
            </a:r>
          </a:p>
          <a:p>
            <a:r>
              <a:rPr lang="cs-CZ" dirty="0"/>
              <a:t> Databáze</a:t>
            </a:r>
          </a:p>
          <a:p>
            <a:pPr lvl="1"/>
            <a:r>
              <a:rPr lang="pl-PL" dirty="0"/>
              <a:t> Záznamy o darech (typy, četnost, frekvence)</a:t>
            </a:r>
          </a:p>
          <a:p>
            <a:pPr lvl="1"/>
            <a:r>
              <a:rPr lang="cs-CZ" dirty="0"/>
              <a:t> CRM - </a:t>
            </a:r>
            <a:r>
              <a:rPr lang="cs-CZ" dirty="0" err="1"/>
              <a:t>Customer</a:t>
            </a:r>
            <a:r>
              <a:rPr lang="cs-CZ" dirty="0"/>
              <a:t> </a:t>
            </a:r>
            <a:r>
              <a:rPr lang="cs-CZ" dirty="0" err="1"/>
              <a:t>relation</a:t>
            </a:r>
            <a:r>
              <a:rPr lang="cs-CZ" dirty="0"/>
              <a:t> management</a:t>
            </a:r>
          </a:p>
          <a:p>
            <a:r>
              <a:rPr lang="cs-CZ" dirty="0"/>
              <a:t> Strategie dárcovství</a:t>
            </a:r>
          </a:p>
          <a:p>
            <a:r>
              <a:rPr lang="pl-PL" dirty="0"/>
              <a:t> Časový harmonogram komunikace s dárci</a:t>
            </a:r>
          </a:p>
          <a:p>
            <a:r>
              <a:rPr lang="cs-CZ" dirty="0"/>
              <a:t> Předávání informací</a:t>
            </a:r>
          </a:p>
          <a:p>
            <a:pPr lvl="1"/>
            <a:r>
              <a:rPr lang="cs-CZ" dirty="0"/>
              <a:t> Výsledky</a:t>
            </a:r>
          </a:p>
          <a:p>
            <a:pPr lvl="1"/>
            <a:r>
              <a:rPr lang="cs-CZ" dirty="0"/>
              <a:t> Využití darů</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Fundraisingová</a:t>
            </a:r>
            <a:r>
              <a:rPr lang="cs-CZ" dirty="0"/>
              <a:t> pyramida</a:t>
            </a:r>
          </a:p>
        </p:txBody>
      </p:sp>
      <p:sp>
        <p:nvSpPr>
          <p:cNvPr id="3" name="Zástupný symbol pro obsah 2"/>
          <p:cNvSpPr>
            <a:spLocks noGrp="1"/>
          </p:cNvSpPr>
          <p:nvPr>
            <p:ph idx="1"/>
          </p:nvPr>
        </p:nvSpPr>
        <p:spPr/>
        <p:txBody>
          <a:bodyPr/>
          <a:lstStyle/>
          <a:p>
            <a:endParaRPr lang="cs-CZ"/>
          </a:p>
        </p:txBody>
      </p:sp>
      <p:pic>
        <p:nvPicPr>
          <p:cNvPr id="17410" name="Picture 2"/>
          <p:cNvPicPr>
            <a:picLocks noChangeAspect="1" noChangeArrowheads="1"/>
          </p:cNvPicPr>
          <p:nvPr/>
        </p:nvPicPr>
        <p:blipFill>
          <a:blip r:embed="rId2" cstate="print">
            <a:duotone>
              <a:schemeClr val="accent2">
                <a:shade val="45000"/>
                <a:satMod val="135000"/>
              </a:schemeClr>
              <a:prstClr val="white"/>
            </a:duotone>
          </a:blip>
          <a:srcRect l="8070" r="9640"/>
          <a:stretch>
            <a:fillRect/>
          </a:stretch>
        </p:blipFill>
        <p:spPr bwMode="auto">
          <a:xfrm>
            <a:off x="467544" y="1124744"/>
            <a:ext cx="7986272" cy="5568313"/>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t>
            </a:r>
            <a:r>
              <a:rPr lang="cs-CZ" dirty="0" err="1"/>
              <a:t>Fundraisingový</a:t>
            </a:r>
            <a:r>
              <a:rPr lang="cs-CZ" dirty="0"/>
              <a:t>“ (marketingový) mix</a:t>
            </a:r>
          </a:p>
        </p:txBody>
      </p:sp>
      <p:sp>
        <p:nvSpPr>
          <p:cNvPr id="3" name="Zástupný symbol pro obsah 2"/>
          <p:cNvSpPr>
            <a:spLocks noGrp="1"/>
          </p:cNvSpPr>
          <p:nvPr>
            <p:ph idx="1"/>
          </p:nvPr>
        </p:nvSpPr>
        <p:spPr/>
        <p:txBody>
          <a:bodyPr>
            <a:normAutofit fontScale="85000" lnSpcReduction="10000"/>
          </a:bodyPr>
          <a:lstStyle/>
          <a:p>
            <a:pPr>
              <a:buNone/>
            </a:pPr>
            <a:r>
              <a:rPr lang="cs-CZ" dirty="0"/>
              <a:t>Na každý (NEJEN) FR produkt sestavit market.mix</a:t>
            </a:r>
          </a:p>
          <a:p>
            <a:r>
              <a:rPr lang="pt-BR" dirty="0"/>
              <a:t> Obrátit se na správné lidi</a:t>
            </a:r>
          </a:p>
          <a:p>
            <a:r>
              <a:rPr lang="cs-CZ" dirty="0"/>
              <a:t> Vybrat správný produkt</a:t>
            </a:r>
          </a:p>
          <a:p>
            <a:r>
              <a:rPr lang="cs-CZ" dirty="0"/>
              <a:t> Správná cena, na správném místě, ve správnou chvíli, se správnou nabídkou</a:t>
            </a:r>
          </a:p>
          <a:p>
            <a:pPr>
              <a:buNone/>
            </a:pPr>
            <a:r>
              <a:rPr lang="cs-CZ" dirty="0"/>
              <a:t>Používané FR metody prověřovat Bostonskou maticí</a:t>
            </a:r>
          </a:p>
          <a:p>
            <a:r>
              <a:rPr lang="cs-CZ" dirty="0"/>
              <a:t> Analýza portfolia</a:t>
            </a:r>
          </a:p>
          <a:p>
            <a:r>
              <a:rPr lang="cs-CZ" dirty="0"/>
              <a:t> Vyvíjí se dostatečný počet druhů správným směrem?</a:t>
            </a:r>
          </a:p>
          <a:p>
            <a:r>
              <a:rPr lang="cs-CZ" dirty="0"/>
              <a:t> Existuje správný počet problémových dětí?</a:t>
            </a:r>
          </a:p>
          <a:p>
            <a:r>
              <a:rPr lang="cs-CZ" dirty="0"/>
              <a:t> Existuje odhodlání zbavovat se mrtvých psů?</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Fundraisingové</a:t>
            </a:r>
            <a:r>
              <a:rPr lang="cs-CZ" dirty="0"/>
              <a:t> nástroje (produkty)</a:t>
            </a:r>
          </a:p>
        </p:txBody>
      </p:sp>
      <p:sp>
        <p:nvSpPr>
          <p:cNvPr id="3" name="Zástupný symbol pro obsah 2"/>
          <p:cNvSpPr>
            <a:spLocks noGrp="1"/>
          </p:cNvSpPr>
          <p:nvPr>
            <p:ph idx="1"/>
          </p:nvPr>
        </p:nvSpPr>
        <p:spPr/>
        <p:txBody>
          <a:bodyPr>
            <a:normAutofit fontScale="70000" lnSpcReduction="20000"/>
          </a:bodyPr>
          <a:lstStyle/>
          <a:p>
            <a:r>
              <a:rPr lang="cs-CZ" dirty="0"/>
              <a:t>Veřejná sbírka</a:t>
            </a:r>
          </a:p>
          <a:p>
            <a:r>
              <a:rPr lang="cs-CZ" dirty="0"/>
              <a:t> Benefiční akce</a:t>
            </a:r>
          </a:p>
          <a:p>
            <a:r>
              <a:rPr lang="cs-CZ" dirty="0"/>
              <a:t> Vytvoření projektu a sepsání žádosti o grant nebo dotaci</a:t>
            </a:r>
          </a:p>
          <a:p>
            <a:r>
              <a:rPr lang="cs-CZ" dirty="0"/>
              <a:t> Telefonické oslovení dárce – telefonická kampaň</a:t>
            </a:r>
          </a:p>
          <a:p>
            <a:r>
              <a:rPr lang="cs-CZ" dirty="0"/>
              <a:t> Poštovní kampaň</a:t>
            </a:r>
          </a:p>
          <a:p>
            <a:r>
              <a:rPr lang="cs-CZ" dirty="0"/>
              <a:t> Mediální kampaň</a:t>
            </a:r>
          </a:p>
          <a:p>
            <a:r>
              <a:rPr lang="cs-CZ" dirty="0"/>
              <a:t> Internetová, e-</a:t>
            </a:r>
            <a:r>
              <a:rPr lang="cs-CZ" dirty="0" err="1"/>
              <a:t>mailová</a:t>
            </a:r>
            <a:r>
              <a:rPr lang="cs-CZ" dirty="0"/>
              <a:t> kampaň</a:t>
            </a:r>
          </a:p>
          <a:p>
            <a:r>
              <a:rPr lang="cs-CZ" dirty="0"/>
              <a:t> Osobní setkání</a:t>
            </a:r>
          </a:p>
          <a:p>
            <a:r>
              <a:rPr lang="cs-CZ" dirty="0"/>
              <a:t> DMS</a:t>
            </a:r>
          </a:p>
          <a:p>
            <a:r>
              <a:rPr lang="cs-CZ" dirty="0"/>
              <a:t>  Odkaz ze závěti</a:t>
            </a:r>
          </a:p>
          <a:p>
            <a:r>
              <a:rPr lang="cs-CZ" dirty="0"/>
              <a:t> Příjmy z vlastní činnosti</a:t>
            </a:r>
          </a:p>
          <a:p>
            <a:r>
              <a:rPr lang="cs-CZ" dirty="0"/>
              <a:t> Členské příspěvky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495300" y="647700"/>
            <a:ext cx="8153400" cy="55626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t>Tvorba </a:t>
            </a:r>
            <a:r>
              <a:rPr lang="cs-CZ" b="1" i="1" dirty="0" err="1"/>
              <a:t>fundraisingového</a:t>
            </a:r>
            <a:r>
              <a:rPr lang="cs-CZ" b="1" i="1" dirty="0"/>
              <a:t> plánu:</a:t>
            </a:r>
            <a:endParaRPr lang="cs-CZ" dirty="0"/>
          </a:p>
        </p:txBody>
      </p:sp>
      <p:sp>
        <p:nvSpPr>
          <p:cNvPr id="3" name="Zástupný symbol pro obsah 2"/>
          <p:cNvSpPr>
            <a:spLocks noGrp="1"/>
          </p:cNvSpPr>
          <p:nvPr>
            <p:ph idx="1"/>
          </p:nvPr>
        </p:nvSpPr>
        <p:spPr>
          <a:xfrm>
            <a:off x="457200" y="1600201"/>
            <a:ext cx="8229600" cy="1900808"/>
          </a:xfrm>
        </p:spPr>
        <p:txBody>
          <a:bodyPr>
            <a:normAutofit fontScale="70000" lnSpcReduction="20000"/>
          </a:bodyPr>
          <a:lstStyle/>
          <a:p>
            <a:r>
              <a:rPr lang="cs-CZ" b="1" i="1" dirty="0" err="1"/>
              <a:t>Fundraisingový</a:t>
            </a:r>
            <a:r>
              <a:rPr lang="cs-CZ" b="1" i="1" dirty="0"/>
              <a:t> plán nabývá smysl teprve po napojení na strategický plán, marketingový plán….</a:t>
            </a:r>
          </a:p>
          <a:p>
            <a:r>
              <a:rPr lang="cs-CZ" dirty="0"/>
              <a:t>Základem </a:t>
            </a:r>
            <a:r>
              <a:rPr lang="cs-CZ" dirty="0" err="1"/>
              <a:t>fundraisingového</a:t>
            </a:r>
            <a:r>
              <a:rPr lang="cs-CZ" dirty="0"/>
              <a:t> plánovánu je stanovit u každého případu </a:t>
            </a:r>
            <a:r>
              <a:rPr lang="cs-CZ" b="1" dirty="0"/>
              <a:t>ÚČEL- na co budou peníze (nebo jiné dary) </a:t>
            </a:r>
            <a:r>
              <a:rPr lang="cs-CZ" dirty="0"/>
              <a:t>využity, </a:t>
            </a:r>
            <a:r>
              <a:rPr lang="cs-CZ" b="1" dirty="0"/>
              <a:t>ČÁSTKA - kolik bude potřeba a TERMÍN - kdy potřebujeme mít prostředky k dispozici</a:t>
            </a:r>
            <a:endParaRPr lang="cs-CZ" dirty="0"/>
          </a:p>
        </p:txBody>
      </p:sp>
      <p:pic>
        <p:nvPicPr>
          <p:cNvPr id="2050" name="Picture 2"/>
          <p:cNvPicPr>
            <a:picLocks noChangeAspect="1" noChangeArrowheads="1"/>
          </p:cNvPicPr>
          <p:nvPr/>
        </p:nvPicPr>
        <p:blipFill>
          <a:blip r:embed="rId2" cstate="print"/>
          <a:srcRect/>
          <a:stretch>
            <a:fillRect/>
          </a:stretch>
        </p:blipFill>
        <p:spPr bwMode="auto">
          <a:xfrm>
            <a:off x="539552" y="3645024"/>
            <a:ext cx="7839075" cy="20574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Financování vašich nápadů pomocí </a:t>
            </a:r>
            <a:r>
              <a:rPr lang="cs-CZ" dirty="0" err="1"/>
              <a:t>crowdfundingu</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a:t>Crowdfunding</a:t>
            </a:r>
            <a:r>
              <a:rPr lang="cs-CZ" dirty="0"/>
              <a:t> (</a:t>
            </a:r>
            <a:r>
              <a:rPr lang="cs-CZ" dirty="0" err="1"/>
              <a:t>crowd</a:t>
            </a:r>
            <a:r>
              <a:rPr lang="cs-CZ" dirty="0"/>
              <a:t> = dav, </a:t>
            </a:r>
            <a:r>
              <a:rPr lang="cs-CZ" dirty="0" err="1"/>
              <a:t>funding</a:t>
            </a:r>
            <a:r>
              <a:rPr lang="cs-CZ" dirty="0"/>
              <a:t> = získávání peněz) je způsob získávání peněz prostřednictvím internetu. Jde o kombinovanou formu sbírky a </a:t>
            </a:r>
            <a:r>
              <a:rPr lang="cs-CZ" dirty="0" err="1"/>
              <a:t>mikroinvestice</a:t>
            </a:r>
            <a:r>
              <a:rPr lang="cs-CZ" dirty="0"/>
              <a:t>. Přispěvatel získá podle výše svého daru určitou protihodnotu, která je však nižší než hodnota daru (např. setkání s tvůrci nebo veřejné poděkování). Peníze se vybírají na konkrétní účel do konkrétního data. Pokud se částka nevybere, peníze se vrací zpět přispěvatelům (nicméně každá platforma má trochu jiná pravidla).  Spotřebování vybraných peněz je vázáno předem stanovenými pravidly a je veřejně kontrolováno. Provozovatel </a:t>
            </a:r>
            <a:r>
              <a:rPr lang="cs-CZ" dirty="0" err="1"/>
              <a:t>crowfundingového</a:t>
            </a:r>
            <a:r>
              <a:rPr lang="cs-CZ" dirty="0"/>
              <a:t> portálu obvykle získává z úspěšně uzavřené sbírky provize.</a:t>
            </a:r>
          </a:p>
          <a:p>
            <a:r>
              <a:rPr lang="cs-CZ" b="1" dirty="0"/>
              <a:t>Vision </a:t>
            </a:r>
            <a:r>
              <a:rPr lang="cs-CZ" b="1" dirty="0" err="1"/>
              <a:t>Partners</a:t>
            </a:r>
            <a:r>
              <a:rPr lang="cs-CZ" b="1" dirty="0"/>
              <a:t> ,</a:t>
            </a:r>
            <a:r>
              <a:rPr lang="cs-CZ" b="1" dirty="0" err="1"/>
              <a:t>HitHit</a:t>
            </a:r>
            <a:r>
              <a:rPr lang="cs-CZ" b="1" dirty="0"/>
              <a:t>, </a:t>
            </a:r>
            <a:r>
              <a:rPr lang="cs-CZ" b="1" dirty="0" err="1"/>
              <a:t>Startovač</a:t>
            </a:r>
            <a:r>
              <a:rPr lang="cs-CZ" b="1" dirty="0"/>
              <a:t>, </a:t>
            </a:r>
            <a:r>
              <a:rPr lang="cs-CZ" b="1" dirty="0" err="1"/>
              <a:t>KreativciSobě</a:t>
            </a:r>
            <a:r>
              <a:rPr lang="cs-CZ" b="1" dirty="0"/>
              <a:t>, Nakopni.</a:t>
            </a:r>
            <a:r>
              <a:rPr lang="cs-CZ" b="1" dirty="0" err="1"/>
              <a:t>me</a:t>
            </a:r>
            <a:r>
              <a:rPr lang="cs-CZ" b="1" dirty="0"/>
              <a:t>, </a:t>
            </a:r>
            <a:r>
              <a:rPr lang="cs-CZ" b="1" dirty="0" err="1"/>
              <a:t>KickStarter</a:t>
            </a:r>
            <a:r>
              <a:rPr lang="cs-CZ" b="1" dirty="0"/>
              <a:t>, </a:t>
            </a:r>
            <a:r>
              <a:rPr lang="cs-CZ" b="1" dirty="0" err="1"/>
              <a:t>IndieGogo</a:t>
            </a:r>
            <a:endParaRPr lang="cs-CZ" b="1" dirty="0"/>
          </a:p>
          <a:p>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způsoby</a:t>
            </a:r>
          </a:p>
        </p:txBody>
      </p:sp>
      <p:sp>
        <p:nvSpPr>
          <p:cNvPr id="3" name="Zástupný symbol pro obsah 2"/>
          <p:cNvSpPr>
            <a:spLocks noGrp="1"/>
          </p:cNvSpPr>
          <p:nvPr>
            <p:ph idx="1"/>
          </p:nvPr>
        </p:nvSpPr>
        <p:spPr/>
        <p:txBody>
          <a:bodyPr/>
          <a:lstStyle/>
          <a:p>
            <a:r>
              <a:rPr lang="cs-CZ" b="1" dirty="0"/>
              <a:t>Výměnné reklamní systémy</a:t>
            </a:r>
          </a:p>
          <a:p>
            <a:pPr lvl="1"/>
            <a:r>
              <a:rPr lang="cs-CZ" dirty="0"/>
              <a:t>Podmínka: Musíte mít webové stránky, kam chodí alespoň stovky lidí denně, čím víc, tím líp</a:t>
            </a:r>
          </a:p>
          <a:p>
            <a:r>
              <a:rPr lang="cs-CZ" b="1" dirty="0"/>
              <a:t>Prodej inzerce</a:t>
            </a:r>
          </a:p>
          <a:p>
            <a:pPr lvl="1"/>
            <a:r>
              <a:rPr lang="cs-CZ" dirty="0"/>
              <a:t>Podmínka: Musíte mít vlastní kvalitní médium</a:t>
            </a:r>
          </a:p>
          <a:p>
            <a:r>
              <a:rPr lang="cs-CZ" b="1" dirty="0"/>
              <a:t>Prodej </a:t>
            </a:r>
            <a:r>
              <a:rPr lang="cs-CZ" b="1" dirty="0" err="1"/>
              <a:t>know</a:t>
            </a:r>
            <a:r>
              <a:rPr lang="cs-CZ" b="1" dirty="0"/>
              <a:t>-</a:t>
            </a:r>
            <a:r>
              <a:rPr lang="cs-CZ" b="1" dirty="0" err="1"/>
              <a:t>how</a:t>
            </a:r>
            <a:endParaRPr lang="cs-CZ" b="1" dirty="0"/>
          </a:p>
          <a:p>
            <a:pPr lvl="1"/>
            <a:r>
              <a:rPr lang="cs-CZ" dirty="0"/>
              <a:t>Prodáváte znalosti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2051720" y="3140968"/>
            <a:ext cx="6804248" cy="3534652"/>
          </a:xfrm>
          <a:prstGeom prst="rect">
            <a:avLst/>
          </a:prstGeom>
          <a:noFill/>
          <a:ln w="9525">
            <a:noFill/>
            <a:miter lim="800000"/>
            <a:headEnd/>
            <a:tailEnd/>
          </a:ln>
        </p:spPr>
      </p:pic>
      <p:pic>
        <p:nvPicPr>
          <p:cNvPr id="35843" name="Picture 3"/>
          <p:cNvPicPr>
            <a:picLocks noChangeAspect="1" noChangeArrowheads="1"/>
          </p:cNvPicPr>
          <p:nvPr/>
        </p:nvPicPr>
        <p:blipFill>
          <a:blip r:embed="rId3" cstate="print"/>
          <a:srcRect/>
          <a:stretch>
            <a:fillRect/>
          </a:stretch>
        </p:blipFill>
        <p:spPr bwMode="auto">
          <a:xfrm>
            <a:off x="251520" y="116632"/>
            <a:ext cx="6717953" cy="2941298"/>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562074"/>
          </a:xfrm>
        </p:spPr>
        <p:txBody>
          <a:bodyPr>
            <a:normAutofit/>
          </a:bodyPr>
          <a:lstStyle/>
          <a:p>
            <a:r>
              <a:rPr lang="cs-CZ" sz="2000" dirty="0"/>
              <a:t>Matice </a:t>
            </a:r>
            <a:r>
              <a:rPr lang="cs-CZ" sz="2000" dirty="0" err="1"/>
              <a:t>fundraisingových</a:t>
            </a:r>
            <a:r>
              <a:rPr lang="cs-CZ" sz="2000" dirty="0"/>
              <a:t>  zdrojů a metod </a:t>
            </a:r>
          </a:p>
        </p:txBody>
      </p:sp>
      <p:graphicFrame>
        <p:nvGraphicFramePr>
          <p:cNvPr id="4" name="Tabulka 3"/>
          <p:cNvGraphicFramePr>
            <a:graphicFrameLocks noGrp="1"/>
          </p:cNvGraphicFramePr>
          <p:nvPr/>
        </p:nvGraphicFramePr>
        <p:xfrm>
          <a:off x="-1" y="620688"/>
          <a:ext cx="9036496" cy="5896489"/>
        </p:xfrm>
        <a:graphic>
          <a:graphicData uri="http://schemas.openxmlformats.org/drawingml/2006/table">
            <a:tbl>
              <a:tblPr>
                <a:tableStyleId>{5940675A-B579-460E-94D1-54222C63F5DA}</a:tableStyleId>
              </a:tblPr>
              <a:tblGrid>
                <a:gridCol w="1805029">
                  <a:extLst>
                    <a:ext uri="{9D8B030D-6E8A-4147-A177-3AD203B41FA5}">
                      <a16:colId xmlns:a16="http://schemas.microsoft.com/office/drawing/2014/main" val="20000"/>
                    </a:ext>
                  </a:extLst>
                </a:gridCol>
                <a:gridCol w="1440806">
                  <a:extLst>
                    <a:ext uri="{9D8B030D-6E8A-4147-A177-3AD203B41FA5}">
                      <a16:colId xmlns:a16="http://schemas.microsoft.com/office/drawing/2014/main" val="20001"/>
                    </a:ext>
                  </a:extLst>
                </a:gridCol>
                <a:gridCol w="1471080">
                  <a:extLst>
                    <a:ext uri="{9D8B030D-6E8A-4147-A177-3AD203B41FA5}">
                      <a16:colId xmlns:a16="http://schemas.microsoft.com/office/drawing/2014/main" val="20002"/>
                    </a:ext>
                  </a:extLst>
                </a:gridCol>
                <a:gridCol w="1471080">
                  <a:extLst>
                    <a:ext uri="{9D8B030D-6E8A-4147-A177-3AD203B41FA5}">
                      <a16:colId xmlns:a16="http://schemas.microsoft.com/office/drawing/2014/main" val="20003"/>
                    </a:ext>
                  </a:extLst>
                </a:gridCol>
                <a:gridCol w="1377421">
                  <a:extLst>
                    <a:ext uri="{9D8B030D-6E8A-4147-A177-3AD203B41FA5}">
                      <a16:colId xmlns:a16="http://schemas.microsoft.com/office/drawing/2014/main" val="20004"/>
                    </a:ext>
                  </a:extLst>
                </a:gridCol>
                <a:gridCol w="1471080">
                  <a:extLst>
                    <a:ext uri="{9D8B030D-6E8A-4147-A177-3AD203B41FA5}">
                      <a16:colId xmlns:a16="http://schemas.microsoft.com/office/drawing/2014/main" val="20005"/>
                    </a:ext>
                  </a:extLst>
                </a:gridCol>
              </a:tblGrid>
              <a:tr h="877940">
                <a:tc>
                  <a:txBody>
                    <a:bodyPr/>
                    <a:lstStyle/>
                    <a:p>
                      <a:pPr>
                        <a:spcAft>
                          <a:spcPts val="0"/>
                        </a:spcAft>
                      </a:pPr>
                      <a:endParaRPr lang="cs-CZ" sz="1400" dirty="0"/>
                    </a:p>
                    <a:p>
                      <a:pPr>
                        <a:spcAft>
                          <a:spcPts val="0"/>
                        </a:spcAft>
                      </a:pPr>
                      <a:r>
                        <a:rPr lang="cs-CZ" sz="1400" dirty="0"/>
                        <a:t>Kategorie dárce  </a:t>
                      </a:r>
                    </a:p>
                    <a:p>
                      <a:pPr>
                        <a:spcAft>
                          <a:spcPts val="0"/>
                        </a:spcAft>
                      </a:pPr>
                      <a:r>
                        <a:rPr lang="cs-CZ" sz="1400" dirty="0"/>
                        <a:t>Metoda</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Nadace</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Sdružení, církve a jiné NGO</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Podnikatelé výrobní a obchodní společnosti, banky apod.</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Stát, státní a místní správa</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Jednotlivci, členové, příznivci, veřejnost.</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0"/>
                  </a:ext>
                </a:extLst>
              </a:tr>
              <a:tr h="367418">
                <a:tc>
                  <a:txBody>
                    <a:bodyPr/>
                    <a:lstStyle/>
                    <a:p>
                      <a:pPr>
                        <a:spcAft>
                          <a:spcPts val="0"/>
                        </a:spcAft>
                      </a:pPr>
                      <a:r>
                        <a:rPr lang="cs-CZ" sz="1400"/>
                        <a:t>Vypracování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v případě, že je požadován.</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Pouze v případě, že je požadován</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Většinou nevhodné.</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1"/>
                  </a:ext>
                </a:extLst>
              </a:tr>
              <a:tr h="702351">
                <a:tc>
                  <a:txBody>
                    <a:bodyPr/>
                    <a:lstStyle/>
                    <a:p>
                      <a:pPr>
                        <a:spcAft>
                          <a:spcPts val="0"/>
                        </a:spcAft>
                      </a:pPr>
                      <a:r>
                        <a:rPr lang="cs-CZ" sz="1400"/>
                        <a:t>Nabídka prezentace a reklamy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Pouze, je-li vyžadována, jako součást projektu.</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a:t>Někdy je vhodnou součástí nabídky.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 </a:t>
                      </a:r>
                    </a:p>
                    <a:p>
                      <a:pPr>
                        <a:spcAft>
                          <a:spcPts val="0"/>
                        </a:spcAft>
                      </a:pPr>
                      <a:r>
                        <a:rPr lang="cs-CZ" sz="1400"/>
                        <a:t>Často je podmínkou.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Někdy je vhodnou součástí nabídky.</a:t>
                      </a:r>
                      <a:endParaRPr lang="cs-CZ" sz="1400" dirty="0">
                        <a:latin typeface="Times New Roman"/>
                        <a:ea typeface="Times New Roman"/>
                        <a:cs typeface="Times New Roman"/>
                      </a:endParaRPr>
                    </a:p>
                  </a:txBody>
                  <a:tcPr marL="38237" marR="38237" marT="0" marB="0"/>
                </a:tc>
                <a:tc>
                  <a:txBody>
                    <a:bodyPr/>
                    <a:lstStyle/>
                    <a:p>
                      <a:pPr>
                        <a:spcAft>
                          <a:spcPts val="0"/>
                        </a:spcAft>
                      </a:pPr>
                      <a:r>
                        <a:rPr lang="cs-CZ" sz="1400" dirty="0"/>
                        <a:t>Často je vhodná a účinná.</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2"/>
                  </a:ext>
                </a:extLst>
              </a:tr>
              <a:tr h="526763">
                <a:tc>
                  <a:txBody>
                    <a:bodyPr/>
                    <a:lstStyle/>
                    <a:p>
                      <a:pPr>
                        <a:spcAft>
                          <a:spcPts val="0"/>
                        </a:spcAft>
                      </a:pPr>
                      <a:r>
                        <a:rPr lang="cs-CZ" sz="1400"/>
                        <a:t>Benefiční akce</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jako doplňek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Pouze jako doplněk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3"/>
                  </a:ext>
                </a:extLst>
              </a:tr>
              <a:tr h="367418">
                <a:tc>
                  <a:txBody>
                    <a:bodyPr/>
                    <a:lstStyle/>
                    <a:p>
                      <a:pPr>
                        <a:spcAft>
                          <a:spcPts val="0"/>
                        </a:spcAft>
                      </a:pPr>
                      <a:r>
                        <a:rPr lang="cs-CZ" sz="1400"/>
                        <a:t>Telefonická kampaň.</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Někdy vhodná jako nadstavba.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4"/>
                  </a:ext>
                </a:extLst>
              </a:tr>
              <a:tr h="183709">
                <a:tc>
                  <a:txBody>
                    <a:bodyPr/>
                    <a:lstStyle/>
                    <a:p>
                      <a:pPr>
                        <a:spcAft>
                          <a:spcPts val="0"/>
                        </a:spcAft>
                      </a:pPr>
                      <a:r>
                        <a:rPr lang="cs-CZ" sz="1400"/>
                        <a:t>Členská kampaň</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Účinná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5"/>
                  </a:ext>
                </a:extLst>
              </a:tr>
              <a:tr h="526763">
                <a:tc>
                  <a:txBody>
                    <a:bodyPr/>
                    <a:lstStyle/>
                    <a:p>
                      <a:pPr>
                        <a:spcAft>
                          <a:spcPts val="0"/>
                        </a:spcAft>
                      </a:pPr>
                      <a:r>
                        <a:rPr lang="cs-CZ" sz="1400"/>
                        <a:t>Osobní setkání.</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Nezbytný doplněk 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Nezbytný doplněk 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6"/>
                  </a:ext>
                </a:extLst>
              </a:tr>
              <a:tr h="183709">
                <a:tc>
                  <a:txBody>
                    <a:bodyPr/>
                    <a:lstStyle/>
                    <a:p>
                      <a:pPr>
                        <a:spcAft>
                          <a:spcPts val="0"/>
                        </a:spcAft>
                      </a:pPr>
                      <a:r>
                        <a:rPr lang="cs-CZ" sz="1400"/>
                        <a:t>Odkaz majetku.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extLst>
                  <a:ext uri="{0D108BD9-81ED-4DB2-BD59-A6C34878D82A}">
                    <a16:rowId xmlns:a16="http://schemas.microsoft.com/office/drawing/2014/main" val="10007"/>
                  </a:ext>
                </a:extLst>
              </a:tr>
              <a:tr h="351176">
                <a:tc>
                  <a:txBody>
                    <a:bodyPr/>
                    <a:lstStyle/>
                    <a:p>
                      <a:pPr>
                        <a:spcAft>
                          <a:spcPts val="0"/>
                        </a:spcAft>
                      </a:pPr>
                      <a:r>
                        <a:rPr lang="cs-CZ" sz="1400"/>
                        <a:t>Příspěvek zaměstnanců</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Není vhodná.</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8"/>
                  </a:ext>
                </a:extLst>
              </a:tr>
              <a:tr h="183709">
                <a:tc>
                  <a:txBody>
                    <a:bodyPr/>
                    <a:lstStyle/>
                    <a:p>
                      <a:pPr>
                        <a:spcAft>
                          <a:spcPts val="0"/>
                        </a:spcAft>
                      </a:pPr>
                      <a:r>
                        <a:rPr lang="cs-CZ" sz="1400"/>
                        <a:t>Věcná podpora.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Nebývá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09"/>
                  </a:ext>
                </a:extLst>
              </a:tr>
              <a:tr h="526763">
                <a:tc>
                  <a:txBody>
                    <a:bodyPr/>
                    <a:lstStyle/>
                    <a:p>
                      <a:pPr>
                        <a:spcAft>
                          <a:spcPts val="0"/>
                        </a:spcAft>
                      </a:pPr>
                      <a:r>
                        <a:rPr lang="cs-CZ" sz="1400"/>
                        <a:t>Osobní pomoc </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jako doplněk projektu.</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Základní metoda.</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10"/>
                  </a:ext>
                </a:extLst>
              </a:tr>
              <a:tr h="351176">
                <a:tc>
                  <a:txBody>
                    <a:bodyPr/>
                    <a:lstStyle/>
                    <a:p>
                      <a:pPr>
                        <a:spcAft>
                          <a:spcPts val="0"/>
                        </a:spcAft>
                      </a:pPr>
                      <a:r>
                        <a:rPr lang="cs-CZ" sz="1400"/>
                        <a:t>Sdílený marketing.</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Může být účinná.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Vhodná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Není vhodná.</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11"/>
                  </a:ext>
                </a:extLst>
              </a:tr>
              <a:tr h="351176">
                <a:tc>
                  <a:txBody>
                    <a:bodyPr/>
                    <a:lstStyle/>
                    <a:p>
                      <a:pPr>
                        <a:spcAft>
                          <a:spcPts val="0"/>
                        </a:spcAft>
                      </a:pPr>
                      <a:r>
                        <a:rPr lang="cs-CZ" sz="1400"/>
                        <a:t>Obchodní vztahy.</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Není vhodná.</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a:t>Základní metoda.</a:t>
                      </a:r>
                      <a:endParaRPr lang="cs-CZ" sz="1400">
                        <a:latin typeface="Times New Roman"/>
                        <a:ea typeface="Times New Roman"/>
                        <a:cs typeface="Times New Roman"/>
                      </a:endParaRPr>
                    </a:p>
                  </a:txBody>
                  <a:tcPr marL="38237" marR="38237" marT="0" marB="0"/>
                </a:tc>
                <a:tc>
                  <a:txBody>
                    <a:bodyPr/>
                    <a:lstStyle/>
                    <a:p>
                      <a:pPr>
                        <a:spcAft>
                          <a:spcPts val="0"/>
                        </a:spcAft>
                      </a:pPr>
                      <a:r>
                        <a:rPr lang="cs-CZ" sz="1400" dirty="0"/>
                        <a:t>Může být účinná.</a:t>
                      </a:r>
                      <a:endParaRPr lang="cs-CZ" sz="1400" dirty="0">
                        <a:latin typeface="Times New Roman"/>
                        <a:ea typeface="Times New Roman"/>
                        <a:cs typeface="Times New Roman"/>
                      </a:endParaRPr>
                    </a:p>
                  </a:txBody>
                  <a:tcPr marL="38237" marR="38237" marT="0" marB="0"/>
                </a:tc>
                <a:extLst>
                  <a:ext uri="{0D108BD9-81ED-4DB2-BD59-A6C34878D82A}">
                    <a16:rowId xmlns:a16="http://schemas.microsoft.com/office/drawing/2014/main" val="1001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Metody tvorby rozpočtů</a:t>
            </a:r>
            <a:endParaRPr lang="cs-CZ" dirty="0"/>
          </a:p>
        </p:txBody>
      </p:sp>
      <p:sp>
        <p:nvSpPr>
          <p:cNvPr id="3" name="Zástupný symbol pro obsah 2"/>
          <p:cNvSpPr>
            <a:spLocks noGrp="1"/>
          </p:cNvSpPr>
          <p:nvPr>
            <p:ph idx="1"/>
          </p:nvPr>
        </p:nvSpPr>
        <p:spPr/>
        <p:txBody>
          <a:bodyPr/>
          <a:lstStyle/>
          <a:p>
            <a:r>
              <a:rPr lang="cs-CZ" b="1" dirty="0"/>
              <a:t>„Shora“ hrubým odhadem </a:t>
            </a:r>
            <a:r>
              <a:rPr lang="cs-CZ" dirty="0"/>
              <a:t>celkového objemu a dílčích rozpočtových položek na základě zkušeností</a:t>
            </a:r>
          </a:p>
          <a:p>
            <a:r>
              <a:rPr lang="cs-CZ" b="1" dirty="0"/>
              <a:t>tvorba analytického rozpočtu „zdola“. </a:t>
            </a:r>
            <a:r>
              <a:rPr lang="cs-CZ" dirty="0"/>
              <a:t>V tomto případě se pracuje s </a:t>
            </a:r>
            <a:r>
              <a:rPr lang="cs-CZ" b="1" dirty="0"/>
              <a:t>kalkulací každé rozpočtové položky, </a:t>
            </a:r>
            <a:r>
              <a:rPr lang="cs-CZ" dirty="0"/>
              <a:t>či se zjišťováním její optimální ceny</a:t>
            </a:r>
            <a:endParaRPr lang="cs-CZ" dirty="0"/>
          </a:p>
        </p:txBody>
      </p:sp>
    </p:spTree>
    <p:extLst>
      <p:ext uri="{BB962C8B-B14F-4D97-AF65-F5344CB8AC3E}">
        <p14:creationId xmlns:p14="http://schemas.microsoft.com/office/powerpoint/2010/main" val="903334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Základní financování nestátních neziskových organizací v oblasti sociální</a:t>
            </a:r>
            <a:endParaRPr lang="cs-CZ" dirty="0"/>
          </a:p>
        </p:txBody>
      </p:sp>
      <p:sp>
        <p:nvSpPr>
          <p:cNvPr id="3" name="Zástupný symbol pro obsah 2"/>
          <p:cNvSpPr>
            <a:spLocks noGrp="1"/>
          </p:cNvSpPr>
          <p:nvPr>
            <p:ph idx="1"/>
          </p:nvPr>
        </p:nvSpPr>
        <p:spPr/>
        <p:txBody>
          <a:bodyPr/>
          <a:lstStyle/>
          <a:p>
            <a:r>
              <a:rPr lang="cs-CZ" dirty="0"/>
              <a:t>Platby od klientů</a:t>
            </a:r>
          </a:p>
          <a:p>
            <a:r>
              <a:rPr lang="cs-CZ" dirty="0"/>
              <a:t>Dotace</a:t>
            </a:r>
          </a:p>
          <a:p>
            <a:r>
              <a:rPr lang="cs-CZ" dirty="0"/>
              <a:t>Platby od zdravotních pojišťoven a úřadu práce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18434" name="Picture 2" descr="http://denikneziskovky.cz/wp-content/uploads/2012/06/bostonska-matice-financni-zdroje.png"/>
          <p:cNvPicPr>
            <a:picLocks noChangeAspect="1" noChangeArrowheads="1"/>
          </p:cNvPicPr>
          <p:nvPr/>
        </p:nvPicPr>
        <p:blipFill>
          <a:blip r:embed="rId2" cstate="print"/>
          <a:srcRect/>
          <a:stretch>
            <a:fillRect/>
          </a:stretch>
        </p:blipFill>
        <p:spPr bwMode="auto">
          <a:xfrm>
            <a:off x="0" y="1196752"/>
            <a:ext cx="8856984" cy="46805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p:cNvSpPr>
            <a:spLocks noGrp="1"/>
          </p:cNvSpPr>
          <p:nvPr>
            <p:ph type="sldNum" sz="quarter" idx="12"/>
          </p:nvPr>
        </p:nvSpPr>
        <p:spPr>
          <a:noFill/>
          <a:ln>
            <a:miter lim="800000"/>
            <a:headEnd/>
            <a:tailEnd/>
          </a:ln>
        </p:spPr>
        <p:txBody>
          <a:bodyPr/>
          <a:lstStyle/>
          <a:p>
            <a:fld id="{AD7A1086-B538-404B-8FA1-1F01B825A86F}" type="slidenum">
              <a:rPr lang="en-US" smtClean="0"/>
              <a:pPr/>
              <a:t>9</a:t>
            </a:fld>
            <a:endParaRPr lang="en-US"/>
          </a:p>
        </p:txBody>
      </p:sp>
      <p:sp>
        <p:nvSpPr>
          <p:cNvPr id="9219" name="Rectangle 2"/>
          <p:cNvSpPr>
            <a:spLocks noGrp="1" noChangeArrowheads="1"/>
          </p:cNvSpPr>
          <p:nvPr>
            <p:ph type="title"/>
          </p:nvPr>
        </p:nvSpPr>
        <p:spPr/>
        <p:txBody>
          <a:bodyPr/>
          <a:lstStyle/>
          <a:p>
            <a:pPr algn="l" eaLnBrk="1" hangingPunct="1"/>
            <a:r>
              <a:rPr lang="cs-CZ"/>
              <a:t>Řízení financí - účel</a:t>
            </a:r>
            <a:endParaRPr lang="en-US"/>
          </a:p>
        </p:txBody>
      </p:sp>
      <p:sp>
        <p:nvSpPr>
          <p:cNvPr id="9220" name="Rectangle 3"/>
          <p:cNvSpPr>
            <a:spLocks noGrp="1" noChangeArrowheads="1"/>
          </p:cNvSpPr>
          <p:nvPr>
            <p:ph type="body" idx="1"/>
          </p:nvPr>
        </p:nvSpPr>
        <p:spPr/>
        <p:txBody>
          <a:bodyPr/>
          <a:lstStyle/>
          <a:p>
            <a:pPr eaLnBrk="1" hangingPunct="1">
              <a:lnSpc>
                <a:spcPct val="90000"/>
              </a:lnSpc>
            </a:pPr>
            <a:r>
              <a:rPr lang="cs-CZ"/>
              <a:t>zajistit dostatek finančních zdrojů potřebných pro plnění organizačního poslání, strategických a operativních cílů, plánů</a:t>
            </a:r>
          </a:p>
          <a:p>
            <a:pPr eaLnBrk="1" hangingPunct="1">
              <a:lnSpc>
                <a:spcPct val="90000"/>
              </a:lnSpc>
            </a:pPr>
            <a:r>
              <a:rPr lang="cs-CZ"/>
              <a:t>vytvářet dostatek „volných“, tedy účelově nevázaných finančních prostředků</a:t>
            </a:r>
          </a:p>
          <a:p>
            <a:pPr eaLnBrk="1" hangingPunct="1">
              <a:lnSpc>
                <a:spcPct val="90000"/>
              </a:lnSpc>
            </a:pPr>
            <a:r>
              <a:rPr lang="cs-CZ"/>
              <a:t>řídit vztahy s významnými donory</a:t>
            </a:r>
          </a:p>
          <a:p>
            <a:pPr eaLnBrk="1" hangingPunct="1">
              <a:lnSpc>
                <a:spcPct val="90000"/>
              </a:lnSpc>
            </a:pPr>
            <a:r>
              <a:rPr lang="cs-CZ"/>
              <a:t>zajistit efektivní nakládání se svěřenými finančními prostředky</a:t>
            </a:r>
          </a:p>
          <a:p>
            <a:pPr eaLnBrk="1" hangingPunct="1">
              <a:lnSpc>
                <a:spcPct val="90000"/>
              </a:lnSpc>
            </a:pPr>
            <a:endParaRPr lang="en-US"/>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3208</Words>
  <Application>Microsoft Office PowerPoint</Application>
  <PresentationFormat>Předvádění na obrazovce (4:3)</PresentationFormat>
  <Paragraphs>465</Paragraphs>
  <Slides>50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Calibri</vt:lpstr>
      <vt:lpstr>Times New Roman</vt:lpstr>
      <vt:lpstr>Motiv sady Office</vt:lpstr>
      <vt:lpstr>Finance a fundraising</vt:lpstr>
      <vt:lpstr>Hlavní činnosti finančního řízení:</vt:lpstr>
      <vt:lpstr>Cíle finančního řízení:</vt:lpstr>
      <vt:lpstr>Funkce rozpočtu</vt:lpstr>
      <vt:lpstr>Prezentace aplikace PowerPoint</vt:lpstr>
      <vt:lpstr>Metody tvorby rozpočtů</vt:lpstr>
      <vt:lpstr>Základní financování nestátních neziskových organizací v oblasti sociální</vt:lpstr>
      <vt:lpstr>Prezentace aplikace PowerPoint</vt:lpstr>
      <vt:lpstr>Řízení financí - účel</vt:lpstr>
      <vt:lpstr>Plánování</vt:lpstr>
      <vt:lpstr>Řízení financí - organizování</vt:lpstr>
      <vt:lpstr>Finanční řízení - organizování</vt:lpstr>
      <vt:lpstr>Finanční řízení – přehled činností</vt:lpstr>
      <vt:lpstr>Rozpočtování</vt:lpstr>
      <vt:lpstr>Rozpočtování</vt:lpstr>
      <vt:lpstr>Rozpočtování</vt:lpstr>
      <vt:lpstr>Fundraising</vt:lpstr>
      <vt:lpstr>Prezentace aplikace PowerPoint</vt:lpstr>
      <vt:lpstr>Fundraising</vt:lpstr>
      <vt:lpstr>Formy fundraisingu</vt:lpstr>
      <vt:lpstr>Výdaje</vt:lpstr>
      <vt:lpstr>Investování</vt:lpstr>
      <vt:lpstr>Cash-flow</vt:lpstr>
      <vt:lpstr>Řízení cash-flow</vt:lpstr>
      <vt:lpstr>Reportování</vt:lpstr>
      <vt:lpstr>Základní finanční dokumentace</vt:lpstr>
      <vt:lpstr>Finanční kontrola</vt:lpstr>
      <vt:lpstr>Auditování</vt:lpstr>
      <vt:lpstr>K fundraisingu</vt:lpstr>
      <vt:lpstr>Legislativní rámec</vt:lpstr>
      <vt:lpstr>Prostředky fundraisingové podpory</vt:lpstr>
      <vt:lpstr>Nejčastější formy podpory - dar a sponzorský příspěvek</vt:lpstr>
      <vt:lpstr>Fundraisingové zdroje v oblasti sociální</vt:lpstr>
      <vt:lpstr>Co je to fundraising?</vt:lpstr>
      <vt:lpstr>Než začneme…</vt:lpstr>
      <vt:lpstr>Marketing, fundraising</vt:lpstr>
      <vt:lpstr>Fundraising a finanční potřeby </vt:lpstr>
      <vt:lpstr>Fundraisingový plán</vt:lpstr>
      <vt:lpstr>Fundraisingové zdroje</vt:lpstr>
      <vt:lpstr>FUNDRAISING PODLE TYPU ZDROJŮ</vt:lpstr>
      <vt:lpstr>FUNDRAISING ZAMĚŘENÝ NA VNITŘNÍ ZDROJE</vt:lpstr>
      <vt:lpstr>Péče o dárce a podporovatele</vt:lpstr>
      <vt:lpstr>Fundraisingová pyramida</vt:lpstr>
      <vt:lpstr>„Fundraisingový“ (marketingový) mix</vt:lpstr>
      <vt:lpstr>Fundraisingové nástroje (produkty)</vt:lpstr>
      <vt:lpstr>Prezentace aplikace PowerPoint</vt:lpstr>
      <vt:lpstr>Tvorba fundraisingového plánu:</vt:lpstr>
      <vt:lpstr>Financování vašich nápadů pomocí crowdfundingu</vt:lpstr>
      <vt:lpstr>Další způsoby</vt:lpstr>
      <vt:lpstr>Matice fundraisingových  zdrojů a metod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a fundraising</dc:title>
  <dc:creator>Jarka</dc:creator>
  <cp:lastModifiedBy>Jarka</cp:lastModifiedBy>
  <cp:revision>10</cp:revision>
  <dcterms:created xsi:type="dcterms:W3CDTF">2014-11-03T19:17:46Z</dcterms:created>
  <dcterms:modified xsi:type="dcterms:W3CDTF">2016-11-13T15:45:04Z</dcterms:modified>
</cp:coreProperties>
</file>