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9" r:id="rId2"/>
    <p:sldId id="259" r:id="rId3"/>
    <p:sldId id="282" r:id="rId4"/>
    <p:sldId id="324" r:id="rId5"/>
    <p:sldId id="325" r:id="rId6"/>
    <p:sldId id="266" r:id="rId7"/>
    <p:sldId id="279" r:id="rId8"/>
    <p:sldId id="267" r:id="rId9"/>
    <p:sldId id="268" r:id="rId10"/>
    <p:sldId id="269" r:id="rId11"/>
    <p:sldId id="270" r:id="rId12"/>
    <p:sldId id="271" r:id="rId13"/>
    <p:sldId id="272" r:id="rId14"/>
    <p:sldId id="273" r:id="rId15"/>
    <p:sldId id="274" r:id="rId16"/>
    <p:sldId id="275" r:id="rId17"/>
    <p:sldId id="280" r:id="rId18"/>
    <p:sldId id="285" r:id="rId19"/>
    <p:sldId id="276" r:id="rId20"/>
    <p:sldId id="328" r:id="rId21"/>
    <p:sldId id="326" r:id="rId22"/>
    <p:sldId id="283" r:id="rId23"/>
    <p:sldId id="286" r:id="rId24"/>
    <p:sldId id="293" r:id="rId25"/>
    <p:sldId id="287" r:id="rId26"/>
    <p:sldId id="294" r:id="rId27"/>
    <p:sldId id="327" r:id="rId28"/>
    <p:sldId id="278" r:id="rId29"/>
    <p:sldId id="284" r:id="rId30"/>
    <p:sldId id="277" r:id="rId31"/>
    <p:sldId id="288" r:id="rId32"/>
    <p:sldId id="290" r:id="rId33"/>
    <p:sldId id="291" r:id="rId34"/>
    <p:sldId id="289" r:id="rId35"/>
    <p:sldId id="292" r:id="rId36"/>
    <p:sldId id="281" r:id="rId37"/>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7" autoAdjust="0"/>
  </p:normalViewPr>
  <p:slideViewPr>
    <p:cSldViewPr>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29. 12. 2020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662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t>Mikoláš – Jak zvýšit konkurenceschopnost podniku. Praha, Grada 2005</a:t>
            </a:r>
          </a:p>
        </p:txBody>
      </p:sp>
      <p:sp>
        <p:nvSpPr>
          <p:cNvPr id="266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2D3DA-5212-4C29-B43E-2B6981075A73}" type="slidenum">
              <a:rPr lang="cs-CZ" smtClean="0"/>
              <a:pPr/>
              <a:t>8</a:t>
            </a:fld>
            <a:endParaRPr lang="cs-CZ"/>
          </a:p>
        </p:txBody>
      </p:sp>
    </p:spTree>
    <p:extLst>
      <p:ext uri="{BB962C8B-B14F-4D97-AF65-F5344CB8AC3E}">
        <p14:creationId xmlns:p14="http://schemas.microsoft.com/office/powerpoint/2010/main" val="184884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76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2765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EE66A-15FA-4CEA-B02B-566A81701F6B}" type="slidenum">
              <a:rPr lang="cs-CZ" smtClean="0"/>
              <a:pPr/>
              <a:t>19</a:t>
            </a:fld>
            <a:endParaRPr lang="cs-CZ"/>
          </a:p>
        </p:txBody>
      </p:sp>
    </p:spTree>
    <p:extLst>
      <p:ext uri="{BB962C8B-B14F-4D97-AF65-F5344CB8AC3E}">
        <p14:creationId xmlns:p14="http://schemas.microsoft.com/office/powerpoint/2010/main" val="18329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331567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70E9BEFC-7460-43CA-ABAB-6D010B119051}" type="datetimeFigureOut">
              <a:rPr lang="cs-CZ"/>
              <a:pPr>
                <a:defRPr/>
              </a:pPr>
              <a:t>29. 12. 2020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61062774-F072-4EF3-8435-5F5D73D0606F}" type="slidenum">
              <a:rPr lang="cs-CZ"/>
              <a:pPr>
                <a:defRPr/>
              </a:pPr>
              <a:t>‹#›</a:t>
            </a:fld>
            <a:endParaRPr lang="cs-CZ"/>
          </a:p>
        </p:txBody>
      </p:sp>
    </p:spTree>
    <p:extLst>
      <p:ext uri="{BB962C8B-B14F-4D97-AF65-F5344CB8AC3E}">
        <p14:creationId xmlns:p14="http://schemas.microsoft.com/office/powerpoint/2010/main" val="902223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zech-franchise.c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pl-PL" sz="4000" b="1" dirty="0" smtClean="0">
                <a:solidFill>
                  <a:schemeClr val="bg1"/>
                </a:solidFill>
                <a:latin typeface="Times New Roman" panose="02020603050405020304" pitchFamily="18" charset="0"/>
                <a:cs typeface="Times New Roman" panose="02020603050405020304" pitchFamily="18" charset="0"/>
              </a:rPr>
              <a:t>Rozvoj </a:t>
            </a:r>
            <a:r>
              <a:rPr lang="pl-PL" sz="4000" b="1" dirty="0">
                <a:solidFill>
                  <a:schemeClr val="bg1"/>
                </a:solidFill>
                <a:latin typeface="Times New Roman" panose="02020603050405020304" pitchFamily="18" charset="0"/>
                <a:cs typeface="Times New Roman" panose="02020603050405020304" pitchFamily="18" charset="0"/>
              </a:rPr>
              <a:t>podnikání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sk-SK" sz="1400" dirty="0" err="1" smtClean="0">
                <a:solidFill>
                  <a:schemeClr val="bg1"/>
                </a:solidFill>
                <a:latin typeface="Times New Roman" panose="02020603050405020304" pitchFamily="18" charset="0"/>
                <a:cs typeface="Times New Roman" panose="02020603050405020304" pitchFamily="18" charset="0"/>
              </a:rPr>
              <a:t>Prezentace</a:t>
            </a:r>
            <a:r>
              <a:rPr lang="sk-SK" sz="1400" dirty="0" smtClean="0">
                <a:solidFill>
                  <a:schemeClr val="bg1"/>
                </a:solidFill>
                <a:latin typeface="Times New Roman" panose="02020603050405020304" pitchFamily="18" charset="0"/>
                <a:cs typeface="Times New Roman" panose="02020603050405020304" pitchFamily="18" charset="0"/>
              </a:rPr>
              <a:t> č. 12</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doc. Ing</a:t>
            </a:r>
            <a:r>
              <a:rPr lang="cs-CZ" altLang="cs-CZ" sz="900" b="1" dirty="0">
                <a:solidFill>
                  <a:srgbClr val="307871"/>
                </a:solidFill>
                <a:latin typeface="Times New Roman" panose="02020603050405020304" pitchFamily="18" charset="0"/>
                <a:cs typeface="Times New Roman" panose="02020603050405020304" pitchFamily="18" charset="0"/>
              </a:rPr>
              <a:t>. </a:t>
            </a:r>
            <a:r>
              <a:rPr lang="cs-CZ" altLang="cs-CZ" sz="900" b="1" dirty="0" smtClean="0">
                <a:solidFill>
                  <a:srgbClr val="307871"/>
                </a:solidFill>
                <a:latin typeface="Times New Roman" panose="02020603050405020304" pitchFamily="18" charset="0"/>
                <a:cs typeface="Times New Roman" panose="02020603050405020304" pitchFamily="18" charset="0"/>
              </a:rPr>
              <a:t>Jarmila </a:t>
            </a:r>
            <a:r>
              <a:rPr lang="cs-CZ" altLang="cs-CZ" sz="900" b="1" dirty="0" err="1" smtClean="0">
                <a:solidFill>
                  <a:srgbClr val="307871"/>
                </a:solidFill>
                <a:latin typeface="Times New Roman" panose="02020603050405020304" pitchFamily="18" charset="0"/>
                <a:cs typeface="Times New Roman" panose="02020603050405020304" pitchFamily="18" charset="0"/>
              </a:rPr>
              <a:t>Duháček</a:t>
            </a:r>
            <a:r>
              <a:rPr lang="cs-CZ" altLang="cs-CZ" sz="900" b="1" dirty="0" smtClean="0">
                <a:solidFill>
                  <a:srgbClr val="307871"/>
                </a:solidFill>
                <a:latin typeface="Times New Roman" panose="02020603050405020304" pitchFamily="18" charset="0"/>
                <a:cs typeface="Times New Roman" panose="02020603050405020304" pitchFamily="18" charset="0"/>
              </a:rPr>
              <a:t> Šebestová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Podnikání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32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t>Specializace </a:t>
            </a:r>
          </a:p>
        </p:txBody>
      </p:sp>
      <p:sp>
        <p:nvSpPr>
          <p:cNvPr id="7171" name="Zástupný symbol pro obsah 2"/>
          <p:cNvSpPr>
            <a:spLocks noGrp="1"/>
          </p:cNvSpPr>
          <p:nvPr>
            <p:ph idx="4294967295"/>
          </p:nvPr>
        </p:nvSpPr>
        <p:spPr>
          <a:xfrm>
            <a:off x="0" y="1200150"/>
            <a:ext cx="6086475" cy="3394075"/>
          </a:xfrm>
          <a:prstGeom prst="rect">
            <a:avLst/>
          </a:prstGeom>
        </p:spPr>
        <p:txBody>
          <a:bodyPr/>
          <a:lstStyle/>
          <a:p>
            <a:pPr algn="ctr"/>
            <a:r>
              <a:rPr lang="cs-CZ"/>
              <a:t>Východiskem je optimalizace hodnototvorného řetězce firmy</a:t>
            </a:r>
          </a:p>
          <a:p>
            <a:endParaRPr lang="cs-CZ"/>
          </a:p>
        </p:txBody>
      </p:sp>
      <p:pic>
        <p:nvPicPr>
          <p:cNvPr id="7172" name="Picture 2" descr="C:\Users\Sebestici\AppData\Local\Microsoft\Windows\Temporary Internet Files\Content.IE5\F6IBHTZD\MPj04221190000[1].jpg"/>
          <p:cNvPicPr>
            <a:picLocks noChangeAspect="1" noChangeArrowheads="1"/>
          </p:cNvPicPr>
          <p:nvPr/>
        </p:nvPicPr>
        <p:blipFill>
          <a:blip r:embed="rId2" cstate="print"/>
          <a:srcRect/>
          <a:stretch>
            <a:fillRect/>
          </a:stretch>
        </p:blipFill>
        <p:spPr bwMode="auto">
          <a:xfrm>
            <a:off x="6660232" y="1664890"/>
            <a:ext cx="1835944" cy="24645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i="1"/>
              <a:t>Integrace</a:t>
            </a:r>
            <a:endParaRPr lang="cs-CZ"/>
          </a:p>
        </p:txBody>
      </p:sp>
      <p:sp>
        <p:nvSpPr>
          <p:cNvPr id="8195" name="Zástupný symbol pro obsah 2"/>
          <p:cNvSpPr>
            <a:spLocks noGrp="1"/>
          </p:cNvSpPr>
          <p:nvPr>
            <p:ph idx="4294967295"/>
          </p:nvPr>
        </p:nvSpPr>
        <p:spPr>
          <a:xfrm>
            <a:off x="0" y="1200150"/>
            <a:ext cx="6140450" cy="2014538"/>
          </a:xfrm>
          <a:prstGeom prst="rect">
            <a:avLst/>
          </a:prstGeom>
        </p:spPr>
        <p:txBody>
          <a:bodyPr/>
          <a:lstStyle/>
          <a:p>
            <a:r>
              <a:rPr lang="cs-CZ"/>
              <a:t>Výhodou této strategie je to, že podnik získává kontrolou nad tvorbou hodnoty.</a:t>
            </a:r>
          </a:p>
        </p:txBody>
      </p:sp>
      <p:pic>
        <p:nvPicPr>
          <p:cNvPr id="8196" name="Picture 2" descr="C:\Users\Sebestici\AppData\Local\Microsoft\Windows\Temporary Internet Files\Content.IE5\F6IBHTZD\MPj04327520000[1].jpg"/>
          <p:cNvPicPr>
            <a:picLocks noChangeAspect="1" noChangeArrowheads="1"/>
          </p:cNvPicPr>
          <p:nvPr/>
        </p:nvPicPr>
        <p:blipFill>
          <a:blip r:embed="rId2" cstate="print"/>
          <a:srcRect/>
          <a:stretch>
            <a:fillRect/>
          </a:stretch>
        </p:blipFill>
        <p:spPr bwMode="auto">
          <a:xfrm>
            <a:off x="3563888" y="3201445"/>
            <a:ext cx="4408885" cy="10108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i="1"/>
              <a:t>Koordinace</a:t>
            </a:r>
            <a:endParaRPr lang="cs-CZ"/>
          </a:p>
        </p:txBody>
      </p:sp>
      <p:sp>
        <p:nvSpPr>
          <p:cNvPr id="9219" name="Zástupný symbol pro obsah 2"/>
          <p:cNvSpPr>
            <a:spLocks noGrp="1"/>
          </p:cNvSpPr>
          <p:nvPr>
            <p:ph idx="4294967295"/>
          </p:nvPr>
        </p:nvSpPr>
        <p:spPr>
          <a:xfrm>
            <a:off x="0" y="1200150"/>
            <a:ext cx="6172200" cy="1693863"/>
          </a:xfrm>
          <a:prstGeom prst="rect">
            <a:avLst/>
          </a:prstGeom>
        </p:spPr>
        <p:txBody>
          <a:bodyPr/>
          <a:lstStyle/>
          <a:p>
            <a:pPr>
              <a:buFont typeface="Arial" charset="0"/>
              <a:buNone/>
            </a:pPr>
            <a:r>
              <a:rPr lang="cs-CZ"/>
              <a:t>V této koncepci podnik přejímá roli koordinátora a soustřeďuje se na sladění jednotlivých prvků hodnototvorného řetězce</a:t>
            </a:r>
          </a:p>
        </p:txBody>
      </p:sp>
      <p:pic>
        <p:nvPicPr>
          <p:cNvPr id="9220" name="Picture 2" descr="C:\Users\Sebestici\AppData\Local\Microsoft\Windows\Temporary Internet Files\Content.IE5\PBSFQ7LR\MPj04393470000[1].jpg"/>
          <p:cNvPicPr>
            <a:picLocks noChangeAspect="1" noChangeArrowheads="1"/>
          </p:cNvPicPr>
          <p:nvPr/>
        </p:nvPicPr>
        <p:blipFill>
          <a:blip r:embed="rId2" cstate="print"/>
          <a:srcRect/>
          <a:stretch>
            <a:fillRect/>
          </a:stretch>
        </p:blipFill>
        <p:spPr bwMode="auto">
          <a:xfrm>
            <a:off x="5076056" y="3075806"/>
            <a:ext cx="3337579" cy="15570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t>Hledání nového</a:t>
            </a:r>
          </a:p>
        </p:txBody>
      </p:sp>
      <p:sp>
        <p:nvSpPr>
          <p:cNvPr id="10243" name="Zástupný symbol pro obsah 2"/>
          <p:cNvSpPr>
            <a:spLocks noGrp="1"/>
          </p:cNvSpPr>
          <p:nvPr>
            <p:ph idx="4294967295"/>
          </p:nvPr>
        </p:nvSpPr>
        <p:spPr>
          <a:xfrm>
            <a:off x="0" y="1370013"/>
            <a:ext cx="7886700" cy="3262312"/>
          </a:xfrm>
          <a:prstGeom prst="rect">
            <a:avLst/>
          </a:prstGeom>
        </p:spPr>
        <p:txBody>
          <a:bodyPr/>
          <a:lstStyle/>
          <a:p>
            <a:pPr>
              <a:buFont typeface="Arial" charset="0"/>
              <a:buNone/>
            </a:pPr>
            <a:r>
              <a:rPr lang="cs-CZ"/>
              <a:t>Jedná se o vytváření aktivních změn a je to ideální pozice pro inovátory. </a:t>
            </a:r>
          </a:p>
        </p:txBody>
      </p:sp>
      <p:pic>
        <p:nvPicPr>
          <p:cNvPr id="10244" name="Picture 3" descr="C:\Users\Sebestici\AppData\Local\Microsoft\Windows\Temporary Internet Files\Content.IE5\PBSFQ7LR\MPj04330570000[1].jpg"/>
          <p:cNvPicPr>
            <a:picLocks noChangeAspect="1" noChangeArrowheads="1"/>
          </p:cNvPicPr>
          <p:nvPr/>
        </p:nvPicPr>
        <p:blipFill>
          <a:blip r:embed="rId2" cstate="print"/>
          <a:srcRect/>
          <a:stretch>
            <a:fillRect/>
          </a:stretch>
        </p:blipFill>
        <p:spPr bwMode="auto">
          <a:xfrm>
            <a:off x="2171700" y="2786062"/>
            <a:ext cx="4800600" cy="171092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t>Shrnutí </a:t>
            </a:r>
          </a:p>
        </p:txBody>
      </p:sp>
      <p:graphicFrame>
        <p:nvGraphicFramePr>
          <p:cNvPr id="4" name="Tabulka 3"/>
          <p:cNvGraphicFramePr>
            <a:graphicFrameLocks noGrp="1"/>
          </p:cNvGraphicFramePr>
          <p:nvPr/>
        </p:nvGraphicFramePr>
        <p:xfrm>
          <a:off x="1785937" y="696516"/>
          <a:ext cx="5250692" cy="4216884"/>
        </p:xfrm>
        <a:graphic>
          <a:graphicData uri="http://schemas.openxmlformats.org/drawingml/2006/table">
            <a:tbl>
              <a:tblPr/>
              <a:tblGrid>
                <a:gridCol w="1049910">
                  <a:extLst>
                    <a:ext uri="{9D8B030D-6E8A-4147-A177-3AD203B41FA5}">
                      <a16:colId xmlns:a16="http://schemas.microsoft.com/office/drawing/2014/main" xmlns="" val="20000"/>
                    </a:ext>
                  </a:extLst>
                </a:gridCol>
                <a:gridCol w="1049910">
                  <a:extLst>
                    <a:ext uri="{9D8B030D-6E8A-4147-A177-3AD203B41FA5}">
                      <a16:colId xmlns:a16="http://schemas.microsoft.com/office/drawing/2014/main" xmlns="" val="20001"/>
                    </a:ext>
                  </a:extLst>
                </a:gridCol>
                <a:gridCol w="1049910">
                  <a:extLst>
                    <a:ext uri="{9D8B030D-6E8A-4147-A177-3AD203B41FA5}">
                      <a16:colId xmlns:a16="http://schemas.microsoft.com/office/drawing/2014/main" xmlns="" val="20002"/>
                    </a:ext>
                  </a:extLst>
                </a:gridCol>
                <a:gridCol w="1050481">
                  <a:extLst>
                    <a:ext uri="{9D8B030D-6E8A-4147-A177-3AD203B41FA5}">
                      <a16:colId xmlns:a16="http://schemas.microsoft.com/office/drawing/2014/main" xmlns="" val="20003"/>
                    </a:ext>
                  </a:extLst>
                </a:gridCol>
                <a:gridCol w="1050481">
                  <a:extLst>
                    <a:ext uri="{9D8B030D-6E8A-4147-A177-3AD203B41FA5}">
                      <a16:colId xmlns:a16="http://schemas.microsoft.com/office/drawing/2014/main" xmlns="" val="20004"/>
                    </a:ext>
                  </a:extLst>
                </a:gridCol>
              </a:tblGrid>
              <a:tr h="480060">
                <a:tc>
                  <a:txBody>
                    <a:bodyPr/>
                    <a:lstStyle/>
                    <a:p>
                      <a:pPr algn="just">
                        <a:lnSpc>
                          <a:spcPct val="150000"/>
                        </a:lnSpc>
                        <a:spcAft>
                          <a:spcPts val="1000"/>
                        </a:spcAft>
                      </a:pPr>
                      <a:r>
                        <a:rPr lang="cs-CZ" sz="1100" dirty="0">
                          <a:latin typeface="Times New Roman"/>
                          <a:ea typeface="Calibri"/>
                          <a:cs typeface="Times New Roman"/>
                        </a:rPr>
                        <a:t>Zaměření strategie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Specializace</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Integrace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Koordinace</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Hledání nového</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44460">
                <a:tc>
                  <a:txBody>
                    <a:bodyPr/>
                    <a:lstStyle/>
                    <a:p>
                      <a:pPr algn="just">
                        <a:lnSpc>
                          <a:spcPct val="150000"/>
                        </a:lnSpc>
                        <a:spcAft>
                          <a:spcPts val="1000"/>
                        </a:spcAft>
                      </a:pPr>
                      <a:r>
                        <a:rPr lang="cs-CZ" sz="1100" dirty="0">
                          <a:latin typeface="Times New Roman"/>
                          <a:ea typeface="Calibri"/>
                          <a:cs typeface="Times New Roman"/>
                        </a:rPr>
                        <a:t>Tržní okolí</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Atraktivní marže jen na některých stupních řetězce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Atraktivní marže na všech stupních řetězce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Atraktivní marže závisí na kompetenci</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Malá marže na etablovaných trzích</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0090">
                <a:tc>
                  <a:txBody>
                    <a:bodyPr/>
                    <a:lstStyle/>
                    <a:p>
                      <a:pPr algn="just">
                        <a:lnSpc>
                          <a:spcPct val="150000"/>
                        </a:lnSpc>
                        <a:spcAft>
                          <a:spcPts val="1000"/>
                        </a:spcAft>
                      </a:pPr>
                      <a:r>
                        <a:rPr lang="cs-CZ" sz="1100">
                          <a:latin typeface="Times New Roman"/>
                          <a:ea typeface="Calibri"/>
                          <a:cs typeface="Times New Roman"/>
                        </a:rPr>
                        <a:t>Schopnosti firmy</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Specifické schopnosti na určitém stupni</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Široké spektrum schopností</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Síťová volba nejlepších partnerů</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Ochota zanechat staré a jít svou cestou</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8344">
                <a:tc>
                  <a:txBody>
                    <a:bodyPr/>
                    <a:lstStyle/>
                    <a:p>
                      <a:pPr algn="just">
                        <a:lnSpc>
                          <a:spcPct val="150000"/>
                        </a:lnSpc>
                        <a:spcAft>
                          <a:spcPts val="1000"/>
                        </a:spcAft>
                      </a:pPr>
                      <a:r>
                        <a:rPr lang="cs-CZ" sz="1100">
                          <a:latin typeface="Times New Roman"/>
                          <a:ea typeface="Calibri"/>
                          <a:cs typeface="Times New Roman"/>
                        </a:rPr>
                        <a:t>Realizace zaměření</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Koncentrace na jeden stupeň</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Integrace vpřed i vzad</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Koncentrace-outsourcing</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Stálé hledání nových možností</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0090">
                <a:tc>
                  <a:txBody>
                    <a:bodyPr/>
                    <a:lstStyle/>
                    <a:p>
                      <a:pPr algn="just">
                        <a:lnSpc>
                          <a:spcPct val="150000"/>
                        </a:lnSpc>
                        <a:spcAft>
                          <a:spcPts val="1000"/>
                        </a:spcAft>
                      </a:pPr>
                      <a:r>
                        <a:rPr lang="cs-CZ" sz="1100">
                          <a:latin typeface="Times New Roman"/>
                          <a:ea typeface="Calibri"/>
                          <a:cs typeface="Times New Roman"/>
                        </a:rPr>
                        <a:t>Výhoda</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Zhromadnění výroby</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Kontrola všech stupňů</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Malá kapitálová vazby při vysoké kontrole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Tržní vůdce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44460">
                <a:tc>
                  <a:txBody>
                    <a:bodyPr/>
                    <a:lstStyle/>
                    <a:p>
                      <a:pPr algn="just">
                        <a:lnSpc>
                          <a:spcPct val="150000"/>
                        </a:lnSpc>
                        <a:spcAft>
                          <a:spcPts val="1000"/>
                        </a:spcAft>
                      </a:pPr>
                      <a:r>
                        <a:rPr lang="cs-CZ" sz="1100">
                          <a:latin typeface="Times New Roman"/>
                          <a:ea typeface="Calibri"/>
                          <a:cs typeface="Times New Roman"/>
                        </a:rPr>
                        <a:t>Riziko</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a:latin typeface="Times New Roman"/>
                          <a:ea typeface="Calibri"/>
                          <a:cs typeface="Times New Roman"/>
                        </a:rPr>
                        <a:t>Závislost na partnerech</a:t>
                      </a:r>
                      <a:endParaRPr lang="cs-CZ" sz="110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Ztráta specializace</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Ztráta kontroly</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100" dirty="0">
                          <a:latin typeface="Times New Roman"/>
                          <a:ea typeface="Calibri"/>
                          <a:cs typeface="Times New Roman"/>
                        </a:rPr>
                        <a:t>Vysoké náklady při nevydařených inovacích</a:t>
                      </a:r>
                      <a:endParaRPr lang="cs-CZ" sz="1100" dirty="0">
                        <a:latin typeface="Calibri"/>
                        <a:ea typeface="Calibri"/>
                        <a:cs typeface="Times New Roman"/>
                      </a:endParaRPr>
                    </a:p>
                  </a:txBody>
                  <a:tcPr marL="40106" marR="4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1311" name="Obdélník 4"/>
          <p:cNvSpPr>
            <a:spLocks noChangeArrowheads="1"/>
          </p:cNvSpPr>
          <p:nvPr/>
        </p:nvSpPr>
        <p:spPr bwMode="auto">
          <a:xfrm>
            <a:off x="1625204" y="4658916"/>
            <a:ext cx="5304234" cy="507831"/>
          </a:xfrm>
          <a:prstGeom prst="rect">
            <a:avLst/>
          </a:prstGeom>
          <a:noFill/>
          <a:ln w="9525">
            <a:noFill/>
            <a:miter lim="800000"/>
            <a:headEnd/>
            <a:tailEnd/>
          </a:ln>
        </p:spPr>
        <p:txBody>
          <a:bodyPr>
            <a:spAutoFit/>
          </a:bodyPr>
          <a:lstStyle/>
          <a:p>
            <a:r>
              <a:rPr lang="cs-CZ" sz="1350"/>
              <a:t>TOMEK, G., VÁVROVÁ,V. Řízení výroby a nákupu. Praha: Grada, 2007. s.40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t>Formy</a:t>
            </a:r>
          </a:p>
        </p:txBody>
      </p:sp>
      <p:sp>
        <p:nvSpPr>
          <p:cNvPr id="12291" name="Zástupný symbol pro obsah 2"/>
          <p:cNvSpPr>
            <a:spLocks noGrp="1"/>
          </p:cNvSpPr>
          <p:nvPr>
            <p:ph idx="4294967295"/>
          </p:nvPr>
        </p:nvSpPr>
        <p:spPr>
          <a:xfrm>
            <a:off x="0" y="1370013"/>
            <a:ext cx="7886700" cy="3262312"/>
          </a:xfrm>
          <a:prstGeom prst="rect">
            <a:avLst/>
          </a:prstGeom>
        </p:spPr>
        <p:txBody>
          <a:bodyPr/>
          <a:lstStyle/>
          <a:p>
            <a:r>
              <a:rPr lang="cs-CZ"/>
              <a:t>Klastry</a:t>
            </a:r>
          </a:p>
          <a:p>
            <a:r>
              <a:rPr lang="cs-CZ"/>
              <a:t>Frančíza</a:t>
            </a:r>
          </a:p>
          <a:p>
            <a:r>
              <a:rPr lang="cs-CZ"/>
              <a:t>Řetězec</a:t>
            </a:r>
          </a:p>
          <a:p>
            <a:r>
              <a:rPr lang="cs-CZ"/>
              <a:t>síť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t>Klastry</a:t>
            </a:r>
          </a:p>
        </p:txBody>
      </p:sp>
      <p:sp>
        <p:nvSpPr>
          <p:cNvPr id="13315" name="Zástupný symbol pro obsah 2"/>
          <p:cNvSpPr>
            <a:spLocks noGrp="1"/>
          </p:cNvSpPr>
          <p:nvPr>
            <p:ph idx="4294967295"/>
          </p:nvPr>
        </p:nvSpPr>
        <p:spPr>
          <a:xfrm>
            <a:off x="0" y="1370013"/>
            <a:ext cx="7886700" cy="3262312"/>
          </a:xfrm>
          <a:prstGeom prst="rect">
            <a:avLst/>
          </a:prstGeom>
        </p:spPr>
        <p:txBody>
          <a:bodyPr/>
          <a:lstStyle/>
          <a:p>
            <a:r>
              <a:rPr lang="cs-CZ" sz="2100"/>
              <a:t>"sítě vzájemně provázaných podniků, institucí produkujících znalosti, podpůrných institucí (např. centra pro transfer technologií, vědeckotechnické parky apod.) a zákazníků propojených do výrobního řetězce, který vytváří přidanou hodnotu</a:t>
            </a:r>
          </a:p>
          <a:p>
            <a:r>
              <a:rPr lang="cs-CZ" sz="2100"/>
              <a:t>ŠMEJKAL, V. Klastr, nebo kartel? http://www.verejne-zakazky.eu/scl-03.html</a:t>
            </a:r>
          </a:p>
          <a:p>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t>Klastr je seskupení vzájemně provázaných</a:t>
            </a:r>
            <a:br>
              <a:rPr lang="cs-CZ"/>
            </a:br>
            <a:endParaRPr lang="cs-CZ"/>
          </a:p>
        </p:txBody>
      </p:sp>
      <p:sp>
        <p:nvSpPr>
          <p:cNvPr id="14339" name="Zástupný symbol pro obsah 2"/>
          <p:cNvSpPr>
            <a:spLocks noGrp="1"/>
          </p:cNvSpPr>
          <p:nvPr>
            <p:ph idx="4294967295"/>
          </p:nvPr>
        </p:nvSpPr>
        <p:spPr>
          <a:xfrm>
            <a:off x="539552" y="1370013"/>
            <a:ext cx="8280920" cy="3262312"/>
          </a:xfrm>
          <a:prstGeom prst="rect">
            <a:avLst/>
          </a:prstGeom>
        </p:spPr>
        <p:txBody>
          <a:bodyPr/>
          <a:lstStyle/>
          <a:p>
            <a:r>
              <a:rPr lang="cs-CZ" sz="2800" dirty="0"/>
              <a:t>výrobních firem</a:t>
            </a:r>
          </a:p>
          <a:p>
            <a:r>
              <a:rPr lang="cs-CZ" sz="2800" dirty="0"/>
              <a:t>dodavatelů</a:t>
            </a:r>
          </a:p>
          <a:p>
            <a:r>
              <a:rPr lang="cs-CZ" sz="2800" dirty="0"/>
              <a:t>poskytovatelů služeb (např. logistika, softwarové firmy, apod.)</a:t>
            </a:r>
          </a:p>
          <a:p>
            <a:r>
              <a:rPr lang="cs-CZ" sz="2800" dirty="0"/>
              <a:t>podpůrných institucí (výzkumné ústavy, univerzity,</a:t>
            </a:r>
          </a:p>
          <a:p>
            <a:r>
              <a:rPr lang="cs-CZ" sz="2800" dirty="0"/>
              <a:t>atd.) určitého regionu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t>Stádia klastrů</a:t>
            </a:r>
          </a:p>
        </p:txBody>
      </p:sp>
      <p:sp>
        <p:nvSpPr>
          <p:cNvPr id="15363" name="Zástupný symbol pro obsah 2"/>
          <p:cNvSpPr>
            <a:spLocks noGrp="1"/>
          </p:cNvSpPr>
          <p:nvPr>
            <p:ph idx="4294967295"/>
          </p:nvPr>
        </p:nvSpPr>
        <p:spPr>
          <a:xfrm>
            <a:off x="1095970" y="3870001"/>
            <a:ext cx="6172200" cy="295275"/>
          </a:xfrm>
          <a:prstGeom prst="rect">
            <a:avLst/>
          </a:prstGeom>
        </p:spPr>
        <p:txBody>
          <a:bodyPr/>
          <a:lstStyle/>
          <a:p>
            <a:r>
              <a:rPr lang="cs-CZ" dirty="0"/>
              <a:t>Pramen: Lednický, Vaněk, </a:t>
            </a:r>
            <a:r>
              <a:rPr lang="cs-CZ" dirty="0" err="1"/>
              <a:t>Stelmach</a:t>
            </a:r>
            <a:r>
              <a:rPr lang="cs-CZ" dirty="0"/>
              <a:t>, 2005</a:t>
            </a:r>
          </a:p>
          <a:p>
            <a:endParaRPr lang="cs-CZ" dirty="0"/>
          </a:p>
        </p:txBody>
      </p:sp>
      <p:pic>
        <p:nvPicPr>
          <p:cNvPr id="15364" name="Picture 1"/>
          <p:cNvPicPr>
            <a:picLocks noChangeAspect="1" noChangeArrowheads="1"/>
          </p:cNvPicPr>
          <p:nvPr/>
        </p:nvPicPr>
        <p:blipFill>
          <a:blip r:embed="rId2" cstate="print"/>
          <a:srcRect/>
          <a:stretch>
            <a:fillRect/>
          </a:stretch>
        </p:blipFill>
        <p:spPr bwMode="auto">
          <a:xfrm>
            <a:off x="1685925" y="1006078"/>
            <a:ext cx="4992291" cy="27086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t>Druhy klastrů</a:t>
            </a:r>
          </a:p>
        </p:txBody>
      </p:sp>
      <p:sp>
        <p:nvSpPr>
          <p:cNvPr id="16387" name="Zástupný symbol pro obsah 2"/>
          <p:cNvSpPr>
            <a:spLocks noGrp="1"/>
          </p:cNvSpPr>
          <p:nvPr>
            <p:ph idx="4294967295"/>
          </p:nvPr>
        </p:nvSpPr>
        <p:spPr>
          <a:xfrm>
            <a:off x="0" y="642938"/>
            <a:ext cx="6172200" cy="3951287"/>
          </a:xfrm>
          <a:prstGeom prst="rect">
            <a:avLst/>
          </a:prstGeom>
        </p:spPr>
        <p:txBody>
          <a:bodyPr/>
          <a:lstStyle/>
          <a:p>
            <a:endParaRPr lang="cs-CZ" sz="1350" i="1"/>
          </a:p>
          <a:p>
            <a:endParaRPr lang="cs-CZ" sz="1350" i="1"/>
          </a:p>
          <a:p>
            <a:r>
              <a:rPr lang="cs-CZ" i="1"/>
              <a:t>Klastry založené na hodnotovém řetězci</a:t>
            </a:r>
            <a:endParaRPr lang="cs-CZ"/>
          </a:p>
          <a:p>
            <a:endParaRPr lang="cs-CZ" i="1"/>
          </a:p>
          <a:p>
            <a:r>
              <a:rPr lang="cs-CZ" i="1"/>
              <a:t>Klastry založené na kompetencích</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r>
              <a:rPr lang="cs-CZ" sz="3000" b="1" dirty="0">
                <a:solidFill>
                  <a:schemeClr val="bg1"/>
                </a:solidFill>
              </a:rPr>
              <a:t>Sítě a </a:t>
            </a:r>
            <a:r>
              <a:rPr lang="cs-CZ" sz="3000" b="1" dirty="0" smtClean="0">
                <a:solidFill>
                  <a:schemeClr val="bg1"/>
                </a:solidFill>
              </a:rPr>
              <a:t>Aliance</a:t>
            </a:r>
            <a:endParaRPr lang="cs-CZ" sz="3000" b="1" dirty="0">
              <a:solidFill>
                <a:schemeClr val="bg1"/>
              </a:solidFill>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475003"/>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002060"/>
                </a:solidFill>
                <a:cs typeface="Arial" panose="020B0604020202020204" pitchFamily="34" charset="0"/>
              </a:rPr>
              <a:t>Jaká je možnost </a:t>
            </a:r>
            <a:r>
              <a:rPr lang="cs-CZ" sz="1800" b="1" dirty="0" smtClean="0">
                <a:solidFill>
                  <a:srgbClr val="002060"/>
                </a:solidFill>
                <a:cs typeface="Arial" panose="020B0604020202020204" pitchFamily="34" charset="0"/>
              </a:rPr>
              <a:t>spolupráce?</a:t>
            </a:r>
            <a:endParaRPr lang="cs-CZ" sz="1800" b="1" dirty="0">
              <a:solidFill>
                <a:srgbClr val="002060"/>
              </a:solidFill>
              <a:cs typeface="Arial" panose="020B0604020202020204" pitchFamily="34" charset="0"/>
            </a:endParaRPr>
          </a:p>
          <a:p>
            <a:pPr marL="0" indent="0">
              <a:buNone/>
            </a:pPr>
            <a:r>
              <a:rPr lang="cs-CZ" sz="1800" b="1" dirty="0">
                <a:solidFill>
                  <a:srgbClr val="002060"/>
                </a:solidFill>
                <a:cs typeface="Arial" panose="020B0604020202020204" pitchFamily="34" charset="0"/>
              </a:rPr>
              <a:t>Co jsou důvody spolupráce?</a:t>
            </a:r>
          </a:p>
          <a:p>
            <a:pPr marL="0" indent="0">
              <a:buNone/>
            </a:pPr>
            <a:endParaRPr lang="cs-CZ" sz="1800" b="1" dirty="0">
              <a:solidFill>
                <a:srgbClr val="002060"/>
              </a:solidFill>
              <a:cs typeface="Arial" panose="020B0604020202020204" pitchFamily="34" charset="0"/>
            </a:endParaRPr>
          </a:p>
        </p:txBody>
      </p:sp>
      <p:sp>
        <p:nvSpPr>
          <p:cNvPr id="3" name="TextovéPole 2"/>
          <p:cNvSpPr txBox="1"/>
          <p:nvPr/>
        </p:nvSpPr>
        <p:spPr>
          <a:xfrm>
            <a:off x="645459" y="2904565"/>
            <a:ext cx="2702859" cy="438581"/>
          </a:xfrm>
          <a:prstGeom prst="rect">
            <a:avLst/>
          </a:prstGeom>
          <a:noFill/>
        </p:spPr>
        <p:txBody>
          <a:bodyPr wrap="square" lIns="68580" tIns="34290" rIns="68580" bIns="34290" rtlCol="0">
            <a:spAutoFit/>
          </a:bodyPr>
          <a:lstStyle/>
          <a:p>
            <a:r>
              <a:rPr lang="cs-CZ" sz="2400" dirty="0">
                <a:solidFill>
                  <a:schemeClr val="bg1"/>
                </a:solidFill>
              </a:rPr>
              <a:t>Struktura přednášky</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702A09-B334-4518-A333-DC81CE707ABE}"/>
              </a:ext>
            </a:extLst>
          </p:cNvPr>
          <p:cNvSpPr>
            <a:spLocks noGrp="1"/>
          </p:cNvSpPr>
          <p:nvPr>
            <p:ph type="title"/>
          </p:nvPr>
        </p:nvSpPr>
        <p:spPr/>
        <p:txBody>
          <a:bodyPr/>
          <a:lstStyle/>
          <a:p>
            <a:r>
              <a:rPr lang="cs-CZ" dirty="0"/>
              <a:t>Druhy klastrů</a:t>
            </a:r>
          </a:p>
        </p:txBody>
      </p:sp>
      <p:sp>
        <p:nvSpPr>
          <p:cNvPr id="3" name="Obdélník 2">
            <a:extLst>
              <a:ext uri="{FF2B5EF4-FFF2-40B4-BE49-F238E27FC236}">
                <a16:creationId xmlns:a16="http://schemas.microsoft.com/office/drawing/2014/main" xmlns="" id="{34515D2E-CCE7-4B3E-AC7E-BC2EF52C6DE8}"/>
              </a:ext>
            </a:extLst>
          </p:cNvPr>
          <p:cNvSpPr/>
          <p:nvPr/>
        </p:nvSpPr>
        <p:spPr>
          <a:xfrm>
            <a:off x="539552" y="843558"/>
            <a:ext cx="7416824" cy="3216265"/>
          </a:xfrm>
          <a:prstGeom prst="rect">
            <a:avLst/>
          </a:prstGeom>
        </p:spPr>
        <p:txBody>
          <a:bodyPr wrap="square">
            <a:spAutoFit/>
          </a:bodyPr>
          <a:lstStyle/>
          <a:p>
            <a:pPr marL="285750" indent="-285750" algn="just">
              <a:spcBef>
                <a:spcPts val="600"/>
              </a:spcBef>
              <a:spcAft>
                <a:spcPts val="0"/>
              </a:spcAft>
              <a:buFont typeface="Arial" panose="020B0604020202020204" pitchFamily="34" charset="0"/>
              <a:buChar char="•"/>
            </a:pPr>
            <a:r>
              <a:rPr lang="cs-CZ" dirty="0">
                <a:latin typeface="Times New Roman" panose="02020603050405020304" pitchFamily="18" charset="0"/>
                <a:ea typeface="Calibri" panose="020F0502020204030204" pitchFamily="34" charset="0"/>
              </a:rPr>
              <a:t>Horizontální  - jsou tvořeny řadou výrobců, převážně stejné branže (např. kožedělný nebo textilní průmysl), kteří se spojí do klastru za účelem docílení lepších cen při nákupu materiálu, dále pak lepších prodejních možností při využití společného zastupování </a:t>
            </a:r>
            <a:r>
              <a:rPr lang="cs-CZ">
                <a:latin typeface="Times New Roman" panose="02020603050405020304" pitchFamily="18" charset="0"/>
                <a:ea typeface="Calibri" panose="020F0502020204030204" pitchFamily="34" charset="0"/>
              </a:rPr>
              <a:t>na veletrzích</a:t>
            </a:r>
            <a:r>
              <a:rPr lang="cs-CZ" dirty="0">
                <a:latin typeface="Times New Roman" panose="02020603050405020304" pitchFamily="18" charset="0"/>
                <a:ea typeface="Calibri" panose="020F0502020204030204" pitchFamily="34" charset="0"/>
              </a:rPr>
              <a:t>, v zahraničí apod. Postaveni jednotlivých firem je stejné.	</a:t>
            </a:r>
          </a:p>
          <a:p>
            <a:pPr marL="285750" indent="-285750" algn="just">
              <a:spcBef>
                <a:spcPts val="600"/>
              </a:spcBef>
              <a:spcAft>
                <a:spcPts val="0"/>
              </a:spcAft>
              <a:buFont typeface="Arial" panose="020B0604020202020204" pitchFamily="34" charset="0"/>
              <a:buChar char="•"/>
            </a:pPr>
            <a:r>
              <a:rPr lang="cs-CZ" dirty="0">
                <a:latin typeface="Times New Roman" panose="02020603050405020304" pitchFamily="18" charset="0"/>
                <a:ea typeface="Calibri" panose="020F0502020204030204" pitchFamily="34" charset="0"/>
              </a:rPr>
              <a:t>Naproti tomu ve vertikálním klastru jsou různé dodavatelské podniky a instituce v celém spektru výrobního programu se propojí s určitým zpravidla větším podnikem do strategického řetězce proto, aby bylo možné s dostatečným časovým předstihem zasvětit dodavatele do strategických</a:t>
            </a:r>
          </a:p>
          <a:p>
            <a:r>
              <a:rPr lang="cs-CZ" dirty="0">
                <a:latin typeface="Times New Roman" panose="02020603050405020304" pitchFamily="18" charset="0"/>
                <a:ea typeface="Calibri" panose="020F0502020204030204" pitchFamily="34" charset="0"/>
              </a:rPr>
              <a:t>záměrů výrobce finálu a subdodavatelé měli dostatek času na vývoj a přípravu nový modelů svých subdodávek pro inovovaný finální výrobek</a:t>
            </a:r>
            <a:endParaRPr lang="cs-CZ" dirty="0"/>
          </a:p>
        </p:txBody>
      </p:sp>
    </p:spTree>
    <p:extLst>
      <p:ext uri="{BB962C8B-B14F-4D97-AF65-F5344CB8AC3E}">
        <p14:creationId xmlns:p14="http://schemas.microsoft.com/office/powerpoint/2010/main" val="366915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t>DRUHY KLASTRŮ</a:t>
            </a:r>
          </a:p>
        </p:txBody>
      </p:sp>
      <p:pic>
        <p:nvPicPr>
          <p:cNvPr id="17411" name="Picture 2"/>
          <p:cNvPicPr>
            <a:picLocks noChangeAspect="1" noChangeArrowheads="1"/>
          </p:cNvPicPr>
          <p:nvPr/>
        </p:nvPicPr>
        <p:blipFill>
          <a:blip r:embed="rId2" cstate="print"/>
          <a:srcRect/>
          <a:stretch>
            <a:fillRect/>
          </a:stretch>
        </p:blipFill>
        <p:spPr bwMode="auto">
          <a:xfrm>
            <a:off x="1464469" y="1071563"/>
            <a:ext cx="3895725" cy="1021556"/>
          </a:xfrm>
          <a:prstGeom prst="rect">
            <a:avLst/>
          </a:prstGeom>
          <a:noFill/>
          <a:ln w="9525">
            <a:noFill/>
            <a:miter lim="800000"/>
            <a:headEnd/>
            <a:tailEnd/>
          </a:ln>
        </p:spPr>
      </p:pic>
      <p:pic>
        <p:nvPicPr>
          <p:cNvPr id="17412" name="Picture 3"/>
          <p:cNvPicPr>
            <a:picLocks noChangeAspect="1" noChangeArrowheads="1"/>
          </p:cNvPicPr>
          <p:nvPr/>
        </p:nvPicPr>
        <p:blipFill>
          <a:blip r:embed="rId3" cstate="print"/>
          <a:srcRect/>
          <a:stretch>
            <a:fillRect/>
          </a:stretch>
        </p:blipFill>
        <p:spPr bwMode="auto">
          <a:xfrm>
            <a:off x="5429250" y="2357437"/>
            <a:ext cx="2200275" cy="1414463"/>
          </a:xfrm>
          <a:prstGeom prst="rect">
            <a:avLst/>
          </a:prstGeom>
          <a:noFill/>
          <a:ln w="9525">
            <a:noFill/>
            <a:miter lim="800000"/>
            <a:headEnd/>
            <a:tailEnd/>
          </a:ln>
        </p:spPr>
      </p:pic>
      <p:pic>
        <p:nvPicPr>
          <p:cNvPr id="17413" name="Picture 4"/>
          <p:cNvPicPr>
            <a:picLocks noChangeAspect="1" noChangeArrowheads="1"/>
          </p:cNvPicPr>
          <p:nvPr/>
        </p:nvPicPr>
        <p:blipFill>
          <a:blip r:embed="rId4" cstate="print"/>
          <a:srcRect/>
          <a:stretch>
            <a:fillRect/>
          </a:stretch>
        </p:blipFill>
        <p:spPr bwMode="auto">
          <a:xfrm>
            <a:off x="2321719" y="2411016"/>
            <a:ext cx="1335881" cy="209311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t>STRUKTURA</a:t>
            </a:r>
          </a:p>
        </p:txBody>
      </p:sp>
      <p:pic>
        <p:nvPicPr>
          <p:cNvPr id="18435" name="Picture 2"/>
          <p:cNvPicPr>
            <a:picLocks noChangeAspect="1" noChangeArrowheads="1"/>
          </p:cNvPicPr>
          <p:nvPr/>
        </p:nvPicPr>
        <p:blipFill>
          <a:blip r:embed="rId2" cstate="print"/>
          <a:srcRect/>
          <a:stretch>
            <a:fillRect/>
          </a:stretch>
        </p:blipFill>
        <p:spPr bwMode="auto">
          <a:xfrm>
            <a:off x="2750344" y="1057275"/>
            <a:ext cx="3626644" cy="30146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t>Právní formy klastrů</a:t>
            </a:r>
          </a:p>
        </p:txBody>
      </p:sp>
      <p:sp>
        <p:nvSpPr>
          <p:cNvPr id="5" name="Zástupný symbol pro text 4"/>
          <p:cNvSpPr>
            <a:spLocks noGrp="1"/>
          </p:cNvSpPr>
          <p:nvPr>
            <p:ph type="body" idx="4294967295"/>
          </p:nvPr>
        </p:nvSpPr>
        <p:spPr>
          <a:xfrm>
            <a:off x="0" y="1150938"/>
            <a:ext cx="4040188" cy="481012"/>
          </a:xfrm>
        </p:spPr>
        <p:style>
          <a:lnRef idx="0">
            <a:scrgbClr r="0" g="0" b="0"/>
          </a:lnRef>
          <a:fillRef idx="1002">
            <a:schemeClr val="dk2"/>
          </a:fillRef>
          <a:effectRef idx="0">
            <a:scrgbClr r="0" g="0" b="0"/>
          </a:effectRef>
          <a:fontRef idx="major"/>
        </p:style>
        <p:txBody>
          <a:bodyPr/>
          <a:lstStyle/>
          <a:p>
            <a:pPr algn="ctr">
              <a:defRPr/>
            </a:pPr>
            <a:r>
              <a:rPr lang="cs-CZ" dirty="0">
                <a:solidFill>
                  <a:schemeClr val="bg2">
                    <a:lumMod val="10000"/>
                  </a:schemeClr>
                </a:solidFill>
              </a:rPr>
              <a:t>Vhodné</a:t>
            </a:r>
            <a:r>
              <a:rPr lang="cs-CZ" dirty="0"/>
              <a:t>	</a:t>
            </a:r>
          </a:p>
        </p:txBody>
      </p:sp>
      <p:sp>
        <p:nvSpPr>
          <p:cNvPr id="19462" name="Zástupný symbol pro obsah 2"/>
          <p:cNvSpPr>
            <a:spLocks noGrp="1"/>
          </p:cNvSpPr>
          <p:nvPr>
            <p:ph sz="half" idx="4294967295"/>
          </p:nvPr>
        </p:nvSpPr>
        <p:spPr>
          <a:xfrm>
            <a:off x="0" y="1630363"/>
            <a:ext cx="4040188" cy="2963862"/>
          </a:xfrm>
        </p:spPr>
        <p:txBody>
          <a:bodyPr/>
          <a:lstStyle/>
          <a:p>
            <a:r>
              <a:rPr lang="cs-CZ" sz="2000" b="1" i="1" dirty="0"/>
              <a:t>Obchodní společnosti  typu s.r.o. a.s.</a:t>
            </a:r>
            <a:endParaRPr lang="cs-CZ" sz="2000" dirty="0"/>
          </a:p>
          <a:p>
            <a:r>
              <a:rPr lang="cs-CZ" sz="2000" b="1" i="1" dirty="0"/>
              <a:t>Družstvo</a:t>
            </a:r>
            <a:endParaRPr lang="cs-CZ" sz="2000" dirty="0"/>
          </a:p>
          <a:p>
            <a:pPr>
              <a:buFont typeface="Arial" charset="0"/>
              <a:buNone/>
            </a:pPr>
            <a:endParaRPr lang="cs-CZ" dirty="0"/>
          </a:p>
        </p:txBody>
      </p:sp>
      <p:sp>
        <p:nvSpPr>
          <p:cNvPr id="6" name="Zástupný symbol pro text 5"/>
          <p:cNvSpPr>
            <a:spLocks noGrp="1"/>
          </p:cNvSpPr>
          <p:nvPr>
            <p:ph type="body" sz="quarter" idx="4294967295"/>
          </p:nvPr>
        </p:nvSpPr>
        <p:spPr>
          <a:xfrm>
            <a:off x="5102225" y="1150938"/>
            <a:ext cx="4041775" cy="481012"/>
          </a:xfrm>
        </p:spPr>
        <p:style>
          <a:lnRef idx="0">
            <a:scrgbClr r="0" g="0" b="0"/>
          </a:lnRef>
          <a:fillRef idx="1002">
            <a:schemeClr val="lt2"/>
          </a:fillRef>
          <a:effectRef idx="0">
            <a:scrgbClr r="0" g="0" b="0"/>
          </a:effectRef>
          <a:fontRef idx="major"/>
        </p:style>
        <p:txBody>
          <a:bodyPr/>
          <a:lstStyle/>
          <a:p>
            <a:pPr>
              <a:defRPr/>
            </a:pPr>
            <a:r>
              <a:rPr lang="cs-CZ" dirty="0"/>
              <a:t>nevhodné</a:t>
            </a:r>
          </a:p>
        </p:txBody>
      </p:sp>
      <p:sp>
        <p:nvSpPr>
          <p:cNvPr id="19466" name="Zástupný symbol pro obsah 6"/>
          <p:cNvSpPr>
            <a:spLocks noGrp="1"/>
          </p:cNvSpPr>
          <p:nvPr>
            <p:ph sz="quarter" idx="4294967295"/>
          </p:nvPr>
        </p:nvSpPr>
        <p:spPr>
          <a:xfrm>
            <a:off x="5102225" y="1630363"/>
            <a:ext cx="2926159" cy="2963862"/>
          </a:xfrm>
        </p:spPr>
        <p:txBody>
          <a:bodyPr/>
          <a:lstStyle/>
          <a:p>
            <a:r>
              <a:rPr lang="cs-CZ" b="1" i="1" dirty="0"/>
              <a:t>Sdružení </a:t>
            </a:r>
          </a:p>
          <a:p>
            <a:r>
              <a:rPr lang="cs-CZ" b="1" i="1" dirty="0"/>
              <a:t>Nadace</a:t>
            </a:r>
            <a:endParaRPr lang="cs-CZ" dirty="0"/>
          </a:p>
          <a:p>
            <a:r>
              <a:rPr lang="cs-CZ" b="1" i="1" dirty="0"/>
              <a:t>Spolky </a:t>
            </a:r>
            <a:endParaRPr lang="cs-CZ" dirty="0"/>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xmlns="" id="{AA27F470-5BFA-4B36-9312-F50F1BD06A01}"/>
              </a:ext>
            </a:extLst>
          </p:cNvPr>
          <p:cNvSpPr>
            <a:spLocks noGrp="1"/>
          </p:cNvSpPr>
          <p:nvPr>
            <p:ph type="title"/>
          </p:nvPr>
        </p:nvSpPr>
        <p:spPr/>
        <p:txBody>
          <a:bodyPr/>
          <a:lstStyle/>
          <a:p>
            <a:endParaRPr lang="cs-CZ"/>
          </a:p>
        </p:txBody>
      </p:sp>
      <p:pic>
        <p:nvPicPr>
          <p:cNvPr id="1026" name="Picture 2" descr="Schéma procesu rozvoje klas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719" y="268594"/>
            <a:ext cx="5076563" cy="460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7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6"/>
          <p:cNvSpPr>
            <a:spLocks noGrp="1"/>
          </p:cNvSpPr>
          <p:nvPr>
            <p:ph type="title"/>
          </p:nvPr>
        </p:nvSpPr>
        <p:spPr/>
        <p:txBody>
          <a:bodyPr/>
          <a:lstStyle/>
          <a:p>
            <a:r>
              <a:rPr lang="cs-CZ"/>
              <a:t>Mapa klastrů v ČR</a:t>
            </a:r>
          </a:p>
        </p:txBody>
      </p:sp>
      <p:pic>
        <p:nvPicPr>
          <p:cNvPr id="2" name="Obrázek 1"/>
          <p:cNvPicPr>
            <a:picLocks noChangeAspect="1"/>
          </p:cNvPicPr>
          <p:nvPr/>
        </p:nvPicPr>
        <p:blipFill>
          <a:blip r:embed="rId2"/>
          <a:stretch>
            <a:fillRect/>
          </a:stretch>
        </p:blipFill>
        <p:spPr>
          <a:xfrm>
            <a:off x="1485900" y="816691"/>
            <a:ext cx="6272454" cy="39660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4A987BD3-8747-4C05-8917-B4F360E39F90}"/>
              </a:ext>
            </a:extLst>
          </p:cNvPr>
          <p:cNvSpPr>
            <a:spLocks noGrp="1"/>
          </p:cNvSpPr>
          <p:nvPr>
            <p:ph type="title"/>
          </p:nvPr>
        </p:nvSpPr>
        <p:spPr/>
        <p:txBody>
          <a:bodyPr/>
          <a:lstStyle/>
          <a:p>
            <a:endParaRPr lang="cs-CZ"/>
          </a:p>
        </p:txBody>
      </p:sp>
      <p:pic>
        <p:nvPicPr>
          <p:cNvPr id="2050" name="Picture 2" descr="mapa všechny výz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53641"/>
            <a:ext cx="5715000" cy="403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84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t>Příklady klastrů v MS kraji</a:t>
            </a:r>
          </a:p>
        </p:txBody>
      </p:sp>
      <p:graphicFrame>
        <p:nvGraphicFramePr>
          <p:cNvPr id="3" name="Tabulka 2"/>
          <p:cNvGraphicFramePr>
            <a:graphicFrameLocks noGrp="1"/>
          </p:cNvGraphicFramePr>
          <p:nvPr>
            <p:extLst/>
          </p:nvPr>
        </p:nvGraphicFramePr>
        <p:xfrm>
          <a:off x="1277635" y="843558"/>
          <a:ext cx="6723365" cy="4135126"/>
        </p:xfrm>
        <a:graphic>
          <a:graphicData uri="http://schemas.openxmlformats.org/drawingml/2006/table">
            <a:tbl>
              <a:tblPr>
                <a:tableStyleId>{93296810-A885-4BE3-A3E7-6D5BEEA58F35}</a:tableStyleId>
              </a:tblPr>
              <a:tblGrid>
                <a:gridCol w="1993496">
                  <a:extLst>
                    <a:ext uri="{9D8B030D-6E8A-4147-A177-3AD203B41FA5}">
                      <a16:colId xmlns:a16="http://schemas.microsoft.com/office/drawing/2014/main" xmlns="" val="3431529936"/>
                    </a:ext>
                  </a:extLst>
                </a:gridCol>
                <a:gridCol w="1771998">
                  <a:extLst>
                    <a:ext uri="{9D8B030D-6E8A-4147-A177-3AD203B41FA5}">
                      <a16:colId xmlns:a16="http://schemas.microsoft.com/office/drawing/2014/main" xmlns="" val="3853128207"/>
                    </a:ext>
                  </a:extLst>
                </a:gridCol>
                <a:gridCol w="885998">
                  <a:extLst>
                    <a:ext uri="{9D8B030D-6E8A-4147-A177-3AD203B41FA5}">
                      <a16:colId xmlns:a16="http://schemas.microsoft.com/office/drawing/2014/main" xmlns="" val="3192381733"/>
                    </a:ext>
                  </a:extLst>
                </a:gridCol>
                <a:gridCol w="2071873">
                  <a:extLst>
                    <a:ext uri="{9D8B030D-6E8A-4147-A177-3AD203B41FA5}">
                      <a16:colId xmlns:a16="http://schemas.microsoft.com/office/drawing/2014/main" xmlns="" val="2826646478"/>
                    </a:ext>
                  </a:extLst>
                </a:gridCol>
              </a:tblGrid>
              <a:tr h="370322">
                <a:tc>
                  <a:txBody>
                    <a:bodyPr/>
                    <a:lstStyle/>
                    <a:p>
                      <a:pPr algn="l" fontAlgn="b"/>
                      <a:r>
                        <a:rPr lang="cs-CZ" sz="1200" u="none" strike="noStrike" dirty="0">
                          <a:effectLst/>
                        </a:rPr>
                        <a:t>Bezpečnostně technologický klastr, o. s.</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bezpečnostní technologie</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2010</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www.btklastr.cz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9725702"/>
                  </a:ext>
                </a:extLst>
              </a:tr>
              <a:tr h="378042">
                <a:tc>
                  <a:txBody>
                    <a:bodyPr/>
                    <a:lstStyle/>
                    <a:p>
                      <a:pPr algn="l" fontAlgn="b"/>
                      <a:r>
                        <a:rPr lang="cs-CZ" sz="1200" u="none" strike="noStrike" dirty="0">
                          <a:effectLst/>
                        </a:rPr>
                        <a:t>Český telekomunikační klastr </a:t>
                      </a:r>
                      <a:r>
                        <a:rPr lang="cs-CZ" sz="1200" u="none" strike="noStrike" dirty="0" err="1">
                          <a:effectLst/>
                        </a:rPr>
                        <a:t>o.s</a:t>
                      </a:r>
                      <a:r>
                        <a:rPr lang="cs-CZ" sz="1200" u="none" strike="noStrike" dirty="0">
                          <a:effectLst/>
                        </a:rPr>
                        <a:t>.</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mobilní sítě</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2010</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a:effectLst/>
                        </a:rPr>
                        <a:t>www.projekt-mvno.cz</a:t>
                      </a:r>
                      <a:endParaRPr lang="cs-CZ" sz="900" b="0" i="0" u="none" strike="noStrike">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85754066"/>
                  </a:ext>
                </a:extLst>
              </a:tr>
              <a:tr h="187442">
                <a:tc>
                  <a:txBody>
                    <a:bodyPr/>
                    <a:lstStyle/>
                    <a:p>
                      <a:pPr algn="l" fontAlgn="b"/>
                      <a:r>
                        <a:rPr lang="cs-CZ" sz="1200" u="none" strike="noStrike" dirty="0">
                          <a:effectLst/>
                        </a:rPr>
                        <a:t>Družstvo </a:t>
                      </a:r>
                      <a:r>
                        <a:rPr lang="cs-CZ" sz="1200" u="none" strike="noStrike" dirty="0" err="1">
                          <a:effectLst/>
                        </a:rPr>
                        <a:t>ENVICRACK</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alternativní zdroj energie</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2006</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a:effectLst/>
                        </a:rPr>
                        <a:t>www.envicrack.cz</a:t>
                      </a:r>
                      <a:endParaRPr lang="cs-CZ" sz="900" b="0" i="0" u="none" strike="noStrike">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74844989"/>
                  </a:ext>
                </a:extLst>
              </a:tr>
              <a:tr h="216024">
                <a:tc>
                  <a:txBody>
                    <a:bodyPr/>
                    <a:lstStyle/>
                    <a:p>
                      <a:pPr algn="l" fontAlgn="b"/>
                      <a:r>
                        <a:rPr lang="cs-CZ" sz="1200" u="none" strike="noStrike" dirty="0">
                          <a:effectLst/>
                        </a:rPr>
                        <a:t>IT Cluster, </a:t>
                      </a:r>
                      <a:r>
                        <a:rPr lang="cs-CZ" sz="1200" u="none" strike="noStrike" dirty="0" err="1">
                          <a:effectLst/>
                        </a:rPr>
                        <a:t>o.s</a:t>
                      </a:r>
                      <a:r>
                        <a:rPr lang="cs-CZ" sz="1200" u="none" strike="noStrike" dirty="0">
                          <a:effectLst/>
                        </a:rPr>
                        <a:t>.</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informační technologie</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2006</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www.itcluster.cz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6396448"/>
                  </a:ext>
                </a:extLst>
              </a:tr>
              <a:tr h="283974">
                <a:tc>
                  <a:txBody>
                    <a:bodyPr/>
                    <a:lstStyle/>
                    <a:p>
                      <a:pPr algn="l" fontAlgn="b"/>
                      <a:r>
                        <a:rPr lang="cs-CZ" sz="1200" u="none" strike="noStrike" dirty="0" err="1">
                          <a:effectLst/>
                        </a:rPr>
                        <a:t>KLACR</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cestovní ruch</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2008</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a:effectLst/>
                        </a:rPr>
                        <a:t>www.klacr.cz</a:t>
                      </a:r>
                      <a:endParaRPr lang="cs-CZ" sz="900" b="0" i="0" u="none" strike="noStrike">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25907194"/>
                  </a:ext>
                </a:extLst>
              </a:tr>
              <a:tr h="256086">
                <a:tc>
                  <a:txBody>
                    <a:bodyPr/>
                    <a:lstStyle/>
                    <a:p>
                      <a:pPr algn="l" fontAlgn="b"/>
                      <a:r>
                        <a:rPr lang="cs-CZ" sz="1200" u="none" strike="noStrike" dirty="0">
                          <a:effectLst/>
                        </a:rPr>
                        <a:t>Klastr Zelený </a:t>
                      </a:r>
                      <a:r>
                        <a:rPr lang="cs-CZ" sz="1200" u="none" strike="noStrike" dirty="0" err="1">
                          <a:effectLst/>
                        </a:rPr>
                        <a:t>Horizont,o.s</a:t>
                      </a:r>
                      <a:r>
                        <a:rPr lang="cs-CZ" sz="1200" u="none" strike="noStrike" dirty="0">
                          <a:effectLst/>
                        </a:rPr>
                        <a:t>.</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úprava odpadů k dalšímu využití</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2011</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www.zelenyhorizont.cz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3677979"/>
                  </a:ext>
                </a:extLst>
              </a:tr>
              <a:tr h="370322">
                <a:tc>
                  <a:txBody>
                    <a:bodyPr/>
                    <a:lstStyle/>
                    <a:p>
                      <a:pPr algn="l" fontAlgn="b"/>
                      <a:r>
                        <a:rPr lang="en-US" sz="1200" u="none" strike="noStrike" dirty="0">
                          <a:effectLst/>
                        </a:rPr>
                        <a:t>Knowledge Management Cluster, </a:t>
                      </a:r>
                      <a:r>
                        <a:rPr lang="en-US" sz="1200" u="none" strike="noStrike" dirty="0" err="1">
                          <a:effectLst/>
                        </a:rPr>
                        <a:t>o.s</a:t>
                      </a:r>
                      <a:r>
                        <a:rPr lang="en-US" sz="1200" u="none" strike="noStrike" dirty="0">
                          <a:effectLst/>
                        </a:rPr>
                        <a:t>.</a:t>
                      </a:r>
                      <a:endParaRPr lang="en-US"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podnikání</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2006</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www.kmcluster.cz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48416706"/>
                  </a:ext>
                </a:extLst>
              </a:tr>
              <a:tr h="370322">
                <a:tc>
                  <a:txBody>
                    <a:bodyPr/>
                    <a:lstStyle/>
                    <a:p>
                      <a:pPr algn="l" fontAlgn="b"/>
                      <a:r>
                        <a:rPr lang="cs-CZ" sz="1200" u="none" strike="noStrike" dirty="0">
                          <a:effectLst/>
                        </a:rPr>
                        <a:t>Moravskoslezský automobilový klastr, </a:t>
                      </a:r>
                      <a:r>
                        <a:rPr lang="cs-CZ" sz="1200" u="none" strike="noStrike" dirty="0" err="1">
                          <a:effectLst/>
                        </a:rPr>
                        <a:t>o.s</a:t>
                      </a:r>
                      <a:r>
                        <a:rPr lang="cs-CZ" sz="1200" u="none" strike="noStrike" dirty="0">
                          <a:effectLst/>
                        </a:rPr>
                        <a:t>.</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automobilový průmysl</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a:effectLst/>
                        </a:rPr>
                        <a:t>2006</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www.autoklastr.cz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37622973"/>
                  </a:ext>
                </a:extLst>
              </a:tr>
              <a:tr h="423196">
                <a:tc>
                  <a:txBody>
                    <a:bodyPr/>
                    <a:lstStyle/>
                    <a:p>
                      <a:pPr algn="l" fontAlgn="b"/>
                      <a:r>
                        <a:rPr lang="cs-CZ" sz="1200" u="none" strike="noStrike" dirty="0">
                          <a:effectLst/>
                        </a:rPr>
                        <a:t>Moravskoslezský dřevařský klastr, občanské sdružení</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dirty="0" err="1">
                          <a:effectLst/>
                        </a:rPr>
                        <a:t>dřevozprac</a:t>
                      </a:r>
                      <a:r>
                        <a:rPr lang="cs-CZ" sz="900" u="none" strike="noStrike" dirty="0">
                          <a:effectLst/>
                        </a:rPr>
                        <a:t>. průmysl</a:t>
                      </a:r>
                      <a:endParaRPr lang="cs-CZ" sz="900" b="0" i="0" u="none" strike="noStrike" dirty="0">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2005</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www.msdk.cz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49003993"/>
                  </a:ext>
                </a:extLst>
              </a:tr>
              <a:tr h="370322">
                <a:tc>
                  <a:txBody>
                    <a:bodyPr/>
                    <a:lstStyle/>
                    <a:p>
                      <a:pPr algn="l" fontAlgn="b"/>
                      <a:r>
                        <a:rPr lang="cs-CZ" sz="1200" u="none" strike="noStrike" dirty="0">
                          <a:effectLst/>
                        </a:rPr>
                        <a:t>Moravskoslezský energetický klastr, občanské sdružení</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energetika</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2008</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www.msek.cz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66056091"/>
                  </a:ext>
                </a:extLst>
              </a:tr>
              <a:tr h="216024">
                <a:tc>
                  <a:txBody>
                    <a:bodyPr/>
                    <a:lstStyle/>
                    <a:p>
                      <a:pPr algn="l" fontAlgn="b"/>
                      <a:r>
                        <a:rPr lang="cs-CZ" sz="1200" u="none" strike="noStrike" dirty="0">
                          <a:effectLst/>
                        </a:rPr>
                        <a:t>Moravský lesnický klastr, o. s.</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lesnictví a těžba dřeva</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2010</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www.lesnickyklastr.cz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8871200"/>
                  </a:ext>
                </a:extLst>
              </a:tr>
              <a:tr h="693050">
                <a:tc>
                  <a:txBody>
                    <a:bodyPr/>
                    <a:lstStyle/>
                    <a:p>
                      <a:pPr algn="l" fontAlgn="b"/>
                      <a:r>
                        <a:rPr lang="cs-CZ" sz="1200" u="none" strike="noStrike" dirty="0">
                          <a:effectLst/>
                        </a:rPr>
                        <a:t>Národní strojírenský klastr, </a:t>
                      </a:r>
                      <a:r>
                        <a:rPr lang="cs-CZ" sz="1200" u="none" strike="noStrike" dirty="0" err="1">
                          <a:effectLst/>
                        </a:rPr>
                        <a:t>o.s</a:t>
                      </a:r>
                      <a:r>
                        <a:rPr lang="cs-CZ" sz="1200" u="none" strike="noStrike" dirty="0">
                          <a:effectLst/>
                        </a:rPr>
                        <a:t>.</a:t>
                      </a:r>
                      <a:endParaRPr lang="cs-CZ" sz="1200" b="1" i="0" u="none" strike="noStrike" dirty="0">
                        <a:solidFill>
                          <a:srgbClr val="16365C"/>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strojírenství</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s-CZ" sz="900" u="none" strike="noStrike">
                          <a:effectLst/>
                        </a:rPr>
                        <a:t>2003</a:t>
                      </a:r>
                      <a:endParaRPr lang="cs-CZ" sz="900" b="0" i="0" u="none" strike="noStrike">
                        <a:solidFill>
                          <a:srgbClr val="000000"/>
                        </a:solidFill>
                        <a:effectLst/>
                        <a:latin typeface="Calibri" panose="020F0502020204030204" pitchFamily="34" charset="0"/>
                      </a:endParaRPr>
                    </a:p>
                  </a:txBody>
                  <a:tcPr marL="41063"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900" u="none" strike="noStrike" dirty="0">
                          <a:effectLst/>
                        </a:rPr>
                        <a:t>www.nskova.cz</a:t>
                      </a:r>
                      <a:endParaRPr lang="cs-CZ" sz="900" b="0" i="0" u="none" strike="noStrike" dirty="0">
                        <a:solidFill>
                          <a:srgbClr val="000000"/>
                        </a:solidFill>
                        <a:effectLst/>
                        <a:latin typeface="Calibri" panose="020F0502020204030204" pitchFamily="34" charset="0"/>
                      </a:endParaRPr>
                    </a:p>
                  </a:txBody>
                  <a:tcPr marL="4562" marR="4562" marT="45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453595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t>Franchising</a:t>
            </a:r>
          </a:p>
        </p:txBody>
      </p:sp>
      <p:sp>
        <p:nvSpPr>
          <p:cNvPr id="22531" name="Zástupný symbol pro obsah 2"/>
          <p:cNvSpPr>
            <a:spLocks noGrp="1"/>
          </p:cNvSpPr>
          <p:nvPr>
            <p:ph idx="4294967295"/>
          </p:nvPr>
        </p:nvSpPr>
        <p:spPr>
          <a:xfrm>
            <a:off x="628650" y="1203598"/>
            <a:ext cx="7886700" cy="3262312"/>
          </a:xfrm>
          <a:prstGeom prst="rect">
            <a:avLst/>
          </a:prstGeom>
        </p:spPr>
        <p:txBody>
          <a:bodyPr/>
          <a:lstStyle/>
          <a:p>
            <a:r>
              <a:rPr lang="cs-CZ" dirty="0"/>
              <a:t>„podnikání pod cizím jménem“</a:t>
            </a:r>
          </a:p>
          <a:p>
            <a:r>
              <a:rPr lang="cs-CZ" dirty="0"/>
              <a:t>Víte, kdo „skutečně „ vlastní „</a:t>
            </a:r>
            <a:r>
              <a:rPr lang="cs-CZ" dirty="0" err="1"/>
              <a:t>OBI</a:t>
            </a:r>
            <a:r>
              <a:rPr lang="cs-CZ" dirty="0"/>
              <a:t>“?</a:t>
            </a:r>
          </a:p>
          <a:p>
            <a:r>
              <a:rPr lang="cs-CZ" dirty="0"/>
              <a:t>Koupí se licence, vybavení, podmínky</a:t>
            </a:r>
          </a:p>
          <a:p>
            <a:r>
              <a:rPr lang="cs-CZ" dirty="0"/>
              <a:t>Bezpečnější podnikání</a:t>
            </a:r>
          </a:p>
          <a:p>
            <a:r>
              <a:rPr lang="cs-CZ" dirty="0"/>
              <a:t>Zákaz konkurenčních značek</a:t>
            </a:r>
          </a:p>
          <a:p>
            <a:r>
              <a:rPr lang="cs-CZ" dirty="0"/>
              <a:t>Transfer </a:t>
            </a:r>
            <a:r>
              <a:rPr lang="cs-CZ" dirty="0" err="1"/>
              <a:t>know</a:t>
            </a:r>
            <a:r>
              <a:rPr lang="cs-CZ" dirty="0"/>
              <a:t> </a:t>
            </a:r>
            <a:r>
              <a:rPr lang="cs-CZ" dirty="0" err="1"/>
              <a:t>how</a:t>
            </a:r>
            <a:endParaRPr lang="cs-CZ" dirty="0"/>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F036E72-C36D-4AAF-85D3-B8E41DD9A66E}"/>
              </a:ext>
            </a:extLst>
          </p:cNvPr>
          <p:cNvSpPr>
            <a:spLocks noGrp="1"/>
          </p:cNvSpPr>
          <p:nvPr>
            <p:ph type="title"/>
          </p:nvPr>
        </p:nvSpPr>
        <p:spPr/>
        <p:txBody>
          <a:bodyPr/>
          <a:lstStyle/>
          <a:p>
            <a:endParaRPr lang="cs-CZ"/>
          </a:p>
        </p:txBody>
      </p:sp>
      <p:pic>
        <p:nvPicPr>
          <p:cNvPr id="23555" name="Picture 2"/>
          <p:cNvPicPr>
            <a:picLocks noChangeAspect="1" noChangeArrowheads="1"/>
          </p:cNvPicPr>
          <p:nvPr/>
        </p:nvPicPr>
        <p:blipFill>
          <a:blip r:embed="rId2" cstate="print"/>
          <a:srcRect/>
          <a:stretch>
            <a:fillRect/>
          </a:stretch>
        </p:blipFill>
        <p:spPr bwMode="auto">
          <a:xfrm>
            <a:off x="1571625" y="1607344"/>
            <a:ext cx="5538788" cy="2990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70CBB9C0-3952-451F-87B6-3C604461EAFE}"/>
              </a:ext>
            </a:extLst>
          </p:cNvPr>
          <p:cNvSpPr>
            <a:spLocks noGrp="1"/>
          </p:cNvSpPr>
          <p:nvPr>
            <p:ph type="title"/>
          </p:nvPr>
        </p:nvSpPr>
        <p:spPr/>
        <p:txBody>
          <a:bodyPr/>
          <a:lstStyle/>
          <a:p>
            <a:endParaRPr lang="cs-CZ"/>
          </a:p>
        </p:txBody>
      </p:sp>
      <p:sp>
        <p:nvSpPr>
          <p:cNvPr id="5" name="Obdélník 4">
            <a:extLst>
              <a:ext uri="{FF2B5EF4-FFF2-40B4-BE49-F238E27FC236}">
                <a16:creationId xmlns:a16="http://schemas.microsoft.com/office/drawing/2014/main" xmlns="" id="{9DB8AFB6-564E-486E-BF9A-6855F5478CA1}"/>
              </a:ext>
            </a:extLst>
          </p:cNvPr>
          <p:cNvSpPr/>
          <p:nvPr/>
        </p:nvSpPr>
        <p:spPr>
          <a:xfrm>
            <a:off x="827584" y="1140589"/>
            <a:ext cx="7416824" cy="2585323"/>
          </a:xfrm>
          <a:prstGeom prst="rect">
            <a:avLst/>
          </a:prstGeom>
        </p:spPr>
        <p:txBody>
          <a:bodyPr wrap="square">
            <a:spAutoFit/>
          </a:bodyPr>
          <a:lstStyle/>
          <a:p>
            <a:pPr marL="285750" indent="-285750" algn="just">
              <a:spcBef>
                <a:spcPts val="600"/>
              </a:spcBef>
              <a:spcAft>
                <a:spcPts val="0"/>
              </a:spcAft>
              <a:buFont typeface="Arial" panose="020B0604020202020204" pitchFamily="34" charset="0"/>
              <a:buChar char="•"/>
            </a:pPr>
            <a:r>
              <a:rPr lang="cs-CZ" dirty="0">
                <a:latin typeface="Times New Roman" panose="02020603050405020304" pitchFamily="18" charset="0"/>
                <a:ea typeface="Calibri" panose="020F0502020204030204" pitchFamily="34" charset="0"/>
              </a:rPr>
              <a:t>Růst konkurence a rozšiřování trhu jsou hlavními faktory, které mohou podněcovat malé a střední podnikatele ke vzájemné spolupráci. Dále pak vzpomeňme ekonomické hledisko, kdy jsou tlačeny velkými výrobci ke snižování cen finální produkce.	</a:t>
            </a:r>
          </a:p>
          <a:p>
            <a:pPr marL="285750" indent="-285750" algn="just">
              <a:spcAft>
                <a:spcPts val="0"/>
              </a:spcAft>
              <a:buFont typeface="Arial" panose="020B0604020202020204" pitchFamily="34" charset="0"/>
              <a:buChar char="•"/>
            </a:pPr>
            <a:r>
              <a:rPr lang="cs-CZ" dirty="0">
                <a:latin typeface="Times New Roman" panose="02020603050405020304" pitchFamily="18" charset="0"/>
                <a:ea typeface="Calibri" panose="020F0502020204030204" pitchFamily="34" charset="0"/>
              </a:rPr>
              <a:t>Jednou ze základní možnosti je vytváření řetězců ať ve formě výpomoci či další spolupráce, které může vést až ke kooperační síti. Nejvyšším stupněm je v této chvíli vytváření klastrů, do kterých je možno zapojit více firem v rámci jednoho výrobního procesu či propojovat vzájemnou spolupráci vědy a výzkumu a podnikatelské praxe.</a:t>
            </a:r>
          </a:p>
        </p:txBody>
      </p:sp>
    </p:spTree>
    <p:extLst>
      <p:ext uri="{BB962C8B-B14F-4D97-AF65-F5344CB8AC3E}">
        <p14:creationId xmlns:p14="http://schemas.microsoft.com/office/powerpoint/2010/main" val="4051825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t>Franchising v ČR</a:t>
            </a:r>
          </a:p>
        </p:txBody>
      </p:sp>
      <p:sp>
        <p:nvSpPr>
          <p:cNvPr id="24579" name="Zástupný symbol pro obsah 2"/>
          <p:cNvSpPr>
            <a:spLocks noGrp="1"/>
          </p:cNvSpPr>
          <p:nvPr>
            <p:ph idx="4294967295"/>
          </p:nvPr>
        </p:nvSpPr>
        <p:spPr>
          <a:xfrm>
            <a:off x="0" y="1370013"/>
            <a:ext cx="7886700" cy="3262312"/>
          </a:xfrm>
          <a:prstGeom prst="rect">
            <a:avLst/>
          </a:prstGeom>
        </p:spPr>
        <p:txBody>
          <a:bodyPr/>
          <a:lstStyle/>
          <a:p>
            <a:r>
              <a:rPr lang="cs-CZ" sz="1800"/>
              <a:t>Od 1991, Česká asociace franchisingu</a:t>
            </a:r>
          </a:p>
          <a:p>
            <a:r>
              <a:rPr lang="cs-CZ" sz="1800"/>
              <a:t>Největší zastoupení má kategorie konceptů z oboru restaurací, kaváren a čajoven, včetně rychlého občerstvení;</a:t>
            </a:r>
          </a:p>
          <a:p>
            <a:r>
              <a:rPr lang="cs-CZ" sz="1800"/>
              <a:t> Třetina konceptů jsou provozované v ČR více 10 než let. </a:t>
            </a:r>
          </a:p>
          <a:p>
            <a:r>
              <a:rPr lang="cs-CZ" sz="1800"/>
              <a:t>Mezi nejstarší systémy patří McDonald´s, YVES ROCHER, OBI.</a:t>
            </a:r>
          </a:p>
          <a:p>
            <a:r>
              <a:rPr lang="cs-CZ" sz="1800"/>
              <a:t>Výše vstupní investice se pohybuje od 10 tis. Kč do 15 mil. Kč, v jednom případě (OBI) je tato investice cca 300 mil. Kč.</a:t>
            </a:r>
          </a:p>
          <a:p>
            <a:r>
              <a:rPr lang="cs-CZ" sz="1800"/>
              <a:t>Viz též: </a:t>
            </a:r>
            <a:r>
              <a:rPr lang="cs-CZ" sz="1800">
                <a:hlinkClick r:id="rId2"/>
              </a:rPr>
              <a:t>http://www.czech-franchise.cz</a:t>
            </a:r>
            <a:endParaRPr lang="cs-CZ" sz="1800"/>
          </a:p>
          <a:p>
            <a:endParaRPr lang="cs-CZ" sz="2100"/>
          </a:p>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8E420E86-9EE7-4C54-A6D8-7979FAB07B84}"/>
              </a:ext>
            </a:extLst>
          </p:cNvPr>
          <p:cNvSpPr>
            <a:spLocks noGrp="1"/>
          </p:cNvSpPr>
          <p:nvPr>
            <p:ph type="title"/>
          </p:nvPr>
        </p:nvSpPr>
        <p:spPr/>
        <p:txBody>
          <a:bodyPr/>
          <a:lstStyle/>
          <a:p>
            <a:endParaRPr lang="cs-CZ"/>
          </a:p>
        </p:txBody>
      </p:sp>
      <p:pic>
        <p:nvPicPr>
          <p:cNvPr id="39938" name="Picture 2"/>
          <p:cNvPicPr>
            <a:picLocks noChangeAspect="1" noChangeArrowheads="1"/>
          </p:cNvPicPr>
          <p:nvPr/>
        </p:nvPicPr>
        <p:blipFill>
          <a:blip r:embed="rId2" cstate="print"/>
          <a:srcRect/>
          <a:stretch>
            <a:fillRect/>
          </a:stretch>
        </p:blipFill>
        <p:spPr bwMode="auto">
          <a:xfrm>
            <a:off x="1750219" y="60723"/>
            <a:ext cx="5643563" cy="502205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010A7E23-EE2B-4028-8916-1EA3327094C1}"/>
              </a:ext>
            </a:extLst>
          </p:cNvPr>
          <p:cNvSpPr>
            <a:spLocks noGrp="1"/>
          </p:cNvSpPr>
          <p:nvPr>
            <p:ph type="title"/>
          </p:nvPr>
        </p:nvSpPr>
        <p:spPr/>
        <p:txBody>
          <a:bodyPr/>
          <a:lstStyle/>
          <a:p>
            <a:endParaRPr lang="cs-CZ"/>
          </a:p>
        </p:txBody>
      </p:sp>
      <p:pic>
        <p:nvPicPr>
          <p:cNvPr id="40962" name="Picture 2"/>
          <p:cNvPicPr>
            <a:picLocks noChangeAspect="1" noChangeArrowheads="1"/>
          </p:cNvPicPr>
          <p:nvPr/>
        </p:nvPicPr>
        <p:blipFill>
          <a:blip r:embed="rId2" cstate="print"/>
          <a:srcRect/>
          <a:stretch>
            <a:fillRect/>
          </a:stretch>
        </p:blipFill>
        <p:spPr bwMode="auto">
          <a:xfrm>
            <a:off x="1675210" y="653654"/>
            <a:ext cx="5793581" cy="383619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CCA8AED1-2174-4F26-8D17-3E6B949FE5A3}"/>
              </a:ext>
            </a:extLst>
          </p:cNvPr>
          <p:cNvSpPr>
            <a:spLocks noGrp="1"/>
          </p:cNvSpPr>
          <p:nvPr>
            <p:ph type="title"/>
          </p:nvPr>
        </p:nvSpPr>
        <p:spPr/>
        <p:txBody>
          <a:bodyPr/>
          <a:lstStyle/>
          <a:p>
            <a:endParaRPr lang="cs-CZ"/>
          </a:p>
        </p:txBody>
      </p:sp>
      <p:pic>
        <p:nvPicPr>
          <p:cNvPr id="41986" name="Picture 2"/>
          <p:cNvPicPr>
            <a:picLocks noChangeAspect="1" noChangeArrowheads="1"/>
          </p:cNvPicPr>
          <p:nvPr/>
        </p:nvPicPr>
        <p:blipFill>
          <a:blip r:embed="rId2" cstate="print"/>
          <a:srcRect/>
          <a:stretch>
            <a:fillRect/>
          </a:stretch>
        </p:blipFill>
        <p:spPr bwMode="auto">
          <a:xfrm>
            <a:off x="1600200" y="496491"/>
            <a:ext cx="5943600" cy="415051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V ČR se zahraniční systémy rozvíjejí prostřednictvím následujících forem:</a:t>
            </a:r>
            <a:br>
              <a:rPr lang="cs-CZ" sz="2400" dirty="0"/>
            </a:br>
            <a:endParaRPr lang="cs-CZ" sz="2400" dirty="0"/>
          </a:p>
        </p:txBody>
      </p:sp>
      <p:sp>
        <p:nvSpPr>
          <p:cNvPr id="3" name="Zástupný symbol pro obsah 2"/>
          <p:cNvSpPr>
            <a:spLocks noGrp="1"/>
          </p:cNvSpPr>
          <p:nvPr>
            <p:ph idx="4294967295"/>
          </p:nvPr>
        </p:nvSpPr>
        <p:spPr>
          <a:xfrm>
            <a:off x="467544" y="1517369"/>
            <a:ext cx="8352928" cy="3395662"/>
          </a:xfrm>
          <a:prstGeom prst="rect">
            <a:avLst/>
          </a:prstGeom>
        </p:spPr>
        <p:txBody>
          <a:bodyPr/>
          <a:lstStyle/>
          <a:p>
            <a:r>
              <a:rPr lang="cs-CZ" sz="1500" b="1" dirty="0"/>
              <a:t>Dceřiná společnost – je nejčastější forma expanze zahraničních </a:t>
            </a:r>
            <a:r>
              <a:rPr lang="cs-CZ" sz="1500" b="1" dirty="0" err="1"/>
              <a:t>franchisantů</a:t>
            </a:r>
            <a:endParaRPr lang="cs-CZ" sz="1500" b="1" dirty="0"/>
          </a:p>
          <a:p>
            <a:r>
              <a:rPr lang="cs-CZ" sz="1500" b="1" dirty="0"/>
              <a:t>Joint </a:t>
            </a:r>
            <a:r>
              <a:rPr lang="cs-CZ" sz="1500" b="1" dirty="0" err="1"/>
              <a:t>Venture</a:t>
            </a:r>
            <a:r>
              <a:rPr lang="cs-CZ" sz="1500" b="1" dirty="0"/>
              <a:t> – je společný (kapitálově a organizačně) podnikatelský záměr</a:t>
            </a:r>
          </a:p>
          <a:p>
            <a:r>
              <a:rPr lang="cs-CZ" sz="1500" b="1" dirty="0"/>
              <a:t>Master licence – je smlouva, na jejímž základě </a:t>
            </a:r>
            <a:r>
              <a:rPr lang="cs-CZ" sz="1500" b="1" dirty="0" err="1"/>
              <a:t>franchisor</a:t>
            </a:r>
            <a:r>
              <a:rPr lang="cs-CZ" sz="1500" b="1" dirty="0"/>
              <a:t> poskytuje</a:t>
            </a:r>
          </a:p>
          <a:p>
            <a:r>
              <a:rPr lang="cs-CZ" sz="1500" dirty="0" err="1"/>
              <a:t>franchisantovi</a:t>
            </a:r>
            <a:r>
              <a:rPr lang="cs-CZ" sz="1500" dirty="0"/>
              <a:t> (dále jen Master </a:t>
            </a:r>
            <a:r>
              <a:rPr lang="cs-CZ" sz="1500" dirty="0" err="1"/>
              <a:t>franchisant</a:t>
            </a:r>
            <a:r>
              <a:rPr lang="cs-CZ" sz="1500" dirty="0"/>
              <a:t>) výhradní právo používat jeho </a:t>
            </a:r>
            <a:r>
              <a:rPr lang="cs-CZ" sz="1500" dirty="0" err="1"/>
              <a:t>franchisový</a:t>
            </a:r>
            <a:r>
              <a:rPr lang="cs-CZ" sz="1500" dirty="0"/>
              <a:t> paket pro podnikání na daném území. </a:t>
            </a:r>
          </a:p>
          <a:p>
            <a:r>
              <a:rPr lang="cs-CZ" sz="1500" dirty="0"/>
              <a:t>R</a:t>
            </a:r>
            <a:r>
              <a:rPr lang="cs-CZ" sz="1500" b="1" dirty="0"/>
              <a:t>egionální zástupce – jménem a pro zahraničního </a:t>
            </a:r>
            <a:r>
              <a:rPr lang="cs-CZ" sz="1500" b="1" dirty="0" err="1"/>
              <a:t>franchisora</a:t>
            </a:r>
            <a:r>
              <a:rPr lang="cs-CZ" sz="1500" b="1" dirty="0"/>
              <a:t> vyhledává</a:t>
            </a:r>
          </a:p>
          <a:p>
            <a:r>
              <a:rPr lang="cs-CZ" sz="1500" dirty="0"/>
              <a:t>v České republice </a:t>
            </a:r>
            <a:r>
              <a:rPr lang="cs-CZ" sz="1500" dirty="0" err="1"/>
              <a:t>franchisanty</a:t>
            </a:r>
            <a:r>
              <a:rPr lang="cs-CZ" sz="1500" dirty="0"/>
              <a:t>. </a:t>
            </a:r>
          </a:p>
          <a:p>
            <a:r>
              <a:rPr lang="cs-CZ" sz="1500" b="1" dirty="0"/>
              <a:t>Bezprostřední </a:t>
            </a:r>
            <a:r>
              <a:rPr lang="cs-CZ" sz="1500" b="1" dirty="0" err="1"/>
              <a:t>franchising</a:t>
            </a:r>
            <a:r>
              <a:rPr lang="cs-CZ" sz="1500" b="1" dirty="0"/>
              <a:t> – jedná se o ještě mnohem jednodušší formu</a:t>
            </a:r>
          </a:p>
          <a:p>
            <a:r>
              <a:rPr lang="cs-CZ" sz="1500" dirty="0"/>
              <a:t>vyhledávání </a:t>
            </a:r>
            <a:r>
              <a:rPr lang="cs-CZ" sz="1500" dirty="0" err="1"/>
              <a:t>franchisantů</a:t>
            </a:r>
            <a:r>
              <a:rPr lang="cs-CZ" sz="1500" dirty="0"/>
              <a:t> v dané zemi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DCA318AA-C45A-4229-9F43-894FA806A6FC}"/>
              </a:ext>
            </a:extLst>
          </p:cNvPr>
          <p:cNvSpPr>
            <a:spLocks noGrp="1"/>
          </p:cNvSpPr>
          <p:nvPr>
            <p:ph type="title"/>
          </p:nvPr>
        </p:nvSpPr>
        <p:spPr/>
        <p:txBody>
          <a:bodyPr/>
          <a:lstStyle/>
          <a:p>
            <a:endParaRPr lang="cs-CZ"/>
          </a:p>
        </p:txBody>
      </p:sp>
      <p:pic>
        <p:nvPicPr>
          <p:cNvPr id="43010" name="Picture 2"/>
          <p:cNvPicPr>
            <a:picLocks noChangeAspect="1" noChangeArrowheads="1"/>
          </p:cNvPicPr>
          <p:nvPr/>
        </p:nvPicPr>
        <p:blipFill>
          <a:blip r:embed="rId2" cstate="print"/>
          <a:srcRect/>
          <a:stretch>
            <a:fillRect/>
          </a:stretch>
        </p:blipFill>
        <p:spPr bwMode="auto">
          <a:xfrm>
            <a:off x="1796654" y="975123"/>
            <a:ext cx="5550694" cy="319325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323528" y="1148238"/>
            <a:ext cx="8560342" cy="2285241"/>
          </a:xfrm>
          <a:prstGeom prst="rect">
            <a:avLst/>
          </a:prstGeom>
          <a:solidFill>
            <a:schemeClr val="accent6">
              <a:lumMod val="40000"/>
              <a:lumOff val="60000"/>
            </a:schemeClr>
          </a:solidFill>
        </p:spPr>
        <p:txBody>
          <a:bodyPr wrap="square" lIns="68580" tIns="34290" rIns="68580" bIns="34290" rtlCol="0">
            <a:spAutoFit/>
          </a:bodyPr>
          <a:lstStyle/>
          <a:p>
            <a:r>
              <a:rPr lang="cs-CZ" dirty="0"/>
              <a:t>Rozvoj podnikání probíhá s ohledem na postupující globalizaci. Prvním důsledkem </a:t>
            </a:r>
            <a:r>
              <a:rPr lang="cs-CZ" dirty="0" err="1"/>
              <a:t>globa-lizace</a:t>
            </a:r>
            <a:r>
              <a:rPr lang="cs-CZ" dirty="0"/>
              <a:t> byl pokles významu zeměpisné polohy, protože globalizace umožnila mezinárodním podnikům získat výhodu před podniky, které se dosud nevymanili ze své domácí orientace. Globalizace odstranila konkurenční výhodu vznikající z možnosti využití levné pracovní síly v určitých regionech. Vedle dalšího konkurenčního boje také přinesla změnu v chování zákazníků, což ztěžuje postavení firem operujících na neustále se měnícím trhu – postupně se vyrovnávají rozdíly v kvalitě i ceně konkurenčních produktů, takže firmy musí budovat na nově vzniklých trzích zcela jiné vztahy se svými zákazníky.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dirty="0"/>
              <a:t>Vnější vliv na síťování MSP</a:t>
            </a:r>
          </a:p>
        </p:txBody>
      </p:sp>
      <p:sp>
        <p:nvSpPr>
          <p:cNvPr id="18435" name="Zástupný symbol pro obsah 2"/>
          <p:cNvSpPr>
            <a:spLocks noGrp="1"/>
          </p:cNvSpPr>
          <p:nvPr>
            <p:ph idx="4294967295"/>
          </p:nvPr>
        </p:nvSpPr>
        <p:spPr>
          <a:xfrm>
            <a:off x="323528" y="959644"/>
            <a:ext cx="7886700" cy="3262312"/>
          </a:xfrm>
          <a:prstGeom prst="rect">
            <a:avLst/>
          </a:prstGeom>
        </p:spPr>
        <p:txBody>
          <a:bodyPr/>
          <a:lstStyle/>
          <a:p>
            <a:r>
              <a:rPr lang="cs-CZ" sz="2800" dirty="0"/>
              <a:t>Protkávání vztahů, získávání konkurenční výhody, spolupráce</a:t>
            </a:r>
          </a:p>
          <a:p>
            <a:r>
              <a:rPr lang="cs-CZ" sz="2800" dirty="0"/>
              <a:t>2 a více podniků realizujících společný projekt</a:t>
            </a:r>
          </a:p>
          <a:p>
            <a:pPr lvl="1"/>
            <a:r>
              <a:rPr lang="cs-CZ" dirty="0"/>
              <a:t>Formální</a:t>
            </a:r>
          </a:p>
          <a:p>
            <a:pPr lvl="1"/>
            <a:r>
              <a:rPr lang="cs-CZ" dirty="0"/>
              <a:t>Neformální </a:t>
            </a:r>
          </a:p>
          <a:p>
            <a:pPr lvl="1"/>
            <a:r>
              <a:rPr lang="cs-CZ" dirty="0"/>
              <a:t>měkké sítě</a:t>
            </a:r>
          </a:p>
        </p:txBody>
      </p:sp>
      <p:pic>
        <p:nvPicPr>
          <p:cNvPr id="18436" name="Picture 3" descr="C:\Users\Sebestici\AppData\Local\Microsoft\Windows\Temporary Internet Files\Content.IE5\PBSFQ7LR\MCj04362540000[1].png"/>
          <p:cNvPicPr>
            <a:picLocks noChangeAspect="1" noChangeArrowheads="1"/>
          </p:cNvPicPr>
          <p:nvPr/>
        </p:nvPicPr>
        <p:blipFill>
          <a:blip r:embed="rId2" cstate="print"/>
          <a:srcRect/>
          <a:stretch>
            <a:fillRect/>
          </a:stretch>
        </p:blipFill>
        <p:spPr bwMode="auto">
          <a:xfrm>
            <a:off x="6629400" y="3536156"/>
            <a:ext cx="1371600" cy="1371600"/>
          </a:xfrm>
          <a:prstGeom prst="rect">
            <a:avLst/>
          </a:prstGeom>
          <a:noFill/>
          <a:ln w="9525">
            <a:noFill/>
            <a:miter lim="800000"/>
            <a:headEnd/>
            <a:tailEnd/>
          </a:ln>
        </p:spPr>
      </p:pic>
    </p:spTree>
    <p:extLst>
      <p:ext uri="{BB962C8B-B14F-4D97-AF65-F5344CB8AC3E}">
        <p14:creationId xmlns:p14="http://schemas.microsoft.com/office/powerpoint/2010/main" val="210476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normAutofit fontScale="90000"/>
          </a:bodyPr>
          <a:lstStyle/>
          <a:p>
            <a:r>
              <a:rPr lang="cs-CZ"/>
              <a:t>Potenciál síťového podnikání 5D (pětirozměrný</a:t>
            </a:r>
            <a:r>
              <a:rPr lang="cs-CZ">
                <a:sym typeface="Wingdings" pitchFamily="2" charset="2"/>
              </a:rPr>
              <a:t>)</a:t>
            </a:r>
            <a:r>
              <a:rPr lang="cs-CZ"/>
              <a:t> efekt</a:t>
            </a:r>
          </a:p>
        </p:txBody>
      </p:sp>
      <p:sp>
        <p:nvSpPr>
          <p:cNvPr id="5" name="Pravidelný pětiúhelník 4"/>
          <p:cNvSpPr/>
          <p:nvPr/>
        </p:nvSpPr>
        <p:spPr>
          <a:xfrm>
            <a:off x="3286125" y="1553767"/>
            <a:ext cx="3053954" cy="2839640"/>
          </a:xfrm>
          <a:prstGeom prst="pentago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cs-CZ" sz="1350"/>
          </a:p>
        </p:txBody>
      </p:sp>
      <p:sp>
        <p:nvSpPr>
          <p:cNvPr id="19460" name="TextovéPole 6"/>
          <p:cNvSpPr txBox="1">
            <a:spLocks noChangeArrowheads="1"/>
          </p:cNvSpPr>
          <p:nvPr/>
        </p:nvSpPr>
        <p:spPr bwMode="auto">
          <a:xfrm>
            <a:off x="4411266" y="1285875"/>
            <a:ext cx="803672" cy="300082"/>
          </a:xfrm>
          <a:prstGeom prst="rect">
            <a:avLst/>
          </a:prstGeom>
          <a:noFill/>
          <a:ln w="9525">
            <a:noFill/>
            <a:miter lim="800000"/>
            <a:headEnd/>
            <a:tailEnd/>
          </a:ln>
        </p:spPr>
        <p:txBody>
          <a:bodyPr>
            <a:spAutoFit/>
          </a:bodyPr>
          <a:lstStyle/>
          <a:p>
            <a:r>
              <a:rPr lang="cs-CZ" sz="1350"/>
              <a:t>OBSAH</a:t>
            </a:r>
          </a:p>
        </p:txBody>
      </p:sp>
      <p:sp>
        <p:nvSpPr>
          <p:cNvPr id="19461" name="TextovéPole 7"/>
          <p:cNvSpPr txBox="1">
            <a:spLocks noChangeArrowheads="1"/>
          </p:cNvSpPr>
          <p:nvPr/>
        </p:nvSpPr>
        <p:spPr bwMode="auto">
          <a:xfrm>
            <a:off x="6500812" y="2464594"/>
            <a:ext cx="910829" cy="300082"/>
          </a:xfrm>
          <a:prstGeom prst="rect">
            <a:avLst/>
          </a:prstGeom>
          <a:noFill/>
          <a:ln w="9525">
            <a:noFill/>
            <a:miter lim="800000"/>
            <a:headEnd/>
            <a:tailEnd/>
          </a:ln>
        </p:spPr>
        <p:txBody>
          <a:bodyPr>
            <a:spAutoFit/>
          </a:bodyPr>
          <a:lstStyle/>
          <a:p>
            <a:r>
              <a:rPr lang="cs-CZ" sz="1350"/>
              <a:t>FORMA</a:t>
            </a:r>
          </a:p>
        </p:txBody>
      </p:sp>
      <p:sp>
        <p:nvSpPr>
          <p:cNvPr id="19462" name="TextovéPole 8"/>
          <p:cNvSpPr txBox="1">
            <a:spLocks noChangeArrowheads="1"/>
          </p:cNvSpPr>
          <p:nvPr/>
        </p:nvSpPr>
        <p:spPr bwMode="auto">
          <a:xfrm>
            <a:off x="5857875" y="4393406"/>
            <a:ext cx="1017985" cy="300082"/>
          </a:xfrm>
          <a:prstGeom prst="rect">
            <a:avLst/>
          </a:prstGeom>
          <a:noFill/>
          <a:ln w="9525">
            <a:noFill/>
            <a:miter lim="800000"/>
            <a:headEnd/>
            <a:tailEnd/>
          </a:ln>
        </p:spPr>
        <p:txBody>
          <a:bodyPr>
            <a:spAutoFit/>
          </a:bodyPr>
          <a:lstStyle/>
          <a:p>
            <a:r>
              <a:rPr lang="cs-CZ" sz="1350"/>
              <a:t>PROSTOR</a:t>
            </a:r>
          </a:p>
        </p:txBody>
      </p:sp>
      <p:sp>
        <p:nvSpPr>
          <p:cNvPr id="19463" name="TextovéPole 9"/>
          <p:cNvSpPr txBox="1">
            <a:spLocks noChangeArrowheads="1"/>
          </p:cNvSpPr>
          <p:nvPr/>
        </p:nvSpPr>
        <p:spPr bwMode="auto">
          <a:xfrm>
            <a:off x="2536031" y="4446985"/>
            <a:ext cx="1553766" cy="300082"/>
          </a:xfrm>
          <a:prstGeom prst="rect">
            <a:avLst/>
          </a:prstGeom>
          <a:noFill/>
          <a:ln w="9525">
            <a:noFill/>
            <a:miter lim="800000"/>
            <a:headEnd/>
            <a:tailEnd/>
          </a:ln>
        </p:spPr>
        <p:txBody>
          <a:bodyPr>
            <a:spAutoFit/>
          </a:bodyPr>
          <a:lstStyle/>
          <a:p>
            <a:r>
              <a:rPr lang="cs-CZ" sz="1350"/>
              <a:t>KOMUNIKACE</a:t>
            </a:r>
          </a:p>
        </p:txBody>
      </p:sp>
      <p:sp>
        <p:nvSpPr>
          <p:cNvPr id="19464" name="TextovéPole 10"/>
          <p:cNvSpPr txBox="1">
            <a:spLocks noChangeArrowheads="1"/>
          </p:cNvSpPr>
          <p:nvPr/>
        </p:nvSpPr>
        <p:spPr bwMode="auto">
          <a:xfrm>
            <a:off x="1678782" y="2357437"/>
            <a:ext cx="1393031" cy="300082"/>
          </a:xfrm>
          <a:prstGeom prst="rect">
            <a:avLst/>
          </a:prstGeom>
          <a:noFill/>
          <a:ln w="9525">
            <a:noFill/>
            <a:miter lim="800000"/>
            <a:headEnd/>
            <a:tailEnd/>
          </a:ln>
        </p:spPr>
        <p:txBody>
          <a:bodyPr>
            <a:spAutoFit/>
          </a:bodyPr>
          <a:lstStyle/>
          <a:p>
            <a:r>
              <a:rPr lang="cs-CZ" sz="1350"/>
              <a:t>ČAS</a:t>
            </a:r>
          </a:p>
        </p:txBody>
      </p:sp>
      <p:sp>
        <p:nvSpPr>
          <p:cNvPr id="19465" name="TextovéPole 11"/>
          <p:cNvSpPr txBox="1">
            <a:spLocks noChangeArrowheads="1"/>
          </p:cNvSpPr>
          <p:nvPr/>
        </p:nvSpPr>
        <p:spPr bwMode="auto">
          <a:xfrm>
            <a:off x="4089798" y="2732485"/>
            <a:ext cx="1393031" cy="300082"/>
          </a:xfrm>
          <a:prstGeom prst="rect">
            <a:avLst/>
          </a:prstGeom>
          <a:noFill/>
          <a:ln w="9525">
            <a:noFill/>
            <a:miter lim="800000"/>
            <a:headEnd/>
            <a:tailEnd/>
          </a:ln>
        </p:spPr>
        <p:txBody>
          <a:bodyPr>
            <a:spAutoFit/>
          </a:bodyPr>
          <a:lstStyle/>
          <a:p>
            <a:pPr algn="ctr"/>
            <a:r>
              <a:rPr lang="cs-CZ" sz="1350"/>
              <a:t>SÍŤ</a:t>
            </a:r>
          </a:p>
        </p:txBody>
      </p:sp>
    </p:spTree>
    <p:extLst>
      <p:ext uri="{BB962C8B-B14F-4D97-AF65-F5344CB8AC3E}">
        <p14:creationId xmlns:p14="http://schemas.microsoft.com/office/powerpoint/2010/main" val="356150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t>Partnership – proč?</a:t>
            </a:r>
          </a:p>
        </p:txBody>
      </p:sp>
      <p:sp>
        <p:nvSpPr>
          <p:cNvPr id="3075" name="Zástupný symbol pro obsah 2"/>
          <p:cNvSpPr>
            <a:spLocks noGrp="1"/>
          </p:cNvSpPr>
          <p:nvPr>
            <p:ph idx="4294967295"/>
          </p:nvPr>
        </p:nvSpPr>
        <p:spPr>
          <a:xfrm>
            <a:off x="250903" y="940594"/>
            <a:ext cx="7886700" cy="3262312"/>
          </a:xfrm>
          <a:prstGeom prst="rect">
            <a:avLst/>
          </a:prstGeom>
        </p:spPr>
        <p:txBody>
          <a:bodyPr/>
          <a:lstStyle/>
          <a:p>
            <a:pPr eaLnBrk="1" hangingPunct="1"/>
            <a:r>
              <a:rPr lang="cs-CZ" sz="2400" dirty="0"/>
              <a:t>Kooperace posiluje konkurenceschopnost</a:t>
            </a:r>
          </a:p>
          <a:p>
            <a:pPr eaLnBrk="1" hangingPunct="1"/>
            <a:r>
              <a:rPr lang="cs-CZ" sz="2400" dirty="0"/>
              <a:t>Ovlivňuje:</a:t>
            </a:r>
          </a:p>
          <a:p>
            <a:pPr eaLnBrk="1" hangingPunct="1"/>
            <a:r>
              <a:rPr lang="cs-CZ" sz="2400" dirty="0"/>
              <a:t>Náklady </a:t>
            </a:r>
          </a:p>
          <a:p>
            <a:pPr eaLnBrk="1" hangingPunct="1"/>
            <a:r>
              <a:rPr lang="cs-CZ" sz="2400" dirty="0"/>
              <a:t>zefektivnění logistických toků</a:t>
            </a:r>
          </a:p>
          <a:p>
            <a:pPr eaLnBrk="1" hangingPunct="1"/>
            <a:r>
              <a:rPr lang="cs-CZ" sz="2400" dirty="0"/>
              <a:t>rozšíření skupiny cílových zákazníků</a:t>
            </a:r>
          </a:p>
          <a:p>
            <a:pPr eaLnBrk="1" hangingPunct="1"/>
            <a:r>
              <a:rPr lang="cs-CZ" sz="2400" dirty="0"/>
              <a:t>zlepšení možností inovací, </a:t>
            </a:r>
          </a:p>
          <a:p>
            <a:pPr eaLnBrk="1" hangingPunct="1"/>
            <a:r>
              <a:rPr lang="cs-CZ" sz="2400" dirty="0"/>
              <a:t>zlepšení geografické dostupnosti služeb </a:t>
            </a:r>
          </a:p>
          <a:p>
            <a:pPr eaLnBrk="1" hangingPunct="1"/>
            <a:r>
              <a:rPr lang="cs-CZ" sz="2400" dirty="0"/>
              <a:t>snížení konečné ceny výrobků či služeb pro koncového zákazníka.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cs-CZ"/>
              <a:t>Faktory k výhodě</a:t>
            </a:r>
          </a:p>
        </p:txBody>
      </p:sp>
      <p:sp>
        <p:nvSpPr>
          <p:cNvPr id="4099" name="Zástupný symbol pro obsah 2"/>
          <p:cNvSpPr>
            <a:spLocks noGrp="1"/>
          </p:cNvSpPr>
          <p:nvPr>
            <p:ph idx="4294967295"/>
          </p:nvPr>
        </p:nvSpPr>
        <p:spPr>
          <a:xfrm>
            <a:off x="0" y="1370013"/>
            <a:ext cx="7886700" cy="3262312"/>
          </a:xfrm>
          <a:prstGeom prst="rect">
            <a:avLst/>
          </a:prstGeom>
        </p:spPr>
        <p:txBody>
          <a:bodyPr/>
          <a:lstStyle/>
          <a:p>
            <a:r>
              <a:rPr lang="cs-CZ"/>
              <a:t>Lokální</a:t>
            </a:r>
          </a:p>
          <a:p>
            <a:r>
              <a:rPr lang="cs-CZ"/>
              <a:t>Regionální</a:t>
            </a:r>
          </a:p>
          <a:p>
            <a:r>
              <a:rPr lang="cs-CZ"/>
              <a:t>Globální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cs-CZ" sz="2100"/>
              <a:t>Měření konkurenceschopnosti-model IDINMOS dle Mikoláše</a:t>
            </a:r>
          </a:p>
        </p:txBody>
      </p:sp>
      <p:sp>
        <p:nvSpPr>
          <p:cNvPr id="5123" name="Obdélník 3"/>
          <p:cNvSpPr>
            <a:spLocks noChangeArrowheads="1"/>
          </p:cNvSpPr>
          <p:nvPr/>
        </p:nvSpPr>
        <p:spPr bwMode="auto">
          <a:xfrm>
            <a:off x="1464469" y="4661297"/>
            <a:ext cx="6054329" cy="300082"/>
          </a:xfrm>
          <a:prstGeom prst="rect">
            <a:avLst/>
          </a:prstGeom>
          <a:noFill/>
          <a:ln w="9525">
            <a:noFill/>
            <a:miter lim="800000"/>
            <a:headEnd/>
            <a:tailEnd/>
          </a:ln>
        </p:spPr>
        <p:txBody>
          <a:bodyPr>
            <a:spAutoFit/>
          </a:bodyPr>
          <a:lstStyle/>
          <a:p>
            <a:r>
              <a:rPr lang="cs-CZ" sz="1350"/>
              <a:t>Mikoláš – Jak zvýšit konkurenceschopnost podniku. Praha, Grada 2005</a:t>
            </a:r>
          </a:p>
        </p:txBody>
      </p:sp>
      <p:pic>
        <p:nvPicPr>
          <p:cNvPr id="5124" name="Picture 2"/>
          <p:cNvPicPr>
            <a:picLocks noChangeAspect="1" noChangeArrowheads="1"/>
          </p:cNvPicPr>
          <p:nvPr/>
        </p:nvPicPr>
        <p:blipFill>
          <a:blip r:embed="rId3" cstate="print"/>
          <a:srcRect/>
          <a:stretch>
            <a:fillRect/>
          </a:stretch>
        </p:blipFill>
        <p:spPr bwMode="auto">
          <a:xfrm>
            <a:off x="1518048" y="803672"/>
            <a:ext cx="5984081" cy="39135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251520" y="195486"/>
            <a:ext cx="7200800" cy="507703"/>
          </a:xfrm>
        </p:spPr>
        <p:txBody>
          <a:bodyPr/>
          <a:lstStyle/>
          <a:p>
            <a:r>
              <a:rPr lang="cs-CZ" dirty="0"/>
              <a:t>Možnosti kooperace (Tomek, Vávrová,2007)</a:t>
            </a:r>
          </a:p>
        </p:txBody>
      </p:sp>
      <p:sp>
        <p:nvSpPr>
          <p:cNvPr id="6147" name="Zástupný symbol pro obsah 2"/>
          <p:cNvSpPr>
            <a:spLocks noGrp="1"/>
          </p:cNvSpPr>
          <p:nvPr>
            <p:ph idx="4294967295"/>
          </p:nvPr>
        </p:nvSpPr>
        <p:spPr>
          <a:xfrm>
            <a:off x="0" y="1370013"/>
            <a:ext cx="7886700" cy="3262312"/>
          </a:xfrm>
          <a:prstGeom prst="rect">
            <a:avLst/>
          </a:prstGeom>
        </p:spPr>
        <p:txBody>
          <a:bodyPr/>
          <a:lstStyle/>
          <a:p>
            <a:r>
              <a:rPr lang="cs-CZ"/>
              <a:t>Specializace</a:t>
            </a:r>
          </a:p>
          <a:p>
            <a:r>
              <a:rPr lang="cs-CZ"/>
              <a:t>Integrace</a:t>
            </a:r>
          </a:p>
          <a:p>
            <a:r>
              <a:rPr lang="cs-CZ"/>
              <a:t>Koordinace</a:t>
            </a:r>
          </a:p>
          <a:p>
            <a:r>
              <a:rPr lang="cs-CZ"/>
              <a:t>Hledání nového</a:t>
            </a:r>
          </a:p>
        </p:txBody>
      </p:sp>
    </p:spTree>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958</Words>
  <Application>Microsoft Office PowerPoint</Application>
  <PresentationFormat>Předvádění na obrazovce (16:9)</PresentationFormat>
  <Paragraphs>200</Paragraphs>
  <Slides>36</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Times New Roman</vt:lpstr>
      <vt:lpstr>Wingdings</vt:lpstr>
      <vt:lpstr>SLU</vt:lpstr>
      <vt:lpstr>Rozvoj podnikání</vt:lpstr>
      <vt:lpstr>Prezentace aplikace PowerPoint</vt:lpstr>
      <vt:lpstr>Prezentace aplikace PowerPoint</vt:lpstr>
      <vt:lpstr>Vnější vliv na síťování MSP</vt:lpstr>
      <vt:lpstr>Potenciál síťového podnikání 5D (pětirozměrný) efekt</vt:lpstr>
      <vt:lpstr>Partnership – proč?</vt:lpstr>
      <vt:lpstr>Faktory k výhodě</vt:lpstr>
      <vt:lpstr>Měření konkurenceschopnosti-model IDINMOS dle Mikoláše</vt:lpstr>
      <vt:lpstr>Možnosti kooperace (Tomek, Vávrová,2007)</vt:lpstr>
      <vt:lpstr>Specializace </vt:lpstr>
      <vt:lpstr>Integrace</vt:lpstr>
      <vt:lpstr>Koordinace</vt:lpstr>
      <vt:lpstr>Hledání nového</vt:lpstr>
      <vt:lpstr>Shrnutí </vt:lpstr>
      <vt:lpstr>Formy</vt:lpstr>
      <vt:lpstr>Klastry</vt:lpstr>
      <vt:lpstr>Klastr je seskupení vzájemně provázaných </vt:lpstr>
      <vt:lpstr>Stádia klastrů</vt:lpstr>
      <vt:lpstr>Druhy klastrů</vt:lpstr>
      <vt:lpstr>Druhy klastrů</vt:lpstr>
      <vt:lpstr>DRUHY KLASTRŮ</vt:lpstr>
      <vt:lpstr>STRUKTURA</vt:lpstr>
      <vt:lpstr>Právní formy klastrů</vt:lpstr>
      <vt:lpstr>Prezentace aplikace PowerPoint</vt:lpstr>
      <vt:lpstr>Mapa klastrů v ČR</vt:lpstr>
      <vt:lpstr>Prezentace aplikace PowerPoint</vt:lpstr>
      <vt:lpstr>Příklady klastrů v MS kraji</vt:lpstr>
      <vt:lpstr>Franchising</vt:lpstr>
      <vt:lpstr>Prezentace aplikace PowerPoint</vt:lpstr>
      <vt:lpstr>Franchising v ČR</vt:lpstr>
      <vt:lpstr>Prezentace aplikace PowerPoint</vt:lpstr>
      <vt:lpstr>Prezentace aplikace PowerPoint</vt:lpstr>
      <vt:lpstr>Prezentace aplikace PowerPoint</vt:lpstr>
      <vt:lpstr>V ČR se zahraniční systémy rozvíjejí prostřednictvím následujících forem: </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uzivatel</cp:lastModifiedBy>
  <cp:revision>60</cp:revision>
  <cp:lastPrinted>2018-03-27T09:30:31Z</cp:lastPrinted>
  <dcterms:created xsi:type="dcterms:W3CDTF">2016-07-06T15:42:34Z</dcterms:created>
  <dcterms:modified xsi:type="dcterms:W3CDTF">2020-12-29T11:24:38Z</dcterms:modified>
</cp:coreProperties>
</file>