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2" r:id="rId2"/>
    <p:sldId id="259" r:id="rId3"/>
    <p:sldId id="285" r:id="rId4"/>
    <p:sldId id="286" r:id="rId5"/>
    <p:sldId id="282" r:id="rId6"/>
    <p:sldId id="283" r:id="rId7"/>
    <p:sldId id="284" r:id="rId8"/>
    <p:sldId id="260" r:id="rId9"/>
    <p:sldId id="261" r:id="rId10"/>
    <p:sldId id="262" r:id="rId11"/>
    <p:sldId id="295" r:id="rId12"/>
    <p:sldId id="296" r:id="rId13"/>
    <p:sldId id="279" r:id="rId14"/>
    <p:sldId id="280" r:id="rId15"/>
    <p:sldId id="288" r:id="rId16"/>
    <p:sldId id="301" r:id="rId17"/>
    <p:sldId id="297" r:id="rId18"/>
    <p:sldId id="298" r:id="rId19"/>
    <p:sldId id="299" r:id="rId20"/>
    <p:sldId id="300" r:id="rId21"/>
    <p:sldId id="287" r:id="rId22"/>
    <p:sldId id="292" r:id="rId23"/>
    <p:sldId id="264" r:id="rId24"/>
    <p:sldId id="265" r:id="rId25"/>
    <p:sldId id="266" r:id="rId26"/>
    <p:sldId id="267" r:id="rId27"/>
    <p:sldId id="269" r:id="rId28"/>
    <p:sldId id="268" r:id="rId29"/>
    <p:sldId id="270" r:id="rId30"/>
    <p:sldId id="293" r:id="rId31"/>
    <p:sldId id="271" r:id="rId32"/>
    <p:sldId id="272" r:id="rId33"/>
    <p:sldId id="273" r:id="rId34"/>
    <p:sldId id="274" r:id="rId35"/>
    <p:sldId id="275" r:id="rId36"/>
    <p:sldId id="294" r:id="rId37"/>
    <p:sldId id="276" r:id="rId38"/>
    <p:sldId id="281" r:id="rId39"/>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57" autoAdjust="0"/>
  </p:normalViewPr>
  <p:slideViewPr>
    <p:cSldViewPr>
      <p:cViewPr varScale="1">
        <p:scale>
          <a:sx n="92" d="100"/>
          <a:sy n="92" d="100"/>
        </p:scale>
        <p:origin x="75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29. 12. 2020</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a:prstGeom prst="rect">
            <a:avLst/>
          </a:prstGeom>
        </p:spPr>
        <p:txBody>
          <a:bodyPr lIns="68580" tIns="34290" rIns="68580" bIns="34290"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a:prstGeom prst="rect">
            <a:avLst/>
          </a:prstGeom>
        </p:spPr>
        <p:txBody>
          <a:bodyPr lIns="68580" tIns="34290" rIns="68580" bIns="34290"/>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F066A928-83BD-4B3B-AB3B-789638C2D817}" type="datetime1">
              <a:rPr lang="cs-CZ" smtClean="0"/>
              <a:t>29. 12. 2020</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t>‹#›</a:t>
            </a:fld>
            <a:endParaRPr lang="cs-CZ"/>
          </a:p>
        </p:txBody>
      </p:sp>
    </p:spTree>
    <p:extLst>
      <p:ext uri="{BB962C8B-B14F-4D97-AF65-F5344CB8AC3E}">
        <p14:creationId xmlns:p14="http://schemas.microsoft.com/office/powerpoint/2010/main" val="402340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4"/>
            <a:ext cx="7886700" cy="994172"/>
          </a:xfrm>
          <a:prstGeom prst="rect">
            <a:avLst/>
          </a:prstGeom>
        </p:spPr>
        <p:txBody>
          <a:bodyPr lIns="68580" tIns="34290" rIns="68580" bIns="34290"/>
          <a:lstStyle/>
          <a:p>
            <a:r>
              <a:rPr lang="cs-CZ"/>
              <a:t>Kliknutím lze upravit styl.</a:t>
            </a:r>
          </a:p>
        </p:txBody>
      </p:sp>
      <p:sp>
        <p:nvSpPr>
          <p:cNvPr id="3" name="Zástupný symbol pro obsah 2"/>
          <p:cNvSpPr>
            <a:spLocks noGrp="1"/>
          </p:cNvSpPr>
          <p:nvPr>
            <p:ph idx="1"/>
          </p:nvPr>
        </p:nvSpPr>
        <p:spPr>
          <a:xfrm>
            <a:off x="628650" y="1369219"/>
            <a:ext cx="7886700" cy="3263504"/>
          </a:xfrm>
          <a:prstGeom prst="rect">
            <a:avLst/>
          </a:prstGeom>
        </p:spPr>
        <p:txBody>
          <a:bodyPr lIns="68580" tIns="34290" rIns="68580" bIns="3429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28650" y="4767263"/>
            <a:ext cx="2057400" cy="273844"/>
          </a:xfrm>
          <a:prstGeom prst="rect">
            <a:avLst/>
          </a:prstGeom>
        </p:spPr>
        <p:txBody>
          <a:bodyPr lIns="68580" tIns="34290" rIns="68580" bIns="34290"/>
          <a:lstStyle/>
          <a:p>
            <a:fld id="{3E9BAEC6-A37A-4403-B919-4854A6448652}" type="datetimeFigureOut">
              <a:rPr lang="cs-CZ" smtClean="0"/>
              <a:pPr/>
              <a:t>29. 12. 2020</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lIns="68580" tIns="34290" rIns="68580" bIns="34290"/>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lIns="68580" tIns="34290" rIns="68580" bIns="34290"/>
          <a:lstStyle/>
          <a:p>
            <a:fld id="{2DA23C2D-3845-4F8C-9F64-DBE4B5B8108A}" type="slidenum">
              <a:rPr lang="cs-CZ" smtClean="0"/>
              <a:pPr/>
              <a:t>‹#›</a:t>
            </a:fld>
            <a:endParaRPr lang="cs-CZ"/>
          </a:p>
        </p:txBody>
      </p:sp>
    </p:spTree>
    <p:extLst>
      <p:ext uri="{BB962C8B-B14F-4D97-AF65-F5344CB8AC3E}">
        <p14:creationId xmlns:p14="http://schemas.microsoft.com/office/powerpoint/2010/main" val="331567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cSld name="Obsah s titulkem">
    <p:spTree>
      <p:nvGrpSpPr>
        <p:cNvPr id="1" name=""/>
        <p:cNvGrpSpPr/>
        <p:nvPr/>
      </p:nvGrpSpPr>
      <p:grpSpPr>
        <a:xfrm>
          <a:off x="0" y="0"/>
          <a:ext cx="0" cy="0"/>
          <a:chOff x="0" y="0"/>
          <a:chExt cx="0" cy="0"/>
        </a:xfrm>
      </p:grpSpPr>
      <p:grpSp>
        <p:nvGrpSpPr>
          <p:cNvPr id="9" name="Group 8"/>
          <p:cNvGrpSpPr/>
          <p:nvPr/>
        </p:nvGrpSpPr>
        <p:grpSpPr>
          <a:xfrm>
            <a:off x="0" y="0"/>
            <a:ext cx="9144000" cy="51435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971550"/>
            <a:ext cx="2094869" cy="1200150"/>
          </a:xfrm>
        </p:spPr>
        <p:txBody>
          <a:bodyPr anchor="b"/>
          <a:lstStyle>
            <a:lvl1pPr algn="l">
              <a:defRPr sz="1800" b="0"/>
            </a:lvl1pPr>
          </a:lstStyle>
          <a:p>
            <a:r>
              <a:rPr lang="cs-CZ"/>
              <a:t>Kliknutím lze upravit styl.</a:t>
            </a:r>
            <a:endParaRPr lang="en-US" dirty="0"/>
          </a:p>
        </p:txBody>
      </p:sp>
      <p:sp>
        <p:nvSpPr>
          <p:cNvPr id="3" name="Content Placeholder 2"/>
          <p:cNvSpPr>
            <a:spLocks noGrp="1"/>
          </p:cNvSpPr>
          <p:nvPr>
            <p:ph idx="1"/>
          </p:nvPr>
        </p:nvSpPr>
        <p:spPr>
          <a:xfrm>
            <a:off x="4335859" y="1085850"/>
            <a:ext cx="3892550" cy="3429000"/>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bwMode="gray">
          <a:xfrm>
            <a:off x="866215" y="2346961"/>
            <a:ext cx="2094869" cy="21716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cs-CZ"/>
              <a:t>Upravte styly předlohy textu.</a:t>
            </a:r>
          </a:p>
        </p:txBody>
      </p:sp>
      <p:sp>
        <p:nvSpPr>
          <p:cNvPr id="5" name="Date Placeholder 4"/>
          <p:cNvSpPr>
            <a:spLocks noGrp="1"/>
          </p:cNvSpPr>
          <p:nvPr>
            <p:ph type="dt" sz="half" idx="10"/>
          </p:nvPr>
        </p:nvSpPr>
        <p:spPr/>
        <p:txBody>
          <a:bodyPr/>
          <a:lstStyle/>
          <a:p>
            <a:fld id="{AF6E2C9B-5FA2-460D-9BE7-B0812FC2A6FF}" type="datetimeFigureOut">
              <a:rPr lang="en-US" smtClean="0"/>
              <a:t>12/29/2020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440058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pl-PL" sz="4000" b="1" dirty="0" smtClean="0">
                <a:solidFill>
                  <a:schemeClr val="bg1"/>
                </a:solidFill>
                <a:latin typeface="Times New Roman" panose="02020603050405020304" pitchFamily="18" charset="0"/>
                <a:cs typeface="Times New Roman" panose="02020603050405020304" pitchFamily="18" charset="0"/>
              </a:rPr>
              <a:t>Specifické </a:t>
            </a:r>
            <a:r>
              <a:rPr lang="pl-PL" sz="4000" b="1" dirty="0">
                <a:solidFill>
                  <a:schemeClr val="bg1"/>
                </a:solidFill>
                <a:latin typeface="Times New Roman" panose="02020603050405020304" pitchFamily="18" charset="0"/>
                <a:cs typeface="Times New Roman" panose="02020603050405020304" pitchFamily="18" charset="0"/>
              </a:rPr>
              <a:t>skupiny </a:t>
            </a:r>
            <a:r>
              <a:rPr lang="pl-PL" sz="4000" b="1" dirty="0" smtClean="0">
                <a:solidFill>
                  <a:schemeClr val="bg1"/>
                </a:solidFill>
                <a:latin typeface="Times New Roman" panose="02020603050405020304" pitchFamily="18" charset="0"/>
                <a:cs typeface="Times New Roman" panose="02020603050405020304" pitchFamily="18" charset="0"/>
              </a:rPr>
              <a:t>podnikatelů 2</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04173" y="3003798"/>
            <a:ext cx="3888432" cy="720080"/>
          </a:xfrm>
          <a:prstGeom prst="rect">
            <a:avLst/>
          </a:prstGeom>
        </p:spPr>
        <p:txBody>
          <a:bodyPr>
            <a:normAutofit/>
          </a:bodyPr>
          <a:lstStyle/>
          <a:p>
            <a:pPr marL="0" indent="0" algn="r">
              <a:buNone/>
            </a:pPr>
            <a:r>
              <a:rPr lang="sk-SK" sz="1400" dirty="0" err="1" smtClean="0">
                <a:solidFill>
                  <a:schemeClr val="bg1"/>
                </a:solidFill>
                <a:latin typeface="Times New Roman" panose="02020603050405020304" pitchFamily="18" charset="0"/>
                <a:cs typeface="Times New Roman" panose="02020603050405020304" pitchFamily="18" charset="0"/>
              </a:rPr>
              <a:t>Prezentace</a:t>
            </a:r>
            <a:r>
              <a:rPr lang="sk-SK" sz="1400" dirty="0" smtClean="0">
                <a:solidFill>
                  <a:schemeClr val="bg1"/>
                </a:solidFill>
                <a:latin typeface="Times New Roman" panose="02020603050405020304" pitchFamily="18" charset="0"/>
                <a:cs typeface="Times New Roman" panose="02020603050405020304" pitchFamily="18" charset="0"/>
              </a:rPr>
              <a:t> č. 7</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doc. Ing</a:t>
            </a:r>
            <a:r>
              <a:rPr lang="cs-CZ" altLang="cs-CZ" sz="900" b="1" dirty="0">
                <a:solidFill>
                  <a:srgbClr val="307871"/>
                </a:solidFill>
                <a:latin typeface="Times New Roman" panose="02020603050405020304" pitchFamily="18" charset="0"/>
                <a:cs typeface="Times New Roman" panose="02020603050405020304" pitchFamily="18" charset="0"/>
              </a:rPr>
              <a:t>. </a:t>
            </a:r>
            <a:r>
              <a:rPr lang="cs-CZ" altLang="cs-CZ" sz="900" b="1" dirty="0" smtClean="0">
                <a:solidFill>
                  <a:srgbClr val="307871"/>
                </a:solidFill>
                <a:latin typeface="Times New Roman" panose="02020603050405020304" pitchFamily="18" charset="0"/>
                <a:cs typeface="Times New Roman" panose="02020603050405020304" pitchFamily="18" charset="0"/>
              </a:rPr>
              <a:t>Jarmila </a:t>
            </a:r>
            <a:r>
              <a:rPr lang="cs-CZ" altLang="cs-CZ" sz="900" b="1" dirty="0" err="1" smtClean="0">
                <a:solidFill>
                  <a:srgbClr val="307871"/>
                </a:solidFill>
                <a:latin typeface="Times New Roman" panose="02020603050405020304" pitchFamily="18" charset="0"/>
                <a:cs typeface="Times New Roman" panose="02020603050405020304" pitchFamily="18" charset="0"/>
              </a:rPr>
              <a:t>Duháček</a:t>
            </a:r>
            <a:r>
              <a:rPr lang="cs-CZ" altLang="cs-CZ" sz="900" b="1" dirty="0" smtClean="0">
                <a:solidFill>
                  <a:srgbClr val="307871"/>
                </a:solidFill>
                <a:latin typeface="Times New Roman" panose="02020603050405020304" pitchFamily="18" charset="0"/>
                <a:cs typeface="Times New Roman" panose="02020603050405020304" pitchFamily="18" charset="0"/>
              </a:rPr>
              <a:t> Šebestová</a:t>
            </a:r>
            <a:endParaRPr lang="cs-CZ" altLang="cs-CZ" sz="900" b="1" dirty="0">
              <a:solidFill>
                <a:srgbClr val="307871"/>
              </a:solidFill>
              <a:latin typeface="Times New Roman" panose="02020603050405020304" pitchFamily="18" charset="0"/>
              <a:cs typeface="Times New Roman" panose="02020603050405020304" pitchFamily="18" charset="0"/>
            </a:endParaRPr>
          </a:p>
          <a:p>
            <a:pPr algn="r"/>
            <a:r>
              <a:rPr lang="cs-CZ" altLang="cs-CZ" sz="900" dirty="0" smtClean="0">
                <a:solidFill>
                  <a:srgbClr val="307871"/>
                </a:solidFill>
                <a:latin typeface="Times New Roman" panose="02020603050405020304" pitchFamily="18" charset="0"/>
                <a:cs typeface="Times New Roman" panose="02020603050405020304" pitchFamily="18" charset="0"/>
              </a:rPr>
              <a:t>Podnikání</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125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2CE6ADDE-F3D2-4059-9ADA-19CA9A0C6A6F}"/>
              </a:ext>
            </a:extLst>
          </p:cNvPr>
          <p:cNvSpPr>
            <a:spLocks noGrp="1"/>
          </p:cNvSpPr>
          <p:nvPr>
            <p:ph type="title"/>
          </p:nvPr>
        </p:nvSpPr>
        <p:spPr/>
        <p:txBody>
          <a:bodyPr/>
          <a:lstStyle/>
          <a:p>
            <a:endParaRPr lang="cs-CZ"/>
          </a:p>
        </p:txBody>
      </p:sp>
      <p:pic>
        <p:nvPicPr>
          <p:cNvPr id="1026" name="Picture 2" descr="https://zmps.sk/others/downloads/4192166742_index-20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19" r="-634"/>
          <a:stretch/>
        </p:blipFill>
        <p:spPr bwMode="auto">
          <a:xfrm>
            <a:off x="313509" y="0"/>
            <a:ext cx="864223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2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xmlns="" id="{443C8359-E628-41B0-9531-734C2F97052E}"/>
              </a:ext>
            </a:extLst>
          </p:cNvPr>
          <p:cNvSpPr>
            <a:spLocks noGrp="1"/>
          </p:cNvSpPr>
          <p:nvPr>
            <p:ph type="ctrTitle"/>
          </p:nvPr>
        </p:nvSpPr>
        <p:spPr/>
        <p:txBody>
          <a:bodyPr/>
          <a:lstStyle/>
          <a:p>
            <a:r>
              <a:rPr lang="cs-CZ" dirty="0"/>
              <a:t>Podnikání žen</a:t>
            </a:r>
          </a:p>
        </p:txBody>
      </p:sp>
      <p:sp>
        <p:nvSpPr>
          <p:cNvPr id="4" name="Podnadpis 3">
            <a:extLst>
              <a:ext uri="{FF2B5EF4-FFF2-40B4-BE49-F238E27FC236}">
                <a16:creationId xmlns:a16="http://schemas.microsoft.com/office/drawing/2014/main" xmlns="" id="{3C5058D8-EBA1-4899-BCFC-9C09CC76F7B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55892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9BF00960-80D5-4E26-8074-B2801FC0DDD2}"/>
              </a:ext>
            </a:extLst>
          </p:cNvPr>
          <p:cNvSpPr>
            <a:spLocks noGrp="1"/>
          </p:cNvSpPr>
          <p:nvPr>
            <p:ph type="title"/>
          </p:nvPr>
        </p:nvSpPr>
        <p:spPr>
          <a:xfrm>
            <a:off x="251520" y="195486"/>
            <a:ext cx="6408712" cy="507703"/>
          </a:xfrm>
        </p:spPr>
        <p:txBody>
          <a:bodyPr/>
          <a:lstStyle/>
          <a:p>
            <a:r>
              <a:rPr lang="cs-CZ" b="1" cap="all" dirty="0"/>
              <a:t>Podnikání žen a mužů - genderové rozdíly</a:t>
            </a:r>
            <a:br>
              <a:rPr lang="cs-CZ" b="1" cap="all" dirty="0"/>
            </a:br>
            <a:endParaRPr lang="cs-CZ" dirty="0"/>
          </a:p>
        </p:txBody>
      </p:sp>
      <p:sp>
        <p:nvSpPr>
          <p:cNvPr id="6" name="Obdélník 5">
            <a:extLst>
              <a:ext uri="{FF2B5EF4-FFF2-40B4-BE49-F238E27FC236}">
                <a16:creationId xmlns:a16="http://schemas.microsoft.com/office/drawing/2014/main" xmlns="" id="{6C2E1D08-233D-4DBC-93D5-C14E9D60168B}"/>
              </a:ext>
            </a:extLst>
          </p:cNvPr>
          <p:cNvSpPr/>
          <p:nvPr/>
        </p:nvSpPr>
        <p:spPr>
          <a:xfrm>
            <a:off x="683568" y="1491630"/>
            <a:ext cx="7992888" cy="2585323"/>
          </a:xfrm>
          <a:prstGeom prst="rect">
            <a:avLst/>
          </a:prstGeom>
        </p:spPr>
        <p:txBody>
          <a:bodyPr wrap="square">
            <a:spAutoFit/>
          </a:bodyPr>
          <a:lstStyle/>
          <a:p>
            <a:pPr marL="285750" indent="-285750">
              <a:buFont typeface="Arial" panose="020B0604020202020204" pitchFamily="34" charset="0"/>
              <a:buChar char="•"/>
            </a:pPr>
            <a:r>
              <a:rPr lang="cs-CZ" dirty="0"/>
              <a:t>Předpojaté názory na základě pohlaví mohou mít skutečně zásadní vliv na motivaci žen vstoupit do světa podnikání. </a:t>
            </a:r>
          </a:p>
          <a:p>
            <a:pPr marL="285750" indent="-285750">
              <a:buFont typeface="Arial" panose="020B0604020202020204" pitchFamily="34" charset="0"/>
              <a:buChar char="•"/>
            </a:pPr>
            <a:r>
              <a:rPr lang="cs-CZ" dirty="0"/>
              <a:t>Na ženu je i v dnešní vyspělé společnosti stále ještě pohlíženo jako na opatrovatelku rodinného krbu, nikoliv jako na živitelku rodiny.</a:t>
            </a:r>
          </a:p>
          <a:p>
            <a:pPr marL="285750" indent="-285750">
              <a:buFont typeface="Arial" panose="020B0604020202020204" pitchFamily="34" charset="0"/>
              <a:buChar char="•"/>
            </a:pPr>
            <a:r>
              <a:rPr lang="cs-CZ" dirty="0"/>
              <a:t>Začínající podnikatelky proto musí vykazovat mnohem větší odhodlanost než jejich mužské protějšky, protože jejich výchozí bod pro podnikání kvůli stereotypům není stejný. </a:t>
            </a:r>
          </a:p>
          <a:p>
            <a:pPr marL="285750" indent="-285750">
              <a:buFont typeface="Arial" panose="020B0604020202020204" pitchFamily="34" charset="0"/>
              <a:buChar char="•"/>
            </a:pPr>
            <a:r>
              <a:rPr lang="cs-CZ" dirty="0"/>
              <a:t>Pro ženu rozhodnutou zahájit podnikání je velmi důležité odstranit negativní aspekty, jež brání úspěšné podnikatelské činnosti. </a:t>
            </a:r>
          </a:p>
        </p:txBody>
      </p:sp>
    </p:spTree>
    <p:extLst>
      <p:ext uri="{BB962C8B-B14F-4D97-AF65-F5344CB8AC3E}">
        <p14:creationId xmlns:p14="http://schemas.microsoft.com/office/powerpoint/2010/main" val="991653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xmlns="" id="{311E3B20-5ACE-48A5-BD4A-3B34810D3719}"/>
              </a:ext>
            </a:extLst>
          </p:cNvPr>
          <p:cNvSpPr>
            <a:spLocks noGrp="1"/>
          </p:cNvSpPr>
          <p:nvPr>
            <p:ph type="title"/>
          </p:nvPr>
        </p:nvSpPr>
        <p:spPr/>
        <p:txBody>
          <a:bodyPr/>
          <a:lstStyle/>
          <a:p>
            <a:r>
              <a:rPr lang="cs-CZ" altLang="cs-CZ"/>
              <a:t>Ženy a trh práce</a:t>
            </a:r>
          </a:p>
        </p:txBody>
      </p:sp>
      <p:sp>
        <p:nvSpPr>
          <p:cNvPr id="25603" name="Zástupný symbol pro obsah 2">
            <a:extLst>
              <a:ext uri="{FF2B5EF4-FFF2-40B4-BE49-F238E27FC236}">
                <a16:creationId xmlns:a16="http://schemas.microsoft.com/office/drawing/2014/main" xmlns="" id="{ECE7A72A-FFF1-4221-B42B-41170E92C63B}"/>
              </a:ext>
            </a:extLst>
          </p:cNvPr>
          <p:cNvSpPr>
            <a:spLocks noGrp="1"/>
          </p:cNvSpPr>
          <p:nvPr>
            <p:ph idx="4294967295"/>
          </p:nvPr>
        </p:nvSpPr>
        <p:spPr>
          <a:xfrm>
            <a:off x="0" y="1370013"/>
            <a:ext cx="8964488" cy="3262312"/>
          </a:xfrm>
          <a:prstGeom prst="rect">
            <a:avLst/>
          </a:prstGeom>
        </p:spPr>
        <p:txBody>
          <a:bodyPr/>
          <a:lstStyle/>
          <a:p>
            <a:r>
              <a:rPr lang="cs-CZ" altLang="cs-CZ" sz="2400" i="1" dirty="0"/>
              <a:t>Míra zapojení žen do pracovního procesu je ve všech zemích mnohem menší než u mužů,"</a:t>
            </a:r>
            <a:r>
              <a:rPr lang="cs-CZ" altLang="cs-CZ" sz="2400" dirty="0"/>
              <a:t> uvádí zpráva Organizace pro hospodářskou spolupráci a rozvoj (OECD) z roku 2008. </a:t>
            </a:r>
            <a:r>
              <a:rPr lang="cs-CZ" altLang="cs-CZ" sz="2400" i="1" dirty="0"/>
              <a:t>„V zemích, které jsou členy OECD, je v průměru 60 % zaměstnaných žen."</a:t>
            </a:r>
            <a:endParaRPr lang="cs-CZ" altLang="cs-CZ"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xmlns="" id="{18734E41-BD8A-460D-8737-7886A2D65C1D}"/>
              </a:ext>
            </a:extLst>
          </p:cNvPr>
          <p:cNvSpPr>
            <a:spLocks noGrp="1"/>
          </p:cNvSpPr>
          <p:nvPr>
            <p:ph type="title"/>
          </p:nvPr>
        </p:nvSpPr>
        <p:spPr/>
        <p:txBody>
          <a:bodyPr/>
          <a:lstStyle/>
          <a:p>
            <a:r>
              <a:rPr lang="cs-CZ" altLang="cs-CZ"/>
              <a:t>Specifika zaměstnávání</a:t>
            </a:r>
          </a:p>
        </p:txBody>
      </p:sp>
      <p:sp>
        <p:nvSpPr>
          <p:cNvPr id="26627" name="Zástupný symbol pro obsah 2">
            <a:extLst>
              <a:ext uri="{FF2B5EF4-FFF2-40B4-BE49-F238E27FC236}">
                <a16:creationId xmlns:a16="http://schemas.microsoft.com/office/drawing/2014/main" xmlns="" id="{164D09BB-AFD0-4F26-BCF0-DA521DCB787F}"/>
              </a:ext>
            </a:extLst>
          </p:cNvPr>
          <p:cNvSpPr>
            <a:spLocks noGrp="1"/>
          </p:cNvSpPr>
          <p:nvPr>
            <p:ph idx="4294967295"/>
          </p:nvPr>
        </p:nvSpPr>
        <p:spPr>
          <a:xfrm>
            <a:off x="0" y="1370013"/>
            <a:ext cx="7886700" cy="3262312"/>
          </a:xfrm>
          <a:prstGeom prst="rect">
            <a:avLst/>
          </a:prstGeom>
        </p:spPr>
        <p:txBody>
          <a:bodyPr/>
          <a:lstStyle/>
          <a:p>
            <a:r>
              <a:rPr lang="cs-CZ" altLang="cs-CZ" sz="2800" dirty="0"/>
              <a:t>Vyšší nárok na flexibilitu dle výzkumu Mezinárodní organizace práce (ILO) v roce 2008</a:t>
            </a:r>
          </a:p>
          <a:p>
            <a:r>
              <a:rPr lang="cs-CZ" altLang="cs-CZ" sz="2800" dirty="0"/>
              <a:t>Nerovnost platů – v průměru 17% méně</a:t>
            </a:r>
          </a:p>
          <a:p>
            <a:r>
              <a:rPr lang="cs-CZ" altLang="cs-CZ" sz="2800" dirty="0"/>
              <a:t>„Skleněný strop“-omezený kariérový postup</a:t>
            </a:r>
          </a:p>
        </p:txBody>
      </p:sp>
      <p:pic>
        <p:nvPicPr>
          <p:cNvPr id="26628" name="Picture 2" descr="C:\Users\Sebestici\AppData\Local\Microsoft\Windows\Temporary Internet Files\Content.IE5\7ALZ0WGN\MPj04330100000[1].jpg">
            <a:extLst>
              <a:ext uri="{FF2B5EF4-FFF2-40B4-BE49-F238E27FC236}">
                <a16:creationId xmlns:a16="http://schemas.microsoft.com/office/drawing/2014/main" xmlns="" id="{E1A537DF-47B4-4262-AD66-B0370439B7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2571750"/>
            <a:ext cx="1757363" cy="172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Překážky, utvářející skleněný strop</a:t>
            </a:r>
          </a:p>
        </p:txBody>
      </p:sp>
      <p:sp>
        <p:nvSpPr>
          <p:cNvPr id="3" name="Zástupný symbol pro obsah 2"/>
          <p:cNvSpPr>
            <a:spLocks noGrp="1"/>
          </p:cNvSpPr>
          <p:nvPr>
            <p:ph idx="4294967295"/>
          </p:nvPr>
        </p:nvSpPr>
        <p:spPr>
          <a:xfrm>
            <a:off x="467544" y="940594"/>
            <a:ext cx="7886700" cy="3262312"/>
          </a:xfrm>
          <a:prstGeom prst="rect">
            <a:avLst/>
          </a:prstGeom>
        </p:spPr>
        <p:txBody>
          <a:bodyPr/>
          <a:lstStyle/>
          <a:p>
            <a:r>
              <a:rPr lang="cs-CZ" dirty="0"/>
              <a:t>Společenské bariéry</a:t>
            </a:r>
          </a:p>
          <a:p>
            <a:r>
              <a:rPr lang="cs-CZ" dirty="0"/>
              <a:t>Informační bariéry</a:t>
            </a:r>
          </a:p>
          <a:p>
            <a:r>
              <a:rPr lang="cs-CZ" dirty="0"/>
              <a:t>Bariéry odlišnosti</a:t>
            </a:r>
          </a:p>
          <a:p>
            <a:r>
              <a:rPr lang="cs-CZ" dirty="0"/>
              <a:t>Zvyklosti trhu práce</a:t>
            </a:r>
          </a:p>
          <a:p>
            <a:r>
              <a:rPr lang="cs-CZ" dirty="0"/>
              <a:t>Sítě neformálních vztahů</a:t>
            </a:r>
          </a:p>
          <a:p>
            <a:r>
              <a:rPr lang="cs-CZ" dirty="0"/>
              <a:t>Nedostatky v zákonech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strategie, jak se vyrovnat</a:t>
            </a:r>
          </a:p>
        </p:txBody>
      </p:sp>
      <p:sp>
        <p:nvSpPr>
          <p:cNvPr id="3" name="Zástupný symbol pro obsah 2"/>
          <p:cNvSpPr>
            <a:spLocks noGrp="1"/>
          </p:cNvSpPr>
          <p:nvPr>
            <p:ph idx="4294967295"/>
          </p:nvPr>
        </p:nvSpPr>
        <p:spPr>
          <a:xfrm>
            <a:off x="0" y="1370013"/>
            <a:ext cx="7886700" cy="3262312"/>
          </a:xfrm>
          <a:prstGeom prst="rect">
            <a:avLst/>
          </a:prstGeom>
        </p:spPr>
        <p:txBody>
          <a:bodyPr/>
          <a:lstStyle/>
          <a:p>
            <a:r>
              <a:rPr lang="cs-CZ" dirty="0"/>
              <a:t>Kombinace úlohy rodina-práce, žena-podnikatelka= model  „SUPERŽENA“</a:t>
            </a:r>
          </a:p>
          <a:p>
            <a:r>
              <a:rPr lang="cs-CZ" dirty="0"/>
              <a:t>Odbourání handicapů v individuální strategii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xmlns="" id="{44CBCF9D-99E3-4F6F-B593-B745D125121D}"/>
              </a:ext>
            </a:extLst>
          </p:cNvPr>
          <p:cNvSpPr>
            <a:spLocks noGrp="1"/>
          </p:cNvSpPr>
          <p:nvPr>
            <p:ph type="title"/>
          </p:nvPr>
        </p:nvSpPr>
        <p:spPr/>
        <p:txBody>
          <a:bodyPr/>
          <a:lstStyle/>
          <a:p>
            <a:r>
              <a:rPr lang="cs-CZ" altLang="cs-CZ"/>
              <a:t>Řešení – samostatné podnikání žen</a:t>
            </a:r>
          </a:p>
        </p:txBody>
      </p:sp>
      <p:sp>
        <p:nvSpPr>
          <p:cNvPr id="27651" name="Zástupný symbol pro obsah 2">
            <a:extLst>
              <a:ext uri="{FF2B5EF4-FFF2-40B4-BE49-F238E27FC236}">
                <a16:creationId xmlns:a16="http://schemas.microsoft.com/office/drawing/2014/main" xmlns="" id="{8E227FC7-F42E-4493-A3B6-3932867DE943}"/>
              </a:ext>
            </a:extLst>
          </p:cNvPr>
          <p:cNvSpPr>
            <a:spLocks noGrp="1"/>
          </p:cNvSpPr>
          <p:nvPr>
            <p:ph idx="4294967295"/>
          </p:nvPr>
        </p:nvSpPr>
        <p:spPr>
          <a:xfrm>
            <a:off x="0" y="1370013"/>
            <a:ext cx="7886700" cy="3262312"/>
          </a:xfrm>
          <a:prstGeom prst="rect">
            <a:avLst/>
          </a:prstGeom>
        </p:spPr>
        <p:txBody>
          <a:bodyPr/>
          <a:lstStyle/>
          <a:p>
            <a:r>
              <a:rPr lang="cs-CZ" altLang="cs-CZ" i="1" dirty="0"/>
              <a:t>„podnikání žen stává stále důležitější částí hospodářského prostředí mnoha zemí a může zásadně přispět k hospodářskému růstu zemí s nízkými/středními příjmy.„ </a:t>
            </a:r>
          </a:p>
          <a:p>
            <a:pPr>
              <a:buFont typeface="Arial" panose="020B0604020202020204" pitchFamily="34" charset="0"/>
              <a:buNone/>
            </a:pPr>
            <a:r>
              <a:rPr lang="cs-CZ" altLang="cs-CZ" dirty="0"/>
              <a:t>			</a:t>
            </a:r>
          </a:p>
          <a:p>
            <a:pPr>
              <a:buFont typeface="Arial" panose="020B0604020202020204" pitchFamily="34" charset="0"/>
              <a:buNone/>
            </a:pPr>
            <a:endParaRPr lang="cs-CZ" altLang="cs-CZ" dirty="0"/>
          </a:p>
          <a:p>
            <a:pPr>
              <a:buFont typeface="Arial" panose="020B0604020202020204" pitchFamily="34" charset="0"/>
              <a:buNone/>
            </a:pPr>
            <a:r>
              <a:rPr lang="cs-CZ" altLang="cs-CZ" dirty="0"/>
              <a:t>			</a:t>
            </a:r>
            <a:r>
              <a:rPr lang="cs-CZ" altLang="cs-CZ" dirty="0" err="1"/>
              <a:t>Global</a:t>
            </a:r>
            <a:r>
              <a:rPr lang="cs-CZ" altLang="cs-CZ" dirty="0"/>
              <a:t> </a:t>
            </a:r>
            <a:r>
              <a:rPr lang="cs-CZ" altLang="cs-CZ" dirty="0" err="1"/>
              <a:t>Entrepreneurship</a:t>
            </a:r>
            <a:r>
              <a:rPr lang="cs-CZ" altLang="cs-CZ" dirty="0"/>
              <a:t> Monitor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xmlns="" id="{69125D64-73DE-4FAE-B6E9-0E58D0CFD19B}"/>
              </a:ext>
            </a:extLst>
          </p:cNvPr>
          <p:cNvSpPr>
            <a:spLocks noGrp="1"/>
          </p:cNvSpPr>
          <p:nvPr>
            <p:ph type="title"/>
          </p:nvPr>
        </p:nvSpPr>
        <p:spPr/>
        <p:txBody>
          <a:bodyPr/>
          <a:lstStyle/>
          <a:p>
            <a:r>
              <a:rPr lang="cs-CZ" altLang="cs-CZ"/>
              <a:t>Podpora podnikání žen v ČR</a:t>
            </a:r>
          </a:p>
        </p:txBody>
      </p:sp>
      <p:sp>
        <p:nvSpPr>
          <p:cNvPr id="28675" name="Zástupný symbol pro obsah 2">
            <a:extLst>
              <a:ext uri="{FF2B5EF4-FFF2-40B4-BE49-F238E27FC236}">
                <a16:creationId xmlns:a16="http://schemas.microsoft.com/office/drawing/2014/main" xmlns="" id="{B0870930-BA70-4294-A582-801896075C64}"/>
              </a:ext>
            </a:extLst>
          </p:cNvPr>
          <p:cNvSpPr>
            <a:spLocks noGrp="1"/>
          </p:cNvSpPr>
          <p:nvPr>
            <p:ph idx="4294967295"/>
          </p:nvPr>
        </p:nvSpPr>
        <p:spPr>
          <a:xfrm>
            <a:off x="0" y="1370013"/>
            <a:ext cx="7886700" cy="3262312"/>
          </a:xfrm>
          <a:prstGeom prst="rect">
            <a:avLst/>
          </a:prstGeom>
        </p:spPr>
        <p:txBody>
          <a:bodyPr/>
          <a:lstStyle/>
          <a:p>
            <a:r>
              <a:rPr lang="cs-CZ" altLang="cs-CZ"/>
              <a:t>Asociace podnikatelek a manažerek</a:t>
            </a:r>
          </a:p>
          <a:p>
            <a:r>
              <a:rPr lang="cs-CZ" altLang="cs-CZ"/>
              <a:t>Podnikatelky.cz</a:t>
            </a:r>
          </a:p>
          <a:p>
            <a:r>
              <a:rPr lang="cs-CZ" altLang="cs-CZ"/>
              <a:t>Podnikanizen.cz</a:t>
            </a:r>
          </a:p>
          <a:p>
            <a:r>
              <a:rPr lang="cs-CZ" altLang="cs-CZ"/>
              <a:t>Projekt „Podnikavá žena“</a:t>
            </a:r>
          </a:p>
          <a:p>
            <a:r>
              <a:rPr lang="cs-CZ" altLang="cs-CZ"/>
              <a:t>Podpora z Fondů EU</a:t>
            </a:r>
          </a:p>
          <a:p>
            <a:endParaRPr lang="cs-CZ" alt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xmlns="" id="{F3F20DF5-5B32-438F-A423-AF5C76993CD7}"/>
              </a:ext>
            </a:extLst>
          </p:cNvPr>
          <p:cNvSpPr>
            <a:spLocks noGrp="1"/>
          </p:cNvSpPr>
          <p:nvPr>
            <p:ph type="title"/>
          </p:nvPr>
        </p:nvSpPr>
        <p:spPr/>
        <p:txBody>
          <a:bodyPr/>
          <a:lstStyle/>
          <a:p>
            <a:r>
              <a:rPr lang="cs-CZ" altLang="cs-CZ"/>
              <a:t>Úspěšná podnikatelka, matka Olga Girstlová</a:t>
            </a:r>
          </a:p>
        </p:txBody>
      </p:sp>
      <p:sp>
        <p:nvSpPr>
          <p:cNvPr id="29699" name="Zástupný symbol pro obsah 3">
            <a:extLst>
              <a:ext uri="{FF2B5EF4-FFF2-40B4-BE49-F238E27FC236}">
                <a16:creationId xmlns:a16="http://schemas.microsoft.com/office/drawing/2014/main" xmlns="" id="{E2958E2E-27D7-4351-A5C2-F6B1F6A64051}"/>
              </a:ext>
            </a:extLst>
          </p:cNvPr>
          <p:cNvSpPr>
            <a:spLocks noGrp="1"/>
          </p:cNvSpPr>
          <p:nvPr>
            <p:ph idx="4294967295"/>
          </p:nvPr>
        </p:nvSpPr>
        <p:spPr>
          <a:xfrm>
            <a:off x="5251450" y="1085850"/>
            <a:ext cx="3892550" cy="3429000"/>
          </a:xfrm>
        </p:spPr>
        <p:txBody>
          <a:bodyPr>
            <a:normAutofit fontScale="85000" lnSpcReduction="10000"/>
          </a:bodyPr>
          <a:lstStyle/>
          <a:p>
            <a:r>
              <a:rPr lang="cs-CZ" altLang="cs-CZ" sz="1800" b="1"/>
              <a:t>zakladatelka společnosti GiTy</a:t>
            </a:r>
          </a:p>
          <a:p>
            <a:r>
              <a:rPr lang="cs-CZ" altLang="cs-CZ" sz="1800" b="1"/>
              <a:t>Matka 4 dětí</a:t>
            </a:r>
          </a:p>
          <a:p>
            <a:r>
              <a:rPr lang="cs-CZ" altLang="cs-CZ" sz="1800"/>
              <a:t>Komunikační technologie</a:t>
            </a:r>
          </a:p>
          <a:p>
            <a:r>
              <a:rPr lang="cs-CZ" altLang="cs-CZ" sz="1800"/>
              <a:t>Pobočka i na Slovensku</a:t>
            </a:r>
          </a:p>
          <a:p>
            <a:r>
              <a:rPr lang="cs-CZ" altLang="cs-CZ" sz="1800"/>
              <a:t>Podnikatelka roku</a:t>
            </a:r>
          </a:p>
          <a:p>
            <a:r>
              <a:rPr lang="cs-CZ" altLang="cs-CZ" sz="1800"/>
              <a:t>Jako první Češka získala v Monaku v roce 1999 ocenění Vedoucí podnikatelka světa.</a:t>
            </a:r>
          </a:p>
          <a:p>
            <a:r>
              <a:rPr lang="cs-CZ" altLang="cs-CZ" sz="1800" b="1"/>
              <a:t>Pro ženy zavedla zkrácený pracovní úvazek nebo práci z domu, podnikové průkazky na cvičení a wellness.</a:t>
            </a:r>
          </a:p>
          <a:p>
            <a:r>
              <a:rPr lang="cs-CZ" altLang="cs-CZ" sz="1800" b="1"/>
              <a:t>Letos firmu prodala, věnuje se ekologickému stavitelství, oboru, který vystudovala</a:t>
            </a:r>
            <a:endParaRPr lang="cs-CZ" altLang="cs-CZ" sz="1800"/>
          </a:p>
        </p:txBody>
      </p:sp>
      <p:pic>
        <p:nvPicPr>
          <p:cNvPr id="29701" name="Picture 2">
            <a:extLst>
              <a:ext uri="{FF2B5EF4-FFF2-40B4-BE49-F238E27FC236}">
                <a16:creationId xmlns:a16="http://schemas.microsoft.com/office/drawing/2014/main" xmlns="" id="{731F4566-A7F0-4981-B2A8-769C99C7C4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469" y="1125141"/>
            <a:ext cx="2314575" cy="355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393883" y="385667"/>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9" name="Nadpis 1"/>
          <p:cNvSpPr txBox="1">
            <a:spLocks/>
          </p:cNvSpPr>
          <p:nvPr/>
        </p:nvSpPr>
        <p:spPr>
          <a:xfrm>
            <a:off x="500105" y="873903"/>
            <a:ext cx="3222810" cy="1712888"/>
          </a:xfrm>
          <a:prstGeom prst="rect">
            <a:avLst/>
          </a:prstGeom>
        </p:spPr>
        <p:txBody>
          <a:bodyPr vert="horz" lIns="68580" tIns="34290" rIns="68580" bIns="34290" rtlCol="0" anchor="t">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cs-CZ" sz="3000" b="1" dirty="0">
              <a:solidFill>
                <a:schemeClr val="bg1"/>
              </a:solidFill>
            </a:endParaRPr>
          </a:p>
          <a:p>
            <a:r>
              <a:rPr lang="cs-CZ" sz="3000" b="1" dirty="0">
                <a:solidFill>
                  <a:schemeClr val="bg1"/>
                </a:solidFill>
              </a:rPr>
              <a:t>Podnikání mladých a podnikání žen</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800" b="1" i="1" dirty="0">
              <a:solidFill>
                <a:srgbClr val="002060"/>
              </a:solidFill>
            </a:endParaRPr>
          </a:p>
          <a:p>
            <a:pPr marL="0" indent="0">
              <a:buNone/>
            </a:pPr>
            <a:r>
              <a:rPr lang="en-GB" sz="900" dirty="0">
                <a:solidFill>
                  <a:schemeClr val="bg1"/>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475003"/>
            <a:ext cx="3604568" cy="2576735"/>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800" b="1" dirty="0">
                <a:solidFill>
                  <a:srgbClr val="002060"/>
                </a:solidFill>
                <a:cs typeface="Arial" panose="020B0604020202020204" pitchFamily="34" charset="0"/>
              </a:rPr>
              <a:t>Jak podnikají tyto skupiny?</a:t>
            </a:r>
          </a:p>
          <a:p>
            <a:pPr marL="0" indent="0">
              <a:buNone/>
            </a:pPr>
            <a:r>
              <a:rPr lang="cs-CZ" sz="1800" b="1" dirty="0">
                <a:solidFill>
                  <a:srgbClr val="002060"/>
                </a:solidFill>
                <a:cs typeface="Arial" panose="020B0604020202020204" pitchFamily="34" charset="0"/>
              </a:rPr>
              <a:t>Jaké překážky musí překonat?</a:t>
            </a:r>
          </a:p>
          <a:p>
            <a:pPr marL="0" indent="0">
              <a:buNone/>
            </a:pPr>
            <a:r>
              <a:rPr lang="cs-CZ" sz="1800" b="1" dirty="0">
                <a:solidFill>
                  <a:srgbClr val="002060"/>
                </a:solidFill>
                <a:cs typeface="Arial" panose="020B0604020202020204" pitchFamily="34" charset="0"/>
              </a:rPr>
              <a:t>Lze využít moderní metody řízení?</a:t>
            </a:r>
          </a:p>
          <a:p>
            <a:pPr marL="0" indent="0">
              <a:buNone/>
            </a:pPr>
            <a:endParaRPr lang="cs-CZ" sz="1800" b="1" dirty="0">
              <a:solidFill>
                <a:srgbClr val="002060"/>
              </a:solidFill>
              <a:cs typeface="Arial" panose="020B0604020202020204" pitchFamily="34" charset="0"/>
            </a:endParaRPr>
          </a:p>
        </p:txBody>
      </p:sp>
      <p:sp>
        <p:nvSpPr>
          <p:cNvPr id="3" name="TextovéPole 2"/>
          <p:cNvSpPr txBox="1"/>
          <p:nvPr/>
        </p:nvSpPr>
        <p:spPr>
          <a:xfrm>
            <a:off x="645459" y="2904565"/>
            <a:ext cx="2702859" cy="438581"/>
          </a:xfrm>
          <a:prstGeom prst="rect">
            <a:avLst/>
          </a:prstGeom>
          <a:noFill/>
        </p:spPr>
        <p:txBody>
          <a:bodyPr wrap="square" lIns="68580" tIns="34290" rIns="68580" bIns="34290" rtlCol="0">
            <a:spAutoFit/>
          </a:bodyPr>
          <a:lstStyle/>
          <a:p>
            <a:r>
              <a:rPr lang="cs-CZ" sz="2400" dirty="0">
                <a:solidFill>
                  <a:schemeClr val="bg1"/>
                </a:solidFill>
              </a:rPr>
              <a:t>Struktura přednášky</a:t>
            </a:r>
          </a:p>
        </p:txBody>
      </p:sp>
      <p:pic>
        <p:nvPicPr>
          <p:cNvPr id="12" name="Obráze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255055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F9C5F8F1-81ED-4BB0-939C-86E6A2346F1B}"/>
              </a:ext>
            </a:extLst>
          </p:cNvPr>
          <p:cNvSpPr>
            <a:spLocks noGrp="1"/>
          </p:cNvSpPr>
          <p:nvPr>
            <p:ph type="title"/>
          </p:nvPr>
        </p:nvSpPr>
        <p:spPr/>
        <p:txBody>
          <a:bodyPr/>
          <a:lstStyle/>
          <a:p>
            <a:endParaRPr lang="cs-CZ" dirty="0"/>
          </a:p>
        </p:txBody>
      </p:sp>
      <p:sp>
        <p:nvSpPr>
          <p:cNvPr id="30722" name="Zástupný symbol pro obsah 5">
            <a:extLst>
              <a:ext uri="{FF2B5EF4-FFF2-40B4-BE49-F238E27FC236}">
                <a16:creationId xmlns:a16="http://schemas.microsoft.com/office/drawing/2014/main" xmlns="" id="{272C6CD8-8249-4EB0-8C56-57E7C22C7847}"/>
              </a:ext>
            </a:extLst>
          </p:cNvPr>
          <p:cNvSpPr>
            <a:spLocks noGrp="1"/>
          </p:cNvSpPr>
          <p:nvPr>
            <p:ph idx="4294967295"/>
          </p:nvPr>
        </p:nvSpPr>
        <p:spPr>
          <a:xfrm>
            <a:off x="-32375" y="1059582"/>
            <a:ext cx="8676456" cy="4379912"/>
          </a:xfrm>
          <a:prstGeom prst="rect">
            <a:avLst/>
          </a:prstGeom>
        </p:spPr>
        <p:txBody>
          <a:bodyPr/>
          <a:lstStyle/>
          <a:p>
            <a:r>
              <a:rPr lang="cs-CZ" altLang="cs-CZ" sz="2400" dirty="0"/>
              <a:t>Svoboda organizovat si čas podle vlastní potřeby je láká pracovat na živnost je jen počáteční mýtus</a:t>
            </a:r>
          </a:p>
          <a:p>
            <a:r>
              <a:rPr lang="cs-CZ" altLang="cs-CZ" sz="2400" dirty="0"/>
              <a:t>V zemích Evropské unie se podíl žen na celkovém počtu podnikatelů také liší. Ale v žádné z těchto zemí není tak nízký jako v Česku (pouze cca 20%). </a:t>
            </a:r>
          </a:p>
          <a:p>
            <a:r>
              <a:rPr lang="cs-CZ" altLang="cs-CZ" sz="2400" dirty="0"/>
              <a:t>Například v Polsku a Rakousku se ženy na celkovém počtu podnikatelů podílejí téměř padesáti procenty, zatímco ve Francii a Spojeném království je podíl žen mezi podnikateli více než třetinový.</a:t>
            </a:r>
          </a:p>
          <a:p>
            <a:endParaRPr lang="cs-CZ" alt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E4594C56-4AD9-4821-9720-E38B8C276635}"/>
              </a:ext>
            </a:extLst>
          </p:cNvPr>
          <p:cNvSpPr>
            <a:spLocks noGrp="1"/>
          </p:cNvSpPr>
          <p:nvPr>
            <p:ph type="title"/>
          </p:nvPr>
        </p:nvSpPr>
        <p:spPr/>
        <p:txBody>
          <a:bodyPr/>
          <a:lstStyle/>
          <a:p>
            <a:r>
              <a:rPr lang="cs-CZ" dirty="0"/>
              <a:t>Moderní metody řízení</a:t>
            </a:r>
          </a:p>
        </p:txBody>
      </p:sp>
      <p:sp>
        <p:nvSpPr>
          <p:cNvPr id="3" name="Zástupný symbol pro obsah 2"/>
          <p:cNvSpPr>
            <a:spLocks noGrp="1"/>
          </p:cNvSpPr>
          <p:nvPr>
            <p:ph idx="4294967295"/>
          </p:nvPr>
        </p:nvSpPr>
        <p:spPr>
          <a:xfrm>
            <a:off x="323528" y="1131590"/>
            <a:ext cx="7886700" cy="3262312"/>
          </a:xfrm>
          <a:prstGeom prst="rect">
            <a:avLst/>
          </a:prstGeom>
        </p:spPr>
        <p:txBody>
          <a:bodyPr/>
          <a:lstStyle/>
          <a:p>
            <a:r>
              <a:rPr lang="cs-CZ" dirty="0"/>
              <a:t>strategické plánování a využití moderních metod jen povzbuzuje podnikatele k využití konkurenčních výhod. </a:t>
            </a:r>
          </a:p>
          <a:p>
            <a:r>
              <a:rPr lang="cs-CZ" dirty="0"/>
              <a:t>podniky, které plánují dosahují lepších výsledků, jsou více inovativní, zapojují se do kooperačních seskupení a mají vliv na rozvoj svých zaměstnanců</a:t>
            </a:r>
          </a:p>
          <a:p>
            <a:pPr marL="0" indent="0">
              <a:buNone/>
            </a:pPr>
            <a:endParaRPr lang="cs-CZ" dirty="0"/>
          </a:p>
        </p:txBody>
      </p:sp>
    </p:spTree>
    <p:extLst>
      <p:ext uri="{BB962C8B-B14F-4D97-AF65-F5344CB8AC3E}">
        <p14:creationId xmlns:p14="http://schemas.microsoft.com/office/powerpoint/2010/main" val="28613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Kategorizace nástrojů řízení</a:t>
            </a:r>
            <a:endParaRPr lang="cs-CZ" dirty="0"/>
          </a:p>
        </p:txBody>
      </p:sp>
      <p:sp>
        <p:nvSpPr>
          <p:cNvPr id="3" name="Zástupný symbol pro obsah 2"/>
          <p:cNvSpPr>
            <a:spLocks noGrp="1"/>
          </p:cNvSpPr>
          <p:nvPr>
            <p:ph idx="4294967295"/>
          </p:nvPr>
        </p:nvSpPr>
        <p:spPr>
          <a:xfrm>
            <a:off x="4773613" y="1085850"/>
            <a:ext cx="4370387" cy="3429000"/>
          </a:xfrm>
        </p:spPr>
        <p:txBody>
          <a:bodyPr>
            <a:normAutofit fontScale="55000" lnSpcReduction="20000"/>
          </a:bodyPr>
          <a:lstStyle/>
          <a:p>
            <a:r>
              <a:rPr lang="cs-CZ" b="1" dirty="0"/>
              <a:t>1. Externí nástroje</a:t>
            </a:r>
          </a:p>
          <a:p>
            <a:pPr>
              <a:buFont typeface="+mj-lt"/>
              <a:buAutoNum type="alphaUcPeriod"/>
            </a:pPr>
            <a:r>
              <a:rPr lang="cs-CZ" b="1" i="1" dirty="0">
                <a:solidFill>
                  <a:srgbClr val="FF0000"/>
                </a:solidFill>
              </a:rPr>
              <a:t>Nástroje monitorující vnější prostředí podniku</a:t>
            </a:r>
          </a:p>
          <a:p>
            <a:pPr>
              <a:buFont typeface="+mj-lt"/>
              <a:buAutoNum type="alphaUcPeriod"/>
            </a:pPr>
            <a:r>
              <a:rPr lang="cs-CZ" i="1" dirty="0">
                <a:solidFill>
                  <a:srgbClr val="FF0000"/>
                </a:solidFill>
              </a:rPr>
              <a:t> </a:t>
            </a:r>
            <a:r>
              <a:rPr lang="cs-CZ" b="1" i="1" dirty="0">
                <a:solidFill>
                  <a:srgbClr val="FF0000"/>
                </a:solidFill>
              </a:rPr>
              <a:t>Nástroje řízení vztahů se zákazníky (odběrateli)</a:t>
            </a:r>
          </a:p>
          <a:p>
            <a:pPr>
              <a:buFont typeface="+mj-lt"/>
              <a:buAutoNum type="alphaUcPeriod"/>
            </a:pPr>
            <a:r>
              <a:rPr lang="cs-CZ" b="1" i="1" dirty="0">
                <a:solidFill>
                  <a:srgbClr val="FF0000"/>
                </a:solidFill>
              </a:rPr>
              <a:t>Nástroje řízení vztahů s dodavateli</a:t>
            </a:r>
          </a:p>
          <a:p>
            <a:pPr>
              <a:buFont typeface="+mj-lt"/>
              <a:buAutoNum type="alphaUcPeriod"/>
            </a:pPr>
            <a:r>
              <a:rPr lang="cs-CZ" b="1" i="1" dirty="0">
                <a:solidFill>
                  <a:srgbClr val="FF0000"/>
                </a:solidFill>
              </a:rPr>
              <a:t>Nástroje řízení vztahů ke konkurenci</a:t>
            </a:r>
          </a:p>
          <a:p>
            <a:pPr>
              <a:buFont typeface="+mj-lt"/>
              <a:buAutoNum type="alphaUcPeriod"/>
            </a:pPr>
            <a:r>
              <a:rPr lang="cs-CZ" i="1" dirty="0">
                <a:solidFill>
                  <a:srgbClr val="FF0000"/>
                </a:solidFill>
              </a:rPr>
              <a:t> </a:t>
            </a:r>
            <a:r>
              <a:rPr lang="cs-CZ" b="1" i="1" dirty="0">
                <a:solidFill>
                  <a:srgbClr val="FF0000"/>
                </a:solidFill>
              </a:rPr>
              <a:t>Nástroje řízení vztahů k veřejnosti (státu)</a:t>
            </a:r>
          </a:p>
          <a:p>
            <a:r>
              <a:rPr lang="cs-CZ" b="1" dirty="0"/>
              <a:t>2. Interní nástroje</a:t>
            </a:r>
          </a:p>
          <a:p>
            <a:pPr>
              <a:buFont typeface="+mj-lt"/>
              <a:buAutoNum type="alphaLcParenR"/>
            </a:pPr>
            <a:r>
              <a:rPr lang="cs-CZ" dirty="0"/>
              <a:t> </a:t>
            </a:r>
            <a:r>
              <a:rPr lang="cs-CZ" b="1" dirty="0">
                <a:solidFill>
                  <a:srgbClr val="FF0000"/>
                </a:solidFill>
              </a:rPr>
              <a:t>Nástroje monitorující vnitřní prostředí podniku</a:t>
            </a:r>
          </a:p>
          <a:p>
            <a:pPr>
              <a:buFont typeface="+mj-lt"/>
              <a:buAutoNum type="alphaLcParenR"/>
            </a:pPr>
            <a:r>
              <a:rPr lang="cs-CZ" b="1" dirty="0">
                <a:solidFill>
                  <a:srgbClr val="FF0000"/>
                </a:solidFill>
              </a:rPr>
              <a:t>Vybrané nástroje řízení podniku</a:t>
            </a:r>
            <a:endParaRPr lang="cs-CZ" dirty="0">
              <a:solidFill>
                <a:srgbClr val="FF0000"/>
              </a:solidFill>
            </a:endParaRPr>
          </a:p>
        </p:txBody>
      </p:sp>
      <p:sp>
        <p:nvSpPr>
          <p:cNvPr id="4" name="Zástupný symbol pro text 3"/>
          <p:cNvSpPr>
            <a:spLocks noGrp="1"/>
          </p:cNvSpPr>
          <p:nvPr>
            <p:ph type="body" sz="half" idx="4294967295"/>
          </p:nvPr>
        </p:nvSpPr>
        <p:spPr>
          <a:xfrm>
            <a:off x="1115616" y="1851670"/>
            <a:ext cx="2093913" cy="2171700"/>
          </a:xfrm>
        </p:spPr>
        <p:txBody>
          <a:bodyPr/>
          <a:lstStyle/>
          <a:p>
            <a:r>
              <a:rPr lang="cs-CZ" dirty="0"/>
              <a:t>Možno použít i pro MSP</a:t>
            </a:r>
          </a:p>
        </p:txBody>
      </p:sp>
    </p:spTree>
    <p:extLst>
      <p:ext uri="{BB962C8B-B14F-4D97-AF65-F5344CB8AC3E}">
        <p14:creationId xmlns:p14="http://schemas.microsoft.com/office/powerpoint/2010/main" val="2558121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p:txBody>
          <a:bodyPr/>
          <a:lstStyle/>
          <a:p>
            <a:r>
              <a:rPr lang="cs-CZ" b="1" dirty="0"/>
              <a:t>1. Externí nástroje řízení</a:t>
            </a:r>
            <a:endParaRPr lang="cs-CZ" dirty="0"/>
          </a:p>
        </p:txBody>
      </p:sp>
      <p:sp>
        <p:nvSpPr>
          <p:cNvPr id="2" name="Podnadpis 1">
            <a:extLst>
              <a:ext uri="{FF2B5EF4-FFF2-40B4-BE49-F238E27FC236}">
                <a16:creationId xmlns:a16="http://schemas.microsoft.com/office/drawing/2014/main" xmlns="" id="{F05A1B94-F0D7-4F58-B0FA-3D4FE9E2DCAE}"/>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833246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 Nástroje monitorující vnější prostředí podniku</a:t>
            </a:r>
            <a:br>
              <a:rPr lang="cs-CZ" dirty="0"/>
            </a:br>
            <a:endParaRPr lang="cs-CZ" dirty="0"/>
          </a:p>
        </p:txBody>
      </p:sp>
      <p:sp>
        <p:nvSpPr>
          <p:cNvPr id="3" name="Zástupný symbol pro obsah 2"/>
          <p:cNvSpPr>
            <a:spLocks noGrp="1"/>
          </p:cNvSpPr>
          <p:nvPr>
            <p:ph idx="4294967295"/>
          </p:nvPr>
        </p:nvSpPr>
        <p:spPr>
          <a:xfrm>
            <a:off x="0" y="1370013"/>
            <a:ext cx="7886700" cy="3262312"/>
          </a:xfrm>
          <a:prstGeom prst="rect">
            <a:avLst/>
          </a:prstGeom>
        </p:spPr>
        <p:txBody>
          <a:bodyPr>
            <a:normAutofit/>
          </a:bodyPr>
          <a:lstStyle/>
          <a:p>
            <a:r>
              <a:rPr lang="cs-CZ" dirty="0"/>
              <a:t>PEST (</a:t>
            </a:r>
            <a:r>
              <a:rPr lang="cs-CZ" dirty="0" err="1"/>
              <a:t>PESTLE</a:t>
            </a:r>
            <a:r>
              <a:rPr lang="cs-CZ" dirty="0"/>
              <a:t>) analýza</a:t>
            </a:r>
          </a:p>
          <a:p>
            <a:r>
              <a:rPr lang="cs-CZ" dirty="0" err="1"/>
              <a:t>SWOT</a:t>
            </a:r>
            <a:r>
              <a:rPr lang="cs-CZ" dirty="0"/>
              <a:t> analýza</a:t>
            </a:r>
          </a:p>
          <a:p>
            <a:r>
              <a:rPr lang="en-US" dirty="0"/>
              <a:t>Boston Consulting Group (BCG) </a:t>
            </a:r>
            <a:r>
              <a:rPr lang="en-US" dirty="0" err="1"/>
              <a:t>analýza</a:t>
            </a:r>
            <a:endParaRPr lang="cs-CZ" dirty="0"/>
          </a:p>
        </p:txBody>
      </p:sp>
    </p:spTree>
    <p:extLst>
      <p:ext uri="{BB962C8B-B14F-4D97-AF65-F5344CB8AC3E}">
        <p14:creationId xmlns:p14="http://schemas.microsoft.com/office/powerpoint/2010/main" val="31466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a:off x="1854357" y="843558"/>
            <a:ext cx="5435286" cy="3736759"/>
          </a:xfrm>
          <a:prstGeom prst="roundRect">
            <a:avLst>
              <a:gd name="adj" fmla="val 1858"/>
            </a:avLst>
          </a:prstGeom>
          <a:effectLst>
            <a:outerShdw blurRad="50800" dist="50800" dir="5400000" algn="tl" rotWithShape="0">
              <a:srgbClr val="000000">
                <a:alpha val="43000"/>
              </a:srgbClr>
            </a:outerShdw>
          </a:effectLst>
        </p:spPr>
      </p:pic>
      <p:sp>
        <p:nvSpPr>
          <p:cNvPr id="2" name="Nadpis 1"/>
          <p:cNvSpPr>
            <a:spLocks noGrp="1"/>
          </p:cNvSpPr>
          <p:nvPr>
            <p:ph type="title"/>
          </p:nvPr>
        </p:nvSpPr>
        <p:spPr/>
        <p:txBody>
          <a:bodyPr vert="horz" lIns="68580" tIns="34290" rIns="68580" bIns="34290" rtlCol="0" anchor="b">
            <a:normAutofit fontScale="90000"/>
          </a:bodyPr>
          <a:lstStyle/>
          <a:p>
            <a:r>
              <a:rPr lang="en-US" sz="4050"/>
              <a:t>Příklad PEST</a:t>
            </a:r>
            <a:endParaRPr lang="en-US" sz="4050" dirty="0"/>
          </a:p>
        </p:txBody>
      </p:sp>
    </p:spTree>
    <p:extLst>
      <p:ext uri="{BB962C8B-B14F-4D97-AF65-F5344CB8AC3E}">
        <p14:creationId xmlns:p14="http://schemas.microsoft.com/office/powerpoint/2010/main" val="3872931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a:t>
            </a:r>
            <a:r>
              <a:rPr lang="cs-CZ" dirty="0" err="1"/>
              <a:t>SWOT</a:t>
            </a:r>
            <a:endParaRPr lang="cs-CZ" dirty="0"/>
          </a:p>
        </p:txBody>
      </p:sp>
      <p:pic>
        <p:nvPicPr>
          <p:cNvPr id="4" name="Obrázek 3"/>
          <p:cNvPicPr>
            <a:picLocks noChangeAspect="1"/>
          </p:cNvPicPr>
          <p:nvPr/>
        </p:nvPicPr>
        <p:blipFill>
          <a:blip r:embed="rId2"/>
          <a:stretch>
            <a:fillRect/>
          </a:stretch>
        </p:blipFill>
        <p:spPr>
          <a:xfrm>
            <a:off x="2915816" y="447345"/>
            <a:ext cx="4953101" cy="4591266"/>
          </a:xfrm>
          <a:prstGeom prst="rect">
            <a:avLst/>
          </a:prstGeom>
        </p:spPr>
      </p:pic>
    </p:spTree>
    <p:extLst>
      <p:ext uri="{BB962C8B-B14F-4D97-AF65-F5344CB8AC3E}">
        <p14:creationId xmlns:p14="http://schemas.microsoft.com/office/powerpoint/2010/main" val="4078788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 </a:t>
            </a:r>
            <a:r>
              <a:rPr lang="cs-CZ" dirty="0" err="1"/>
              <a:t>BCG</a:t>
            </a:r>
            <a:endParaRPr lang="cs-CZ" dirty="0"/>
          </a:p>
        </p:txBody>
      </p:sp>
      <p:pic>
        <p:nvPicPr>
          <p:cNvPr id="6" name="Obrázek 5"/>
          <p:cNvPicPr>
            <a:picLocks noChangeAspect="1"/>
          </p:cNvPicPr>
          <p:nvPr/>
        </p:nvPicPr>
        <p:blipFill>
          <a:blip r:embed="rId2"/>
          <a:stretch>
            <a:fillRect/>
          </a:stretch>
        </p:blipFill>
        <p:spPr>
          <a:xfrm>
            <a:off x="866216" y="1544425"/>
            <a:ext cx="7706285" cy="3362240"/>
          </a:xfrm>
          <a:prstGeom prst="rect">
            <a:avLst/>
          </a:prstGeom>
        </p:spPr>
      </p:pic>
    </p:spTree>
    <p:extLst>
      <p:ext uri="{BB962C8B-B14F-4D97-AF65-F5344CB8AC3E}">
        <p14:creationId xmlns:p14="http://schemas.microsoft.com/office/powerpoint/2010/main" val="4075232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nástroje</a:t>
            </a:r>
          </a:p>
        </p:txBody>
      </p:sp>
      <p:sp>
        <p:nvSpPr>
          <p:cNvPr id="3" name="Zástupný symbol pro obsah 2"/>
          <p:cNvSpPr>
            <a:spLocks noGrp="1"/>
          </p:cNvSpPr>
          <p:nvPr>
            <p:ph idx="4294967295"/>
          </p:nvPr>
        </p:nvSpPr>
        <p:spPr>
          <a:xfrm>
            <a:off x="1038225" y="1952625"/>
            <a:ext cx="8105775" cy="3057525"/>
          </a:xfrm>
          <a:prstGeom prst="rect">
            <a:avLst/>
          </a:prstGeom>
        </p:spPr>
        <p:txBody>
          <a:bodyPr>
            <a:normAutofit/>
          </a:bodyPr>
          <a:lstStyle/>
          <a:p>
            <a:r>
              <a:rPr lang="cs-CZ" sz="1725" b="1" dirty="0"/>
              <a:t>Benchmarking</a:t>
            </a:r>
            <a:r>
              <a:rPr lang="cs-CZ" sz="1725" dirty="0"/>
              <a:t>=soustavný, systematický proces sledování a hodnocení firmy ve srovnání s jinými (špičkovými) firmami za účelem zvýšení efektivnosti vlastní firmy</a:t>
            </a:r>
          </a:p>
          <a:p>
            <a:r>
              <a:rPr lang="cs-CZ" sz="1725" b="1" dirty="0" err="1"/>
              <a:t>Ranking</a:t>
            </a:r>
            <a:r>
              <a:rPr lang="cs-CZ" sz="1725" dirty="0"/>
              <a:t> =je certifikačním nástrojem, který je využíván bankovním i nebankovním sektorem a který ukazuje na finanční i nefinanční bonitu firmy.</a:t>
            </a:r>
          </a:p>
          <a:p>
            <a:r>
              <a:rPr lang="cs-CZ" sz="1725" b="1" dirty="0"/>
              <a:t>Rating</a:t>
            </a:r>
            <a:r>
              <a:rPr lang="cs-CZ" sz="1725" dirty="0"/>
              <a:t> =je nástroj hodnocení firem formou sestavování pořadí (žebříčku) firem v předem vymezené firemní skupině podle předem stanovených ukazatelů (</a:t>
            </a:r>
            <a:r>
              <a:rPr lang="cs-CZ" sz="1725" dirty="0" err="1"/>
              <a:t>kriterií</a:t>
            </a:r>
            <a:r>
              <a:rPr lang="cs-CZ" sz="1725" dirty="0"/>
              <a:t>).</a:t>
            </a:r>
          </a:p>
          <a:p>
            <a:pPr marL="0" indent="0">
              <a:buNone/>
            </a:pPr>
            <a:endParaRPr lang="cs-CZ" dirty="0"/>
          </a:p>
        </p:txBody>
      </p:sp>
    </p:spTree>
    <p:extLst>
      <p:ext uri="{BB962C8B-B14F-4D97-AF65-F5344CB8AC3E}">
        <p14:creationId xmlns:p14="http://schemas.microsoft.com/office/powerpoint/2010/main" val="3706735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B. Nástroje řízení vztahů se zákazníky (odběrateli)</a:t>
            </a:r>
            <a:br>
              <a:rPr lang="cs-CZ" dirty="0"/>
            </a:br>
            <a:endParaRPr lang="cs-CZ" dirty="0"/>
          </a:p>
        </p:txBody>
      </p:sp>
      <p:sp>
        <p:nvSpPr>
          <p:cNvPr id="3" name="Zástupný symbol pro obsah 2"/>
          <p:cNvSpPr>
            <a:spLocks noGrp="1"/>
          </p:cNvSpPr>
          <p:nvPr>
            <p:ph idx="4294967295"/>
          </p:nvPr>
        </p:nvSpPr>
        <p:spPr>
          <a:xfrm>
            <a:off x="649411" y="1203598"/>
            <a:ext cx="8277225" cy="2562225"/>
          </a:xfrm>
          <a:prstGeom prst="rect">
            <a:avLst/>
          </a:prstGeom>
        </p:spPr>
        <p:txBody>
          <a:bodyPr/>
          <a:lstStyle/>
          <a:p>
            <a:r>
              <a:rPr lang="cs-CZ" sz="2400" b="1" dirty="0" err="1"/>
              <a:t>Value</a:t>
            </a:r>
            <a:r>
              <a:rPr lang="cs-CZ" sz="2400" b="1" dirty="0"/>
              <a:t> Management </a:t>
            </a:r>
            <a:r>
              <a:rPr lang="cs-CZ" sz="2400" dirty="0"/>
              <a:t>(hodnotový management) má za cíl maximalizovat celkovou výkonnost firmy tím, že identifikuje, měří a řídí faktory, které jsou akcelerátorem výkonnosti a tvorby hodnoty (</a:t>
            </a:r>
            <a:r>
              <a:rPr lang="cs-CZ" sz="2400" dirty="0" err="1"/>
              <a:t>value</a:t>
            </a:r>
            <a:r>
              <a:rPr lang="cs-CZ" sz="2400" dirty="0"/>
              <a:t> </a:t>
            </a:r>
            <a:r>
              <a:rPr lang="cs-CZ" sz="2400" dirty="0" err="1"/>
              <a:t>drivers</a:t>
            </a:r>
            <a:r>
              <a:rPr lang="cs-CZ" sz="2400" dirty="0"/>
              <a:t>).</a:t>
            </a:r>
          </a:p>
          <a:p>
            <a:r>
              <a:rPr lang="cs-CZ" sz="2400" b="1" dirty="0" err="1"/>
              <a:t>Customer</a:t>
            </a:r>
            <a:r>
              <a:rPr lang="cs-CZ" sz="2400" b="1" dirty="0"/>
              <a:t> </a:t>
            </a:r>
            <a:r>
              <a:rPr lang="cs-CZ" sz="2400" b="1" dirty="0" err="1"/>
              <a:t>Value</a:t>
            </a:r>
            <a:r>
              <a:rPr lang="cs-CZ" sz="2400" b="1" dirty="0"/>
              <a:t> </a:t>
            </a:r>
            <a:r>
              <a:rPr lang="cs-CZ" sz="2400" b="1" dirty="0" err="1"/>
              <a:t>Analysis</a:t>
            </a:r>
            <a:r>
              <a:rPr lang="cs-CZ" sz="2400" b="1" dirty="0"/>
              <a:t> </a:t>
            </a:r>
            <a:r>
              <a:rPr lang="cs-CZ" sz="2400" dirty="0"/>
              <a:t>(analýza hodnoty pro zákazníka) umožňuje definovat skutečnou hodnotu nabízenou zákazníkovi ve srovnání s konkurencí.</a:t>
            </a:r>
          </a:p>
        </p:txBody>
      </p:sp>
    </p:spTree>
    <p:extLst>
      <p:ext uri="{BB962C8B-B14F-4D97-AF65-F5344CB8AC3E}">
        <p14:creationId xmlns:p14="http://schemas.microsoft.com/office/powerpoint/2010/main" val="222728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xmlns="" id="{E2C4CF76-D8D3-4810-A3A3-21C582039D39}"/>
              </a:ext>
            </a:extLst>
          </p:cNvPr>
          <p:cNvSpPr>
            <a:spLocks noGrp="1"/>
          </p:cNvSpPr>
          <p:nvPr>
            <p:ph type="title"/>
          </p:nvPr>
        </p:nvSpPr>
        <p:spPr/>
        <p:txBody>
          <a:bodyPr/>
          <a:lstStyle/>
          <a:p>
            <a:endParaRPr lang="cs-CZ"/>
          </a:p>
        </p:txBody>
      </p:sp>
      <p:sp>
        <p:nvSpPr>
          <p:cNvPr id="6" name="Obdélník 5">
            <a:extLst>
              <a:ext uri="{FF2B5EF4-FFF2-40B4-BE49-F238E27FC236}">
                <a16:creationId xmlns:a16="http://schemas.microsoft.com/office/drawing/2014/main" xmlns="" id="{04B41C15-AA30-4220-B5F1-8332A4189204}"/>
              </a:ext>
            </a:extLst>
          </p:cNvPr>
          <p:cNvSpPr/>
          <p:nvPr/>
        </p:nvSpPr>
        <p:spPr>
          <a:xfrm>
            <a:off x="683568" y="843558"/>
            <a:ext cx="7038528" cy="2156103"/>
          </a:xfrm>
          <a:prstGeom prst="rect">
            <a:avLst/>
          </a:prstGeom>
        </p:spPr>
        <p:txBody>
          <a:bodyPr wrap="square">
            <a:spAutoFit/>
          </a:bodyPr>
          <a:lstStyle/>
          <a:p>
            <a:pPr algn="just">
              <a:lnSpc>
                <a:spcPct val="115000"/>
              </a:lnSpc>
              <a:spcAft>
                <a:spcPts val="1400"/>
              </a:spcAft>
            </a:pPr>
            <a:r>
              <a:rPr lang="cs-CZ" b="1" dirty="0">
                <a:latin typeface="Arial" panose="020B0604020202020204" pitchFamily="34" charset="0"/>
                <a:ea typeface="Calibri" panose="020F0502020204030204" pitchFamily="34" charset="0"/>
              </a:rPr>
              <a:t>Podíl podnikatelů na celkovém počtu pracujících v ČR se snižuje. V roce 2017 dosáhl 17,1 %. </a:t>
            </a:r>
          </a:p>
          <a:p>
            <a:pPr algn="just">
              <a:lnSpc>
                <a:spcPct val="115000"/>
              </a:lnSpc>
              <a:spcAft>
                <a:spcPts val="1400"/>
              </a:spcAft>
            </a:pPr>
            <a:r>
              <a:rPr lang="cs-CZ" b="1" dirty="0">
                <a:latin typeface="Arial" panose="020B0604020202020204" pitchFamily="34" charset="0"/>
                <a:ea typeface="Calibri" panose="020F0502020204030204" pitchFamily="34" charset="0"/>
              </a:rPr>
              <a:t>Přesto stále patříme mezi země s jejich nejvyšším zastoupením v celé EU 28. Více než polovina podnikatelů má problémy spojené s jejich prací, nejvíce si stěžují na administrativní zátěž a opožděné platby.</a:t>
            </a:r>
          </a:p>
        </p:txBody>
      </p:sp>
    </p:spTree>
    <p:extLst>
      <p:ext uri="{BB962C8B-B14F-4D97-AF65-F5344CB8AC3E}">
        <p14:creationId xmlns:p14="http://schemas.microsoft.com/office/powerpoint/2010/main" val="433477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B. Nástroje řízení vztahů se zákazníky (odběrateli)</a:t>
            </a:r>
            <a:br>
              <a:rPr lang="cs-CZ" dirty="0"/>
            </a:br>
            <a:endParaRPr lang="cs-CZ" dirty="0"/>
          </a:p>
        </p:txBody>
      </p:sp>
      <p:sp>
        <p:nvSpPr>
          <p:cNvPr id="3" name="Zástupný symbol pro obsah 2"/>
          <p:cNvSpPr>
            <a:spLocks noGrp="1"/>
          </p:cNvSpPr>
          <p:nvPr>
            <p:ph idx="4294967295"/>
          </p:nvPr>
        </p:nvSpPr>
        <p:spPr>
          <a:xfrm>
            <a:off x="649411" y="1203598"/>
            <a:ext cx="8277225" cy="2562225"/>
          </a:xfrm>
          <a:prstGeom prst="rect">
            <a:avLst/>
          </a:prstGeom>
        </p:spPr>
        <p:txBody>
          <a:bodyPr/>
          <a:lstStyle/>
          <a:p>
            <a:r>
              <a:rPr lang="cs-CZ" sz="2400" b="1" dirty="0" err="1"/>
              <a:t>Customer</a:t>
            </a:r>
            <a:r>
              <a:rPr lang="cs-CZ" sz="2400" b="1" dirty="0"/>
              <a:t> </a:t>
            </a:r>
            <a:r>
              <a:rPr lang="cs-CZ" sz="2400" b="1" dirty="0" err="1"/>
              <a:t>Relationship</a:t>
            </a:r>
            <a:r>
              <a:rPr lang="cs-CZ" sz="2400" b="1" dirty="0"/>
              <a:t> Management </a:t>
            </a:r>
            <a:r>
              <a:rPr lang="cs-CZ" sz="2400" dirty="0"/>
              <a:t>(řízení vztahů se zákazníky) je nosným nástrojem řízení podniku z hlediska jeho vztahů (komunikace) se zákazníky.</a:t>
            </a:r>
          </a:p>
          <a:p>
            <a:r>
              <a:rPr lang="cs-CZ" sz="2400" b="1" dirty="0" err="1"/>
              <a:t>Key</a:t>
            </a:r>
            <a:r>
              <a:rPr lang="cs-CZ" sz="2400" b="1" dirty="0"/>
              <a:t> </a:t>
            </a:r>
            <a:r>
              <a:rPr lang="cs-CZ" sz="2400" b="1" dirty="0" err="1"/>
              <a:t>Account</a:t>
            </a:r>
            <a:r>
              <a:rPr lang="cs-CZ" sz="2400" b="1" dirty="0"/>
              <a:t> Management </a:t>
            </a:r>
            <a:r>
              <a:rPr lang="cs-CZ" sz="2400" dirty="0"/>
              <a:t>(řízení klíčových zákazníků) znamená systematický výběr, analýzu a řízení nejdůležitějších zákazníků.</a:t>
            </a:r>
          </a:p>
        </p:txBody>
      </p:sp>
    </p:spTree>
    <p:extLst>
      <p:ext uri="{BB962C8B-B14F-4D97-AF65-F5344CB8AC3E}">
        <p14:creationId xmlns:p14="http://schemas.microsoft.com/office/powerpoint/2010/main" val="2217080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 Nástroje řízení vztahů s dodavateli</a:t>
            </a:r>
          </a:p>
        </p:txBody>
      </p:sp>
      <p:sp>
        <p:nvSpPr>
          <p:cNvPr id="3" name="Zástupný symbol pro obsah 2"/>
          <p:cNvSpPr>
            <a:spLocks noGrp="1"/>
          </p:cNvSpPr>
          <p:nvPr>
            <p:ph idx="4294967295"/>
          </p:nvPr>
        </p:nvSpPr>
        <p:spPr>
          <a:xfrm>
            <a:off x="1028700" y="1952625"/>
            <a:ext cx="8115300" cy="2562225"/>
          </a:xfrm>
          <a:prstGeom prst="rect">
            <a:avLst/>
          </a:prstGeom>
        </p:spPr>
        <p:txBody>
          <a:bodyPr/>
          <a:lstStyle/>
          <a:p>
            <a:r>
              <a:rPr lang="cs-CZ" b="1" dirty="0"/>
              <a:t>řízení dodavatelského </a:t>
            </a:r>
            <a:r>
              <a:rPr lang="cs-CZ" dirty="0"/>
              <a:t>řetězce=souhrn posloupností aktivit (činností, procesů) a toků (materiálových, informačních, finančních), které jsou nutné k úspěšnému zásobování zákazníků či trhů</a:t>
            </a:r>
          </a:p>
          <a:p>
            <a:endParaRPr lang="cs-CZ" dirty="0"/>
          </a:p>
        </p:txBody>
      </p:sp>
    </p:spTree>
    <p:extLst>
      <p:ext uri="{BB962C8B-B14F-4D97-AF65-F5344CB8AC3E}">
        <p14:creationId xmlns:p14="http://schemas.microsoft.com/office/powerpoint/2010/main" val="3231408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 Nástroje řízení vztahů ke konkurenci</a:t>
            </a:r>
          </a:p>
        </p:txBody>
      </p:sp>
      <p:sp>
        <p:nvSpPr>
          <p:cNvPr id="3" name="Zástupný symbol pro obsah 2"/>
          <p:cNvSpPr>
            <a:spLocks noGrp="1"/>
          </p:cNvSpPr>
          <p:nvPr>
            <p:ph idx="4294967295"/>
          </p:nvPr>
        </p:nvSpPr>
        <p:spPr>
          <a:xfrm>
            <a:off x="0" y="1952625"/>
            <a:ext cx="3124200" cy="2562225"/>
          </a:xfrm>
          <a:prstGeom prst="rect">
            <a:avLst/>
          </a:prstGeom>
        </p:spPr>
        <p:txBody>
          <a:bodyPr>
            <a:normAutofit fontScale="47500" lnSpcReduction="20000"/>
          </a:bodyPr>
          <a:lstStyle/>
          <a:p>
            <a:r>
              <a:rPr lang="cs-CZ" b="1" dirty="0" err="1"/>
              <a:t>Competitive</a:t>
            </a:r>
            <a:r>
              <a:rPr lang="cs-CZ" b="1" dirty="0"/>
              <a:t> </a:t>
            </a:r>
            <a:r>
              <a:rPr lang="cs-CZ" b="1" dirty="0" err="1"/>
              <a:t>Intelligence</a:t>
            </a:r>
            <a:r>
              <a:rPr lang="cs-CZ" b="1" dirty="0"/>
              <a:t> (</a:t>
            </a:r>
            <a:r>
              <a:rPr lang="cs-CZ" b="1" dirty="0" err="1"/>
              <a:t>CI</a:t>
            </a:r>
            <a:r>
              <a:rPr lang="cs-CZ" b="1" dirty="0"/>
              <a:t>) </a:t>
            </a:r>
            <a:r>
              <a:rPr lang="cs-CZ" dirty="0"/>
              <a:t>je informační platforma, zaměřená na technologii zjišťování, sledování, shromažďování, analyzování a vyhodnocování informací o firmách, které tvoří konkurenční prostředí daného podniku s cílem odhalit slabé a silné stránky konkurence a identifikovat její tržní strategii.</a:t>
            </a:r>
          </a:p>
          <a:p>
            <a:r>
              <a:rPr lang="cs-CZ" b="1" dirty="0"/>
              <a:t>Analýza pěti konkurenčních sil (Porter)</a:t>
            </a:r>
            <a:endParaRPr lang="cs-CZ" dirty="0"/>
          </a:p>
        </p:txBody>
      </p:sp>
      <p:pic>
        <p:nvPicPr>
          <p:cNvPr id="5" name="Obrázek 4"/>
          <p:cNvPicPr>
            <a:picLocks noChangeAspect="1"/>
          </p:cNvPicPr>
          <p:nvPr/>
        </p:nvPicPr>
        <p:blipFill>
          <a:blip r:embed="rId2"/>
          <a:stretch>
            <a:fillRect/>
          </a:stretch>
        </p:blipFill>
        <p:spPr>
          <a:xfrm>
            <a:off x="3391247" y="1643236"/>
            <a:ext cx="5542857" cy="2771429"/>
          </a:xfrm>
          <a:prstGeom prst="rect">
            <a:avLst/>
          </a:prstGeom>
        </p:spPr>
      </p:pic>
    </p:spTree>
    <p:extLst>
      <p:ext uri="{BB962C8B-B14F-4D97-AF65-F5344CB8AC3E}">
        <p14:creationId xmlns:p14="http://schemas.microsoft.com/office/powerpoint/2010/main" val="2201666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 Nástroje řízení vztahů k veřejnosti (státu)</a:t>
            </a:r>
          </a:p>
        </p:txBody>
      </p:sp>
      <p:sp>
        <p:nvSpPr>
          <p:cNvPr id="3" name="Zástupný symbol pro obsah 2"/>
          <p:cNvSpPr>
            <a:spLocks noGrp="1"/>
          </p:cNvSpPr>
          <p:nvPr>
            <p:ph idx="4294967295"/>
          </p:nvPr>
        </p:nvSpPr>
        <p:spPr>
          <a:xfrm>
            <a:off x="251521" y="1203599"/>
            <a:ext cx="8892480" cy="3311252"/>
          </a:xfrm>
          <a:prstGeom prst="rect">
            <a:avLst/>
          </a:prstGeom>
        </p:spPr>
        <p:txBody>
          <a:bodyPr>
            <a:normAutofit fontScale="55000" lnSpcReduction="20000"/>
          </a:bodyPr>
          <a:lstStyle/>
          <a:p>
            <a:r>
              <a:rPr lang="it-IT" b="1" dirty="0"/>
              <a:t>Corporate Identity (CI) – identita firmy</a:t>
            </a:r>
            <a:r>
              <a:rPr lang="cs-CZ" b="1" dirty="0"/>
              <a:t> =</a:t>
            </a:r>
            <a:r>
              <a:rPr lang="cs-CZ" dirty="0"/>
              <a:t>V identitě se koncentruje prakticky vše, co a jak firma dělá – od jejího poslání a podnikové filosofie, uznávaných hodnot, strategie, vlastní produkce , jednání se zákazníky, zaměstnanci, stylu řízení, vztahu k okolí až po její prezentaci navenek</a:t>
            </a:r>
          </a:p>
          <a:p>
            <a:r>
              <a:rPr lang="cs-CZ" b="1" dirty="0"/>
              <a:t>Public </a:t>
            </a:r>
            <a:r>
              <a:rPr lang="cs-CZ" b="1" dirty="0" err="1"/>
              <a:t>Affairs</a:t>
            </a:r>
            <a:r>
              <a:rPr lang="cs-CZ" b="1" dirty="0"/>
              <a:t> </a:t>
            </a:r>
            <a:r>
              <a:rPr lang="cs-CZ" dirty="0"/>
              <a:t>(též </a:t>
            </a:r>
            <a:r>
              <a:rPr lang="cs-CZ" dirty="0" err="1"/>
              <a:t>Legal</a:t>
            </a:r>
            <a:r>
              <a:rPr lang="cs-CZ" dirty="0"/>
              <a:t> &amp; </a:t>
            </a:r>
            <a:r>
              <a:rPr lang="cs-CZ" dirty="0" err="1"/>
              <a:t>Corporate</a:t>
            </a:r>
            <a:r>
              <a:rPr lang="cs-CZ" dirty="0"/>
              <a:t> </a:t>
            </a:r>
            <a:r>
              <a:rPr lang="cs-CZ" dirty="0" err="1"/>
              <a:t>Affairs</a:t>
            </a:r>
            <a:r>
              <a:rPr lang="cs-CZ" dirty="0"/>
              <a:t>, či </a:t>
            </a:r>
            <a:r>
              <a:rPr lang="cs-CZ" dirty="0" err="1"/>
              <a:t>Government</a:t>
            </a:r>
            <a:r>
              <a:rPr lang="cs-CZ" dirty="0"/>
              <a:t> Relations) je rozsáhlým souborem aktivit zahrnujícím identifikování, vyhodnocování, plánování a reagování na příležitosti a rizika vznikající v důsledku politických a správních rozhodnutí státu, která mají vliv na podnikající subjekty či jiné organizace.</a:t>
            </a:r>
          </a:p>
          <a:p>
            <a:r>
              <a:rPr lang="cs-CZ" b="1" dirty="0"/>
              <a:t>Public relations </a:t>
            </a:r>
            <a:r>
              <a:rPr lang="cs-CZ" dirty="0"/>
              <a:t>(vztahy s veřejností) jsou techniky a nástroje, pomocí kterých instituce nebo firma buduje a udržuje vztahy se svým okolím</a:t>
            </a:r>
          </a:p>
          <a:p>
            <a:r>
              <a:rPr lang="cs-CZ" b="1" dirty="0"/>
              <a:t>Public </a:t>
            </a:r>
            <a:r>
              <a:rPr lang="cs-CZ" b="1" dirty="0" err="1"/>
              <a:t>Private</a:t>
            </a:r>
            <a:r>
              <a:rPr lang="cs-CZ" b="1" dirty="0"/>
              <a:t> </a:t>
            </a:r>
            <a:r>
              <a:rPr lang="cs-CZ" b="1" dirty="0" err="1"/>
              <a:t>Partnership</a:t>
            </a:r>
            <a:r>
              <a:rPr lang="cs-CZ" b="1" dirty="0"/>
              <a:t> </a:t>
            </a:r>
            <a:r>
              <a:rPr lang="cs-CZ" dirty="0"/>
              <a:t>(partnerství veřejného a soukromého sektoru) je obecně uznávaným způsobem zajištění veřejných služeb nebo veřejné infrastruktury</a:t>
            </a:r>
          </a:p>
        </p:txBody>
      </p:sp>
    </p:spTree>
    <p:extLst>
      <p:ext uri="{BB962C8B-B14F-4D97-AF65-F5344CB8AC3E}">
        <p14:creationId xmlns:p14="http://schemas.microsoft.com/office/powerpoint/2010/main" val="3773890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a:t>2. Interní nástroje řízení</a:t>
            </a:r>
            <a:br>
              <a:rPr lang="cs-CZ" b="1" dirty="0"/>
            </a:br>
            <a:endParaRPr lang="cs-CZ" dirty="0"/>
          </a:p>
        </p:txBody>
      </p:sp>
      <p:sp>
        <p:nvSpPr>
          <p:cNvPr id="2" name="Podnadpis 1">
            <a:extLst>
              <a:ext uri="{FF2B5EF4-FFF2-40B4-BE49-F238E27FC236}">
                <a16:creationId xmlns:a16="http://schemas.microsoft.com/office/drawing/2014/main" xmlns="" id="{3851E42B-E59A-46C5-83F0-327977FF2DA4}"/>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55439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a:t>
            </a:r>
            <a:r>
              <a:rPr lang="cs-CZ" b="1" dirty="0"/>
              <a:t> Nástroje monitorující vnitřní prostředí podniku</a:t>
            </a:r>
            <a:endParaRPr lang="cs-CZ" dirty="0"/>
          </a:p>
        </p:txBody>
      </p:sp>
      <p:sp>
        <p:nvSpPr>
          <p:cNvPr id="3" name="Zástupný symbol pro obsah 2"/>
          <p:cNvSpPr>
            <a:spLocks noGrp="1"/>
          </p:cNvSpPr>
          <p:nvPr>
            <p:ph idx="4294967295"/>
          </p:nvPr>
        </p:nvSpPr>
        <p:spPr>
          <a:xfrm>
            <a:off x="251521" y="1347615"/>
            <a:ext cx="8892480" cy="3167236"/>
          </a:xfrm>
          <a:prstGeom prst="rect">
            <a:avLst/>
          </a:prstGeom>
        </p:spPr>
        <p:txBody>
          <a:bodyPr/>
          <a:lstStyle/>
          <a:p>
            <a:r>
              <a:rPr lang="cs-CZ" sz="2400" dirty="0" err="1"/>
              <a:t>VRIO</a:t>
            </a:r>
            <a:r>
              <a:rPr lang="cs-CZ" sz="2400" dirty="0"/>
              <a:t> analýza jako základní metodický prostředek strategického přístupu hledá konkurenční výhodu podniku na straně zdrojů.(hodnota zdroje, vzácnost, </a:t>
            </a:r>
            <a:r>
              <a:rPr lang="cs-CZ" sz="2400" dirty="0" err="1"/>
              <a:t>napodobitelnost</a:t>
            </a:r>
            <a:r>
              <a:rPr lang="cs-CZ" sz="2400" dirty="0"/>
              <a:t>, využitelnost)</a:t>
            </a:r>
          </a:p>
          <a:p>
            <a:r>
              <a:rPr lang="cs-CZ" sz="2400" dirty="0" err="1"/>
              <a:t>BSC</a:t>
            </a:r>
            <a:r>
              <a:rPr lang="cs-CZ" sz="2400" dirty="0"/>
              <a:t> (</a:t>
            </a:r>
            <a:r>
              <a:rPr lang="cs-CZ" sz="2400" dirty="0" err="1"/>
              <a:t>balanced</a:t>
            </a:r>
            <a:r>
              <a:rPr lang="cs-CZ" sz="2400" dirty="0"/>
              <a:t> </a:t>
            </a:r>
            <a:r>
              <a:rPr lang="cs-CZ" sz="2400" dirty="0" err="1"/>
              <a:t>Scorecard</a:t>
            </a:r>
            <a:r>
              <a:rPr lang="cs-CZ" sz="2400" dirty="0"/>
              <a:t>) je strategický systém měření výkonnosti podniku na bázi controllingového nástroje(dimenze finanční, zákaznická, učení se a růstu a procesů)</a:t>
            </a:r>
          </a:p>
          <a:p>
            <a:endParaRPr lang="cs-CZ" dirty="0"/>
          </a:p>
        </p:txBody>
      </p:sp>
    </p:spTree>
    <p:extLst>
      <p:ext uri="{BB962C8B-B14F-4D97-AF65-F5344CB8AC3E}">
        <p14:creationId xmlns:p14="http://schemas.microsoft.com/office/powerpoint/2010/main" val="3111371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a:t>
            </a:r>
            <a:r>
              <a:rPr lang="cs-CZ" b="1" dirty="0"/>
              <a:t> Nástroje monitorující vnitřní prostředí podniku</a:t>
            </a:r>
            <a:endParaRPr lang="cs-CZ" dirty="0"/>
          </a:p>
        </p:txBody>
      </p:sp>
      <p:sp>
        <p:nvSpPr>
          <p:cNvPr id="3" name="Zástupný symbol pro obsah 2"/>
          <p:cNvSpPr>
            <a:spLocks noGrp="1"/>
          </p:cNvSpPr>
          <p:nvPr>
            <p:ph idx="4294967295"/>
          </p:nvPr>
        </p:nvSpPr>
        <p:spPr>
          <a:xfrm>
            <a:off x="305780" y="1290637"/>
            <a:ext cx="8964488" cy="2562225"/>
          </a:xfrm>
          <a:prstGeom prst="rect">
            <a:avLst/>
          </a:prstGeom>
        </p:spPr>
        <p:txBody>
          <a:bodyPr/>
          <a:lstStyle/>
          <a:p>
            <a:r>
              <a:rPr lang="cs-CZ" sz="2400" b="1" dirty="0"/>
              <a:t>Reporting</a:t>
            </a:r>
            <a:r>
              <a:rPr lang="cs-CZ" sz="2400" dirty="0"/>
              <a:t> :komplexní systém ukazatelů a informací, vyhodnocujících vývoj podniku jako celku i jeho jednotlivých oblastí řízení formou výkazů a zpráv</a:t>
            </a:r>
          </a:p>
          <a:p>
            <a:r>
              <a:rPr lang="cs-CZ" sz="2400" b="1" dirty="0"/>
              <a:t>Controlling</a:t>
            </a:r>
            <a:r>
              <a:rPr lang="cs-CZ" sz="2400" dirty="0"/>
              <a:t> vytváří integrovanou informační základnu pro řízení podniku na bázi systému měření (vstupy z reportingu) a hodnocení všech oblastí podnikové činnosti</a:t>
            </a:r>
          </a:p>
          <a:p>
            <a:endParaRPr lang="cs-CZ" dirty="0"/>
          </a:p>
        </p:txBody>
      </p:sp>
    </p:spTree>
    <p:extLst>
      <p:ext uri="{BB962C8B-B14F-4D97-AF65-F5344CB8AC3E}">
        <p14:creationId xmlns:p14="http://schemas.microsoft.com/office/powerpoint/2010/main" val="3967482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t>
            </a:r>
            <a:r>
              <a:rPr lang="pl-PL" dirty="0"/>
              <a:t> Vybrané nástroje řízení podniku jako celku</a:t>
            </a:r>
            <a:endParaRPr lang="cs-CZ" dirty="0"/>
          </a:p>
        </p:txBody>
      </p:sp>
      <p:sp>
        <p:nvSpPr>
          <p:cNvPr id="3" name="Zástupný symbol pro obsah 2"/>
          <p:cNvSpPr>
            <a:spLocks noGrp="1"/>
          </p:cNvSpPr>
          <p:nvPr>
            <p:ph idx="4294967295"/>
          </p:nvPr>
        </p:nvSpPr>
        <p:spPr>
          <a:xfrm>
            <a:off x="251520" y="1131591"/>
            <a:ext cx="8496944" cy="3383260"/>
          </a:xfrm>
          <a:prstGeom prst="rect">
            <a:avLst/>
          </a:prstGeom>
        </p:spPr>
        <p:txBody>
          <a:bodyPr>
            <a:normAutofit fontScale="47500" lnSpcReduction="20000"/>
          </a:bodyPr>
          <a:lstStyle/>
          <a:p>
            <a:r>
              <a:rPr lang="cs-CZ" dirty="0" err="1"/>
              <a:t>Theory</a:t>
            </a:r>
            <a:r>
              <a:rPr lang="cs-CZ" dirty="0"/>
              <a:t> </a:t>
            </a:r>
            <a:r>
              <a:rPr lang="cs-CZ" dirty="0" err="1"/>
              <a:t>of</a:t>
            </a:r>
            <a:r>
              <a:rPr lang="cs-CZ" dirty="0"/>
              <a:t> </a:t>
            </a:r>
            <a:r>
              <a:rPr lang="cs-CZ" dirty="0" err="1"/>
              <a:t>Contraints</a:t>
            </a:r>
            <a:r>
              <a:rPr lang="cs-CZ" dirty="0"/>
              <a:t> (Teorie omezení) je univerzální analytická technika, která hledá omezení z hlediska definovaných cílů, identifikuje nejužší místo (hrdlo) systému, zejména pak z hlediska procesního nebo výkonového toku. Úzké hrdlo (</a:t>
            </a:r>
            <a:r>
              <a:rPr lang="cs-CZ" dirty="0" err="1"/>
              <a:t>bottleneck</a:t>
            </a:r>
            <a:r>
              <a:rPr lang="cs-CZ" dirty="0"/>
              <a:t>) je v určitém ohledu limitujícím a rizikovým prvkem systému.</a:t>
            </a:r>
          </a:p>
          <a:p>
            <a:r>
              <a:rPr lang="cs-CZ" dirty="0" err="1"/>
              <a:t>Lean</a:t>
            </a:r>
            <a:r>
              <a:rPr lang="cs-CZ" dirty="0"/>
              <a:t> </a:t>
            </a:r>
            <a:r>
              <a:rPr lang="cs-CZ" dirty="0" err="1"/>
              <a:t>production</a:t>
            </a:r>
            <a:r>
              <a:rPr lang="cs-CZ" dirty="0"/>
              <a:t>, </a:t>
            </a:r>
            <a:r>
              <a:rPr lang="cs-CZ" dirty="0" err="1"/>
              <a:t>Lean</a:t>
            </a:r>
            <a:r>
              <a:rPr lang="cs-CZ" dirty="0"/>
              <a:t> </a:t>
            </a:r>
            <a:r>
              <a:rPr lang="cs-CZ" dirty="0" err="1"/>
              <a:t>manufacturing</a:t>
            </a:r>
            <a:r>
              <a:rPr lang="cs-CZ" dirty="0"/>
              <a:t> (štíhlá výroba) je obecně považována za podnikovou filozofii, která usiluje o zkrácení času mezi zákazníkem a dodavatelem eliminací plýtvání (ztrát) v celém podnikovém dodavatelském řetězci.</a:t>
            </a:r>
          </a:p>
          <a:p>
            <a:r>
              <a:rPr lang="cs-CZ" i="1" dirty="0"/>
              <a:t>Outsourcing je </a:t>
            </a:r>
            <a:r>
              <a:rPr lang="cs-CZ" dirty="0"/>
              <a:t>přejímání výkonů cizích firem místo provozování vlastních činností. Opačným trendem je </a:t>
            </a:r>
            <a:r>
              <a:rPr lang="cs-CZ" i="1" dirty="0" err="1"/>
              <a:t>insourcing</a:t>
            </a:r>
            <a:r>
              <a:rPr lang="cs-CZ" i="1" dirty="0"/>
              <a:t>, </a:t>
            </a:r>
            <a:r>
              <a:rPr lang="cs-CZ" dirty="0"/>
              <a:t>kdy podnik sám ve vlastní režii provozuje činnosti, které až dosud odebíral od cizích firem</a:t>
            </a:r>
          </a:p>
          <a:p>
            <a:r>
              <a:rPr lang="cs-CZ" dirty="0"/>
              <a:t>Teambuilding představuje tvorbu a rozvoj týmu, stmelení týmu</a:t>
            </a:r>
          </a:p>
          <a:p>
            <a:r>
              <a:rPr lang="cs-CZ" dirty="0" err="1"/>
              <a:t>Franchising</a:t>
            </a:r>
            <a:r>
              <a:rPr lang="cs-CZ" dirty="0"/>
              <a:t> je obchodní příležitost, kde majitel, výrobce nebo distributor služby nebo produktu chráněného ochrannou známkou (poskytovatel </a:t>
            </a:r>
            <a:r>
              <a:rPr lang="cs-CZ" dirty="0" err="1"/>
              <a:t>franchisy</a:t>
            </a:r>
            <a:r>
              <a:rPr lang="cs-CZ" dirty="0"/>
              <a:t>) udělí jinému subjektu (</a:t>
            </a:r>
            <a:r>
              <a:rPr lang="cs-CZ" dirty="0" err="1"/>
              <a:t>franchisantovi</a:t>
            </a:r>
            <a:r>
              <a:rPr lang="cs-CZ" dirty="0"/>
              <a:t>) </a:t>
            </a:r>
            <a:r>
              <a:rPr lang="cs-CZ" dirty="0" err="1"/>
              <a:t>exklusivnípráva</a:t>
            </a:r>
            <a:r>
              <a:rPr lang="cs-CZ" dirty="0"/>
              <a:t> k lokální distribuci daného produktu nebo služby</a:t>
            </a:r>
          </a:p>
          <a:p>
            <a:endParaRPr lang="cs-CZ" dirty="0"/>
          </a:p>
        </p:txBody>
      </p:sp>
    </p:spTree>
    <p:extLst>
      <p:ext uri="{BB962C8B-B14F-4D97-AF65-F5344CB8AC3E}">
        <p14:creationId xmlns:p14="http://schemas.microsoft.com/office/powerpoint/2010/main" val="2896783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839769" y="432392"/>
            <a:ext cx="2365070" cy="392415"/>
          </a:xfrm>
          <a:prstGeom prst="rect">
            <a:avLst/>
          </a:prstGeom>
        </p:spPr>
        <p:txBody>
          <a:bodyPr wrap="none" lIns="68580" tIns="34290" rIns="68580" bIns="34290">
            <a:spAutoFit/>
          </a:bodyPr>
          <a:lstStyle/>
          <a:p>
            <a:pPr algn="ctr" defTabSz="685800">
              <a:defRPr/>
            </a:pPr>
            <a:r>
              <a:rPr lang="cs-CZ" sz="2100" b="1" kern="0" dirty="0">
                <a:solidFill>
                  <a:srgbClr val="307871"/>
                </a:solidFill>
                <a:latin typeface="Times New Roman"/>
                <a:ea typeface="+mj-ea"/>
                <a:cs typeface="+mj-cs"/>
              </a:rPr>
              <a:t>Shrnutí přednášky</a:t>
            </a:r>
            <a:endParaRPr lang="en-GB" sz="2100" b="1" kern="0" dirty="0">
              <a:solidFill>
                <a:sysClr val="windowText" lastClr="000000"/>
              </a:solidFill>
            </a:endParaRPr>
          </a:p>
        </p:txBody>
      </p:sp>
      <p:sp>
        <p:nvSpPr>
          <p:cNvPr id="2" name="TextovéPole 1"/>
          <p:cNvSpPr txBox="1"/>
          <p:nvPr/>
        </p:nvSpPr>
        <p:spPr>
          <a:xfrm>
            <a:off x="323528" y="1148238"/>
            <a:ext cx="8560342" cy="1177245"/>
          </a:xfrm>
          <a:prstGeom prst="rect">
            <a:avLst/>
          </a:prstGeom>
          <a:solidFill>
            <a:schemeClr val="accent6">
              <a:lumMod val="40000"/>
              <a:lumOff val="60000"/>
            </a:schemeClr>
          </a:solidFill>
        </p:spPr>
        <p:txBody>
          <a:bodyPr wrap="square" lIns="68580" tIns="34290" rIns="68580" bIns="34290" rtlCol="0">
            <a:spAutoFit/>
          </a:bodyPr>
          <a:lstStyle/>
          <a:p>
            <a:pPr marL="285750" indent="-285750">
              <a:buFont typeface="Arial" panose="020B0604020202020204" pitchFamily="34" charset="0"/>
              <a:buChar char="•"/>
            </a:pPr>
            <a:r>
              <a:rPr lang="cs-CZ" dirty="0"/>
              <a:t>Podnikání mladých i žen  naráží na společenské stereotypy, které jsou zdrojem hlavních bariér</a:t>
            </a:r>
          </a:p>
          <a:p>
            <a:pPr marL="285750" indent="-285750">
              <a:buFont typeface="Arial" panose="020B0604020202020204" pitchFamily="34" charset="0"/>
              <a:buChar char="•"/>
            </a:pPr>
            <a:r>
              <a:rPr lang="cs-CZ" dirty="0"/>
              <a:t>K řízení podniku mohou využít široké portfolio metod strategického řízení</a:t>
            </a:r>
          </a:p>
          <a:p>
            <a:pPr marL="285750" indent="-285750">
              <a:buFont typeface="Arial" panose="020B0604020202020204" pitchFamily="34" charset="0"/>
              <a:buChar char="•"/>
            </a:pPr>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141" y="146615"/>
            <a:ext cx="936104" cy="730162"/>
          </a:xfrm>
          <a:prstGeom prst="rect">
            <a:avLst/>
          </a:prstGeom>
        </p:spPr>
      </p:pic>
    </p:spTree>
    <p:extLst>
      <p:ext uri="{BB962C8B-B14F-4D97-AF65-F5344CB8AC3E}">
        <p14:creationId xmlns:p14="http://schemas.microsoft.com/office/powerpoint/2010/main" val="1712611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CC50AB20-E657-426C-8C81-1CBD8C4A7693}"/>
              </a:ext>
            </a:extLst>
          </p:cNvPr>
          <p:cNvSpPr>
            <a:spLocks noGrp="1"/>
          </p:cNvSpPr>
          <p:nvPr>
            <p:ph type="title"/>
          </p:nvPr>
        </p:nvSpPr>
        <p:spPr/>
        <p:txBody>
          <a:bodyPr/>
          <a:lstStyle/>
          <a:p>
            <a:r>
              <a:rPr lang="cs-CZ" dirty="0"/>
              <a:t>Dle ČSÚ, 2018</a:t>
            </a:r>
          </a:p>
        </p:txBody>
      </p:sp>
      <p:sp>
        <p:nvSpPr>
          <p:cNvPr id="3" name="Obdélník 2">
            <a:extLst>
              <a:ext uri="{FF2B5EF4-FFF2-40B4-BE49-F238E27FC236}">
                <a16:creationId xmlns:a16="http://schemas.microsoft.com/office/drawing/2014/main" xmlns="" id="{FD07756F-A994-46BE-8442-AB4DD9D98C85}"/>
              </a:ext>
            </a:extLst>
          </p:cNvPr>
          <p:cNvSpPr/>
          <p:nvPr/>
        </p:nvSpPr>
        <p:spPr>
          <a:xfrm>
            <a:off x="755576" y="915566"/>
            <a:ext cx="6462464" cy="3569310"/>
          </a:xfrm>
          <a:prstGeom prst="rect">
            <a:avLst/>
          </a:prstGeom>
        </p:spPr>
        <p:txBody>
          <a:bodyPr wrap="square">
            <a:spAutoFit/>
          </a:bodyPr>
          <a:lstStyle/>
          <a:p>
            <a:pPr algn="just">
              <a:lnSpc>
                <a:spcPct val="115000"/>
              </a:lnSpc>
              <a:spcAft>
                <a:spcPts val="0"/>
              </a:spcAft>
            </a:pPr>
            <a:r>
              <a:rPr lang="cs-CZ" dirty="0">
                <a:latin typeface="Arial" panose="020B0604020202020204" pitchFamily="34" charset="0"/>
                <a:ea typeface="Calibri" panose="020F0502020204030204" pitchFamily="34" charset="0"/>
                <a:cs typeface="Times New Roman" panose="02020603050405020304" pitchFamily="18" charset="0"/>
              </a:rPr>
              <a:t>Podle výsledků Výběrového šetření pracovních sil (</a:t>
            </a:r>
            <a:r>
              <a:rPr lang="cs-CZ" dirty="0" err="1">
                <a:latin typeface="Arial" panose="020B0604020202020204" pitchFamily="34" charset="0"/>
                <a:ea typeface="Calibri" panose="020F0502020204030204" pitchFamily="34" charset="0"/>
                <a:cs typeface="Times New Roman" panose="02020603050405020304" pitchFamily="18" charset="0"/>
              </a:rPr>
              <a:t>VŠPS</a:t>
            </a:r>
            <a:r>
              <a:rPr lang="cs-CZ" dirty="0">
                <a:latin typeface="Arial" panose="020B0604020202020204" pitchFamily="34" charset="0"/>
                <a:ea typeface="Calibri" panose="020F0502020204030204" pitchFamily="34" charset="0"/>
                <a:cs typeface="Times New Roman" panose="02020603050405020304" pitchFamily="18" charset="0"/>
              </a:rPr>
              <a:t>) dosáhl počet osob v hlavním zaměstnání v roce 2017 celkem 5 221,6 tis. To je vůbec nejvyšší počet v historii samostatné České republiky. K růstu počtu pracujících v posledních letech však přispívá hlavně zvyšování počtu zaměstnanců. Počet </a:t>
            </a:r>
            <a:r>
              <a:rPr lang="cs-CZ" dirty="0" err="1">
                <a:latin typeface="Arial" panose="020B0604020202020204" pitchFamily="34" charset="0"/>
                <a:ea typeface="Calibri" panose="020F0502020204030204" pitchFamily="34" charset="0"/>
                <a:cs typeface="Times New Roman" panose="02020603050405020304" pitchFamily="18" charset="0"/>
              </a:rPr>
              <a:t>sebezaměstnaných</a:t>
            </a:r>
            <a:r>
              <a:rPr lang="cs-CZ" dirty="0">
                <a:latin typeface="Arial" panose="020B0604020202020204" pitchFamily="34" charset="0"/>
                <a:ea typeface="Calibri" panose="020F0502020204030204" pitchFamily="34" charset="0"/>
                <a:cs typeface="Times New Roman" panose="02020603050405020304" pitchFamily="18" charset="0"/>
              </a:rPr>
              <a:t> včetně pomáhajících rodinných příslušníků vzrostl jen o 28,1 tis. především díky růstu počtu podnikatelů bez zaměstnanců, tj. osob pracujících na vlastní účet. Výsledkem tohoto vývoje je pokles podílu </a:t>
            </a:r>
            <a:r>
              <a:rPr lang="cs-CZ" dirty="0" err="1">
                <a:latin typeface="Arial" panose="020B0604020202020204" pitchFamily="34" charset="0"/>
                <a:ea typeface="Calibri" panose="020F0502020204030204" pitchFamily="34" charset="0"/>
                <a:cs typeface="Times New Roman" panose="02020603050405020304" pitchFamily="18" charset="0"/>
              </a:rPr>
              <a:t>sebezaměstnaných</a:t>
            </a:r>
            <a:r>
              <a:rPr lang="cs-CZ" dirty="0">
                <a:latin typeface="Arial" panose="020B0604020202020204" pitchFamily="34" charset="0"/>
                <a:ea typeface="Calibri" panose="020F0502020204030204" pitchFamily="34" charset="0"/>
                <a:cs typeface="Times New Roman" panose="02020603050405020304" pitchFamily="18" charset="0"/>
              </a:rPr>
              <a:t> na celkovém počtu pracujících. V roce 2017 dosáhl 17,1 %, a to je o 0,6 p. b. méně než v roce 2010.</a:t>
            </a:r>
          </a:p>
        </p:txBody>
      </p:sp>
    </p:spTree>
    <p:extLst>
      <p:ext uri="{BB962C8B-B14F-4D97-AF65-F5344CB8AC3E}">
        <p14:creationId xmlns:p14="http://schemas.microsoft.com/office/powerpoint/2010/main" val="276464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7128792" cy="507703"/>
          </a:xfrm>
        </p:spPr>
        <p:txBody>
          <a:bodyPr/>
          <a:lstStyle/>
          <a:p>
            <a:r>
              <a:rPr lang="cs-CZ" dirty="0"/>
              <a:t>Podnikání mladých - </a:t>
            </a:r>
            <a:r>
              <a:rPr lang="cs-CZ" dirty="0" err="1"/>
              <a:t>CRIF</a:t>
            </a:r>
            <a:r>
              <a:rPr lang="cs-CZ" dirty="0"/>
              <a:t> - Czech </a:t>
            </a:r>
            <a:r>
              <a:rPr lang="cs-CZ" dirty="0" err="1"/>
              <a:t>Credit</a:t>
            </a:r>
            <a:r>
              <a:rPr lang="cs-CZ" dirty="0"/>
              <a:t> </a:t>
            </a:r>
            <a:r>
              <a:rPr lang="cs-CZ" dirty="0" err="1"/>
              <a:t>Bureau</a:t>
            </a:r>
            <a:r>
              <a:rPr lang="cs-CZ" dirty="0"/>
              <a:t>, 2016</a:t>
            </a:r>
          </a:p>
        </p:txBody>
      </p:sp>
      <p:sp>
        <p:nvSpPr>
          <p:cNvPr id="3" name="Zástupný symbol pro obsah 2"/>
          <p:cNvSpPr>
            <a:spLocks noGrp="1"/>
          </p:cNvSpPr>
          <p:nvPr>
            <p:ph idx="4294967295"/>
          </p:nvPr>
        </p:nvSpPr>
        <p:spPr>
          <a:xfrm>
            <a:off x="0" y="1370013"/>
            <a:ext cx="7886700" cy="3262312"/>
          </a:xfrm>
          <a:prstGeom prst="rect">
            <a:avLst/>
          </a:prstGeom>
        </p:spPr>
        <p:txBody>
          <a:bodyPr/>
          <a:lstStyle/>
          <a:p>
            <a:pPr algn="just"/>
            <a:r>
              <a:rPr lang="cs-CZ" sz="2200" dirty="0"/>
              <a:t>V roce 2015 začalo podnikat více než 48 tisíc mladých lidí. Oproti roku 2010, kdy se jich do podnikání pustilo téměř 71 tisíc, se počet nově registrovaných mladých podnikatelů do 35 let snížil o třetinu. </a:t>
            </a:r>
          </a:p>
        </p:txBody>
      </p:sp>
    </p:spTree>
    <p:extLst>
      <p:ext uri="{BB962C8B-B14F-4D97-AF65-F5344CB8AC3E}">
        <p14:creationId xmlns:p14="http://schemas.microsoft.com/office/powerpoint/2010/main" val="246892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Bariéry</a:t>
            </a:r>
          </a:p>
        </p:txBody>
      </p:sp>
      <p:pic>
        <p:nvPicPr>
          <p:cNvPr id="4" name="Obrázek 3"/>
          <p:cNvPicPr>
            <a:picLocks noChangeAspect="1"/>
          </p:cNvPicPr>
          <p:nvPr/>
        </p:nvPicPr>
        <p:blipFill>
          <a:blip r:embed="rId2"/>
          <a:stretch>
            <a:fillRect/>
          </a:stretch>
        </p:blipFill>
        <p:spPr>
          <a:xfrm>
            <a:off x="468559" y="1203599"/>
            <a:ext cx="8527523" cy="3304850"/>
          </a:xfrm>
          <a:prstGeom prst="rect">
            <a:avLst/>
          </a:prstGeom>
        </p:spPr>
      </p:pic>
    </p:spTree>
    <p:extLst>
      <p:ext uri="{BB962C8B-B14F-4D97-AF65-F5344CB8AC3E}">
        <p14:creationId xmlns:p14="http://schemas.microsoft.com/office/powerpoint/2010/main" val="248424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Motivátory</a:t>
            </a:r>
          </a:p>
        </p:txBody>
      </p:sp>
      <p:pic>
        <p:nvPicPr>
          <p:cNvPr id="4" name="Obrázek 3"/>
          <p:cNvPicPr>
            <a:picLocks noChangeAspect="1"/>
          </p:cNvPicPr>
          <p:nvPr/>
        </p:nvPicPr>
        <p:blipFill>
          <a:blip r:embed="rId2"/>
          <a:stretch>
            <a:fillRect/>
          </a:stretch>
        </p:blipFill>
        <p:spPr>
          <a:xfrm>
            <a:off x="971551" y="1314040"/>
            <a:ext cx="7532693" cy="3092861"/>
          </a:xfrm>
          <a:prstGeom prst="rect">
            <a:avLst/>
          </a:prstGeom>
        </p:spPr>
      </p:pic>
    </p:spTree>
    <p:extLst>
      <p:ext uri="{BB962C8B-B14F-4D97-AF65-F5344CB8AC3E}">
        <p14:creationId xmlns:p14="http://schemas.microsoft.com/office/powerpoint/2010/main" val="1665486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xmlns="" id="{78D4AF0C-7D0F-4F6E-913A-092E05306A19}"/>
              </a:ext>
            </a:extLst>
          </p:cNvPr>
          <p:cNvSpPr>
            <a:spLocks noGrp="1"/>
          </p:cNvSpPr>
          <p:nvPr>
            <p:ph type="title"/>
          </p:nvPr>
        </p:nvSpPr>
        <p:spPr/>
        <p:txBody>
          <a:bodyPr/>
          <a:lstStyle/>
          <a:p>
            <a:endParaRPr lang="cs-CZ"/>
          </a:p>
        </p:txBody>
      </p:sp>
      <p:pic>
        <p:nvPicPr>
          <p:cNvPr id="4" name="Obrázek 3"/>
          <p:cNvPicPr>
            <a:picLocks noChangeAspect="1"/>
          </p:cNvPicPr>
          <p:nvPr/>
        </p:nvPicPr>
        <p:blipFill>
          <a:blip r:embed="rId2"/>
          <a:stretch>
            <a:fillRect/>
          </a:stretch>
        </p:blipFill>
        <p:spPr>
          <a:xfrm>
            <a:off x="448152" y="1491630"/>
            <a:ext cx="8679743" cy="2272964"/>
          </a:xfrm>
          <a:prstGeom prst="rect">
            <a:avLst/>
          </a:prstGeom>
        </p:spPr>
      </p:pic>
    </p:spTree>
    <p:extLst>
      <p:ext uri="{BB962C8B-B14F-4D97-AF65-F5344CB8AC3E}">
        <p14:creationId xmlns:p14="http://schemas.microsoft.com/office/powerpoint/2010/main" val="404750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Vzory</a:t>
            </a:r>
          </a:p>
        </p:txBody>
      </p:sp>
      <p:pic>
        <p:nvPicPr>
          <p:cNvPr id="6" name="Zástupný symbol pro obsah 5"/>
          <p:cNvPicPr>
            <a:picLocks noGrp="1" noChangeAspect="1"/>
          </p:cNvPicPr>
          <p:nvPr>
            <p:ph idx="4294967295"/>
          </p:nvPr>
        </p:nvPicPr>
        <p:blipFill>
          <a:blip r:embed="rId2"/>
          <a:stretch>
            <a:fillRect/>
          </a:stretch>
        </p:blipFill>
        <p:spPr>
          <a:xfrm>
            <a:off x="1692275" y="1352550"/>
            <a:ext cx="7451725" cy="3290888"/>
          </a:xfrm>
          <a:prstGeom prst="rect">
            <a:avLst/>
          </a:prstGeom>
        </p:spPr>
      </p:pic>
    </p:spTree>
    <p:extLst>
      <p:ext uri="{BB962C8B-B14F-4D97-AF65-F5344CB8AC3E}">
        <p14:creationId xmlns:p14="http://schemas.microsoft.com/office/powerpoint/2010/main" val="162575504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2442</TotalTime>
  <Words>1384</Words>
  <Application>Microsoft Office PowerPoint</Application>
  <PresentationFormat>Předvádění na obrazovce (16:9)</PresentationFormat>
  <Paragraphs>124</Paragraphs>
  <Slides>38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38</vt:i4>
      </vt:variant>
    </vt:vector>
  </HeadingPairs>
  <TitlesOfParts>
    <vt:vector size="42" baseType="lpstr">
      <vt:lpstr>Arial</vt:lpstr>
      <vt:lpstr>Calibri</vt:lpstr>
      <vt:lpstr>Times New Roman</vt:lpstr>
      <vt:lpstr>SLU</vt:lpstr>
      <vt:lpstr>Specifické skupiny podnikatelů 2</vt:lpstr>
      <vt:lpstr>Prezentace aplikace PowerPoint</vt:lpstr>
      <vt:lpstr>Prezentace aplikace PowerPoint</vt:lpstr>
      <vt:lpstr>Dle ČSÚ, 2018</vt:lpstr>
      <vt:lpstr>Podnikání mladých - CRIF - Czech Credit Bureau, 2016</vt:lpstr>
      <vt:lpstr>Bariéry</vt:lpstr>
      <vt:lpstr>Motivátory</vt:lpstr>
      <vt:lpstr>Prezentace aplikace PowerPoint</vt:lpstr>
      <vt:lpstr>Vzory</vt:lpstr>
      <vt:lpstr>Prezentace aplikace PowerPoint</vt:lpstr>
      <vt:lpstr>Podnikání žen</vt:lpstr>
      <vt:lpstr>Podnikání žen a mužů - genderové rozdíly </vt:lpstr>
      <vt:lpstr>Ženy a trh práce</vt:lpstr>
      <vt:lpstr>Specifika zaměstnávání</vt:lpstr>
      <vt:lpstr>Překážky, utvářející skleněný strop</vt:lpstr>
      <vt:lpstr>Základní strategie, jak se vyrovnat</vt:lpstr>
      <vt:lpstr>Řešení – samostatné podnikání žen</vt:lpstr>
      <vt:lpstr>Podpora podnikání žen v ČR</vt:lpstr>
      <vt:lpstr>Úspěšná podnikatelka, matka Olga Girstlová</vt:lpstr>
      <vt:lpstr>Prezentace aplikace PowerPoint</vt:lpstr>
      <vt:lpstr>Moderní metody řízení</vt:lpstr>
      <vt:lpstr>Kategorizace nástrojů řízení</vt:lpstr>
      <vt:lpstr>1. Externí nástroje řízení</vt:lpstr>
      <vt:lpstr>A. Nástroje monitorující vnější prostředí podniku </vt:lpstr>
      <vt:lpstr>Příklad PEST</vt:lpstr>
      <vt:lpstr>Příklad SWOT</vt:lpstr>
      <vt:lpstr>Příklad BCG</vt:lpstr>
      <vt:lpstr>Další nástroje</vt:lpstr>
      <vt:lpstr> B. Nástroje řízení vztahů se zákazníky (odběrateli) </vt:lpstr>
      <vt:lpstr> B. Nástroje řízení vztahů se zákazníky (odběrateli) </vt:lpstr>
      <vt:lpstr>C. Nástroje řízení vztahů s dodavateli</vt:lpstr>
      <vt:lpstr>D. Nástroje řízení vztahů ke konkurenci</vt:lpstr>
      <vt:lpstr>E. Nástroje řízení vztahů k veřejnosti (státu)</vt:lpstr>
      <vt:lpstr>2. Interní nástroje řízení </vt:lpstr>
      <vt:lpstr>a) Nástroje monitorující vnitřní prostředí podniku</vt:lpstr>
      <vt:lpstr>a) Nástroje monitorující vnitřní prostředí podniku</vt:lpstr>
      <vt:lpstr>b) Vybrané nástroje řízení podniku jako celku</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uzivatel</cp:lastModifiedBy>
  <cp:revision>64</cp:revision>
  <cp:lastPrinted>2018-03-27T09:30:31Z</cp:lastPrinted>
  <dcterms:created xsi:type="dcterms:W3CDTF">2016-07-06T15:42:34Z</dcterms:created>
  <dcterms:modified xsi:type="dcterms:W3CDTF">2020-12-29T11:15:32Z</dcterms:modified>
</cp:coreProperties>
</file>