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311" r:id="rId2"/>
    <p:sldId id="259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82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04" r:id="rId25"/>
    <p:sldId id="305" r:id="rId26"/>
    <p:sldId id="306" r:id="rId27"/>
    <p:sldId id="307" r:id="rId28"/>
    <p:sldId id="308" r:id="rId29"/>
    <p:sldId id="309" r:id="rId30"/>
    <p:sldId id="310" r:id="rId31"/>
    <p:sldId id="281" r:id="rId32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57" autoAdjust="0"/>
  </p:normalViewPr>
  <p:slideViewPr>
    <p:cSldViewPr>
      <p:cViewPr varScale="1">
        <p:scale>
          <a:sx n="92" d="100"/>
          <a:sy n="92" d="100"/>
        </p:scale>
        <p:origin x="756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29. 12. 2020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pPr/>
              <a:t>29. 12. 2020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29. 12. 2020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67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pl-PL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Specifické </a:t>
            </a:r>
            <a: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skupiny </a:t>
            </a:r>
            <a:r>
              <a:rPr lang="pl-PL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podnikatelů 3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04173" y="3003798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sk-SK" sz="1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r>
              <a:rPr lang="sk-SK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č. 8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Ing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Jarmila </a:t>
            </a:r>
            <a:r>
              <a:rPr lang="cs-CZ" altLang="cs-CZ" sz="9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Duháček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Šebestová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Podnikání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002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b="1" dirty="0"/>
              <a:t>Chystaný zákon o sociálním podnikání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400" dirty="0"/>
              <a:t>Chystaný věcný záměr zákona o sociálním podnikání v sobě obsahuje několik zásadních oblastí. </a:t>
            </a:r>
          </a:p>
          <a:p>
            <a:r>
              <a:rPr lang="cs-CZ" sz="2400" dirty="0"/>
              <a:t>Jedná se o samotný účel právní úpravy zákona, obsah navrhovaného řešení, úvodní ustanovení, definici základních pojmů, pojednání o statusu sociálního podniku a integračního sociálního podniku, možné návrhy řešení a přezkum účinnosti regulace.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b="1" dirty="0"/>
              <a:t>Účel právní úpravy zákona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000" dirty="0"/>
              <a:t>Cílem je stanovit rámec právní úpravy.</a:t>
            </a:r>
          </a:p>
          <a:p>
            <a:r>
              <a:rPr lang="cs-CZ" sz="2000" dirty="0"/>
              <a:t>Právní úprava sociálního podnikání v České republice se zaměřuje na vytváření podmínek pro jeho rozvoj a přispění k uznání samotného významu sociálního podnikání.</a:t>
            </a:r>
          </a:p>
          <a:p>
            <a:r>
              <a:rPr lang="cs-CZ" sz="2000" dirty="0"/>
              <a:t>Zákon bude definovat podmínky pro sociální či integrační sociální podnik.</a:t>
            </a:r>
          </a:p>
          <a:p>
            <a:r>
              <a:rPr lang="cs-CZ" sz="2000" dirty="0"/>
              <a:t>Vzhledem k této nejednotnosti definicí si jednotlivé úřední orgány státní správy tvoří vlastní definice sociálních podniků. </a:t>
            </a:r>
          </a:p>
          <a:p>
            <a:endParaRPr lang="cs-CZ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2800" b="1" cap="small" dirty="0"/>
              <a:t/>
            </a:r>
            <a:br>
              <a:rPr lang="cs-CZ" sz="2800" b="1" cap="small" dirty="0"/>
            </a:br>
            <a:r>
              <a:rPr lang="cs-CZ" sz="2800" b="1" cap="small" dirty="0"/>
              <a:t/>
            </a:r>
            <a:br>
              <a:rPr lang="cs-CZ" sz="2800" b="1" cap="small" dirty="0"/>
            </a:br>
            <a:r>
              <a:rPr lang="cs-CZ" sz="2800" b="1" dirty="0"/>
              <a:t>Obsah navrhovaného řešení, úvodní ustanovení a definice základních pojmů</a:t>
            </a:r>
            <a:r>
              <a:rPr lang="cs-CZ" b="1" cap="small" dirty="0"/>
              <a:t/>
            </a:r>
            <a:br>
              <a:rPr lang="cs-CZ" b="1" cap="small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400" dirty="0"/>
              <a:t>V úvodním ustanovením zákonu o sociálním podnikání bude dáno, že sociální podnikání přináší prospěch společnosti, místnímu společenství, ekonomice a je nástrojem pro udržitelný rozvoj společnosti. </a:t>
            </a:r>
          </a:p>
          <a:p>
            <a:r>
              <a:rPr lang="cs-CZ" sz="2400" dirty="0"/>
              <a:t>Dále bude zákon jednoznačně obsahovat definice pojmů „sociální podnikání“, „sociální podnik“ a „integrační sociální podnik“.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Pojednání o statusu sociálního podniku a integračního sociálního podniku </a:t>
            </a:r>
            <a:r>
              <a:rPr lang="cs-CZ" b="1" cap="small" dirty="0"/>
              <a:t/>
            </a:r>
            <a:br>
              <a:rPr lang="cs-CZ" b="1" cap="small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000" dirty="0"/>
              <a:t>Fyzické i právnické osoby budou podléhat rozhodnutí Ministerstva práce a sociálních věcí o přiznání statusu.</a:t>
            </a:r>
          </a:p>
          <a:p>
            <a:r>
              <a:rPr lang="cs-CZ" sz="2000" dirty="0"/>
              <a:t>Stávající sociální podniky budou moci případně žádat i o přiznání statusu sociální integrační podnik.</a:t>
            </a:r>
          </a:p>
          <a:p>
            <a:r>
              <a:rPr lang="cs-CZ" sz="2000" dirty="0"/>
              <a:t>Zánik statusu sociální podniku nebo sociálního integračního podniku může nastat ve třech případech.</a:t>
            </a:r>
          </a:p>
          <a:p>
            <a:r>
              <a:rPr lang="cs-CZ" sz="2000" dirty="0"/>
              <a:t>Podnikajícím fyzickým nebo právnickým osobám bude státu sociálního podnik odebrán v případě nedodržení zákonem stanovených podmínek.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2800" b="1" dirty="0"/>
              <a:t/>
            </a:r>
            <a:br>
              <a:rPr lang="cs-CZ" sz="2800" b="1" dirty="0"/>
            </a:br>
            <a:r>
              <a:rPr lang="cs-CZ" sz="2800" b="1" dirty="0"/>
              <a:t>Možné varianty řešení </a:t>
            </a:r>
            <a:r>
              <a:rPr lang="cs-CZ" b="1" cap="small" dirty="0"/>
              <a:t/>
            </a:r>
            <a:br>
              <a:rPr lang="cs-CZ" b="1" cap="small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400" dirty="0"/>
              <a:t>Celkem jsou vyhotoveny tři návrhy řešení. </a:t>
            </a:r>
          </a:p>
          <a:p>
            <a:pPr lvl="1"/>
            <a:r>
              <a:rPr lang="cs-CZ" sz="2400" dirty="0"/>
              <a:t>Nulová varianta spočívá v nepřijetí navrhovaného zákona.</a:t>
            </a:r>
          </a:p>
          <a:p>
            <a:pPr lvl="1"/>
            <a:r>
              <a:rPr lang="cs-CZ" sz="2400" dirty="0"/>
              <a:t>Varianta první by vedla ke sjednocení definičních znaků sociálních podniků. </a:t>
            </a:r>
          </a:p>
          <a:p>
            <a:pPr lvl="1"/>
            <a:r>
              <a:rPr lang="cs-CZ" sz="2400" dirty="0"/>
              <a:t>Varianta druhá by vedla k novelizaci jednotlivých zákonů.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b="1" cap="small" dirty="0"/>
              <a:t/>
            </a:r>
            <a:br>
              <a:rPr lang="cs-CZ" sz="3200" b="1" cap="small" dirty="0"/>
            </a:br>
            <a:r>
              <a:rPr lang="cs-CZ" sz="2800" b="1" dirty="0"/>
              <a:t>Přezkum účinnosti regulace</a:t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400" dirty="0"/>
              <a:t>Přezkumem účinnosti regulace bude pověřeno Ministerstvo práce a sociálních věcí. </a:t>
            </a:r>
          </a:p>
          <a:p>
            <a:r>
              <a:rPr lang="cs-CZ" sz="2400" dirty="0"/>
              <a:t>Sledování a vyhodnocování bude probíhat v oblasti rozvoje sociální ekonomiky, finančních podpor a podpůrných programů a rozvoje a udržitelnosti sociálních podniků.</a:t>
            </a:r>
          </a:p>
          <a:p>
            <a:r>
              <a:rPr lang="cs-CZ" sz="2400" dirty="0"/>
              <a:t>Ministerstvo práce a sociálních věcí bude spolupracovat s dalšími ministerstvy.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Nejčastější typy právní formy sociálních podniků v 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endParaRPr lang="cs-CZ" sz="2400" dirty="0"/>
          </a:p>
          <a:p>
            <a:r>
              <a:rPr lang="cs-CZ" sz="2400" dirty="0"/>
              <a:t>Sociální podnik je mnohdy vnímán jako samostatná právní forma. </a:t>
            </a:r>
          </a:p>
          <a:p>
            <a:r>
              <a:rPr lang="cs-CZ" sz="2400" dirty="0"/>
              <a:t>Sociální podniky využívají více méně stejné právní formy jako jiné podnikatelské subjekty.</a:t>
            </a:r>
          </a:p>
          <a:p>
            <a:r>
              <a:rPr lang="cs-CZ" sz="2400" dirty="0"/>
              <a:t>Označení sociální podnik je tedy status neboli přívlastek různých právních forem.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Nejčastější typy právní formy sociálních podniků v 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000" dirty="0"/>
              <a:t>Mezi nejčastěji využívané právní formy spadá Společnost s ručením omezeným, kterou využívá přibližně 48% sociálních podniků.</a:t>
            </a:r>
          </a:p>
          <a:p>
            <a:r>
              <a:rPr lang="cs-CZ" sz="2000" dirty="0"/>
              <a:t>Obecně prospěšná společnost (které již v dnešní době neexistují), kterou využívá přibližně 25% sociálních podniků. </a:t>
            </a:r>
          </a:p>
          <a:p>
            <a:r>
              <a:rPr lang="cs-CZ" sz="2000" dirty="0"/>
              <a:t>Spolek, který využívá přibližně 9% sociálních podniků. </a:t>
            </a:r>
          </a:p>
          <a:p>
            <a:r>
              <a:rPr lang="cs-CZ" sz="2000" dirty="0"/>
              <a:t>Podnikající fyzická osoba, kterou využívá přibližně 7% sociálních podniků. </a:t>
            </a:r>
          </a:p>
          <a:p>
            <a:r>
              <a:rPr lang="cs-CZ" sz="2000" dirty="0"/>
              <a:t>Družstvo, které využívá přibližně 5% sociálních podniků, a jiné jsou využívány přibližně v šesti procentech případů.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>Společnosti s ručením omezeným (s. r. o.)</a:t>
            </a:r>
            <a:r>
              <a:rPr lang="cs-CZ" b="1" cap="small" dirty="0"/>
              <a:t/>
            </a:r>
            <a:br>
              <a:rPr lang="cs-CZ" b="1" cap="small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400" dirty="0"/>
              <a:t>Právní forma s. r. o. se řadí mezi kapitálové společnosti. </a:t>
            </a:r>
          </a:p>
          <a:p>
            <a:r>
              <a:rPr lang="cs-CZ" sz="2400" dirty="0"/>
              <a:t>Mezi základní znaky kapitálových společností patří účast společníků formou poskytnutého kapitálu, nízké ručení společníků za závazky společnosti a oddělení majetku společníků od majetku společnosti. </a:t>
            </a:r>
          </a:p>
          <a:p>
            <a:r>
              <a:rPr lang="cs-CZ" sz="2400" dirty="0"/>
              <a:t>U s. r. o. se oproti jiným kapitálovým společnostem očekává větší míra osobní angažovanosti společníků na chodu společnosti.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/>
              <a:t>Společnosti s ručením omezeným (s. r. o.)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400" dirty="0"/>
              <a:t>Minimální vklad společníka je 1 koruna, pokud to společenská smlouva, neurčí jinak.</a:t>
            </a:r>
          </a:p>
          <a:p>
            <a:r>
              <a:rPr lang="cs-CZ" sz="2400" dirty="0"/>
              <a:t>Podíly mezi jednotlivými společníky mohou být stanoveny odlišně.</a:t>
            </a:r>
          </a:p>
          <a:p>
            <a:r>
              <a:rPr lang="cs-CZ" sz="2400" dirty="0"/>
              <a:t>Společníci ručí společně a nerozdílně do výše vkladu.</a:t>
            </a:r>
          </a:p>
          <a:p>
            <a:r>
              <a:rPr lang="cs-CZ" sz="2400" dirty="0"/>
              <a:t>Občanský zákoník uvádí, že jednatel může ručit neomezeně celým svým majetkem, za určitých podmínek.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000" b="1" dirty="0">
                <a:solidFill>
                  <a:schemeClr val="bg1"/>
                </a:solidFill>
              </a:rPr>
              <a:t>Sociální podnikání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Co je sociální podnikání?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Co je sociální podnik?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Co je sociální integrační podnik?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Legislativní podmínky.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Návrh zákona o sociálním podnikání.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/>
              <a:t>Společnosti s ručením omezeným (s. r. o.)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400" dirty="0"/>
              <a:t>Statutárním orgánem je jeden nebo více jednatelů, pokud to smlouva neurčuje jinak. </a:t>
            </a:r>
          </a:p>
          <a:p>
            <a:r>
              <a:rPr lang="cs-CZ" sz="2400" dirty="0"/>
              <a:t>Jednateli je svěřeno obchodní vedení společnosti, pokud není uvedeno jinak.</a:t>
            </a:r>
          </a:p>
          <a:p>
            <a:r>
              <a:rPr lang="cs-CZ" sz="2400" dirty="0"/>
              <a:t>Nejvyšším orgánem společnosti je valná hromada a kolektivní orgán.</a:t>
            </a:r>
          </a:p>
          <a:p>
            <a:r>
              <a:rPr lang="cs-CZ" sz="2400" dirty="0"/>
              <a:t>Společnost také musí zřídit dozorčí radu, pokud není určeno jinak.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/>
              <a:t>Společnosti s ručením omezeným (s. r. o.)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400" dirty="0"/>
              <a:t>Výhodou při podnikání pod právní formou s. r. o. je jednodušší přístup k cizímu kapitálu. </a:t>
            </a:r>
          </a:p>
          <a:p>
            <a:r>
              <a:rPr lang="cs-CZ" sz="2400" dirty="0"/>
              <a:t>Velkou výhodou je vstupování právnické osoby do obchodně-právních vztahů pouze z titulu podnikání.</a:t>
            </a:r>
          </a:p>
          <a:p>
            <a:r>
              <a:rPr lang="cs-CZ" sz="2400" dirty="0"/>
              <a:t>Za nevýhody se považuje hlavně možné názorové neshody společníků a možné vyšší vklady společníků, pokud to tak společenská smlouva upravuje.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>Spolek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400" dirty="0"/>
              <a:t>Po právní formě s. r. o. je další velmi využívanou formou sociálního podnikání.</a:t>
            </a:r>
          </a:p>
          <a:p>
            <a:r>
              <a:rPr lang="cs-CZ" sz="2400" dirty="0"/>
              <a:t>Spolek je upraven zákonem č. 89/1990 Sb., občanský zákoník.</a:t>
            </a:r>
          </a:p>
          <a:p>
            <a:r>
              <a:rPr lang="cs-CZ" sz="2400" dirty="0"/>
              <a:t>Založení společnosti vyžaduje minimálně tři členy. </a:t>
            </a:r>
          </a:p>
          <a:p>
            <a:r>
              <a:rPr lang="cs-CZ" sz="2400" dirty="0"/>
              <a:t>Za předpokladu založení spolku dalšími spolky, musí být v názvu vyjádřena jeho svazová povaha.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>Spolek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400" dirty="0"/>
              <a:t>Název spolku nesmí obsahovat slovo „spolek“ nebo „zapsaný spolek“. </a:t>
            </a:r>
          </a:p>
          <a:p>
            <a:r>
              <a:rPr lang="cs-CZ" sz="2400" dirty="0"/>
              <a:t>Povoleno je využívat zkratku „z. s.“.</a:t>
            </a:r>
          </a:p>
          <a:p>
            <a:r>
              <a:rPr lang="cs-CZ" sz="2400" dirty="0"/>
              <a:t>Členové spolku za druhy společnosti neručí. </a:t>
            </a:r>
          </a:p>
          <a:p>
            <a:r>
              <a:rPr lang="cs-CZ" sz="2400" dirty="0"/>
              <a:t>Založení spolku vyžaduje sepsání základních stanov.</a:t>
            </a:r>
          </a:p>
          <a:p>
            <a:r>
              <a:rPr lang="cs-CZ" sz="2400" dirty="0"/>
              <a:t>Pokud je členství ve spolku různého druhu, musí stanovy vymezit jejich práva a povinnosti.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>Spolek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400" dirty="0"/>
              <a:t>Ustavující schůze je další možností jak může být spolek založen. </a:t>
            </a:r>
          </a:p>
          <a:p>
            <a:r>
              <a:rPr lang="cs-CZ" sz="2400" dirty="0"/>
              <a:t>Tzv. svolavatel sepisuje návrh stanov a následně svolává zájemce o založení spolku k ustavující schůzi. </a:t>
            </a:r>
          </a:p>
          <a:p>
            <a:r>
              <a:rPr lang="cs-CZ" sz="2400" dirty="0"/>
              <a:t>Vznik spolku se datuje dnem zápisu do veřejného rejstříku. </a:t>
            </a:r>
          </a:p>
          <a:p>
            <a:r>
              <a:rPr lang="cs-CZ" sz="2400" dirty="0"/>
              <a:t>Zakladatelé nebo osoba jimi určená musí podat návrh na zápis spolku do veřejného rejstříku.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>Spolek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endParaRPr lang="cs-CZ" sz="2300" dirty="0"/>
          </a:p>
          <a:p>
            <a:r>
              <a:rPr lang="cs-CZ" sz="2300" dirty="0"/>
              <a:t>Členství ve spolku se automaticky váže na osobu člena, pokud to stanovy neurčují jinak. </a:t>
            </a:r>
          </a:p>
          <a:p>
            <a:r>
              <a:rPr lang="cs-CZ" sz="2300" dirty="0"/>
              <a:t>Organizace spolku zahrnuje orgány spolku a jejich postavení. </a:t>
            </a:r>
          </a:p>
          <a:p>
            <a:r>
              <a:rPr lang="cs-CZ" sz="2300" dirty="0"/>
              <a:t>Zrušení spolku může nastat s likvidací, fúzí nebo rozdělením.</a:t>
            </a:r>
          </a:p>
          <a:p>
            <a:r>
              <a:rPr lang="cs-CZ" sz="2300" dirty="0"/>
              <a:t>Mezi nesporné výhody spolku patří právní subjektivita, tedy že je zde možnost nabývat majetek, přijímat dary, žádat o dotace a granty.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>Družstvo</a:t>
            </a:r>
            <a:r>
              <a:rPr lang="cs-CZ" b="1" cap="small" dirty="0"/>
              <a:t/>
            </a:r>
            <a:br>
              <a:rPr lang="cs-CZ" b="1" cap="small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endParaRPr lang="cs-CZ" sz="2400" dirty="0"/>
          </a:p>
          <a:p>
            <a:r>
              <a:rPr lang="cs-CZ" sz="2400" dirty="0"/>
              <a:t>Obecně vzato družstvo většinou není určeno pro podnikání, nicméně patří k uznávaným právním formám a v jistých případech je využíváno k nepřímému podnikání.</a:t>
            </a:r>
          </a:p>
          <a:p>
            <a:r>
              <a:rPr lang="cs-CZ" sz="2400" dirty="0"/>
              <a:t>Družstvo je právnickou osobou a jeho možnosti jsou široké.</a:t>
            </a:r>
          </a:p>
          <a:p>
            <a:r>
              <a:rPr lang="cs-CZ" sz="2400" dirty="0"/>
              <a:t>Družstvo je upraveno zákonem o obchodních korporacích č. 90/2012 Sb., hlava VI, díl 1.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>Družstvo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200" dirty="0"/>
              <a:t>Založení družstva je možné s nejméně třemi členy a firma musí obsahovat označení „družstvo“. </a:t>
            </a:r>
          </a:p>
          <a:p>
            <a:r>
              <a:rPr lang="cs-CZ" sz="2200" dirty="0"/>
              <a:t>V družstvu může vznikat také tzv. “uhrazovací povinnosti“.</a:t>
            </a:r>
          </a:p>
          <a:p>
            <a:r>
              <a:rPr lang="cs-CZ" sz="2200" dirty="0"/>
              <a:t>Mezi orgány družstva dle zákona patří: členská schůze, představenstvo, kontrolní komise a jiné orgány zřízené stanovami. </a:t>
            </a:r>
          </a:p>
          <a:p>
            <a:r>
              <a:rPr lang="cs-CZ" sz="2200" dirty="0"/>
              <a:t>Kontrolní komise projednává stížnosti členů, kontroluje činnost družstva a může žádat o předložení všech informací týkajících se družstva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/>
              <a:t>Sociální družstvo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000" i="1" dirty="0"/>
              <a:t>„Sociálním družstvem je družstvo, které soustavně vyvíjí obecně prospěšné činnosti směřující na podporu sociální soudržnosti za účelem pracovní a sociální integrace znevýhodněných osob do společnosti s přednostním uspokojováním místních potřeb a využíváním místních zdrojů podle místa sídla a působnosti sociálního družstva, zejména v oblasti vytváření pracovních příležitostí, sociálních služeb a zdravotní péče, vzdělávání, bydlení a trvale udržitelného rozvoje“</a:t>
            </a:r>
            <a:r>
              <a:rPr lang="cs-CZ" sz="2000" dirty="0"/>
              <a:t>.</a:t>
            </a:r>
          </a:p>
          <a:p>
            <a:endParaRPr lang="cs-CZ" sz="2000" dirty="0"/>
          </a:p>
          <a:p>
            <a:r>
              <a:rPr lang="cs-CZ" sz="2000" dirty="0"/>
              <a:t>Je upraveno zákonem o obchodních korporacích č. 90/2012 Sb., hlava VI, díl 3.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/>
              <a:t>Sociální družstvo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000" dirty="0"/>
              <a:t>Stanovy sociálního družstva jsou oproti družstevním stanovám doplněny o „</a:t>
            </a:r>
            <a:r>
              <a:rPr lang="cs-CZ" sz="2000" i="1" dirty="0"/>
              <a:t>cíle a podmínky činnosti sociálního družstva v souladu s jeho sociálně </a:t>
            </a:r>
            <a:r>
              <a:rPr lang="cs-CZ" sz="2000" i="1" dirty="0" err="1"/>
              <a:t>začleňovací</a:t>
            </a:r>
            <a:r>
              <a:rPr lang="cs-CZ" sz="2000" i="1" dirty="0"/>
              <a:t> funkcí a podporou místního rozvoje a o podrobnější podmínky nakládání se ziskem v soudu s účelem činnosti sociálního družstva“</a:t>
            </a:r>
            <a:r>
              <a:rPr lang="cs-CZ" sz="2000" dirty="0"/>
              <a:t>.</a:t>
            </a:r>
          </a:p>
          <a:p>
            <a:r>
              <a:rPr lang="cs-CZ" sz="2000" dirty="0"/>
              <a:t>Sociální družstvo je dle zákona omezeno ve svém hospodaření.</a:t>
            </a:r>
          </a:p>
          <a:p>
            <a:r>
              <a:rPr lang="cs-CZ" sz="2000" dirty="0"/>
              <a:t>Ke zrušení a zániku sociálního družstva může dojít formou likvidace a to nařízením soudu nebo rozhodnutím samotného sociálního družstva. </a:t>
            </a:r>
          </a:p>
          <a:p>
            <a:r>
              <a:rPr lang="cs-CZ" sz="2000" dirty="0"/>
              <a:t>Soud může navrhnout zrušení a likvidaci sociálního družstva.</a:t>
            </a:r>
            <a:endParaRPr lang="cs-CZ" sz="2000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408712" cy="507703"/>
          </a:xfrm>
        </p:spPr>
        <p:txBody>
          <a:bodyPr anchor="ctr"/>
          <a:lstStyle/>
          <a:p>
            <a:r>
              <a:rPr lang="cs-CZ" sz="2800" b="1" dirty="0"/>
              <a:t>Veřejně uznávaná definice sociálního podnikání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28650" y="1203598"/>
            <a:ext cx="7886700" cy="3262312"/>
          </a:xfrm>
          <a:prstGeom prst="rect">
            <a:avLst/>
          </a:prstGeom>
        </p:spPr>
        <p:txBody>
          <a:bodyPr/>
          <a:lstStyle/>
          <a:p>
            <a:endParaRPr lang="cs-CZ" sz="2000" dirty="0"/>
          </a:p>
          <a:p>
            <a:r>
              <a:rPr lang="cs-CZ" sz="2000" dirty="0"/>
              <a:t>V současné době jsou jedny z nejvyužívanějších definic v oblasti sociálního podnikání definice dle Tematické sítě pro sociální ekonomiku (TESSEA). </a:t>
            </a:r>
          </a:p>
          <a:p>
            <a:r>
              <a:rPr lang="cs-CZ" sz="2000" dirty="0"/>
              <a:t>Definice dle TESSEA jsou v souladu se znaky mezinárodní výzkumné sítě EMES. </a:t>
            </a:r>
          </a:p>
          <a:p>
            <a:r>
              <a:rPr lang="cs-CZ" sz="2000" dirty="0"/>
              <a:t>Tyto definice jsou v České republice využívané od roku 2011.</a:t>
            </a:r>
          </a:p>
          <a:p>
            <a:r>
              <a:rPr lang="cs-CZ" sz="2000" dirty="0"/>
              <a:t>TESSEA definuje </a:t>
            </a:r>
            <a:r>
              <a:rPr lang="cs-CZ" sz="2000" b="1" dirty="0"/>
              <a:t>sociální podnikání</a:t>
            </a:r>
            <a:r>
              <a:rPr lang="cs-CZ" sz="2000" dirty="0"/>
              <a:t> jako „</a:t>
            </a:r>
            <a:r>
              <a:rPr lang="cs-CZ" sz="2000" i="1" dirty="0"/>
              <a:t>podnikatelské aktivity prospívající společnosti a životnímu prostředí“.</a:t>
            </a:r>
          </a:p>
          <a:p>
            <a:endParaRPr lang="cs-CZ" sz="16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/>
              <a:t>Sociální družstvo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400" dirty="0"/>
              <a:t>V praxi je hlavním problémem sociálního družstva, že v sobě nezahrnuje všechny požadované principy sociálního podnikání.</a:t>
            </a:r>
          </a:p>
          <a:p>
            <a:r>
              <a:rPr lang="cs-CZ" sz="2400" dirty="0"/>
              <a:t>V praxi se k sociálnímu podnikání vztahují i jiné principy, které sociální družstvo neupravuje. </a:t>
            </a:r>
          </a:p>
          <a:p>
            <a:r>
              <a:rPr lang="cs-CZ" sz="2400" dirty="0"/>
              <a:t>Sociální družstvo například velmi dobře upravuje princip transparentnosti, inovativní přístup nebo princip společného/sociálního řízení.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07007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Veřejně uznávané definice sociálního podnikání, sociálního podniku a integračního sociálního podniku.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Definice dle připraveného zákon o sociálním podnikání, sjednocující všechny subjekty sociálního podnikání a upevňující jejich roli na trhu.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Legislativní podmínky v sociálním podnikání, v mnoha směrech nedostatečné a nevyhovující. 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Části chystaného zákonu o sociálním podnikání a možné varianty jeho řešení.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Nejpoužívanější právní formy v oblasti sociálního podnikání v ČR a jejich seřazení dle míry využití v praxi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Společnost s ručením omezeným s ní spojené náležitosti a výhody a nevýhody v sociálním podnikání.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Spolek, jako druhá nejvyužívanější právní forma v oblasti sociálního podnikání a jeho náležitosti a výhody a nevýhody.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Družstvo a sociální družstvo, jako další alternativa pro podnikání v oblasti sociálního podnikání.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2800" b="1" dirty="0"/>
              <a:t>Veřejně uznávaná definice sociálního podnikání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400" b="1" dirty="0"/>
              <a:t>Sociální podnik</a:t>
            </a:r>
            <a:r>
              <a:rPr lang="cs-CZ" sz="2400" dirty="0"/>
              <a:t> TESSEA definuje jako „</a:t>
            </a:r>
            <a:r>
              <a:rPr lang="cs-CZ" sz="2400" i="1" dirty="0"/>
              <a:t>subjekt sociálního podnikání, tj. právnická osoba založená dle soukromého práva nebo její součást nebo fyzická osoba, které splňují principy sociálního podniku“</a:t>
            </a:r>
            <a:r>
              <a:rPr lang="cs-CZ" sz="2400" dirty="0"/>
              <a:t>.</a:t>
            </a:r>
          </a:p>
          <a:p>
            <a:r>
              <a:rPr lang="cs-CZ" sz="2400" b="1" dirty="0"/>
              <a:t>Integrační sociální podnik</a:t>
            </a:r>
            <a:r>
              <a:rPr lang="cs-CZ" sz="2400" dirty="0"/>
              <a:t> TESSEA definuje jako „</a:t>
            </a:r>
            <a:r>
              <a:rPr lang="cs-CZ" sz="2400" i="1" dirty="0"/>
              <a:t>subjekt sociálního podnikání, tj. právnická osoba založená dle soukromého práva nebo fyzická osoba, které splňují principy integračního sociálního podniku“</a:t>
            </a:r>
            <a:r>
              <a:rPr lang="cs-CZ" sz="2400" dirty="0"/>
              <a:t>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b="1" dirty="0"/>
              <a:t/>
            </a:r>
            <a:br>
              <a:rPr lang="cs-CZ" sz="3200" b="1" dirty="0"/>
            </a:br>
            <a:r>
              <a:rPr lang="cs-CZ" sz="3200" b="1" dirty="0"/>
              <a:t>Definice dle připravovaného zákona</a:t>
            </a:r>
            <a:r>
              <a:rPr lang="cs-CZ" b="1" cap="small" dirty="0"/>
              <a:t/>
            </a:r>
            <a:br>
              <a:rPr lang="cs-CZ" b="1" cap="small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1800" i="1" dirty="0"/>
              <a:t>„</a:t>
            </a:r>
            <a:r>
              <a:rPr lang="cs-CZ" sz="1800" b="1" i="1" dirty="0"/>
              <a:t>Sociální podnikání</a:t>
            </a:r>
            <a:r>
              <a:rPr lang="cs-CZ" sz="1800" i="1" dirty="0"/>
              <a:t> je podnikatelská činnost zaměřená jak na dosahování zisku, tak na společenský prospěch. Zisk je z více než 50 % využit pro další rozvoj sociálního podniku a/nebo za účelem zajištění společensky prospěšné činnosti. Sociální podnikání se vyznačuje transparentním nakládáním se ziskem a důrazem na dobré mravy vně i uvnitř podniku. Sociální podnikání přináší prospěch sociální i environmentální a respektuje místní potřeby.“</a:t>
            </a:r>
          </a:p>
          <a:p>
            <a:endParaRPr lang="cs-CZ" sz="1800" i="1" dirty="0"/>
          </a:p>
          <a:p>
            <a:r>
              <a:rPr lang="cs-CZ" sz="1800" i="1" dirty="0"/>
              <a:t>„Společensky prospěšnou činností, kterou sociální podnik podporuje z části svého zisku, se rozumí zejména činnost v oblasti ochrany životního prostředí, kultury, vzdělávání, pomoci znevýhodněným osobám či rozvoje místních společenství.“</a:t>
            </a:r>
            <a:endParaRPr lang="cs-CZ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b="1" dirty="0"/>
              <a:t/>
            </a:r>
            <a:br>
              <a:rPr lang="cs-CZ" sz="3200" b="1" dirty="0"/>
            </a:br>
            <a:r>
              <a:rPr lang="cs-CZ" sz="3200" b="1" dirty="0"/>
              <a:t>Definice dle připravovaného zákona</a:t>
            </a:r>
            <a:r>
              <a:rPr lang="cs-CZ" b="1" cap="small" dirty="0"/>
              <a:t/>
            </a:r>
            <a:br>
              <a:rPr lang="cs-CZ" b="1" cap="small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8604448" cy="3262312"/>
          </a:xfrm>
          <a:prstGeom prst="rect">
            <a:avLst/>
          </a:prstGeom>
        </p:spPr>
        <p:txBody>
          <a:bodyPr/>
          <a:lstStyle/>
          <a:p>
            <a:r>
              <a:rPr lang="cs-CZ" sz="2000" i="1" dirty="0"/>
              <a:t>„</a:t>
            </a:r>
            <a:r>
              <a:rPr lang="cs-CZ" sz="2000" b="1" i="1" dirty="0"/>
              <a:t>Sociální podnik</a:t>
            </a:r>
            <a:r>
              <a:rPr lang="cs-CZ" sz="2000" i="1" dirty="0"/>
              <a:t> je definován jako fyzická nebo právnická osoba, které byl přiznán status sociálního podniku, přičemž nárok na přiznání statusu bude mít subjekt, který splní kumulativně předem určené podmínky.“</a:t>
            </a:r>
          </a:p>
          <a:p>
            <a:r>
              <a:rPr lang="cs-CZ" sz="2000" b="1" u="sng" dirty="0"/>
              <a:t>Sociální podnik nebude novou právní formou, pouze přiděleným statusem!!</a:t>
            </a:r>
            <a:r>
              <a:rPr lang="cs-CZ" sz="2000" u="sng" dirty="0"/>
              <a:t> </a:t>
            </a:r>
          </a:p>
          <a:p>
            <a:r>
              <a:rPr lang="cs-CZ" sz="2000" i="1" dirty="0"/>
              <a:t>„</a:t>
            </a:r>
            <a:r>
              <a:rPr lang="cs-CZ" sz="2000" b="1" i="1" dirty="0"/>
              <a:t>Integrační sociální podnik</a:t>
            </a:r>
            <a:r>
              <a:rPr lang="cs-CZ" sz="2000" i="1" dirty="0"/>
              <a:t> je definován jako fyzická nebo právnická osoba, které byl přiznán status integračního sociálního podniku, přičemž nárok na jeho přiznání bude mít subjekt naplňující výše uvedenou definici sociálního podniku, který zaměstnává a sociálně začleňuje osoby znevýhodněné na trhu práce.“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b="1" dirty="0"/>
              <a:t>Legislativní podmínky sociálního podnikání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endParaRPr lang="cs-CZ" sz="2400" dirty="0"/>
          </a:p>
          <a:p>
            <a:r>
              <a:rPr lang="cs-CZ" sz="2400" dirty="0"/>
              <a:t>Žádný ze zákonů České republiky ve svém názvu či obsahu nenese název „sociální podnik“.</a:t>
            </a:r>
          </a:p>
          <a:p>
            <a:r>
              <a:rPr lang="cs-CZ" sz="2400" dirty="0"/>
              <a:t>Sociální podniky se ve své podstatě odvozují od zákonů souvisejících se zvolenou právní formou pro danou činnost.</a:t>
            </a:r>
          </a:p>
          <a:p>
            <a:r>
              <a:rPr lang="cs-CZ" sz="2400" dirty="0"/>
              <a:t>Sociální podniky se také řídí zákony, které upravují jejich podnikání.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b="1" dirty="0"/>
              <a:t>Legislativní podmínky sociálního podnikání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000" dirty="0"/>
              <a:t>Těmito zákony, o které se sociální podniky mohou opírat, jsou:</a:t>
            </a:r>
          </a:p>
          <a:p>
            <a:pPr lvl="1"/>
            <a:r>
              <a:rPr lang="cs-CZ" sz="1200" dirty="0"/>
              <a:t>Zákon č. 563/1991 Sb., o účetnictví, ve znění pozdějších předpisů. </a:t>
            </a:r>
            <a:br>
              <a:rPr lang="cs-CZ" sz="1200" dirty="0"/>
            </a:br>
            <a:r>
              <a:rPr lang="cs-CZ" sz="1200" dirty="0"/>
              <a:t>+ Daňová legislativa.</a:t>
            </a:r>
          </a:p>
          <a:p>
            <a:pPr lvl="1"/>
            <a:r>
              <a:rPr lang="cs-CZ" sz="1200" dirty="0"/>
              <a:t>Zákon č. 455/1991 Sb., o živnostenském podnikání, ve znění pozdějších předpisů. </a:t>
            </a:r>
            <a:br>
              <a:rPr lang="cs-CZ" sz="1200" dirty="0"/>
            </a:br>
            <a:r>
              <a:rPr lang="cs-CZ" sz="1200" dirty="0"/>
              <a:t>+ Zákon o odpadech, zákon o podnikání v cestovním ruchu atd.</a:t>
            </a:r>
          </a:p>
          <a:p>
            <a:pPr lvl="1"/>
            <a:r>
              <a:rPr lang="cs-CZ" sz="1200" dirty="0"/>
              <a:t>Zákon č. 262/2006 Sb., zákoník práce, ve znění pozdějších předpisů.</a:t>
            </a:r>
          </a:p>
          <a:p>
            <a:pPr lvl="1"/>
            <a:r>
              <a:rPr lang="cs-CZ" sz="1200" dirty="0"/>
              <a:t>Zákon č. 137/2006 Sb., o veřejných zakázkách, ve znění pozdějších předpisů.</a:t>
            </a:r>
          </a:p>
          <a:p>
            <a:pPr lvl="1"/>
            <a:r>
              <a:rPr lang="cs-CZ" sz="1200" dirty="0"/>
              <a:t>Zákon č. 435/2004 Sb., o zaměstnanosti, ve znění pozdějších předpisů.</a:t>
            </a:r>
          </a:p>
          <a:p>
            <a:pPr lvl="1"/>
            <a:r>
              <a:rPr lang="cs-CZ" sz="1200" dirty="0"/>
              <a:t>Zákon č. 248/1995 Sb., o obecně prospěšných společnostech a o změně o doplnění některých zákonů, ve znění pozdějších předpisů. </a:t>
            </a:r>
          </a:p>
          <a:p>
            <a:pPr lvl="1"/>
            <a:r>
              <a:rPr lang="cs-CZ" sz="1200" dirty="0"/>
              <a:t>Zákon č. 89/2012 Sb., občanský zákoník, ve znění pozdějších předpisů, ve znění pozdějších předpisů.</a:t>
            </a:r>
          </a:p>
          <a:p>
            <a:pPr lvl="1"/>
            <a:r>
              <a:rPr lang="cs-CZ" sz="1200" dirty="0"/>
              <a:t>Zákon č. 90/2012 Sb., o obchodních společnostech a družstvech (zákon o obchodních korporacích), ve znění pozdějších předpisů, ve znění pozdějších předpisů.</a:t>
            </a:r>
          </a:p>
          <a:p>
            <a:pPr lvl="1"/>
            <a:r>
              <a:rPr lang="cs-CZ" sz="1200" dirty="0"/>
              <a:t>Zákon č. 134/2016 Sb., o zadávání veřejných zakázek, ve znění pozdějších předpisů, ve znění pozdějších předpisů.</a:t>
            </a:r>
            <a:endParaRPr lang="cs-CZ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b="1" dirty="0"/>
              <a:t>Legislativní podmínky sociálního podnikání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endParaRPr lang="cs-CZ" sz="2400" dirty="0"/>
          </a:p>
          <a:p>
            <a:r>
              <a:rPr lang="cs-CZ" sz="2400" dirty="0"/>
              <a:t>Nepřímo mohou integrační sociální podniky využít zvýhodnění přes zákon o veřejných zakázkách (č. 137/2006 Sb.)</a:t>
            </a:r>
          </a:p>
          <a:p>
            <a:r>
              <a:rPr lang="cs-CZ" sz="2400" dirty="0"/>
              <a:t>Dalším zákonem nepřímo se zabývajícím sociálními podniky je zákon o zaměstnanosti (č. 435/2004 Sb.).</a:t>
            </a:r>
          </a:p>
          <a:p>
            <a:endParaRPr lang="cs-CZ" sz="2400" dirty="0"/>
          </a:p>
          <a:p>
            <a:endParaRPr lang="cs-CZ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2415</TotalTime>
  <Words>1155</Words>
  <Application>Microsoft Office PowerPoint</Application>
  <PresentationFormat>Předvádění na obrazovce (16:9)</PresentationFormat>
  <Paragraphs>160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5" baseType="lpstr">
      <vt:lpstr>Arial</vt:lpstr>
      <vt:lpstr>Calibri</vt:lpstr>
      <vt:lpstr>Times New Roman</vt:lpstr>
      <vt:lpstr>SLU</vt:lpstr>
      <vt:lpstr>Specifické skupiny podnikatelů 3</vt:lpstr>
      <vt:lpstr>Prezentace aplikace PowerPoint</vt:lpstr>
      <vt:lpstr>Veřejně uznávaná definice sociálního podnikání</vt:lpstr>
      <vt:lpstr>Veřejně uznávaná definice sociálního podnikání</vt:lpstr>
      <vt:lpstr> Definice dle připravovaného zákona </vt:lpstr>
      <vt:lpstr> Definice dle připravovaného zákona </vt:lpstr>
      <vt:lpstr>Legislativní podmínky sociálního podnikání</vt:lpstr>
      <vt:lpstr>Legislativní podmínky sociálního podnikání</vt:lpstr>
      <vt:lpstr>Legislativní podmínky sociálního podnikání</vt:lpstr>
      <vt:lpstr>Chystaný zákon o sociálním podnikání</vt:lpstr>
      <vt:lpstr>Účel právní úpravy zákona</vt:lpstr>
      <vt:lpstr>  Obsah navrhovaného řešení, úvodní ustanovení a definice základních pojmů </vt:lpstr>
      <vt:lpstr>Pojednání o statusu sociálního podniku a integračního sociálního podniku  </vt:lpstr>
      <vt:lpstr> Možné varianty řešení  </vt:lpstr>
      <vt:lpstr> Přezkum účinnosti regulace </vt:lpstr>
      <vt:lpstr>Nejčastější typy právní formy sociálních podniků v ČR</vt:lpstr>
      <vt:lpstr>Nejčastější typy právní formy sociálních podniků v ČR</vt:lpstr>
      <vt:lpstr> Společnosti s ručením omezeným (s. r. o.) </vt:lpstr>
      <vt:lpstr>Společnosti s ručením omezeným (s. r. o.)</vt:lpstr>
      <vt:lpstr>Společnosti s ručením omezeným (s. r. o.)</vt:lpstr>
      <vt:lpstr>Společnosti s ručením omezeným (s. r. o.)</vt:lpstr>
      <vt:lpstr> Spolek </vt:lpstr>
      <vt:lpstr> Spolek </vt:lpstr>
      <vt:lpstr> Spolek </vt:lpstr>
      <vt:lpstr> Spolek </vt:lpstr>
      <vt:lpstr> Družstvo </vt:lpstr>
      <vt:lpstr> Družstvo </vt:lpstr>
      <vt:lpstr>Sociální družstvo</vt:lpstr>
      <vt:lpstr>Sociální družstvo</vt:lpstr>
      <vt:lpstr>Sociální družstvo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uzivatel</cp:lastModifiedBy>
  <cp:revision>65</cp:revision>
  <cp:lastPrinted>2018-03-27T09:30:31Z</cp:lastPrinted>
  <dcterms:created xsi:type="dcterms:W3CDTF">2016-07-06T15:42:34Z</dcterms:created>
  <dcterms:modified xsi:type="dcterms:W3CDTF">2020-12-29T11:16:34Z</dcterms:modified>
</cp:coreProperties>
</file>