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5" r:id="rId2"/>
    <p:sldId id="259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18" r:id="rId14"/>
    <p:sldId id="319" r:id="rId15"/>
    <p:sldId id="320" r:id="rId16"/>
    <p:sldId id="321" r:id="rId17"/>
    <p:sldId id="322" r:id="rId18"/>
    <p:sldId id="323" r:id="rId19"/>
    <p:sldId id="306" r:id="rId20"/>
    <p:sldId id="307" r:id="rId21"/>
    <p:sldId id="308" r:id="rId22"/>
    <p:sldId id="309" r:id="rId23"/>
    <p:sldId id="316" r:id="rId24"/>
    <p:sldId id="310" r:id="rId25"/>
    <p:sldId id="311" r:id="rId26"/>
    <p:sldId id="317" r:id="rId27"/>
    <p:sldId id="312" r:id="rId28"/>
    <p:sldId id="313" r:id="rId29"/>
    <p:sldId id="314" r:id="rId30"/>
    <p:sldId id="315" r:id="rId31"/>
    <p:sldId id="324" r:id="rId32"/>
    <p:sldId id="281" r:id="rId33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29. 12. 2020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0BC23-7E60-4490-81EB-792D1364A9A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4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29. 12. 2020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29. 12. 2020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Provozní </a:t>
            </a: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  podniku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sk-SK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9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Jarmila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Problémy v personální činnosti v MSP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971600" y="1347614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dirty="0"/>
              <a:t>Zaměstnávání příbuzných a přátel</a:t>
            </a:r>
          </a:p>
          <a:p>
            <a:pPr eaLnBrk="1" hangingPunct="1"/>
            <a:r>
              <a:rPr lang="cs-CZ" dirty="0"/>
              <a:t>Problém rozšiřování firmy</a:t>
            </a:r>
          </a:p>
          <a:p>
            <a:pPr eaLnBrk="1" hangingPunct="1"/>
            <a:r>
              <a:rPr lang="cs-CZ" dirty="0"/>
              <a:t>Propouštění zaměstnanců</a:t>
            </a:r>
          </a:p>
          <a:p>
            <a:pPr eaLnBrk="1" hangingPunct="1"/>
            <a:r>
              <a:rPr lang="cs-CZ" dirty="0"/>
              <a:t>Ukončování pracovního poměru</a:t>
            </a:r>
          </a:p>
        </p:txBody>
      </p:sp>
    </p:spTree>
    <p:extLst>
      <p:ext uri="{BB962C8B-B14F-4D97-AF65-F5344CB8AC3E}">
        <p14:creationId xmlns:p14="http://schemas.microsoft.com/office/powerpoint/2010/main" val="140506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Zásady 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dirty="0"/>
              <a:t>Nedovolit nepřiměřený vliv rodiny a přátel</a:t>
            </a:r>
          </a:p>
          <a:p>
            <a:pPr eaLnBrk="1" hangingPunct="1"/>
            <a:r>
              <a:rPr lang="cs-CZ" dirty="0"/>
              <a:t>Obsazovat pracovníky dle schopností a dovedností</a:t>
            </a:r>
          </a:p>
          <a:p>
            <a:pPr eaLnBrk="1" hangingPunct="1"/>
            <a:r>
              <a:rPr lang="cs-CZ" dirty="0"/>
              <a:t>Otevřeně hlásat a ukazovat, že rodinné příslušníky posuzujeme stejně jako ostatní zaměstnance</a:t>
            </a:r>
          </a:p>
        </p:txBody>
      </p:sp>
    </p:spTree>
    <p:extLst>
      <p:ext uri="{BB962C8B-B14F-4D97-AF65-F5344CB8AC3E}">
        <p14:creationId xmlns:p14="http://schemas.microsoft.com/office/powerpoint/2010/main" val="418739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vývoje personální politiky (</a:t>
            </a:r>
            <a:r>
              <a:rPr lang="cs-CZ" dirty="0" err="1"/>
              <a:t>Tyborowska</a:t>
            </a:r>
            <a:r>
              <a:rPr lang="cs-CZ" dirty="0"/>
              <a:t>, 2000)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cs-CZ" dirty="0"/>
              <a:t>1. etapa – pasivní model – podnik nemá upřesněné rozvojové plány a omezuje se výlučně na ty administrativní činnosti, které jsou vyžadovány „ze zákona“.</a:t>
            </a:r>
          </a:p>
          <a:p>
            <a:r>
              <a:rPr lang="cs-CZ" dirty="0"/>
              <a:t>2. etapa – reaktivní model – dochází k rozšíření administrativních personálních funkcí.</a:t>
            </a:r>
          </a:p>
          <a:p>
            <a:r>
              <a:rPr lang="cs-CZ" dirty="0"/>
              <a:t>3.  etapa – aktivní model – reagování na průběžné personální potřeby organizace již nestačí a je nezbytné také předvídání těchto potřeb a předcházet jim. </a:t>
            </a:r>
          </a:p>
          <a:p>
            <a:r>
              <a:rPr lang="cs-CZ" dirty="0"/>
              <a:t>4. etapa – proaktivní model – personální funkce je chápána velmi široce – zahrnuje i vytváření potřeb v oblasti řízení lidských zdrojů. </a:t>
            </a:r>
          </a:p>
        </p:txBody>
      </p:sp>
    </p:spTree>
    <p:extLst>
      <p:ext uri="{BB962C8B-B14F-4D97-AF65-F5344CB8AC3E}">
        <p14:creationId xmlns:p14="http://schemas.microsoft.com/office/powerpoint/2010/main" val="244098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6BEE30-2116-4E58-99DC-E6F92A00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počtu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F15A3509-79E7-40EF-8D9A-C7ACEA2820FB}"/>
              </a:ext>
            </a:extLst>
          </p:cNvPr>
          <p:cNvSpPr/>
          <p:nvPr/>
        </p:nvSpPr>
        <p:spPr>
          <a:xfrm>
            <a:off x="611560" y="155608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Každý, hlavně malý a střední podnik by si měl vytvořit určitý model  optimalizace počtu a struktury pracovních a funkčních míst, a to na základě aplikace následujících postupů a metod, které zohledňují jak ekonomické, tak i legislativní, sociální a psychologické aspekty. </a:t>
            </a:r>
          </a:p>
        </p:txBody>
      </p:sp>
    </p:spTree>
    <p:extLst>
      <p:ext uri="{BB962C8B-B14F-4D97-AF65-F5344CB8AC3E}">
        <p14:creationId xmlns:p14="http://schemas.microsoft.com/office/powerpoint/2010/main" val="354922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1811E8-7F90-41E4-875A-B3AE8B2E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22C91D3-40CB-477A-B622-FF62B93ECA89}"/>
              </a:ext>
            </a:extLst>
          </p:cNvPr>
          <p:cNvSpPr/>
          <p:nvPr/>
        </p:nvSpPr>
        <p:spPr>
          <a:xfrm>
            <a:off x="611560" y="896183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analýzy podnikové strategie ve smyslu   orientace na určitý typ výroby, činností, typ odběratelů, zákazníků, klientů, konkurence,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projektování změn v technické vybavení a technologii  výroby, které by měly  obsahovat nároky a požadavky na nové  profese, resp. rekvalifikační požadavky,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projektování organizačních změn, které by měly obsahovat  zánik neproduktivních a nefunkčních pracovních pozicí a funkcí v podniku  a vytvořit základ pro předpokládaný vznik nových organizačních útvarů, pracovních  skupin a jejich personální obsazení (počet zaměstnanců, požadované  profesionální schopnosti, odbornost..),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profesiografické analýzy kompetenčního obsahu a pracovní náplně důležitých funkcí a pracovních  míst, a to současných, ale i předpokládaných..,</a:t>
            </a:r>
          </a:p>
        </p:txBody>
      </p:sp>
    </p:spTree>
    <p:extLst>
      <p:ext uri="{BB962C8B-B14F-4D97-AF65-F5344CB8AC3E}">
        <p14:creationId xmlns:p14="http://schemas.microsoft.com/office/powerpoint/2010/main" val="287859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3F3AD2-FE73-4228-9DB5-1F6FB8E8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2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3BAF033C-1456-46BD-9DF1-DC71E2E0B647}"/>
              </a:ext>
            </a:extLst>
          </p:cNvPr>
          <p:cNvSpPr/>
          <p:nvPr/>
        </p:nvSpPr>
        <p:spPr>
          <a:xfrm>
            <a:off x="251520" y="703189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analýzy současné personální, tedy profesní kvalifikační věkové  struktury  zaměstnanců v podniku, pomocí které  aktualizujeme přehled o vzdělání, pohlaví, věku a druhu práce, funkce, které zaměstnanci vykonávají,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analýzy disponibilních potenciálních zdrojů pracovních sil na trhu práce, zjišťování, která  ukazují na potřeby  zaměření vnitropodnikového vzdělávání, a finanční „ochrany“ určitých  skupin zaměstnanců ( příklad v některé době chybí určité profese na trhu..),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analýzy vnitřních a vnějších možností pro zabezpečování  rekvalifikace a zvyšování kvalifikace vlastních zaměstnanců,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analýzy vnitřního stavu podnikového klima a kultury,  zejména postojů a spokojenosti  zaměstnanců vůči personálním změnám a používaným metodám uplatňovaným managementem nebo vlastníkem podniku.</a:t>
            </a:r>
          </a:p>
        </p:txBody>
      </p:sp>
    </p:spTree>
    <p:extLst>
      <p:ext uri="{BB962C8B-B14F-4D97-AF65-F5344CB8AC3E}">
        <p14:creationId xmlns:p14="http://schemas.microsoft.com/office/powerpoint/2010/main" val="301208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CCC62D-D1B8-4E33-B202-1A4FFB74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přístupy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3A190BF9-A17B-41FC-89DE-06D8ABE93696}"/>
              </a:ext>
            </a:extLst>
          </p:cNvPr>
          <p:cNvSpPr/>
          <p:nvPr/>
        </p:nvSpPr>
        <p:spPr>
          <a:xfrm>
            <a:off x="251520" y="105958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zavedení  pružné pracovní doby, zejména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job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sharing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a pod.,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zavedení zkráceného pracovního času ve smyslu možností legislativy,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přeskupování zaměstnanců včetně jejich rekvalifikace,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 vyhledávání dodatečné nebo nové práce pro nadbytečné zaměstnance,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personálního leasingu, nabídka zaměstnanců  jiným podnikatelským subjektům,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metody více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profesnosti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tato metoda je nejčastěji používána v sektoru MSP.	</a:t>
            </a:r>
          </a:p>
        </p:txBody>
      </p:sp>
    </p:spTree>
    <p:extLst>
      <p:ext uri="{BB962C8B-B14F-4D97-AF65-F5344CB8AC3E}">
        <p14:creationId xmlns:p14="http://schemas.microsoft.com/office/powerpoint/2010/main" val="274639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7742DD-F0DB-4B7F-B8F4-E48E8F2F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vlivy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002566B3-D4DB-4869-ABB2-F129327E1CFF}"/>
              </a:ext>
            </a:extLst>
          </p:cNvPr>
          <p:cNvSpPr/>
          <p:nvPr/>
        </p:nvSpPr>
        <p:spPr>
          <a:xfrm>
            <a:off x="683568" y="105958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Charakterem práce, jejím obsahem, podnětností, rozmanitostí, obtížností, rizikovostí, individuálním nebo týmovým charakterem apod.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Zaměstnanci, jejich počtem, kvalifikační, ekonomickou, sociální a prostorovou strukturou, jejich mobilitou, fluktuací, hodnotovou orientací, jejich očekáváním, rodinným zázemím, bytovými a jinými životními podmínkami.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Nutnosti sladění dílčích cílů organizace spojených s financemi, prodejem, službami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výrobou, zaměstnanci apod.</a:t>
            </a:r>
          </a:p>
        </p:txBody>
      </p:sp>
    </p:spTree>
    <p:extLst>
      <p:ext uri="{BB962C8B-B14F-4D97-AF65-F5344CB8AC3E}">
        <p14:creationId xmlns:p14="http://schemas.microsoft.com/office/powerpoint/2010/main" val="147198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7742DD-F0DB-4B7F-B8F4-E48E8F2F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vlivy 2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002566B3-D4DB-4869-ABB2-F129327E1CFF}"/>
              </a:ext>
            </a:extLst>
          </p:cNvPr>
          <p:cNvSpPr/>
          <p:nvPr/>
        </p:nvSpPr>
        <p:spPr>
          <a:xfrm>
            <a:off x="395536" y="127560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Aktivity odborové organizace, které mohou ovlivňovat snahu o realizaci cílů v personální oblasti (kolektivní smlouva).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Úrovní  informačního systému v organizaci, souladu jeho obsahového zaměření s potřebami personálního řízení a schopnost útvaru personálního řízení aktualizovat a rozšiřovat tyto informace ve spolupráci se samotnými zaměstnanci a s jejich vedoucími.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Kulturou organizace a konfliktní situace. Každý podnik je jedinečný. Shodné rysy mezi jednotlivými organizacemi můžeme najít v jejich jednotlivých částech, ale každá organizace tvoří svoji jedinečnou kulturu, které se musí personální řízení aktivně přizpůsobovat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86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Aktuální situace v personální oblasti v MSP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940594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600" b="1" dirty="0"/>
              <a:t>Národní observatoř zaměstnanosti a vzdělávání, která působí při Národním vzdělávacím fondu, se věnovala mimo jiné také výzkumu v oblasti trhu práce, zaměstnanosti a kvalifikace pracovní síly v nejrůznějších regionech ČR a odvětvích a také MSP</a:t>
            </a:r>
            <a:endParaRPr lang="cs-CZ" sz="2600" dirty="0"/>
          </a:p>
        </p:txBody>
      </p:sp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4355976" y="4257786"/>
            <a:ext cx="407193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i="1" dirty="0">
                <a:latin typeface="Calibri" pitchFamily="34" charset="0"/>
              </a:rPr>
              <a:t>Anna Kadeřábková, Alena </a:t>
            </a:r>
            <a:r>
              <a:rPr lang="cs-CZ" sz="1350" i="1" dirty="0" err="1">
                <a:latin typeface="Calibri" pitchFamily="34" charset="0"/>
              </a:rPr>
              <a:t>Zukersteinová</a:t>
            </a:r>
            <a:r>
              <a:rPr lang="cs-CZ" sz="1350" i="1" dirty="0">
                <a:latin typeface="Calibri" pitchFamily="34" charset="0"/>
              </a:rPr>
              <a:t>: </a:t>
            </a:r>
            <a:r>
              <a:rPr lang="cs-CZ" sz="1350" dirty="0">
                <a:latin typeface="Calibri" pitchFamily="34" charset="0"/>
              </a:rPr>
              <a:t>Malé a střední podniky zatím význam lidských zdrojů podceňují http://www.nvf.cz/observator</a:t>
            </a:r>
          </a:p>
        </p:txBody>
      </p:sp>
    </p:spTree>
    <p:extLst>
      <p:ext uri="{BB962C8B-B14F-4D97-AF65-F5344CB8AC3E}">
        <p14:creationId xmlns:p14="http://schemas.microsoft.com/office/powerpoint/2010/main" val="332912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lvl="0"/>
            <a:r>
              <a:rPr lang="cs-CZ" sz="3000" b="1" cap="all" dirty="0">
                <a:solidFill>
                  <a:schemeClr val="bg1">
                    <a:lumMod val="95000"/>
                  </a:schemeClr>
                </a:solidFill>
              </a:rPr>
              <a:t>Personální politika v MSP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576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Co je personální politika?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 je definována?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Jaká jsou specifika MSP?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6F844D-62E5-4E28-85BF-1C33EE61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784976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dirty="0"/>
              <a:t>Z podceňování významu kvality lidských zdrojů pak vyplývá nesystémový a spíše krátkodobě orientovaný přístup malých a středních podniků k jejich rozvoji</a:t>
            </a:r>
          </a:p>
          <a:p>
            <a:pPr eaLnBrk="1" hangingPunct="1"/>
            <a:r>
              <a:rPr lang="cs-CZ" dirty="0"/>
              <a:t>Podle průzkumu realizují malé a střední podniky vzdělávací a rozvojové aktivity v menším rozsahu a také v menší míře předpokládají jejich zvýšení v budoucnu</a:t>
            </a:r>
          </a:p>
        </p:txBody>
      </p:sp>
    </p:spTree>
    <p:extLst>
      <p:ext uri="{BB962C8B-B14F-4D97-AF65-F5344CB8AC3E}">
        <p14:creationId xmlns:p14="http://schemas.microsoft.com/office/powerpoint/2010/main" val="85513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/>
              <a:t>Podíly organizací zajišťujících vzdělávací aktivity pro své pracovníky (v %)</a:t>
            </a:r>
            <a:endParaRPr lang="cs-CZ" sz="2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6" y="1232297"/>
            <a:ext cx="6042422" cy="30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39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Vybrané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7886700" cy="32623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b="1" u="sng" dirty="0"/>
              <a:t>Výkonnostní a kvalitativní charakteristiky, konkurenční výhoda</a:t>
            </a:r>
            <a:r>
              <a:rPr lang="cs-CZ" dirty="0"/>
              <a:t> – MSP dosahují v menší míře nárůstu produktivity a tržeb, méně často formulují plán rozvoje, méně často realizují aktivity výzkumu a vývoje, v menší míře využívají internet. MSP častěji uvádějí vnější a vnitřní překážky rozvoje, zejména v oblasti dostupnosti úvěrů a finanční stability.</a:t>
            </a:r>
          </a:p>
          <a:p>
            <a:pPr>
              <a:defRPr/>
            </a:pPr>
            <a:r>
              <a:rPr lang="cs-CZ" b="1" u="sng" dirty="0"/>
              <a:t>Vnější prostředí</a:t>
            </a:r>
            <a:r>
              <a:rPr lang="cs-CZ" dirty="0"/>
              <a:t> – MSP v menší míře vnímají oblasti nedostatečné konkurenceschopnosti po vstupu do Evropské unie. MSP méně často spolupracují s vnějšími subjekty, zejména se vzdělávacími institucemi a s profesními a zaměstnavatelskými organizacemi, svazy a asociacemi. </a:t>
            </a:r>
          </a:p>
        </p:txBody>
      </p:sp>
    </p:spTree>
    <p:extLst>
      <p:ext uri="{BB962C8B-B14F-4D97-AF65-F5344CB8AC3E}">
        <p14:creationId xmlns:p14="http://schemas.microsoft.com/office/powerpoint/2010/main" val="322773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Vybrané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7886700" cy="32623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b="1" u="sng" dirty="0"/>
              <a:t>Vývoj struktury pracovníků</a:t>
            </a:r>
            <a:r>
              <a:rPr lang="cs-CZ" dirty="0"/>
              <a:t> – v MSP se méně často zvyšuje podíl kvalifikačně náročnějších profesních skupin a skupin pracovníků s vyšším odborným a vysokoškolským vzděláním (a rovněž se středoškolským vzděláním, </a:t>
            </a:r>
          </a:p>
          <a:p>
            <a:pPr>
              <a:defRPr/>
            </a:pPr>
            <a:r>
              <a:rPr lang="cs-CZ" b="1" u="sng" dirty="0"/>
              <a:t>Fluktuace pracovníků</a:t>
            </a:r>
            <a:r>
              <a:rPr lang="cs-CZ" dirty="0"/>
              <a:t> – v MSP je méně často považována fluktuace za problém, nicméně při vyjádření závažnosti fluktuace podle profesních skupin je situace opět méně příznivá v MSP, </a:t>
            </a:r>
          </a:p>
          <a:p>
            <a:pPr>
              <a:defRPr/>
            </a:pPr>
            <a:r>
              <a:rPr lang="cs-CZ" b="1" u="sng" dirty="0"/>
              <a:t>Nábor pracovníků</a:t>
            </a:r>
            <a:r>
              <a:rPr lang="cs-CZ" dirty="0"/>
              <a:t> – v MSP jsou častěji uváděny problémy s nedostatkem znalostí a dovedností pracovníků. Z hlediska profesních skupin jsou v MSP častější problémy s obsazováním volných míst u kvalifikovaných, ale i méně kvalifikovaných. </a:t>
            </a:r>
          </a:p>
        </p:txBody>
      </p:sp>
    </p:spTree>
    <p:extLst>
      <p:ext uri="{BB962C8B-B14F-4D97-AF65-F5344CB8AC3E}">
        <p14:creationId xmlns:p14="http://schemas.microsoft.com/office/powerpoint/2010/main" val="3228961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B4D5EC-074D-4B93-937B-DC0FBC39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cs-CZ" b="1" u="sng" dirty="0"/>
              <a:t>Přijímání absolventů a spolupráce se vzdělávacími institucemi</a:t>
            </a:r>
            <a:r>
              <a:rPr lang="cs-CZ" dirty="0"/>
              <a:t> – v MSP nemají častěji absolventi na pozicích vedoucích a řídících pracovníků a vědeckých a odborných duševních pracovníků vysokoškolské vzdělání. </a:t>
            </a:r>
          </a:p>
          <a:p>
            <a:pPr>
              <a:defRPr/>
            </a:pPr>
            <a:r>
              <a:rPr lang="cs-CZ" b="1" u="sng" dirty="0"/>
              <a:t>Dovednosti a kvalifikace</a:t>
            </a:r>
            <a:r>
              <a:rPr lang="cs-CZ" dirty="0"/>
              <a:t> – v MSP méně často hodnotí dovednosti svých pracovníků, resp. častěji je nehodnotí vůbec. MSP jsou méně často informovány o typu a rozsahu vzdělávacích aktivit u konkurence na domácím trhu i zahraničních trzích</a:t>
            </a:r>
          </a:p>
        </p:txBody>
      </p:sp>
    </p:spTree>
    <p:extLst>
      <p:ext uri="{BB962C8B-B14F-4D97-AF65-F5344CB8AC3E}">
        <p14:creationId xmlns:p14="http://schemas.microsoft.com/office/powerpoint/2010/main" val="1393838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BEB9EA-A1A5-49C9-A529-F5FC2CE5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1131590"/>
            <a:ext cx="7886700" cy="3262312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r>
              <a:rPr lang="cs-CZ" b="1" u="sng" dirty="0"/>
              <a:t>Stanovení kvalifikačních požadavků a potřeb</a:t>
            </a:r>
            <a:r>
              <a:rPr lang="cs-CZ" dirty="0"/>
              <a:t> – v MSP jsou méně často stanoveny kvalifikační požadavky pro pracovní pozice a méně často jsou rovněž zjišťovány kvalifikační a rozvojové potřeby pracovníků. </a:t>
            </a:r>
          </a:p>
          <a:p>
            <a:pPr>
              <a:defRPr/>
            </a:pPr>
            <a:r>
              <a:rPr lang="cs-CZ" b="1" u="sng" dirty="0"/>
              <a:t>Realizace vzdělávání a rozvoje pracovníků</a:t>
            </a:r>
            <a:r>
              <a:rPr lang="cs-CZ" dirty="0"/>
              <a:t> – v MSP menší podíl organizací zajišťuje vzdělávací a rozvojové aktivity pro pracovníky. V MSP jsou častěji jako důvody nezajišťování vzdělávání uváděny příliš vysoké náklady a jim neodpovídající přínosy.</a:t>
            </a:r>
          </a:p>
          <a:p>
            <a:pPr>
              <a:defRPr/>
            </a:pPr>
            <a:r>
              <a:rPr lang="cs-CZ" b="1" u="sng" dirty="0"/>
              <a:t>Financování a rozhodování v oblasti vzdělávání</a:t>
            </a:r>
            <a:r>
              <a:rPr lang="cs-CZ" dirty="0"/>
              <a:t> – v MSP je v menší míře považováno získávání a rozšiřování dovedností pracovníků za úlohu organizace coby zaměstnavatele a ve větší míře za soukromou záležitost zaměstnance. </a:t>
            </a:r>
          </a:p>
          <a:p>
            <a:pPr>
              <a:defRPr/>
            </a:pPr>
            <a:r>
              <a:rPr lang="cs-CZ" b="1" u="sng" dirty="0"/>
              <a:t>Rozsah vzdělávání</a:t>
            </a:r>
            <a:r>
              <a:rPr lang="cs-CZ" dirty="0"/>
              <a:t> – v MSP jsou méně častěji vypracovány plány vzdělávání. Organizace v MSP vydávají na vzdělávání nižší podíl nákladů práce a v relativně větším počtu případů se náklady na vzdělávání oproti situaci před třemi lety nezměnily, resp. v menším počtu případů se zvýšily. V MSP se méně často zvýšil v posledních třech letech rozsah vzdělávání. </a:t>
            </a:r>
          </a:p>
        </p:txBody>
      </p:sp>
    </p:spTree>
    <p:extLst>
      <p:ext uri="{BB962C8B-B14F-4D97-AF65-F5344CB8AC3E}">
        <p14:creationId xmlns:p14="http://schemas.microsoft.com/office/powerpoint/2010/main" val="15799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BEB9EA-A1A5-49C9-A529-F5FC2CE5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1131590"/>
            <a:ext cx="7886700" cy="32623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b="1" u="sng" dirty="0"/>
              <a:t>Zaměření vzdělávání</a:t>
            </a:r>
            <a:r>
              <a:rPr lang="cs-CZ" dirty="0"/>
              <a:t> – MSP méně častěji realizují interní vzdělávací kurzy, nižší je v MSP také průměrný počet hodin vynaložených na kurzy dalšího odborného vzdělávání (zejména v organizacích bez nových technologií</a:t>
            </a:r>
          </a:p>
          <a:p>
            <a:pPr>
              <a:defRPr/>
            </a:pPr>
            <a:r>
              <a:rPr lang="cs-CZ" b="1" u="sng" dirty="0"/>
              <a:t>Flexibilita pracovníků</a:t>
            </a:r>
            <a:r>
              <a:rPr lang="cs-CZ" dirty="0"/>
              <a:t> – v MSP mírně častěji organizace školí pracovníky pro výkon dvou a více profesí, méně často však realizují rekvalifikační kurzy. </a:t>
            </a:r>
          </a:p>
          <a:p>
            <a:pPr>
              <a:defRPr/>
            </a:pPr>
            <a:r>
              <a:rPr lang="cs-CZ" b="1" u="sng" dirty="0"/>
              <a:t>Hodnocení výsledků a zpětná vazba vzdělávání</a:t>
            </a:r>
            <a:r>
              <a:rPr lang="cs-CZ" dirty="0"/>
              <a:t> – v MSP menší podíl organizací požaduje pro hodnocení výsledků vzdělávání hodnocení od vzdělávací instituce</a:t>
            </a:r>
          </a:p>
        </p:txBody>
      </p:sp>
    </p:spTree>
    <p:extLst>
      <p:ext uri="{BB962C8B-B14F-4D97-AF65-F5344CB8AC3E}">
        <p14:creationId xmlns:p14="http://schemas.microsoft.com/office/powerpoint/2010/main" val="6064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i="1" dirty="0"/>
              <a:t>Identifikace hlavních bariér rozvoje lidských zdrojů v MSP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/>
              <a:t>Nedostatečná investice do lidských zdrojů</a:t>
            </a:r>
          </a:p>
          <a:p>
            <a:pPr eaLnBrk="1" hangingPunct="1"/>
            <a:r>
              <a:rPr lang="cs-CZ"/>
              <a:t>Krátkozrakost</a:t>
            </a:r>
          </a:p>
          <a:p>
            <a:pPr eaLnBrk="1" hangingPunct="1"/>
            <a:r>
              <a:rPr lang="cs-CZ"/>
              <a:t>Systémové nedostatky</a:t>
            </a:r>
          </a:p>
          <a:p>
            <a:pPr eaLnBrk="1" hangingPunct="1"/>
            <a:r>
              <a:rPr lang="cs-CZ"/>
              <a:t>Nedostatečná nabídka</a:t>
            </a:r>
          </a:p>
        </p:txBody>
      </p:sp>
    </p:spTree>
    <p:extLst>
      <p:ext uri="{BB962C8B-B14F-4D97-AF65-F5344CB8AC3E}">
        <p14:creationId xmlns:p14="http://schemas.microsoft.com/office/powerpoint/2010/main" val="1352999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Další možnosti – flexibilní zaměstnávání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dirty="0"/>
              <a:t>K nejcitovanějším přístupům k flexibilitě organizace patří vymezení provedené </a:t>
            </a:r>
            <a:r>
              <a:rPr lang="cs-CZ" dirty="0" err="1"/>
              <a:t>Atkinsonem</a:t>
            </a:r>
            <a:r>
              <a:rPr lang="cs-CZ" dirty="0"/>
              <a:t> (1984), který rozlišuje 3 druhy flexibility:</a:t>
            </a:r>
          </a:p>
          <a:p>
            <a:pPr>
              <a:defRPr/>
            </a:pPr>
            <a:r>
              <a:rPr lang="cs-CZ" dirty="0"/>
              <a:t>funkční, kdy pracovníci mohou být v rámci organizace hladce a rychle přesouváni na jiné činnosti a vykonávat jiné úkoly,</a:t>
            </a:r>
          </a:p>
          <a:p>
            <a:pPr>
              <a:defRPr/>
            </a:pPr>
            <a:r>
              <a:rPr lang="cs-CZ" dirty="0"/>
              <a:t>numerická, při které může dojít k rychlému a snadnému snižování nebo zvyšování počtu pracovníků organizace podle krátkodobých změn v potřebě pracovní síly,</a:t>
            </a:r>
          </a:p>
          <a:p>
            <a:pPr>
              <a:defRPr/>
            </a:pPr>
            <a:r>
              <a:rPr lang="cs-CZ" dirty="0"/>
              <a:t>finanční, která prostřednictvím odměňování nabízí možnost pružně reagovat na nabídku a poptávku na vnějším trhu práce a usnadňuje tak funkční nebo numerickou flexibilitu</a:t>
            </a:r>
          </a:p>
        </p:txBody>
      </p:sp>
    </p:spTree>
    <p:extLst>
      <p:ext uri="{BB962C8B-B14F-4D97-AF65-F5344CB8AC3E}">
        <p14:creationId xmlns:p14="http://schemas.microsoft.com/office/powerpoint/2010/main" val="228529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Matice různých forem flexibility</a:t>
            </a:r>
            <a:endParaRPr lang="cs-CZ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10830"/>
            <a:ext cx="6890519" cy="35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1839516" y="4661298"/>
            <a:ext cx="557212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Václavková V. Flexibilní formy práce v malých a středních podnicích. </a:t>
            </a:r>
            <a:r>
              <a:rPr lang="cs-CZ" sz="1350" i="1" dirty="0">
                <a:latin typeface="Calibri" pitchFamily="34" charset="0"/>
              </a:rPr>
              <a:t>Vliv změn světa práce na kvalitu života č. </a:t>
            </a:r>
            <a:r>
              <a:rPr lang="cs-CZ" sz="1350" dirty="0">
                <a:latin typeface="Calibri" pitchFamily="34" charset="0"/>
              </a:rPr>
              <a:t>MPSV 1J039/05-DP1</a:t>
            </a:r>
          </a:p>
        </p:txBody>
      </p:sp>
    </p:spTree>
    <p:extLst>
      <p:ext uri="{BB962C8B-B14F-4D97-AF65-F5344CB8AC3E}">
        <p14:creationId xmlns:p14="http://schemas.microsoft.com/office/powerpoint/2010/main" val="306209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86" y="771550"/>
            <a:ext cx="3713429" cy="3891890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xmlns="" id="{5C2409F3-06FD-4CF2-B204-6B331BC0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45" y="163987"/>
            <a:ext cx="4517481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1500" b="1"/>
              <a:t>Podíl podniků podle uplatnění jednotlivých forem organizace pracovní doby a</a:t>
            </a:r>
            <a:br>
              <a:rPr lang="cs-CZ" sz="1500" b="1"/>
            </a:br>
            <a:r>
              <a:rPr lang="cs-CZ" sz="1500" b="1"/>
              <a:t>způsobů zaměstnání podle velikosti podniku</a:t>
            </a:r>
            <a:endParaRPr lang="cs-CZ" sz="150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64194"/>
            <a:ext cx="7488832" cy="39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4">
            <a:extLst>
              <a:ext uri="{FF2B5EF4-FFF2-40B4-BE49-F238E27FC236}">
                <a16:creationId xmlns:a16="http://schemas.microsoft.com/office/drawing/2014/main" xmlns="" id="{9518110E-B646-4778-9F91-C7D60CC4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4702390"/>
            <a:ext cx="557212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Václavková V. Flexibilní formy práce v malých a středních podnicích. </a:t>
            </a:r>
            <a:r>
              <a:rPr lang="cs-CZ" sz="1350" i="1" dirty="0">
                <a:latin typeface="Calibri" pitchFamily="34" charset="0"/>
              </a:rPr>
              <a:t>Vliv změn světa práce na kvalitu života č. </a:t>
            </a:r>
            <a:r>
              <a:rPr lang="cs-CZ" sz="1350" dirty="0">
                <a:latin typeface="Calibri" pitchFamily="34" charset="0"/>
              </a:rPr>
              <a:t>MPSV 1J039/05-DP1</a:t>
            </a:r>
          </a:p>
        </p:txBody>
      </p:sp>
    </p:spTree>
    <p:extLst>
      <p:ext uri="{BB962C8B-B14F-4D97-AF65-F5344CB8AC3E}">
        <p14:creationId xmlns:p14="http://schemas.microsoft.com/office/powerpoint/2010/main" val="4113327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1B33F9-D04F-425A-9581-8A5F490B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nutné si zapamatovat: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937A1547-95F4-45CF-83C0-C78F0B780956}"/>
              </a:ext>
            </a:extLst>
          </p:cNvPr>
          <p:cNvSpPr/>
          <p:nvPr/>
        </p:nvSpPr>
        <p:spPr>
          <a:xfrm>
            <a:off x="323528" y="703189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Svojí řídící činností manažer ovlivňuje obvykle více lidí, aby toto ovlivňování bylo účinné, měl by být schopen 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konkrétním pracovníkům stanovit a vymezit cíl- záměr, stanovit základné etapy a postupy, zřetelně vyjadřovat svá přání, příkazy, pokyny, náměty,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jasně formulovat své myšlenky a srozumitelně je sdělovat ostatním,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rozhodovat věcně a konstruktivně v konkrétních situacích,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akceptovat jednání pracovníků, rozumět mu a usměrňovat je,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poskytovat pracovníkům zpětnou vazbu a také ji od nich přijímat,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snadno se orientovat v náročnějších odborných problémech,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tvořivě přistupovat k řešení řídících situací, dobře umět organizovat a kontrolovat odvedenou práci,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pružně reagovat na nové situace, zvládat stresy a zátěže,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jednat ve shodě se svým svědomím, čestnost a odpovědnost.</a:t>
            </a:r>
          </a:p>
        </p:txBody>
      </p:sp>
    </p:spTree>
    <p:extLst>
      <p:ext uri="{BB962C8B-B14F-4D97-AF65-F5344CB8AC3E}">
        <p14:creationId xmlns:p14="http://schemas.microsoft.com/office/powerpoint/2010/main" val="1731748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48238"/>
            <a:ext cx="8560342" cy="2285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hlediska budoucnosti podniku a plnění záměrů a úkolů má klíčový význam plánování personálního rozvoje.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Jeho úkolem je včas zjišťovat potřebu zaměstnanců co do počtu a hlavně s ohledem na požadavky, jimž mají zařazovaní zaměstnanci vyhovovat.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Jde o kvalifikační a profesní strukturu zaměstnanců.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 personálního rozvoje je částí celkového podnikového plánu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Koubek, J.  Personální práce v malých a středních firmách. Praha: Grada, 2007. 264 s. ISBN 978-80-247-2202-3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2" y="84336"/>
            <a:ext cx="4001484" cy="4579104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xmlns="" id="{31259518-C4F2-4BCC-8D58-FC6580E0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37" y="0"/>
            <a:ext cx="4400435" cy="5143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2875" y="4650251"/>
            <a:ext cx="44581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Dobeš M. a I. Sládková, 2013. Proč a jak rozvíjet lidské zdroje v malém a středním podniku. Praha: </a:t>
            </a:r>
            <a:r>
              <a:rPr lang="cs-CZ" sz="1350" dirty="0" err="1"/>
              <a:t>NVF</a:t>
            </a:r>
            <a:r>
              <a:rPr lang="cs-CZ" sz="1350" dirty="0"/>
              <a:t>.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87937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 personální práci obecně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/>
              <a:t>Spojuje člověka s jeho pracovními úkoly</a:t>
            </a:r>
          </a:p>
          <a:p>
            <a:pPr eaLnBrk="1" hangingPunct="1"/>
            <a:r>
              <a:rPr lang="cs-CZ"/>
              <a:t>Formuje pracovní vztahy</a:t>
            </a:r>
          </a:p>
          <a:p>
            <a:pPr eaLnBrk="1" hangingPunct="1"/>
            <a:r>
              <a:rPr lang="cs-CZ"/>
              <a:t>Dbá na dodržování norem týkající se pracovního poměru, bezpečnosti práce…</a:t>
            </a:r>
          </a:p>
          <a:p>
            <a:pPr eaLnBrk="1" hangingPunct="1"/>
            <a:endParaRPr lang="cs-CZ"/>
          </a:p>
        </p:txBody>
      </p:sp>
      <p:pic>
        <p:nvPicPr>
          <p:cNvPr id="3076" name="Picture 5" descr="C:\Users\Sebestici\AppData\Local\Microsoft\Windows\Temporary Internet Files\Content.IE5\PBSFQ7LR\MCj04297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1" y="3214689"/>
            <a:ext cx="1497806" cy="17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44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Personální politika v MSP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3783013" cy="3394075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dirty="0"/>
              <a:t>Musí být otevřená, důsledně stanovená pravidla</a:t>
            </a:r>
          </a:p>
          <a:p>
            <a:pPr>
              <a:defRPr/>
            </a:pPr>
            <a:r>
              <a:rPr lang="cs-CZ" dirty="0"/>
              <a:t>Často neexistuje personální usek</a:t>
            </a:r>
          </a:p>
          <a:p>
            <a:pPr>
              <a:defRPr/>
            </a:pPr>
            <a:r>
              <a:rPr lang="cs-CZ" dirty="0"/>
              <a:t>Funguje na principu „rodiny“</a:t>
            </a:r>
          </a:p>
          <a:p>
            <a:pPr>
              <a:defRPr/>
            </a:pPr>
            <a:r>
              <a:rPr lang="cs-CZ" dirty="0"/>
              <a:t>Menší počet zaměstnanců činí firmu zranitelnější – příklad „orchestru“</a:t>
            </a:r>
          </a:p>
        </p:txBody>
      </p:sp>
      <p:pic>
        <p:nvPicPr>
          <p:cNvPr id="4100" name="Picture 6" descr="C:\Users\Sebestici\AppData\Local\Microsoft\Windows\Temporary Internet Files\Content.IE5\7ALZ0WGN\MCj019844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481" y="1285876"/>
            <a:ext cx="2524125" cy="25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1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Personální činnosti a jejich specifika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940594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800" b="1" dirty="0"/>
              <a:t>Plánování potřeby pracovníků </a:t>
            </a:r>
            <a:r>
              <a:rPr lang="cs-CZ" sz="2800" dirty="0"/>
              <a:t>– velký problém odhadovat zakázky, dostatečný předstih, nárazovost, problém s rezervami odborníků, vytváření pracovních úkolů</a:t>
            </a:r>
          </a:p>
          <a:p>
            <a:pPr eaLnBrk="1" hangingPunct="1"/>
            <a:r>
              <a:rPr lang="cs-CZ" sz="2800" b="1" dirty="0"/>
              <a:t>Získávání zaměstnanců </a:t>
            </a:r>
            <a:r>
              <a:rPr lang="cs-CZ" sz="2800" dirty="0"/>
              <a:t>– častá „diskvalifikace v „soutěži“ zaměstnaneckých výhod</a:t>
            </a:r>
          </a:p>
          <a:p>
            <a:pPr eaLnBrk="1" hangingPunct="1"/>
            <a:r>
              <a:rPr lang="cs-CZ" sz="2800" b="1" dirty="0"/>
              <a:t>Výběr zaměstnanců </a:t>
            </a:r>
            <a:r>
              <a:rPr lang="cs-CZ" sz="2800" dirty="0"/>
              <a:t>– povrchní, rizikový</a:t>
            </a:r>
          </a:p>
        </p:txBody>
      </p:sp>
    </p:spTree>
    <p:extLst>
      <p:ext uri="{BB962C8B-B14F-4D97-AF65-F5344CB8AC3E}">
        <p14:creationId xmlns:p14="http://schemas.microsoft.com/office/powerpoint/2010/main" val="16063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Personální činnosti a jejich specifika 2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203598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b="1" dirty="0"/>
              <a:t>Hodnocení pracovníků </a:t>
            </a:r>
            <a:r>
              <a:rPr lang="cs-CZ" dirty="0"/>
              <a:t>– zpětná vazba, neformální vztahy, ožehavý problém</a:t>
            </a:r>
          </a:p>
          <a:p>
            <a:pPr eaLnBrk="1" hangingPunct="1"/>
            <a:r>
              <a:rPr lang="cs-CZ" b="1" dirty="0"/>
              <a:t>Vzdělávání a plánování kariéry </a:t>
            </a:r>
            <a:r>
              <a:rPr lang="cs-CZ" dirty="0"/>
              <a:t>– většinou nekoncepční , ve vzdělávání pouze instruktáže</a:t>
            </a:r>
          </a:p>
        </p:txBody>
      </p:sp>
    </p:spTree>
    <p:extLst>
      <p:ext uri="{BB962C8B-B14F-4D97-AF65-F5344CB8AC3E}">
        <p14:creationId xmlns:p14="http://schemas.microsoft.com/office/powerpoint/2010/main" val="336982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Kdo vykonává personální práci?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dirty="0"/>
              <a:t>Především majitel podniku</a:t>
            </a:r>
          </a:p>
          <a:p>
            <a:pPr eaLnBrk="1" hangingPunct="1"/>
            <a:r>
              <a:rPr lang="cs-CZ" dirty="0"/>
              <a:t>Pokud má další celky, vedoucí úseku. </a:t>
            </a:r>
          </a:p>
          <a:p>
            <a:pPr eaLnBrk="1" hangingPunct="1"/>
            <a:r>
              <a:rPr lang="cs-CZ" dirty="0"/>
              <a:t>Administrativní stránku zajišťuje administrativní pracovník</a:t>
            </a:r>
          </a:p>
          <a:p>
            <a:pPr eaLnBrk="1" hangingPunct="1"/>
            <a:r>
              <a:rPr lang="cs-CZ" dirty="0"/>
              <a:t>Firma nad 30 zaměstnanců už by měla zvážit zřízení personálního útvaru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48149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1888</Words>
  <Application>Microsoft Office PowerPoint</Application>
  <PresentationFormat>Předvádění na obrazovce (16:9)</PresentationFormat>
  <Paragraphs>130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SLU</vt:lpstr>
      <vt:lpstr>Provozní management   podniku</vt:lpstr>
      <vt:lpstr>Prezentace aplikace PowerPoint</vt:lpstr>
      <vt:lpstr>Prezentace aplikace PowerPoint</vt:lpstr>
      <vt:lpstr>Prezentace aplikace PowerPoint</vt:lpstr>
      <vt:lpstr>O personální práci obecně</vt:lpstr>
      <vt:lpstr>Personální politika v MSP</vt:lpstr>
      <vt:lpstr>Personální činnosti a jejich specifika</vt:lpstr>
      <vt:lpstr>Personální činnosti a jejich specifika 2</vt:lpstr>
      <vt:lpstr>Kdo vykonává personální práci?</vt:lpstr>
      <vt:lpstr>Problémy v personální činnosti v MSP</vt:lpstr>
      <vt:lpstr>Zásady </vt:lpstr>
      <vt:lpstr>Etapy vývoje personální politiky (Tyborowska, 2000)</vt:lpstr>
      <vt:lpstr>Stanovení počtu</vt:lpstr>
      <vt:lpstr>Metody</vt:lpstr>
      <vt:lpstr>Metody 2</vt:lpstr>
      <vt:lpstr>Další přístupy</vt:lpstr>
      <vt:lpstr>Organizační vlivy</vt:lpstr>
      <vt:lpstr>Organizační vlivy 2</vt:lpstr>
      <vt:lpstr>Aktuální situace v personální oblasti v MSP</vt:lpstr>
      <vt:lpstr>Prezentace aplikace PowerPoint</vt:lpstr>
      <vt:lpstr>Podíly organizací zajišťujících vzdělávací aktivity pro své pracovníky (v %)</vt:lpstr>
      <vt:lpstr>Vybrané faktory</vt:lpstr>
      <vt:lpstr>Vybrané faktory</vt:lpstr>
      <vt:lpstr>Prezentace aplikace PowerPoint</vt:lpstr>
      <vt:lpstr>Prezentace aplikace PowerPoint</vt:lpstr>
      <vt:lpstr>Prezentace aplikace PowerPoint</vt:lpstr>
      <vt:lpstr>Identifikace hlavních bariér rozvoje lidských zdrojů v MSP</vt:lpstr>
      <vt:lpstr>Další možnosti – flexibilní zaměstnávání</vt:lpstr>
      <vt:lpstr>Matice různých forem flexibility</vt:lpstr>
      <vt:lpstr>Podíl podniků podle uplatnění jednotlivých forem organizace pracovní doby a způsobů zaměstnání podle velikosti podniku</vt:lpstr>
      <vt:lpstr>Je nutné si zapamatovat: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60</cp:revision>
  <cp:lastPrinted>2018-03-27T09:30:31Z</cp:lastPrinted>
  <dcterms:created xsi:type="dcterms:W3CDTF">2016-07-06T15:42:34Z</dcterms:created>
  <dcterms:modified xsi:type="dcterms:W3CDTF">2020-12-29T11:19:35Z</dcterms:modified>
</cp:coreProperties>
</file>