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394" r:id="rId56"/>
    <p:sldId id="283" r:id="rId57"/>
    <p:sldId id="464" r:id="rId58"/>
    <p:sldId id="396" r:id="rId59"/>
    <p:sldId id="397" r:id="rId60"/>
    <p:sldId id="398" r:id="rId61"/>
    <p:sldId id="399" r:id="rId62"/>
    <p:sldId id="400" r:id="rId63"/>
    <p:sldId id="401" r:id="rId64"/>
    <p:sldId id="402" r:id="rId65"/>
    <p:sldId id="403" r:id="rId66"/>
    <p:sldId id="404" r:id="rId67"/>
    <p:sldId id="405" r:id="rId68"/>
    <p:sldId id="406" r:id="rId69"/>
    <p:sldId id="465" r:id="rId70"/>
    <p:sldId id="466" r:id="rId71"/>
    <p:sldId id="467" r:id="rId72"/>
    <p:sldId id="468" r:id="rId73"/>
    <p:sldId id="469" r:id="rId74"/>
    <p:sldId id="470" r:id="rId75"/>
    <p:sldId id="471" r:id="rId76"/>
    <p:sldId id="472" r:id="rId77"/>
    <p:sldId id="473" r:id="rId78"/>
    <p:sldId id="474" r:id="rId79"/>
    <p:sldId id="475" r:id="rId80"/>
    <p:sldId id="476" r:id="rId81"/>
    <p:sldId id="477" r:id="rId82"/>
    <p:sldId id="407" r:id="rId83"/>
    <p:sldId id="478" r:id="rId84"/>
    <p:sldId id="409" r:id="rId85"/>
    <p:sldId id="479" r:id="rId86"/>
    <p:sldId id="480" r:id="rId87"/>
    <p:sldId id="481" r:id="rId88"/>
    <p:sldId id="482" r:id="rId89"/>
    <p:sldId id="483" r:id="rId90"/>
    <p:sldId id="484" r:id="rId91"/>
    <p:sldId id="485" r:id="rId92"/>
    <p:sldId id="486" r:id="rId93"/>
    <p:sldId id="487" r:id="rId94"/>
    <p:sldId id="488" r:id="rId95"/>
    <p:sldId id="489" r:id="rId96"/>
    <p:sldId id="490" r:id="rId97"/>
    <p:sldId id="491" r:id="rId98"/>
    <p:sldId id="492" r:id="rId99"/>
    <p:sldId id="493" r:id="rId100"/>
    <p:sldId id="494" r:id="rId101"/>
    <p:sldId id="495" r:id="rId102"/>
    <p:sldId id="496" r:id="rId103"/>
    <p:sldId id="497" r:id="rId104"/>
    <p:sldId id="498" r:id="rId105"/>
    <p:sldId id="499" r:id="rId106"/>
    <p:sldId id="500" r:id="rId107"/>
    <p:sldId id="501" r:id="rId108"/>
    <p:sldId id="502" r:id="rId109"/>
    <p:sldId id="503" r:id="rId110"/>
    <p:sldId id="504" r:id="rId111"/>
    <p:sldId id="505" r:id="rId112"/>
    <p:sldId id="506" r:id="rId113"/>
    <p:sldId id="507" r:id="rId114"/>
    <p:sldId id="508" r:id="rId115"/>
    <p:sldId id="509" r:id="rId116"/>
    <p:sldId id="510" r:id="rId117"/>
    <p:sldId id="511" r:id="rId118"/>
    <p:sldId id="512" r:id="rId119"/>
    <p:sldId id="513" r:id="rId120"/>
    <p:sldId id="514" r:id="rId121"/>
    <p:sldId id="515" r:id="rId122"/>
    <p:sldId id="516"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 id="371" r:id="rId136"/>
    <p:sldId id="372" r:id="rId137"/>
    <p:sldId id="373" r:id="rId138"/>
    <p:sldId id="375" r:id="rId139"/>
    <p:sldId id="376" r:id="rId140"/>
    <p:sldId id="377" r:id="rId141"/>
    <p:sldId id="378" r:id="rId142"/>
    <p:sldId id="379" r:id="rId143"/>
    <p:sldId id="380" r:id="rId144"/>
    <p:sldId id="381" r:id="rId145"/>
    <p:sldId id="382" r:id="rId146"/>
    <p:sldId id="383" r:id="rId147"/>
    <p:sldId id="384" r:id="rId148"/>
    <p:sldId id="385" r:id="rId149"/>
    <p:sldId id="386" r:id="rId150"/>
    <p:sldId id="387" r:id="rId151"/>
    <p:sldId id="388" r:id="rId152"/>
    <p:sldId id="389" r:id="rId153"/>
    <p:sldId id="390" r:id="rId154"/>
    <p:sldId id="391" r:id="rId155"/>
    <p:sldId id="393" r:id="rId156"/>
    <p:sldId id="410" r:id="rId157"/>
    <p:sldId id="309" r:id="rId1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8" autoAdjust="0"/>
    <p:restoredTop sz="94660"/>
  </p:normalViewPr>
  <p:slideViewPr>
    <p:cSldViewPr>
      <p:cViewPr varScale="1">
        <p:scale>
          <a:sx n="80" d="100"/>
          <a:sy n="80" d="100"/>
        </p:scale>
        <p:origin x="108" y="11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803416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298409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226280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869722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2989053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121534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3748640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3373611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1447953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532454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912770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12599069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AU"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dirty="0"/>
          </a:p>
        </p:txBody>
      </p:sp>
    </p:spTree>
    <p:extLst>
      <p:ext uri="{BB962C8B-B14F-4D97-AF65-F5344CB8AC3E}">
        <p14:creationId xmlns:p14="http://schemas.microsoft.com/office/powerpoint/2010/main" val="1362472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csvukrs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135</a:t>
            </a:fld>
            <a:endParaRPr lang="cs-CZ" dirty="0"/>
          </a:p>
        </p:txBody>
      </p:sp>
    </p:spTree>
    <p:extLst>
      <p:ext uri="{BB962C8B-B14F-4D97-AF65-F5344CB8AC3E}">
        <p14:creationId xmlns:p14="http://schemas.microsoft.com/office/powerpoint/2010/main" val="199220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katalog.nsp.cz/karta_tp.aspx?id_jp=101715" TargetMode="Externa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hyperlink" Target="http://katalog.nsp.cz/napoveda.aspx?help=EQF_8" TargetMode="External"/><Relationship Id="rId2" Type="http://schemas.openxmlformats.org/officeDocument/2006/relationships/hyperlink" Target="http://katalog.nsp.cz/napoveda.aspx?help=EQF_7" TargetMode="Externa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katalog.nsp.cz/napoveda.aspx?help=EQF_6" TargetMode="External"/><Relationship Id="rId2" Type="http://schemas.openxmlformats.org/officeDocument/2006/relationships/hyperlink" Target="http://katalog.nsp.cz/napoveda.aspx?help=EQF_7" TargetMode="Externa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700" b="1" dirty="0">
                <a:solidFill>
                  <a:schemeClr val="bg1"/>
                </a:solidFill>
                <a:latin typeface="Times New Roman" panose="02020603050405020304" pitchFamily="18" charset="0"/>
                <a:cs typeface="Times New Roman" panose="02020603050405020304" pitchFamily="18" charset="0"/>
              </a:rPr>
              <a:t>Projektový management</a:t>
            </a: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Metody hodnocení projektu</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Struktura řídícího týmu projektu (Prince2)</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Projektový tým a projektový manažer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b="1" dirty="0"/>
              <a:t>Odměňování týmové práce - </a:t>
            </a:r>
            <a:r>
              <a:rPr lang="cs-CZ" sz="1400" dirty="0"/>
              <a:t>častý problém manažerů – pochybnosti o správné volbě forem odměňování členů týmu. </a:t>
            </a:r>
          </a:p>
          <a:p>
            <a:pPr marL="285750" lvl="3" indent="-285750">
              <a:buFont typeface="Arial" panose="020B0604020202020204" pitchFamily="34" charset="0"/>
              <a:buChar char="•"/>
            </a:pPr>
            <a:endParaRPr lang="cs-CZ" sz="1400" dirty="0"/>
          </a:p>
          <a:p>
            <a:pPr marL="742950" lvl="4" indent="-285750">
              <a:buFont typeface="Arial" panose="020B0604020202020204" pitchFamily="34" charset="0"/>
              <a:buChar char="•"/>
            </a:pPr>
            <a:r>
              <a:rPr lang="cs-CZ" sz="1400" dirty="0"/>
              <a:t>Osvědčuje se stanovit </a:t>
            </a:r>
            <a:r>
              <a:rPr lang="cs-CZ" sz="1400" i="1" dirty="0"/>
              <a:t>jednotný základní plat </a:t>
            </a:r>
            <a:r>
              <a:rPr lang="cs-CZ" sz="1400" dirty="0"/>
              <a:t>(tarif – závisí na vykonávané práci v týmu a kvalifikaci) a </a:t>
            </a:r>
            <a:r>
              <a:rPr lang="cs-CZ" sz="1400" i="1" dirty="0"/>
              <a:t>nadtarifní složky </a:t>
            </a:r>
            <a:r>
              <a:rPr lang="cs-CZ" sz="1400" dirty="0"/>
              <a:t>vázat na dosažení věcných cílů (popř. na dobu jejich realizace) – vedoucí má pravomoc rozhodovat o rozdělení těchto finančních prostředků a jeho plat může být násobkem (např. koeficientem) konečného průběrného platu všech členů týmu.</a:t>
            </a:r>
          </a:p>
          <a:p>
            <a:pPr marL="285750" lvl="3" indent="-285750" algn="just">
              <a:buFont typeface="Arial" panose="020B0604020202020204" pitchFamily="34" charset="0"/>
              <a:buChar char="•"/>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91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Podniková soutěž týmů – </a:t>
            </a:r>
            <a:r>
              <a:rPr lang="cs-CZ" sz="1200" dirty="0"/>
              <a:t>cílem je motivovat členy týmu k aktivní spolupráci při plnění úkolů, zvyšování kvality a produktivity práce, snižování výrobních nákladů, k podávání zlepšovacích a optimalizačních návrhů.</a:t>
            </a:r>
          </a:p>
          <a:p>
            <a:pPr marL="742950" lvl="4" indent="-285750">
              <a:buFont typeface="Arial" panose="020B0604020202020204" pitchFamily="34" charset="0"/>
              <a:buChar char="•"/>
            </a:pPr>
            <a:r>
              <a:rPr lang="cs-CZ" sz="1200" dirty="0"/>
              <a:t>Např. jsou stanovy určitá kritéria – kvalitativní závady zaviněné týmem, vlastní náklady zmetků, přítomnost členů na pracovišti, pracovní úraz zaviněný členem týmu, aktivita týmů (podané návrhy), produktivita týmu, organizace pracoviště.</a:t>
            </a:r>
          </a:p>
          <a:p>
            <a:pPr marL="742950" lvl="4"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Platové podmínky a zaměstnanecké výhody- </a:t>
            </a:r>
            <a:r>
              <a:rPr lang="cs-CZ" sz="1200" dirty="0"/>
              <a:t>např. dle tarifní mzdy + výkonová složka (osobní ohodnocení) – může být stanoveno průměrem z tarifní mzdy. </a:t>
            </a:r>
          </a:p>
          <a:p>
            <a:pPr marL="742950" lvl="4" indent="-285750">
              <a:buFont typeface="Arial" panose="020B0604020202020204" pitchFamily="34" charset="0"/>
              <a:buChar char="•"/>
            </a:pPr>
            <a:r>
              <a:rPr lang="cs-CZ" sz="1200" dirty="0"/>
              <a:t>Výhody – bezúročné půjčky, rehabilitační, rekondiční a rekreační pobyty, pracovní výročí, příspěvek na narození dítěte, sociální výpomoc atd.</a:t>
            </a:r>
            <a:endParaRPr lang="cs-CZ" sz="1200" b="1"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8433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Pozice a role nebývají předem formálně v týmu definovány – spontánně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neformálně se vytváří struktura sociálních vztahů.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67494"/>
            <a:ext cx="396784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r>
              <a:rPr lang="cs-CZ" sz="1200" b="1" dirty="0"/>
              <a:t>Týmová práce bude efektivní pokud budou zajištěny funkce týmu</a:t>
            </a:r>
            <a:r>
              <a:rPr lang="cs-CZ" sz="1200" dirty="0"/>
              <a:t>:</a:t>
            </a:r>
          </a:p>
          <a:p>
            <a:pPr marL="0" lvl="3" indent="0">
              <a:buNone/>
            </a:pPr>
            <a:endParaRPr lang="cs-CZ" sz="1200" dirty="0"/>
          </a:p>
          <a:p>
            <a:pPr marL="0" lvl="3" indent="0">
              <a:buNone/>
            </a:pPr>
            <a:r>
              <a:rPr lang="cs-CZ" sz="1200" b="1" i="1" dirty="0"/>
              <a:t>1. Funkce orientovaná na dosažení cíle </a:t>
            </a:r>
            <a:r>
              <a:rPr lang="cs-CZ" sz="1200" dirty="0"/>
              <a:t>– definice cíle, stanovení metod, převzetí iniciativy, vyhledávat a poskytovat informace, přijímat a vyjasňovat názory a hodnocení, rozvíjet příspěvky druhých, shrnovat, koordinovat atd. – </a:t>
            </a:r>
            <a:r>
              <a:rPr lang="cs-CZ" sz="1200" u="sng" dirty="0"/>
              <a:t>konkrétní individuální role mohou být:</a:t>
            </a:r>
          </a:p>
          <a:p>
            <a:pPr marL="742950" lvl="4" indent="-285750">
              <a:buFont typeface="Arial" panose="020B0604020202020204" pitchFamily="34" charset="0"/>
              <a:buChar char="•"/>
            </a:pPr>
            <a:r>
              <a:rPr lang="cs-CZ" sz="1200" b="1" dirty="0"/>
              <a:t>Iniciativa a aktivita </a:t>
            </a:r>
            <a:r>
              <a:rPr lang="cs-CZ" sz="1200" dirty="0"/>
              <a:t>– navrhovat řešení, přinášet alternativní myšlenky, hledat nová vymezení problému, nové metody zvládání problému, nově organizovat materiály…</a:t>
            </a:r>
          </a:p>
          <a:p>
            <a:pPr marL="742950" lvl="4" indent="-285750">
              <a:buFont typeface="Arial" panose="020B0604020202020204" pitchFamily="34" charset="0"/>
              <a:buChar char="•"/>
            </a:pPr>
            <a:r>
              <a:rPr lang="cs-CZ" sz="1200" b="1" dirty="0"/>
              <a:t>Hledání informací </a:t>
            </a:r>
            <a:r>
              <a:rPr lang="cs-CZ" sz="1200" dirty="0"/>
              <a:t>– objasňovat návrhy, žádat doplňující informace, zjišťovat reakce okolí, zabezpečovat zpětnou vazbu, získávat informace o konkurenci od konkurence…</a:t>
            </a:r>
          </a:p>
          <a:p>
            <a:pPr marL="742950" lvl="4" indent="-285750">
              <a:buFont typeface="Arial" panose="020B0604020202020204" pitchFamily="34" charset="0"/>
              <a:buChar char="•"/>
            </a:pPr>
            <a:r>
              <a:rPr lang="cs-CZ" sz="1200" b="1" dirty="0"/>
              <a:t>Poskytování informací </a:t>
            </a:r>
            <a:r>
              <a:rPr lang="cs-CZ" sz="1200" dirty="0"/>
              <a:t>– spojovat vlastní dosavadní znalosti a zkušenosti s problémem týmu, poskytovat analogii, uvádět příklady úspěšných a neúspěšných řešení.</a:t>
            </a:r>
          </a:p>
          <a:p>
            <a:pPr marL="742950" lvl="4" indent="-285750">
              <a:buFont typeface="Arial" panose="020B0604020202020204" pitchFamily="34" charset="0"/>
              <a:buChar char="•"/>
            </a:pPr>
            <a:r>
              <a:rPr lang="cs-CZ" sz="1200" b="1" dirty="0"/>
              <a:t>Ptát se na názor </a:t>
            </a:r>
            <a:r>
              <a:rPr lang="cs-CZ" sz="1200" dirty="0"/>
              <a:t>– navrhované postupy, myšlenky.</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8112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972651"/>
            <a:ext cx="453650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r>
              <a:rPr lang="cs-CZ" sz="1400" dirty="0"/>
              <a:t>(…pokračování) </a:t>
            </a:r>
            <a:r>
              <a:rPr lang="cs-CZ" sz="1400" u="sng" dirty="0"/>
              <a:t>konkrétní individuální role mohou být:</a:t>
            </a:r>
          </a:p>
          <a:p>
            <a:pPr marL="0" lvl="3" indent="0" algn="just">
              <a:buNone/>
            </a:pPr>
            <a:endParaRPr lang="cs-CZ" sz="1400" u="sng" dirty="0"/>
          </a:p>
          <a:p>
            <a:pPr marL="742950" lvl="4" indent="-285750" algn="just">
              <a:buFont typeface="Arial" panose="020B0604020202020204" pitchFamily="34" charset="0"/>
              <a:buChar char="•"/>
            </a:pPr>
            <a:r>
              <a:rPr lang="cs-CZ" sz="1400" b="1" dirty="0"/>
              <a:t>Sdělit názor </a:t>
            </a:r>
            <a:r>
              <a:rPr lang="cs-CZ" sz="1400" dirty="0"/>
              <a:t>– vyjadřovat mínění – na více návrhů, zaujmout postoj a sdělovat hodnocení.</a:t>
            </a:r>
          </a:p>
          <a:p>
            <a:pPr marL="742950" lvl="4" indent="-285750" algn="just">
              <a:buFont typeface="Arial" panose="020B0604020202020204" pitchFamily="34" charset="0"/>
              <a:buChar char="•"/>
            </a:pPr>
            <a:r>
              <a:rPr lang="cs-CZ" sz="1400" b="1" dirty="0"/>
              <a:t>Rozpracování problému </a:t>
            </a:r>
            <a:r>
              <a:rPr lang="cs-CZ" sz="1400" dirty="0"/>
              <a:t>– objasňovat, dávat příklady, navrhovat a rozvíjet možná řešení, včetně důsledků. Uvádět širší souvislosti.</a:t>
            </a:r>
          </a:p>
          <a:p>
            <a:pPr marL="742950" lvl="4" indent="-285750" algn="just">
              <a:buFont typeface="Arial" panose="020B0604020202020204" pitchFamily="34" charset="0"/>
              <a:buChar char="•"/>
            </a:pPr>
            <a:r>
              <a:rPr lang="cs-CZ" sz="1400" b="1" dirty="0"/>
              <a:t>Koordinovat</a:t>
            </a:r>
            <a:r>
              <a:rPr lang="cs-CZ" sz="1400" dirty="0"/>
              <a:t> – vztahy mezi různými myšlenkami a návrhy, pokoušet se jednotlivé návrhy propojovat – časová posloupnost řešení, organizace činnosti v týmu.</a:t>
            </a:r>
          </a:p>
          <a:p>
            <a:pPr marL="742950" lvl="4" indent="-285750" algn="just">
              <a:buFont typeface="Arial" panose="020B0604020202020204" pitchFamily="34" charset="0"/>
              <a:buChar char="•"/>
            </a:pPr>
            <a:r>
              <a:rPr lang="cs-CZ" sz="1400" b="1" dirty="0"/>
              <a:t>Shrnovat</a:t>
            </a:r>
            <a:r>
              <a:rPr lang="cs-CZ" sz="1400" dirty="0"/>
              <a:t> – vše propojovat a sjednocovat – jasně a jednoduše shrnovat prodiskutované návrhy -  připomínat již přijaté závěry a řešení.</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785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07904" y="1080661"/>
            <a:ext cx="453650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4" indent="0" algn="just">
              <a:buNone/>
            </a:pPr>
            <a:r>
              <a:rPr lang="cs-CZ" sz="1400" b="1" i="1" dirty="0"/>
              <a:t>2. Funkce analytická a kontrolní –</a:t>
            </a:r>
            <a:r>
              <a:rPr lang="cs-CZ" sz="1400" dirty="0"/>
              <a:t> hodnotit příspěvky a kriticky je srovnávat s aktuální situací a se stanoveným cílem, prověřovat přiměřenost postupu, zjišťovat zpětnou vazbu. </a:t>
            </a:r>
            <a:r>
              <a:rPr lang="cs-CZ" sz="1400" u="sng" dirty="0"/>
              <a:t>Konkrétní individuální role jsou:</a:t>
            </a:r>
          </a:p>
          <a:p>
            <a:pPr marL="228600" lvl="4" indent="0" algn="just">
              <a:buNone/>
            </a:pPr>
            <a:endParaRPr lang="cs-CZ" sz="1400" u="sng" dirty="0"/>
          </a:p>
          <a:p>
            <a:pPr marL="742950" lvl="4" indent="-285750" algn="just">
              <a:buFont typeface="Arial" panose="020B0604020202020204" pitchFamily="34" charset="0"/>
              <a:buChar char="•"/>
            </a:pPr>
            <a:r>
              <a:rPr lang="cs-CZ" sz="1400" b="1" dirty="0"/>
              <a:t>Pochybovat –</a:t>
            </a:r>
            <a:r>
              <a:rPr lang="cs-CZ" sz="1400" dirty="0"/>
              <a:t> prověřovat jednotlivá tvrzení atd.</a:t>
            </a:r>
          </a:p>
          <a:p>
            <a:pPr marL="742950" lvl="4" indent="-285750" algn="just">
              <a:buFont typeface="Arial" panose="020B0604020202020204" pitchFamily="34" charset="0"/>
              <a:buChar char="•"/>
            </a:pPr>
            <a:r>
              <a:rPr lang="cs-CZ" sz="1400" b="1" dirty="0"/>
              <a:t>Vymezovat pravidla – </a:t>
            </a:r>
            <a:r>
              <a:rPr lang="cs-CZ" sz="1400" dirty="0"/>
              <a:t>formulovat zásady vzájemné komunikace, způsoby průběhu činností a jejich výsledků, přidělovat role, určovat časový režim. Stanovená pravidla evidovat a uvádět do režimu práce týmu.</a:t>
            </a:r>
          </a:p>
          <a:p>
            <a:pPr marL="742950" lvl="4" indent="-285750" algn="just">
              <a:buFont typeface="Arial" panose="020B0604020202020204" pitchFamily="34" charset="0"/>
              <a:buChar char="•"/>
            </a:pPr>
            <a:r>
              <a:rPr lang="cs-CZ" sz="1400" b="1" dirty="0"/>
              <a:t>Kontrolovat - </a:t>
            </a:r>
            <a:r>
              <a:rPr lang="cs-CZ" sz="1400" dirty="0"/>
              <a:t> přepočítávat dílčí etapy, porovnávat průběh činnosti s žádoucím cílovým stavem. Provádět obsahovou i formální kontrolu a v případě chyby – napravit.</a:t>
            </a:r>
            <a:endParaRPr lang="cs-CZ" sz="1400" b="1"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041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632194" y="267494"/>
            <a:ext cx="5332294" cy="39033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4" indent="0">
              <a:buNone/>
            </a:pPr>
            <a:r>
              <a:rPr lang="cs-CZ" sz="1400" b="1" i="1" dirty="0"/>
              <a:t>3. Funkce udržující tým – </a:t>
            </a:r>
            <a:r>
              <a:rPr lang="cs-CZ" sz="1200" dirty="0"/>
              <a:t>vyjadřovat pocity, povzbuzovat, posilovat, nikoho nepřehlížet, naslouchat a chtít rozumět, být zprostředkovatelem při konfliktech, uvolňovat napětí, vlastní zájem podřídit celku, mít ohled na potřeby menšiny, vymezovat pravidla komunikace</a:t>
            </a:r>
            <a:r>
              <a:rPr lang="cs-CZ" sz="1400" dirty="0"/>
              <a:t>. </a:t>
            </a:r>
            <a:r>
              <a:rPr lang="cs-CZ" sz="1400" u="sng" dirty="0"/>
              <a:t>Konkrétní individuální role jsou:</a:t>
            </a:r>
          </a:p>
          <a:p>
            <a:pPr marL="742950" lvl="4" indent="-285750">
              <a:buFont typeface="Arial" panose="020B0604020202020204" pitchFamily="34" charset="0"/>
              <a:buChar char="•"/>
            </a:pPr>
            <a:r>
              <a:rPr lang="cs-CZ" sz="1400" b="1" dirty="0"/>
              <a:t>Posilovat – </a:t>
            </a:r>
            <a:r>
              <a:rPr lang="cs-CZ" sz="1200" dirty="0"/>
              <a:t>být přátelský, otevřený, sdílný, připravený druhým odpovídat, chválit je a jejich myšlenky, souhlasit s nimi a přijímat jejich návrhy. Posilovat vědomí „my – náš tým“, zdůrazňovat přednosti a úspěchy týmu ve srovnání s konkurencí nebo ostatními týmy.</a:t>
            </a:r>
          </a:p>
          <a:p>
            <a:pPr marL="742950" lvl="4" indent="-285750">
              <a:buFont typeface="Arial" panose="020B0604020202020204" pitchFamily="34" charset="0"/>
              <a:buChar char="•"/>
            </a:pPr>
            <a:r>
              <a:rPr lang="cs-CZ" sz="1400" b="1" dirty="0"/>
              <a:t>Hájit hranice –</a:t>
            </a:r>
            <a:r>
              <a:rPr lang="cs-CZ" sz="1400" dirty="0"/>
              <a:t> </a:t>
            </a:r>
            <a:r>
              <a:rPr lang="cs-CZ" sz="1200" dirty="0"/>
              <a:t>věnovat pozornost členům, zastávat se jich při nespravedlivém útoku.</a:t>
            </a:r>
          </a:p>
          <a:p>
            <a:pPr marL="742950" lvl="4" indent="-285750">
              <a:buFont typeface="Arial" panose="020B0604020202020204" pitchFamily="34" charset="0"/>
              <a:buChar char="•"/>
            </a:pPr>
            <a:r>
              <a:rPr lang="cs-CZ" sz="1400" b="1" dirty="0"/>
              <a:t>Vyjadřovat vlastní i skupinové pocity – </a:t>
            </a:r>
            <a:r>
              <a:rPr lang="cs-CZ" sz="1200" dirty="0"/>
              <a:t>dojmy z práce, popisovat reakce členů týmu, vyjadřovat příznivá očekávání i obavy, charakterizovat týmovou atmosféru. Názory a hodnocení vnějšího okolí.</a:t>
            </a:r>
          </a:p>
          <a:p>
            <a:pPr marL="742950" lvl="4" indent="-285750">
              <a:buFont typeface="Arial" panose="020B0604020202020204" pitchFamily="34" charset="0"/>
              <a:buChar char="•"/>
            </a:pPr>
            <a:r>
              <a:rPr lang="cs-CZ" sz="1400" b="1" dirty="0"/>
              <a:t>Diagnostikovat – </a:t>
            </a:r>
            <a:r>
              <a:rPr lang="cs-CZ" sz="1200" dirty="0"/>
              <a:t>vyhledávat a pojmenovávat zdroje potíží, úspěchy, neúspěchy, překážky dalšího postupu. </a:t>
            </a:r>
          </a:p>
          <a:p>
            <a:pPr marL="742950" lvl="4" indent="-285750">
              <a:buFont typeface="Arial" panose="020B0604020202020204" pitchFamily="34" charset="0"/>
              <a:buChar char="•"/>
            </a:pPr>
            <a:r>
              <a:rPr lang="cs-CZ" sz="1400" b="1" dirty="0"/>
              <a:t>Zkoušet ohlas – </a:t>
            </a:r>
            <a:r>
              <a:rPr lang="cs-CZ" sz="1200" dirty="0"/>
              <a:t>společné mínění, míru souhlasu, iniciovat a realizovat diplomatické kroky.</a:t>
            </a:r>
          </a:p>
          <a:p>
            <a:pPr marL="742950" lvl="4" indent="-285750">
              <a:buFont typeface="Arial" panose="020B0604020202020204" pitchFamily="34" charset="0"/>
              <a:buChar char="•"/>
            </a:pPr>
            <a:r>
              <a:rPr lang="cs-CZ" sz="1400" b="1" dirty="0"/>
              <a:t>Zprostředkovávat – </a:t>
            </a:r>
            <a:r>
              <a:rPr lang="cs-CZ" sz="1200" dirty="0"/>
              <a:t>kompromisní řešení, harmonizovat stanoviska</a:t>
            </a:r>
          </a:p>
          <a:p>
            <a:pPr marL="742950" lvl="4" indent="-285750">
              <a:buFont typeface="Arial" panose="020B0604020202020204" pitchFamily="34" charset="0"/>
              <a:buChar char="•"/>
            </a:pPr>
            <a:r>
              <a:rPr lang="cs-CZ" sz="1400" b="1" dirty="0"/>
              <a:t>Zmenšovat napětí </a:t>
            </a:r>
            <a:r>
              <a:rPr lang="cs-CZ" sz="1400" dirty="0"/>
              <a:t>– </a:t>
            </a:r>
            <a:r>
              <a:rPr lang="cs-CZ" sz="1200" dirty="0"/>
              <a:t>uklidňovat, uplatňovat vtip a humor.</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0379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závislosti na vyspělosti týmu – dochází k přirozenému převzetí a spontánní identifikaci daných funkcí (tak, aby nejlépe odpovídaly jeho odborné a sociální kompetenci).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Pokud nenastane – nutnost přidělení jednotlivých rolí vedoucím pracovníkem.</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b="1" dirty="0"/>
          </a:p>
          <a:p>
            <a:pPr marL="0" lvl="3" indent="0">
              <a:buNone/>
            </a:pPr>
            <a:r>
              <a:rPr lang="cs-CZ" sz="1400" b="1" dirty="0"/>
              <a:t>Existují i způsoby jednání, které mohou bránit ve vytvoření žádoucí týmové atmosféry, či činnost týmy paralyzovat – nejčastěji připadají v úvahu tyto způsoby jednání:</a:t>
            </a:r>
          </a:p>
          <a:p>
            <a:pPr marL="0" lvl="3" indent="0">
              <a:buNone/>
            </a:pPr>
            <a:endParaRPr lang="cs-CZ" sz="1400" b="1" dirty="0"/>
          </a:p>
          <a:p>
            <a:pPr marL="285750" lvl="3" indent="-285750">
              <a:buFont typeface="Arial" panose="020B0604020202020204" pitchFamily="34" charset="0"/>
              <a:buChar char="•"/>
            </a:pPr>
            <a:r>
              <a:rPr lang="cs-CZ" sz="1400" b="1" dirty="0"/>
              <a:t>Agresivní chování – </a:t>
            </a:r>
            <a:r>
              <a:rPr lang="cs-CZ" sz="1400" dirty="0"/>
              <a:t>pracovat na své vlastní pozici stálou kritikou ostatních. Vykazovat nepřátelské projevy vůči skupině (členům). Snižovat čest nebo pozici ostatních. Snaha trvale zaujímat dominantní postavení.</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Blokování/obstrukce - </a:t>
            </a:r>
            <a:r>
              <a:rPr lang="cs-CZ" sz="1400" dirty="0"/>
              <a:t> znemožňovat postup týmu uhýbáním na okrajové problémy. Trvale a zdlouhavě nabízet zkušenosti, které s řešením problému nemají nic společného. Tvrdošíjně argumentovat stále k jednomu bodu, odmítat myšlenky druhých bez úvahy a k diskuse. Záměrně utajovat, zkreslovat nebo neúplně interpretovat získané informace.</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7109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Nutnost mít osobnostně vyzrálé spolupracovníky – správný výběr (nedostatečné sebepoznání, nepřiměřené sebehodnocení, přeceňování, pocit méněcennosti – pak pasivita vedoucího týmu = neúspěch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r>
              <a:rPr lang="cs-CZ" sz="1400" b="1" dirty="0"/>
              <a:t>Osobní představování – </a:t>
            </a:r>
            <a:r>
              <a:rPr lang="cs-CZ" sz="1200" dirty="0"/>
              <a:t>trvale vysvětlovat osobní motivy jednání, obtěžovat osobními (důvěrnými) problémy. Sdělovat životní prožitky, vyprávět rodinné problémy atd. Trvale připomínat osobní kontakty se známými a vlivnými osobnostmi a svou intelektovou, vědomostní nebo zkušenostní převahu.</a:t>
            </a:r>
          </a:p>
          <a:p>
            <a:pPr marL="285750" lvl="3" indent="-285750" algn="just">
              <a:buFont typeface="Arial" panose="020B0604020202020204" pitchFamily="34" charset="0"/>
              <a:buChar char="•"/>
            </a:pPr>
            <a:r>
              <a:rPr lang="cs-CZ" sz="1400" b="1" dirty="0" err="1"/>
              <a:t>Rivalizace</a:t>
            </a:r>
            <a:r>
              <a:rPr lang="cs-CZ" sz="1400" b="1" dirty="0"/>
              <a:t> – </a:t>
            </a:r>
            <a:r>
              <a:rPr lang="cs-CZ" sz="1200" dirty="0"/>
              <a:t>dohadovat se s ostatními o autorství nejatraktivnějších nebo nejproduktivnějších nápadů, stále hodně mluvit, strhávat na sebe vedoucí roli. Vytvářet a udržovat atmosféru soutěžení až soupeření.</a:t>
            </a:r>
          </a:p>
          <a:p>
            <a:pPr marL="285750" lvl="3" indent="-285750" algn="just">
              <a:buFont typeface="Arial" panose="020B0604020202020204" pitchFamily="34" charset="0"/>
              <a:buChar char="•"/>
            </a:pPr>
            <a:r>
              <a:rPr lang="cs-CZ" sz="1400" b="1" dirty="0"/>
              <a:t>Vyhledávat sympatii – </a:t>
            </a:r>
            <a:r>
              <a:rPr lang="cs-CZ" sz="1200" dirty="0"/>
              <a:t>nutit ostatní členy týmu k sympatizování s vlastními problémy a neštěstím. Snižovat hodnotu vlastních myšlenek s cílem získat podporu ostatních.</a:t>
            </a:r>
          </a:p>
          <a:p>
            <a:pPr marL="285750" lvl="3" indent="-285750" algn="just">
              <a:buFont typeface="Arial" panose="020B0604020202020204" pitchFamily="34" charset="0"/>
              <a:buChar char="•"/>
            </a:pPr>
            <a:r>
              <a:rPr lang="cs-CZ" sz="1400" b="1" dirty="0" err="1"/>
              <a:t>Klaunerie</a:t>
            </a:r>
            <a:r>
              <a:rPr lang="cs-CZ" sz="1400" b="1" dirty="0"/>
              <a:t> – </a:t>
            </a:r>
            <a:r>
              <a:rPr lang="cs-CZ" sz="1200" dirty="0"/>
              <a:t>šprýmovat, dělat vtipy, napodobovat – práci týmu neustále přerušovat a zdržovat.</a:t>
            </a:r>
          </a:p>
          <a:p>
            <a:pPr marL="285750" lvl="3" indent="-285750" algn="just">
              <a:buFont typeface="Arial" panose="020B0604020202020204" pitchFamily="34" charset="0"/>
              <a:buChar char="•"/>
            </a:pPr>
            <a:r>
              <a:rPr lang="cs-CZ" sz="1400" b="1" dirty="0"/>
              <a:t>Přitahování pozornosti – </a:t>
            </a:r>
            <a:r>
              <a:rPr lang="cs-CZ" sz="1200" dirty="0"/>
              <a:t>upoutávat na sebe pozornost hlasitým a nadbytečným hovorem, extrémními nápady, postoji, nápady…</a:t>
            </a:r>
          </a:p>
          <a:p>
            <a:pPr marL="285750" lvl="3" indent="-285750" algn="just">
              <a:buFont typeface="Arial" panose="020B0604020202020204" pitchFamily="34" charset="0"/>
              <a:buChar char="•"/>
            </a:pPr>
            <a:r>
              <a:rPr lang="cs-CZ" sz="1400" b="1" dirty="0"/>
              <a:t>Stažení se - </a:t>
            </a:r>
            <a:r>
              <a:rPr lang="cs-CZ" sz="1400" dirty="0"/>
              <a:t> </a:t>
            </a:r>
            <a:r>
              <a:rPr lang="cs-CZ" sz="1200" dirty="0"/>
              <a:t>pasivní chování, omezené pouze na nezbytné povinnosti, denní snění, dělání nesmyslů, šeptání, utíkání od tématu.</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8430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Cíle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Pozice a role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pracovním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dirty="0"/>
              <a:t>Snížení fluktuace.</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Motivování a zodpovědní zaměstnanci (duch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Co nejrychlejší řešení problémů a optimalizace pracovních postupů přímo na pracovišti.</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Efektivní spolupráce v týmu, mezi týmy navzájem a mezi týmy a managementem.</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Autonomní týmy (</a:t>
            </a:r>
            <a:r>
              <a:rPr lang="cs-CZ" sz="1400" dirty="0" err="1"/>
              <a:t>sebeorganizace</a:t>
            </a:r>
            <a:r>
              <a:rPr lang="cs-CZ" sz="1400" dirty="0"/>
              <a:t>).</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Snížené zátěže středního managementu.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Vyšší produktivita a kvalita.</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155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7547" y="1275606"/>
            <a:ext cx="3183160" cy="1656184"/>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Organizace – zjednodušené schéma organizace dle PRINCE2</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p:txBody>
      </p:sp>
      <p:pic>
        <p:nvPicPr>
          <p:cNvPr id="9" name="Obrázek 8">
            <a:extLst>
              <a:ext uri="{FF2B5EF4-FFF2-40B4-BE49-F238E27FC236}">
                <a16:creationId xmlns:a16="http://schemas.microsoft.com/office/drawing/2014/main" id="{F50DB6B4-BCDB-48A3-8648-2BC4A87A7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1" r="15350"/>
          <a:stretch/>
        </p:blipFill>
        <p:spPr>
          <a:xfrm rot="16200000">
            <a:off x="3712149" y="554243"/>
            <a:ext cx="4180216" cy="4035014"/>
          </a:xfrm>
          <a:prstGeom prst="rect">
            <a:avLst/>
          </a:prstGeom>
        </p:spPr>
      </p:pic>
    </p:spTree>
    <p:extLst>
      <p:ext uri="{BB962C8B-B14F-4D97-AF65-F5344CB8AC3E}">
        <p14:creationId xmlns:p14="http://schemas.microsoft.com/office/powerpoint/2010/main" val="77184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Pro stabilizaci týmu, efektivní týmovou práci i seberealizaci jeho členů je nezbytné – vytvořit funkční síť neformálních sociálních pracovních vztahů a rozdílných sociálních rolí -  vyžaduje dobrou manažerskou práci, ale i určitý čas.</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rotWithShape="1">
          <a:blip r:embed="rId3"/>
          <a:srcRect l="32990" t="39921" r="37243" b="23120"/>
          <a:stretch/>
        </p:blipFill>
        <p:spPr>
          <a:xfrm>
            <a:off x="3851920" y="1354859"/>
            <a:ext cx="5093196" cy="3557152"/>
          </a:xfrm>
          <a:prstGeom prst="rect">
            <a:avLst/>
          </a:prstGeom>
        </p:spPr>
      </p:pic>
    </p:spTree>
    <p:extLst>
      <p:ext uri="{BB962C8B-B14F-4D97-AF65-F5344CB8AC3E}">
        <p14:creationId xmlns:p14="http://schemas.microsoft.com/office/powerpoint/2010/main" val="1492275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Etapy rozvoje pracovního týmu: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1. orientace,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2. konfrontace,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3. utváření pravidel,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4. výkonnost,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5. udržení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5249180"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r>
              <a:rPr lang="cs-CZ" sz="1400" b="1" dirty="0"/>
              <a:t>Orientace </a:t>
            </a:r>
          </a:p>
          <a:p>
            <a:pPr marL="285750" lvl="3" indent="-285750">
              <a:buFont typeface="Arial" panose="020B0604020202020204" pitchFamily="34" charset="0"/>
              <a:buChar char="•"/>
            </a:pPr>
            <a:r>
              <a:rPr lang="cs-CZ" sz="1400" dirty="0"/>
              <a:t>Počáteční etapy – setkání členů týmu, definovat své vlastní postavení v týmu. </a:t>
            </a:r>
            <a:r>
              <a:rPr lang="cs-CZ" sz="1200" dirty="0"/>
              <a:t>Tým se pak začne projevovat – kontakty a výměny názorů častější – vzniká pocit „přátelské kolegiality“, výsledky práce – skromné, členové týmu se zaměřují na poznávání a vytváření pracovních vztahů.</a:t>
            </a:r>
          </a:p>
          <a:p>
            <a:pPr marL="0" lvl="3" indent="0">
              <a:buNone/>
            </a:pPr>
            <a:r>
              <a:rPr lang="cs-CZ" sz="1400" b="1" dirty="0"/>
              <a:t>Konfrontace</a:t>
            </a:r>
          </a:p>
          <a:p>
            <a:pPr marL="285750" lvl="3" indent="-285750">
              <a:buFont typeface="Arial" panose="020B0604020202020204" pitchFamily="34" charset="0"/>
              <a:buChar char="•"/>
            </a:pPr>
            <a:r>
              <a:rPr lang="cs-CZ" sz="1400" dirty="0"/>
              <a:t>Postupná krystalizace obsazení rolí – se téměř neobejde bez konfliktu a zklamání – podrážděná pracovní atmosféra. </a:t>
            </a:r>
            <a:r>
              <a:rPr lang="cs-CZ" sz="1200" dirty="0"/>
              <a:t>Určí se a uzná vedoucí, kdo bude vykonávat kontrolní funkci a postupy proti jednotlivcům, kteří nechtějí respektovat pravidla týmové práce. Etapa není příjemná – formulují se sociálně psychologická hlediska, pracovní cíle, postupy, individuální a společná odpovědnost.</a:t>
            </a:r>
          </a:p>
          <a:p>
            <a:pPr marL="0" lvl="3" indent="0">
              <a:buNone/>
            </a:pPr>
            <a:r>
              <a:rPr lang="cs-CZ" sz="1400" b="1" dirty="0"/>
              <a:t>Utváření pravidel</a:t>
            </a:r>
          </a:p>
          <a:p>
            <a:pPr marL="285750" lvl="3" indent="-285750">
              <a:buFont typeface="Arial" panose="020B0604020202020204" pitchFamily="34" charset="0"/>
              <a:buChar char="•"/>
            </a:pPr>
            <a:r>
              <a:rPr lang="cs-CZ" sz="1400" dirty="0"/>
              <a:t>Vyžaduje značný časový úsek, vnese v život zásady a pravidla, která vznikla a ovlivní dosažení stanovených cílů týmu.</a:t>
            </a:r>
            <a:r>
              <a:rPr lang="cs-CZ" sz="1200" dirty="0"/>
              <a:t> Rozdělení a přidělení rolí, pravidla spolupráce a kontroly – rozvíjejí týmovou práci, společné postupy a řešení. Zvyšuje se kvalita i kvantita pracovního výkonu. </a:t>
            </a:r>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86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Etapy rozvoje pracovního týmu:</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1. orientace,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2. konfrontace,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3. utváření pravidel,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4. výkonnost,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5. udržení.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Dynamika rozvoje pracovního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457092"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400" b="1" dirty="0"/>
              <a:t>Výkonnost</a:t>
            </a:r>
          </a:p>
          <a:p>
            <a:pPr marL="285750" lvl="3" indent="-285750" algn="just">
              <a:buFont typeface="Arial" panose="020B0604020202020204" pitchFamily="34" charset="0"/>
              <a:buChar char="•"/>
            </a:pPr>
            <a:r>
              <a:rPr lang="cs-CZ" sz="1400" dirty="0"/>
              <a:t>Znakem této etapy je přirozenost ve vzájemném jednání, převládá vzájemné uznání a ocenění, jistota spolupráce a případné pomoci. Role členů jsou pevně určeny a každý přispívá svým způsobem k týmovému výkonu. </a:t>
            </a:r>
          </a:p>
          <a:p>
            <a:pPr marL="285750" lvl="3" indent="-285750" algn="just">
              <a:buFont typeface="Arial" panose="020B0604020202020204" pitchFamily="34" charset="0"/>
              <a:buChar char="•"/>
            </a:pPr>
            <a:endParaRPr lang="cs-CZ" sz="1400" dirty="0"/>
          </a:p>
          <a:p>
            <a:pPr marL="0" lvl="3" indent="0" algn="just">
              <a:buNone/>
            </a:pPr>
            <a:r>
              <a:rPr lang="cs-CZ" sz="1400" b="1" dirty="0"/>
              <a:t>Udržení</a:t>
            </a:r>
          </a:p>
          <a:p>
            <a:pPr marL="285750" lvl="3" indent="-285750" algn="just">
              <a:buFont typeface="Arial" panose="020B0604020202020204" pitchFamily="34" charset="0"/>
              <a:buChar char="•"/>
            </a:pPr>
            <a:r>
              <a:rPr lang="cs-CZ" sz="1400" dirty="0"/>
              <a:t>Po dosažení konečných pracovních cílů se členové týmů zpravidla vracejí do svých původních pracovních úseků. Je pravděpodobné, že se členové opětně shledají na další spolupráci – posilovat rysy týmové práce. </a:t>
            </a:r>
            <a:endParaRPr lang="cs-CZ" sz="1600" dirty="0"/>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8200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Determinanty efektivní týmové práce</a:t>
            </a: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226939"/>
            <a:ext cx="4457092"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algn="just"/>
            <a:endParaRPr lang="cs-CZ" sz="16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rotWithShape="1">
          <a:blip r:embed="rId2"/>
          <a:srcRect l="31100" t="20601" r="32990" b="25641"/>
          <a:stretch/>
        </p:blipFill>
        <p:spPr>
          <a:xfrm>
            <a:off x="3887065" y="392339"/>
            <a:ext cx="5078552" cy="4276675"/>
          </a:xfrm>
          <a:prstGeom prst="rect">
            <a:avLst/>
          </a:prstGeom>
        </p:spPr>
      </p:pic>
    </p:spTree>
    <p:extLst>
      <p:ext uri="{BB962C8B-B14F-4D97-AF65-F5344CB8AC3E}">
        <p14:creationId xmlns:p14="http://schemas.microsoft.com/office/powerpoint/2010/main" val="877356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Sebeidentifikace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4572000" y="226939"/>
            <a:ext cx="3600400"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285750" lvl="3" indent="-285750" algn="just"/>
            <a:endParaRPr lang="cs-CZ" sz="1400" b="1" dirty="0"/>
          </a:p>
          <a:p>
            <a:endParaRPr lang="cs-CZ" sz="1400" i="1" dirty="0"/>
          </a:p>
          <a:p>
            <a:endParaRPr lang="cs-CZ" sz="1400" i="1" dirty="0"/>
          </a:p>
          <a:p>
            <a:r>
              <a:rPr lang="cs-CZ" sz="1400" i="1" dirty="0"/>
              <a:t>Kdo jsme?</a:t>
            </a:r>
          </a:p>
          <a:p>
            <a:r>
              <a:rPr lang="cs-CZ" sz="1400" i="1" dirty="0"/>
              <a:t>Kde jsme ?</a:t>
            </a:r>
          </a:p>
          <a:p>
            <a:r>
              <a:rPr lang="cs-CZ" sz="1400" i="1" dirty="0"/>
              <a:t>Kam jdeme?</a:t>
            </a:r>
          </a:p>
          <a:p>
            <a:r>
              <a:rPr lang="cs-CZ" sz="1400" i="1" dirty="0"/>
              <a:t>Kudy a jak se tam chceme dostat?</a:t>
            </a:r>
          </a:p>
          <a:p>
            <a:r>
              <a:rPr lang="cs-CZ" sz="1400" i="1" dirty="0"/>
              <a:t>Co se od nás očekává?</a:t>
            </a:r>
          </a:p>
          <a:p>
            <a:r>
              <a:rPr lang="cs-CZ" sz="1400" i="1" dirty="0"/>
              <a:t>Jakou podporu máme?</a:t>
            </a:r>
          </a:p>
          <a:p>
            <a:r>
              <a:rPr lang="cs-CZ" sz="1400" i="1" dirty="0"/>
              <a:t>Nakolik jsme efektivní?</a:t>
            </a:r>
          </a:p>
          <a:p>
            <a:r>
              <a:rPr lang="cs-CZ" sz="1400" i="1" dirty="0"/>
              <a:t>Jaké uznání jsme získali / chceme získat?</a:t>
            </a:r>
          </a:p>
          <a:p>
            <a:pPr marL="0" lvl="3"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0979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t-BR" sz="1400" b="1" dirty="0">
                <a:solidFill>
                  <a:schemeClr val="bg1"/>
                </a:solidFill>
                <a:latin typeface="Times New Roman" panose="02020603050405020304" pitchFamily="18" charset="0"/>
                <a:cs typeface="Times New Roman" panose="02020603050405020304" pitchFamily="18" charset="0"/>
              </a:rPr>
              <a:t>Členové týmu se musí dívat:</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025044"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b="1" dirty="0"/>
          </a:p>
          <a:p>
            <a:endParaRPr lang="cs-CZ" sz="1200" b="1" dirty="0"/>
          </a:p>
          <a:p>
            <a:r>
              <a:rPr lang="cs-CZ" sz="1200" b="1" dirty="0"/>
              <a:t>Dozadu</a:t>
            </a:r>
            <a:r>
              <a:rPr lang="cs-CZ" sz="1200" dirty="0"/>
              <a:t>, aby měli přehled, jak projekt pokročil od poslední rekapitulace.</a:t>
            </a:r>
          </a:p>
          <a:p>
            <a:endParaRPr lang="cs-CZ" sz="1200" dirty="0"/>
          </a:p>
          <a:p>
            <a:r>
              <a:rPr lang="cs-CZ" sz="1200" b="1" dirty="0"/>
              <a:t>Dopředu</a:t>
            </a:r>
            <a:r>
              <a:rPr lang="cs-CZ" sz="1200" dirty="0"/>
              <a:t>, aby mohli </a:t>
            </a:r>
            <a:r>
              <a:rPr lang="cs-CZ" sz="1200" b="1" dirty="0"/>
              <a:t>předvídat problémy a předcházet jim</a:t>
            </a:r>
            <a:r>
              <a:rPr lang="cs-CZ" sz="1200" dirty="0"/>
              <a:t>. Toto je nejdůležitější směr, kterým je třeba se dívat. </a:t>
            </a:r>
            <a:r>
              <a:rPr lang="cs-CZ" sz="1200" i="1" dirty="0"/>
              <a:t>Jedním z důvodů, proč se to často zanedbává, je to, že se projektové týmy nechávají fascinovat úhlednými tabulkami a grafy historických dat</a:t>
            </a:r>
            <a:r>
              <a:rPr lang="cs-CZ" sz="1200" dirty="0"/>
              <a:t>, které pro ně produkují jejich dozadu hledící monitorovací systémy.</a:t>
            </a:r>
          </a:p>
          <a:p>
            <a:endParaRPr lang="cs-CZ" sz="1200" dirty="0"/>
          </a:p>
          <a:p>
            <a:pPr marL="285750" lvl="0" indent="-285750"/>
            <a:r>
              <a:rPr lang="cs-CZ" sz="1200" b="1" dirty="0"/>
              <a:t>Vzhůru</a:t>
            </a:r>
            <a:r>
              <a:rPr lang="cs-CZ" sz="1200" dirty="0"/>
              <a:t> - řízení projektu není jen otázkou chladného shromažďování dat a </a:t>
            </a:r>
            <a:r>
              <a:rPr lang="pl-PL" sz="1200" dirty="0"/>
              <a:t>manipulace s nimi. Musíte se stále starat, a</a:t>
            </a:r>
            <a:r>
              <a:rPr lang="pl-PL" sz="1200" b="1" i="1" dirty="0"/>
              <a:t>by lidé byli spokojení, a také je </a:t>
            </a:r>
            <a:r>
              <a:rPr lang="cs-CZ" sz="1200" b="1" i="1" dirty="0"/>
              <a:t>motivovat. Nejdůležitější osobou na vašem seznamu spokojených je vždy spokojený klient.</a:t>
            </a:r>
          </a:p>
          <a:p>
            <a:pPr marL="285750" lvl="0" indent="-285750"/>
            <a:endParaRPr lang="cs-CZ" sz="1200" b="1" i="1" dirty="0"/>
          </a:p>
          <a:p>
            <a:pPr marL="285750" lvl="0" indent="-285750"/>
            <a:r>
              <a:rPr lang="cs-CZ" sz="1200" b="1" dirty="0"/>
              <a:t>Ven</a:t>
            </a:r>
            <a:r>
              <a:rPr lang="cs-CZ" sz="1200" dirty="0"/>
              <a:t> - projektovým týmům se může stát, že začn</a:t>
            </a:r>
            <a:r>
              <a:rPr lang="cs-CZ" sz="1200" b="1" i="1" dirty="0"/>
              <a:t>ou být příliš do sebe zahleděné, zejména když členové týmu dělají většinu veškeré práce</a:t>
            </a:r>
            <a:r>
              <a:rPr lang="cs-CZ" sz="1200" dirty="0"/>
              <a:t>, což je třeba v případě návrhu konstrukce nového výrobku. Je nutné udržovat informovanost a motivaci všech lidí zapojených do projektu, kteří nejsou členy týmu.</a:t>
            </a:r>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050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t-BR" sz="1400" b="1" dirty="0">
                <a:solidFill>
                  <a:schemeClr val="bg1"/>
                </a:solidFill>
                <a:latin typeface="Times New Roman" panose="02020603050405020304" pitchFamily="18" charset="0"/>
                <a:cs typeface="Times New Roman" panose="02020603050405020304" pitchFamily="18" charset="0"/>
              </a:rPr>
              <a:t>Členové týmu se musí dívat:</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Determinanty efektivní týmové práce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285750" lvl="0" indent="-285750" algn="just"/>
            <a:endParaRPr lang="cs-CZ" sz="1400" b="1" dirty="0"/>
          </a:p>
          <a:p>
            <a:pPr marL="285750" lvl="0" indent="-285750" algn="just"/>
            <a:endParaRPr lang="cs-CZ" sz="1400" b="1" dirty="0"/>
          </a:p>
          <a:p>
            <a:pPr marL="285750" lvl="0" indent="-285750"/>
            <a:r>
              <a:rPr lang="cs-CZ" sz="1400" b="1" dirty="0"/>
              <a:t>Směrem do týmu - věnovali jste jistou péči tomu, abyste vytvořili tým, který </a:t>
            </a:r>
            <a:r>
              <a:rPr lang="cs-CZ" sz="1400" dirty="0"/>
              <a:t>dobře spolupracuje. Vybrali jste do něho ty správné lidi. Prodiskutovali jste a dohodli si základní pravidla. A teď stojí za to věnovat nějaký čas údržbě týmu a ujistit se, že tým stále funguje, jak má.</a:t>
            </a:r>
          </a:p>
          <a:p>
            <a:pPr marL="285750" lvl="0" indent="-285750"/>
            <a:endParaRPr lang="cs-CZ" sz="1400" dirty="0"/>
          </a:p>
          <a:p>
            <a:pPr marL="285750" lvl="0" indent="-285750"/>
            <a:r>
              <a:rPr lang="cs-CZ" sz="1400" b="1" dirty="0"/>
              <a:t>Do sebe - jednou za čas by se všichni členové týmu, a zvlášť jeho vedoucí, </a:t>
            </a:r>
            <a:r>
              <a:rPr lang="cs-CZ" sz="1400" dirty="0"/>
              <a:t>měli zeptat sami sebe, jak jim to jde. Znáte své vlastní silné stránky a identifikovali jste konkrétní přínos, kterým byste měli týmu přispět. Stejně jako rekapitulujete pokroky dosažené týmem, měli byste se zamyslet i nad svými vlastními.</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1090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Pomůckou při sestavování pracovních týmů může být Belbinova typologie týmových rolí.</a:t>
            </a:r>
            <a:endParaRPr lang="cs-CZ" sz="1400" b="1" dirty="0">
              <a:solidFill>
                <a:schemeClr val="bg1"/>
              </a:solidFill>
              <a:latin typeface="Times New Roman" panose="02020603050405020304" pitchFamily="18" charset="0"/>
              <a:cs typeface="Times New Roman" panose="02020603050405020304" pitchFamily="18" charset="0"/>
            </a:endParaRPr>
          </a:p>
          <a:p>
            <a:endParaRPr lang="pt-BR"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Představuje předhled různých typů chování – 9 týmových rolí.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9" name="Tabulka 8"/>
          <p:cNvGraphicFramePr>
            <a:graphicFrameLocks noGrp="1"/>
          </p:cNvGraphicFramePr>
          <p:nvPr>
            <p:extLst/>
          </p:nvPr>
        </p:nvGraphicFramePr>
        <p:xfrm>
          <a:off x="3923928" y="411510"/>
          <a:ext cx="4932040" cy="4389120"/>
        </p:xfrm>
        <a:graphic>
          <a:graphicData uri="http://schemas.openxmlformats.org/drawingml/2006/table">
            <a:tbl>
              <a:tblPr firstRow="1" bandRow="1"/>
              <a:tblGrid>
                <a:gridCol w="1233010">
                  <a:extLst>
                    <a:ext uri="{9D8B030D-6E8A-4147-A177-3AD203B41FA5}">
                      <a16:colId xmlns:a16="http://schemas.microsoft.com/office/drawing/2014/main" val="20000"/>
                    </a:ext>
                  </a:extLst>
                </a:gridCol>
                <a:gridCol w="1233010">
                  <a:extLst>
                    <a:ext uri="{9D8B030D-6E8A-4147-A177-3AD203B41FA5}">
                      <a16:colId xmlns:a16="http://schemas.microsoft.com/office/drawing/2014/main" val="20001"/>
                    </a:ext>
                  </a:extLst>
                </a:gridCol>
                <a:gridCol w="1233010">
                  <a:extLst>
                    <a:ext uri="{9D8B030D-6E8A-4147-A177-3AD203B41FA5}">
                      <a16:colId xmlns:a16="http://schemas.microsoft.com/office/drawing/2014/main" val="20002"/>
                    </a:ext>
                  </a:extLst>
                </a:gridCol>
                <a:gridCol w="1233010">
                  <a:extLst>
                    <a:ext uri="{9D8B030D-6E8A-4147-A177-3AD203B41FA5}">
                      <a16:colId xmlns:a16="http://schemas.microsoft.com/office/drawing/2014/main" val="20003"/>
                    </a:ext>
                  </a:extLst>
                </a:gridCol>
              </a:tblGrid>
              <a:tr h="340329">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dirty="0"/>
                        <a:t>Týmová role</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dirty="0"/>
                        <a:t>Osobnostní rysy</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a:t>Přednosti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cs-CZ" sz="1200"/>
                        <a:t>Přípustné slabosti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0"/>
                  </a:ext>
                </a:extLst>
              </a:tr>
              <a:tr h="76777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Myslitel (inovátor)</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Individualista, vážný,</a:t>
                      </a:r>
                      <a:r>
                        <a:rPr lang="cs-CZ" sz="1200" baseline="0"/>
                        <a:t> nekonvenční</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dirty="0"/>
                        <a:t>Tvůrčí myšlení, intelekt, imaginace, znalosti</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Hlava v oblacích, tendence podceňovat</a:t>
                      </a:r>
                      <a:r>
                        <a:rPr lang="cs-CZ" sz="1200" baseline="0"/>
                        <a:t> praktické detaily</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12796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Vyhledavač (všudybyl)</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Extrovert, aktivní a zvědavý,</a:t>
                      </a:r>
                      <a:r>
                        <a:rPr lang="cs-CZ" sz="1200" baseline="0"/>
                        <a:t> komunikativní</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Schopnost seznamovat se s lidmi a orientovat se v nových situacích, dovednost nacházet nové</a:t>
                      </a:r>
                      <a:r>
                        <a:rPr lang="cs-CZ" sz="1200" baseline="0"/>
                        <a:t> možnosti a příležitosti</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Tendence</a:t>
                      </a:r>
                      <a:r>
                        <a:rPr lang="cs-CZ" sz="1200" baseline="0"/>
                        <a:t> k povrchnosti a rychlé ztrátě počátečního zájmu a zaujetí pro věc</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59716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b="1"/>
                        <a:t>Kontrolor – vyhodnocovač</a:t>
                      </a:r>
                      <a:r>
                        <a:rPr lang="cs-CZ" sz="1200" b="1" baseline="0"/>
                        <a:t> (analytik)</a:t>
                      </a:r>
                      <a:endParaRPr lang="cs-CZ" sz="1200" b="1"/>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Věcný, neemocinální,</a:t>
                      </a:r>
                      <a:r>
                        <a:rPr lang="cs-CZ" sz="1200" baseline="0"/>
                        <a:t> opatrný</a:t>
                      </a:r>
                      <a:endParaRPr lang="cs-CZ" sz="120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a:t>Bystrý úsudek, rezervovanost, důslednost</a:t>
                      </a:r>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cs-CZ" sz="1200" dirty="0"/>
                        <a:t>Schází mu inspirace</a:t>
                      </a:r>
                      <a:r>
                        <a:rPr lang="cs-CZ" sz="1200" baseline="0" dirty="0"/>
                        <a:t> a schopnost motivovat lidi</a:t>
                      </a:r>
                      <a:endParaRPr lang="cs-CZ" sz="1200" dirty="0"/>
                    </a:p>
                  </a:txBody>
                  <a:tcPr>
                    <a:lnL w="12700" cmpd="sng">
                      <a:solidFill>
                        <a:srgbClr val="BBE0E3"/>
                      </a:solidFill>
                    </a:lnL>
                    <a:lnR w="12700" cmpd="sng">
                      <a:solidFill>
                        <a:srgbClr val="BBE0E3"/>
                      </a:solidFill>
                    </a:lnR>
                    <a:lnT w="12700" cmpd="sng">
                      <a:solidFill>
                        <a:srgbClr val="BBE0E3"/>
                      </a:solidFill>
                    </a:lnT>
                    <a:lnB w="12700" cmpd="sng">
                      <a:solidFill>
                        <a:srgbClr val="BBE0E3"/>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29971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Pomůckou při sestavování pracovních týmů může být Belbinova typologie týmových rolí.</a:t>
            </a:r>
            <a:endParaRPr lang="cs-CZ" sz="1400" b="1" dirty="0">
              <a:solidFill>
                <a:schemeClr val="bg1"/>
              </a:solidFill>
              <a:latin typeface="Times New Roman" panose="02020603050405020304" pitchFamily="18" charset="0"/>
              <a:cs typeface="Times New Roman" panose="02020603050405020304" pitchFamily="18" charset="0"/>
            </a:endParaRPr>
          </a:p>
          <a:p>
            <a:endParaRPr lang="pt-BR"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Představuje předhled různých typů chování – 9 týmových rolí.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285750" lvl="0" indent="-285750" algn="just"/>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3726942" y="1059582"/>
            <a:ext cx="5296651" cy="3528391"/>
          </a:xfrm>
          <a:prstGeom prst="rect">
            <a:avLst/>
          </a:prstGeom>
        </p:spPr>
      </p:pic>
    </p:spTree>
    <p:extLst>
      <p:ext uri="{BB962C8B-B14F-4D97-AF65-F5344CB8AC3E}">
        <p14:creationId xmlns:p14="http://schemas.microsoft.com/office/powerpoint/2010/main" val="37274989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b="1" dirty="0">
                <a:solidFill>
                  <a:schemeClr val="bg1"/>
                </a:solidFill>
                <a:latin typeface="Times New Roman" panose="02020603050405020304" pitchFamily="18" charset="0"/>
                <a:cs typeface="Times New Roman" panose="02020603050405020304" pitchFamily="18" charset="0"/>
              </a:rPr>
              <a:t>Hledisko osobních typů:</a:t>
            </a: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lvl="1"/>
            <a:r>
              <a:rPr lang="cs-CZ" sz="1400" b="1" dirty="0">
                <a:solidFill>
                  <a:schemeClr val="bg1"/>
                </a:solidFill>
                <a:latin typeface="Times New Roman" panose="02020603050405020304" pitchFamily="18" charset="0"/>
                <a:cs typeface="Times New Roman" panose="02020603050405020304" pitchFamily="18" charset="0"/>
              </a:rPr>
              <a:t>Osobní typy jsou POZITIVNÍ a NEGATIVNÍ.</a:t>
            </a:r>
          </a:p>
          <a:p>
            <a:pPr lvl="1"/>
            <a:endParaRPr lang="cs-CZ" sz="1400" b="1" dirty="0">
              <a:solidFill>
                <a:schemeClr val="bg1"/>
              </a:solidFill>
              <a:latin typeface="Times New Roman" panose="02020603050405020304" pitchFamily="18" charset="0"/>
              <a:cs typeface="Times New Roman" panose="02020603050405020304" pitchFamily="18" charset="0"/>
            </a:endParaRPr>
          </a:p>
          <a:p>
            <a:pPr lvl="1"/>
            <a:r>
              <a:rPr lang="cs-CZ" sz="1400" b="1" dirty="0">
                <a:solidFill>
                  <a:schemeClr val="bg1"/>
                </a:solidFill>
                <a:latin typeface="Times New Roman" panose="02020603050405020304" pitchFamily="18" charset="0"/>
                <a:cs typeface="Times New Roman" panose="02020603050405020304" pitchFamily="18" charset="0"/>
              </a:rPr>
              <a:t>Výběr pracovníků do týmu by měl být proveden tak, aby převažovaly positivní typy.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Týmové role</a:t>
            </a:r>
            <a:br>
              <a:rPr lang="pl-PL" sz="2400" b="1" dirty="0">
                <a:solidFill>
                  <a:schemeClr val="bg1"/>
                </a:solidFill>
                <a:latin typeface="Times New Roman" panose="02020603050405020304" pitchFamily="18" charset="0"/>
                <a:cs typeface="Times New Roman" panose="02020603050405020304" pitchFamily="18" charset="0"/>
              </a:rPr>
            </a:b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851920" y="1217742"/>
            <a:ext cx="2529050" cy="2569407"/>
          </a:xfrm>
          <a:prstGeom prst="rect">
            <a:avLst/>
          </a:prstGeom>
        </p:spPr>
      </p:pic>
      <p:pic>
        <p:nvPicPr>
          <p:cNvPr id="9" name="Obrázek 8"/>
          <p:cNvPicPr>
            <a:picLocks noChangeAspect="1"/>
          </p:cNvPicPr>
          <p:nvPr/>
        </p:nvPicPr>
        <p:blipFill>
          <a:blip r:embed="rId4"/>
          <a:stretch>
            <a:fillRect/>
          </a:stretch>
        </p:blipFill>
        <p:spPr>
          <a:xfrm>
            <a:off x="6388374" y="1130151"/>
            <a:ext cx="3004960" cy="2893322"/>
          </a:xfrm>
          <a:prstGeom prst="rect">
            <a:avLst/>
          </a:prstGeom>
        </p:spPr>
      </p:pic>
    </p:spTree>
    <p:extLst>
      <p:ext uri="{BB962C8B-B14F-4D97-AF65-F5344CB8AC3E}">
        <p14:creationId xmlns:p14="http://schemas.microsoft.com/office/powerpoint/2010/main" val="355837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algn="ctr"/>
            <a:endParaRPr lang="cs-CZ" sz="1400" b="1" dirty="0">
              <a:solidFill>
                <a:schemeClr val="bg1"/>
              </a:solidFill>
              <a:latin typeface="Times New Roman" panose="02020603050405020304" pitchFamily="18" charset="0"/>
              <a:cs typeface="Times New Roman" panose="02020603050405020304" pitchFamily="18" charset="0"/>
            </a:endParaRPr>
          </a:p>
          <a:p>
            <a:r>
              <a:rPr lang="pt-BR" sz="1400" b="1" dirty="0">
                <a:solidFill>
                  <a:schemeClr val="bg1"/>
                </a:solidFill>
                <a:latin typeface="Times New Roman" panose="02020603050405020304" pitchFamily="18" charset="0"/>
                <a:cs typeface="Times New Roman" panose="02020603050405020304" pitchFamily="18" charset="0"/>
              </a:rPr>
              <a:t>Cíle, které si jednotlivec stanoví jsou primárně sebestředné - egocentrické - pro maximální zhodnocení a naplnění svého vlastního života.</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0" lvl="0" indent="0" algn="just">
              <a:buNone/>
            </a:pPr>
            <a:endParaRPr lang="cs-CZ" sz="1400" b="1" dirty="0"/>
          </a:p>
          <a:p>
            <a:pPr lvl="0"/>
            <a:r>
              <a:rPr lang="cs-CZ" sz="1400" dirty="0"/>
              <a:t>Cílem </a:t>
            </a:r>
            <a:r>
              <a:rPr lang="cs-CZ" sz="1400" b="1" dirty="0"/>
              <a:t>firemní kultury </a:t>
            </a:r>
            <a:r>
              <a:rPr lang="cs-CZ" sz="1400" dirty="0"/>
              <a:t>je nasměrovat jednotlivce pro zájmy etnika = firmy, dosáhnout jeho </a:t>
            </a:r>
            <a:r>
              <a:rPr lang="cs-CZ" sz="1400" b="1" dirty="0"/>
              <a:t>etnocentrické orientace.</a:t>
            </a:r>
          </a:p>
          <a:p>
            <a:pPr lvl="0"/>
            <a:endParaRPr lang="cs-CZ" sz="1400" b="1" dirty="0"/>
          </a:p>
          <a:p>
            <a:pPr lvl="0"/>
            <a:r>
              <a:rPr lang="cs-CZ" sz="1400" dirty="0"/>
              <a:t>V případě, že jednotlivec pozná, pocítí a bude považovat za dlouhodobě přínosné, že naplnění jeho potřeb a cílů je v </a:t>
            </a:r>
            <a:r>
              <a:rPr lang="cs-CZ" sz="1400" b="1" dirty="0"/>
              <a:t>souladu s cíli skupiny nebo firmy</a:t>
            </a:r>
            <a:r>
              <a:rPr lang="cs-CZ" sz="1400" dirty="0"/>
              <a:t>, bude ochoten orientovat svou životní energii tímto směrem - </a:t>
            </a:r>
            <a:r>
              <a:rPr lang="cs-CZ" sz="1400" b="1" dirty="0"/>
              <a:t>etnocentricky</a:t>
            </a:r>
            <a:r>
              <a:rPr lang="cs-CZ" sz="1400" dirty="0"/>
              <a:t>.</a:t>
            </a:r>
          </a:p>
          <a:p>
            <a:pPr lvl="0"/>
            <a:endParaRPr lang="cs-CZ" sz="1400" dirty="0"/>
          </a:p>
          <a:p>
            <a:pPr lvl="0"/>
            <a:r>
              <a:rPr lang="cs-CZ" sz="1400" dirty="0"/>
              <a:t>Stavy energetizace jsou manažerskou klasifikací chování jednotlivce v různých pracovních situacích.</a:t>
            </a:r>
          </a:p>
          <a:p>
            <a:pPr lvl="0"/>
            <a:endParaRPr lang="cs-CZ" sz="1400" dirty="0"/>
          </a:p>
          <a:p>
            <a:pPr lvl="0"/>
            <a:r>
              <a:rPr lang="cs-CZ" sz="1400" dirty="0"/>
              <a:t>Manažer volí nástroje firemní kultury, aby dosáhl pro firmu žádoucích stavů energetizace.</a:t>
            </a:r>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7562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Stavy energetizace jednotlivce jsou následující:</a:t>
            </a: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p>
          <a:p>
            <a:pPr marL="400050" lvl="0" indent="-400050" algn="just">
              <a:buFont typeface="+mj-lt"/>
              <a:buAutoNum type="romanUcPeriod"/>
            </a:pPr>
            <a:r>
              <a:rPr lang="cs-CZ" sz="1400" b="1" dirty="0"/>
              <a:t>Spolupodnikatel</a:t>
            </a:r>
            <a:r>
              <a:rPr lang="cs-CZ" sz="1400" dirty="0"/>
              <a:t> - v turbulenci podnikatelského prostředí nachází výzvy a příležitosti pro dlouhodobý úspěch firmy - Heslo: „Neznám problémy, jen nové výzvy!“</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Zlepšovatel</a:t>
            </a:r>
            <a:r>
              <a:rPr lang="cs-CZ" sz="1400" dirty="0"/>
              <a:t> - zdokonaluje stávající procesy a vztahy ve firmě - Heslo: „Vše lze zlepšit!“</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Plnič</a:t>
            </a:r>
            <a:r>
              <a:rPr lang="cs-CZ" sz="1400" dirty="0"/>
              <a:t> - plní svědomitě firemní příkazy a zákazy, aby vytvořil produkt pro zákazníka - Heslo: „Jen do výše svého platu!“</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err="1"/>
              <a:t>Poloplnič</a:t>
            </a:r>
            <a:r>
              <a:rPr lang="cs-CZ" sz="1400" dirty="0"/>
              <a:t> - zájmem je vydělat peníze bez poskytnutí odpovídající práce - Heslo: „Nedělat, vydělat!“</a:t>
            </a:r>
          </a:p>
          <a:p>
            <a:pPr marL="400050" lvl="0" indent="-400050" algn="just">
              <a:buFont typeface="+mj-lt"/>
              <a:buAutoNum type="romanUcPeriod"/>
            </a:pPr>
            <a:endParaRPr lang="cs-CZ" sz="1400" dirty="0"/>
          </a:p>
          <a:p>
            <a:pPr marL="400050" lvl="0" indent="-400050" algn="just">
              <a:buFont typeface="+mj-lt"/>
              <a:buAutoNum type="romanUcPeriod"/>
            </a:pPr>
            <a:r>
              <a:rPr lang="cs-CZ" sz="1400" b="1" dirty="0"/>
              <a:t>Egocentrik</a:t>
            </a:r>
            <a:r>
              <a:rPr lang="cs-CZ" sz="1400" dirty="0"/>
              <a:t> - působí proti zájmům firmy, „krade“ firemní prostředky a zdroje - Heslo: „Kdo nekrade, okrádá rodinu!“</a:t>
            </a: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8114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Stavy energetizace a stability</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Energetizace týmu</a:t>
            </a:r>
          </a:p>
        </p:txBody>
      </p:sp>
      <p:sp>
        <p:nvSpPr>
          <p:cNvPr id="8" name="Zástupný symbol pro obsah 2"/>
          <p:cNvSpPr txBox="1">
            <a:spLocks/>
          </p:cNvSpPr>
          <p:nvPr/>
        </p:nvSpPr>
        <p:spPr>
          <a:xfrm>
            <a:off x="3715308" y="149473"/>
            <a:ext cx="4104456" cy="4649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2"/>
          <a:stretch>
            <a:fillRect/>
          </a:stretch>
        </p:blipFill>
        <p:spPr>
          <a:xfrm>
            <a:off x="3715308" y="578927"/>
            <a:ext cx="5327020" cy="4009046"/>
          </a:xfrm>
          <a:prstGeom prst="rect">
            <a:avLst/>
          </a:prstGeom>
        </p:spPr>
      </p:pic>
    </p:spTree>
    <p:extLst>
      <p:ext uri="{BB962C8B-B14F-4D97-AF65-F5344CB8AC3E}">
        <p14:creationId xmlns:p14="http://schemas.microsoft.com/office/powerpoint/2010/main" val="38597865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b="1" dirty="0">
                <a:solidFill>
                  <a:schemeClr val="bg1"/>
                </a:solidFill>
                <a:latin typeface="Times New Roman" panose="02020603050405020304" pitchFamily="18" charset="0"/>
                <a:cs typeface="Times New Roman" panose="02020603050405020304" pitchFamily="18" charset="0"/>
              </a:rPr>
              <a:t>Dodržení základních parametrů projektu.</a:t>
            </a:r>
          </a:p>
          <a:p>
            <a:endParaRPr lang="pl-PL" sz="1600" b="1" dirty="0">
              <a:solidFill>
                <a:schemeClr val="bg1"/>
              </a:solidFill>
              <a:latin typeface="Times New Roman" panose="02020603050405020304" pitchFamily="18" charset="0"/>
              <a:cs typeface="Times New Roman" panose="02020603050405020304" pitchFamily="18" charset="0"/>
            </a:endParaRPr>
          </a:p>
          <a:p>
            <a:r>
              <a:rPr lang="pl-PL" sz="1600" b="1" dirty="0">
                <a:solidFill>
                  <a:schemeClr val="bg1"/>
                </a:solidFill>
                <a:latin typeface="Times New Roman" panose="02020603050405020304" pitchFamily="18" charset="0"/>
                <a:cs typeface="Times New Roman" panose="02020603050405020304" pitchFamily="18" charset="0"/>
              </a:rPr>
              <a:t>Vysoká spokojenost zákazníka – měření (customer satisfaction index).</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398419"/>
            <a:ext cx="4221992" cy="29334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600" dirty="0"/>
          </a:p>
          <a:p>
            <a:pPr marL="0" lvl="3" indent="0">
              <a:buNone/>
            </a:pPr>
            <a:endParaRPr lang="cs-CZ" sz="1600" dirty="0"/>
          </a:p>
          <a:p>
            <a:pPr marL="0" lvl="3" indent="0">
              <a:buNone/>
            </a:pPr>
            <a:endParaRPr lang="cs-CZ" sz="1600" dirty="0"/>
          </a:p>
          <a:p>
            <a:pPr marL="0" lvl="3" indent="0">
              <a:buNone/>
            </a:pPr>
            <a:r>
              <a:rPr lang="cs-CZ" sz="1600" dirty="0"/>
              <a:t>Klíčové požadavky</a:t>
            </a:r>
          </a:p>
          <a:p>
            <a:pPr marL="0" lvl="3" indent="0">
              <a:buNone/>
            </a:pPr>
            <a:endParaRPr lang="cs-CZ" sz="1600" dirty="0"/>
          </a:p>
          <a:p>
            <a:pPr marL="514350" lvl="3" indent="-514350">
              <a:buFont typeface="Arial" pitchFamily="34" charset="0"/>
              <a:buChar char="•"/>
            </a:pPr>
            <a:r>
              <a:rPr lang="cs-CZ" sz="1600" dirty="0"/>
              <a:t>Predikovat a plánovat</a:t>
            </a:r>
          </a:p>
          <a:p>
            <a:pPr marL="514350" lvl="3" indent="-514350">
              <a:buFont typeface="Arial" pitchFamily="34" charset="0"/>
              <a:buChar char="•"/>
            </a:pPr>
            <a:r>
              <a:rPr lang="cs-CZ" sz="1600" dirty="0"/>
              <a:t>Snižování hrozeb (rizika)</a:t>
            </a:r>
          </a:p>
          <a:p>
            <a:pPr marL="514350" lvl="3" indent="-514350">
              <a:buFont typeface="Arial" pitchFamily="34" charset="0"/>
              <a:buChar char="•"/>
            </a:pPr>
            <a:r>
              <a:rPr lang="cs-CZ" sz="1600" dirty="0"/>
              <a:t>Přidělovat úkoly a kontrolovat plnění</a:t>
            </a:r>
          </a:p>
          <a:p>
            <a:pPr marL="514350" lvl="3" indent="-514350">
              <a:buFont typeface="Arial" pitchFamily="34" charset="0"/>
              <a:buChar char="•"/>
            </a:pPr>
            <a:r>
              <a:rPr lang="cs-CZ" sz="1600" dirty="0"/>
              <a:t>Správně se rozhodovat</a:t>
            </a:r>
          </a:p>
          <a:p>
            <a:pPr marL="514350" lvl="3" indent="-514350">
              <a:buFont typeface="Arial" pitchFamily="34" charset="0"/>
              <a:buChar char="•"/>
            </a:pPr>
            <a:r>
              <a:rPr lang="cs-CZ" sz="1600" dirty="0"/>
              <a:t>Správně a otevřeně komunikovat</a:t>
            </a:r>
          </a:p>
          <a:p>
            <a:pPr marL="514350" lvl="3" indent="-514350">
              <a:buFont typeface="Arial" pitchFamily="34" charset="0"/>
              <a:buChar char="•"/>
            </a:pPr>
            <a:r>
              <a:rPr lang="cs-CZ" sz="1600" dirty="0"/>
              <a:t>Motivovat členy týmu</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Úspěšný projektový manažer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540923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398419"/>
            <a:ext cx="4221992" cy="29334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600" dirty="0"/>
          </a:p>
          <a:p>
            <a:pPr marL="0" lvl="3" indent="0">
              <a:buNone/>
            </a:pPr>
            <a:endParaRPr lang="cs-CZ" sz="1600" dirty="0"/>
          </a:p>
          <a:p>
            <a:pPr marL="0" lvl="3" indent="0">
              <a:buNone/>
            </a:pPr>
            <a:endParaRPr lang="cs-CZ" sz="16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8" name="Tabulka 7"/>
          <p:cNvGraphicFramePr>
            <a:graphicFrameLocks noGrp="1"/>
          </p:cNvGraphicFramePr>
          <p:nvPr>
            <p:extLst/>
          </p:nvPr>
        </p:nvGraphicFramePr>
        <p:xfrm>
          <a:off x="3835099" y="1144131"/>
          <a:ext cx="5131754" cy="3672406"/>
        </p:xfrm>
        <a:graphic>
          <a:graphicData uri="http://schemas.openxmlformats.org/drawingml/2006/table">
            <a:tbl>
              <a:tblPr firstRow="1" firstCol="1" bandRow="1" bandCol="1">
                <a:tableStyleId>{5C22544A-7EE6-4342-B048-85BDC9FD1C3A}</a:tableStyleId>
              </a:tblPr>
              <a:tblGrid>
                <a:gridCol w="1127237">
                  <a:extLst>
                    <a:ext uri="{9D8B030D-6E8A-4147-A177-3AD203B41FA5}">
                      <a16:colId xmlns:a16="http://schemas.microsoft.com/office/drawing/2014/main" val="20000"/>
                    </a:ext>
                  </a:extLst>
                </a:gridCol>
                <a:gridCol w="4004517">
                  <a:extLst>
                    <a:ext uri="{9D8B030D-6E8A-4147-A177-3AD203B41FA5}">
                      <a16:colId xmlns:a16="http://schemas.microsoft.com/office/drawing/2014/main" val="20001"/>
                    </a:ext>
                  </a:extLst>
                </a:gridCol>
              </a:tblGrid>
              <a:tr h="542800">
                <a:tc>
                  <a:txBody>
                    <a:bodyPr/>
                    <a:lstStyle/>
                    <a:p>
                      <a:pPr algn="ctr">
                        <a:spcAft>
                          <a:spcPts val="0"/>
                        </a:spcAft>
                      </a:pPr>
                      <a:r>
                        <a:rPr lang="cs-CZ" sz="1100" b="1" dirty="0">
                          <a:solidFill>
                            <a:schemeClr val="bg1"/>
                          </a:solidFill>
                          <a:effectLst/>
                        </a:rPr>
                        <a:t>Funkce projektového manažera</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algn="ctr">
                        <a:spcAft>
                          <a:spcPts val="0"/>
                        </a:spcAft>
                      </a:pPr>
                      <a:r>
                        <a:rPr lang="cs-CZ" sz="1100" dirty="0">
                          <a:solidFill>
                            <a:schemeClr val="tx1"/>
                          </a:solidFill>
                          <a:effectLst/>
                        </a:rPr>
                        <a:t> </a:t>
                      </a:r>
                    </a:p>
                    <a:p>
                      <a:pPr algn="ctr">
                        <a:spcAft>
                          <a:spcPts val="0"/>
                        </a:spcAft>
                      </a:pPr>
                      <a:r>
                        <a:rPr lang="cs-CZ" sz="1100" dirty="0">
                          <a:solidFill>
                            <a:schemeClr val="bg1"/>
                          </a:solidFill>
                          <a:effectLst/>
                        </a:rPr>
                        <a:t>Odpovědnost za</a:t>
                      </a:r>
                      <a:endParaRPr lang="cs-CZ" sz="1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extLst>
                  <a:ext uri="{0D108BD9-81ED-4DB2-BD59-A6C34878D82A}">
                    <a16:rowId xmlns:a16="http://schemas.microsoft.com/office/drawing/2014/main" val="10000"/>
                  </a:ext>
                </a:extLst>
              </a:tr>
              <a:tr h="361867">
                <a:tc>
                  <a:txBody>
                    <a:bodyPr/>
                    <a:lstStyle/>
                    <a:p>
                      <a:pPr>
                        <a:spcAft>
                          <a:spcPts val="0"/>
                        </a:spcAft>
                      </a:pPr>
                      <a:endParaRPr lang="cs-CZ" sz="1100" b="1" dirty="0">
                        <a:solidFill>
                          <a:schemeClr val="bg1"/>
                        </a:solidFill>
                        <a:effectLst/>
                      </a:endParaRPr>
                    </a:p>
                    <a:p>
                      <a:pPr algn="ctr">
                        <a:spcAft>
                          <a:spcPts val="0"/>
                        </a:spcAft>
                      </a:pPr>
                      <a:r>
                        <a:rPr lang="cs-CZ" sz="1100" b="1" dirty="0">
                          <a:solidFill>
                            <a:schemeClr val="bg1"/>
                          </a:solidFill>
                          <a:effectLst/>
                        </a:rPr>
                        <a:t>Plánovač</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tvorbu a implementaci realizačních plánů (časových, zdrojů, nákladů atp.)</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01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Organizátor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rozdělení práce v týmu, instruktáž pracovníků, rozdělení odpovědností a pravomocí</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předvídání vzniku problémů a návrhy na jejich řešení</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601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Vedoucí</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výběr členů týmu</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vyřizování pracovních nároků a problémů členů týmu</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poskytování informací o průběhu realizace projektu</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1867">
                <a:tc>
                  <a:txBody>
                    <a:bodyPr/>
                    <a:lstStyle/>
                    <a:p>
                      <a:pPr algn="ctr">
                        <a:spcAft>
                          <a:spcPts val="0"/>
                        </a:spcAft>
                      </a:pPr>
                      <a:r>
                        <a:rPr lang="cs-CZ" sz="1100" b="1" dirty="0">
                          <a:solidFill>
                            <a:schemeClr val="bg1"/>
                          </a:solidFill>
                          <a:effectLst/>
                        </a:rPr>
                        <a:t>Koordinátor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vytváření vhodných pracovních kontaktů na všech úrovních řízení</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1867">
                <a:tc>
                  <a:txBody>
                    <a:bodyPr/>
                    <a:lstStyle/>
                    <a:p>
                      <a:pPr algn="ctr">
                        <a:spcAft>
                          <a:spcPts val="0"/>
                        </a:spcAft>
                      </a:pPr>
                      <a:r>
                        <a:rPr lang="cs-CZ" sz="1100" b="1" dirty="0">
                          <a:solidFill>
                            <a:schemeClr val="bg1"/>
                          </a:solidFill>
                          <a:effectLst/>
                        </a:rPr>
                        <a:t>Vyjednavač</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a:solidFill>
                            <a:schemeClr val="tx1"/>
                          </a:solidFill>
                          <a:effectLst/>
                        </a:rPr>
                        <a:t>formulování a předkládání požadavků, které jsou nad rámec jeho pravomocí</a:t>
                      </a:r>
                      <a:endParaRPr lang="cs-CZ"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23735">
                <a:tc>
                  <a:txBody>
                    <a:bodyPr/>
                    <a:lstStyle/>
                    <a:p>
                      <a:pPr algn="ctr">
                        <a:spcAft>
                          <a:spcPts val="0"/>
                        </a:spcAft>
                      </a:pPr>
                      <a:r>
                        <a:rPr lang="cs-CZ" sz="1100" b="1" dirty="0">
                          <a:solidFill>
                            <a:schemeClr val="bg1"/>
                          </a:solidFill>
                          <a:effectLst/>
                        </a:rPr>
                        <a:t> </a:t>
                      </a:r>
                    </a:p>
                    <a:p>
                      <a:pPr algn="ctr">
                        <a:spcAft>
                          <a:spcPts val="0"/>
                        </a:spcAft>
                      </a:pPr>
                      <a:r>
                        <a:rPr lang="cs-CZ" sz="1100" b="1" dirty="0">
                          <a:solidFill>
                            <a:schemeClr val="bg1"/>
                          </a:solidFill>
                          <a:effectLst/>
                        </a:rPr>
                        <a:t>Kontrolor</a:t>
                      </a:r>
                      <a:endParaRPr lang="cs-CZ" sz="11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rgbClr val="307871"/>
                    </a:solidFill>
                  </a:tcPr>
                </a:tc>
                <a:tc>
                  <a:txBody>
                    <a:bodyPr/>
                    <a:lstStyle/>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zjišťování odchylek od plánu, včetně návrhů nápravných opatření a jejich realizace</a:t>
                      </a:r>
                    </a:p>
                    <a:p>
                      <a:pPr marL="342900" lvl="0" indent="-342900" algn="just">
                        <a:spcAft>
                          <a:spcPts val="0"/>
                        </a:spcAft>
                        <a:buFont typeface="Times New Roman" panose="02020603050405020304" pitchFamily="18" charset="0"/>
                        <a:buChar char="▪"/>
                        <a:tabLst>
                          <a:tab pos="228600" algn="l"/>
                        </a:tabLst>
                      </a:pPr>
                      <a:r>
                        <a:rPr lang="cs-CZ" sz="1100" dirty="0">
                          <a:solidFill>
                            <a:schemeClr val="tx1"/>
                          </a:solidFill>
                          <a:effectLst/>
                        </a:rPr>
                        <a:t>sledování vynaložených nákladů na projekt a jejich vyhodnocování vzhledem k danému rozpočtu</a:t>
                      </a:r>
                      <a:endParaRPr lang="cs-CZ"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764337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l-PL" sz="1600" b="1" dirty="0">
                <a:solidFill>
                  <a:schemeClr val="bg1"/>
                </a:solidFill>
                <a:latin typeface="Times New Roman" panose="02020603050405020304" pitchFamily="18" charset="0"/>
                <a:cs typeface="Times New Roman" panose="02020603050405020304" pitchFamily="18" charset="0"/>
              </a:rPr>
              <a:t>Manažer vykonává široké spektrum činností. Na manažerovi a jeho talentu závisí značná část úspěchu projektu.</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1920" y="267493"/>
            <a:ext cx="45365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endParaRPr lang="cs-CZ" sz="1400" dirty="0"/>
          </a:p>
          <a:p>
            <a:pPr marL="0" lvl="3" indent="0">
              <a:buNone/>
            </a:pPr>
            <a:endParaRPr lang="cs-CZ" sz="1400" dirty="0"/>
          </a:p>
          <a:p>
            <a:pPr marL="0" lvl="3" indent="0">
              <a:buNone/>
            </a:pPr>
            <a:endParaRPr lang="cs-CZ" sz="1400" dirty="0"/>
          </a:p>
          <a:p>
            <a:pPr marL="0" lvl="3" indent="0">
              <a:buNone/>
            </a:pPr>
            <a:r>
              <a:rPr lang="cs-CZ" sz="1400" dirty="0"/>
              <a:t>Vybrané </a:t>
            </a:r>
            <a:r>
              <a:rPr lang="cs-CZ" sz="1400" b="1" dirty="0"/>
              <a:t>významné vlastnosti </a:t>
            </a:r>
            <a:r>
              <a:rPr lang="cs-CZ" sz="1400" dirty="0"/>
              <a:t>projektového manažera:</a:t>
            </a:r>
          </a:p>
          <a:p>
            <a:pPr marL="0" lvl="3" indent="0">
              <a:buNone/>
            </a:pPr>
            <a:endParaRPr lang="cs-CZ" sz="1400" dirty="0"/>
          </a:p>
          <a:p>
            <a:pPr marL="285750" lvl="3" indent="-285750"/>
            <a:r>
              <a:rPr lang="cs-CZ" sz="1400" dirty="0"/>
              <a:t>Komunikativní typ.</a:t>
            </a:r>
          </a:p>
          <a:p>
            <a:pPr marL="285750" lvl="3" indent="-285750"/>
            <a:endParaRPr lang="cs-CZ" sz="1400" dirty="0"/>
          </a:p>
          <a:p>
            <a:pPr marL="285750" lvl="3" indent="-285750"/>
            <a:r>
              <a:rPr lang="cs-CZ" sz="1400" dirty="0"/>
              <a:t>Sdílet pocit „vlastnictví“ - úspěšný projektový manažer musí cítit a též dávat najevo pocit naprosté vlastnické odpovědnosti vůči projektu a jeho výsledkům.</a:t>
            </a:r>
          </a:p>
          <a:p>
            <a:pPr marL="285750" lvl="3" indent="-285750"/>
            <a:endParaRPr lang="cs-CZ" sz="1400" dirty="0"/>
          </a:p>
          <a:p>
            <a:pPr marL="285750" lvl="3" indent="-285750"/>
            <a:r>
              <a:rPr lang="cs-CZ" sz="1400" dirty="0"/>
              <a:t>Mít správný úsudek - každý projekt je jedinečný a projektový manažer se musí každému přizpůsobit.</a:t>
            </a:r>
          </a:p>
          <a:p>
            <a:pPr marL="285750" lvl="3" indent="-285750"/>
            <a:endParaRPr lang="cs-CZ" sz="1400" dirty="0"/>
          </a:p>
          <a:p>
            <a:pPr marL="285750" lvl="3" indent="-285750"/>
            <a:r>
              <a:rPr lang="cs-CZ" sz="1400" dirty="0"/>
              <a:t>Kreativita.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58706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600" b="1" dirty="0">
                <a:solidFill>
                  <a:schemeClr val="bg1"/>
                </a:solidFill>
                <a:latin typeface="Times New Roman" panose="02020603050405020304" pitchFamily="18" charset="0"/>
                <a:cs typeface="Times New Roman" panose="02020603050405020304" pitchFamily="18" charset="0"/>
              </a:rPr>
              <a:t>Vedení projektového týmu obnáší: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buFont typeface="+mj-lt"/>
              <a:buAutoNum type="arabicPeriod"/>
            </a:pPr>
            <a:r>
              <a:rPr lang="cs-CZ" sz="1400" b="1" dirty="0"/>
              <a:t>Plánování</a:t>
            </a:r>
            <a:r>
              <a:rPr lang="cs-CZ" sz="1400" dirty="0"/>
              <a:t> – plánování činností a dílčích etap prací.</a:t>
            </a:r>
          </a:p>
          <a:p>
            <a:pPr marL="342900" lvl="3" indent="-342900">
              <a:buFont typeface="+mj-lt"/>
              <a:buAutoNum type="arabicPeriod"/>
            </a:pPr>
            <a:r>
              <a:rPr lang="cs-CZ" sz="1400" b="1" dirty="0"/>
              <a:t>Rozhodování</a:t>
            </a:r>
            <a:r>
              <a:rPr lang="cs-CZ" sz="1400" dirty="0"/>
              <a:t> – v závislosti na typu rozhodnutí vedoucí týmu rozhoduje sám, nebo ve spolupráci se členy týmu.</a:t>
            </a:r>
          </a:p>
          <a:p>
            <a:pPr marL="342900" lvl="3" indent="-342900">
              <a:buFont typeface="+mj-lt"/>
              <a:buAutoNum type="arabicPeriod"/>
            </a:pPr>
            <a:r>
              <a:rPr lang="cs-CZ" sz="1400" b="1" dirty="0"/>
              <a:t>Organizování</a:t>
            </a:r>
            <a:r>
              <a:rPr lang="cs-CZ" sz="1400" dirty="0"/>
              <a:t> – vedoucí týmu organizuje zejména komplexnější činnosti (vyžadující zapojení více členů týmu), ale také základní logistiku (třeba organizace porad).</a:t>
            </a:r>
          </a:p>
          <a:p>
            <a:pPr marL="342900" lvl="3" indent="-342900">
              <a:buFont typeface="+mj-lt"/>
              <a:buAutoNum type="arabicPeriod"/>
            </a:pPr>
            <a:r>
              <a:rPr lang="cs-CZ" sz="1400" b="1" dirty="0"/>
              <a:t>Kontrolování</a:t>
            </a:r>
            <a:r>
              <a:rPr lang="cs-CZ" sz="1400" dirty="0"/>
              <a:t> – vedoucí týmu periodicky kontroluje průběžné dosahování cílů </a:t>
            </a:r>
            <a:br>
              <a:rPr lang="cs-CZ" sz="1400" dirty="0"/>
            </a:br>
            <a:r>
              <a:rPr lang="cs-CZ" sz="1400" dirty="0"/>
              <a:t>a směrování k stanoveným cílům.</a:t>
            </a:r>
          </a:p>
          <a:p>
            <a:pPr marL="342900" lvl="3" indent="-342900">
              <a:buFont typeface="+mj-lt"/>
              <a:buAutoNum type="arabicPeriod"/>
            </a:pPr>
            <a:r>
              <a:rPr lang="cs-CZ" sz="1400" b="1" dirty="0"/>
              <a:t>Reprezentaci týmu navenek </a:t>
            </a:r>
            <a:r>
              <a:rPr lang="cs-CZ" sz="1400" dirty="0"/>
              <a:t>– reprezentování výsledků a dílčích pokroků práce týmu směrem k okolí (např. zadavatelé úkolu).</a:t>
            </a:r>
          </a:p>
          <a:p>
            <a:pPr marL="342900" lvl="3" indent="-342900">
              <a:buFont typeface="+mj-lt"/>
              <a:buAutoNum type="arabicPeriod"/>
            </a:pPr>
            <a:r>
              <a:rPr lang="cs-CZ" sz="1400" b="1" dirty="0"/>
              <a:t>Mediaci a facilitaci dynamiky týmu </a:t>
            </a:r>
            <a:r>
              <a:rPr lang="cs-CZ" sz="1400" dirty="0"/>
              <a:t>– pomáhá řešit konflikty a obecně usnadňuje </a:t>
            </a:r>
            <a:br>
              <a:rPr lang="cs-CZ" sz="1400" dirty="0"/>
            </a:br>
            <a:r>
              <a:rPr lang="cs-CZ" sz="1400" dirty="0"/>
              <a:t>a zefektivňuje komunikaci v týmu.</a:t>
            </a:r>
          </a:p>
          <a:p>
            <a:pPr marL="342900" lvl="3" indent="-342900">
              <a:buFont typeface="+mj-lt"/>
              <a:buAutoNum type="arabicPeriod"/>
            </a:pPr>
            <a:r>
              <a:rPr lang="cs-CZ" sz="1400" b="1" dirty="0"/>
              <a:t>Motivování členů týmu </a:t>
            </a:r>
            <a:r>
              <a:rPr lang="cs-CZ" sz="1400" dirty="0"/>
              <a:t>– motivuje jednotlivé členy týmu k co možná nejlepším výkonům.</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958906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600" b="1" dirty="0">
                <a:solidFill>
                  <a:schemeClr val="bg1"/>
                </a:solidFill>
                <a:latin typeface="Times New Roman" panose="02020603050405020304" pitchFamily="18" charset="0"/>
                <a:cs typeface="Times New Roman" panose="02020603050405020304" pitchFamily="18" charset="0"/>
              </a:rPr>
              <a:t>Vedoucí týmu zastává jak manažerské role (řízení), tak také roli lídra (vedení).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buNone/>
            </a:pPr>
            <a:r>
              <a:rPr lang="cs-CZ" sz="1400" dirty="0"/>
              <a:t>Kroky lze shrnout do role vedoucího projektu (manažera projektu) a jeho úkolů:</a:t>
            </a:r>
          </a:p>
          <a:p>
            <a:pPr marL="514350" lvl="3" indent="-514350">
              <a:buFont typeface="Arial" panose="020B0604020202020204" pitchFamily="34" charset="0"/>
              <a:buChar char="•"/>
            </a:pPr>
            <a:r>
              <a:rPr lang="cs-CZ" sz="1200" dirty="0"/>
              <a:t>zodpovídá za plánování, řízení a kontrolu projektu (zdárný průběh a dokončení jednotlivých etap projektu včas, při dodržení rozpočtu a standardů kvality)</a:t>
            </a:r>
          </a:p>
          <a:p>
            <a:pPr marL="514350" lvl="3" indent="-514350">
              <a:buFont typeface="Arial" panose="020B0604020202020204" pitchFamily="34" charset="0"/>
              <a:buChar char="•"/>
            </a:pPr>
            <a:r>
              <a:rPr lang="cs-CZ" sz="1200" dirty="0"/>
              <a:t>vede projektový tým,</a:t>
            </a:r>
          </a:p>
          <a:p>
            <a:pPr marL="514350" lvl="3" indent="-514350">
              <a:buFont typeface="Arial" panose="020B0604020202020204" pitchFamily="34" charset="0"/>
              <a:buChar char="•"/>
            </a:pPr>
            <a:r>
              <a:rPr lang="cs-CZ" sz="1200" dirty="0"/>
              <a:t>informuje o postupu projektu a o případných problémech,</a:t>
            </a:r>
          </a:p>
          <a:p>
            <a:pPr marL="514350" lvl="3" indent="-514350">
              <a:buFont typeface="Arial" panose="020B0604020202020204" pitchFamily="34" charset="0"/>
              <a:buChar char="•"/>
            </a:pPr>
            <a:r>
              <a:rPr lang="cs-CZ" sz="1200" dirty="0"/>
              <a:t>zodpovídá za každodenní řízení,</a:t>
            </a:r>
          </a:p>
          <a:p>
            <a:pPr marL="514350" lvl="3" indent="-514350">
              <a:buFont typeface="Arial" panose="020B0604020202020204" pitchFamily="34" charset="0"/>
              <a:buChar char="•"/>
            </a:pPr>
            <a:r>
              <a:rPr lang="cs-CZ" sz="1200" dirty="0"/>
              <a:t>úkolem je s týmem projekt zahájit, upřesnit jeho rozsah a získat souhlas,</a:t>
            </a:r>
          </a:p>
          <a:p>
            <a:pPr marL="514350" lvl="3" indent="-514350">
              <a:buFont typeface="Arial" panose="020B0604020202020204" pitchFamily="34" charset="0"/>
              <a:buChar char="•"/>
            </a:pPr>
            <a:r>
              <a:rPr lang="cs-CZ" sz="1200" dirty="0"/>
              <a:t>stanovit postup projektu (tj. síť na sebe navazujících činností),</a:t>
            </a:r>
          </a:p>
          <a:p>
            <a:pPr marL="514350" lvl="3" indent="-514350">
              <a:buFont typeface="Arial" panose="020B0604020202020204" pitchFamily="34" charset="0"/>
              <a:buChar char="•"/>
            </a:pPr>
            <a:r>
              <a:rPr lang="cs-CZ" sz="1200" dirty="0"/>
              <a:t>odhadnout pracnost jednotlivých činností,</a:t>
            </a:r>
          </a:p>
          <a:p>
            <a:pPr marL="514350" lvl="3" indent="-514350">
              <a:buFont typeface="Arial" panose="020B0604020202020204" pitchFamily="34" charset="0"/>
              <a:buChar char="•"/>
            </a:pPr>
            <a:r>
              <a:rPr lang="cs-CZ" sz="1200" dirty="0"/>
              <a:t>nárokovat zdroje k zajištění úspěšného provedení projektu,</a:t>
            </a:r>
          </a:p>
          <a:p>
            <a:pPr marL="514350" lvl="3" indent="-514350">
              <a:buFont typeface="Arial" panose="020B0604020202020204" pitchFamily="34" charset="0"/>
              <a:buChar char="•"/>
            </a:pPr>
            <a:r>
              <a:rPr lang="cs-CZ" sz="1200" dirty="0"/>
              <a:t>vytvořit harmonogram projektu,</a:t>
            </a:r>
          </a:p>
          <a:p>
            <a:pPr marL="514350" lvl="3" indent="-514350">
              <a:buFont typeface="Arial" panose="020B0604020202020204" pitchFamily="34" charset="0"/>
              <a:buChar char="•"/>
            </a:pPr>
            <a:r>
              <a:rPr lang="cs-CZ" sz="1200" dirty="0"/>
              <a:t>přidělovat úkoly jednotlivým členům týmu,</a:t>
            </a:r>
          </a:p>
          <a:p>
            <a:pPr marL="514350" lvl="3" indent="-514350">
              <a:buFont typeface="Arial" panose="020B0604020202020204" pitchFamily="34" charset="0"/>
              <a:buChar char="•"/>
            </a:pPr>
            <a:r>
              <a:rPr lang="cs-CZ" sz="1200" dirty="0"/>
              <a:t>sledovat jejich plnění v čase a zajišťovat v průběhu projektu kvalitu vytvářených klíčových produktů.</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776677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b="1" dirty="0">
                <a:solidFill>
                  <a:schemeClr val="bg1"/>
                </a:solidFill>
                <a:latin typeface="Times New Roman" panose="02020603050405020304" pitchFamily="18" charset="0"/>
                <a:cs typeface="Times New Roman" panose="02020603050405020304" pitchFamily="18" charset="0"/>
              </a:rPr>
              <a:t>Hlavním cílem projektového manažera je zajistit, aby byl projekt úspěšný, je tedy zodpovědný za projekt v těchto oblastech:</a:t>
            </a:r>
          </a:p>
          <a:p>
            <a:r>
              <a:rPr lang="pl-PL" sz="1400" b="1" dirty="0">
                <a:solidFill>
                  <a:schemeClr val="bg1"/>
                </a:solidFill>
                <a:latin typeface="Times New Roman" panose="02020603050405020304" pitchFamily="18" charset="0"/>
                <a:cs typeface="Times New Roman" panose="02020603050405020304" pitchFamily="18" charset="0"/>
              </a:rPr>
              <a:t>integrace, rozsah projektu, časový vývoj, náklady, lidské zdroje, komunikace, rizika, kvalita, dodavatelé.</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lgn="just">
              <a:buNone/>
            </a:pPr>
            <a:r>
              <a:rPr lang="cs-CZ" sz="1400" dirty="0"/>
              <a:t>Projektové manažery je možno rozdělit na:</a:t>
            </a:r>
          </a:p>
          <a:p>
            <a:pPr marL="0" lvl="3" indent="0" algn="just">
              <a:buNone/>
            </a:pPr>
            <a:endParaRPr lang="cs-CZ" sz="1400" dirty="0"/>
          </a:p>
          <a:p>
            <a:pPr marL="285750" lvl="3" indent="-285750" algn="just">
              <a:buFont typeface="Arial" panose="020B0604020202020204" pitchFamily="34" charset="0"/>
              <a:buChar char="•"/>
            </a:pPr>
            <a:r>
              <a:rPr lang="cs-CZ" sz="1400" b="1" dirty="0"/>
              <a:t>specialisty v dané problematice </a:t>
            </a:r>
            <a:r>
              <a:rPr lang="cs-CZ" sz="1400" dirty="0"/>
              <a:t>- v průběhu projektu uplatňují odborné dovednosti, obvykle ale tito odborníci nedisponují ostatními požadavky vyplývajícími z manažerských povinností.</a:t>
            </a:r>
          </a:p>
          <a:p>
            <a:pPr marL="285750" lvl="3" indent="-285750" algn="just">
              <a:buFont typeface="Arial" panose="020B0604020202020204" pitchFamily="34" charset="0"/>
              <a:buChar char="•"/>
            </a:pPr>
            <a:endParaRPr lang="cs-CZ" sz="1400" dirty="0"/>
          </a:p>
          <a:p>
            <a:pPr marL="285750" lvl="3" indent="-285750" algn="just">
              <a:buFont typeface="Arial" panose="020B0604020202020204" pitchFamily="34" charset="0"/>
              <a:buChar char="•"/>
            </a:pPr>
            <a:r>
              <a:rPr lang="cs-CZ" sz="1400" b="1" dirty="0"/>
              <a:t>specialisty projektového managementu </a:t>
            </a:r>
            <a:r>
              <a:rPr lang="cs-CZ" sz="1400" dirty="0"/>
              <a:t>– představují odborníky na:</a:t>
            </a:r>
          </a:p>
          <a:p>
            <a:pPr marL="742950" lvl="4" indent="-285750" algn="just">
              <a:buFont typeface="Arial" panose="020B0604020202020204" pitchFamily="34" charset="0"/>
              <a:buChar char="•"/>
            </a:pPr>
            <a:r>
              <a:rPr lang="cs-CZ" sz="1400" dirty="0"/>
              <a:t>plánování,</a:t>
            </a:r>
          </a:p>
          <a:p>
            <a:pPr marL="742950" lvl="4" indent="-285750" algn="just">
              <a:buFont typeface="Arial" panose="020B0604020202020204" pitchFamily="34" charset="0"/>
              <a:buChar char="•"/>
            </a:pPr>
            <a:r>
              <a:rPr lang="cs-CZ" sz="1400" dirty="0"/>
              <a:t>organizování,</a:t>
            </a:r>
          </a:p>
          <a:p>
            <a:pPr marL="742950" lvl="4" indent="-285750" algn="just">
              <a:buFont typeface="Arial" panose="020B0604020202020204" pitchFamily="34" charset="0"/>
              <a:buChar char="•"/>
            </a:pPr>
            <a:r>
              <a:rPr lang="cs-CZ" sz="1400" dirty="0"/>
              <a:t>kontrolování,</a:t>
            </a:r>
          </a:p>
          <a:p>
            <a:pPr marL="742950" lvl="4" indent="-285750" algn="just">
              <a:buFont typeface="Arial" panose="020B0604020202020204" pitchFamily="34" charset="0"/>
              <a:buChar char="•"/>
            </a:pPr>
            <a:r>
              <a:rPr lang="cs-CZ" sz="1400" dirty="0"/>
              <a:t>koordinaci,</a:t>
            </a:r>
          </a:p>
          <a:p>
            <a:pPr marL="742950" lvl="4" indent="-285750" algn="just">
              <a:buFont typeface="Arial" panose="020B0604020202020204" pitchFamily="34" charset="0"/>
              <a:buChar char="•"/>
            </a:pPr>
            <a:r>
              <a:rPr lang="cs-CZ" sz="1400" dirty="0"/>
              <a:t>personalistiku,</a:t>
            </a:r>
          </a:p>
          <a:p>
            <a:pPr marL="742950" lvl="4" indent="-285750" algn="just">
              <a:buFont typeface="Arial" panose="020B0604020202020204" pitchFamily="34" charset="0"/>
              <a:buChar char="•"/>
            </a:pPr>
            <a:r>
              <a:rPr lang="cs-CZ" sz="1400" dirty="0"/>
              <a:t>vyjednávání projektových prací.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350082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Manažer je při výkonu funkce nucen vyjednávat a komunikovat s tzv. zájmovými skupinami projektu.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r>
              <a:rPr lang="cs-CZ" sz="1600" dirty="0"/>
              <a:t>Pro dosažení stanovených cílů musí mít následující pravomoci, tj. </a:t>
            </a:r>
            <a:r>
              <a:rPr lang="cs-CZ" sz="1600" b="1" dirty="0"/>
              <a:t>musí mít mj. i tyto kompetence:</a:t>
            </a:r>
          </a:p>
          <a:p>
            <a:pPr marL="285750" lvl="3" indent="-285750" algn="just">
              <a:buFont typeface="Arial" panose="020B0604020202020204" pitchFamily="34" charset="0"/>
              <a:buChar char="•"/>
            </a:pPr>
            <a:r>
              <a:rPr lang="cs-CZ" sz="1600" dirty="0"/>
              <a:t>jmenovat, odvolat členy týmu,</a:t>
            </a:r>
          </a:p>
          <a:p>
            <a:pPr marL="285750" lvl="3" indent="-285750">
              <a:buFont typeface="Arial" panose="020B0604020202020204" pitchFamily="34" charset="0"/>
              <a:buChar char="•"/>
            </a:pPr>
            <a:r>
              <a:rPr lang="cs-CZ" sz="1600" dirty="0"/>
              <a:t>řídit aktivity týmu,</a:t>
            </a:r>
          </a:p>
          <a:p>
            <a:pPr marL="285750" lvl="3" indent="-285750">
              <a:buFont typeface="Arial" panose="020B0604020202020204" pitchFamily="34" charset="0"/>
              <a:buChar char="•"/>
            </a:pPr>
            <a:r>
              <a:rPr lang="cs-CZ" sz="1600" dirty="0"/>
              <a:t>podílet se na přípravě smlouvy o projektu,</a:t>
            </a:r>
          </a:p>
          <a:p>
            <a:pPr marL="285750" lvl="3" indent="-285750">
              <a:buFont typeface="Arial" panose="020B0604020202020204" pitchFamily="34" charset="0"/>
              <a:buChar char="•"/>
            </a:pPr>
            <a:r>
              <a:rPr lang="cs-CZ" sz="1600" dirty="0"/>
              <a:t>komunikovat s liniovými manažery,</a:t>
            </a:r>
          </a:p>
          <a:p>
            <a:pPr marL="285750" lvl="3" indent="-285750">
              <a:buFont typeface="Arial" panose="020B0604020202020204" pitchFamily="34" charset="0"/>
              <a:buChar char="•"/>
            </a:pPr>
            <a:r>
              <a:rPr lang="cs-CZ" sz="1600" dirty="0"/>
              <a:t>řídit rozpočet projektu,</a:t>
            </a:r>
          </a:p>
          <a:p>
            <a:pPr marL="285750" lvl="3" indent="-285750">
              <a:buFont typeface="Arial" panose="020B0604020202020204" pitchFamily="34" charset="0"/>
              <a:buChar char="•"/>
            </a:pPr>
            <a:r>
              <a:rPr lang="cs-CZ" sz="1600" dirty="0"/>
              <a:t>kontrolovat aktivity, které ovlivňují čas, náklady a rozsah projektu,</a:t>
            </a:r>
          </a:p>
          <a:p>
            <a:pPr marL="285750" lvl="3" indent="-285750">
              <a:buFont typeface="Arial" panose="020B0604020202020204" pitchFamily="34" charset="0"/>
              <a:buChar char="•"/>
            </a:pPr>
            <a:r>
              <a:rPr lang="cs-CZ" sz="1600" dirty="0"/>
              <a:t>pověřit členy týmu odpovědnostmi a oprávněními,</a:t>
            </a:r>
          </a:p>
          <a:p>
            <a:pPr marL="285750" lvl="3" indent="-285750">
              <a:buFont typeface="Arial" panose="020B0604020202020204" pitchFamily="34" charset="0"/>
              <a:buChar char="•"/>
            </a:pPr>
            <a:r>
              <a:rPr lang="cs-CZ" sz="1600" dirty="0"/>
              <a:t>předkládat návrhy na změny.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9884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0" y="2499742"/>
            <a:ext cx="5821537" cy="2093887"/>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nvPr>
        </p:nvGraphicFramePr>
        <p:xfrm>
          <a:off x="6444208" y="2880483"/>
          <a:ext cx="2304256" cy="600268"/>
        </p:xfrm>
        <a:graphic>
          <a:graphicData uri="http://schemas.openxmlformats.org/presentationml/2006/ole">
            <mc:AlternateContent xmlns:mc="http://schemas.openxmlformats.org/markup-compatibility/2006">
              <mc:Choice xmlns:v="urn:schemas-microsoft-com:vml" Requires="v">
                <p:oleObj spid="_x0000_s3084" name="Rovnice" r:id="rId5" imgW="1511280" imgH="393480" progId="Equation.3">
                  <p:embed/>
                </p:oleObj>
              </mc:Choice>
              <mc:Fallback>
                <p:oleObj name="Rovnice" r:id="rId5" imgW="1511280" imgH="393480" progId="Equation.3">
                  <p:embed/>
                  <p:pic>
                    <p:nvPicPr>
                      <p:cNvPr id="7" name="Object 3">
                        <a:extLst>
                          <a:ext uri="{FF2B5EF4-FFF2-40B4-BE49-F238E27FC236}">
                            <a16:creationId xmlns:a16="http://schemas.microsoft.com/office/drawing/2014/main" id="{76403175-E1C3-41D4-AF8D-C38372372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0483"/>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V případě, že se jedná o komunikaci směrem dolů, znamená to, že musí aplikovat manažerskou sílu a autoritu.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endParaRPr lang="cs-CZ" sz="1400" dirty="0"/>
          </a:p>
          <a:p>
            <a:pPr marL="0" lvl="3" indent="0">
              <a:buNone/>
            </a:pPr>
            <a:r>
              <a:rPr lang="cs-CZ" sz="1600" dirty="0"/>
              <a:t>Manažer projektu může </a:t>
            </a:r>
            <a:r>
              <a:rPr lang="cs-CZ" sz="1600" b="1" dirty="0"/>
              <a:t>prosadit</a:t>
            </a:r>
            <a:r>
              <a:rPr lang="cs-CZ" sz="1600" dirty="0"/>
              <a:t> své požadavky následovně:</a:t>
            </a:r>
          </a:p>
          <a:p>
            <a:pPr marL="0" lvl="3" indent="0">
              <a:buNone/>
            </a:pPr>
            <a:endParaRPr lang="cs-CZ" sz="1600" dirty="0"/>
          </a:p>
          <a:p>
            <a:pPr marL="0" lvl="3" indent="0">
              <a:buNone/>
            </a:pPr>
            <a:r>
              <a:rPr lang="cs-CZ" sz="1600" dirty="0"/>
              <a:t>a) </a:t>
            </a:r>
            <a:r>
              <a:rPr lang="cs-CZ" sz="1600" b="1" dirty="0"/>
              <a:t>formálně přidělenými zdroji </a:t>
            </a:r>
            <a:r>
              <a:rPr lang="cs-CZ" sz="1600" dirty="0"/>
              <a:t>síly tj.:</a:t>
            </a:r>
          </a:p>
          <a:p>
            <a:pPr marL="742950" lvl="4" indent="-285750">
              <a:buFont typeface="Arial" panose="020B0604020202020204" pitchFamily="34" charset="0"/>
              <a:buChar char="•"/>
            </a:pPr>
            <a:r>
              <a:rPr lang="cs-CZ" sz="1600" dirty="0"/>
              <a:t>moc z titulu pozice,</a:t>
            </a:r>
          </a:p>
          <a:p>
            <a:pPr marL="742950" lvl="4" indent="-285750">
              <a:buFont typeface="Arial" panose="020B0604020202020204" pitchFamily="34" charset="0"/>
              <a:buChar char="•"/>
            </a:pPr>
            <a:r>
              <a:rPr lang="cs-CZ" sz="1600" dirty="0"/>
              <a:t>moc z titulu odměňovat,</a:t>
            </a:r>
          </a:p>
          <a:p>
            <a:pPr marL="742950" lvl="4" indent="-285750">
              <a:buFont typeface="Arial" panose="020B0604020202020204" pitchFamily="34" charset="0"/>
              <a:buChar char="•"/>
            </a:pPr>
            <a:r>
              <a:rPr lang="cs-CZ" sz="1600" dirty="0"/>
              <a:t>moc z titulu ukládat pokuty,</a:t>
            </a:r>
          </a:p>
          <a:p>
            <a:pPr marL="285750" lvl="3" indent="-285750">
              <a:buFont typeface="Arial" panose="020B0604020202020204" pitchFamily="34" charset="0"/>
              <a:buChar char="•"/>
            </a:pPr>
            <a:endParaRPr lang="cs-CZ" sz="1600" dirty="0"/>
          </a:p>
          <a:p>
            <a:pPr marL="0" lvl="3" indent="0">
              <a:buNone/>
            </a:pPr>
            <a:r>
              <a:rPr lang="cs-CZ" sz="1600" dirty="0"/>
              <a:t>b) </a:t>
            </a:r>
            <a:r>
              <a:rPr lang="cs-CZ" sz="1600" b="1" dirty="0"/>
              <a:t>neformálními zdroji síly</a:t>
            </a:r>
            <a:r>
              <a:rPr lang="cs-CZ" sz="1600" dirty="0"/>
              <a:t>, a to buď</a:t>
            </a:r>
          </a:p>
          <a:p>
            <a:pPr marL="742950" lvl="4" indent="-285750">
              <a:buFont typeface="Arial" panose="020B0604020202020204" pitchFamily="34" charset="0"/>
              <a:buChar char="•"/>
            </a:pPr>
            <a:r>
              <a:rPr lang="cs-CZ" sz="1600" dirty="0"/>
              <a:t>z titulu síly experta,</a:t>
            </a:r>
          </a:p>
          <a:p>
            <a:pPr marL="742950" lvl="4" indent="-285750" algn="just">
              <a:buFont typeface="Arial" panose="020B0604020202020204" pitchFamily="34" charset="0"/>
              <a:buChar char="•"/>
            </a:pPr>
            <a:r>
              <a:rPr lang="cs-CZ" sz="1600" dirty="0"/>
              <a:t>z titulu společenského uznání.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62975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Příklad požadavků na znalosti PM (Unicorn)</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endParaRPr lang="cs-CZ" sz="1400" dirty="0"/>
          </a:p>
          <a:p>
            <a:pPr marL="0" lvl="3" indent="0">
              <a:buNone/>
            </a:pPr>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96902" y="1275606"/>
            <a:ext cx="5312126" cy="3332907"/>
          </a:xfrm>
          <a:prstGeom prst="rect">
            <a:avLst/>
          </a:prstGeom>
        </p:spPr>
      </p:pic>
    </p:spTree>
    <p:extLst>
      <p:ext uri="{BB962C8B-B14F-4D97-AF65-F5344CB8AC3E}">
        <p14:creationId xmlns:p14="http://schemas.microsoft.com/office/powerpoint/2010/main" val="34625075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Žádoucí jsou PM, kteří umí řídit projekty dle standardů (firemních), nikoliv podle jejich názoru.</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400" b="1" dirty="0"/>
          </a:p>
          <a:p>
            <a:pPr marL="0" lvl="3" indent="0" algn="just">
              <a:buNone/>
            </a:pPr>
            <a:r>
              <a:rPr lang="cs-CZ" sz="1400" b="1" dirty="0"/>
              <a:t>Výchova</a:t>
            </a:r>
          </a:p>
          <a:p>
            <a:pPr marL="285750" lvl="3" indent="-285750" algn="just">
              <a:buFont typeface="Arial" panose="020B0604020202020204" pitchFamily="34" charset="0"/>
              <a:buChar char="•"/>
            </a:pPr>
            <a:r>
              <a:rPr lang="cs-CZ" sz="1400" dirty="0"/>
              <a:t>Plusy </a:t>
            </a:r>
          </a:p>
          <a:p>
            <a:pPr marL="742950" lvl="4" indent="-285750" algn="just">
              <a:buFont typeface="Arial" panose="020B0604020202020204" pitchFamily="34" charset="0"/>
              <a:buChar char="•"/>
            </a:pPr>
            <a:r>
              <a:rPr lang="cs-CZ" sz="1400" dirty="0"/>
              <a:t>PM je kompatibilní s přístupem firmy</a:t>
            </a:r>
          </a:p>
          <a:p>
            <a:pPr marL="742950" lvl="4" indent="-285750">
              <a:buFont typeface="Arial" panose="020B0604020202020204" pitchFamily="34" charset="0"/>
              <a:buChar char="•"/>
            </a:pPr>
            <a:r>
              <a:rPr lang="cs-CZ" sz="1400" dirty="0"/>
              <a:t>Posiluje loajalitu</a:t>
            </a:r>
          </a:p>
          <a:p>
            <a:pPr marL="742950" lvl="4" indent="-285750">
              <a:buFont typeface="Arial" panose="020B0604020202020204" pitchFamily="34" charset="0"/>
              <a:buChar char="•"/>
            </a:pPr>
            <a:r>
              <a:rPr lang="cs-CZ" sz="1400" dirty="0"/>
              <a:t>Komplexní vzdělávání a rozvoj projektového manažera</a:t>
            </a:r>
          </a:p>
          <a:p>
            <a:pPr marL="742950" lvl="4" indent="-285750">
              <a:buFont typeface="Arial" panose="020B0604020202020204" pitchFamily="34" charset="0"/>
              <a:buChar char="•"/>
            </a:pPr>
            <a:r>
              <a:rPr lang="cs-CZ" sz="1400" dirty="0"/>
              <a:t>Zaměření na přístup a potřeby dané firmy</a:t>
            </a:r>
          </a:p>
          <a:p>
            <a:pPr marL="742950" lvl="4" indent="-285750">
              <a:buFont typeface="Arial" panose="020B0604020202020204" pitchFamily="34" charset="0"/>
              <a:buChar char="•"/>
            </a:pPr>
            <a:r>
              <a:rPr lang="cs-CZ" sz="1400" dirty="0"/>
              <a:t>Možnost „převýchovy“ PM najatých z trhu nebo zapojení absolventů</a:t>
            </a:r>
          </a:p>
          <a:p>
            <a:pPr marL="742950" lvl="4"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Mínusy</a:t>
            </a:r>
          </a:p>
          <a:p>
            <a:pPr marL="742950" lvl="4" indent="-285750">
              <a:buFont typeface="Arial" panose="020B0604020202020204" pitchFamily="34" charset="0"/>
              <a:buChar char="•"/>
            </a:pPr>
            <a:r>
              <a:rPr lang="cs-CZ" sz="1400" dirty="0"/>
              <a:t>Dlouhodobý proces</a:t>
            </a:r>
          </a:p>
          <a:p>
            <a:pPr marL="742950" lvl="4" indent="-285750">
              <a:buFont typeface="Arial" panose="020B0604020202020204" pitchFamily="34" charset="0"/>
              <a:buChar char="•"/>
            </a:pPr>
            <a:r>
              <a:rPr lang="cs-CZ" sz="1400" dirty="0"/>
              <a:t>Z počátku </a:t>
            </a:r>
            <a:r>
              <a:rPr lang="cs-CZ" sz="1400" dirty="0" err="1"/>
              <a:t>juniorní</a:t>
            </a:r>
            <a:r>
              <a:rPr lang="cs-CZ" sz="1400" dirty="0"/>
              <a:t> PM</a:t>
            </a:r>
          </a:p>
          <a:p>
            <a:pPr marL="742950" lvl="4" indent="-285750">
              <a:buFont typeface="Arial" panose="020B0604020202020204" pitchFamily="34" charset="0"/>
              <a:buChar char="•"/>
            </a:pPr>
            <a:r>
              <a:rPr lang="cs-CZ" sz="1400" dirty="0"/>
              <a:t>Nutnost zapojení seniorních rolí, resp. managementu firmy jako školitelů</a:t>
            </a:r>
          </a:p>
          <a:p>
            <a:pPr marL="742950" lvl="4" indent="-285750">
              <a:buFont typeface="Arial" panose="020B0604020202020204" pitchFamily="34" charset="0"/>
              <a:buChar char="•"/>
            </a:pPr>
            <a:r>
              <a:rPr lang="cs-CZ" sz="1400" dirty="0"/>
              <a:t>Vysoké nepřímé náklady – příprava školení, kdo školí, nepracuje apod.</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663209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Doporučení z praxe</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400" b="1"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Pro různé projekty se vyplatí kombinování </a:t>
            </a:r>
            <a:br>
              <a:rPr lang="cs-CZ" sz="1200" dirty="0"/>
            </a:br>
            <a:r>
              <a:rPr lang="cs-CZ" sz="1200" dirty="0"/>
              <a:t>(vlastní zdroje, externí, interim management).</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Preference výchovy PM oproti jejich náboru.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Vlastní vnitřní systém výchovy – pro konkrétní účely řízení projektů v organizaci.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Bez účasti seniorních rolí a managementu to nejde.</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Disponovat správnými schopnostmi a dovednostmi.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Jsou-li schopnější, lépe kvalifikovaní nebo lépe motivovaní lidé k dispozici kdekoliv jinde v podniku, pak se snažte získat právě je a dejte jim přednost (před těmi, kteří byli nabídnuti).</a:t>
            </a:r>
          </a:p>
          <a:p>
            <a:pPr marL="742950" lvl="4" indent="-285750" algn="just">
              <a:buFont typeface="Arial" panose="020B0604020202020204" pitchFamily="34" charset="0"/>
              <a:buChar char="•"/>
            </a:pPr>
            <a:endParaRPr lang="cs-CZ" sz="1200" dirty="0"/>
          </a:p>
          <a:p>
            <a:pPr marL="457200" lvl="4" algn="just"/>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Charakteristika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322682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Pod kompetencí myslíme soubor znalostí, osobních přístupů, dovedností a souvisejících zkušeností, kterých je pro úspěch v určité pozici potřeba.</a:t>
            </a:r>
          </a:p>
          <a:p>
            <a:endParaRPr lang="pl-PL"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r>
              <a:rPr lang="cs-CZ" sz="1400" dirty="0"/>
              <a:t>Je možno popsat kompetenční řízení projektů pomocí těchto tří oblastí:</a:t>
            </a:r>
          </a:p>
          <a:p>
            <a:pPr marL="285750" lvl="3" indent="-285750">
              <a:buFont typeface="Arial" panose="020B0604020202020204" pitchFamily="34" charset="0"/>
              <a:buChar char="•"/>
            </a:pPr>
            <a:r>
              <a:rPr lang="cs-CZ" sz="1400" b="1" dirty="0"/>
              <a:t>Oblast technických kompetencí </a:t>
            </a:r>
            <a:r>
              <a:rPr lang="cs-CZ" sz="1400" dirty="0"/>
              <a:t>– tato oblast slouží k popisu </a:t>
            </a:r>
            <a:r>
              <a:rPr lang="cs-CZ" sz="1400" b="1" dirty="0"/>
              <a:t>zásadních elementů </a:t>
            </a:r>
            <a:r>
              <a:rPr lang="cs-CZ" sz="1400" dirty="0"/>
              <a:t>kompetencí projektového řízení. Do této oblasti náleží obsah projektového řízení, který se někdy označuje jako tzv. „pevné elementy“. </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Oblast behaviorálních kompetencí </a:t>
            </a:r>
            <a:r>
              <a:rPr lang="cs-CZ" sz="1400" dirty="0"/>
              <a:t>– tato oblast slouží k popisu </a:t>
            </a:r>
            <a:r>
              <a:rPr lang="cs-CZ" sz="1400" b="1" dirty="0"/>
              <a:t>elementů personálního projektového řízení</a:t>
            </a:r>
            <a:r>
              <a:rPr lang="cs-CZ" sz="1400" dirty="0"/>
              <a:t>. Do této oblasti náleží přístupy a dovednosti projektového manažera.</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Oblast kontextových kompetencí </a:t>
            </a:r>
            <a:r>
              <a:rPr lang="cs-CZ" sz="1400" dirty="0"/>
              <a:t>– tato oblast slouží k popisu elementů kompetencí projektového řízení, které se </a:t>
            </a:r>
            <a:r>
              <a:rPr lang="cs-CZ" sz="1400" b="1" dirty="0"/>
              <a:t>vztahují ke kontextu projektu</a:t>
            </a:r>
            <a:r>
              <a:rPr lang="cs-CZ" sz="1400" dirty="0"/>
              <a:t>. Do této oblasti patří kompetence projektového manažera při řízení organizací s liniovým řízením a jeho schopnost fungovat v organizaci zaměřené na projekt. </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10978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472608" cy="507703"/>
          </a:xfrm>
        </p:spPr>
        <p:txBody>
          <a:bodyPr/>
          <a:lstStyle/>
          <a:p>
            <a:r>
              <a:rPr lang="cs-CZ" dirty="0"/>
              <a:t>Kompetence projektového manažera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dirty="0">
              <a:solidFill>
                <a:srgbClr val="307871"/>
              </a:solidFill>
              <a:latin typeface="Enriqueta" panose="02000000000000000000" pitchFamily="2" charset="0"/>
            </a:endParaRPr>
          </a:p>
        </p:txBody>
      </p:sp>
      <p:sp>
        <p:nvSpPr>
          <p:cNvPr id="5" name="Podnadpis 2"/>
          <p:cNvSpPr txBox="1">
            <a:spLocks/>
          </p:cNvSpPr>
          <p:nvPr/>
        </p:nvSpPr>
        <p:spPr>
          <a:xfrm>
            <a:off x="152118" y="651998"/>
            <a:ext cx="2808312" cy="48965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r>
              <a:rPr lang="cs-CZ" sz="1600" dirty="0"/>
              <a:t>Technické kompetence</a:t>
            </a:r>
          </a:p>
          <a:p>
            <a:pPr marL="285750" lvl="3" indent="-285750" algn="just">
              <a:buFont typeface="Arial" panose="020B0604020202020204" pitchFamily="34" charset="0"/>
              <a:buChar char="•"/>
            </a:pPr>
            <a:r>
              <a:rPr lang="cs-CZ" sz="1100" dirty="0"/>
              <a:t>Úspěšnost řízení projektu</a:t>
            </a:r>
          </a:p>
          <a:p>
            <a:pPr marL="285750" lvl="3" indent="-285750" algn="just">
              <a:buFont typeface="Arial" panose="020B0604020202020204" pitchFamily="34" charset="0"/>
              <a:buChar char="•"/>
            </a:pPr>
            <a:r>
              <a:rPr lang="cs-CZ" sz="1100" dirty="0"/>
              <a:t>Zainteresované strany</a:t>
            </a:r>
          </a:p>
          <a:p>
            <a:pPr marL="285750" lvl="3" indent="-285750" algn="just">
              <a:buFont typeface="Arial" panose="020B0604020202020204" pitchFamily="34" charset="0"/>
              <a:buChar char="•"/>
            </a:pPr>
            <a:r>
              <a:rPr lang="cs-CZ" sz="1100" dirty="0"/>
              <a:t>Požadavky a cíle projektu</a:t>
            </a:r>
          </a:p>
          <a:p>
            <a:pPr marL="285750" lvl="3" indent="-285750" algn="just">
              <a:buFont typeface="Arial" panose="020B0604020202020204" pitchFamily="34" charset="0"/>
              <a:buChar char="•"/>
            </a:pPr>
            <a:r>
              <a:rPr lang="cs-CZ" sz="1100" dirty="0"/>
              <a:t>Rizika a příležitosti</a:t>
            </a:r>
          </a:p>
          <a:p>
            <a:pPr marL="285750" lvl="3" indent="-285750" algn="just">
              <a:buFont typeface="Arial" panose="020B0604020202020204" pitchFamily="34" charset="0"/>
              <a:buChar char="•"/>
            </a:pPr>
            <a:r>
              <a:rPr lang="cs-CZ" sz="1100" dirty="0"/>
              <a:t>Kvalita</a:t>
            </a:r>
          </a:p>
          <a:p>
            <a:pPr marL="285750" lvl="3" indent="-285750" algn="just">
              <a:buFont typeface="Arial" panose="020B0604020202020204" pitchFamily="34" charset="0"/>
              <a:buChar char="•"/>
            </a:pPr>
            <a:r>
              <a:rPr lang="cs-CZ" sz="1100" dirty="0"/>
              <a:t>Organizace projektu</a:t>
            </a:r>
          </a:p>
          <a:p>
            <a:pPr marL="285750" lvl="3" indent="-285750" algn="just">
              <a:buFont typeface="Arial" panose="020B0604020202020204" pitchFamily="34" charset="0"/>
              <a:buChar char="•"/>
            </a:pPr>
            <a:r>
              <a:rPr lang="cs-CZ" sz="1100" dirty="0"/>
              <a:t>Týmová práce</a:t>
            </a:r>
          </a:p>
          <a:p>
            <a:pPr marL="285750" lvl="3" indent="-285750" algn="just">
              <a:buFont typeface="Arial" panose="020B0604020202020204" pitchFamily="34" charset="0"/>
              <a:buChar char="•"/>
            </a:pPr>
            <a:r>
              <a:rPr lang="cs-CZ" sz="1100" dirty="0"/>
              <a:t>Řešení problémů</a:t>
            </a:r>
          </a:p>
          <a:p>
            <a:pPr marL="285750" lvl="3" indent="-285750" algn="just">
              <a:buFont typeface="Arial" panose="020B0604020202020204" pitchFamily="34" charset="0"/>
              <a:buChar char="•"/>
            </a:pPr>
            <a:r>
              <a:rPr lang="cs-CZ" sz="1100" dirty="0"/>
              <a:t>Struktury v projektu</a:t>
            </a:r>
          </a:p>
          <a:p>
            <a:pPr marL="285750" lvl="3" indent="-285750" algn="just">
              <a:buFont typeface="Arial" panose="020B0604020202020204" pitchFamily="34" charset="0"/>
              <a:buChar char="•"/>
            </a:pPr>
            <a:r>
              <a:rPr lang="cs-CZ" sz="1100" dirty="0"/>
              <a:t>Rozsah a dodávané výstupy projektu</a:t>
            </a:r>
          </a:p>
          <a:p>
            <a:pPr marL="285750" lvl="3" indent="-285750" algn="just">
              <a:buFont typeface="Arial" panose="020B0604020202020204" pitchFamily="34" charset="0"/>
              <a:buChar char="•"/>
            </a:pPr>
            <a:r>
              <a:rPr lang="cs-CZ" sz="1100" dirty="0"/>
              <a:t>Čas a fáze projektu</a:t>
            </a:r>
          </a:p>
          <a:p>
            <a:pPr marL="285750" lvl="3" indent="-285750" algn="just">
              <a:buFont typeface="Arial" panose="020B0604020202020204" pitchFamily="34" charset="0"/>
              <a:buChar char="•"/>
            </a:pPr>
            <a:r>
              <a:rPr lang="cs-CZ" sz="1100" dirty="0"/>
              <a:t>Zdroje/Náklady a financování</a:t>
            </a:r>
          </a:p>
          <a:p>
            <a:pPr marL="285750" lvl="3" indent="-285750" algn="just">
              <a:buFont typeface="Arial" panose="020B0604020202020204" pitchFamily="34" charset="0"/>
              <a:buChar char="•"/>
            </a:pPr>
            <a:r>
              <a:rPr lang="cs-CZ" sz="1100" dirty="0"/>
              <a:t>Organizace a smluvní vztahy</a:t>
            </a:r>
          </a:p>
          <a:p>
            <a:pPr marL="285750" lvl="3" indent="-285750" algn="just">
              <a:buFont typeface="Arial" panose="020B0604020202020204" pitchFamily="34" charset="0"/>
              <a:buChar char="•"/>
            </a:pPr>
            <a:r>
              <a:rPr lang="cs-CZ" sz="1100" dirty="0"/>
              <a:t>Změny</a:t>
            </a:r>
          </a:p>
          <a:p>
            <a:pPr marL="285750" lvl="3" indent="-285750" algn="just">
              <a:buFont typeface="Arial" panose="020B0604020202020204" pitchFamily="34" charset="0"/>
              <a:buChar char="•"/>
            </a:pPr>
            <a:r>
              <a:rPr lang="cs-CZ" sz="1100" dirty="0"/>
              <a:t>Kontrola, řízení a podávání zpráv</a:t>
            </a:r>
          </a:p>
          <a:p>
            <a:pPr marL="285750" lvl="3" indent="-285750" algn="just">
              <a:buFont typeface="Arial" panose="020B0604020202020204" pitchFamily="34" charset="0"/>
              <a:buChar char="•"/>
            </a:pPr>
            <a:r>
              <a:rPr lang="cs-CZ" sz="1100" dirty="0"/>
              <a:t>Informace a dokumentace</a:t>
            </a:r>
          </a:p>
          <a:p>
            <a:pPr marL="285750" lvl="3" indent="-285750" algn="just">
              <a:buFont typeface="Arial" panose="020B0604020202020204" pitchFamily="34" charset="0"/>
              <a:buChar char="•"/>
            </a:pPr>
            <a:r>
              <a:rPr lang="cs-CZ" sz="1100" dirty="0"/>
              <a:t>Komunikace</a:t>
            </a:r>
          </a:p>
          <a:p>
            <a:pPr marL="285750" lvl="3" indent="-285750" algn="just">
              <a:buFont typeface="Arial" panose="020B0604020202020204" pitchFamily="34" charset="0"/>
              <a:buChar char="•"/>
            </a:pPr>
            <a:r>
              <a:rPr lang="cs-CZ" sz="1100" dirty="0"/>
              <a:t>Zahájení/Ukončení</a:t>
            </a:r>
          </a:p>
          <a:p>
            <a:pPr marL="285750" lvl="3" indent="-285750" algn="just">
              <a:buFont typeface="Arial" panose="020B0604020202020204" pitchFamily="34" charset="0"/>
              <a:buChar char="•"/>
            </a:pPr>
            <a:endParaRPr lang="cs-CZ" sz="1600" dirty="0"/>
          </a:p>
        </p:txBody>
      </p:sp>
      <p:sp>
        <p:nvSpPr>
          <p:cNvPr id="7" name="Podnadpis 2"/>
          <p:cNvSpPr txBox="1">
            <a:spLocks/>
          </p:cNvSpPr>
          <p:nvPr/>
        </p:nvSpPr>
        <p:spPr bwMode="auto">
          <a:xfrm>
            <a:off x="2699792" y="703189"/>
            <a:ext cx="28083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just">
              <a:buSzTx/>
            </a:pPr>
            <a:r>
              <a:rPr lang="cs-CZ" sz="1600" kern="0" dirty="0"/>
              <a:t>Behaviorální kompetence</a:t>
            </a:r>
          </a:p>
          <a:p>
            <a:pPr marL="285750" lvl="3" indent="-285750" algn="just">
              <a:buSzTx/>
              <a:buFont typeface="Arial" panose="020B0604020202020204" pitchFamily="34" charset="0"/>
              <a:buChar char="•"/>
            </a:pPr>
            <a:r>
              <a:rPr lang="cs-CZ" sz="1200" kern="0" dirty="0"/>
              <a:t>Vůdcovství</a:t>
            </a:r>
          </a:p>
          <a:p>
            <a:pPr marL="285750" lvl="3" indent="-285750" algn="just">
              <a:buSzTx/>
              <a:buFont typeface="Arial" panose="020B0604020202020204" pitchFamily="34" charset="0"/>
              <a:buChar char="•"/>
            </a:pPr>
            <a:r>
              <a:rPr lang="cs-CZ" sz="1200" kern="0" dirty="0"/>
              <a:t>Zainteresovanost a motivace</a:t>
            </a:r>
          </a:p>
          <a:p>
            <a:pPr marL="285750" lvl="3" indent="-285750" algn="just">
              <a:buSzTx/>
              <a:buFont typeface="Arial" panose="020B0604020202020204" pitchFamily="34" charset="0"/>
              <a:buChar char="•"/>
            </a:pPr>
            <a:r>
              <a:rPr lang="cs-CZ" sz="1200" kern="0" dirty="0"/>
              <a:t>Sebekontrola</a:t>
            </a:r>
          </a:p>
          <a:p>
            <a:pPr marL="285750" lvl="3" indent="-285750" algn="just">
              <a:buSzTx/>
              <a:buFont typeface="Arial" panose="020B0604020202020204" pitchFamily="34" charset="0"/>
              <a:buChar char="•"/>
            </a:pPr>
            <a:r>
              <a:rPr lang="cs-CZ" sz="1200" kern="0" dirty="0"/>
              <a:t>Asertivita</a:t>
            </a:r>
          </a:p>
          <a:p>
            <a:pPr marL="285750" lvl="3" indent="-285750" algn="just">
              <a:buSzTx/>
              <a:buFont typeface="Arial" panose="020B0604020202020204" pitchFamily="34" charset="0"/>
              <a:buChar char="•"/>
            </a:pPr>
            <a:r>
              <a:rPr lang="cs-CZ" sz="1200" kern="0" dirty="0"/>
              <a:t>Uvolnění</a:t>
            </a:r>
          </a:p>
          <a:p>
            <a:pPr marL="285750" lvl="3" indent="-285750" algn="just">
              <a:buSzTx/>
              <a:buFont typeface="Arial" panose="020B0604020202020204" pitchFamily="34" charset="0"/>
              <a:buChar char="•"/>
            </a:pPr>
            <a:r>
              <a:rPr lang="cs-CZ" sz="1200" kern="0" dirty="0"/>
              <a:t>Otevřenost</a:t>
            </a:r>
          </a:p>
          <a:p>
            <a:pPr marL="285750" lvl="3" indent="-285750" algn="just">
              <a:buSzTx/>
              <a:buFont typeface="Arial" panose="020B0604020202020204" pitchFamily="34" charset="0"/>
              <a:buChar char="•"/>
            </a:pPr>
            <a:r>
              <a:rPr lang="cs-CZ" sz="1200" kern="0" dirty="0"/>
              <a:t>Kreativita</a:t>
            </a:r>
          </a:p>
          <a:p>
            <a:pPr marL="285750" lvl="3" indent="-285750" algn="just">
              <a:buSzTx/>
              <a:buFont typeface="Arial" panose="020B0604020202020204" pitchFamily="34" charset="0"/>
              <a:buChar char="•"/>
            </a:pPr>
            <a:r>
              <a:rPr lang="cs-CZ" sz="1200" kern="0" dirty="0"/>
              <a:t>Orientace na výsledky</a:t>
            </a:r>
          </a:p>
          <a:p>
            <a:pPr marL="285750" lvl="3" indent="-285750" algn="just">
              <a:buSzTx/>
              <a:buFont typeface="Arial" panose="020B0604020202020204" pitchFamily="34" charset="0"/>
              <a:buChar char="•"/>
            </a:pPr>
            <a:r>
              <a:rPr lang="cs-CZ" sz="1200" kern="0" dirty="0"/>
              <a:t>Výkonnost</a:t>
            </a:r>
          </a:p>
          <a:p>
            <a:pPr marL="285750" lvl="3" indent="-285750" algn="just">
              <a:buSzTx/>
              <a:buFont typeface="Arial" panose="020B0604020202020204" pitchFamily="34" charset="0"/>
              <a:buChar char="•"/>
            </a:pPr>
            <a:r>
              <a:rPr lang="cs-CZ" sz="1200" kern="0" dirty="0"/>
              <a:t>Diskuze</a:t>
            </a:r>
          </a:p>
          <a:p>
            <a:pPr marL="285750" lvl="3" indent="-285750" algn="just">
              <a:buSzTx/>
              <a:buFont typeface="Arial" panose="020B0604020202020204" pitchFamily="34" charset="0"/>
              <a:buChar char="•"/>
            </a:pPr>
            <a:r>
              <a:rPr lang="cs-CZ" sz="1200" kern="0" dirty="0"/>
              <a:t>Vyjednávání</a:t>
            </a:r>
          </a:p>
          <a:p>
            <a:pPr marL="285750" lvl="3" indent="-285750" algn="just">
              <a:buSzTx/>
              <a:buFont typeface="Arial" panose="020B0604020202020204" pitchFamily="34" charset="0"/>
              <a:buChar char="•"/>
            </a:pPr>
            <a:r>
              <a:rPr lang="cs-CZ" sz="1200" kern="0" dirty="0"/>
              <a:t>Konflikty a krize</a:t>
            </a:r>
          </a:p>
          <a:p>
            <a:pPr marL="285750" lvl="3" indent="-285750" algn="just">
              <a:buSzTx/>
              <a:buFont typeface="Arial" panose="020B0604020202020204" pitchFamily="34" charset="0"/>
              <a:buChar char="•"/>
            </a:pPr>
            <a:r>
              <a:rPr lang="cs-CZ" sz="1200" kern="0" dirty="0"/>
              <a:t>Spolehlivost</a:t>
            </a:r>
          </a:p>
          <a:p>
            <a:pPr marL="285750" lvl="3" indent="-285750" algn="just">
              <a:buSzTx/>
              <a:buFont typeface="Arial" panose="020B0604020202020204" pitchFamily="34" charset="0"/>
              <a:buChar char="•"/>
            </a:pPr>
            <a:r>
              <a:rPr lang="cs-CZ" sz="1200" kern="0" dirty="0"/>
              <a:t>Porozumění hodnotám</a:t>
            </a:r>
          </a:p>
          <a:p>
            <a:pPr marL="285750" lvl="3" indent="-285750" algn="just">
              <a:buSzTx/>
              <a:buFont typeface="Arial" panose="020B0604020202020204" pitchFamily="34" charset="0"/>
              <a:buChar char="•"/>
            </a:pPr>
            <a:r>
              <a:rPr lang="cs-CZ" sz="1200" kern="0" dirty="0"/>
              <a:t>Etika</a:t>
            </a:r>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600" kern="0" dirty="0"/>
          </a:p>
        </p:txBody>
      </p:sp>
      <p:sp>
        <p:nvSpPr>
          <p:cNvPr id="8" name="Podnadpis 2"/>
          <p:cNvSpPr txBox="1">
            <a:spLocks/>
          </p:cNvSpPr>
          <p:nvPr/>
        </p:nvSpPr>
        <p:spPr bwMode="auto">
          <a:xfrm>
            <a:off x="5480710" y="703189"/>
            <a:ext cx="28083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just">
              <a:buSzTx/>
            </a:pPr>
            <a:r>
              <a:rPr lang="cs-CZ" sz="1600" kern="0" dirty="0"/>
              <a:t>Kontextové kompetence</a:t>
            </a:r>
          </a:p>
          <a:p>
            <a:pPr marL="285750" lvl="3" indent="-285750" algn="just">
              <a:buSzTx/>
              <a:buFont typeface="Arial" panose="020B0604020202020204" pitchFamily="34" charset="0"/>
              <a:buChar char="•"/>
            </a:pPr>
            <a:r>
              <a:rPr lang="cs-CZ" sz="1200" kern="0" dirty="0"/>
              <a:t>Orientace na projekt</a:t>
            </a:r>
          </a:p>
          <a:p>
            <a:pPr marL="285750" lvl="3" indent="-285750" algn="l">
              <a:buSzTx/>
              <a:buFont typeface="Arial" panose="020B0604020202020204" pitchFamily="34" charset="0"/>
              <a:buChar char="•"/>
            </a:pPr>
            <a:r>
              <a:rPr lang="cs-CZ" sz="1200" kern="0" dirty="0"/>
              <a:t>Orientace na program (portfolio)</a:t>
            </a:r>
          </a:p>
          <a:p>
            <a:pPr marL="285750" lvl="3" indent="-285750" algn="l">
              <a:buSzTx/>
              <a:buFont typeface="Arial" panose="020B0604020202020204" pitchFamily="34" charset="0"/>
              <a:buChar char="•"/>
            </a:pPr>
            <a:r>
              <a:rPr lang="cs-CZ" sz="1200" kern="0" dirty="0"/>
              <a:t>Realizace projektu, programu, portfolia</a:t>
            </a:r>
          </a:p>
          <a:p>
            <a:pPr marL="285750" lvl="3" indent="-285750" algn="l">
              <a:buSzTx/>
              <a:buFont typeface="Arial" panose="020B0604020202020204" pitchFamily="34" charset="0"/>
              <a:buChar char="•"/>
            </a:pPr>
            <a:r>
              <a:rPr lang="cs-CZ" sz="1200" kern="0" dirty="0"/>
              <a:t>Trvalá organizace</a:t>
            </a:r>
          </a:p>
          <a:p>
            <a:pPr marL="285750" lvl="3" indent="-285750" algn="l">
              <a:buSzTx/>
              <a:buFont typeface="Arial" panose="020B0604020202020204" pitchFamily="34" charset="0"/>
              <a:buChar char="•"/>
            </a:pPr>
            <a:r>
              <a:rPr lang="cs-CZ" sz="1200" kern="0" dirty="0"/>
              <a:t>Byznys</a:t>
            </a:r>
          </a:p>
          <a:p>
            <a:pPr marL="285750" lvl="3" indent="-285750" algn="l">
              <a:buSzTx/>
              <a:buFont typeface="Arial" panose="020B0604020202020204" pitchFamily="34" charset="0"/>
              <a:buChar char="•"/>
            </a:pPr>
            <a:r>
              <a:rPr lang="cs-CZ" sz="1200" kern="0" dirty="0"/>
              <a:t>Systémy, produkty, technologie</a:t>
            </a:r>
          </a:p>
          <a:p>
            <a:pPr marL="285750" lvl="3" indent="-285750" algn="l">
              <a:buSzTx/>
              <a:buFont typeface="Arial" panose="020B0604020202020204" pitchFamily="34" charset="0"/>
              <a:buChar char="•"/>
            </a:pPr>
            <a:r>
              <a:rPr lang="cs-CZ" sz="1200" kern="0" dirty="0"/>
              <a:t>Personální management</a:t>
            </a:r>
          </a:p>
          <a:p>
            <a:pPr marL="285750" lvl="3" indent="-285750" algn="l">
              <a:buSzTx/>
              <a:buFont typeface="Arial" panose="020B0604020202020204" pitchFamily="34" charset="0"/>
              <a:buChar char="•"/>
            </a:pPr>
            <a:r>
              <a:rPr lang="cs-CZ" sz="1200" kern="0" dirty="0"/>
              <a:t>Zdraví, bezpečnost, ochrana života a životního prostředí</a:t>
            </a:r>
          </a:p>
          <a:p>
            <a:pPr marL="285750" lvl="3" indent="-285750" algn="just">
              <a:buSzTx/>
              <a:buFont typeface="Arial" panose="020B0604020202020204" pitchFamily="34" charset="0"/>
              <a:buChar char="•"/>
            </a:pPr>
            <a:r>
              <a:rPr lang="cs-CZ" sz="1200" kern="0" dirty="0"/>
              <a:t>Finance</a:t>
            </a:r>
          </a:p>
          <a:p>
            <a:pPr marL="285750" lvl="3" indent="-285750" algn="just">
              <a:buSzTx/>
              <a:buFont typeface="Arial" panose="020B0604020202020204" pitchFamily="34" charset="0"/>
              <a:buChar char="•"/>
            </a:pPr>
            <a:r>
              <a:rPr lang="cs-CZ" sz="1200" kern="0" dirty="0"/>
              <a:t>Právo</a:t>
            </a:r>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200" kern="0" dirty="0"/>
          </a:p>
          <a:p>
            <a:pPr marL="285750" lvl="3" indent="-285750" algn="just">
              <a:buSzTx/>
              <a:buFont typeface="Arial" panose="020B0604020202020204" pitchFamily="34" charset="0"/>
              <a:buChar char="•"/>
            </a:pPr>
            <a:endParaRPr lang="cs-CZ" sz="1600" kern="0" dirty="0"/>
          </a:p>
        </p:txBody>
      </p:sp>
    </p:spTree>
    <p:extLst>
      <p:ext uri="{BB962C8B-B14F-4D97-AF65-F5344CB8AC3E}">
        <p14:creationId xmlns:p14="http://schemas.microsoft.com/office/powerpoint/2010/main" val="28460599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3024336"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l-PL" sz="1400" b="1" dirty="0">
                <a:solidFill>
                  <a:schemeClr val="bg1"/>
                </a:solidFill>
                <a:latin typeface="Times New Roman" panose="02020603050405020304" pitchFamily="18" charset="0"/>
                <a:cs typeface="Times New Roman" panose="02020603050405020304" pitchFamily="18" charset="0"/>
              </a:rPr>
              <a:t>Příklady kompetancí – </a:t>
            </a:r>
            <a:br>
              <a:rPr lang="pl-PL" sz="1400" b="1" dirty="0">
                <a:solidFill>
                  <a:schemeClr val="bg1"/>
                </a:solidFill>
                <a:latin typeface="Times New Roman" panose="02020603050405020304" pitchFamily="18" charset="0"/>
                <a:cs typeface="Times New Roman" panose="02020603050405020304" pitchFamily="18" charset="0"/>
              </a:rPr>
            </a:br>
            <a:r>
              <a:rPr lang="pl-PL" sz="1400" b="1" dirty="0">
                <a:solidFill>
                  <a:schemeClr val="bg1"/>
                </a:solidFill>
                <a:latin typeface="Times New Roman" panose="02020603050405020304" pitchFamily="18" charset="0"/>
                <a:cs typeface="Times New Roman" panose="02020603050405020304" pitchFamily="18" charset="0"/>
              </a:rPr>
              <a:t>základní požadavky:</a:t>
            </a:r>
          </a:p>
          <a:p>
            <a:pPr marL="0" indent="0">
              <a:buNone/>
            </a:pPr>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Profesní kvalifikace NSK </a:t>
            </a:r>
            <a:br>
              <a:rPr lang="pl-PL" sz="1400" b="1" dirty="0">
                <a:solidFill>
                  <a:schemeClr val="bg1"/>
                </a:solidFill>
                <a:latin typeface="Times New Roman" panose="02020603050405020304" pitchFamily="18" charset="0"/>
                <a:cs typeface="Times New Roman" panose="02020603050405020304" pitchFamily="18" charset="0"/>
              </a:rPr>
            </a:br>
            <a:r>
              <a:rPr lang="pl-PL" sz="1400" b="1" dirty="0">
                <a:solidFill>
                  <a:schemeClr val="bg1"/>
                </a:solidFill>
                <a:latin typeface="Times New Roman" panose="02020603050405020304" pitchFamily="18" charset="0"/>
                <a:cs typeface="Times New Roman" panose="02020603050405020304" pitchFamily="18" charset="0"/>
              </a:rPr>
              <a:t>(dle zákona č. 179/2006 Sb.)</a:t>
            </a:r>
          </a:p>
          <a:p>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Manažer programů a komplexních projektů 63-008-T</a:t>
            </a:r>
          </a:p>
          <a:p>
            <a:endParaRPr lang="pl-PL" sz="1400" b="1" dirty="0">
              <a:solidFill>
                <a:schemeClr val="bg1"/>
              </a:solidFill>
              <a:latin typeface="Times New Roman" panose="02020603050405020304" pitchFamily="18" charset="0"/>
              <a:cs typeface="Times New Roman" panose="02020603050405020304" pitchFamily="18" charset="0"/>
            </a:endParaRPr>
          </a:p>
          <a:p>
            <a:r>
              <a:rPr lang="pl-PL" sz="1400" b="1" dirty="0">
                <a:solidFill>
                  <a:schemeClr val="bg1"/>
                </a:solidFill>
                <a:latin typeface="Times New Roman" panose="02020603050405020304" pitchFamily="18" charset="0"/>
                <a:cs typeface="Times New Roman" panose="02020603050405020304" pitchFamily="18" charset="0"/>
              </a:rPr>
              <a:t>Oblast kvalifikačního standardu</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24958" t="13040" r="27793" b="5480"/>
          <a:stretch/>
        </p:blipFill>
        <p:spPr>
          <a:xfrm>
            <a:off x="3871856" y="123478"/>
            <a:ext cx="5040560" cy="4889343"/>
          </a:xfrm>
          <a:prstGeom prst="rect">
            <a:avLst/>
          </a:prstGeom>
        </p:spPr>
      </p:pic>
    </p:spTree>
    <p:extLst>
      <p:ext uri="{BB962C8B-B14F-4D97-AF65-F5344CB8AC3E}">
        <p14:creationId xmlns:p14="http://schemas.microsoft.com/office/powerpoint/2010/main" val="5527269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Vymezují se oblasti - Manažer programů a komplexních projektů</a:t>
            </a: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200" b="1" dirty="0">
              <a:solidFill>
                <a:schemeClr val="bg1"/>
              </a:solidFill>
              <a:latin typeface="Times New Roman" panose="02020603050405020304" pitchFamily="18" charset="0"/>
              <a:cs typeface="Times New Roman" panose="02020603050405020304" pitchFamily="18" charset="0"/>
            </a:endParaRPr>
          </a:p>
          <a:p>
            <a:r>
              <a:rPr lang="pl-PL" sz="1000" b="1" dirty="0">
                <a:solidFill>
                  <a:schemeClr val="bg1"/>
                </a:solidFill>
                <a:latin typeface="Times New Roman" panose="02020603050405020304" pitchFamily="18" charset="0"/>
                <a:cs typeface="Times New Roman" panose="02020603050405020304" pitchFamily="18" charset="0"/>
              </a:rPr>
              <a:t>online</a:t>
            </a:r>
          </a:p>
          <a:p>
            <a:pPr marL="0" indent="0" algn="ctr">
              <a:buNone/>
            </a:pPr>
            <a:r>
              <a:rPr lang="pl-PL" sz="900" b="1" dirty="0">
                <a:solidFill>
                  <a:schemeClr val="bg1"/>
                </a:solidFill>
                <a:latin typeface="Times New Roman" panose="02020603050405020304" pitchFamily="18" charset="0"/>
                <a:cs typeface="Times New Roman" panose="02020603050405020304" pitchFamily="18" charset="0"/>
                <a:hlinkClick r:id="rId2"/>
              </a:rPr>
              <a:t>http://katalog.nsp.cz/karta_tp.aspx?id_jp=101715</a:t>
            </a:r>
            <a:endParaRPr lang="pl-PL" sz="9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9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endParaRPr lang="cs-CZ" sz="1400" dirty="0"/>
          </a:p>
          <a:p>
            <a:pPr marL="342900" lvl="3" indent="-342900" algn="just">
              <a:buFont typeface="+mj-lt"/>
              <a:buAutoNum type="arabicPeriod"/>
            </a:pPr>
            <a:r>
              <a:rPr lang="cs-CZ" sz="1400" dirty="0"/>
              <a:t>Pracovní podmínky</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Měkké kompetence</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Obecné dovednosti</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Odborné znalosti</a:t>
            </a:r>
          </a:p>
          <a:p>
            <a:pPr marL="342900" lvl="3" indent="-342900" algn="just">
              <a:buFont typeface="+mj-lt"/>
              <a:buAutoNum type="arabicPeriod"/>
            </a:pPr>
            <a:endParaRPr lang="cs-CZ" sz="1400" dirty="0"/>
          </a:p>
          <a:p>
            <a:pPr marL="342900" lvl="3" indent="-342900" algn="just">
              <a:buFont typeface="+mj-lt"/>
              <a:buAutoNum type="arabicPeriod"/>
            </a:pPr>
            <a:r>
              <a:rPr lang="cs-CZ" sz="1400" dirty="0"/>
              <a:t>Odborné dovednosti</a:t>
            </a:r>
          </a:p>
          <a:p>
            <a:pPr marL="342900" lvl="3" indent="-342900" algn="just">
              <a:buFont typeface="+mj-lt"/>
              <a:buAutoNum type="arabicPeriod"/>
            </a:pPr>
            <a:endParaRPr lang="cs-CZ" sz="1400" dirty="0"/>
          </a:p>
          <a:p>
            <a:pPr marL="342900" lvl="3" indent="-342900">
              <a:buFont typeface="+mj-lt"/>
              <a:buAutoNum type="arabicPeriod"/>
            </a:pPr>
            <a:r>
              <a:rPr lang="cs-CZ" sz="1400" dirty="0"/>
              <a:t>Zdravotní podmínky (onemocnění omezující výkon pozice)</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783498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1. Pracovní podmínky</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342900" lvl="3" indent="-342900" algn="just">
              <a:buFont typeface="+mj-lt"/>
              <a:buAutoNum type="arabicPeriod"/>
            </a:pPr>
            <a:endParaRPr lang="cs-CZ" sz="1400" dirty="0"/>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8" name="Tabulka 7"/>
          <p:cNvGraphicFramePr>
            <a:graphicFrameLocks noGrp="1"/>
          </p:cNvGraphicFramePr>
          <p:nvPr>
            <p:extLst/>
          </p:nvPr>
        </p:nvGraphicFramePr>
        <p:xfrm>
          <a:off x="3693594" y="0"/>
          <a:ext cx="5342904" cy="4904463"/>
        </p:xfrm>
        <a:graphic>
          <a:graphicData uri="http://schemas.openxmlformats.org/drawingml/2006/table">
            <a:tbl>
              <a:tblPr firstRow="1" firstCol="1" bandRow="1"/>
              <a:tblGrid>
                <a:gridCol w="4334136">
                  <a:extLst>
                    <a:ext uri="{9D8B030D-6E8A-4147-A177-3AD203B41FA5}">
                      <a16:colId xmlns:a16="http://schemas.microsoft.com/office/drawing/2014/main" val="20000"/>
                    </a:ext>
                  </a:extLst>
                </a:gridCol>
                <a:gridCol w="252192">
                  <a:extLst>
                    <a:ext uri="{9D8B030D-6E8A-4147-A177-3AD203B41FA5}">
                      <a16:colId xmlns:a16="http://schemas.microsoft.com/office/drawing/2014/main" val="20001"/>
                    </a:ext>
                  </a:extLst>
                </a:gridCol>
                <a:gridCol w="252192">
                  <a:extLst>
                    <a:ext uri="{9D8B030D-6E8A-4147-A177-3AD203B41FA5}">
                      <a16:colId xmlns:a16="http://schemas.microsoft.com/office/drawing/2014/main" val="20002"/>
                    </a:ext>
                  </a:extLst>
                </a:gridCol>
                <a:gridCol w="252192">
                  <a:extLst>
                    <a:ext uri="{9D8B030D-6E8A-4147-A177-3AD203B41FA5}">
                      <a16:colId xmlns:a16="http://schemas.microsoft.com/office/drawing/2014/main" val="20003"/>
                    </a:ext>
                  </a:extLst>
                </a:gridCol>
                <a:gridCol w="252192">
                  <a:extLst>
                    <a:ext uri="{9D8B030D-6E8A-4147-A177-3AD203B41FA5}">
                      <a16:colId xmlns:a16="http://schemas.microsoft.com/office/drawing/2014/main" val="20004"/>
                    </a:ext>
                  </a:extLst>
                </a:gridCol>
              </a:tblGrid>
              <a:tr h="359626">
                <a:tc>
                  <a:txBody>
                    <a:bodyPr/>
                    <a:lstStyle/>
                    <a:p>
                      <a:pPr algn="ctr">
                        <a:lnSpc>
                          <a:spcPct val="107000"/>
                        </a:lnSpc>
                        <a:spcAft>
                          <a:spcPts val="0"/>
                        </a:spcAft>
                      </a:pPr>
                      <a:r>
                        <a:rPr lang="cs-CZ"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a:noFill/>
                    </a:lnT>
                    <a:lnB>
                      <a:noFill/>
                    </a:lnB>
                  </a:tcPr>
                </a:tc>
                <a:tc gridSpan="4">
                  <a:txBody>
                    <a:bodyPr/>
                    <a:lstStyle/>
                    <a:p>
                      <a:pPr>
                        <a:lnSpc>
                          <a:spcPct val="107000"/>
                        </a:lnSpc>
                        <a:spcAft>
                          <a:spcPts val="800"/>
                        </a:spcAft>
                      </a:pPr>
                      <a:r>
                        <a:rPr lang="cs-CZ" sz="1000">
                          <a:effectLst/>
                          <a:latin typeface="Calibri" panose="020F0502020204030204" pitchFamily="34" charset="0"/>
                          <a:ea typeface="Calibri" panose="020F0502020204030204" pitchFamily="34" charset="0"/>
                          <a:cs typeface="Times New Roman" panose="02020603050405020304" pitchFamily="18" charset="0"/>
                        </a:rPr>
                        <a:t> </a:t>
                      </a:r>
                      <a:r>
                        <a:rPr lang="cs-CZ" sz="1000" baseline="0">
                          <a:effectLst/>
                          <a:latin typeface="Calibri" panose="020F0502020204030204" pitchFamily="34" charset="0"/>
                          <a:ea typeface="Calibri" panose="020F0502020204030204" pitchFamily="34" charset="0"/>
                          <a:cs typeface="Times New Roman" panose="02020603050405020304" pitchFamily="18" charset="0"/>
                        </a:rPr>
                        <a:t>   1 </a:t>
                      </a:r>
                      <a:r>
                        <a:rPr lang="cs-CZ" sz="1000">
                          <a:effectLst/>
                          <a:latin typeface="Calibri" panose="020F0502020204030204" pitchFamily="34" charset="0"/>
                          <a:ea typeface="Calibri" panose="020F0502020204030204" pitchFamily="34" charset="0"/>
                          <a:cs typeface="Times New Roman" panose="02020603050405020304" pitchFamily="18" charset="0"/>
                        </a:rPr>
                        <a:t>       2       3       4</a:t>
                      </a: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teplem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a:noFill/>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1"/>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chladem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2"/>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hlukem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3"/>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vibracemi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4"/>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prachem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5"/>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chemickými látkami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6"/>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invazivními alergeny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7"/>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biologickými činiteli způsobujícími onemocnění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8"/>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ionizujícím zářením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09"/>
                  </a:ext>
                </a:extLst>
              </a:tr>
              <a:tr h="378794">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neionizujícím zářením a elektromagnetickým polem včetně laserů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Zraková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1"/>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Celková fyzická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2"/>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trupu a páteře s převahou statické práce (manipulace s břemeny)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3"/>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Lokální zátěž - zátěž malých svalových skupin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4"/>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Lokální zátěž jemné motoriky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5"/>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prací v omezeném nebo uzavřeném prostoru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6"/>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Zátěž prací v nevhodných pracovních polohách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7"/>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Práce ve výškách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8"/>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Duševní zátěž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19"/>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Zvýšené riziko úrazu pracovníka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0"/>
                  </a:ext>
                </a:extLst>
              </a:tr>
              <a:tr h="198383">
                <a:tc>
                  <a:txBody>
                    <a:bodyPr/>
                    <a:lstStyle/>
                    <a:p>
                      <a:pPr marL="47625">
                        <a:lnSpc>
                          <a:spcPct val="107000"/>
                        </a:lnSpc>
                        <a:spcAft>
                          <a:spcPts val="0"/>
                        </a:spcAft>
                      </a:pPr>
                      <a:r>
                        <a:rPr lang="cs-CZ" sz="1100">
                          <a:effectLst/>
                          <a:latin typeface="Times New Roman" panose="02020603050405020304" pitchFamily="18" charset="0"/>
                          <a:ea typeface="Times New Roman" panose="02020603050405020304" pitchFamily="18" charset="0"/>
                          <a:cs typeface="Times New Roman" panose="02020603050405020304" pitchFamily="18" charset="0"/>
                        </a:rPr>
                        <a:t>Zvýšené riziko obecného ohrožení </a:t>
                      </a:r>
                      <a:endParaRPr lang="cs-CZ" sz="100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1"/>
                  </a:ext>
                </a:extLst>
              </a:tr>
              <a:tr h="198383">
                <a:tc>
                  <a:txBody>
                    <a:bodyPr/>
                    <a:lstStyle/>
                    <a:p>
                      <a:pPr marL="47625">
                        <a:lnSpc>
                          <a:spcPct val="107000"/>
                        </a:lnSpc>
                        <a:spcAft>
                          <a:spcPts val="0"/>
                        </a:spcAft>
                      </a:pPr>
                      <a:r>
                        <a:rPr lang="cs-CZ" sz="1100" dirty="0">
                          <a:effectLst/>
                          <a:latin typeface="Times New Roman" panose="02020603050405020304" pitchFamily="18" charset="0"/>
                          <a:ea typeface="Times New Roman" panose="02020603050405020304" pitchFamily="18" charset="0"/>
                          <a:cs typeface="Times New Roman" panose="02020603050405020304" pitchFamily="18" charset="0"/>
                        </a:rPr>
                        <a:t>Pracovní doba, směnnost </a:t>
                      </a: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36" marR="8936" marT="8936" marB="8936" anchor="ctr">
                    <a:lnL>
                      <a:noFill/>
                    </a:lnL>
                    <a:lnR>
                      <a:noFill/>
                    </a:lnR>
                    <a:lnT w="12700" cap="flat" cmpd="sng" algn="ctr">
                      <a:solidFill>
                        <a:srgbClr val="C0C0C0"/>
                      </a:solidFill>
                      <a:prstDash val="dot"/>
                      <a:round/>
                      <a:headEnd type="none" w="med" len="med"/>
                      <a:tailEnd type="none" w="med" len="med"/>
                    </a:lnT>
                    <a:lnB w="12700" cap="flat" cmpd="sng" algn="ctr">
                      <a:solidFill>
                        <a:srgbClr val="C0C0C0"/>
                      </a:solidFill>
                      <a:prstDash val="dot"/>
                      <a:round/>
                      <a:headEnd type="none" w="med" len="med"/>
                      <a:tailEnd type="none" w="med" len="med"/>
                    </a:lnB>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tc>
                  <a:txBody>
                    <a:bodyPr/>
                    <a:lstStyle/>
                    <a:p>
                      <a:pPr>
                        <a:lnSpc>
                          <a:spcPct val="107000"/>
                        </a:lnSpc>
                      </a:pPr>
                      <a:endParaRPr lang="cs-CZ" sz="1000">
                        <a:effectLst/>
                        <a:latin typeface="Calibri" panose="020F0502020204030204" pitchFamily="34" charset="0"/>
                      </a:endParaRPr>
                    </a:p>
                  </a:txBody>
                  <a:tcPr marL="8936" marR="8936" marT="8936" marB="8936" anchor="ctr">
                    <a:lnL>
                      <a:noFill/>
                    </a:lnL>
                    <a:lnR>
                      <a:noFill/>
                    </a:lnR>
                    <a:lnT>
                      <a:noFill/>
                    </a:lnT>
                    <a:lnB>
                      <a:noFill/>
                    </a:lnB>
                    <a:solidFill>
                      <a:srgbClr val="AED753"/>
                    </a:solidFill>
                  </a:tcPr>
                </a:tc>
                <a:tc>
                  <a:txBody>
                    <a:bodyPr/>
                    <a:lstStyle/>
                    <a:p>
                      <a:pPr>
                        <a:lnSpc>
                          <a:spcPct val="107000"/>
                        </a:lnSpc>
                      </a:pPr>
                      <a:endParaRPr lang="cs-CZ" sz="1000" dirty="0">
                        <a:effectLst/>
                        <a:latin typeface="Calibri" panose="020F0502020204030204" pitchFamily="34" charset="0"/>
                      </a:endParaRPr>
                    </a:p>
                  </a:txBody>
                  <a:tcPr marL="8936" marR="8936" marT="8936" marB="8936" anchor="ctr">
                    <a:lnL>
                      <a:noFill/>
                    </a:lnL>
                    <a:lnR>
                      <a:noFill/>
                    </a:lnR>
                    <a:lnT>
                      <a:noFill/>
                    </a:lnT>
                    <a:lnB>
                      <a:noFill/>
                    </a:lnB>
                    <a:solidFill>
                      <a:srgbClr val="D1E5AA"/>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2505237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1. Pracovní podmínky</a:t>
            </a:r>
          </a:p>
        </p:txBody>
      </p:sp>
      <p:sp>
        <p:nvSpPr>
          <p:cNvPr id="5" name="Zástupný symbol pro obsah 2"/>
          <p:cNvSpPr txBox="1">
            <a:spLocks/>
          </p:cNvSpPr>
          <p:nvPr/>
        </p:nvSpPr>
        <p:spPr>
          <a:xfrm>
            <a:off x="3715308" y="51470"/>
            <a:ext cx="402504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buNone/>
            </a:pPr>
            <a:endParaRPr lang="cs-CZ" sz="1400" dirty="0"/>
          </a:p>
          <a:p>
            <a:pPr marL="228600" lvl="3" algn="just">
              <a:buAutoNum type="arabicPeriod"/>
            </a:pPr>
            <a:r>
              <a:rPr lang="cs-CZ" sz="1200" dirty="0"/>
              <a:t>Stupeň zátěže (</a:t>
            </a:r>
            <a:r>
              <a:rPr lang="cs-CZ" sz="1200" b="1" dirty="0"/>
              <a:t>minimální zdravotní riziko</a:t>
            </a:r>
            <a:r>
              <a:rPr lang="cs-CZ" sz="1200" dirty="0"/>
              <a:t>) - faktor se při výkonu práce nevyskytuje nebo je zátěž faktorem minimální, vliv faktoru je ze zdravotního hlediska nevýznamný.</a:t>
            </a:r>
          </a:p>
          <a:p>
            <a:pPr marL="228600" lvl="3" algn="just">
              <a:buAutoNum type="arabicPeriod"/>
            </a:pPr>
            <a:endParaRPr lang="cs-CZ" sz="1200" dirty="0"/>
          </a:p>
          <a:p>
            <a:pPr marL="228600" lvl="3" algn="just">
              <a:buAutoNum type="arabicPeriod"/>
            </a:pPr>
            <a:r>
              <a:rPr lang="cs-CZ" sz="1200" dirty="0"/>
              <a:t>Stupeň zátěže (</a:t>
            </a:r>
            <a:r>
              <a:rPr lang="cs-CZ" sz="1200" b="1" dirty="0"/>
              <a:t>únosná míra zdravotního rizika</a:t>
            </a:r>
            <a:r>
              <a:rPr lang="cs-CZ" sz="1200" dirty="0"/>
              <a:t>) - ze zdravotního hlediska je míra zátěže faktorem únosná, nepřekračuje limity stanovené předpisy, vliv faktoru je akceptovatelný pro zdravého člověka.</a:t>
            </a:r>
          </a:p>
          <a:p>
            <a:pPr marL="228600" lvl="3" algn="just">
              <a:buAutoNum type="arabicPeriod"/>
            </a:pPr>
            <a:endParaRPr lang="cs-CZ" sz="1200" dirty="0"/>
          </a:p>
          <a:p>
            <a:pPr marL="228600" lvl="3" algn="just">
              <a:buAutoNum type="arabicPeriod"/>
            </a:pPr>
            <a:r>
              <a:rPr lang="cs-CZ" sz="1200" dirty="0"/>
              <a:t>Stupeň zátěže (</a:t>
            </a:r>
            <a:r>
              <a:rPr lang="cs-CZ" sz="1200" b="1" dirty="0"/>
              <a:t>významná míra zdravotního rizika</a:t>
            </a:r>
            <a:r>
              <a:rPr lang="cs-CZ" sz="1200" dirty="0"/>
              <a:t>) - úroveň zátěže překračuje stanovené limitní hodnoty expozice (zátěže), na pracovištích je nutná realizace náhradních technických a organizačních opatření, nelze vyloučit negativní vliv na zdraví pracovníků.</a:t>
            </a:r>
          </a:p>
          <a:p>
            <a:pPr marL="228600" lvl="3" algn="just">
              <a:buAutoNum type="arabicPeriod"/>
            </a:pPr>
            <a:endParaRPr lang="cs-CZ" sz="1200" dirty="0"/>
          </a:p>
          <a:p>
            <a:pPr marL="228600" lvl="3" algn="just">
              <a:buAutoNum type="arabicPeriod"/>
            </a:pPr>
            <a:r>
              <a:rPr lang="cs-CZ" sz="1200" dirty="0"/>
              <a:t>Stupeň zátěže (</a:t>
            </a:r>
            <a:r>
              <a:rPr lang="cs-CZ" sz="1200" b="1" dirty="0"/>
              <a:t>vysoká míra zdravotního rizika</a:t>
            </a:r>
            <a:r>
              <a:rPr lang="cs-CZ" sz="1200" dirty="0"/>
              <a:t>) - úroveň zátěže vysoce překračuje stanovené limitní hodnoty expozice, na pracovištích musí být dodržován soubor preventivních opatření, častěji dochází k poškození zdraví.</a:t>
            </a:r>
          </a:p>
          <a:p>
            <a:pPr marL="742950" lvl="4" indent="-285750" algn="just">
              <a:buFont typeface="Arial" panose="020B0604020202020204" pitchFamily="34" charset="0"/>
              <a:buChar char="•"/>
            </a:pPr>
            <a:endParaRPr lang="cs-CZ" sz="1400" dirty="0"/>
          </a:p>
          <a:p>
            <a:pPr marL="457200" lvl="4" algn="just"/>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103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r>
              <a:rPr lang="cs-CZ" sz="1200" b="1" dirty="0"/>
              <a:t>Efektivní komunikace</a:t>
            </a:r>
          </a:p>
          <a:p>
            <a:pPr marL="285750" lvl="3" indent="-285750">
              <a:buFont typeface="Arial" panose="020B0604020202020204" pitchFamily="34" charset="0"/>
              <a:buChar char="•"/>
            </a:pPr>
            <a:r>
              <a:rPr lang="cs-CZ" sz="1200" dirty="0"/>
              <a:t>formulování myšlenek v písemné i ústní podobě je na výborné úrovni</a:t>
            </a:r>
          </a:p>
          <a:p>
            <a:pPr marL="285750" lvl="3" indent="-285750">
              <a:buFont typeface="Arial" panose="020B0604020202020204" pitchFamily="34" charset="0"/>
              <a:buChar char="•"/>
            </a:pPr>
            <a:r>
              <a:rPr lang="cs-CZ" sz="1200" dirty="0"/>
              <a:t>praktikuje aktivní naslouchání bez výjimky za všech okolností</a:t>
            </a:r>
          </a:p>
          <a:p>
            <a:pPr marL="285750" lvl="3" indent="-285750">
              <a:buFont typeface="Arial" panose="020B0604020202020204" pitchFamily="34" charset="0"/>
              <a:buChar char="•"/>
            </a:pPr>
            <a:r>
              <a:rPr lang="cs-CZ" sz="1200" dirty="0"/>
              <a:t>zdravé a přiměřené sebeprosazování je pro něj přirozené</a:t>
            </a:r>
          </a:p>
          <a:p>
            <a:pPr marL="285750" lvl="3" indent="-285750">
              <a:buFont typeface="Arial" panose="020B0604020202020204" pitchFamily="34" charset="0"/>
              <a:buChar char="•"/>
            </a:pPr>
            <a:r>
              <a:rPr lang="cs-CZ" sz="1200" dirty="0"/>
              <a:t>dokáže prezentovat na velkém fóru a svým projevem dokáže druhé přesvědčit</a:t>
            </a:r>
          </a:p>
          <a:p>
            <a:pPr marL="285750" lvl="3" indent="-285750">
              <a:buFont typeface="Arial" panose="020B0604020202020204" pitchFamily="34" charset="0"/>
              <a:buChar char="•"/>
            </a:pPr>
            <a:r>
              <a:rPr lang="cs-CZ" sz="1200" dirty="0"/>
              <a:t>dokáže od jiných získat jejich skutečné názory a pracovat </a:t>
            </a:r>
            <a:br>
              <a:rPr lang="cs-CZ" sz="1200" dirty="0"/>
            </a:br>
            <a:r>
              <a:rPr lang="cs-CZ" sz="1200" dirty="0"/>
              <a:t>s nimi</a:t>
            </a:r>
          </a:p>
          <a:p>
            <a:pPr marL="285750" lvl="3" indent="-285750">
              <a:buFont typeface="Arial" panose="020B0604020202020204" pitchFamily="34" charset="0"/>
              <a:buChar char="•"/>
            </a:pPr>
            <a:r>
              <a:rPr lang="cs-CZ" sz="1200" dirty="0"/>
              <a:t>dokáže využívat konstruktivní konflikty</a:t>
            </a:r>
          </a:p>
          <a:p>
            <a:pPr marL="285750" lvl="3" indent="-285750">
              <a:buFont typeface="Arial" panose="020B0604020202020204" pitchFamily="34" charset="0"/>
              <a:buChar char="•"/>
            </a:pPr>
            <a:r>
              <a:rPr lang="cs-CZ" sz="1200" dirty="0"/>
              <a:t>umí pracovat se zpětnou vazbou</a:t>
            </a:r>
          </a:p>
          <a:p>
            <a:pPr marL="285750" lvl="3" indent="-285750">
              <a:buFont typeface="Arial" panose="020B0604020202020204" pitchFamily="34" charset="0"/>
              <a:buChar char="•"/>
            </a:pPr>
            <a:r>
              <a:rPr lang="cs-CZ" sz="1200" dirty="0"/>
              <a:t>komunikuje s jinými kultura</a:t>
            </a:r>
          </a:p>
          <a:p>
            <a:pPr marL="285750" lvl="3" indent="-285750">
              <a:buFont typeface="Arial" panose="020B0604020202020204" pitchFamily="34" charset="0"/>
              <a:buChar char="•"/>
            </a:pPr>
            <a:endParaRPr lang="cs-CZ" sz="1200" dirty="0"/>
          </a:p>
          <a:p>
            <a:pPr marL="0" lvl="3" indent="0">
              <a:buNone/>
            </a:pPr>
            <a:r>
              <a:rPr lang="cs-CZ" sz="1200" b="1" dirty="0"/>
              <a:t>Kooperace (spolupráce) </a:t>
            </a:r>
            <a:endParaRPr lang="cs-CZ" sz="1200" dirty="0"/>
          </a:p>
          <a:p>
            <a:pPr marL="285750" lvl="3" indent="-285750">
              <a:buFont typeface="Arial" panose="020B0604020202020204" pitchFamily="34" charset="0"/>
              <a:buChar char="•"/>
            </a:pPr>
            <a:r>
              <a:rPr lang="cs-CZ" sz="1200" dirty="0"/>
              <a:t>ve skupině zaujímá roli nenuceného leadera, má přirozenou autoritu</a:t>
            </a:r>
          </a:p>
          <a:p>
            <a:pPr marL="285750" lvl="3" indent="-285750">
              <a:buFont typeface="Arial" panose="020B0604020202020204" pitchFamily="34" charset="0"/>
              <a:buChar char="•"/>
            </a:pPr>
            <a:r>
              <a:rPr lang="cs-CZ" sz="1200" dirty="0"/>
              <a:t>je schopen spolupráce v mezinárodních, multikulturních týmech</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192943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endParaRPr lang="cs-CZ" sz="1200" b="1" dirty="0"/>
          </a:p>
          <a:p>
            <a:pPr marL="0" lvl="3" indent="0" algn="just">
              <a:buNone/>
            </a:pPr>
            <a:r>
              <a:rPr lang="cs-CZ" sz="1200" b="1" dirty="0"/>
              <a:t>Kreativita</a:t>
            </a:r>
          </a:p>
          <a:p>
            <a:pPr marL="285750" lvl="3" indent="-285750">
              <a:buFont typeface="Arial" panose="020B0604020202020204" pitchFamily="34" charset="0"/>
              <a:buChar char="•"/>
            </a:pPr>
            <a:r>
              <a:rPr lang="cs-CZ" sz="1200" dirty="0"/>
              <a:t>podnikatelská intuice a strategické myšlení mu umožňují připravit a realizovat nové záměry, které mu vytvářejí výbornou výchozí pozici v konkurenčním prostředí,</a:t>
            </a:r>
          </a:p>
          <a:p>
            <a:pPr marL="285750" lvl="3" indent="-285750">
              <a:buFont typeface="Arial" panose="020B0604020202020204" pitchFamily="34" charset="0"/>
              <a:buChar char="•"/>
            </a:pPr>
            <a:r>
              <a:rPr lang="cs-CZ" sz="1200" dirty="0"/>
              <a:t>je schopen využít a ocenit myšlenky a nápady ve svém okolí,</a:t>
            </a:r>
          </a:p>
          <a:p>
            <a:pPr marL="285750" lvl="3" indent="-285750">
              <a:buFont typeface="Arial" panose="020B0604020202020204" pitchFamily="34" charset="0"/>
              <a:buChar char="•"/>
            </a:pPr>
            <a:r>
              <a:rPr lang="cs-CZ" sz="1200" dirty="0"/>
              <a:t>systematicky pracuje s riziky, která je schopen vyhodnotit a minimalizovat tak, aby neohrožovala strategické záměry jeho či jeho firmy.</a:t>
            </a:r>
          </a:p>
          <a:p>
            <a:pPr marL="285750" lvl="3" indent="-285750">
              <a:buFont typeface="Arial" panose="020B0604020202020204" pitchFamily="34" charset="0"/>
              <a:buChar char="•"/>
            </a:pPr>
            <a:endParaRPr lang="cs-CZ" sz="1200" dirty="0"/>
          </a:p>
          <a:p>
            <a:pPr marL="0" lvl="3" indent="0">
              <a:buNone/>
            </a:pPr>
            <a:r>
              <a:rPr lang="cs-CZ" sz="1200" b="1" dirty="0"/>
              <a:t>Flexibilita </a:t>
            </a:r>
            <a:endParaRPr lang="cs-CZ" sz="1200" dirty="0"/>
          </a:p>
          <a:p>
            <a:pPr marL="285750" lvl="3" indent="-285750">
              <a:buFont typeface="Arial" panose="020B0604020202020204" pitchFamily="34" charset="0"/>
              <a:buChar char="•"/>
            </a:pPr>
            <a:r>
              <a:rPr lang="cs-CZ" sz="1200" dirty="0"/>
              <a:t>aktivně prosazuje změny a přebírá za ně zodpovědnost,</a:t>
            </a:r>
          </a:p>
          <a:p>
            <a:pPr marL="285750" lvl="3" indent="-285750">
              <a:buFont typeface="Arial" panose="020B0604020202020204" pitchFamily="34" charset="0"/>
              <a:buChar char="•"/>
            </a:pPr>
            <a:r>
              <a:rPr lang="cs-CZ" sz="1200" dirty="0"/>
              <a:t>je iniciátorem nových myšlenek, má inovativní a kreativní myšlení,</a:t>
            </a:r>
          </a:p>
          <a:p>
            <a:pPr marL="285750" lvl="3" indent="-285750">
              <a:buFont typeface="Arial" panose="020B0604020202020204" pitchFamily="34" charset="0"/>
              <a:buChar char="•"/>
            </a:pPr>
            <a:r>
              <a:rPr lang="cs-CZ" sz="1200" dirty="0"/>
              <a:t>zpochybňuje stereotypy a zavedené postupy,</a:t>
            </a:r>
          </a:p>
          <a:p>
            <a:pPr marL="285750" lvl="3" indent="-285750">
              <a:buFont typeface="Arial" panose="020B0604020202020204" pitchFamily="34" charset="0"/>
              <a:buChar char="•"/>
            </a:pPr>
            <a:r>
              <a:rPr lang="cs-CZ" sz="1200" dirty="0"/>
              <a:t>vhodně volí styly a metody práce s ohledem na ostatní, kontext, situaci,</a:t>
            </a:r>
          </a:p>
          <a:p>
            <a:pPr marL="285750" lvl="3" indent="-285750">
              <a:buFont typeface="Arial" panose="020B0604020202020204" pitchFamily="34" charset="0"/>
              <a:buChar char="•"/>
            </a:pPr>
            <a:r>
              <a:rPr lang="cs-CZ" sz="1200" dirty="0"/>
              <a:t>trvale se rozvíjí, obohacuje své znalosti a dovednosti.</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122834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04456"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p>
          <a:p>
            <a:pPr marL="0" lvl="3" indent="0" algn="just">
              <a:buNone/>
            </a:pPr>
            <a:endParaRPr lang="cs-CZ" sz="1200" b="1" dirty="0"/>
          </a:p>
          <a:p>
            <a:pPr marL="0" lvl="3" indent="0" algn="just">
              <a:buNone/>
            </a:pPr>
            <a:r>
              <a:rPr lang="cs-CZ" sz="1200" b="1" dirty="0"/>
              <a:t>Uspokojování zákaznických potřeb</a:t>
            </a:r>
          </a:p>
          <a:p>
            <a:pPr marL="285750" lvl="3" indent="-285750">
              <a:buFont typeface="Arial" panose="020B0604020202020204" pitchFamily="34" charset="0"/>
              <a:buChar char="•"/>
            </a:pPr>
            <a:r>
              <a:rPr lang="cs-CZ" sz="1200" dirty="0"/>
              <a:t>je vzorem vstřícného chování a vystupování vůči zákazníkům,</a:t>
            </a:r>
          </a:p>
          <a:p>
            <a:pPr marL="285750" lvl="3" indent="-285750">
              <a:buFont typeface="Arial" panose="020B0604020202020204" pitchFamily="34" charset="0"/>
              <a:buChar char="•"/>
            </a:pPr>
            <a:r>
              <a:rPr lang="cs-CZ" sz="1200" dirty="0"/>
              <a:t>systematicky buduje a udržuje vztahy, má snahu o jejich neustálé zlepšování,</a:t>
            </a:r>
          </a:p>
          <a:p>
            <a:pPr marL="285750" lvl="3" indent="-285750">
              <a:buFont typeface="Arial" panose="020B0604020202020204" pitchFamily="34" charset="0"/>
              <a:buChar char="•"/>
            </a:pPr>
            <a:r>
              <a:rPr lang="cs-CZ" sz="1200" dirty="0"/>
              <a:t>zastává roli důvěryhodného poradce,</a:t>
            </a:r>
          </a:p>
          <a:p>
            <a:pPr marL="285750" lvl="3" indent="-285750">
              <a:buFont typeface="Arial" panose="020B0604020202020204" pitchFamily="34" charset="0"/>
              <a:buChar char="•"/>
            </a:pPr>
            <a:r>
              <a:rPr lang="cs-CZ" sz="1200" dirty="0"/>
              <a:t>umí zákazníka přesvědčit a ovlivnit.</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Výkonnost </a:t>
            </a:r>
            <a:endParaRPr lang="cs-CZ" sz="1200" dirty="0"/>
          </a:p>
          <a:p>
            <a:pPr marL="285750" lvl="3" indent="-285750">
              <a:buFont typeface="Arial" panose="020B0604020202020204" pitchFamily="34" charset="0"/>
              <a:buChar char="•"/>
            </a:pPr>
            <a:r>
              <a:rPr lang="cs-CZ" sz="1200" dirty="0"/>
              <a:t>jeho výkon a výsledek (přínos) je nadstandardní,</a:t>
            </a:r>
          </a:p>
          <a:p>
            <a:pPr marL="285750" lvl="3" indent="-285750">
              <a:buFont typeface="Arial" panose="020B0604020202020204" pitchFamily="34" charset="0"/>
              <a:buChar char="•"/>
            </a:pPr>
            <a:r>
              <a:rPr lang="cs-CZ" sz="1200" dirty="0"/>
              <a:t>jeho osobní a týmové nebo firemní cíle jsou v souladu, má manažerské předpoklady pro zvyšování výkonu,</a:t>
            </a:r>
          </a:p>
          <a:p>
            <a:pPr marL="285750" lvl="3" indent="-285750">
              <a:buFont typeface="Arial" panose="020B0604020202020204" pitchFamily="34" charset="0"/>
              <a:buChar char="•"/>
            </a:pPr>
            <a:r>
              <a:rPr lang="cs-CZ" sz="1200" dirty="0"/>
              <a:t>konstruktivně zpětnou vazbu přijímá i poskytuje, a v návaznosti na ni navrhuje řešení,</a:t>
            </a:r>
          </a:p>
          <a:p>
            <a:pPr marL="285750" lvl="3" indent="-285750">
              <a:buFont typeface="Arial" panose="020B0604020202020204" pitchFamily="34" charset="0"/>
              <a:buChar char="•"/>
            </a:pPr>
            <a:r>
              <a:rPr lang="cs-CZ" sz="1200" dirty="0"/>
              <a:t>je schopen sebekontroly,</a:t>
            </a:r>
          </a:p>
          <a:p>
            <a:pPr marL="285750" lvl="3" indent="-285750">
              <a:buFont typeface="Arial" panose="020B0604020202020204" pitchFamily="34" charset="0"/>
              <a:buChar char="•"/>
            </a:pPr>
            <a:r>
              <a:rPr lang="cs-CZ" sz="1200" dirty="0"/>
              <a:t>je motivován a motivuje ostatní, včetně sebezdokonalování.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857206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r>
              <a:rPr lang="cs-CZ" sz="1200" b="1" dirty="0"/>
              <a:t>Samostatnost</a:t>
            </a:r>
          </a:p>
          <a:p>
            <a:pPr marL="285750" lvl="3" indent="-285750">
              <a:buFont typeface="Arial" panose="020B0604020202020204" pitchFamily="34" charset="0"/>
              <a:buChar char="•"/>
            </a:pPr>
            <a:r>
              <a:rPr lang="cs-CZ" sz="1200" dirty="0"/>
              <a:t>dokáže cíl převést na kroky (úkoly) potřebné k jeho dosažení,</a:t>
            </a:r>
          </a:p>
          <a:p>
            <a:pPr marL="285750" lvl="3" indent="-285750">
              <a:buFont typeface="Arial" panose="020B0604020202020204" pitchFamily="34" charset="0"/>
              <a:buChar char="•"/>
            </a:pPr>
            <a:r>
              <a:rPr lang="cs-CZ" sz="1200" dirty="0"/>
              <a:t>při plnění úkolů řídí sám sebe, umí své síly odhadnout a rozložit,</a:t>
            </a:r>
          </a:p>
          <a:p>
            <a:pPr marL="285750" lvl="3" indent="-285750">
              <a:buFont typeface="Arial" panose="020B0604020202020204" pitchFamily="34" charset="0"/>
              <a:buChar char="•"/>
            </a:pPr>
            <a:r>
              <a:rPr lang="cs-CZ" sz="1200" dirty="0"/>
              <a:t>plánuje a je schopen se dlouhodobě koncentrovat,</a:t>
            </a:r>
          </a:p>
          <a:p>
            <a:pPr marL="285750" lvl="3" indent="-285750">
              <a:buFont typeface="Arial" panose="020B0604020202020204" pitchFamily="34" charset="0"/>
              <a:buChar char="•"/>
            </a:pPr>
            <a:r>
              <a:rPr lang="cs-CZ" sz="1200" dirty="0"/>
              <a:t>rychle a pružně se rozhoduje,</a:t>
            </a:r>
          </a:p>
          <a:p>
            <a:pPr marL="285750" lvl="3" indent="-285750">
              <a:buFont typeface="Arial" panose="020B0604020202020204" pitchFamily="34" charset="0"/>
              <a:buChar char="•"/>
            </a:pPr>
            <a:r>
              <a:rPr lang="cs-CZ" sz="1200" dirty="0"/>
              <a:t>v případě potřeby neváhá vyhledat pomoc, dokáže získat veškeré potřebné zdroje (informace apod.),</a:t>
            </a:r>
          </a:p>
          <a:p>
            <a:pPr marL="285750" lvl="3" indent="-285750">
              <a:buFont typeface="Arial" panose="020B0604020202020204" pitchFamily="34" charset="0"/>
              <a:buChar char="•"/>
            </a:pPr>
            <a:r>
              <a:rPr lang="cs-CZ" sz="1200" dirty="0"/>
              <a:t>nebojí se nést osobní riziko, protože ho umí dobře posoudit.</a:t>
            </a:r>
          </a:p>
          <a:p>
            <a:pPr marL="285750" lvl="3" indent="-285750">
              <a:buFont typeface="Arial" panose="020B0604020202020204" pitchFamily="34" charset="0"/>
              <a:buChar char="•"/>
            </a:pPr>
            <a:endParaRPr lang="cs-CZ" sz="1200" dirty="0"/>
          </a:p>
          <a:p>
            <a:pPr marL="0" lvl="3" indent="0">
              <a:buNone/>
            </a:pPr>
            <a:r>
              <a:rPr lang="cs-CZ" sz="1200" b="1" dirty="0"/>
              <a:t>Řešení problémů</a:t>
            </a:r>
            <a:endParaRPr lang="cs-CZ" sz="1200" dirty="0"/>
          </a:p>
          <a:p>
            <a:pPr marL="285750" lvl="3" indent="-285750">
              <a:buFont typeface="Arial" panose="020B0604020202020204" pitchFamily="34" charset="0"/>
              <a:buChar char="•"/>
            </a:pPr>
            <a:r>
              <a:rPr lang="cs-CZ" sz="1200" dirty="0"/>
              <a:t>jak samostatné, tak týmové řešení problémů je mu zcela vlastní, je schopen vést řešitelské týmy,</a:t>
            </a:r>
          </a:p>
          <a:p>
            <a:pPr marL="285750" lvl="3" indent="-285750">
              <a:buFont typeface="Arial" panose="020B0604020202020204" pitchFamily="34" charset="0"/>
              <a:buChar char="•"/>
            </a:pPr>
            <a:r>
              <a:rPr lang="cs-CZ" sz="1200" dirty="0"/>
              <a:t>na základě svých zkušeností se spoléhá na svou intuici, využívá kreativní myšlení,</a:t>
            </a:r>
          </a:p>
          <a:p>
            <a:pPr marL="285750" lvl="3" indent="-285750">
              <a:buFont typeface="Arial" panose="020B0604020202020204" pitchFamily="34" charset="0"/>
              <a:buChar char="•"/>
            </a:pPr>
            <a:r>
              <a:rPr lang="cs-CZ" sz="1200" dirty="0"/>
              <a:t>vytváří motivující prostředí pro řešení problémů,</a:t>
            </a:r>
          </a:p>
          <a:p>
            <a:pPr marL="285750" lvl="3" indent="-285750">
              <a:buFont typeface="Arial" panose="020B0604020202020204" pitchFamily="34" charset="0"/>
              <a:buChar char="•"/>
            </a:pPr>
            <a:r>
              <a:rPr lang="cs-CZ" sz="1200" dirty="0"/>
              <a:t>je schopen vytvářet nebo se podílet na tvorbě standardů, kterými předchází vzniku problémů,</a:t>
            </a:r>
          </a:p>
          <a:p>
            <a:pPr marL="285750" lvl="3" indent="-285750">
              <a:buFont typeface="Arial" panose="020B0604020202020204" pitchFamily="34" charset="0"/>
              <a:buChar char="•"/>
            </a:pPr>
            <a:r>
              <a:rPr lang="cs-CZ" sz="1200" dirty="0"/>
              <a:t>dokáže překonávat předsudky a stereotypy myšlení.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47988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838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dirty="0"/>
          </a:p>
          <a:p>
            <a:pPr marL="0" lvl="3" indent="0" algn="just">
              <a:buNone/>
            </a:pPr>
            <a:r>
              <a:rPr lang="cs-CZ" sz="1200" b="1" dirty="0"/>
              <a:t>Plánování a organizování práce</a:t>
            </a:r>
          </a:p>
          <a:p>
            <a:pPr marL="285750" lvl="3" indent="-285750">
              <a:buFont typeface="Arial" panose="020B0604020202020204" pitchFamily="34" charset="0"/>
              <a:buChar char="•"/>
            </a:pPr>
            <a:r>
              <a:rPr lang="cs-CZ" sz="1200" dirty="0"/>
              <a:t>vytváří vize, navrhuje strategie a efektivně plánuje,</a:t>
            </a:r>
          </a:p>
          <a:p>
            <a:pPr marL="285750" lvl="3" indent="-285750">
              <a:buFont typeface="Arial" panose="020B0604020202020204" pitchFamily="34" charset="0"/>
              <a:buChar char="•"/>
            </a:pPr>
            <a:r>
              <a:rPr lang="cs-CZ" sz="1200" dirty="0"/>
              <a:t>rozvíjí potenciál k výkonnosti sebe a druhých,</a:t>
            </a:r>
          </a:p>
          <a:p>
            <a:pPr marL="285750" lvl="3" indent="-285750">
              <a:buFont typeface="Arial" panose="020B0604020202020204" pitchFamily="34" charset="0"/>
              <a:buChar char="•"/>
            </a:pPr>
            <a:r>
              <a:rPr lang="cs-CZ" sz="1200" dirty="0"/>
              <a:t>stanovuje cíle a priority, motivuje okolí k jejich dosažení</a:t>
            </a:r>
          </a:p>
          <a:p>
            <a:pPr marL="285750" lvl="3" indent="-285750">
              <a:buFont typeface="Arial" panose="020B0604020202020204" pitchFamily="34" charset="0"/>
              <a:buChar char="•"/>
            </a:pPr>
            <a:r>
              <a:rPr lang="cs-CZ" sz="1200" dirty="0"/>
              <a:t>předvídá rizika,</a:t>
            </a:r>
          </a:p>
          <a:p>
            <a:pPr marL="285750" lvl="3" indent="-285750">
              <a:buFont typeface="Arial" panose="020B0604020202020204" pitchFamily="34" charset="0"/>
              <a:buChar char="•"/>
            </a:pPr>
            <a:r>
              <a:rPr lang="cs-CZ" sz="1200" dirty="0"/>
              <a:t>plánuje potřebné zdroje, jejich efektivní využití a čas,</a:t>
            </a:r>
          </a:p>
          <a:p>
            <a:pPr marL="285750" lvl="3" indent="-285750">
              <a:buFont typeface="Arial" panose="020B0604020202020204" pitchFamily="34" charset="0"/>
              <a:buChar char="•"/>
            </a:pPr>
            <a:r>
              <a:rPr lang="cs-CZ" sz="1200" dirty="0"/>
              <a:t>sleduje a hodnotí naplňování cílů, plánů a aktivit k nim směřujících a podle toho jedná,</a:t>
            </a:r>
          </a:p>
          <a:p>
            <a:pPr marL="285750" lvl="3" indent="-285750">
              <a:buFont typeface="Arial" panose="020B0604020202020204" pitchFamily="34" charset="0"/>
              <a:buChar char="•"/>
            </a:pPr>
            <a:r>
              <a:rPr lang="cs-CZ" sz="1200" dirty="0"/>
              <a:t>Deleguje.</a:t>
            </a:r>
          </a:p>
          <a:p>
            <a:pPr marL="0" lvl="3"/>
            <a:endParaRPr lang="cs-CZ" sz="1200" b="1" dirty="0"/>
          </a:p>
          <a:p>
            <a:pPr marL="0" lvl="3" indent="0">
              <a:buNone/>
            </a:pPr>
            <a:r>
              <a:rPr lang="cs-CZ" sz="1200" b="1" dirty="0"/>
              <a:t>Celoživotní učení</a:t>
            </a:r>
            <a:endParaRPr lang="cs-CZ" sz="1200" dirty="0"/>
          </a:p>
          <a:p>
            <a:pPr marL="285750" lvl="3" indent="-285750">
              <a:buFont typeface="Arial" panose="020B0604020202020204" pitchFamily="34" charset="0"/>
              <a:buChar char="•"/>
            </a:pPr>
            <a:r>
              <a:rPr lang="cs-CZ" sz="1200" dirty="0"/>
              <a:t>aktivně pracuje na prohlubování své odbornosti a profesionality, předvídá a může i ovlivňovat vývoj ve svém oboru,</a:t>
            </a:r>
          </a:p>
          <a:p>
            <a:pPr marL="285750" lvl="3" indent="-285750">
              <a:buFont typeface="Arial" panose="020B0604020202020204" pitchFamily="34" charset="0"/>
              <a:buChar char="•"/>
            </a:pPr>
            <a:r>
              <a:rPr lang="cs-CZ" sz="1200" dirty="0"/>
              <a:t>dokáže rozpoznat a definovat vzdělávací potřeby svého okolí,</a:t>
            </a:r>
          </a:p>
          <a:p>
            <a:pPr marL="285750" lvl="3" indent="-285750">
              <a:buFont typeface="Arial" panose="020B0604020202020204" pitchFamily="34" charset="0"/>
              <a:buChar char="•"/>
            </a:pPr>
            <a:r>
              <a:rPr lang="cs-CZ" sz="1200" dirty="0"/>
              <a:t>podporuje osobní rozvoj druhých,</a:t>
            </a:r>
          </a:p>
          <a:p>
            <a:pPr marL="285750" lvl="3" indent="-285750">
              <a:buFont typeface="Arial" panose="020B0604020202020204" pitchFamily="34" charset="0"/>
              <a:buChar char="•"/>
            </a:pPr>
            <a:r>
              <a:rPr lang="cs-CZ" sz="1200" dirty="0"/>
              <a:t>sdílí znalosti a zajišťuje, aby znalosti byly sdíleny (knowledge management).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54286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327884"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200" b="1" dirty="0"/>
              <a:t>Aktivní (proaktivní) přístup</a:t>
            </a:r>
          </a:p>
          <a:p>
            <a:pPr marL="285750" lvl="3" indent="-285750">
              <a:buFont typeface="Arial" panose="020B0604020202020204" pitchFamily="34" charset="0"/>
              <a:buChar char="•"/>
            </a:pPr>
            <a:r>
              <a:rPr lang="cs-CZ" sz="1200" dirty="0"/>
              <a:t>je přirozeně aktivní, má pozitivní přístup k životu i k práci,</a:t>
            </a:r>
          </a:p>
          <a:p>
            <a:pPr marL="285750" lvl="3" indent="-285750">
              <a:buFont typeface="Arial" panose="020B0604020202020204" pitchFamily="34" charset="0"/>
              <a:buChar char="•"/>
            </a:pPr>
            <a:r>
              <a:rPr lang="cs-CZ" sz="1200" dirty="0"/>
              <a:t>ovlivňuje dění kolem sebe, aktivně vyhledává řešení, nové aktivity, postupy a možnosti,</a:t>
            </a:r>
          </a:p>
          <a:p>
            <a:pPr marL="285750" lvl="3" indent="-285750">
              <a:buFont typeface="Arial" panose="020B0604020202020204" pitchFamily="34" charset="0"/>
              <a:buChar char="•"/>
            </a:pPr>
            <a:r>
              <a:rPr lang="cs-CZ" sz="1200" dirty="0"/>
              <a:t>je připraven podstoupit osobní riziko, aby mohl dosáhnout cíle,</a:t>
            </a:r>
          </a:p>
          <a:p>
            <a:pPr marL="285750" lvl="3" indent="-285750">
              <a:buFont typeface="Arial" panose="020B0604020202020204" pitchFamily="34" charset="0"/>
              <a:buChar char="•"/>
            </a:pPr>
            <a:r>
              <a:rPr lang="cs-CZ" sz="1200" dirty="0"/>
              <a:t>předvídá situace a přijímá opatření,</a:t>
            </a:r>
          </a:p>
          <a:p>
            <a:pPr marL="285750" lvl="3" indent="-285750">
              <a:buFont typeface="Arial" panose="020B0604020202020204" pitchFamily="34" charset="0"/>
              <a:buChar char="•"/>
            </a:pPr>
            <a:r>
              <a:rPr lang="cs-CZ" sz="1200" dirty="0"/>
              <a:t>hledá řešení, dívá se dopředu, aby mohl vytvářet příležitosti, zapojuje ostatní do svých projektů.</a:t>
            </a:r>
          </a:p>
          <a:p>
            <a:pPr marL="285750" lvl="3" indent="-285750">
              <a:buFont typeface="Arial" panose="020B0604020202020204" pitchFamily="34" charset="0"/>
              <a:buChar char="•"/>
            </a:pPr>
            <a:endParaRPr lang="cs-CZ" sz="1200" dirty="0"/>
          </a:p>
          <a:p>
            <a:pPr marL="0" lvl="3" indent="0" algn="just">
              <a:buNone/>
            </a:pPr>
            <a:r>
              <a:rPr lang="cs-CZ" sz="1200" b="1" dirty="0"/>
              <a:t>Objevování a orientace v informacích</a:t>
            </a:r>
          </a:p>
          <a:p>
            <a:pPr marL="285750" lvl="3" indent="-285750" algn="just">
              <a:buFont typeface="Arial" panose="020B0604020202020204" pitchFamily="34" charset="0"/>
              <a:buChar char="•"/>
            </a:pPr>
            <a:r>
              <a:rPr lang="cs-CZ" sz="1200" dirty="0"/>
              <a:t>propojuje informace z různých i netradičních / nových zdrojů, tvoří mezi nimi vazby, nalézá a vytváří z nich příležitosti,</a:t>
            </a:r>
          </a:p>
          <a:p>
            <a:pPr marL="285750" lvl="3" indent="-285750" algn="just">
              <a:buFont typeface="Arial" panose="020B0604020202020204" pitchFamily="34" charset="0"/>
              <a:buChar char="•"/>
            </a:pPr>
            <a:r>
              <a:rPr lang="cs-CZ" sz="1200" dirty="0"/>
              <a:t>informací je schopen vytvářet know-how, které mohou využívat i ostatní,</a:t>
            </a:r>
          </a:p>
          <a:p>
            <a:pPr marL="285750" lvl="3" indent="-285750" algn="just">
              <a:buFont typeface="Arial" panose="020B0604020202020204" pitchFamily="34" charset="0"/>
              <a:buChar char="•"/>
            </a:pPr>
            <a:r>
              <a:rPr lang="cs-CZ" sz="1200" dirty="0"/>
              <a:t>řídí informační toky, je schopen se zorientovat v různých typech databází a vybrat klíčové informace pro daný účel a propojit je.</a:t>
            </a:r>
          </a:p>
          <a:p>
            <a:pPr marL="0" lvl="3" indent="0">
              <a:buNone/>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862945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3967844"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400" b="1" dirty="0"/>
              <a:t>Zvládání zátěže</a:t>
            </a:r>
            <a:endParaRPr lang="cs-CZ" sz="1400" dirty="0"/>
          </a:p>
          <a:p>
            <a:pPr marL="285750" lvl="3" indent="-285750">
              <a:buFont typeface="Arial" panose="020B0604020202020204" pitchFamily="34" charset="0"/>
              <a:buChar char="•"/>
            </a:pPr>
            <a:r>
              <a:rPr lang="cs-CZ" sz="1200" dirty="0"/>
              <a:t>odvádí velmi dobrý výkon i v extrémně složitých podmínkách, realistický přístup k zátěžovým situacím, mu umožňuje získat nadhled a odstup,</a:t>
            </a:r>
          </a:p>
          <a:p>
            <a:pPr marL="285750" lvl="3" indent="-285750">
              <a:buFont typeface="Arial" panose="020B0604020202020204" pitchFamily="34" charset="0"/>
              <a:buChar char="•"/>
            </a:pPr>
            <a:r>
              <a:rPr lang="cs-CZ" sz="1200" dirty="0"/>
              <a:t>vyvolává změny za účelem efektivnějšího dosažení výsledku,</a:t>
            </a:r>
          </a:p>
          <a:p>
            <a:pPr marL="285750" lvl="3" indent="-285750">
              <a:buFont typeface="Arial" panose="020B0604020202020204" pitchFamily="34" charset="0"/>
              <a:buChar char="•"/>
            </a:pPr>
            <a:r>
              <a:rPr lang="cs-CZ" sz="1200" dirty="0"/>
              <a:t>z neúspěchu se poučí a přijímá opatření,</a:t>
            </a:r>
          </a:p>
          <a:p>
            <a:pPr marL="285750" lvl="3" indent="-285750">
              <a:buFont typeface="Arial" panose="020B0604020202020204" pitchFamily="34" charset="0"/>
              <a:buChar char="•"/>
            </a:pPr>
            <a:r>
              <a:rPr lang="cs-CZ" sz="1200" dirty="0"/>
              <a:t>při překonání překážek analyzuje situaci, hledá alternativy a volí nejvhodnější řešení,</a:t>
            </a:r>
          </a:p>
          <a:p>
            <a:pPr marL="285750" lvl="3" indent="-285750">
              <a:buFont typeface="Arial" panose="020B0604020202020204" pitchFamily="34" charset="0"/>
              <a:buChar char="•"/>
            </a:pPr>
            <a:r>
              <a:rPr lang="cs-CZ" sz="1200" dirty="0"/>
              <a:t>při plnění rutinních úkonů se dokáže oprostit od vnějších vlivů a soustředí se v danou chvíli pouze na příslušný cíl,</a:t>
            </a:r>
          </a:p>
          <a:p>
            <a:pPr marL="285750" lvl="3" indent="-285750">
              <a:buFont typeface="Arial" panose="020B0604020202020204" pitchFamily="34" charset="0"/>
              <a:buChar char="•"/>
            </a:pPr>
            <a:r>
              <a:rPr lang="cs-CZ" sz="1200" dirty="0"/>
              <a:t>v zátěžových situacích je oporou druhým,</a:t>
            </a:r>
          </a:p>
          <a:p>
            <a:pPr marL="285750" lvl="3" indent="-285750">
              <a:buFont typeface="Arial" panose="020B0604020202020204" pitchFamily="34" charset="0"/>
              <a:buChar char="•"/>
            </a:pPr>
            <a:r>
              <a:rPr lang="cs-CZ" sz="1200" dirty="0"/>
              <a:t>je schopen i v silně vypjatých situacích kontrolovat své pocity, dokáže pracovat s emocemi druhých,</a:t>
            </a:r>
          </a:p>
          <a:p>
            <a:pPr marL="285750" lvl="3" indent="-285750">
              <a:buFont typeface="Arial" panose="020B0604020202020204" pitchFamily="34" charset="0"/>
              <a:buChar char="•"/>
            </a:pPr>
            <a:r>
              <a:rPr lang="cs-CZ" sz="1200" dirty="0"/>
              <a:t>má vysokou sebedůvěru a pocit plné zdatnosti.</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253399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400" b="1" dirty="0"/>
              <a:t>Vedení lidí (</a:t>
            </a:r>
            <a:r>
              <a:rPr lang="cs-CZ" sz="1400" b="1" dirty="0" err="1"/>
              <a:t>leadership</a:t>
            </a:r>
            <a:r>
              <a:rPr lang="cs-CZ" sz="1400" b="1" dirty="0"/>
              <a:t>)</a:t>
            </a:r>
            <a:endParaRPr lang="cs-CZ" sz="1400" dirty="0"/>
          </a:p>
          <a:p>
            <a:pPr marL="285750" lvl="3" indent="-285750">
              <a:buFont typeface="Arial" panose="020B0604020202020204" pitchFamily="34" charset="0"/>
              <a:buChar char="•"/>
            </a:pPr>
            <a:r>
              <a:rPr lang="cs-CZ" sz="1200" dirty="0"/>
              <a:t>je charismatický vůdce, má přesvědčivé představy a nápady, pro které dokáže ostatní zaujmout a nadchnout, jeho strategie a nápady vyvolávají zájem a nadšení ostatních se podílet na poslání celé skupiny odpovědnost za skupinový výkon vnímá jako základní manažerskou roli,</a:t>
            </a:r>
          </a:p>
          <a:p>
            <a:pPr marL="285750" lvl="3" indent="-285750">
              <a:buFont typeface="Arial" panose="020B0604020202020204" pitchFamily="34" charset="0"/>
              <a:buChar char="•"/>
            </a:pPr>
            <a:r>
              <a:rPr lang="cs-CZ" sz="1200" dirty="0"/>
              <a:t>organizuje a plánuje, otevřeně informuje, zapojuje členy týmu do řízení úkolů a projektů, motivuje je k aktivnímu zapojení,</a:t>
            </a:r>
          </a:p>
          <a:p>
            <a:pPr marL="285750" lvl="3" indent="-285750">
              <a:buFont typeface="Arial" panose="020B0604020202020204" pitchFamily="34" charset="0"/>
              <a:buChar char="•"/>
            </a:pPr>
            <a:r>
              <a:rPr lang="cs-CZ" sz="1200" dirty="0"/>
              <a:t>poskytuje podřízeným dostatek svobody pro rozhodování, přejímání zodpovědnosti a volbu, jakým způsobem budou postupovat při realizaci svých úkolů, kontroluje jejich výsledky a diskutuje s nimi o způsobech řešení, poskytuje zpětnou vazbu,</a:t>
            </a:r>
          </a:p>
          <a:p>
            <a:pPr marL="285750" lvl="3" indent="-285750">
              <a:buFont typeface="Arial" panose="020B0604020202020204" pitchFamily="34" charset="0"/>
              <a:buChar char="•"/>
            </a:pPr>
            <a:r>
              <a:rPr lang="cs-CZ" sz="1200" dirty="0"/>
              <a:t>cíleně rozvíjí, povzbuzuje ostatní členy týmu při přebírání odpovědnosti za dílčí výsledky skupinové práce, zastává roli kouče, </a:t>
            </a:r>
          </a:p>
          <a:p>
            <a:pPr marL="285750" lvl="3" indent="-285750">
              <a:buFont typeface="Arial" panose="020B0604020202020204" pitchFamily="34" charset="0"/>
              <a:buChar char="•"/>
            </a:pPr>
            <a:r>
              <a:rPr lang="cs-CZ" sz="1200" dirty="0"/>
              <a:t>podporuje jednotlivé členy v jejich úsilí se zdokonalovat a vzdělávat, cíleně jim předává své znalosti a zkušenosti. </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63106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2. Měkké kompetence (úroveň 0-5) – na všech úrovních by měl mít úroveň 5</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r>
              <a:rPr lang="cs-CZ" sz="1200" b="1" dirty="0"/>
              <a:t>Ovlivňování ostatních</a:t>
            </a:r>
          </a:p>
          <a:p>
            <a:pPr marL="285750" lvl="3" indent="-285750">
              <a:buFont typeface="Arial" panose="020B0604020202020204" pitchFamily="34" charset="0"/>
              <a:buChar char="•"/>
            </a:pPr>
            <a:r>
              <a:rPr lang="cs-CZ" sz="1200" dirty="0"/>
              <a:t>navrhuje a realizuje ovlivňující strategie podle konkrétní situace a úrovně posluchačů,</a:t>
            </a:r>
          </a:p>
          <a:p>
            <a:pPr marL="285750" lvl="3" indent="-285750">
              <a:buFont typeface="Arial" panose="020B0604020202020204" pitchFamily="34" charset="0"/>
              <a:buChar char="•"/>
            </a:pPr>
            <a:r>
              <a:rPr lang="cs-CZ" sz="1200" dirty="0"/>
              <a:t>mění organizační strukturu (včetně pracovních míst) s cílem podpořit změnu očekávaného chování spojuje se s ostatními, kteří podporují jeho zájmy a dokážou cíleně působit na druhé,</a:t>
            </a:r>
          </a:p>
          <a:p>
            <a:pPr marL="285750" lvl="3" indent="-285750">
              <a:buFont typeface="Arial" panose="020B0604020202020204" pitchFamily="34" charset="0"/>
              <a:buChar char="•"/>
            </a:pPr>
            <a:r>
              <a:rPr lang="cs-CZ" sz="1200" dirty="0"/>
              <a:t>aktivně vyhledává řešení, nové aktivity, postupy a možnosti, jak přesvědčit a ovlivnit ostatní,</a:t>
            </a:r>
          </a:p>
          <a:p>
            <a:pPr marL="285750" lvl="3" indent="-285750">
              <a:buFont typeface="Arial" panose="020B0604020202020204" pitchFamily="34" charset="0"/>
              <a:buChar char="•"/>
            </a:pPr>
            <a:r>
              <a:rPr lang="cs-CZ" sz="1200" dirty="0"/>
              <a:t>praktikuje „politické manévry“, aby dosáhl svého cíle a vlivu,</a:t>
            </a:r>
          </a:p>
          <a:p>
            <a:pPr marL="285750" lvl="3" indent="-285750">
              <a:buFont typeface="Arial" panose="020B0604020202020204" pitchFamily="34" charset="0"/>
              <a:buChar char="•"/>
            </a:pPr>
            <a:r>
              <a:rPr lang="cs-CZ" sz="1200" dirty="0"/>
              <a:t>dokáže využít potřeb a zájmu posluchačů pro svou věc,</a:t>
            </a:r>
          </a:p>
          <a:p>
            <a:pPr marL="285750" lvl="3" indent="-285750">
              <a:buFont typeface="Arial" panose="020B0604020202020204" pitchFamily="34" charset="0"/>
              <a:buChar char="•"/>
            </a:pPr>
            <a:r>
              <a:rPr lang="cs-CZ" sz="1200" dirty="0"/>
              <a:t>jeho projev a prezentace jsou charismatické provokuje v dobrém slova smyslu,</a:t>
            </a:r>
          </a:p>
          <a:p>
            <a:pPr marL="285750" lvl="3" indent="-285750">
              <a:buFont typeface="Arial" panose="020B0604020202020204" pitchFamily="34" charset="0"/>
              <a:buChar char="•"/>
            </a:pPr>
            <a:r>
              <a:rPr lang="cs-CZ" sz="1200" dirty="0"/>
              <a:t>vtahuje posluchače do svého projevu nebo prezentace, nabízí jim atraktivní nápady a řešení, kterým nelze odolat,</a:t>
            </a:r>
          </a:p>
          <a:p>
            <a:pPr marL="285750" lvl="3" indent="-285750">
              <a:buFont typeface="Arial" panose="020B0604020202020204" pitchFamily="34" charset="0"/>
              <a:buChar char="•"/>
            </a:pPr>
            <a:r>
              <a:rPr lang="cs-CZ" sz="1200" dirty="0"/>
              <a:t>jeho prezentační a komutační projev je excelentní, zvládá s přehledem prezentaci a jednání před velkými skupinami v českém i cizím jazyce.</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198023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dirty="0"/>
          </a:p>
          <a:p>
            <a:pPr marL="0" lvl="3" indent="0" algn="just">
              <a:buNone/>
            </a:pPr>
            <a:endParaRPr lang="cs-CZ" sz="1200" b="1" dirty="0"/>
          </a:p>
          <a:p>
            <a:pPr marL="0" lvl="3" indent="0" algn="just">
              <a:buNone/>
            </a:pPr>
            <a:r>
              <a:rPr lang="cs-CZ" sz="1200" b="1" dirty="0"/>
              <a:t>Počítačová způsobilost – úroveň 3</a:t>
            </a:r>
          </a:p>
          <a:p>
            <a:pPr marL="285750" lvl="3" indent="-285750">
              <a:buFont typeface="Arial" panose="020B0604020202020204" pitchFamily="34" charset="0"/>
              <a:buChar char="•"/>
            </a:pPr>
            <a:r>
              <a:rPr lang="cs-CZ" sz="1200" dirty="0"/>
              <a:t>ovládá pokročilejší ovládání počítače (databáze, převody mezi kancelářskými aplikacemi, řešení jednodušších problémů)</a:t>
            </a:r>
          </a:p>
          <a:p>
            <a:pPr marL="285750" lvl="3" indent="-285750">
              <a:buFont typeface="Arial" panose="020B0604020202020204" pitchFamily="34" charset="0"/>
              <a:buChar char="•"/>
            </a:pPr>
            <a:r>
              <a:rPr lang="cs-CZ" sz="1200" dirty="0"/>
              <a:t>používá nové aplikace, uvědomuje si analogie ve funkcích a ve způsobu ovládání různých aplikací</a:t>
            </a:r>
          </a:p>
          <a:p>
            <a:pPr marL="285750" lvl="3" indent="-285750">
              <a:buFont typeface="Arial" panose="020B0604020202020204" pitchFamily="34" charset="0"/>
              <a:buChar char="•"/>
            </a:pPr>
            <a:r>
              <a:rPr lang="cs-CZ" sz="1200" dirty="0"/>
              <a:t>využívá funkcí jednotlivých aplikací (vzorce, formátování, grafická animace)</a:t>
            </a:r>
          </a:p>
          <a:p>
            <a:pPr marL="285750" lvl="3" indent="-285750">
              <a:buFont typeface="Arial" panose="020B0604020202020204" pitchFamily="34" charset="0"/>
              <a:buChar char="•"/>
            </a:pPr>
            <a:endParaRPr lang="cs-CZ" sz="1200" dirty="0"/>
          </a:p>
          <a:p>
            <a:pPr marL="0" lvl="3" indent="0">
              <a:buNone/>
            </a:pPr>
            <a:r>
              <a:rPr lang="cs-CZ" sz="1200" b="1" dirty="0"/>
              <a:t>Způsobilost k řízení osobního automobilu – úroveň 2</a:t>
            </a:r>
          </a:p>
          <a:p>
            <a:pPr marL="285750" lvl="3" indent="-285750">
              <a:buFont typeface="Arial" panose="020B0604020202020204" pitchFamily="34" charset="0"/>
              <a:buChar char="•"/>
            </a:pPr>
            <a:r>
              <a:rPr lang="cs-CZ" sz="1200" dirty="0"/>
              <a:t>má oprávnění k řízení osobního automobilu</a:t>
            </a:r>
          </a:p>
          <a:p>
            <a:pPr marL="285750" lvl="3" indent="-285750">
              <a:buFont typeface="Arial" panose="020B0604020202020204" pitchFamily="34" charset="0"/>
              <a:buChar char="•"/>
            </a:pPr>
            <a:r>
              <a:rPr lang="cs-CZ" sz="1200" dirty="0"/>
              <a:t>běžně se orientuje ve známém prostředí</a:t>
            </a:r>
          </a:p>
          <a:p>
            <a:pPr marL="285750" lvl="3" indent="-285750">
              <a:buFont typeface="Arial" panose="020B0604020202020204" pitchFamily="34" charset="0"/>
              <a:buChar char="•"/>
            </a:pPr>
            <a:r>
              <a:rPr lang="cs-CZ" sz="1200" dirty="0"/>
              <a:t>zvládá jízdu na kratší trasy</a:t>
            </a:r>
          </a:p>
          <a:p>
            <a:pPr marL="285750" lvl="3" indent="-285750">
              <a:buFont typeface="Arial" panose="020B0604020202020204" pitchFamily="34" charset="0"/>
              <a:buChar char="•"/>
            </a:pPr>
            <a:r>
              <a:rPr lang="cs-CZ" sz="1200" dirty="0"/>
              <a:t>zajistí základní údržbu automobilu</a:t>
            </a:r>
          </a:p>
          <a:p>
            <a:pPr marL="285750" lvl="3" indent="-285750">
              <a:buFont typeface="Arial" panose="020B0604020202020204" pitchFamily="34" charset="0"/>
              <a:buChar char="•"/>
            </a:pPr>
            <a:endParaRPr lang="cs-CZ" sz="1200" dirty="0"/>
          </a:p>
          <a:p>
            <a:pPr marL="0" lvl="3" indent="0">
              <a:buNone/>
            </a:pPr>
            <a:r>
              <a:rPr lang="cs-CZ" sz="1200" b="1" dirty="0"/>
              <a:t>Numerická způsobilost - úroveň 3</a:t>
            </a:r>
          </a:p>
          <a:p>
            <a:pPr marL="285750" lvl="3" indent="-285750">
              <a:buFont typeface="Arial" panose="020B0604020202020204" pitchFamily="34" charset="0"/>
              <a:buChar char="•"/>
            </a:pPr>
            <a:r>
              <a:rPr lang="cs-CZ" sz="1200" dirty="0"/>
              <a:t>provádí složitější aritmetické a geometrické výpočty a operace</a:t>
            </a:r>
          </a:p>
          <a:p>
            <a:pPr marL="285750" lvl="3" indent="-285750">
              <a:buFont typeface="Arial" panose="020B0604020202020204" pitchFamily="34" charset="0"/>
              <a:buChar char="•"/>
            </a:pPr>
            <a:r>
              <a:rPr lang="cs-CZ" sz="1200" dirty="0"/>
              <a:t>provádí převody mezi různými měrovými soustavami</a:t>
            </a:r>
          </a:p>
          <a:p>
            <a:pPr marL="0" lvl="3"/>
            <a:endParaRPr lang="cs-CZ" sz="1200" b="1"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3272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r>
              <a:rPr lang="cs-CZ" sz="1400" b="1" dirty="0"/>
              <a:t>Ekonomické povědomí – úroveň 3</a:t>
            </a:r>
          </a:p>
          <a:p>
            <a:pPr marL="285750" lvl="3" indent="-285750">
              <a:buFont typeface="Arial" panose="020B0604020202020204" pitchFamily="34" charset="0"/>
              <a:buChar char="•"/>
            </a:pPr>
            <a:r>
              <a:rPr lang="cs-CZ" sz="1400" dirty="0"/>
              <a:t>provádí kalkulace a rozpočty,</a:t>
            </a:r>
          </a:p>
          <a:p>
            <a:pPr marL="285750" lvl="3" indent="-285750">
              <a:buFont typeface="Arial" panose="020B0604020202020204" pitchFamily="34" charset="0"/>
              <a:buChar char="•"/>
            </a:pPr>
            <a:r>
              <a:rPr lang="cs-CZ" sz="1400" dirty="0"/>
              <a:t>orientuje se v mikroekonomických a makroekonomických ukazatelích a je schopen s nimi v praxi pracovat,</a:t>
            </a:r>
          </a:p>
          <a:p>
            <a:pPr marL="285750" lvl="3" indent="-285750">
              <a:buFont typeface="Arial" panose="020B0604020202020204" pitchFamily="34" charset="0"/>
              <a:buChar char="•"/>
            </a:pPr>
            <a:r>
              <a:rPr lang="cs-CZ" sz="1400" dirty="0"/>
              <a:t>orientuje se v ekonomické legislativě,</a:t>
            </a:r>
          </a:p>
          <a:p>
            <a:pPr marL="285750" lvl="3" indent="-285750">
              <a:buFont typeface="Arial" panose="020B0604020202020204" pitchFamily="34" charset="0"/>
              <a:buChar char="•"/>
            </a:pPr>
            <a:r>
              <a:rPr lang="cs-CZ" sz="1400" dirty="0"/>
              <a:t>orientuje se v ekonomickém a finančním řízení a rozumí základním pojmům (rozvaha, odpisy, výsledovka, zisk),</a:t>
            </a:r>
          </a:p>
          <a:p>
            <a:pPr marL="285750" lvl="3" indent="-285750">
              <a:buFont typeface="Arial" panose="020B0604020202020204" pitchFamily="34" charset="0"/>
              <a:buChar char="•"/>
            </a:pPr>
            <a:r>
              <a:rPr lang="cs-CZ" sz="1400" dirty="0"/>
              <a:t>zná a využívá i složitější metody financování (záruky, úvěry, investice).</a:t>
            </a:r>
          </a:p>
          <a:p>
            <a:pPr marL="0" lvl="3" indent="0">
              <a:buNone/>
            </a:pPr>
            <a:endParaRPr lang="cs-CZ" sz="1400" dirty="0"/>
          </a:p>
          <a:p>
            <a:pPr marL="0" lvl="3" indent="0">
              <a:buNone/>
            </a:pPr>
            <a:r>
              <a:rPr lang="cs-CZ" sz="1400" b="1" dirty="0"/>
              <a:t>Právní povědomí – úroveň 3</a:t>
            </a:r>
          </a:p>
          <a:p>
            <a:pPr marL="285750" lvl="3" indent="-285750">
              <a:buFont typeface="Arial" panose="020B0604020202020204" pitchFamily="34" charset="0"/>
              <a:buChar char="•"/>
            </a:pPr>
            <a:r>
              <a:rPr lang="cs-CZ" sz="1400" dirty="0"/>
              <a:t>má právní povědomí, aplikuje znalosti zákonů a legislativy běžně ve firemní praxi využívané (obchodní zákoník, občanský zákoník,..),</a:t>
            </a:r>
          </a:p>
          <a:p>
            <a:pPr marL="285750" lvl="3" indent="-285750">
              <a:buFont typeface="Arial" panose="020B0604020202020204" pitchFamily="34" charset="0"/>
              <a:buChar char="•"/>
            </a:pPr>
            <a:r>
              <a:rPr lang="cs-CZ" sz="1400" dirty="0"/>
              <a:t>orientuje se v právních úkonech, dokumentech i subjektech právní praxe,</a:t>
            </a:r>
          </a:p>
          <a:p>
            <a:pPr marL="285750" lvl="3" indent="-285750">
              <a:buFont typeface="Arial" panose="020B0604020202020204" pitchFamily="34" charset="0"/>
              <a:buChar char="•"/>
            </a:pPr>
            <a:r>
              <a:rPr lang="cs-CZ" sz="1400" dirty="0"/>
              <a:t>zvládá aktivní právní jednání.</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16130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0" lvl="3" indent="0" algn="just">
              <a:buNone/>
            </a:pPr>
            <a:endParaRPr lang="cs-CZ" sz="1400" b="1" dirty="0"/>
          </a:p>
          <a:p>
            <a:pPr marL="0" lvl="3" indent="0" algn="just">
              <a:buNone/>
            </a:pPr>
            <a:r>
              <a:rPr lang="cs-CZ" sz="1200" b="1" dirty="0"/>
              <a:t>Jazyková způsobilost v češtině – úroveň 3</a:t>
            </a:r>
          </a:p>
          <a:p>
            <a:pPr marL="0" lvl="3" indent="0" algn="just">
              <a:buNone/>
            </a:pPr>
            <a:endParaRPr lang="cs-CZ" sz="1200" b="1" dirty="0"/>
          </a:p>
          <a:p>
            <a:pPr marL="285750" lvl="3" indent="-285750">
              <a:buFont typeface="Arial" panose="020B0604020202020204" pitchFamily="34" charset="0"/>
              <a:buChar char="•"/>
            </a:pPr>
            <a:r>
              <a:rPr lang="cs-CZ" sz="1200" dirty="0"/>
              <a:t>důkladně se orientuje a rozumí i náročným odborným textům, které se dané pracovní oblasti přímo nedotýkají, rozlišuje styl písemného projevu,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plynule a spontánně reaguje, včetně komunikace s rodilými mluvčími, využívá jazykové prostředky pružně a efektivně pro nejrůznější účely (společenské, profesní), přesně formuluje své názory a vyjadřuje se i ke složitějším tématům,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rozumí rozsáhlým i méně zřetelně strukturovaným výpovědím,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sestaví strukturované podrobné písemné texty i na složitá témata, formálně a stylisticky přizpůsobí tyto texty danému účelu.</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3851210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400" b="1" dirty="0">
                <a:solidFill>
                  <a:schemeClr val="bg1"/>
                </a:solidFill>
                <a:latin typeface="Times New Roman" panose="02020603050405020304" pitchFamily="18" charset="0"/>
                <a:cs typeface="Times New Roman" panose="02020603050405020304" pitchFamily="18" charset="0"/>
              </a:rPr>
              <a:t>3. Obecné dovednosti (úroveň 0-3) </a:t>
            </a:r>
          </a:p>
        </p:txBody>
      </p:sp>
      <p:sp>
        <p:nvSpPr>
          <p:cNvPr id="5" name="Zástupný symbol pro obsah 2"/>
          <p:cNvSpPr txBox="1">
            <a:spLocks/>
          </p:cNvSpPr>
          <p:nvPr/>
        </p:nvSpPr>
        <p:spPr>
          <a:xfrm>
            <a:off x="3844516" y="0"/>
            <a:ext cx="41838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dirty="0"/>
          </a:p>
          <a:p>
            <a:pPr marL="0" lvl="3" indent="0" algn="just">
              <a:buNone/>
            </a:pPr>
            <a:endParaRPr lang="cs-CZ" sz="1200" b="1" dirty="0"/>
          </a:p>
          <a:p>
            <a:pPr marL="0" lvl="3" indent="0" algn="just">
              <a:buNone/>
            </a:pPr>
            <a:endParaRPr lang="cs-CZ" sz="1200" b="1" dirty="0"/>
          </a:p>
          <a:p>
            <a:pPr marL="0" lvl="3" indent="0" algn="just">
              <a:buNone/>
            </a:pPr>
            <a:r>
              <a:rPr lang="cs-CZ" sz="1200" b="1" dirty="0"/>
              <a:t>Jazyková způsobilost v angličtině – úroveň 2</a:t>
            </a:r>
          </a:p>
          <a:p>
            <a:pPr marL="285750" lvl="3" indent="-285750">
              <a:buFont typeface="Arial" panose="020B0604020202020204" pitchFamily="34" charset="0"/>
              <a:buChar char="•"/>
            </a:pPr>
            <a:r>
              <a:rPr lang="cs-CZ" sz="1200" dirty="0"/>
              <a:t>B1 - V hlavních rysech rozumí informacím o důvěrně známých věcech, se kterými se pravidelně setkává v práci, ve škole, ve volném čase apod., pokud jsou vyjádřeny zřetelným standardním způsobem. Umí se vypořádat s většinou situací, které mohou nastat při cestování na území, kde se daným jazykem hovoří. Umí vytvořit jednoduchý souvislý text o tématech, která dobře zná nebo která ho osobně zajímají. Dokáže popsat zážitky a události, sny, naděje a touhy a stručně zdůvodnit a vysvětlit své názory a plány.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B2 – Rozumí hlavním myšlenkám složitých textů jak s konkrétními, tak abstraktními náměty, včetně odborné diskuse o oboru své specializace. Dokáže se dorozumět tak plynule a spontánně, že může uspokojivě vést běžný dialog s rodilými mluvčími bez většího úsilí na obou stranách. Umí sestavit jasný podrobný text o širokém okruhu témat, vysvětlit stanovisko k aktuálním problémům a uvést výhody a nevýhody různých možností.</a:t>
            </a:r>
          </a:p>
          <a:p>
            <a:pPr marL="0" lvl="3"/>
            <a:endParaRPr lang="cs-CZ" sz="1200" b="1"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98681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4</a:t>
            </a:r>
            <a:r>
              <a:rPr lang="it-IT" sz="1400" b="1" dirty="0">
                <a:solidFill>
                  <a:schemeClr val="bg1"/>
                </a:solidFill>
                <a:latin typeface="Times New Roman" panose="02020603050405020304" pitchFamily="18" charset="0"/>
                <a:cs typeface="Times New Roman" panose="02020603050405020304" pitchFamily="18" charset="0"/>
              </a:rPr>
              <a:t>. </a:t>
            </a:r>
            <a:r>
              <a:rPr lang="cs-CZ" sz="1400" b="1" dirty="0">
                <a:solidFill>
                  <a:schemeClr val="bg1"/>
                </a:solidFill>
                <a:latin typeface="Times New Roman" panose="02020603050405020304" pitchFamily="18" charset="0"/>
                <a:cs typeface="Times New Roman" panose="02020603050405020304" pitchFamily="18" charset="0"/>
              </a:rPr>
              <a:t>Odborné znalosti </a:t>
            </a:r>
            <a:r>
              <a:rPr lang="it-IT" sz="1400" b="1" dirty="0">
                <a:solidFill>
                  <a:schemeClr val="bg1"/>
                </a:solidFill>
                <a:latin typeface="Times New Roman" panose="02020603050405020304" pitchFamily="18" charset="0"/>
                <a:cs typeface="Times New Roman" panose="02020603050405020304" pitchFamily="18" charset="0"/>
              </a:rPr>
              <a:t>(úroveň </a:t>
            </a:r>
            <a:r>
              <a:rPr lang="cs-CZ" sz="1400" b="1" dirty="0">
                <a:solidFill>
                  <a:schemeClr val="bg1"/>
                </a:solidFill>
                <a:latin typeface="Times New Roman" panose="02020603050405020304" pitchFamily="18" charset="0"/>
                <a:cs typeface="Times New Roman" panose="02020603050405020304" pitchFamily="18" charset="0"/>
              </a:rPr>
              <a:t>1-8</a:t>
            </a:r>
            <a:r>
              <a:rPr lang="it-IT" sz="14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8" name="Tabulka 7"/>
          <p:cNvGraphicFramePr>
            <a:graphicFrameLocks noGrp="1"/>
          </p:cNvGraphicFramePr>
          <p:nvPr>
            <p:extLst/>
          </p:nvPr>
        </p:nvGraphicFramePr>
        <p:xfrm>
          <a:off x="3851920" y="447339"/>
          <a:ext cx="4896544" cy="4251135"/>
        </p:xfrm>
        <a:graphic>
          <a:graphicData uri="http://schemas.openxmlformats.org/drawingml/2006/table">
            <a:tbl>
              <a:tblPr firstRow="1" firstCol="1" bandRow="1"/>
              <a:tblGrid>
                <a:gridCol w="4464496">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420581">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stanovy a základní organizační normy společnosti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pravidla evidování korespondence, smluv a dalších dokumentů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základní ekonomické ukazatele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ukazatele ekonomické efektivnosti investic a projektů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finanční plánování</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3007">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pracovní právo, pracovně právní vztahy, sociální zabezpečení, zákon o zaměstnanosti</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3007">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komerční právo, smluvně-závazkové vztahy, obchodní společnosti, obchodní zákoník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zásady vedení pracovního kolektivu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metody a techniky hodnocení výkonu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personální management</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ekonomický (finanční) management, controlling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kvality</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legislativa veřejných zakázek a pravidla hospodářské soutěže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problematika grantů a grantové politiky</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5764">
                <a:tc>
                  <a:txBody>
                    <a:bodyPr/>
                    <a:lstStyle/>
                    <a:p>
                      <a:pPr marL="171450" indent="-1714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management rizik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r>
                        <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5372">
                <a:tc>
                  <a:txBody>
                    <a:bodyPr/>
                    <a:lstStyle/>
                    <a:p>
                      <a:pPr marL="171450" indent="-171450">
                        <a:lnSpc>
                          <a:spcPct val="107000"/>
                        </a:lnSpc>
                        <a:spcAft>
                          <a:spcPts val="800"/>
                        </a:spcAft>
                        <a:buFont typeface="Arial" panose="020B0604020202020204" pitchFamily="34" charset="0"/>
                        <a:buChar char="•"/>
                      </a:pPr>
                      <a:r>
                        <a:rPr lang="cs-CZ" sz="12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1200" dirty="0">
                          <a:effectLst/>
                          <a:latin typeface="Calibri" panose="020F0502020204030204" pitchFamily="34" charset="0"/>
                          <a:ea typeface="Calibri" panose="020F0502020204030204" pitchFamily="34" charset="0"/>
                          <a:cs typeface="Times New Roman" panose="02020603050405020304" pitchFamily="18" charset="0"/>
                        </a:rPr>
                        <a:t> management</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8</a:t>
                      </a:r>
                      <a:endParaRPr lang="cs-CZ" sz="1200" baseline="0" dirty="0">
                        <a:solidFill>
                          <a:srgbClr val="30787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2268355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5</a:t>
            </a:r>
            <a:r>
              <a:rPr lang="it-IT" sz="1400" b="1" dirty="0">
                <a:solidFill>
                  <a:schemeClr val="bg1"/>
                </a:solidFill>
                <a:latin typeface="Times New Roman" panose="02020603050405020304" pitchFamily="18" charset="0"/>
                <a:cs typeface="Times New Roman" panose="02020603050405020304" pitchFamily="18" charset="0"/>
              </a:rPr>
              <a:t>. </a:t>
            </a:r>
            <a:r>
              <a:rPr lang="cs-CZ" sz="1400" b="1" dirty="0">
                <a:solidFill>
                  <a:schemeClr val="bg1"/>
                </a:solidFill>
                <a:latin typeface="Times New Roman" panose="02020603050405020304" pitchFamily="18" charset="0"/>
                <a:cs typeface="Times New Roman" panose="02020603050405020304" pitchFamily="18" charset="0"/>
              </a:rPr>
              <a:t>Odborné dovednosti </a:t>
            </a:r>
            <a:r>
              <a:rPr lang="it-IT" sz="1400" b="1" dirty="0">
                <a:solidFill>
                  <a:schemeClr val="bg1"/>
                </a:solidFill>
                <a:latin typeface="Times New Roman" panose="02020603050405020304" pitchFamily="18" charset="0"/>
                <a:cs typeface="Times New Roman" panose="02020603050405020304" pitchFamily="18" charset="0"/>
              </a:rPr>
              <a:t>(úroveň </a:t>
            </a:r>
            <a:r>
              <a:rPr lang="cs-CZ" sz="1400" b="1" dirty="0">
                <a:solidFill>
                  <a:schemeClr val="bg1"/>
                </a:solidFill>
                <a:latin typeface="Times New Roman" panose="02020603050405020304" pitchFamily="18" charset="0"/>
                <a:cs typeface="Times New Roman" panose="02020603050405020304" pitchFamily="18" charset="0"/>
              </a:rPr>
              <a:t>1-8</a:t>
            </a:r>
            <a:r>
              <a:rPr lang="it-IT" sz="1400" b="1"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b="1"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graphicFrame>
        <p:nvGraphicFramePr>
          <p:cNvPr id="7" name="Tabulka 6"/>
          <p:cNvGraphicFramePr>
            <a:graphicFrameLocks noGrp="1"/>
          </p:cNvGraphicFramePr>
          <p:nvPr>
            <p:extLst/>
          </p:nvPr>
        </p:nvGraphicFramePr>
        <p:xfrm>
          <a:off x="3923928" y="1347614"/>
          <a:ext cx="4608512" cy="2955238"/>
        </p:xfrm>
        <a:graphic>
          <a:graphicData uri="http://schemas.openxmlformats.org/drawingml/2006/table">
            <a:tbl>
              <a:tblPr firstRow="1" firstCol="1" bandRow="1"/>
              <a:tblGrid>
                <a:gridCol w="4273253">
                  <a:extLst>
                    <a:ext uri="{9D8B030D-6E8A-4147-A177-3AD203B41FA5}">
                      <a16:colId xmlns:a16="http://schemas.microsoft.com/office/drawing/2014/main" val="20000"/>
                    </a:ext>
                  </a:extLst>
                </a:gridCol>
                <a:gridCol w="335259">
                  <a:extLst>
                    <a:ext uri="{9D8B030D-6E8A-4147-A177-3AD203B41FA5}">
                      <a16:colId xmlns:a16="http://schemas.microsoft.com/office/drawing/2014/main" val="20001"/>
                    </a:ext>
                  </a:extLst>
                </a:gridCol>
              </a:tblGrid>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integrace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rozsahu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Finanční řízení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změn v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časového rámce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jakosti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6</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rizik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zdrojů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informací a dokumentace v projektu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3"/>
                        </a:rPr>
                        <a:t>6</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programu</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8658">
                <a:tc>
                  <a:txBody>
                    <a:bodyPr/>
                    <a:lstStyle/>
                    <a:p>
                      <a:pPr marL="285750" indent="-285750">
                        <a:lnSpc>
                          <a:spcPct val="107000"/>
                        </a:lnSpc>
                        <a:spcAft>
                          <a:spcPts val="800"/>
                        </a:spcAft>
                        <a:buFont typeface="Arial" panose="020B0604020202020204" pitchFamily="34" charset="0"/>
                        <a:buChar char="•"/>
                      </a:pPr>
                      <a:r>
                        <a:rPr lang="cs-CZ" sz="1200" dirty="0">
                          <a:effectLst/>
                          <a:latin typeface="Calibri" panose="020F0502020204030204" pitchFamily="34" charset="0"/>
                          <a:ea typeface="Calibri" panose="020F0502020204030204" pitchFamily="34" charset="0"/>
                          <a:cs typeface="Times New Roman" panose="02020603050405020304" pitchFamily="18" charset="0"/>
                        </a:rPr>
                        <a:t>Řízení organizace prostřednictvím projektů</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cs-CZ" sz="1200" u="sng" baseline="0" dirty="0">
                          <a:solidFill>
                            <a:srgbClr val="0563C1"/>
                          </a:solidFill>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hlinkClick r:id="rId2"/>
                        </a:rPr>
                        <a:t>7</a:t>
                      </a:r>
                      <a:r>
                        <a:rPr lang="cs-CZ" sz="1200" baseline="0" dirty="0">
                          <a:effectLst/>
                          <a:uFill>
                            <a:solidFill>
                              <a:schemeClr val="bg1"/>
                            </a:solidFill>
                          </a:uFill>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42305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pl-PL"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it-IT" sz="1600" b="1" dirty="0">
                <a:solidFill>
                  <a:schemeClr val="bg1"/>
                </a:solidFill>
                <a:latin typeface="Times New Roman" panose="02020603050405020304" pitchFamily="18" charset="0"/>
                <a:cs typeface="Times New Roman" panose="02020603050405020304" pitchFamily="18" charset="0"/>
              </a:rPr>
              <a:t>6. Zdravotní podmínky (onemocnění omezující výkon pozice)</a:t>
            </a: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600" dirty="0"/>
          </a:p>
          <a:p>
            <a:pPr marL="0" lvl="3" indent="0">
              <a:buNone/>
            </a:pPr>
            <a:r>
              <a:rPr lang="cs-CZ" sz="1200" dirty="0"/>
              <a:t>Onemocnění </a:t>
            </a:r>
            <a:r>
              <a:rPr lang="cs-CZ" sz="1200" b="1" dirty="0"/>
              <a:t>omezující výkon </a:t>
            </a:r>
            <a:r>
              <a:rPr lang="cs-CZ" sz="1200" dirty="0"/>
              <a:t>typové pozice</a:t>
            </a:r>
          </a:p>
          <a:p>
            <a:pPr marL="228600" lvl="4" indent="0">
              <a:buNone/>
            </a:pPr>
            <a:r>
              <a:rPr lang="cs-CZ" sz="1200" dirty="0"/>
              <a:t>•	Závažná endokrinní onemocnění.</a:t>
            </a:r>
          </a:p>
          <a:p>
            <a:pPr marL="228600" lvl="4" indent="0">
              <a:buNone/>
            </a:pPr>
            <a:r>
              <a:rPr lang="cs-CZ" sz="1200" dirty="0"/>
              <a:t>•	Poruchy vidění.</a:t>
            </a:r>
          </a:p>
          <a:p>
            <a:pPr marL="228600" lvl="4" indent="0">
              <a:buNone/>
            </a:pPr>
            <a:r>
              <a:rPr lang="cs-CZ" sz="1200" dirty="0"/>
              <a:t>•	Duševní poruchy.</a:t>
            </a:r>
          </a:p>
          <a:p>
            <a:pPr marL="228600" lvl="4" indent="0">
              <a:buNone/>
            </a:pPr>
            <a:r>
              <a:rPr lang="cs-CZ" sz="1200" dirty="0"/>
              <a:t>•	Poruchy chování.</a:t>
            </a:r>
          </a:p>
          <a:p>
            <a:pPr marL="228600" lvl="4" indent="0">
              <a:buNone/>
            </a:pPr>
            <a:r>
              <a:rPr lang="cs-CZ" sz="1200" dirty="0"/>
              <a:t>•	Závažná psychosomatická onemocnění.</a:t>
            </a:r>
          </a:p>
          <a:p>
            <a:pPr marL="228600" lvl="4" indent="0">
              <a:buNone/>
            </a:pPr>
            <a:r>
              <a:rPr lang="cs-CZ" sz="1200" dirty="0"/>
              <a:t>•	Epilepsie a jiná záchvatová onemocnění.</a:t>
            </a:r>
          </a:p>
          <a:p>
            <a:pPr marL="228600" lvl="4" indent="0">
              <a:buNone/>
            </a:pPr>
            <a:r>
              <a:rPr lang="cs-CZ" sz="1200" dirty="0"/>
              <a:t>•	Závažná nervová onemocnění.</a:t>
            </a:r>
          </a:p>
          <a:p>
            <a:pPr marL="228600" lvl="4" indent="0">
              <a:buNone/>
            </a:pPr>
            <a:endParaRPr lang="cs-CZ" sz="1200" dirty="0"/>
          </a:p>
          <a:p>
            <a:pPr marL="0" lvl="3" indent="0">
              <a:buNone/>
            </a:pPr>
            <a:r>
              <a:rPr lang="cs-CZ" sz="1200" dirty="0"/>
              <a:t>Onemocnění </a:t>
            </a:r>
            <a:r>
              <a:rPr lang="cs-CZ" sz="1200" b="1" dirty="0"/>
              <a:t>vylučující výkon </a:t>
            </a:r>
            <a:r>
              <a:rPr lang="cs-CZ" sz="1200" dirty="0"/>
              <a:t>typové pozice</a:t>
            </a:r>
          </a:p>
          <a:p>
            <a:pPr marL="228600" lvl="4" indent="0">
              <a:buNone/>
            </a:pPr>
            <a:r>
              <a:rPr lang="cs-CZ" sz="1200" dirty="0"/>
              <a:t>•	Závažné duševní poruchy, těžké poruchy chování.</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Kompetence projektového manažera</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79655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08" name="Rovnice" r:id="rId4" imgW="1091880" imgH="444240" progId="Equation.3">
                  <p:embed/>
                </p:oleObj>
              </mc:Choice>
              <mc:Fallback>
                <p:oleObj name="Rovnice" r:id="rId4" imgW="1091880" imgH="444240" progId="Equation.3">
                  <p:embed/>
                  <p:pic>
                    <p:nvPicPr>
                      <p:cNvPr id="5" name="Object 2">
                        <a:extLst>
                          <a:ext uri="{FF2B5EF4-FFF2-40B4-BE49-F238E27FC236}">
                            <a16:creationId xmlns:a16="http://schemas.microsoft.com/office/drawing/2014/main" id="{61A4CE0E-7D86-4C5B-8767-FD297C578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32" name="Rovnice" r:id="rId4" imgW="2920680" imgH="444240" progId="Equation.3">
                  <p:embed/>
                </p:oleObj>
              </mc:Choice>
              <mc:Fallback>
                <p:oleObj name="Rovnice" r:id="rId4" imgW="2920680" imgH="444240" progId="Equation.3">
                  <p:embed/>
                  <p:pic>
                    <p:nvPicPr>
                      <p:cNvPr id="5" name="Object 2">
                        <a:extLst>
                          <a:ext uri="{FF2B5EF4-FFF2-40B4-BE49-F238E27FC236}">
                            <a16:creationId xmlns:a16="http://schemas.microsoft.com/office/drawing/2014/main" id="{52785E5D-64D3-4E44-B79D-6AD6F1D2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hodnocení projektu (slidy 3-54) – ekonomická efektivnost investičních projektů, 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Struktura řídícího týmu projektu (Prince2) (slidy 55-68) – zainteresované strany, 4 úrovně managementu projektu, organizační struktury projektu</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tým a projektový manažer (slidy 69- 155) – pracovní skupiny a týmy, budování týmu, členové a role projektového týmu, osobnost a kompetence projektového manažera,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náklady obětované příležitosti. </a:t>
            </a:r>
          </a:p>
          <a:p>
            <a:pPr marL="285750" lvl="3" indent="-285750">
              <a:defRPr/>
            </a:pPr>
            <a:endParaRPr lang="cs-CZ" sz="1600"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návratnost z vhodného portfolia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dirty="0"/>
              <a:t>t (tax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dirty="0"/>
              <a:t>D (</a:t>
            </a:r>
            <a:r>
              <a:rPr lang="cs-CZ" sz="1600" dirty="0" err="1"/>
              <a:t>Debts</a:t>
            </a:r>
            <a:r>
              <a:rPr lang="cs-CZ" sz="1600" dirty="0"/>
              <a:t>) je úročený cizí kapitál</a:t>
            </a:r>
          </a:p>
          <a:p>
            <a:pPr marL="285750" lvl="3" indent="-285750">
              <a:defRPr/>
            </a:pPr>
            <a:r>
              <a:rPr lang="cs-CZ" sz="1600" dirty="0"/>
              <a:t>re je požadovaná procentuální výnosnost vlastního kapitálu (ta je často shodná s diskontem používaným např. pro výpočet NPV)</a:t>
            </a:r>
          </a:p>
          <a:p>
            <a:pPr marL="285750" lvl="3" indent="-285750">
              <a:defRPr/>
            </a:pPr>
            <a:r>
              <a:rPr lang="cs-CZ" sz="1600" dirty="0"/>
              <a:t>E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dirty="0">
                <a:highlight>
                  <a:srgbClr val="FFFF00"/>
                </a:highlight>
              </a:rPr>
              <a:t>Detailní představení problematiky stanovení výše WACC – viz dokument na </a:t>
            </a:r>
            <a:r>
              <a:rPr lang="cs-CZ" sz="1600" dirty="0" err="1">
                <a:highlight>
                  <a:srgbClr val="FFFF00"/>
                </a:highlight>
              </a:rPr>
              <a:t>elearningu</a:t>
            </a:r>
            <a:r>
              <a:rPr lang="cs-CZ" sz="1600" dirty="0">
                <a:highlight>
                  <a:srgbClr val="FFFF00"/>
                </a:highlight>
              </a:rPr>
              <a:t>- Alternativy stanovení nákladů WACC.</a:t>
            </a:r>
          </a:p>
          <a:p>
            <a:pPr marL="0" lvl="3" indent="0">
              <a:buNone/>
              <a:defRPr/>
            </a:pPr>
            <a:endParaRPr lang="cs-CZ" sz="1600"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(je použita pro členské státy EU obecně).</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56" name="Rovnice" r:id="rId4" imgW="1498320" imgH="444240" progId="Equation.3">
                  <p:embed/>
                </p:oleObj>
              </mc:Choice>
              <mc:Fallback>
                <p:oleObj name="Rovnice" r:id="rId4" imgW="1498320" imgH="444240" progId="Equation.3">
                  <p:embed/>
                  <p:pic>
                    <p:nvPicPr>
                      <p:cNvPr id="5" name="Object 2">
                        <a:extLst>
                          <a:ext uri="{FF2B5EF4-FFF2-40B4-BE49-F238E27FC236}">
                            <a16:creationId xmlns:a16="http://schemas.microsoft.com/office/drawing/2014/main" id="{453FE2D9-6FC6-45BA-90BB-7F67E26D7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neziskových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180" name="Rovnice" r:id="rId4" imgW="2158920" imgH="444240" progId="Equation.3">
                  <p:embed/>
                </p:oleObj>
              </mc:Choice>
              <mc:Fallback>
                <p:oleObj name="Rovnice" r:id="rId4" imgW="2158920" imgH="444240" progId="Equation.3">
                  <p:embed/>
                  <p:pic>
                    <p:nvPicPr>
                      <p:cNvPr id="7" name="Object 3">
                        <a:extLst>
                          <a:ext uri="{FF2B5EF4-FFF2-40B4-BE49-F238E27FC236}">
                            <a16:creationId xmlns:a16="http://schemas.microsoft.com/office/drawing/2014/main" id="{4D062062-8389-41F8-8D7B-BE9E39DB8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14" name="Rovnice" r:id="rId4" imgW="622080" imgH="177480" progId="Equation.3">
                  <p:embed/>
                </p:oleObj>
              </mc:Choice>
              <mc:Fallback>
                <p:oleObj name="Rovnice" r:id="rId4" imgW="622080" imgH="177480" progId="Equation.3">
                  <p:embed/>
                  <p:pic>
                    <p:nvPicPr>
                      <p:cNvPr id="7" name="Object 2">
                        <a:extLst>
                          <a:ext uri="{FF2B5EF4-FFF2-40B4-BE49-F238E27FC236}">
                            <a16:creationId xmlns:a16="http://schemas.microsoft.com/office/drawing/2014/main" id="{E5A2A448-CB4D-42F0-B344-5568445A2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15" name="Rovnice" r:id="rId6" imgW="939600" imgH="431640" progId="Equation.3">
                  <p:embed/>
                </p:oleObj>
              </mc:Choice>
              <mc:Fallback>
                <p:oleObj name="Rovnice" r:id="rId6" imgW="939600" imgH="431640" progId="Equation.3">
                  <p:embed/>
                  <p:pic>
                    <p:nvPicPr>
                      <p:cNvPr id="8" name="Object 3">
                        <a:extLst>
                          <a:ext uri="{FF2B5EF4-FFF2-40B4-BE49-F238E27FC236}">
                            <a16:creationId xmlns:a16="http://schemas.microsoft.com/office/drawing/2014/main" id="{F0E62900-E741-4FDA-A2CA-362F62360C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36" name="Rovnice" r:id="rId4" imgW="1358640" imgH="609480" progId="Equation.3">
                  <p:embed/>
                </p:oleObj>
              </mc:Choice>
              <mc:Fallback>
                <p:oleObj name="Rovnice" r:id="rId4" imgW="1358640" imgH="609480" progId="Equation.3">
                  <p:embed/>
                  <p:pic>
                    <p:nvPicPr>
                      <p:cNvPr id="5" name="Object 2">
                        <a:extLst>
                          <a:ext uri="{FF2B5EF4-FFF2-40B4-BE49-F238E27FC236}">
                            <a16:creationId xmlns:a16="http://schemas.microsoft.com/office/drawing/2014/main" id="{CFB84C80-7DDA-4663-A37B-D8C0CD9A0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38" name="Rovnice" r:id="rId4" imgW="901440" imgH="393480" progId="Equation.3">
                  <p:embed/>
                </p:oleObj>
              </mc:Choice>
              <mc:Fallback>
                <p:oleObj name="Rovnice" r:id="rId4" imgW="901440" imgH="393480" progId="Equation.3">
                  <p:embed/>
                  <p:pic>
                    <p:nvPicPr>
                      <p:cNvPr id="7" name="Object 2">
                        <a:extLst>
                          <a:ext uri="{FF2B5EF4-FFF2-40B4-BE49-F238E27FC236}">
                            <a16:creationId xmlns:a16="http://schemas.microsoft.com/office/drawing/2014/main" id="{E3D796D6-ED3D-4A3E-87D2-7CB94B661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39" name="Rovnice" r:id="rId6" imgW="1447560" imgH="622080" progId="Equation.3">
                  <p:embed/>
                </p:oleObj>
              </mc:Choice>
              <mc:Fallback>
                <p:oleObj name="Rovnice" r:id="rId6" imgW="1447560" imgH="622080" progId="Equation.3">
                  <p:embed/>
                  <p:pic>
                    <p:nvPicPr>
                      <p:cNvPr id="8" name="Object 3">
                        <a:extLst>
                          <a:ext uri="{FF2B5EF4-FFF2-40B4-BE49-F238E27FC236}">
                            <a16:creationId xmlns:a16="http://schemas.microsoft.com/office/drawing/2014/main" id="{2A7AF753-BCD2-4677-AA2F-21A59A3976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Existují 3 zájmy na projektu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dirty="0"/>
          </a:p>
          <a:p>
            <a:pPr marL="457200" lvl="4" indent="0">
              <a:buNone/>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Primární zainteresované strany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9B8CAA70-1B0B-4AA8-822E-5C281C30F1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68" t="17184" r="20142" b="5915"/>
          <a:stretch/>
        </p:blipFill>
        <p:spPr>
          <a:xfrm rot="10800000">
            <a:off x="899592" y="2474007"/>
            <a:ext cx="1872208" cy="1698049"/>
          </a:xfrm>
          <a:prstGeom prst="rect">
            <a:avLst/>
          </a:prstGeom>
        </p:spPr>
      </p:pic>
      <p:sp>
        <p:nvSpPr>
          <p:cNvPr id="9" name="Zástupný symbol pro obsah 2">
            <a:extLst>
              <a:ext uri="{FF2B5EF4-FFF2-40B4-BE49-F238E27FC236}">
                <a16:creationId xmlns:a16="http://schemas.microsoft.com/office/drawing/2014/main" id="{0D3F692C-922F-494C-935D-B572ED766BDE}"/>
              </a:ext>
            </a:extLst>
          </p:cNvPr>
          <p:cNvSpPr txBox="1">
            <a:spLocks/>
          </p:cNvSpPr>
          <p:nvPr/>
        </p:nvSpPr>
        <p:spPr>
          <a:xfrm>
            <a:off x="3870634" y="226940"/>
            <a:ext cx="5273365" cy="4577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b="1" dirty="0"/>
              <a:t>Prostředí zákazník/dodavatel</a:t>
            </a:r>
          </a:p>
          <a:p>
            <a:r>
              <a:rPr lang="cs-CZ" sz="1600" b="1" dirty="0"/>
              <a:t>Primární zainteresované strany</a:t>
            </a:r>
          </a:p>
          <a:p>
            <a:pPr lvl="1">
              <a:buFontTx/>
              <a:buChar char="-"/>
            </a:pPr>
            <a:r>
              <a:rPr lang="cs-CZ" sz="1400" b="1" dirty="0"/>
              <a:t>Byznys (sponzor)</a:t>
            </a:r>
          </a:p>
          <a:p>
            <a:pPr lvl="2">
              <a:buFontTx/>
              <a:buChar char="-"/>
            </a:pPr>
            <a:r>
              <a:rPr lang="cs-CZ" sz="1400" dirty="0"/>
              <a:t>Své byznys potřeby</a:t>
            </a:r>
          </a:p>
          <a:p>
            <a:pPr lvl="2">
              <a:buFontTx/>
              <a:buChar char="-"/>
            </a:pPr>
            <a:r>
              <a:rPr lang="cs-CZ" sz="1400" dirty="0"/>
              <a:t>Zájem na cena/výkon</a:t>
            </a:r>
          </a:p>
          <a:p>
            <a:pPr lvl="2">
              <a:buFontTx/>
              <a:buChar char="-"/>
            </a:pPr>
            <a:r>
              <a:rPr lang="cs-CZ" sz="1400" dirty="0"/>
              <a:t>Soulad s korporátními/programovými strategickými cíli</a:t>
            </a:r>
          </a:p>
          <a:p>
            <a:pPr lvl="1">
              <a:buFontTx/>
              <a:buChar char="-"/>
            </a:pPr>
            <a:r>
              <a:rPr lang="cs-CZ" sz="1400" b="1" dirty="0"/>
              <a:t>Uživatel/é</a:t>
            </a:r>
          </a:p>
          <a:p>
            <a:pPr lvl="2">
              <a:buFontTx/>
              <a:buChar char="-"/>
            </a:pPr>
            <a:r>
              <a:rPr lang="cs-CZ" sz="1400" dirty="0"/>
              <a:t>Budou používat/udržovat/obsluhovat produkty projektu (výstupy)</a:t>
            </a:r>
          </a:p>
          <a:p>
            <a:pPr lvl="2">
              <a:buFontTx/>
              <a:buChar char="-"/>
            </a:pPr>
            <a:r>
              <a:rPr lang="cs-CZ" sz="1400" dirty="0"/>
              <a:t>Specifikují rozsah a kvalitu</a:t>
            </a:r>
          </a:p>
          <a:p>
            <a:pPr lvl="1">
              <a:buFontTx/>
              <a:buChar char="-"/>
            </a:pPr>
            <a:r>
              <a:rPr lang="cs-CZ" sz="1400" b="1" dirty="0"/>
              <a:t>Dodavatel/é</a:t>
            </a:r>
          </a:p>
          <a:p>
            <a:pPr lvl="2">
              <a:buFontTx/>
              <a:buChar char="-"/>
            </a:pPr>
            <a:r>
              <a:rPr lang="cs-CZ" sz="1400" dirty="0"/>
              <a:t>Dovednosti pro dodání/vývoj</a:t>
            </a:r>
          </a:p>
          <a:p>
            <a:pPr lvl="2">
              <a:buFontTx/>
              <a:buChar char="-"/>
            </a:pPr>
            <a:r>
              <a:rPr lang="cs-CZ" sz="1400" dirty="0"/>
              <a:t>Dodávají specializované produkty </a:t>
            </a:r>
          </a:p>
        </p:txBody>
      </p:sp>
    </p:spTree>
    <p:extLst>
      <p:ext uri="{BB962C8B-B14F-4D97-AF65-F5344CB8AC3E}">
        <p14:creationId xmlns:p14="http://schemas.microsoft.com/office/powerpoint/2010/main" val="791010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851670"/>
            <a:ext cx="3168352" cy="1440160"/>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Dle metodiky PRINCE2 (téma Organizace) – </a:t>
            </a:r>
            <a:r>
              <a:rPr lang="cs-CZ" sz="1400" dirty="0">
                <a:solidFill>
                  <a:srgbClr val="307871"/>
                </a:solidFill>
                <a:latin typeface="Times New Roman" panose="02020603050405020304" pitchFamily="18" charset="0"/>
                <a:cs typeface="Times New Roman" panose="02020603050405020304" pitchFamily="18" charset="0"/>
              </a:rPr>
              <a:t>je nutno definovat a stanovit </a:t>
            </a:r>
            <a:r>
              <a:rPr lang="cs-CZ" sz="1400" b="1" dirty="0">
                <a:solidFill>
                  <a:srgbClr val="307871"/>
                </a:solidFill>
                <a:latin typeface="Times New Roman" panose="02020603050405020304" pitchFamily="18" charset="0"/>
                <a:cs typeface="Times New Roman" panose="02020603050405020304" pitchFamily="18" charset="0"/>
              </a:rPr>
              <a:t>strukturu odpovědnosti </a:t>
            </a:r>
            <a:r>
              <a:rPr lang="cs-CZ" sz="1400" dirty="0">
                <a:solidFill>
                  <a:srgbClr val="307871"/>
                </a:solidFill>
                <a:latin typeface="Times New Roman" panose="02020603050405020304" pitchFamily="18" charset="0"/>
                <a:cs typeface="Times New Roman" panose="02020603050405020304" pitchFamily="18" charset="0"/>
              </a:rPr>
              <a:t>v rámci řídicího týmu projektu (kdo?).</a:t>
            </a:r>
          </a:p>
          <a:p>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4 úrovně managementu projektu</a:t>
            </a:r>
          </a:p>
        </p:txBody>
      </p:sp>
      <p:pic>
        <p:nvPicPr>
          <p:cNvPr id="4" name="Obrázek 3">
            <a:extLst>
              <a:ext uri="{FF2B5EF4-FFF2-40B4-BE49-F238E27FC236}">
                <a16:creationId xmlns:a16="http://schemas.microsoft.com/office/drawing/2014/main" id="{52CD2CC4-0396-4480-9EFF-B54ACE0E30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34" b="4085"/>
          <a:stretch/>
        </p:blipFill>
        <p:spPr>
          <a:xfrm rot="10800000">
            <a:off x="3822048" y="1131590"/>
            <a:ext cx="4932710" cy="3384376"/>
          </a:xfrm>
          <a:prstGeom prst="rect">
            <a:avLst/>
          </a:prstGeom>
        </p:spPr>
      </p:pic>
    </p:spTree>
    <p:extLst>
      <p:ext uri="{BB962C8B-B14F-4D97-AF65-F5344CB8AC3E}">
        <p14:creationId xmlns:p14="http://schemas.microsoft.com/office/powerpoint/2010/main" val="2541829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283968" y="1635646"/>
            <a:ext cx="3600400" cy="1152128"/>
          </a:xfrm>
          <a:prstGeom prst="rect">
            <a:avLst/>
          </a:prstGeom>
        </p:spPr>
        <p:txBody>
          <a:bodyPr>
            <a:noAutofit/>
          </a:bodyPr>
          <a:lstStyle/>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Korporátní / programový management</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výbor</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Projektový management </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Týmový </a:t>
            </a:r>
            <a:r>
              <a:rPr lang="cs-CZ" sz="1400" b="1" dirty="0" err="1">
                <a:solidFill>
                  <a:srgbClr val="307871"/>
                </a:solidFill>
                <a:latin typeface="Times New Roman" panose="02020603050405020304" pitchFamily="18" charset="0"/>
                <a:cs typeface="Times New Roman" panose="02020603050405020304" pitchFamily="18" charset="0"/>
              </a:rPr>
              <a:t>manager</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ři</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00234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Projektový výbor</a:t>
            </a:r>
          </a:p>
          <a:p>
            <a:r>
              <a:rPr lang="cs-CZ" sz="1400" dirty="0">
                <a:solidFill>
                  <a:srgbClr val="307871"/>
                </a:solidFill>
                <a:latin typeface="Times New Roman" panose="02020603050405020304" pitchFamily="18" charset="0"/>
                <a:cs typeface="Times New Roman" panose="02020603050405020304" pitchFamily="18" charset="0"/>
              </a:rPr>
              <a:t>Odpovědný za úspěch projektu</a:t>
            </a:r>
          </a:p>
          <a:p>
            <a:r>
              <a:rPr lang="cs-CZ" sz="1400" dirty="0">
                <a:solidFill>
                  <a:srgbClr val="307871"/>
                </a:solidFill>
                <a:latin typeface="Times New Roman" panose="02020603050405020304" pitchFamily="18" charset="0"/>
                <a:cs typeface="Times New Roman" panose="02020603050405020304" pitchFamily="18" charset="0"/>
              </a:rPr>
              <a:t>Provádějí jednotné směřování</a:t>
            </a:r>
          </a:p>
          <a:p>
            <a:r>
              <a:rPr lang="cs-CZ" sz="1400" dirty="0">
                <a:solidFill>
                  <a:srgbClr val="307871"/>
                </a:solidFill>
                <a:latin typeface="Times New Roman" panose="02020603050405020304" pitchFamily="18" charset="0"/>
                <a:cs typeface="Times New Roman" panose="02020603050405020304" pitchFamily="18" charset="0"/>
              </a:rPr>
              <a:t>Delegují</a:t>
            </a:r>
          </a:p>
          <a:p>
            <a:r>
              <a:rPr lang="cs-CZ" sz="1400" dirty="0">
                <a:solidFill>
                  <a:srgbClr val="307871"/>
                </a:solidFill>
                <a:latin typeface="Times New Roman" panose="02020603050405020304" pitchFamily="18" charset="0"/>
                <a:cs typeface="Times New Roman" panose="02020603050405020304" pitchFamily="18" charset="0"/>
              </a:rPr>
              <a:t>Zajišťují zdroje a autorizují financování</a:t>
            </a:r>
          </a:p>
          <a:p>
            <a:r>
              <a:rPr lang="cs-CZ" sz="1400" dirty="0">
                <a:solidFill>
                  <a:srgbClr val="307871"/>
                </a:solidFill>
                <a:latin typeface="Times New Roman" panose="02020603050405020304" pitchFamily="18" charset="0"/>
                <a:cs typeface="Times New Roman" panose="02020603050405020304" pitchFamily="18" charset="0"/>
              </a:rPr>
              <a:t>Podporují PM</a:t>
            </a:r>
          </a:p>
          <a:p>
            <a:r>
              <a:rPr lang="cs-CZ" sz="1400" dirty="0">
                <a:solidFill>
                  <a:srgbClr val="307871"/>
                </a:solidFill>
                <a:latin typeface="Times New Roman" panose="02020603050405020304" pitchFamily="18" charset="0"/>
                <a:cs typeface="Times New Roman" panose="02020603050405020304" pitchFamily="18" charset="0"/>
              </a:rPr>
              <a:t>Zajišťují efektivní komunikaci (interní/externí zainteresované strany)</a:t>
            </a:r>
          </a:p>
          <a:p>
            <a:r>
              <a:rPr lang="cs-CZ" sz="1400" dirty="0">
                <a:solidFill>
                  <a:srgbClr val="307871"/>
                </a:solidFill>
                <a:latin typeface="Times New Roman" panose="02020603050405020304" pitchFamily="18" charset="0"/>
                <a:cs typeface="Times New Roman" panose="02020603050405020304" pitchFamily="18" charset="0"/>
              </a:rPr>
              <a:t>Klíčové vlastnosti (dostatečná autorita, důvěryhodnost, schopnost delegovat, dostupnost)</a:t>
            </a: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119059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Sponzor</a:t>
            </a:r>
          </a:p>
          <a:p>
            <a:r>
              <a:rPr lang="cs-CZ" sz="1400" dirty="0">
                <a:solidFill>
                  <a:srgbClr val="307871"/>
                </a:solidFill>
                <a:latin typeface="Times New Roman" panose="02020603050405020304" pitchFamily="18" charset="0"/>
                <a:cs typeface="Times New Roman" panose="02020603050405020304" pitchFamily="18" charset="0"/>
              </a:rPr>
              <a:t>Celkově odpovědný za úspěch projektu</a:t>
            </a:r>
          </a:p>
          <a:p>
            <a:r>
              <a:rPr lang="cs-CZ" sz="1400" dirty="0">
                <a:solidFill>
                  <a:srgbClr val="307871"/>
                </a:solidFill>
                <a:latin typeface="Times New Roman" panose="02020603050405020304" pitchFamily="18" charset="0"/>
                <a:cs typeface="Times New Roman" panose="02020603050405020304" pitchFamily="18" charset="0"/>
              </a:rPr>
              <a:t>Hlavní „</a:t>
            </a:r>
            <a:r>
              <a:rPr lang="cs-CZ" sz="1400" dirty="0" err="1">
                <a:solidFill>
                  <a:srgbClr val="307871"/>
                </a:solidFill>
                <a:latin typeface="Times New Roman" panose="02020603050405020304" pitchFamily="18" charset="0"/>
                <a:cs typeface="Times New Roman" panose="02020603050405020304" pitchFamily="18" charset="0"/>
              </a:rPr>
              <a:t>decision</a:t>
            </a:r>
            <a:r>
              <a:rPr lang="cs-CZ" sz="1400" dirty="0">
                <a:solidFill>
                  <a:srgbClr val="307871"/>
                </a:solidFill>
                <a:latin typeface="Times New Roman" panose="02020603050405020304" pitchFamily="18" charset="0"/>
                <a:cs typeface="Times New Roman" panose="02020603050405020304" pitchFamily="18" charset="0"/>
              </a:rPr>
              <a:t>-maker“</a:t>
            </a:r>
          </a:p>
          <a:p>
            <a:r>
              <a:rPr lang="cs-CZ" sz="1400" dirty="0">
                <a:solidFill>
                  <a:srgbClr val="307871"/>
                </a:solidFill>
                <a:latin typeface="Times New Roman" panose="02020603050405020304" pitchFamily="18" charset="0"/>
                <a:cs typeface="Times New Roman" panose="02020603050405020304" pitchFamily="18" charset="0"/>
              </a:rPr>
              <a:t>Cena/výkon – nákladově přijatelný přístup (</a:t>
            </a:r>
            <a:r>
              <a:rPr lang="cs-CZ" sz="1400" dirty="0" err="1">
                <a:solidFill>
                  <a:srgbClr val="307871"/>
                </a:solidFill>
                <a:latin typeface="Times New Roman" panose="02020603050405020304" pitchFamily="18" charset="0"/>
                <a:cs typeface="Times New Roman" panose="02020603050405020304" pitchFamily="18" charset="0"/>
              </a:rPr>
              <a:t>value</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money</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Zajišťuje financování a zdroje</a:t>
            </a:r>
          </a:p>
          <a:p>
            <a:r>
              <a:rPr lang="cs-CZ" sz="1400" dirty="0">
                <a:solidFill>
                  <a:srgbClr val="307871"/>
                </a:solidFill>
                <a:latin typeface="Times New Roman" panose="02020603050405020304" pitchFamily="18" charset="0"/>
                <a:cs typeface="Times New Roman" panose="02020603050405020304" pitchFamily="18" charset="0"/>
              </a:rPr>
              <a:t>Jmenován korporátním / programovým managementem</a:t>
            </a:r>
          </a:p>
          <a:p>
            <a:r>
              <a:rPr lang="cs-CZ" sz="1400" dirty="0">
                <a:solidFill>
                  <a:srgbClr val="307871"/>
                </a:solidFill>
                <a:latin typeface="Times New Roman" panose="02020603050405020304" pitchFamily="18" charset="0"/>
                <a:cs typeface="Times New Roman" panose="02020603050405020304" pitchFamily="18" charset="0"/>
              </a:rPr>
              <a:t>Odpovědný za jmenování členů řídícího týmu projektu</a:t>
            </a: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129419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Hlavní uživatel/é</a:t>
            </a:r>
          </a:p>
          <a:p>
            <a:r>
              <a:rPr lang="cs-CZ" sz="1400" dirty="0">
                <a:solidFill>
                  <a:srgbClr val="307871"/>
                </a:solidFill>
                <a:latin typeface="Times New Roman" panose="02020603050405020304" pitchFamily="18" charset="0"/>
                <a:cs typeface="Times New Roman" panose="02020603050405020304" pitchFamily="18" charset="0"/>
              </a:rPr>
              <a:t>Specifikují potřeby a přínosy projektu</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Reprezentují zájmy těch co:</a:t>
            </a:r>
          </a:p>
          <a:p>
            <a:pPr lvl="1"/>
            <a:r>
              <a:rPr lang="cs-CZ" sz="1000" dirty="0">
                <a:solidFill>
                  <a:srgbClr val="307871"/>
                </a:solidFill>
                <a:latin typeface="Times New Roman" panose="02020603050405020304" pitchFamily="18" charset="0"/>
                <a:cs typeface="Times New Roman" panose="02020603050405020304" pitchFamily="18" charset="0"/>
              </a:rPr>
              <a:t>Užívají produkty (výstupy projektu, např. inovovaný výrobek)</a:t>
            </a:r>
          </a:p>
          <a:p>
            <a:pPr lvl="1"/>
            <a:r>
              <a:rPr lang="cs-CZ" sz="1000" dirty="0">
                <a:solidFill>
                  <a:srgbClr val="307871"/>
                </a:solidFill>
                <a:latin typeface="Times New Roman" panose="02020603050405020304" pitchFamily="18" charset="0"/>
                <a:cs typeface="Times New Roman" panose="02020603050405020304" pitchFamily="18" charset="0"/>
              </a:rPr>
              <a:t>Udržují produkty (výstupy projektu, např. inovovaný výrobek)</a:t>
            </a:r>
          </a:p>
          <a:p>
            <a:pPr lvl="1"/>
            <a:r>
              <a:rPr lang="cs-CZ" sz="1000" dirty="0">
                <a:solidFill>
                  <a:srgbClr val="307871"/>
                </a:solidFill>
                <a:latin typeface="Times New Roman" panose="02020603050405020304" pitchFamily="18" charset="0"/>
                <a:cs typeface="Times New Roman" panose="02020603050405020304" pitchFamily="18" charset="0"/>
              </a:rPr>
              <a:t>Obsluhují produkty (výstupy projektu, např. inovovaný výrobek)</a:t>
            </a:r>
          </a:p>
          <a:p>
            <a:pPr lvl="1"/>
            <a:endParaRPr lang="cs-CZ" sz="10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Potvrzují zdroje</a:t>
            </a:r>
          </a:p>
          <a:p>
            <a:endParaRPr lang="cs-CZ" sz="1400" dirty="0">
              <a:solidFill>
                <a:srgbClr val="307871"/>
              </a:solidFill>
              <a:latin typeface="Times New Roman" panose="02020603050405020304" pitchFamily="18" charset="0"/>
              <a:cs typeface="Times New Roman" panose="02020603050405020304" pitchFamily="18" charset="0"/>
            </a:endParaRPr>
          </a:p>
          <a:p>
            <a:r>
              <a:rPr lang="cs-CZ" sz="1400" dirty="0">
                <a:solidFill>
                  <a:srgbClr val="307871"/>
                </a:solidFill>
                <a:latin typeface="Times New Roman" panose="02020603050405020304" pitchFamily="18" charset="0"/>
                <a:cs typeface="Times New Roman" panose="02020603050405020304" pitchFamily="18" charset="0"/>
              </a:rPr>
              <a:t>Definují </a:t>
            </a:r>
          </a:p>
          <a:p>
            <a:pPr lvl="1"/>
            <a:r>
              <a:rPr lang="cs-CZ" sz="1000" dirty="0">
                <a:solidFill>
                  <a:srgbClr val="307871"/>
                </a:solidFill>
                <a:latin typeface="Times New Roman" panose="02020603050405020304" pitchFamily="18" charset="0"/>
                <a:cs typeface="Times New Roman" panose="02020603050405020304" pitchFamily="18" charset="0"/>
              </a:rPr>
              <a:t>Očekávání zákazníka na kvalitu (CQE)</a:t>
            </a:r>
          </a:p>
          <a:p>
            <a:pPr lvl="1"/>
            <a:r>
              <a:rPr lang="cs-CZ" sz="1000" dirty="0">
                <a:solidFill>
                  <a:srgbClr val="307871"/>
                </a:solidFill>
                <a:latin typeface="Times New Roman" panose="02020603050405020304" pitchFamily="18" charset="0"/>
                <a:cs typeface="Times New Roman" panose="02020603050405020304" pitchFamily="18" charset="0"/>
              </a:rPr>
              <a:t>Akceptační kritéria (AC)</a:t>
            </a:r>
          </a:p>
          <a:p>
            <a:pPr lvl="1"/>
            <a:r>
              <a:rPr lang="cs-CZ" sz="1000" dirty="0">
                <a:solidFill>
                  <a:srgbClr val="307871"/>
                </a:solidFill>
                <a:latin typeface="Times New Roman" panose="02020603050405020304" pitchFamily="18" charset="0"/>
                <a:cs typeface="Times New Roman" panose="02020603050405020304" pitchFamily="18" charset="0"/>
              </a:rPr>
              <a:t>Kritéria kvality</a:t>
            </a: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119430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Hlavní dodavatel/é</a:t>
            </a:r>
          </a:p>
          <a:p>
            <a:r>
              <a:rPr lang="cs-CZ" sz="1400" dirty="0">
                <a:solidFill>
                  <a:srgbClr val="307871"/>
                </a:solidFill>
                <a:latin typeface="Times New Roman" panose="02020603050405020304" pitchFamily="18" charset="0"/>
                <a:cs typeface="Times New Roman" panose="02020603050405020304" pitchFamily="18" charset="0"/>
              </a:rPr>
              <a:t>Designují, vyvíjejí, dodávají, nakupují a implementují produkty</a:t>
            </a:r>
          </a:p>
          <a:p>
            <a:r>
              <a:rPr lang="cs-CZ" sz="1400" dirty="0">
                <a:solidFill>
                  <a:srgbClr val="307871"/>
                </a:solidFill>
                <a:latin typeface="Times New Roman" panose="02020603050405020304" pitchFamily="18" charset="0"/>
                <a:cs typeface="Times New Roman" panose="02020603050405020304" pitchFamily="18" charset="0"/>
              </a:rPr>
              <a:t>Potvrzují dodavatelské zdroje</a:t>
            </a:r>
          </a:p>
          <a:p>
            <a:r>
              <a:rPr lang="cs-CZ" sz="1400" dirty="0">
                <a:solidFill>
                  <a:srgbClr val="307871"/>
                </a:solidFill>
                <a:latin typeface="Times New Roman" panose="02020603050405020304" pitchFamily="18" charset="0"/>
                <a:cs typeface="Times New Roman" panose="02020603050405020304" pitchFamily="18" charset="0"/>
              </a:rPr>
              <a:t>Potvrzují proveditelnost a reálnost produktů (výstupů)</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Projektový manažer</a:t>
            </a:r>
          </a:p>
          <a:p>
            <a:r>
              <a:rPr lang="cs-CZ" sz="1400" dirty="0">
                <a:solidFill>
                  <a:srgbClr val="307871"/>
                </a:solidFill>
                <a:latin typeface="Times New Roman" panose="02020603050405020304" pitchFamily="18" charset="0"/>
                <a:cs typeface="Times New Roman" panose="02020603050405020304" pitchFamily="18" charset="0"/>
              </a:rPr>
              <a:t>Dennodenní projektový management</a:t>
            </a:r>
          </a:p>
          <a:p>
            <a:r>
              <a:rPr lang="cs-CZ" sz="1400" dirty="0">
                <a:solidFill>
                  <a:srgbClr val="307871"/>
                </a:solidFill>
                <a:latin typeface="Times New Roman" panose="02020603050405020304" pitchFamily="18" charset="0"/>
                <a:cs typeface="Times New Roman" panose="02020603050405020304" pitchFamily="18" charset="0"/>
              </a:rPr>
              <a:t>Deleguje odpovědnost na týmové manažery a řídí jejich práci</a:t>
            </a:r>
          </a:p>
          <a:p>
            <a:r>
              <a:rPr lang="cs-CZ" sz="1400" dirty="0">
                <a:solidFill>
                  <a:srgbClr val="307871"/>
                </a:solidFill>
                <a:latin typeface="Times New Roman" panose="02020603050405020304" pitchFamily="18" charset="0"/>
                <a:cs typeface="Times New Roman" panose="02020603050405020304" pitchFamily="18" charset="0"/>
              </a:rPr>
              <a:t>Odpovídá za dokumentování </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7" name="Obrázek 6">
            <a:extLst>
              <a:ext uri="{FF2B5EF4-FFF2-40B4-BE49-F238E27FC236}">
                <a16:creationId xmlns:a16="http://schemas.microsoft.com/office/drawing/2014/main" id="{AD6F735F-9B34-4398-B77E-5157F21E6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45" r="12211"/>
          <a:stretch/>
        </p:blipFill>
        <p:spPr>
          <a:xfrm rot="16200000">
            <a:off x="139892" y="955187"/>
            <a:ext cx="3486553" cy="3407312"/>
          </a:xfrm>
          <a:prstGeom prst="rect">
            <a:avLst/>
          </a:prstGeom>
        </p:spPr>
      </p:pic>
    </p:spTree>
    <p:extLst>
      <p:ext uri="{BB962C8B-B14F-4D97-AF65-F5344CB8AC3E}">
        <p14:creationId xmlns:p14="http://schemas.microsoft.com/office/powerpoint/2010/main" val="3602462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Změnová komise</a:t>
            </a:r>
          </a:p>
          <a:p>
            <a:r>
              <a:rPr lang="cs-CZ" sz="1400" dirty="0">
                <a:solidFill>
                  <a:srgbClr val="307871"/>
                </a:solidFill>
                <a:latin typeface="Times New Roman" panose="02020603050405020304" pitchFamily="18" charset="0"/>
                <a:cs typeface="Times New Roman" panose="02020603050405020304" pitchFamily="18" charset="0"/>
              </a:rPr>
              <a:t>Autorizuje požadavky na změnu nebo odchylky od specifikace (</a:t>
            </a:r>
            <a:r>
              <a:rPr lang="cs-CZ" sz="1400" dirty="0" err="1">
                <a:solidFill>
                  <a:srgbClr val="307871"/>
                </a:solidFill>
                <a:latin typeface="Times New Roman" panose="02020603050405020304" pitchFamily="18" charset="0"/>
                <a:cs typeface="Times New Roman" panose="02020603050405020304" pitchFamily="18" charset="0"/>
              </a:rPr>
              <a:t>request</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change</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Např. projektový výbor – závažné změny, změnová komise – středně závažné změny, projektový manažer – malé změny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Projektová podpora</a:t>
            </a:r>
          </a:p>
          <a:p>
            <a:r>
              <a:rPr lang="cs-CZ" sz="1400" dirty="0">
                <a:solidFill>
                  <a:srgbClr val="307871"/>
                </a:solidFill>
                <a:latin typeface="Times New Roman" panose="02020603050405020304" pitchFamily="18" charset="0"/>
                <a:cs typeface="Times New Roman" panose="02020603050405020304" pitchFamily="18" charset="0"/>
              </a:rPr>
              <a:t>Je odpovědností projektového manažera</a:t>
            </a:r>
          </a:p>
          <a:p>
            <a:r>
              <a:rPr lang="cs-CZ" sz="1400" dirty="0">
                <a:solidFill>
                  <a:srgbClr val="307871"/>
                </a:solidFill>
                <a:latin typeface="Times New Roman" panose="02020603050405020304" pitchFamily="18" charset="0"/>
                <a:cs typeface="Times New Roman" panose="02020603050405020304" pitchFamily="18" charset="0"/>
              </a:rPr>
              <a:t>Provádí administrativní služby, poradenství nebo návody</a:t>
            </a:r>
          </a:p>
          <a:p>
            <a:r>
              <a:rPr lang="cs-CZ" sz="1400" dirty="0">
                <a:solidFill>
                  <a:srgbClr val="307871"/>
                </a:solidFill>
                <a:latin typeface="Times New Roman" panose="02020603050405020304" pitchFamily="18" charset="0"/>
                <a:cs typeface="Times New Roman" panose="02020603050405020304" pitchFamily="18" charset="0"/>
              </a:rPr>
              <a:t>Je často odpovědná za procedury řízení konfigurace </a:t>
            </a:r>
            <a:r>
              <a:rPr lang="cs-CZ" sz="1100" dirty="0">
                <a:solidFill>
                  <a:srgbClr val="307871"/>
                </a:solidFill>
                <a:latin typeface="Times New Roman" panose="02020603050405020304" pitchFamily="18" charset="0"/>
                <a:cs typeface="Times New Roman" panose="02020603050405020304" pitchFamily="18" charset="0"/>
              </a:rPr>
              <a:t>(kolik % je plněno, sledování vývoje pracovních balíků, např. kolik % je vybráno, objednáno, dodáno, vyrobeno..)</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2" name="Obrázek 1">
            <a:extLst>
              <a:ext uri="{FF2B5EF4-FFF2-40B4-BE49-F238E27FC236}">
                <a16:creationId xmlns:a16="http://schemas.microsoft.com/office/drawing/2014/main" id="{4B8D3D74-6AF2-4C6C-BDE7-8D3EBC34FDDA}"/>
              </a:ext>
            </a:extLst>
          </p:cNvPr>
          <p:cNvPicPr>
            <a:picLocks noChangeAspect="1"/>
          </p:cNvPicPr>
          <p:nvPr/>
        </p:nvPicPr>
        <p:blipFill>
          <a:blip r:embed="rId3"/>
          <a:stretch>
            <a:fillRect/>
          </a:stretch>
        </p:blipFill>
        <p:spPr>
          <a:xfrm>
            <a:off x="260927" y="1293808"/>
            <a:ext cx="3725602" cy="2555883"/>
          </a:xfrm>
          <a:prstGeom prst="rect">
            <a:avLst/>
          </a:prstGeom>
        </p:spPr>
      </p:pic>
    </p:spTree>
    <p:extLst>
      <p:ext uri="{BB962C8B-B14F-4D97-AF65-F5344CB8AC3E}">
        <p14:creationId xmlns:p14="http://schemas.microsoft.com/office/powerpoint/2010/main" val="31172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39952" y="935994"/>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Změnová komise</a:t>
            </a:r>
          </a:p>
          <a:p>
            <a:r>
              <a:rPr lang="cs-CZ" sz="1400" dirty="0">
                <a:solidFill>
                  <a:srgbClr val="307871"/>
                </a:solidFill>
                <a:latin typeface="Times New Roman" panose="02020603050405020304" pitchFamily="18" charset="0"/>
                <a:cs typeface="Times New Roman" panose="02020603050405020304" pitchFamily="18" charset="0"/>
              </a:rPr>
              <a:t>Autorizuje požadavky na změnu nebo odchylky od specifikace (</a:t>
            </a:r>
            <a:r>
              <a:rPr lang="cs-CZ" sz="1400" dirty="0" err="1">
                <a:solidFill>
                  <a:srgbClr val="307871"/>
                </a:solidFill>
                <a:latin typeface="Times New Roman" panose="02020603050405020304" pitchFamily="18" charset="0"/>
                <a:cs typeface="Times New Roman" panose="02020603050405020304" pitchFamily="18" charset="0"/>
              </a:rPr>
              <a:t>request</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for</a:t>
            </a:r>
            <a:r>
              <a:rPr lang="cs-CZ" sz="1400" dirty="0">
                <a:solidFill>
                  <a:srgbClr val="307871"/>
                </a:solidFill>
                <a:latin typeface="Times New Roman" panose="02020603050405020304" pitchFamily="18" charset="0"/>
                <a:cs typeface="Times New Roman" panose="02020603050405020304" pitchFamily="18" charset="0"/>
              </a:rPr>
              <a:t> </a:t>
            </a:r>
            <a:r>
              <a:rPr lang="cs-CZ" sz="1400" dirty="0" err="1">
                <a:solidFill>
                  <a:srgbClr val="307871"/>
                </a:solidFill>
                <a:latin typeface="Times New Roman" panose="02020603050405020304" pitchFamily="18" charset="0"/>
                <a:cs typeface="Times New Roman" panose="02020603050405020304" pitchFamily="18" charset="0"/>
              </a:rPr>
              <a:t>change</a:t>
            </a:r>
            <a:r>
              <a:rPr lang="cs-CZ" sz="1400" dirty="0">
                <a:solidFill>
                  <a:srgbClr val="307871"/>
                </a:solidFill>
                <a:latin typeface="Times New Roman" panose="02020603050405020304" pitchFamily="18" charset="0"/>
                <a:cs typeface="Times New Roman" panose="02020603050405020304" pitchFamily="18" charset="0"/>
              </a:rPr>
              <a:t>)</a:t>
            </a:r>
          </a:p>
          <a:p>
            <a:r>
              <a:rPr lang="cs-CZ" sz="1400" dirty="0">
                <a:solidFill>
                  <a:srgbClr val="307871"/>
                </a:solidFill>
                <a:latin typeface="Times New Roman" panose="02020603050405020304" pitchFamily="18" charset="0"/>
                <a:cs typeface="Times New Roman" panose="02020603050405020304" pitchFamily="18" charset="0"/>
              </a:rPr>
              <a:t>Např. projektový výbor – závažné změny, změnová komise – středně závažné změny, projektový manažer – malé změny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Projektová podpora</a:t>
            </a:r>
          </a:p>
          <a:p>
            <a:r>
              <a:rPr lang="cs-CZ" sz="1400" dirty="0">
                <a:solidFill>
                  <a:srgbClr val="307871"/>
                </a:solidFill>
                <a:latin typeface="Times New Roman" panose="02020603050405020304" pitchFamily="18" charset="0"/>
                <a:cs typeface="Times New Roman" panose="02020603050405020304" pitchFamily="18" charset="0"/>
              </a:rPr>
              <a:t>Je odpovědností projektového manažera</a:t>
            </a:r>
          </a:p>
          <a:p>
            <a:r>
              <a:rPr lang="cs-CZ" sz="1400" dirty="0">
                <a:solidFill>
                  <a:srgbClr val="307871"/>
                </a:solidFill>
                <a:latin typeface="Times New Roman" panose="02020603050405020304" pitchFamily="18" charset="0"/>
                <a:cs typeface="Times New Roman" panose="02020603050405020304" pitchFamily="18" charset="0"/>
              </a:rPr>
              <a:t>Provádí administrativní služby, poradenství nebo návody</a:t>
            </a:r>
          </a:p>
          <a:p>
            <a:r>
              <a:rPr lang="cs-CZ" sz="1400" dirty="0">
                <a:solidFill>
                  <a:srgbClr val="307871"/>
                </a:solidFill>
                <a:latin typeface="Times New Roman" panose="02020603050405020304" pitchFamily="18" charset="0"/>
                <a:cs typeface="Times New Roman" panose="02020603050405020304" pitchFamily="18" charset="0"/>
              </a:rPr>
              <a:t>Je často odpovědná za procedury řízení konfigurace </a:t>
            </a:r>
            <a:r>
              <a:rPr lang="cs-CZ" sz="1100" dirty="0">
                <a:solidFill>
                  <a:srgbClr val="307871"/>
                </a:solidFill>
                <a:latin typeface="Times New Roman" panose="02020603050405020304" pitchFamily="18" charset="0"/>
                <a:cs typeface="Times New Roman" panose="02020603050405020304" pitchFamily="18" charset="0"/>
              </a:rPr>
              <a:t>(kolik % je plněno, sledování vývoje pracovních balíků, např. kolik % je vybráno, objednáno, dodáno, vyrobeno..)</a:t>
            </a:r>
          </a:p>
          <a:p>
            <a:endParaRPr lang="cs-CZ" sz="1400" dirty="0">
              <a:solidFill>
                <a:srgbClr val="307871"/>
              </a:solidFill>
              <a:latin typeface="Times New Roman" panose="02020603050405020304" pitchFamily="18" charset="0"/>
              <a:cs typeface="Times New Roman" panose="02020603050405020304" pitchFamily="18" charset="0"/>
            </a:endParaRPr>
          </a:p>
          <a:p>
            <a:endParaRPr lang="cs-CZ" sz="10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4 úrovně managementu</a:t>
            </a:r>
          </a:p>
        </p:txBody>
      </p:sp>
      <p:pic>
        <p:nvPicPr>
          <p:cNvPr id="2" name="Obrázek 1">
            <a:extLst>
              <a:ext uri="{FF2B5EF4-FFF2-40B4-BE49-F238E27FC236}">
                <a16:creationId xmlns:a16="http://schemas.microsoft.com/office/drawing/2014/main" id="{4B8D3D74-6AF2-4C6C-BDE7-8D3EBC34FDDA}"/>
              </a:ext>
            </a:extLst>
          </p:cNvPr>
          <p:cNvPicPr>
            <a:picLocks noChangeAspect="1"/>
          </p:cNvPicPr>
          <p:nvPr/>
        </p:nvPicPr>
        <p:blipFill>
          <a:blip r:embed="rId3"/>
          <a:stretch>
            <a:fillRect/>
          </a:stretch>
        </p:blipFill>
        <p:spPr>
          <a:xfrm>
            <a:off x="260927" y="1293808"/>
            <a:ext cx="3725602" cy="2555883"/>
          </a:xfrm>
          <a:prstGeom prst="rect">
            <a:avLst/>
          </a:prstGeom>
        </p:spPr>
      </p:pic>
    </p:spTree>
    <p:extLst>
      <p:ext uri="{BB962C8B-B14F-4D97-AF65-F5344CB8AC3E}">
        <p14:creationId xmlns:p14="http://schemas.microsoft.com/office/powerpoint/2010/main" val="149608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Projektová organizační struktura může vycházet ze struktury organizace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endParaRPr lang="cs-CZ" sz="1400" dirty="0"/>
          </a:p>
          <a:p>
            <a:pPr marL="457200" lvl="4" indent="0">
              <a:buNone/>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Organizační struktury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Zástupný symbol pro obsah 2">
            <a:extLst>
              <a:ext uri="{FF2B5EF4-FFF2-40B4-BE49-F238E27FC236}">
                <a16:creationId xmlns:a16="http://schemas.microsoft.com/office/drawing/2014/main" id="{0D3F692C-922F-494C-935D-B572ED766BDE}"/>
              </a:ext>
            </a:extLst>
          </p:cNvPr>
          <p:cNvSpPr txBox="1">
            <a:spLocks/>
          </p:cNvSpPr>
          <p:nvPr/>
        </p:nvSpPr>
        <p:spPr>
          <a:xfrm>
            <a:off x="3870634" y="226940"/>
            <a:ext cx="5273365" cy="45770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t>3 základní typy:</a:t>
            </a:r>
          </a:p>
          <a:p>
            <a:endParaRPr lang="cs-CZ" sz="1600" b="1" dirty="0"/>
          </a:p>
          <a:p>
            <a:r>
              <a:rPr lang="cs-CZ" sz="1600" b="1" dirty="0"/>
              <a:t>Organizace s funkcionální strukturou</a:t>
            </a:r>
          </a:p>
          <a:p>
            <a:endParaRPr lang="cs-CZ" sz="1600" b="1" dirty="0"/>
          </a:p>
          <a:p>
            <a:r>
              <a:rPr lang="cs-CZ" sz="1600" b="1" dirty="0"/>
              <a:t>Organizace s projektovou strukturou</a:t>
            </a:r>
          </a:p>
          <a:p>
            <a:endParaRPr lang="cs-CZ" sz="1600" b="1" dirty="0"/>
          </a:p>
          <a:p>
            <a:r>
              <a:rPr lang="cs-CZ" sz="1600" b="1" dirty="0"/>
              <a:t>Organizace s maticovou strukturou </a:t>
            </a:r>
          </a:p>
        </p:txBody>
      </p:sp>
    </p:spTree>
    <p:extLst>
      <p:ext uri="{BB962C8B-B14F-4D97-AF65-F5344CB8AC3E}">
        <p14:creationId xmlns:p14="http://schemas.microsoft.com/office/powerpoint/2010/main" val="2212353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funkcionální strukturou </a:t>
            </a:r>
          </a:p>
          <a:p>
            <a:r>
              <a:rPr lang="cs-CZ" sz="1400" dirty="0">
                <a:solidFill>
                  <a:srgbClr val="307871"/>
                </a:solidFill>
                <a:latin typeface="Times New Roman" panose="02020603050405020304" pitchFamily="18" charset="0"/>
                <a:cs typeface="Times New Roman" panose="02020603050405020304" pitchFamily="18" charset="0"/>
              </a:rPr>
              <a:t>Projektoví manažeři mají velmi malou, nebo vůbec žádnou pravomoc. </a:t>
            </a:r>
          </a:p>
          <a:p>
            <a:r>
              <a:rPr lang="cs-CZ" sz="1400" dirty="0">
                <a:solidFill>
                  <a:srgbClr val="307871"/>
                </a:solidFill>
                <a:latin typeface="Times New Roman" panose="02020603050405020304" pitchFamily="18" charset="0"/>
                <a:cs typeface="Times New Roman" panose="02020603050405020304" pitchFamily="18" charset="0"/>
              </a:rPr>
              <a:t>Nutné dobré komunikační, ovlivňovací a mezilidské dovednosti projektového manažera.</a:t>
            </a:r>
          </a:p>
          <a:p>
            <a:r>
              <a:rPr lang="cs-CZ" sz="1400" dirty="0">
                <a:solidFill>
                  <a:srgbClr val="307871"/>
                </a:solidFill>
                <a:latin typeface="Times New Roman" panose="02020603050405020304" pitchFamily="18" charset="0"/>
                <a:cs typeface="Times New Roman" panose="02020603050405020304" pitchFamily="18" charset="0"/>
              </a:rPr>
              <a:t>Pravomoc projektového manažera je často spojena s manažerem oddělení</a:t>
            </a:r>
          </a:p>
          <a:p>
            <a:r>
              <a:rPr lang="cs-CZ" sz="1400" dirty="0">
                <a:solidFill>
                  <a:srgbClr val="307871"/>
                </a:solidFill>
                <a:latin typeface="Times New Roman" panose="02020603050405020304" pitchFamily="18" charset="0"/>
                <a:cs typeface="Times New Roman" panose="02020603050405020304" pitchFamily="18" charset="0"/>
              </a:rPr>
              <a:t>V tomto typu jsou projekty rozdělovány dle oddělení (každé si zpracuje svou část – marketing, výroba, prodej…)</a:t>
            </a:r>
          </a:p>
          <a:p>
            <a:r>
              <a:rPr lang="cs-CZ" sz="1400" dirty="0">
                <a:solidFill>
                  <a:srgbClr val="307871"/>
                </a:solidFill>
                <a:latin typeface="Times New Roman" panose="02020603050405020304" pitchFamily="18" charset="0"/>
                <a:cs typeface="Times New Roman" panose="02020603050405020304" pitchFamily="18" charset="0"/>
              </a:rPr>
              <a:t>Členové týmu jsou loajální vůči svému liniovému manažerovi.</a:t>
            </a:r>
          </a:p>
          <a:p>
            <a:r>
              <a:rPr lang="cs-CZ" sz="1400" dirty="0">
                <a:solidFill>
                  <a:srgbClr val="307871"/>
                </a:solidFill>
                <a:latin typeface="Times New Roman" panose="02020603050405020304" pitchFamily="18" charset="0"/>
                <a:cs typeface="Times New Roman" panose="02020603050405020304" pitchFamily="18" charset="0"/>
              </a:rPr>
              <a:t>Více projektů soutěží o omezené zdroje a získání priority. </a:t>
            </a:r>
          </a:p>
          <a:p>
            <a:r>
              <a:rPr lang="cs-CZ" sz="1400" dirty="0">
                <a:solidFill>
                  <a:srgbClr val="307871"/>
                </a:solidFill>
                <a:latin typeface="Times New Roman" panose="02020603050405020304" pitchFamily="18" charset="0"/>
                <a:cs typeface="Times New Roman" panose="02020603050405020304" pitchFamily="18" charset="0"/>
              </a:rPr>
              <a:t>Výhodou je trvalá organizační struktura.</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5" name="Obrázek 4">
            <a:extLst>
              <a:ext uri="{FF2B5EF4-FFF2-40B4-BE49-F238E27FC236}">
                <a16:creationId xmlns:a16="http://schemas.microsoft.com/office/drawing/2014/main" id="{A650C26B-AF27-45FD-B30C-02E4DAA08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277" b="5917"/>
          <a:stretch/>
        </p:blipFill>
        <p:spPr>
          <a:xfrm rot="10800000">
            <a:off x="179512" y="1599641"/>
            <a:ext cx="3512312" cy="1944217"/>
          </a:xfrm>
          <a:prstGeom prst="rect">
            <a:avLst/>
          </a:prstGeom>
        </p:spPr>
      </p:pic>
      <p:sp>
        <p:nvSpPr>
          <p:cNvPr id="8" name="Obdélník 7">
            <a:extLst>
              <a:ext uri="{FF2B5EF4-FFF2-40B4-BE49-F238E27FC236}">
                <a16:creationId xmlns:a16="http://schemas.microsoft.com/office/drawing/2014/main" id="{97143995-DB79-45F4-B096-B17B84023453}"/>
              </a:ext>
            </a:extLst>
          </p:cNvPr>
          <p:cNvSpPr/>
          <p:nvPr/>
        </p:nvSpPr>
        <p:spPr>
          <a:xfrm>
            <a:off x="179511" y="3543859"/>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68)</a:t>
            </a:r>
          </a:p>
        </p:txBody>
      </p:sp>
    </p:spTree>
    <p:extLst>
      <p:ext uri="{BB962C8B-B14F-4D97-AF65-F5344CB8AC3E}">
        <p14:creationId xmlns:p14="http://schemas.microsoft.com/office/powerpoint/2010/main" val="343696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600400"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projektovou strukturou </a:t>
            </a:r>
          </a:p>
          <a:p>
            <a:r>
              <a:rPr lang="cs-CZ" sz="1400" dirty="0">
                <a:solidFill>
                  <a:srgbClr val="307871"/>
                </a:solidFill>
                <a:latin typeface="Times New Roman" panose="02020603050405020304" pitchFamily="18" charset="0"/>
                <a:cs typeface="Times New Roman" panose="02020603050405020304" pitchFamily="18" charset="0"/>
              </a:rPr>
              <a:t>Zdroje organizace se využívají pro projekty a práci na projektech.</a:t>
            </a:r>
          </a:p>
          <a:p>
            <a:r>
              <a:rPr lang="cs-CZ" sz="1400" dirty="0">
                <a:solidFill>
                  <a:srgbClr val="307871"/>
                </a:solidFill>
                <a:latin typeface="Times New Roman" panose="02020603050405020304" pitchFamily="18" charset="0"/>
                <a:cs typeface="Times New Roman" panose="02020603050405020304" pitchFamily="18" charset="0"/>
              </a:rPr>
              <a:t>PM mají téměř neomezenou pravomoc a zodpovídají se výkonnému řediteli.</a:t>
            </a:r>
          </a:p>
          <a:p>
            <a:r>
              <a:rPr lang="cs-CZ" sz="1400" dirty="0">
                <a:solidFill>
                  <a:srgbClr val="307871"/>
                </a:solidFill>
                <a:latin typeface="Times New Roman" panose="02020603050405020304" pitchFamily="18" charset="0"/>
                <a:cs typeface="Times New Roman" panose="02020603050405020304" pitchFamily="18" charset="0"/>
              </a:rPr>
              <a:t>PM zodpovědní za rozhodnutí, řízení a zdroje projektu.</a:t>
            </a:r>
          </a:p>
          <a:p>
            <a:r>
              <a:rPr lang="cs-CZ" sz="1400" dirty="0">
                <a:solidFill>
                  <a:srgbClr val="307871"/>
                </a:solidFill>
                <a:latin typeface="Times New Roman" panose="02020603050405020304" pitchFamily="18" charset="0"/>
                <a:cs typeface="Times New Roman" panose="02020603050405020304" pitchFamily="18" charset="0"/>
              </a:rPr>
              <a:t>Projektové týmy mají své zázemí (oddělení).</a:t>
            </a:r>
          </a:p>
          <a:p>
            <a:r>
              <a:rPr lang="cs-CZ" sz="1400" dirty="0">
                <a:solidFill>
                  <a:srgbClr val="307871"/>
                </a:solidFill>
                <a:latin typeface="Times New Roman" panose="02020603050405020304" pitchFamily="18" charset="0"/>
                <a:cs typeface="Times New Roman" panose="02020603050405020304" pitchFamily="18" charset="0"/>
              </a:rPr>
              <a:t>Projektové týmy mohou být tvořeny i externími subjekty</a:t>
            </a:r>
          </a:p>
          <a:p>
            <a:r>
              <a:rPr lang="cs-CZ" sz="1400" dirty="0">
                <a:solidFill>
                  <a:srgbClr val="307871"/>
                </a:solidFill>
                <a:latin typeface="Times New Roman" panose="02020603050405020304" pitchFamily="18" charset="0"/>
                <a:cs typeface="Times New Roman" panose="02020603050405020304" pitchFamily="18" charset="0"/>
              </a:rPr>
              <a:t>Po dokončení projektu je tým rozpuštěn nebo pracuje na dalším projektu.</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4" name="Obrázek 3">
            <a:extLst>
              <a:ext uri="{FF2B5EF4-FFF2-40B4-BE49-F238E27FC236}">
                <a16:creationId xmlns:a16="http://schemas.microsoft.com/office/drawing/2014/main" id="{47F99EFC-6CCF-4598-BEB1-5981766144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91" t="3426" r="19113" b="7505"/>
          <a:stretch/>
        </p:blipFill>
        <p:spPr>
          <a:xfrm rot="16200000">
            <a:off x="1143757" y="699541"/>
            <a:ext cx="1800201" cy="3744418"/>
          </a:xfrm>
          <a:prstGeom prst="rect">
            <a:avLst/>
          </a:prstGeom>
        </p:spPr>
      </p:pic>
      <p:sp>
        <p:nvSpPr>
          <p:cNvPr id="8" name="Obdélník 7">
            <a:extLst>
              <a:ext uri="{FF2B5EF4-FFF2-40B4-BE49-F238E27FC236}">
                <a16:creationId xmlns:a16="http://schemas.microsoft.com/office/drawing/2014/main" id="{A0D3B653-8790-4845-BC0E-C56E8C60535E}"/>
              </a:ext>
            </a:extLst>
          </p:cNvPr>
          <p:cNvSpPr/>
          <p:nvPr/>
        </p:nvSpPr>
        <p:spPr>
          <a:xfrm>
            <a:off x="179512" y="3502046"/>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71)</a:t>
            </a:r>
          </a:p>
        </p:txBody>
      </p:sp>
    </p:spTree>
    <p:extLst>
      <p:ext uri="{BB962C8B-B14F-4D97-AF65-F5344CB8AC3E}">
        <p14:creationId xmlns:p14="http://schemas.microsoft.com/office/powerpoint/2010/main" val="3282895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067944" y="838687"/>
            <a:ext cx="3816424"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Organizace s maticovou strukturou </a:t>
            </a:r>
          </a:p>
          <a:p>
            <a:r>
              <a:rPr lang="cs-CZ" sz="1200" dirty="0">
                <a:solidFill>
                  <a:srgbClr val="307871"/>
                </a:solidFill>
                <a:latin typeface="Times New Roman" panose="02020603050405020304" pitchFamily="18" charset="0"/>
                <a:cs typeface="Times New Roman" panose="02020603050405020304" pitchFamily="18" charset="0"/>
              </a:rPr>
              <a:t>Jak minimalizovat rozdíly mezi funkcionální a projektovou strukturou.</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Cíle a termíny projektů by se mělo dařit plnit, mělo by být zajištěno používání postupů projektového řízení (např. standardů), ale současně je zachována hierarchická struktura organizace.</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Zaměstnanci podléhají funkcionálními manažerovi a také alespoň jednomu PM.</a:t>
            </a:r>
          </a:p>
          <a:p>
            <a:r>
              <a:rPr lang="cs-CZ" sz="1200" dirty="0">
                <a:solidFill>
                  <a:srgbClr val="307871"/>
                </a:solidFill>
                <a:latin typeface="Times New Roman" panose="02020603050405020304" pitchFamily="18" charset="0"/>
                <a:cs typeface="Times New Roman" panose="02020603050405020304" pitchFamily="18" charset="0"/>
              </a:rPr>
              <a:t>PM dává k připomínkování odhady nákladů, termínů projektu apod.</a:t>
            </a:r>
          </a:p>
          <a:p>
            <a:endParaRPr lang="cs-CZ" sz="1200" dirty="0">
              <a:solidFill>
                <a:srgbClr val="307871"/>
              </a:solidFill>
              <a:latin typeface="Times New Roman" panose="02020603050405020304" pitchFamily="18" charset="0"/>
              <a:cs typeface="Times New Roman" panose="02020603050405020304" pitchFamily="18" charset="0"/>
            </a:endParaRPr>
          </a:p>
          <a:p>
            <a:r>
              <a:rPr lang="cs-CZ" sz="1200" dirty="0">
                <a:solidFill>
                  <a:srgbClr val="307871"/>
                </a:solidFill>
                <a:latin typeface="Times New Roman" panose="02020603050405020304" pitchFamily="18" charset="0"/>
                <a:cs typeface="Times New Roman" panose="02020603050405020304" pitchFamily="18" charset="0"/>
              </a:rPr>
              <a:t>Důležitá je vyváženost funkcionální manažer vs. PM</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pic>
        <p:nvPicPr>
          <p:cNvPr id="5" name="Obrázek 4">
            <a:extLst>
              <a:ext uri="{FF2B5EF4-FFF2-40B4-BE49-F238E27FC236}">
                <a16:creationId xmlns:a16="http://schemas.microsoft.com/office/drawing/2014/main" id="{351E6B9B-1727-42AC-8676-7CBD7E1AA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42" r="13121"/>
          <a:stretch/>
        </p:blipFill>
        <p:spPr>
          <a:xfrm rot="16200000">
            <a:off x="1089770" y="91047"/>
            <a:ext cx="1707877" cy="3528393"/>
          </a:xfrm>
          <a:prstGeom prst="rect">
            <a:avLst/>
          </a:prstGeom>
        </p:spPr>
      </p:pic>
      <p:sp>
        <p:nvSpPr>
          <p:cNvPr id="7" name="Obdélník 6">
            <a:extLst>
              <a:ext uri="{FF2B5EF4-FFF2-40B4-BE49-F238E27FC236}">
                <a16:creationId xmlns:a16="http://schemas.microsoft.com/office/drawing/2014/main" id="{DC0ACE54-085E-4C5F-9EED-FC3280655B17}"/>
              </a:ext>
            </a:extLst>
          </p:cNvPr>
          <p:cNvSpPr/>
          <p:nvPr/>
        </p:nvSpPr>
        <p:spPr>
          <a:xfrm>
            <a:off x="1187624" y="780639"/>
            <a:ext cx="1728192" cy="276999"/>
          </a:xfrm>
          <a:prstGeom prst="rect">
            <a:avLst/>
          </a:prstGeom>
        </p:spPr>
        <p:txBody>
          <a:bodyPr wrap="square">
            <a:spAutoFit/>
          </a:bodyPr>
          <a:lstStyle/>
          <a:p>
            <a:r>
              <a:rPr lang="cs-CZ" sz="1200" dirty="0"/>
              <a:t>Silná maticová struktura</a:t>
            </a:r>
            <a:endParaRPr lang="en-GB" sz="1200" dirty="0"/>
          </a:p>
        </p:txBody>
      </p:sp>
      <p:sp>
        <p:nvSpPr>
          <p:cNvPr id="8" name="Obdélník 7">
            <a:extLst>
              <a:ext uri="{FF2B5EF4-FFF2-40B4-BE49-F238E27FC236}">
                <a16:creationId xmlns:a16="http://schemas.microsoft.com/office/drawing/2014/main" id="{DFACD4AF-D820-4C9E-B30D-F288A7976051}"/>
              </a:ext>
            </a:extLst>
          </p:cNvPr>
          <p:cNvSpPr/>
          <p:nvPr/>
        </p:nvSpPr>
        <p:spPr>
          <a:xfrm>
            <a:off x="1187624" y="2695595"/>
            <a:ext cx="1728192" cy="276999"/>
          </a:xfrm>
          <a:prstGeom prst="rect">
            <a:avLst/>
          </a:prstGeom>
        </p:spPr>
        <p:txBody>
          <a:bodyPr wrap="square">
            <a:spAutoFit/>
          </a:bodyPr>
          <a:lstStyle/>
          <a:p>
            <a:r>
              <a:rPr lang="cs-CZ" sz="1200" dirty="0"/>
              <a:t>Slabá maticová struktura</a:t>
            </a:r>
            <a:endParaRPr lang="en-GB" sz="1200" dirty="0"/>
          </a:p>
        </p:txBody>
      </p:sp>
      <p:pic>
        <p:nvPicPr>
          <p:cNvPr id="10" name="Obrázek 9">
            <a:extLst>
              <a:ext uri="{FF2B5EF4-FFF2-40B4-BE49-F238E27FC236}">
                <a16:creationId xmlns:a16="http://schemas.microsoft.com/office/drawing/2014/main" id="{4D40EDA6-9F95-416F-9DD1-7FF6D7F72A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07" b="11176"/>
          <a:stretch/>
        </p:blipFill>
        <p:spPr>
          <a:xfrm rot="10800000">
            <a:off x="286213" y="2908327"/>
            <a:ext cx="3314990" cy="1768138"/>
          </a:xfrm>
          <a:prstGeom prst="rect">
            <a:avLst/>
          </a:prstGeom>
        </p:spPr>
      </p:pic>
      <p:sp>
        <p:nvSpPr>
          <p:cNvPr id="12" name="Obdélník 11">
            <a:extLst>
              <a:ext uri="{FF2B5EF4-FFF2-40B4-BE49-F238E27FC236}">
                <a16:creationId xmlns:a16="http://schemas.microsoft.com/office/drawing/2014/main" id="{4F7991B4-8623-4F3B-904D-7A22ADE017DD}"/>
              </a:ext>
            </a:extLst>
          </p:cNvPr>
          <p:cNvSpPr/>
          <p:nvPr/>
        </p:nvSpPr>
        <p:spPr>
          <a:xfrm>
            <a:off x="179511" y="4732570"/>
            <a:ext cx="3416320" cy="215444"/>
          </a:xfrm>
          <a:prstGeom prst="rect">
            <a:avLst/>
          </a:prstGeom>
        </p:spPr>
        <p:txBody>
          <a:bodyPr wrap="none">
            <a:spAutoFit/>
          </a:bodyPr>
          <a:lstStyle/>
          <a:p>
            <a:pPr lvl="0"/>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74)</a:t>
            </a:r>
          </a:p>
        </p:txBody>
      </p:sp>
    </p:spTree>
    <p:extLst>
      <p:ext uri="{BB962C8B-B14F-4D97-AF65-F5344CB8AC3E}">
        <p14:creationId xmlns:p14="http://schemas.microsoft.com/office/powerpoint/2010/main" val="3224951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27534"/>
            <a:ext cx="7272808" cy="3466126"/>
          </a:xfrm>
          <a:prstGeom prst="rect">
            <a:avLst/>
          </a:prstGeom>
        </p:spPr>
        <p:txBody>
          <a:bodyPr>
            <a:noAutofit/>
          </a:bodyPr>
          <a:lstStyle/>
          <a:p>
            <a:pPr marL="0" indent="0">
              <a:buNone/>
            </a:pPr>
            <a:r>
              <a:rPr lang="cs-CZ" sz="1400" b="1" dirty="0">
                <a:solidFill>
                  <a:srgbClr val="307871"/>
                </a:solidFill>
                <a:latin typeface="Times New Roman" panose="02020603050405020304" pitchFamily="18" charset="0"/>
                <a:cs typeface="Times New Roman" panose="02020603050405020304" pitchFamily="18" charset="0"/>
              </a:rPr>
              <a:t>Porovnání jednotlivých variant maticové organizační struktury</a:t>
            </a:r>
          </a:p>
          <a:p>
            <a:pPr marL="0" inden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Organizační struktury</a:t>
            </a:r>
          </a:p>
        </p:txBody>
      </p:sp>
      <p:graphicFrame>
        <p:nvGraphicFramePr>
          <p:cNvPr id="2" name="Tabulka 1">
            <a:extLst>
              <a:ext uri="{FF2B5EF4-FFF2-40B4-BE49-F238E27FC236}">
                <a16:creationId xmlns:a16="http://schemas.microsoft.com/office/drawing/2014/main" id="{B97973FC-B63A-45F6-843A-BED3E1D992B6}"/>
              </a:ext>
            </a:extLst>
          </p:cNvPr>
          <p:cNvGraphicFramePr>
            <a:graphicFrameLocks noGrp="1"/>
          </p:cNvGraphicFramePr>
          <p:nvPr>
            <p:extLst/>
          </p:nvPr>
        </p:nvGraphicFramePr>
        <p:xfrm>
          <a:off x="244036" y="901700"/>
          <a:ext cx="7352300" cy="3482648"/>
        </p:xfrm>
        <a:graphic>
          <a:graphicData uri="http://schemas.openxmlformats.org/drawingml/2006/table">
            <a:tbl>
              <a:tblPr firstRow="1" bandRow="1">
                <a:tableStyleId>{073A0DAA-6AF3-43AB-8588-CEC1D06C72B9}</a:tableStyleId>
              </a:tblPr>
              <a:tblGrid>
                <a:gridCol w="1838075">
                  <a:extLst>
                    <a:ext uri="{9D8B030D-6E8A-4147-A177-3AD203B41FA5}">
                      <a16:colId xmlns:a16="http://schemas.microsoft.com/office/drawing/2014/main" val="2312613351"/>
                    </a:ext>
                  </a:extLst>
                </a:gridCol>
                <a:gridCol w="1838075">
                  <a:extLst>
                    <a:ext uri="{9D8B030D-6E8A-4147-A177-3AD203B41FA5}">
                      <a16:colId xmlns:a16="http://schemas.microsoft.com/office/drawing/2014/main" val="139860459"/>
                    </a:ext>
                  </a:extLst>
                </a:gridCol>
                <a:gridCol w="1838075">
                  <a:extLst>
                    <a:ext uri="{9D8B030D-6E8A-4147-A177-3AD203B41FA5}">
                      <a16:colId xmlns:a16="http://schemas.microsoft.com/office/drawing/2014/main" val="775385495"/>
                    </a:ext>
                  </a:extLst>
                </a:gridCol>
                <a:gridCol w="1838075">
                  <a:extLst>
                    <a:ext uri="{9D8B030D-6E8A-4147-A177-3AD203B41FA5}">
                      <a16:colId xmlns:a16="http://schemas.microsoft.com/office/drawing/2014/main" val="1579472007"/>
                    </a:ext>
                  </a:extLst>
                </a:gridCol>
              </a:tblGrid>
              <a:tr h="608261">
                <a:tc>
                  <a:txBody>
                    <a:bodyPr/>
                    <a:lstStyle/>
                    <a:p>
                      <a:endParaRPr lang="en-GB" sz="1200" dirty="0"/>
                    </a:p>
                  </a:txBody>
                  <a:tcPr/>
                </a:tc>
                <a:tc>
                  <a:txBody>
                    <a:bodyPr/>
                    <a:lstStyle/>
                    <a:p>
                      <a:r>
                        <a:rPr lang="cs-CZ" sz="1200" dirty="0"/>
                        <a:t>Organizace se slabou maticovou strukturou</a:t>
                      </a:r>
                      <a:endParaRPr lang="en-GB" sz="1200" dirty="0"/>
                    </a:p>
                  </a:txBody>
                  <a:tcPr/>
                </a:tc>
                <a:tc>
                  <a:txBody>
                    <a:bodyPr/>
                    <a:lstStyle/>
                    <a:p>
                      <a:r>
                        <a:rPr lang="cs-CZ" sz="1200" dirty="0"/>
                        <a:t>Organizace s vyváženou maticovou strukturou</a:t>
                      </a:r>
                      <a:endParaRPr lang="en-GB" sz="1200" dirty="0"/>
                    </a:p>
                  </a:txBody>
                  <a:tcPr/>
                </a:tc>
                <a:tc>
                  <a:txBody>
                    <a:bodyPr/>
                    <a:lstStyle/>
                    <a:p>
                      <a:r>
                        <a:rPr lang="cs-CZ" sz="1200" dirty="0"/>
                        <a:t>Organizace se silnou maticovou strukturou</a:t>
                      </a:r>
                      <a:endParaRPr lang="en-GB" sz="1200" dirty="0"/>
                    </a:p>
                  </a:txBody>
                  <a:tcPr/>
                </a:tc>
                <a:extLst>
                  <a:ext uri="{0D108BD9-81ED-4DB2-BD59-A6C34878D82A}">
                    <a16:rowId xmlns:a16="http://schemas.microsoft.com/office/drawing/2014/main" val="3152347240"/>
                  </a:ext>
                </a:extLst>
              </a:tr>
              <a:tr h="405507">
                <a:tc>
                  <a:txBody>
                    <a:bodyPr/>
                    <a:lstStyle/>
                    <a:p>
                      <a:r>
                        <a:rPr lang="cs-CZ" sz="1200" b="1" dirty="0"/>
                        <a:t>Označení PM</a:t>
                      </a:r>
                      <a:endParaRPr lang="en-GB" sz="1200" b="1" dirty="0"/>
                    </a:p>
                  </a:txBody>
                  <a:tcPr/>
                </a:tc>
                <a:tc>
                  <a:txBody>
                    <a:bodyPr/>
                    <a:lstStyle/>
                    <a:p>
                      <a:r>
                        <a:rPr lang="cs-CZ" sz="1000" dirty="0"/>
                        <a:t>Koordinátor projektu, vedoucí projektu či realizátor projektu</a:t>
                      </a:r>
                      <a:endParaRPr lang="en-GB" sz="1000" dirty="0"/>
                    </a:p>
                  </a:txBody>
                  <a:tcPr/>
                </a:tc>
                <a:tc>
                  <a:txBody>
                    <a:bodyPr/>
                    <a:lstStyle/>
                    <a:p>
                      <a:r>
                        <a:rPr lang="cs-CZ" sz="1000" dirty="0"/>
                        <a:t>Projektový manažer</a:t>
                      </a:r>
                      <a:endParaRPr lang="en-GB" sz="1000" dirty="0"/>
                    </a:p>
                  </a:txBody>
                  <a:tcPr/>
                </a:tc>
                <a:tc>
                  <a:txBody>
                    <a:bodyPr/>
                    <a:lstStyle/>
                    <a:p>
                      <a:r>
                        <a:rPr lang="cs-CZ" sz="1000" dirty="0"/>
                        <a:t>Projektový manažer</a:t>
                      </a:r>
                      <a:endParaRPr lang="en-GB" sz="1000" dirty="0"/>
                    </a:p>
                  </a:txBody>
                  <a:tcPr/>
                </a:tc>
                <a:extLst>
                  <a:ext uri="{0D108BD9-81ED-4DB2-BD59-A6C34878D82A}">
                    <a16:rowId xmlns:a16="http://schemas.microsoft.com/office/drawing/2014/main" val="4149938612"/>
                  </a:ext>
                </a:extLst>
              </a:tr>
              <a:tr h="630789">
                <a:tc>
                  <a:txBody>
                    <a:bodyPr/>
                    <a:lstStyle/>
                    <a:p>
                      <a:r>
                        <a:rPr lang="cs-CZ" sz="1200" b="1" dirty="0"/>
                        <a:t>Zaměření PM</a:t>
                      </a:r>
                      <a:endParaRPr lang="en-GB" sz="1200" b="1" dirty="0"/>
                    </a:p>
                  </a:txBody>
                  <a:tcPr/>
                </a:tc>
                <a:tc>
                  <a:txBody>
                    <a:bodyPr/>
                    <a:lstStyle/>
                    <a:p>
                      <a:r>
                        <a:rPr lang="cs-CZ" sz="1000" dirty="0"/>
                        <a:t>Pracovní dobu dělí mezi úkoly vyplývající z projektů a úkoly vyplývající z jeho funkcionálního zařazení</a:t>
                      </a:r>
                      <a:endParaRPr lang="en-GB" sz="1000" dirty="0"/>
                    </a:p>
                  </a:txBody>
                  <a:tcPr/>
                </a:tc>
                <a:tc>
                  <a:txBody>
                    <a:bodyPr/>
                    <a:lstStyle/>
                    <a:p>
                      <a:r>
                        <a:rPr lang="cs-CZ" sz="1000" dirty="0"/>
                        <a:t>Pracovní dobu dává na práci na projektech a z nich vyplývajících úkolech</a:t>
                      </a:r>
                      <a:endParaRPr lang="en-GB" sz="1000" dirty="0"/>
                    </a:p>
                  </a:txBody>
                  <a:tcPr/>
                </a:tc>
                <a:tc>
                  <a:txBody>
                    <a:bodyPr/>
                    <a:lstStyle/>
                    <a:p>
                      <a:r>
                        <a:rPr lang="cs-CZ" sz="1000" dirty="0"/>
                        <a:t>Pracovní dobu dává pouze práci na projektech a z nich vyplývajících úkolech</a:t>
                      </a:r>
                      <a:endParaRPr lang="en-GB" sz="1000" dirty="0"/>
                    </a:p>
                  </a:txBody>
                  <a:tcPr/>
                </a:tc>
                <a:extLst>
                  <a:ext uri="{0D108BD9-81ED-4DB2-BD59-A6C34878D82A}">
                    <a16:rowId xmlns:a16="http://schemas.microsoft.com/office/drawing/2014/main" val="2347831410"/>
                  </a:ext>
                </a:extLst>
              </a:tr>
              <a:tr h="274093">
                <a:tc>
                  <a:txBody>
                    <a:bodyPr/>
                    <a:lstStyle/>
                    <a:p>
                      <a:r>
                        <a:rPr lang="cs-CZ" sz="1200" b="1" dirty="0"/>
                        <a:t>Moc PM</a:t>
                      </a:r>
                    </a:p>
                  </a:txBody>
                  <a:tcPr/>
                </a:tc>
                <a:tc>
                  <a:txBody>
                    <a:bodyPr/>
                    <a:lstStyle/>
                    <a:p>
                      <a:r>
                        <a:rPr lang="cs-CZ" sz="1000" dirty="0"/>
                        <a:t>Minimální pravomoc</a:t>
                      </a:r>
                      <a:endParaRPr lang="en-GB" sz="1000" dirty="0"/>
                    </a:p>
                  </a:txBody>
                  <a:tcPr/>
                </a:tc>
                <a:tc>
                  <a:txBody>
                    <a:bodyPr/>
                    <a:lstStyle/>
                    <a:p>
                      <a:r>
                        <a:rPr lang="cs-CZ" sz="1000" dirty="0"/>
                        <a:t>Vyvážená pravomoc</a:t>
                      </a:r>
                      <a:endParaRPr lang="en-GB" sz="1000" dirty="0"/>
                    </a:p>
                  </a:txBody>
                  <a:tcPr/>
                </a:tc>
                <a:tc>
                  <a:txBody>
                    <a:bodyPr/>
                    <a:lstStyle/>
                    <a:p>
                      <a:r>
                        <a:rPr lang="cs-CZ" sz="1000" dirty="0"/>
                        <a:t>Výrazná pravomoc</a:t>
                      </a:r>
                      <a:endParaRPr lang="en-GB" sz="1000" dirty="0"/>
                    </a:p>
                  </a:txBody>
                  <a:tcPr/>
                </a:tc>
                <a:extLst>
                  <a:ext uri="{0D108BD9-81ED-4DB2-BD59-A6C34878D82A}">
                    <a16:rowId xmlns:a16="http://schemas.microsoft.com/office/drawing/2014/main" val="1768795004"/>
                  </a:ext>
                </a:extLst>
              </a:tr>
              <a:tr h="342792">
                <a:tc>
                  <a:txBody>
                    <a:bodyPr/>
                    <a:lstStyle/>
                    <a:p>
                      <a:r>
                        <a:rPr lang="cs-CZ" sz="1200" b="1" dirty="0"/>
                        <a:t>Čas PM</a:t>
                      </a:r>
                      <a:endParaRPr lang="en-GB" sz="1200" b="1" dirty="0"/>
                    </a:p>
                  </a:txBody>
                  <a:tcPr/>
                </a:tc>
                <a:tc>
                  <a:txBody>
                    <a:bodyPr/>
                    <a:lstStyle/>
                    <a:p>
                      <a:r>
                        <a:rPr lang="cs-CZ" sz="1000" dirty="0"/>
                        <a:t>Prací na projektech tráví pouze část pracovní doby</a:t>
                      </a:r>
                      <a:endParaRPr lang="en-GB" sz="1000" dirty="0"/>
                    </a:p>
                  </a:txBody>
                  <a:tcPr/>
                </a:tc>
                <a:tc>
                  <a:txBody>
                    <a:bodyPr/>
                    <a:lstStyle/>
                    <a:p>
                      <a:r>
                        <a:rPr lang="cs-CZ" sz="1000" dirty="0"/>
                        <a:t>Prací na projektech tráví veškerou pracovní dobu</a:t>
                      </a:r>
                      <a:endParaRPr lang="en-GB" sz="1000" dirty="0"/>
                    </a:p>
                  </a:txBody>
                  <a:tcPr/>
                </a:tc>
                <a:tc>
                  <a:txBody>
                    <a:bodyPr/>
                    <a:lstStyle/>
                    <a:p>
                      <a:r>
                        <a:rPr lang="cs-CZ" sz="1000" dirty="0"/>
                        <a:t>Prací na projektech tráví veškerou pracovní dobu</a:t>
                      </a:r>
                      <a:endParaRPr lang="en-GB" sz="1000" dirty="0"/>
                    </a:p>
                  </a:txBody>
                  <a:tcPr/>
                </a:tc>
                <a:extLst>
                  <a:ext uri="{0D108BD9-81ED-4DB2-BD59-A6C34878D82A}">
                    <a16:rowId xmlns:a16="http://schemas.microsoft.com/office/drawing/2014/main" val="3673520612"/>
                  </a:ext>
                </a:extLst>
              </a:tr>
              <a:tr h="474635">
                <a:tc>
                  <a:txBody>
                    <a:bodyPr/>
                    <a:lstStyle/>
                    <a:p>
                      <a:r>
                        <a:rPr lang="cs-CZ" sz="1200" b="1" dirty="0"/>
                        <a:t>Uspořádání organizace</a:t>
                      </a:r>
                      <a:endParaRPr lang="en-GB" sz="1200" b="1" dirty="0"/>
                    </a:p>
                  </a:txBody>
                  <a:tcPr/>
                </a:tc>
                <a:tc>
                  <a:txBody>
                    <a:bodyPr/>
                    <a:lstStyle/>
                    <a:p>
                      <a:r>
                        <a:rPr lang="cs-CZ" sz="1000" dirty="0"/>
                        <a:t>Z větší části podobně jako organizace s funkcionální strukturou</a:t>
                      </a:r>
                      <a:endParaRPr lang="en-GB" sz="1000" dirty="0"/>
                    </a:p>
                  </a:txBody>
                  <a:tcPr/>
                </a:tc>
                <a:tc>
                  <a:txBody>
                    <a:bodyPr/>
                    <a:lstStyle/>
                    <a:p>
                      <a:r>
                        <a:rPr lang="cs-CZ" sz="1000" dirty="0"/>
                        <a:t>Směsice silné a slabé maticové organizační struktury</a:t>
                      </a:r>
                      <a:endParaRPr lang="en-GB" sz="1000" dirty="0"/>
                    </a:p>
                  </a:txBody>
                  <a:tcPr/>
                </a:tc>
                <a:tc>
                  <a:txBody>
                    <a:bodyPr/>
                    <a:lstStyle/>
                    <a:p>
                      <a:r>
                        <a:rPr lang="cs-CZ" sz="1000" dirty="0"/>
                        <a:t>Z větší části podobně jako organizace s projektovou strukturou</a:t>
                      </a:r>
                      <a:endParaRPr lang="en-GB" sz="1000" dirty="0"/>
                    </a:p>
                  </a:txBody>
                  <a:tcPr/>
                </a:tc>
                <a:extLst>
                  <a:ext uri="{0D108BD9-81ED-4DB2-BD59-A6C34878D82A}">
                    <a16:rowId xmlns:a16="http://schemas.microsoft.com/office/drawing/2014/main" val="3554225874"/>
                  </a:ext>
                </a:extLst>
              </a:tr>
              <a:tr h="518148">
                <a:tc>
                  <a:txBody>
                    <a:bodyPr/>
                    <a:lstStyle/>
                    <a:p>
                      <a:r>
                        <a:rPr lang="cs-CZ" sz="1200" b="1" dirty="0"/>
                        <a:t>PM se zodpovídá</a:t>
                      </a:r>
                      <a:endParaRPr lang="en-GB" sz="1200" b="1" dirty="0"/>
                    </a:p>
                  </a:txBody>
                  <a:tcPr/>
                </a:tc>
                <a:tc>
                  <a:txBody>
                    <a:bodyPr/>
                    <a:lstStyle/>
                    <a:p>
                      <a:r>
                        <a:rPr lang="cs-CZ" sz="1000" dirty="0"/>
                        <a:t>Funkcionálnímu manažerovi</a:t>
                      </a:r>
                      <a:endParaRPr lang="en-GB" sz="1000" dirty="0"/>
                    </a:p>
                  </a:txBody>
                  <a:tcPr/>
                </a:tc>
                <a:tc>
                  <a:txBody>
                    <a:bodyPr/>
                    <a:lstStyle/>
                    <a:p>
                      <a:r>
                        <a:rPr lang="cs-CZ" sz="1000" dirty="0"/>
                        <a:t>Funkcionálnímu manažerovi, ale sdílí s ním určitou pravomoc a odpovědnost</a:t>
                      </a:r>
                      <a:endParaRPr lang="en-GB" sz="1000" dirty="0"/>
                    </a:p>
                  </a:txBody>
                  <a:tcPr/>
                </a:tc>
                <a:tc>
                  <a:txBody>
                    <a:bodyPr/>
                    <a:lstStyle/>
                    <a:p>
                      <a:r>
                        <a:rPr lang="cs-CZ" sz="1000" dirty="0"/>
                        <a:t>Manažerovi projektových manažerů</a:t>
                      </a:r>
                      <a:endParaRPr lang="en-GB" sz="1000" dirty="0"/>
                    </a:p>
                  </a:txBody>
                  <a:tcPr/>
                </a:tc>
                <a:extLst>
                  <a:ext uri="{0D108BD9-81ED-4DB2-BD59-A6C34878D82A}">
                    <a16:rowId xmlns:a16="http://schemas.microsoft.com/office/drawing/2014/main" val="1684228014"/>
                  </a:ext>
                </a:extLst>
              </a:tr>
            </a:tbl>
          </a:graphicData>
        </a:graphic>
      </p:graphicFrame>
      <p:sp>
        <p:nvSpPr>
          <p:cNvPr id="7" name="Zástupný symbol pro obsah 2">
            <a:extLst>
              <a:ext uri="{FF2B5EF4-FFF2-40B4-BE49-F238E27FC236}">
                <a16:creationId xmlns:a16="http://schemas.microsoft.com/office/drawing/2014/main" id="{7E6CE3B8-C55E-42EA-A94A-E230AEFEDC17}"/>
              </a:ext>
            </a:extLst>
          </p:cNvPr>
          <p:cNvSpPr txBox="1">
            <a:spLocks/>
          </p:cNvSpPr>
          <p:nvPr/>
        </p:nvSpPr>
        <p:spPr>
          <a:xfrm>
            <a:off x="323528" y="4404662"/>
            <a:ext cx="6112296" cy="5077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K. </a:t>
            </a:r>
            <a:r>
              <a:rPr lang="cs-CZ" sz="800" dirty="0" err="1">
                <a:solidFill>
                  <a:srgbClr val="307871"/>
                </a:solidFill>
                <a:latin typeface="Times New Roman" panose="02020603050405020304" pitchFamily="18" charset="0"/>
                <a:cs typeface="Times New Roman" panose="02020603050405020304" pitchFamily="18" charset="0"/>
              </a:rPr>
              <a:t>Heldman</a:t>
            </a:r>
            <a:r>
              <a:rPr lang="cs-CZ" sz="800" dirty="0">
                <a:solidFill>
                  <a:srgbClr val="307871"/>
                </a:solidFill>
                <a:latin typeface="Times New Roman" panose="02020603050405020304" pitchFamily="18" charset="0"/>
                <a:cs typeface="Times New Roman" panose="02020603050405020304" pitchFamily="18" charset="0"/>
              </a:rPr>
              <a:t>, 2013. </a:t>
            </a:r>
            <a:r>
              <a:rPr lang="cs-CZ" sz="800" i="1" dirty="0">
                <a:solidFill>
                  <a:srgbClr val="307871"/>
                </a:solidFill>
                <a:latin typeface="Times New Roman" panose="02020603050405020304" pitchFamily="18" charset="0"/>
                <a:cs typeface="Times New Roman" panose="02020603050405020304" pitchFamily="18" charset="0"/>
              </a:rPr>
              <a:t>PMP Výukový poradce přípravou na zkoušku </a:t>
            </a:r>
            <a:r>
              <a:rPr lang="cs-CZ" sz="800" dirty="0">
                <a:solidFill>
                  <a:srgbClr val="307871"/>
                </a:solidFill>
                <a:latin typeface="Times New Roman" panose="02020603050405020304" pitchFamily="18" charset="0"/>
                <a:cs typeface="Times New Roman" panose="02020603050405020304" pitchFamily="18" charset="0"/>
              </a:rPr>
              <a:t>(s. 76)</a:t>
            </a:r>
          </a:p>
          <a:p>
            <a:pPr marL="0" indent="0">
              <a:buFont typeface="Arial" panose="020B0604020202020204" pitchFamily="34" charset="0"/>
              <a:buNone/>
            </a:pPr>
            <a:endParaRPr lang="cs-CZ" sz="1400" dirty="0">
              <a:solidFill>
                <a:srgbClr val="307871"/>
              </a:solidFill>
              <a:latin typeface="Times New Roman" panose="02020603050405020304" pitchFamily="18" charset="0"/>
              <a:cs typeface="Times New Roman" panose="02020603050405020304" pitchFamily="18" charset="0"/>
            </a:endParaRPr>
          </a:p>
          <a:p>
            <a:endParaRPr lang="cs-CZ" sz="1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297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chemeClr val="bg1"/>
                </a:solidFill>
                <a:latin typeface="Times New Roman" panose="02020603050405020304" pitchFamily="18" charset="0"/>
                <a:cs typeface="Times New Roman" panose="02020603050405020304" pitchFamily="18" charset="0"/>
              </a:rPr>
              <a:t>Manažer projektu – budovatel týmu, spoluvytváří sociální vztahy, které mají dopad na pracovní klima v týmu.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400" b="1" dirty="0"/>
          </a:p>
          <a:p>
            <a:pPr marL="0" lvl="3" indent="0" algn="just">
              <a:buNone/>
            </a:pPr>
            <a:r>
              <a:rPr lang="cs-CZ" sz="1400" b="1" dirty="0"/>
              <a:t>Budování projektového týmu (základní oblasti):</a:t>
            </a:r>
          </a:p>
          <a:p>
            <a:pPr marL="285750" lvl="3" indent="-285750">
              <a:buFont typeface="Arial" panose="020B0604020202020204" pitchFamily="34" charset="0"/>
              <a:buChar char="•"/>
            </a:pPr>
            <a:r>
              <a:rPr lang="cs-CZ" sz="1400" dirty="0"/>
              <a:t>plánování lidských zdrojů,</a:t>
            </a:r>
          </a:p>
          <a:p>
            <a:pPr marL="285750" lvl="3" indent="-285750">
              <a:buFont typeface="Arial" panose="020B0604020202020204" pitchFamily="34" charset="0"/>
              <a:buChar char="•"/>
            </a:pPr>
            <a:r>
              <a:rPr lang="cs-CZ" sz="1400" dirty="0"/>
              <a:t>obsazení projektového týmu,</a:t>
            </a:r>
          </a:p>
          <a:p>
            <a:pPr marL="285750" lvl="3" indent="-285750">
              <a:buFont typeface="Arial" panose="020B0604020202020204" pitchFamily="34" charset="0"/>
              <a:buChar char="•"/>
            </a:pPr>
            <a:r>
              <a:rPr lang="cs-CZ" sz="1400" dirty="0"/>
              <a:t>koordinace projektového týmu,</a:t>
            </a:r>
          </a:p>
          <a:p>
            <a:pPr marL="285750" lvl="3" indent="-285750">
              <a:buFont typeface="Arial" panose="020B0604020202020204" pitchFamily="34" charset="0"/>
              <a:buChar char="•"/>
            </a:pPr>
            <a:r>
              <a:rPr lang="cs-CZ" sz="1400" dirty="0"/>
              <a:t>rozvíjení projektového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Budování projektového týmu má zásadní význam pro úspěch každého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Úkolem budování projektového týmu  je spojení osobních cílů jednotlivců, které mohou být zpočátku odlišné a přizpůsobit je zájmům projektu. </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Aktivizace energie týmu k naplnění cílů projektu.</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684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070" name="Rovnice" r:id="rId4" imgW="672840" imgH="444240" progId="Equation.3">
                  <p:embed/>
                </p:oleObj>
              </mc:Choice>
              <mc:Fallback>
                <p:oleObj name="Rovnice" r:id="rId4" imgW="672840" imgH="444240" progId="Equation.3">
                  <p:embed/>
                  <p:pic>
                    <p:nvPicPr>
                      <p:cNvPr id="7" name="Object 2">
                        <a:extLst>
                          <a:ext uri="{FF2B5EF4-FFF2-40B4-BE49-F238E27FC236}">
                            <a16:creationId xmlns:a16="http://schemas.microsoft.com/office/drawing/2014/main" id="{8C544550-3948-4DCB-99F1-8275F71FF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071" name="Rovnice" r:id="rId6" imgW="1358640" imgH="431640" progId="Equation.3">
                  <p:embed/>
                </p:oleObj>
              </mc:Choice>
              <mc:Fallback>
                <p:oleObj name="Rovnice" r:id="rId6" imgW="1358640" imgH="431640" progId="Equation.3">
                  <p:embed/>
                  <p:pic>
                    <p:nvPicPr>
                      <p:cNvPr id="8" name="Object 3">
                        <a:extLst>
                          <a:ext uri="{FF2B5EF4-FFF2-40B4-BE49-F238E27FC236}">
                            <a16:creationId xmlns:a16="http://schemas.microsoft.com/office/drawing/2014/main" id="{711D1A6D-DFB6-4CB1-BF15-1F030F38EC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800" b="1" dirty="0"/>
          </a:p>
          <a:p>
            <a:pPr marL="0" lvl="3" indent="0" algn="just">
              <a:buNone/>
            </a:pPr>
            <a:endParaRPr lang="cs-CZ" sz="1800" b="1" dirty="0"/>
          </a:p>
          <a:p>
            <a:pPr marL="0" lvl="3" indent="0" algn="just">
              <a:buNone/>
            </a:pPr>
            <a:endParaRPr lang="cs-CZ" sz="1800" b="1" dirty="0"/>
          </a:p>
          <a:p>
            <a:pPr marL="0" lvl="3" indent="0" algn="just">
              <a:buNone/>
            </a:pPr>
            <a:r>
              <a:rPr lang="cs-CZ" sz="1400" b="1" dirty="0"/>
              <a:t>Budování projektového týmu (souhrn aktivit)</a:t>
            </a:r>
          </a:p>
          <a:p>
            <a:pPr marL="0" lvl="3" indent="0" algn="just">
              <a:buNone/>
            </a:pPr>
            <a:endParaRPr lang="cs-CZ" sz="1800" b="1" dirty="0"/>
          </a:p>
          <a:p>
            <a:pPr marL="285750" lvl="3" indent="-285750">
              <a:buFont typeface="Arial" panose="020B0604020202020204" pitchFamily="34" charset="0"/>
              <a:buChar char="•"/>
            </a:pPr>
            <a:r>
              <a:rPr lang="cs-CZ" sz="1400" dirty="0"/>
              <a:t>Jasné cíle s týmovou podporou vyjádřenou souhlasem jednotlivců.</a:t>
            </a:r>
          </a:p>
          <a:p>
            <a:pPr marL="285750" lvl="3" indent="-285750">
              <a:buFont typeface="Arial" panose="020B0604020202020204" pitchFamily="34" charset="0"/>
              <a:buChar char="•"/>
            </a:pPr>
            <a:r>
              <a:rPr lang="cs-CZ" sz="1400" dirty="0"/>
              <a:t>Otevřenost, a to i v případě konfrontací.</a:t>
            </a:r>
          </a:p>
          <a:p>
            <a:pPr marL="285750" lvl="3" indent="-285750">
              <a:buFont typeface="Arial" panose="020B0604020202020204" pitchFamily="34" charset="0"/>
              <a:buChar char="•"/>
            </a:pPr>
            <a:r>
              <a:rPr lang="cs-CZ" sz="1400" dirty="0"/>
              <a:t>Vzájemná podpora, důvěra, vstřícnost.</a:t>
            </a:r>
          </a:p>
          <a:p>
            <a:pPr marL="285750" lvl="3" indent="-285750">
              <a:buFont typeface="Arial" panose="020B0604020202020204" pitchFamily="34" charset="0"/>
              <a:buChar char="•"/>
            </a:pPr>
            <a:r>
              <a:rPr lang="cs-CZ" sz="1400" dirty="0"/>
              <a:t>Spolupráce a řízení případného konfliktu.</a:t>
            </a:r>
          </a:p>
          <a:p>
            <a:pPr marL="285750" lvl="3" indent="-285750">
              <a:buFont typeface="Arial" panose="020B0604020202020204" pitchFamily="34" charset="0"/>
              <a:buChar char="•"/>
            </a:pPr>
            <a:r>
              <a:rPr lang="cs-CZ" sz="1400" dirty="0"/>
              <a:t>Diskuse a otevřená informovanost.</a:t>
            </a:r>
          </a:p>
          <a:p>
            <a:pPr marL="285750" lvl="3" indent="-285750">
              <a:buFont typeface="Arial" panose="020B0604020202020204" pitchFamily="34" charset="0"/>
              <a:buChar char="•"/>
            </a:pPr>
            <a:r>
              <a:rPr lang="cs-CZ" sz="1400" dirty="0"/>
              <a:t>Přiměřené vedení a řízení.</a:t>
            </a:r>
          </a:p>
          <a:p>
            <a:pPr marL="285750" lvl="3" indent="-285750">
              <a:buFont typeface="Arial" panose="020B0604020202020204" pitchFamily="34" charset="0"/>
              <a:buChar char="•"/>
            </a:pPr>
            <a:r>
              <a:rPr lang="cs-CZ" sz="1400" dirty="0"/>
              <a:t>Pravidelná hlášení a poskytování informací pro zajištění kontroly.</a:t>
            </a:r>
          </a:p>
          <a:p>
            <a:pPr marL="285750" lvl="3" indent="-285750">
              <a:buFont typeface="Arial" panose="020B0604020202020204" pitchFamily="34" charset="0"/>
              <a:buChar char="•"/>
            </a:pPr>
            <a:r>
              <a:rPr lang="cs-CZ" sz="1400" dirty="0"/>
              <a:t>Vytvoření prostoru pro individuální rozvoj.</a:t>
            </a:r>
          </a:p>
          <a:p>
            <a:pPr marL="285750" lvl="3" indent="-285750">
              <a:buFont typeface="Arial" panose="020B0604020202020204" pitchFamily="34" charset="0"/>
              <a:buChar char="•"/>
            </a:pPr>
            <a:r>
              <a:rPr lang="cs-CZ" sz="1400" dirty="0"/>
              <a:t>Korektní vztahy mezi jednotlivci i skupinami.</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89499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506790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lgn="just">
              <a:buNone/>
            </a:pPr>
            <a:endParaRPr lang="cs-CZ" sz="1800" b="1" dirty="0"/>
          </a:p>
          <a:p>
            <a:pPr marL="0" lvl="3" indent="0" algn="just">
              <a:buNone/>
            </a:pPr>
            <a:endParaRPr lang="cs-CZ" sz="1400" b="1" dirty="0"/>
          </a:p>
          <a:p>
            <a:pPr marL="0" lvl="3" indent="0">
              <a:buNone/>
            </a:pPr>
            <a:r>
              <a:rPr lang="cs-CZ" sz="1400" b="1" dirty="0"/>
              <a:t>Zajištění budování týmu je podpořeno</a:t>
            </a:r>
            <a:r>
              <a:rPr lang="cs-CZ" sz="1400" dirty="0"/>
              <a:t>:</a:t>
            </a:r>
          </a:p>
          <a:p>
            <a:pPr marL="0" lvl="3" indent="0">
              <a:buNone/>
            </a:pPr>
            <a:endParaRPr lang="cs-CZ" sz="1400" dirty="0"/>
          </a:p>
          <a:p>
            <a:pPr marL="285750" lvl="3" indent="-285750">
              <a:buFont typeface="Arial" panose="020B0604020202020204" pitchFamily="34" charset="0"/>
              <a:buChar char="•"/>
            </a:pPr>
            <a:r>
              <a:rPr lang="cs-CZ" sz="1400" dirty="0"/>
              <a:t>Plánem budování (součást Plánu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Vymezení profesionálních kvalit, vlastností a vztahů při obsazování pozic v týmu.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Vhodnými postupy při řízení a organizování aktivit projektu.</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Diskutováním předmětu a cílů projektu, získáním osobních závazků a souhlasů.</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Příprava a udržování komunikačních kanálů.</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Týmová soudržnost a týmový duch.</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70110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Nejčastější bariéry v budování prostředí a týmových vztahů ze strany řídících úrovní.</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97743"/>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p>
          <a:p>
            <a:pPr marL="0" lvl="3" indent="0">
              <a:buNone/>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Nedostatečná podpora </a:t>
            </a:r>
            <a:r>
              <a:rPr lang="cs-CZ" sz="1200" dirty="0">
                <a:solidFill>
                  <a:srgbClr val="307871"/>
                </a:solidFill>
              </a:rPr>
              <a:t>projektu ze strany nejvyšších projektových autorit, sponzora projektu, top managementu.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Neochota v delegování </a:t>
            </a:r>
            <a:r>
              <a:rPr lang="cs-CZ" sz="1200" dirty="0">
                <a:solidFill>
                  <a:srgbClr val="307871"/>
                </a:solidFill>
              </a:rPr>
              <a:t>autority (raději si vše udělám sám – z nadměrného perfekcionismu).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Přemíra tvrdého direktivního řízení</a:t>
            </a:r>
            <a:r>
              <a:rPr lang="cs-CZ" sz="1200" dirty="0">
                <a:solidFill>
                  <a:srgbClr val="307871"/>
                </a:solidFill>
              </a:rPr>
              <a:t>, nedostatek diskuse, individualismus převládající nad týmovým přístupem.</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Nadměrná demokratičnost řízení</a:t>
            </a:r>
            <a:r>
              <a:rPr lang="cs-CZ" sz="1200" dirty="0">
                <a:solidFill>
                  <a:srgbClr val="307871"/>
                </a:solidFill>
              </a:rPr>
              <a:t>, tam kde to není vhodné.</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Nevhodné manažerské taktiky </a:t>
            </a:r>
            <a:r>
              <a:rPr lang="cs-CZ" sz="1200" dirty="0">
                <a:solidFill>
                  <a:srgbClr val="307871"/>
                </a:solidFill>
              </a:rPr>
              <a:t>v řízení a kontrole, špatně nastavené priority.</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Neočekávané negativní vlivy </a:t>
            </a:r>
            <a:r>
              <a:rPr lang="cs-CZ" sz="1200" dirty="0">
                <a:solidFill>
                  <a:srgbClr val="307871"/>
                </a:solidFill>
              </a:rPr>
              <a:t>z okolí projektu.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Krize</a:t>
            </a:r>
            <a:r>
              <a:rPr lang="cs-CZ" sz="1200" dirty="0">
                <a:solidFill>
                  <a:srgbClr val="307871"/>
                </a:solidFill>
              </a:rPr>
              <a:t>, </a:t>
            </a:r>
            <a:r>
              <a:rPr lang="cs-CZ" sz="1200" b="1" dirty="0">
                <a:solidFill>
                  <a:srgbClr val="307871"/>
                </a:solidFill>
              </a:rPr>
              <a:t>spěch</a:t>
            </a:r>
            <a:r>
              <a:rPr lang="cs-CZ" sz="1200" dirty="0">
                <a:solidFill>
                  <a:srgbClr val="307871"/>
                </a:solidFill>
              </a:rPr>
              <a:t>, </a:t>
            </a:r>
            <a:r>
              <a:rPr lang="cs-CZ" sz="1200" b="1" dirty="0">
                <a:solidFill>
                  <a:srgbClr val="307871"/>
                </a:solidFill>
              </a:rPr>
              <a:t>neorganizovanost</a:t>
            </a:r>
            <a:r>
              <a:rPr lang="cs-CZ" sz="1200" dirty="0">
                <a:solidFill>
                  <a:srgbClr val="307871"/>
                </a:solidFill>
              </a:rPr>
              <a:t>, </a:t>
            </a:r>
            <a:r>
              <a:rPr lang="cs-CZ" sz="1200" b="1" dirty="0">
                <a:solidFill>
                  <a:srgbClr val="307871"/>
                </a:solidFill>
              </a:rPr>
              <a:t>nedostatek </a:t>
            </a:r>
            <a:r>
              <a:rPr lang="cs-CZ" sz="1200" dirty="0">
                <a:solidFill>
                  <a:srgbClr val="307871"/>
                </a:solidFill>
              </a:rPr>
              <a:t>členů týmu.</a:t>
            </a:r>
          </a:p>
          <a:p>
            <a:pPr marL="285750" lvl="3" indent="-285750">
              <a:buFont typeface="Arial" panose="020B0604020202020204" pitchFamily="34" charset="0"/>
              <a:buChar char="•"/>
            </a:pPr>
            <a:endParaRPr lang="cs-CZ" sz="1200" dirty="0">
              <a:solidFill>
                <a:srgbClr val="307871"/>
              </a:solidFill>
            </a:endParaRPr>
          </a:p>
          <a:p>
            <a:pPr marL="285750" lvl="3" indent="-285750">
              <a:buFont typeface="Arial" panose="020B0604020202020204" pitchFamily="34" charset="0"/>
              <a:buChar char="•"/>
            </a:pPr>
            <a:r>
              <a:rPr lang="cs-CZ" sz="1200" b="1" dirty="0">
                <a:solidFill>
                  <a:srgbClr val="307871"/>
                </a:solidFill>
              </a:rPr>
              <a:t>Mezilidské konflikty</a:t>
            </a:r>
            <a:r>
              <a:rPr lang="cs-CZ" sz="1200" dirty="0">
                <a:solidFill>
                  <a:srgbClr val="307871"/>
                </a:solidFill>
              </a:rPr>
              <a:t>, nedostatek osobní tolerance.</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6627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 - doporučení  k odstranění potencionálních bariér</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5308" y="0"/>
            <a:ext cx="4241068"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endParaRPr lang="cs-CZ" sz="1400" dirty="0">
              <a:solidFill>
                <a:srgbClr val="262673"/>
              </a:solidFill>
            </a:endParaRPr>
          </a:p>
          <a:p>
            <a:pPr marL="285750" lvl="3" indent="-285750"/>
            <a:endParaRPr lang="cs-CZ" sz="1400" dirty="0">
              <a:solidFill>
                <a:srgbClr val="307871"/>
              </a:solidFill>
            </a:endParaRP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Vysvětlení  cílů projektu účastníkům, projektovému týmu (ověřit, zda bylo vše pochopeno).</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Čas pro osobní schůzky s členy (ověřit míru jejich souhlasu, vymezení rolí, očekávání od práce a týmu, vysvětlit organizační strukturu projektu a jednotlivých rolí).</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Některý člen neprojevuje zájem – zvážit změnu obsazení </a:t>
            </a:r>
            <a:br>
              <a:rPr lang="cs-CZ" sz="1200" dirty="0">
                <a:solidFill>
                  <a:srgbClr val="307871"/>
                </a:solidFill>
              </a:rPr>
            </a:br>
            <a:r>
              <a:rPr lang="cs-CZ" sz="1200" dirty="0">
                <a:solidFill>
                  <a:srgbClr val="307871"/>
                </a:solidFill>
              </a:rPr>
              <a:t>co nejdříve.</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Pravidelně a komplexně informovat členy.</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Podporovat pozitivní nálady, úspěch projektu, povzbuzovat členy.</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Spolupracovat s managementem.</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lvl="1"/>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937816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Principy řízení projektového týmu:</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buNone/>
            </a:pPr>
            <a:endParaRPr lang="cs-CZ" sz="1400" dirty="0">
              <a:solidFill>
                <a:srgbClr val="262673"/>
              </a:solidFill>
            </a:endParaRPr>
          </a:p>
          <a:p>
            <a:pPr marL="0" lvl="3" indent="0">
              <a:buNone/>
            </a:pPr>
            <a:endParaRPr lang="cs-CZ" sz="1400" dirty="0">
              <a:solidFill>
                <a:srgbClr val="262673"/>
              </a:solidFill>
            </a:endParaRPr>
          </a:p>
          <a:p>
            <a:pPr marL="171450" lvl="3" indent="-171450">
              <a:buFont typeface="Arial" panose="020B0604020202020204" pitchFamily="34" charset="0"/>
              <a:buChar char="•"/>
            </a:pPr>
            <a:r>
              <a:rPr lang="cs-CZ" sz="1200" dirty="0">
                <a:solidFill>
                  <a:srgbClr val="307871"/>
                </a:solidFill>
              </a:rPr>
              <a:t>Obsazování pracovních pozic.</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Školení a trénink pro výkon povinností.</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Dohled, udělování pokynů a jejich kontrola.</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Delegování pracovních povinností a s nimi spojené potřebné autority a odpovědnosti.</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Motivace – povzbuzení a související uspokojování potřeb.</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Poskytování rad, doporučení, konzultace.</a:t>
            </a:r>
          </a:p>
          <a:p>
            <a:pPr marL="171450" lvl="3" indent="-171450">
              <a:buFont typeface="Arial" panose="020B0604020202020204" pitchFamily="34" charset="0"/>
              <a:buChar char="•"/>
            </a:pPr>
            <a:endParaRPr lang="cs-CZ" sz="1200" dirty="0">
              <a:solidFill>
                <a:srgbClr val="307871"/>
              </a:solidFill>
            </a:endParaRPr>
          </a:p>
          <a:p>
            <a:pPr marL="171450" lvl="3" indent="-171450">
              <a:buFont typeface="Arial" panose="020B0604020202020204" pitchFamily="34" charset="0"/>
              <a:buChar char="•"/>
            </a:pPr>
            <a:r>
              <a:rPr lang="cs-CZ" sz="1200" dirty="0">
                <a:solidFill>
                  <a:srgbClr val="307871"/>
                </a:solidFill>
              </a:rPr>
              <a:t>Koordinace aktivit.</a:t>
            </a:r>
          </a:p>
          <a:p>
            <a:pPr marL="0" lvl="3"/>
            <a:endParaRPr lang="cs-CZ" sz="1400" b="1"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70309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i="1" dirty="0">
                <a:solidFill>
                  <a:schemeClr val="bg1"/>
                </a:solidFill>
                <a:latin typeface="Times New Roman" panose="02020603050405020304" pitchFamily="18" charset="0"/>
                <a:cs typeface="Times New Roman" panose="02020603050405020304" pitchFamily="18" charset="0"/>
              </a:rPr>
              <a:t>(způsoby výkonu a přijetí rozhodování autority)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375182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285750" lvl="3" indent="-285750" algn="just">
              <a:buFont typeface="Arial" panose="020B0604020202020204" pitchFamily="34" charset="0"/>
              <a:buChar char="•"/>
            </a:pPr>
            <a:endParaRPr lang="cs-CZ" sz="14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Rozhodnutí vykonaná nadřízením.</a:t>
            </a:r>
          </a:p>
          <a:p>
            <a:pPr marL="285750" lvl="3" indent="-285750">
              <a:buFont typeface="Arial" panose="020B0604020202020204" pitchFamily="34" charset="0"/>
              <a:buChar char="•"/>
            </a:pPr>
            <a:r>
              <a:rPr lang="cs-CZ" sz="1200" dirty="0"/>
              <a:t>Rozhodnutí vykonaná nadřízeným po předchozím dialogu nebo vysvětlení.</a:t>
            </a:r>
          </a:p>
          <a:p>
            <a:pPr marL="285750" lvl="3" indent="-285750">
              <a:buFont typeface="Arial" panose="020B0604020202020204" pitchFamily="34" charset="0"/>
              <a:buChar char="•"/>
            </a:pPr>
            <a:r>
              <a:rPr lang="cs-CZ" sz="1200" dirty="0"/>
              <a:t>Rozhodnutí vykonaná nadřízeným za spoluúčasti podřízeného nebo rozhodnutí vykonaná podřízeným s povzbuzením nadřízeného.</a:t>
            </a:r>
          </a:p>
          <a:p>
            <a:pPr marL="285750" lvl="3" indent="-285750">
              <a:buFont typeface="Arial" panose="020B0604020202020204" pitchFamily="34" charset="0"/>
              <a:buChar char="•"/>
            </a:pPr>
            <a:r>
              <a:rPr lang="cs-CZ" sz="1200" dirty="0"/>
              <a:t>Rozhodnutí vykonaná podřízeným.</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Způsob</a:t>
            </a:r>
            <a:r>
              <a:rPr lang="cs-CZ" sz="1200" dirty="0"/>
              <a:t> </a:t>
            </a:r>
            <a:r>
              <a:rPr lang="cs-CZ" sz="1200" b="1" dirty="0"/>
              <a:t>přijetí rozhodnutí</a:t>
            </a:r>
            <a:r>
              <a:rPr lang="cs-CZ" sz="1200" dirty="0"/>
              <a:t>: </a:t>
            </a:r>
          </a:p>
          <a:p>
            <a:pPr marL="285750" lvl="3" indent="-285750">
              <a:buFont typeface="Arial" panose="020B0604020202020204" pitchFamily="34" charset="0"/>
              <a:buChar char="•"/>
            </a:pPr>
            <a:r>
              <a:rPr lang="cs-CZ" sz="1200" dirty="0"/>
              <a:t>Vstřícný – rozhodnutí je přijato (podřízený je zavázán pokynem, motivován k výkonu).</a:t>
            </a:r>
          </a:p>
          <a:p>
            <a:pPr marL="285750" lvl="3" indent="-285750">
              <a:buFont typeface="Arial" panose="020B0604020202020204" pitchFamily="34" charset="0"/>
              <a:buChar char="•"/>
            </a:pPr>
            <a:r>
              <a:rPr lang="cs-CZ" sz="1200" dirty="0"/>
              <a:t>Nevstřícný</a:t>
            </a:r>
          </a:p>
          <a:p>
            <a:pPr marL="0" lvl="3" indent="0">
              <a:buNone/>
            </a:pPr>
            <a:endParaRPr lang="cs-CZ" sz="1200" dirty="0"/>
          </a:p>
          <a:p>
            <a:pPr marL="0" lvl="3" indent="0">
              <a:buNone/>
            </a:pPr>
            <a:endParaRPr lang="cs-CZ" sz="1200" dirty="0"/>
          </a:p>
          <a:p>
            <a:pPr marL="0" lvl="3" indent="0">
              <a:buNone/>
            </a:pPr>
            <a:r>
              <a:rPr lang="cs-CZ" sz="1200" b="1" dirty="0"/>
              <a:t>Schopnosti rozhodnutí vykonat</a:t>
            </a:r>
            <a:r>
              <a:rPr lang="cs-CZ" sz="1200" dirty="0"/>
              <a:t>:</a:t>
            </a:r>
          </a:p>
          <a:p>
            <a:pPr marL="285750" lvl="3" indent="-285750">
              <a:buFont typeface="Arial" panose="020B0604020202020204" pitchFamily="34" charset="0"/>
              <a:buChar char="•"/>
            </a:pPr>
            <a:r>
              <a:rPr lang="cs-CZ" sz="1200" dirty="0"/>
              <a:t>Je schopen jej vykonat – tj. má znalosti a zdroje potřebné k výkonu.</a:t>
            </a:r>
          </a:p>
          <a:p>
            <a:pPr marL="285750" lvl="3" indent="-285750">
              <a:buFont typeface="Arial" panose="020B0604020202020204" pitchFamily="34" charset="0"/>
              <a:buChar char="•"/>
            </a:pPr>
            <a:r>
              <a:rPr lang="cs-CZ" sz="1200" dirty="0"/>
              <a:t>Není schopen jej vykonat.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38797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Budování projektového týmu</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 </a:t>
            </a:r>
            <a:br>
              <a:rPr lang="cs-CZ" sz="1400" b="1" dirty="0">
                <a:solidFill>
                  <a:schemeClr val="bg1"/>
                </a:solidFill>
                <a:latin typeface="Times New Roman" panose="02020603050405020304" pitchFamily="18" charset="0"/>
                <a:cs typeface="Times New Roman" panose="02020603050405020304" pitchFamily="18" charset="0"/>
              </a:rPr>
            </a:br>
            <a:r>
              <a:rPr lang="cs-CZ" sz="1400" b="1" i="1" dirty="0">
                <a:solidFill>
                  <a:schemeClr val="bg1"/>
                </a:solidFill>
                <a:latin typeface="Times New Roman" panose="02020603050405020304" pitchFamily="18" charset="0"/>
                <a:cs typeface="Times New Roman" panose="02020603050405020304" pitchFamily="18" charset="0"/>
              </a:rPr>
              <a:t>(5 zdrojů síly prosazení autority)</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285750" lvl="3" indent="-285750" algn="just">
              <a:buFont typeface="Arial" panose="020B0604020202020204" pitchFamily="34" charset="0"/>
              <a:buChar char="•"/>
            </a:pPr>
            <a:endParaRPr lang="cs-CZ" sz="1400" dirty="0"/>
          </a:p>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r>
              <a:rPr lang="cs-CZ" sz="1200" b="1" dirty="0"/>
              <a:t>Formální</a:t>
            </a:r>
            <a:r>
              <a:rPr lang="cs-CZ" sz="1200" dirty="0"/>
              <a:t> - základní síla – moc z titulu pozice </a:t>
            </a:r>
            <a:br>
              <a:rPr lang="cs-CZ" sz="1200" dirty="0"/>
            </a:br>
            <a:r>
              <a:rPr lang="cs-CZ" sz="1200" dirty="0"/>
              <a:t>a odpovědnosti:</a:t>
            </a:r>
          </a:p>
          <a:p>
            <a:pPr marL="742950" lvl="4" indent="-285750">
              <a:buFont typeface="Arial" panose="020B0604020202020204" pitchFamily="34" charset="0"/>
              <a:buChar char="•"/>
            </a:pPr>
            <a:r>
              <a:rPr lang="cs-CZ" sz="1200" dirty="0"/>
              <a:t>oprávnění k </a:t>
            </a:r>
            <a:r>
              <a:rPr lang="cs-CZ" sz="1200" b="1" dirty="0"/>
              <a:t>udělení odměny</a:t>
            </a:r>
            <a:r>
              <a:rPr lang="cs-CZ" sz="1200" dirty="0"/>
              <a:t> – možnost přidělit pozitivní finanční nebo nefinanční zvýhodnění (mzdové navýšení, kladné reference),</a:t>
            </a:r>
          </a:p>
          <a:p>
            <a:pPr marL="742950" lvl="4" indent="-285750">
              <a:buFont typeface="Arial" panose="020B0604020202020204" pitchFamily="34" charset="0"/>
              <a:buChar char="•"/>
            </a:pPr>
            <a:endParaRPr lang="cs-CZ" sz="1200" dirty="0"/>
          </a:p>
          <a:p>
            <a:pPr marL="742950" lvl="4" indent="-285750">
              <a:buFont typeface="Arial" panose="020B0604020202020204" pitchFamily="34" charset="0"/>
              <a:buChar char="•"/>
            </a:pPr>
            <a:r>
              <a:rPr lang="cs-CZ" sz="1200" dirty="0"/>
              <a:t>oprávnění k </a:t>
            </a:r>
            <a:r>
              <a:rPr lang="cs-CZ" sz="1200" b="1" dirty="0"/>
              <a:t>uložení pokuty </a:t>
            </a:r>
            <a:r>
              <a:rPr lang="cs-CZ" sz="1200" dirty="0"/>
              <a:t>– negativní finanční nebo nefinanční postižení (změna pozice na horší, vyloučení z projektu, doporučení k výpovědi).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0" lvl="3" indent="0">
              <a:buNone/>
            </a:pPr>
            <a:r>
              <a:rPr lang="cs-CZ" sz="1200" b="1" dirty="0"/>
              <a:t>Neformální</a:t>
            </a:r>
            <a:r>
              <a:rPr lang="cs-CZ" sz="1200" dirty="0"/>
              <a:t> zdroje síly:</a:t>
            </a:r>
          </a:p>
          <a:p>
            <a:pPr marL="742950" lvl="4" indent="-285750">
              <a:buFont typeface="Arial" panose="020B0604020202020204" pitchFamily="34" charset="0"/>
              <a:buChar char="•"/>
            </a:pPr>
            <a:r>
              <a:rPr lang="cs-CZ" sz="1200" b="1" dirty="0"/>
              <a:t>síla experta,</a:t>
            </a:r>
            <a:endParaRPr lang="cs-CZ" sz="1200" dirty="0"/>
          </a:p>
          <a:p>
            <a:pPr marL="742950" lvl="4" indent="-285750">
              <a:buFont typeface="Arial" panose="020B0604020202020204" pitchFamily="34" charset="0"/>
              <a:buChar char="•"/>
            </a:pPr>
            <a:r>
              <a:rPr lang="cs-CZ" sz="1200" b="1" dirty="0"/>
              <a:t>síla</a:t>
            </a:r>
            <a:r>
              <a:rPr lang="cs-CZ" sz="1200" dirty="0"/>
              <a:t> vyplývající ze </a:t>
            </a:r>
            <a:r>
              <a:rPr lang="cs-CZ" sz="1200" b="1" dirty="0"/>
              <a:t>společenského uznání </a:t>
            </a:r>
            <a:r>
              <a:rPr lang="cs-CZ" sz="1200" dirty="0"/>
              <a:t>– přirozená autorita, respekt.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38606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Osobnost leadera</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Neexistuje speciální, zvláštní typ osobnosti úspěšného leadera nebo manažera.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285750" lvl="3" indent="-285750">
              <a:buFont typeface="Arial" panose="020B0604020202020204" pitchFamily="34" charset="0"/>
              <a:buChar char="•"/>
            </a:pPr>
            <a:r>
              <a:rPr lang="cs-CZ" sz="1400" dirty="0"/>
              <a:t>Můžeme určit osobnostní rysy (schopnosti </a:t>
            </a:r>
            <a:br>
              <a:rPr lang="cs-CZ" sz="1400" dirty="0"/>
            </a:br>
            <a:r>
              <a:rPr lang="cs-CZ" sz="1400" dirty="0"/>
              <a:t>a dovednosti), které se s efektivními leadery </a:t>
            </a:r>
            <a:br>
              <a:rPr lang="cs-CZ" sz="1400" dirty="0"/>
            </a:br>
            <a:r>
              <a:rPr lang="cs-CZ" sz="1400" dirty="0"/>
              <a:t>a manažery vážou častěji než jiné. Celkově je však </a:t>
            </a:r>
            <a:r>
              <a:rPr lang="cs-CZ" sz="1400" b="1" dirty="0"/>
              <a:t>úspěšnost leaderů a manažerů kombinací několika faktorů.</a:t>
            </a:r>
          </a:p>
          <a:p>
            <a:pPr marL="0" lvl="3" indent="0" algn="just">
              <a:buNone/>
            </a:pPr>
            <a:endParaRPr lang="cs-CZ" sz="1400" dirty="0"/>
          </a:p>
          <a:p>
            <a:pPr marL="0" lvl="3" indent="0" algn="just">
              <a:buNone/>
            </a:pPr>
            <a:r>
              <a:rPr lang="cs-CZ" sz="1400" b="1" dirty="0"/>
              <a:t>Na straně leaderů a manažerů </a:t>
            </a:r>
            <a:r>
              <a:rPr lang="cs-CZ" sz="1400" dirty="0"/>
              <a:t>to jsou:</a:t>
            </a:r>
          </a:p>
          <a:p>
            <a:pPr marL="0" lvl="3" indent="0" algn="just">
              <a:buNone/>
            </a:pPr>
            <a:endParaRPr lang="cs-CZ" sz="1400" dirty="0"/>
          </a:p>
          <a:p>
            <a:pPr marL="285750" lvl="3" indent="-285750">
              <a:buFont typeface="Arial" panose="020B0604020202020204" pitchFamily="34" charset="0"/>
              <a:buChar char="•"/>
            </a:pPr>
            <a:r>
              <a:rPr lang="cs-CZ" sz="1400" dirty="0"/>
              <a:t>osobnost leadera nebo manažera (vlastnosti, schopnosti, dovednosti, charakter, temperament, postoje, hodnoty, charisma),</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motivace manažera,</a:t>
            </a:r>
          </a:p>
          <a:p>
            <a:pPr marL="285750" lvl="3" indent="-285750" algn="just">
              <a:buFont typeface="Arial" panose="020B0604020202020204" pitchFamily="34" charset="0"/>
              <a:buChar char="•"/>
            </a:pPr>
            <a:endParaRPr lang="cs-CZ" sz="1400" dirty="0"/>
          </a:p>
          <a:p>
            <a:pPr marL="285750" lvl="3" indent="-285750" algn="just">
              <a:buFont typeface="Arial" panose="020B0604020202020204" pitchFamily="34" charset="0"/>
              <a:buChar char="•"/>
            </a:pPr>
            <a:r>
              <a:rPr lang="cs-CZ" sz="1400" dirty="0"/>
              <a:t>zvolený styl řízení.</a:t>
            </a: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0" lvl="3" indent="0" algn="just">
              <a:buNone/>
            </a:pPr>
            <a:endParaRPr lang="cs-CZ" sz="1400" dirty="0">
              <a:solidFill>
                <a:srgbClr val="262673"/>
              </a:solidFill>
            </a:endParaRP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4847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Osobnost leadera</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lgn="just">
              <a:buNone/>
            </a:pPr>
            <a:endParaRPr lang="cs-CZ" sz="1400" b="1" dirty="0"/>
          </a:p>
          <a:p>
            <a:pPr marL="0" lvl="3" indent="0" algn="just">
              <a:buNone/>
            </a:pPr>
            <a:r>
              <a:rPr lang="cs-CZ" sz="1400" b="1" dirty="0"/>
              <a:t>Příklady kvalit leadera:</a:t>
            </a:r>
          </a:p>
          <a:p>
            <a:pPr marL="0" lvl="3" indent="0" algn="just">
              <a:buNone/>
            </a:pPr>
            <a:endParaRPr lang="cs-CZ" sz="1400" b="1" dirty="0"/>
          </a:p>
          <a:p>
            <a:pPr marL="285750" lvl="3" indent="-285750">
              <a:buFont typeface="Arial" panose="020B0604020202020204" pitchFamily="34" charset="0"/>
              <a:buChar char="•"/>
            </a:pPr>
            <a:r>
              <a:rPr lang="cs-CZ" sz="1400" b="1" dirty="0"/>
              <a:t>nadšení</a:t>
            </a:r>
            <a:r>
              <a:rPr lang="cs-CZ" sz="1400" dirty="0"/>
              <a:t> – pro plnění cílů, které lídři mohou sdělovat jiným lidem a přenášet je na ně,</a:t>
            </a:r>
          </a:p>
          <a:p>
            <a:pPr marL="285750" lvl="3" indent="-285750">
              <a:buFont typeface="Arial" panose="020B0604020202020204" pitchFamily="34" charset="0"/>
              <a:buChar char="•"/>
            </a:pPr>
            <a:r>
              <a:rPr lang="cs-CZ" sz="1400" b="1" dirty="0"/>
              <a:t>sebedůvěra</a:t>
            </a:r>
            <a:r>
              <a:rPr lang="cs-CZ" sz="1400" dirty="0"/>
              <a:t> – víra v sebe, kterou opět mohou lidé vnímat a chápat,</a:t>
            </a:r>
          </a:p>
          <a:p>
            <a:pPr marL="285750" lvl="3" indent="-285750">
              <a:buFont typeface="Arial" panose="020B0604020202020204" pitchFamily="34" charset="0"/>
              <a:buChar char="•"/>
            </a:pPr>
            <a:r>
              <a:rPr lang="cs-CZ" sz="1400" b="1" dirty="0"/>
              <a:t>houževnatost a vytrvalost </a:t>
            </a:r>
            <a:r>
              <a:rPr lang="cs-CZ" sz="1400" dirty="0"/>
              <a:t>– leader musí být pružný a nezdolný, vytrvalý a musí vyžadovat vysoké standardy, musí usilovat o respekt, ale nikoliv nutně o popularitu,</a:t>
            </a:r>
          </a:p>
          <a:p>
            <a:pPr marL="285750" lvl="3" indent="-285750">
              <a:buFont typeface="Arial" panose="020B0604020202020204" pitchFamily="34" charset="0"/>
              <a:buChar char="•"/>
            </a:pPr>
            <a:r>
              <a:rPr lang="cs-CZ" sz="1400" b="1" dirty="0"/>
              <a:t>čestnost a poctivost </a:t>
            </a:r>
            <a:r>
              <a:rPr lang="cs-CZ" sz="1400" dirty="0"/>
              <a:t>– leader musí být pravdivý sám k sobě, musí být zralý, morální a čestný, neboť to vyvolává důvěru,</a:t>
            </a:r>
          </a:p>
          <a:p>
            <a:pPr marL="285750" lvl="3" indent="-285750">
              <a:buFont typeface="Arial" panose="020B0604020202020204" pitchFamily="34" charset="0"/>
              <a:buChar char="•"/>
            </a:pPr>
            <a:r>
              <a:rPr lang="cs-CZ" sz="1400" b="1" dirty="0"/>
              <a:t>laskavost a srdečnost </a:t>
            </a:r>
            <a:r>
              <a:rPr lang="cs-CZ" sz="1400" dirty="0"/>
              <a:t>– v osobních vztazích, mít zájem, pečovat o lidi a respektovat je,</a:t>
            </a:r>
          </a:p>
          <a:p>
            <a:pPr marL="285750" lvl="3" indent="-285750">
              <a:buFont typeface="Arial" panose="020B0604020202020204" pitchFamily="34" charset="0"/>
              <a:buChar char="•"/>
            </a:pPr>
            <a:r>
              <a:rPr lang="cs-CZ" sz="1400" b="1" dirty="0"/>
              <a:t>pokora a skromnost </a:t>
            </a:r>
            <a:r>
              <a:rPr lang="cs-CZ" sz="1400" dirty="0"/>
              <a:t>– ochota naslouchat a uznávat svou vinu, nebýt arogantní, neomalený a panovačný.</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316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Vlastnosti – hodnocení úspěšných lídrů a manažerů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(seřazeno dle významnosti)</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23116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dirty="0">
              <a:solidFill>
                <a:srgbClr val="262673"/>
              </a:solidFill>
            </a:endParaRPr>
          </a:p>
          <a:p>
            <a:pPr marL="0" lvl="3" indent="0" algn="just">
              <a:buNone/>
            </a:pPr>
            <a:endParaRPr lang="cs-CZ" sz="1400" b="1" dirty="0"/>
          </a:p>
          <a:p>
            <a:pPr marL="0" lvl="3" indent="0" algn="just">
              <a:buNone/>
            </a:pPr>
            <a:r>
              <a:rPr lang="cs-CZ" sz="1400" dirty="0"/>
              <a:t>1. rozhodnost,</a:t>
            </a:r>
          </a:p>
          <a:p>
            <a:pPr marL="0" lvl="3" indent="0" algn="just">
              <a:buNone/>
            </a:pPr>
            <a:r>
              <a:rPr lang="cs-CZ" sz="1400" dirty="0"/>
              <a:t>2. schopnost vést lidi,</a:t>
            </a:r>
          </a:p>
          <a:p>
            <a:pPr marL="0" lvl="3" indent="0" algn="just">
              <a:buNone/>
            </a:pPr>
            <a:r>
              <a:rPr lang="cs-CZ" sz="1400" dirty="0"/>
              <a:t>3. integrita – poctivost,</a:t>
            </a:r>
          </a:p>
          <a:p>
            <a:pPr marL="0" lvl="3" indent="0" algn="just">
              <a:buNone/>
            </a:pPr>
            <a:r>
              <a:rPr lang="cs-CZ" sz="1400" dirty="0"/>
              <a:t>4. nadšení pro práci,</a:t>
            </a:r>
          </a:p>
          <a:p>
            <a:pPr marL="0" lvl="3" indent="0" algn="just">
              <a:buNone/>
            </a:pPr>
            <a:r>
              <a:rPr lang="cs-CZ" sz="1400" dirty="0"/>
              <a:t>5. představivost,</a:t>
            </a:r>
          </a:p>
          <a:p>
            <a:pPr marL="0" lvl="3" indent="0">
              <a:buNone/>
            </a:pPr>
            <a:r>
              <a:rPr lang="cs-CZ" sz="1400" dirty="0"/>
              <a:t>6. ochota usilovně pracovat,</a:t>
            </a:r>
          </a:p>
          <a:p>
            <a:pPr marL="0" lvl="3" indent="0">
              <a:buNone/>
            </a:pPr>
            <a:r>
              <a:rPr lang="cs-CZ" sz="1400" dirty="0"/>
              <a:t>7. analytické schopnosti,</a:t>
            </a:r>
          </a:p>
          <a:p>
            <a:pPr marL="0" lvl="3" indent="0">
              <a:buNone/>
            </a:pPr>
            <a:r>
              <a:rPr lang="cs-CZ" sz="1400" dirty="0"/>
              <a:t>8. pochopení pro druhé,</a:t>
            </a:r>
          </a:p>
          <a:p>
            <a:pPr marL="0" lvl="3" indent="0">
              <a:buNone/>
            </a:pPr>
            <a:r>
              <a:rPr lang="cs-CZ" sz="1400" dirty="0"/>
              <a:t>9. schopnost všimnout si příležitosti,</a:t>
            </a:r>
          </a:p>
          <a:p>
            <a:pPr marL="0" lvl="3" indent="0">
              <a:buNone/>
            </a:pPr>
            <a:r>
              <a:rPr lang="cs-CZ" sz="1400" dirty="0"/>
              <a:t>10. schopnost řešit nepříjemné situace,</a:t>
            </a:r>
          </a:p>
          <a:p>
            <a:pPr marL="0" lvl="3" indent="0">
              <a:buNone/>
            </a:pPr>
            <a:r>
              <a:rPr lang="cs-CZ" sz="1400" dirty="0"/>
              <a:t>11. schopnost rychle se přizpůsobovat změnám,</a:t>
            </a:r>
          </a:p>
          <a:p>
            <a:pPr marL="0" lvl="3" indent="0">
              <a:buNone/>
            </a:pPr>
            <a:r>
              <a:rPr lang="cs-CZ" sz="1400" dirty="0"/>
              <a:t>12. ochota riskovat,</a:t>
            </a:r>
          </a:p>
          <a:p>
            <a:pPr marL="0" lvl="3" indent="0" algn="just">
              <a:buNone/>
            </a:pPr>
            <a:r>
              <a:rPr lang="cs-CZ" sz="1400" dirty="0"/>
              <a:t>13. podnikavost,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sp>
        <p:nvSpPr>
          <p:cNvPr id="8" name="Podnadpis 2"/>
          <p:cNvSpPr txBox="1">
            <a:spLocks/>
          </p:cNvSpPr>
          <p:nvPr/>
        </p:nvSpPr>
        <p:spPr bwMode="auto">
          <a:xfrm>
            <a:off x="6292788" y="219678"/>
            <a:ext cx="259969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marL="0" indent="0" algn="ctr" defTabSz="923925" rtl="0" eaLnBrk="1" fontAlgn="base" hangingPunct="1">
              <a:spcBef>
                <a:spcPct val="20000"/>
              </a:spcBef>
              <a:spcAft>
                <a:spcPct val="0"/>
              </a:spcAft>
              <a:buClr>
                <a:srgbClr val="FF6600"/>
              </a:buClr>
              <a:buFont typeface="Wingdings" pitchFamily="2" charset="2"/>
              <a:buNone/>
              <a:defRPr sz="3200">
                <a:solidFill>
                  <a:srgbClr val="003366"/>
                </a:solidFill>
                <a:latin typeface="+mn-lt"/>
                <a:ea typeface="+mn-ea"/>
                <a:cs typeface="+mn-cs"/>
              </a:defRPr>
            </a:lvl1pPr>
            <a:lvl2pPr marL="457200" indent="0" algn="ctr" defTabSz="923925" rtl="0" eaLnBrk="1" fontAlgn="base" hangingPunct="1">
              <a:spcBef>
                <a:spcPct val="20000"/>
              </a:spcBef>
              <a:spcAft>
                <a:spcPct val="0"/>
              </a:spcAft>
              <a:buClr>
                <a:srgbClr val="000066"/>
              </a:buClr>
              <a:buFont typeface="Wingdings" pitchFamily="2" charset="2"/>
              <a:buNone/>
              <a:defRPr sz="2800">
                <a:solidFill>
                  <a:srgbClr val="003366"/>
                </a:solidFill>
                <a:latin typeface="+mn-lt"/>
              </a:defRPr>
            </a:lvl2pPr>
            <a:lvl3pPr marL="914400" indent="0" algn="ctr" defTabSz="923925" rtl="0" eaLnBrk="1" fontAlgn="base" hangingPunct="1">
              <a:spcBef>
                <a:spcPct val="20000"/>
              </a:spcBef>
              <a:spcAft>
                <a:spcPct val="0"/>
              </a:spcAft>
              <a:buClr>
                <a:srgbClr val="FF6600"/>
              </a:buClr>
              <a:buFont typeface="Wingdings" pitchFamily="2" charset="2"/>
              <a:buNone/>
              <a:defRPr sz="2400">
                <a:solidFill>
                  <a:srgbClr val="003366"/>
                </a:solidFill>
                <a:latin typeface="+mn-lt"/>
              </a:defRPr>
            </a:lvl3pPr>
            <a:lvl4pPr marL="1371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4pPr>
            <a:lvl5pPr marL="18288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5pPr>
            <a:lvl6pPr marL="22860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6pPr>
            <a:lvl7pPr marL="27432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7pPr>
            <a:lvl8pPr marL="32004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8pPr>
            <a:lvl9pPr marL="3657600" indent="0" algn="ctr" defTabSz="923925" rtl="0" eaLnBrk="1" fontAlgn="base" hangingPunct="1">
              <a:spcBef>
                <a:spcPct val="20000"/>
              </a:spcBef>
              <a:spcAft>
                <a:spcPct val="0"/>
              </a:spcAft>
              <a:buClr>
                <a:srgbClr val="FF6600"/>
              </a:buClr>
              <a:buFont typeface="Wingdings" pitchFamily="2" charset="2"/>
              <a:buNone/>
              <a:defRPr sz="2000">
                <a:solidFill>
                  <a:srgbClr val="003366"/>
                </a:solidFill>
                <a:latin typeface="+mn-lt"/>
              </a:defRPr>
            </a:lvl9pPr>
          </a:lstStyle>
          <a:p>
            <a:pPr marL="0" lvl="3" algn="l" defTabSz="914400">
              <a:buSzTx/>
            </a:pPr>
            <a:endParaRPr lang="cs-CZ" sz="1400" dirty="0">
              <a:solidFill>
                <a:schemeClr val="tx1"/>
              </a:solidFill>
            </a:endParaRPr>
          </a:p>
          <a:p>
            <a:pPr marL="0" lvl="3" algn="l" defTabSz="914400">
              <a:buSzTx/>
            </a:pPr>
            <a:r>
              <a:rPr lang="cs-CZ" sz="1400" dirty="0">
                <a:solidFill>
                  <a:schemeClr val="tx1"/>
                </a:solidFill>
              </a:rPr>
              <a:t>14. schopnost jasně se vyjadřovat,</a:t>
            </a:r>
          </a:p>
          <a:p>
            <a:pPr marL="0" lvl="3" algn="l" defTabSz="914400">
              <a:buSzTx/>
            </a:pPr>
            <a:r>
              <a:rPr lang="cs-CZ" sz="1400" dirty="0">
                <a:solidFill>
                  <a:schemeClr val="tx1"/>
                </a:solidFill>
              </a:rPr>
              <a:t>15. bystrost,</a:t>
            </a:r>
          </a:p>
          <a:p>
            <a:pPr marL="0" lvl="3" algn="l" defTabSz="914400">
              <a:buSzTx/>
            </a:pPr>
            <a:r>
              <a:rPr lang="cs-CZ" sz="1400" dirty="0">
                <a:solidFill>
                  <a:schemeClr val="tx1"/>
                </a:solidFill>
              </a:rPr>
              <a:t>16. schopnost efektivního řešení správních otázek,</a:t>
            </a:r>
          </a:p>
          <a:p>
            <a:pPr marL="0" lvl="3" algn="l" defTabSz="914400">
              <a:buSzTx/>
            </a:pPr>
            <a:r>
              <a:rPr lang="cs-CZ" sz="1400" dirty="0">
                <a:solidFill>
                  <a:schemeClr val="tx1"/>
                </a:solidFill>
              </a:rPr>
              <a:t>17. objektivnost,</a:t>
            </a:r>
          </a:p>
          <a:p>
            <a:pPr marL="0" lvl="3" algn="l" defTabSz="914400">
              <a:buSzTx/>
            </a:pPr>
            <a:r>
              <a:rPr lang="cs-CZ" sz="1400" dirty="0">
                <a:solidFill>
                  <a:schemeClr val="tx1"/>
                </a:solidFill>
              </a:rPr>
              <a:t>18. schopnost „vytrvat“,</a:t>
            </a:r>
          </a:p>
          <a:p>
            <a:pPr marL="0" lvl="3" algn="l" defTabSz="914400">
              <a:buSzTx/>
            </a:pPr>
            <a:r>
              <a:rPr lang="cs-CZ" sz="1400" dirty="0">
                <a:solidFill>
                  <a:schemeClr val="tx1"/>
                </a:solidFill>
              </a:rPr>
              <a:t>19. ochota pracovat dlouho přesčas,</a:t>
            </a:r>
          </a:p>
          <a:p>
            <a:pPr marL="0" lvl="3" algn="l" defTabSz="914400">
              <a:buSzTx/>
            </a:pPr>
            <a:r>
              <a:rPr lang="cs-CZ" sz="1400" dirty="0">
                <a:solidFill>
                  <a:schemeClr val="tx1"/>
                </a:solidFill>
              </a:rPr>
              <a:t>20. ambicióznost,</a:t>
            </a:r>
          </a:p>
          <a:p>
            <a:pPr marL="0" lvl="3" algn="l" defTabSz="914400">
              <a:buSzTx/>
            </a:pPr>
            <a:r>
              <a:rPr lang="cs-CZ" sz="1400" dirty="0">
                <a:solidFill>
                  <a:schemeClr val="tx1"/>
                </a:solidFill>
              </a:rPr>
              <a:t>21. soustředěnost na jeden cíl,</a:t>
            </a:r>
          </a:p>
          <a:p>
            <a:pPr marL="0" lvl="3" algn="l" defTabSz="914400">
              <a:buSzTx/>
            </a:pPr>
            <a:r>
              <a:rPr lang="cs-CZ" sz="1400" dirty="0">
                <a:solidFill>
                  <a:schemeClr val="tx1"/>
                </a:solidFill>
              </a:rPr>
              <a:t>22. schopnost srozumitelného písemného projevu,</a:t>
            </a:r>
          </a:p>
          <a:p>
            <a:pPr marL="0" lvl="3" algn="l" defTabSz="914400">
              <a:buSzTx/>
            </a:pPr>
            <a:r>
              <a:rPr lang="cs-CZ" sz="1400" dirty="0">
                <a:solidFill>
                  <a:schemeClr val="tx1"/>
                </a:solidFill>
              </a:rPr>
              <a:t>23. zvědavost,</a:t>
            </a:r>
          </a:p>
          <a:p>
            <a:pPr marL="0" lvl="3" algn="l" defTabSz="914400">
              <a:buSzTx/>
            </a:pPr>
            <a:r>
              <a:rPr lang="cs-CZ" sz="1400" dirty="0">
                <a:solidFill>
                  <a:schemeClr val="tx1"/>
                </a:solidFill>
              </a:rPr>
              <a:t>24. nadání pro práci s čísly,</a:t>
            </a:r>
          </a:p>
          <a:p>
            <a:pPr marL="0" lvl="3" algn="l" defTabSz="914400">
              <a:buSzTx/>
            </a:pPr>
            <a:r>
              <a:rPr lang="cs-CZ" sz="1400" dirty="0">
                <a:solidFill>
                  <a:schemeClr val="tx1"/>
                </a:solidFill>
              </a:rPr>
              <a:t>25. schopnost abstraktního myšlení.</a:t>
            </a:r>
          </a:p>
        </p:txBody>
      </p:sp>
    </p:spTree>
    <p:extLst>
      <p:ext uri="{BB962C8B-B14F-4D97-AF65-F5344CB8AC3E}">
        <p14:creationId xmlns:p14="http://schemas.microsoft.com/office/powerpoint/2010/main" val="410010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Vedoucí projektového týmu by neměl být pouze manažerem - měl by být opravdovým lídrem, kterého členové týmu budou následovat a budou mu důvěřovat.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Opravdový leader pracuje v první řadě se svou osobností – autentickým vedením pracovníků je motivuje k dosahování stanovených cílů.</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lgn="just">
              <a:buFont typeface="Arial" panose="020B0604020202020204" pitchFamily="34" charset="0"/>
              <a:buChar char="•"/>
            </a:pPr>
            <a:endParaRPr lang="cs-CZ" sz="1600" b="1" dirty="0"/>
          </a:p>
          <a:p>
            <a:pPr marL="285750" lvl="3" indent="-285750" algn="just">
              <a:buFont typeface="Arial" panose="020B0604020202020204" pitchFamily="34" charset="0"/>
              <a:buChar char="•"/>
            </a:pPr>
            <a:r>
              <a:rPr lang="cs-CZ" sz="1600" b="1" dirty="0"/>
              <a:t>Lídři se vyznačují těmito vlastnostmi</a:t>
            </a:r>
            <a:r>
              <a:rPr lang="cs-CZ" sz="1600" dirty="0"/>
              <a:t>:</a:t>
            </a:r>
          </a:p>
          <a:p>
            <a:pPr marL="742950" lvl="4" indent="-285750">
              <a:buFont typeface="Arial" panose="020B0604020202020204" pitchFamily="34" charset="0"/>
              <a:buChar char="•"/>
            </a:pPr>
            <a:r>
              <a:rPr lang="cs-CZ" sz="1400" dirty="0"/>
              <a:t>zvyšují sebevědomí druhých,</a:t>
            </a:r>
          </a:p>
          <a:p>
            <a:pPr marL="742950" lvl="4" indent="-285750">
              <a:buFont typeface="Arial" panose="020B0604020202020204" pitchFamily="34" charset="0"/>
              <a:buChar char="•"/>
            </a:pPr>
            <a:r>
              <a:rPr lang="cs-CZ" sz="1400" dirty="0"/>
              <a:t>ukazují směr,</a:t>
            </a:r>
          </a:p>
          <a:p>
            <a:pPr marL="742950" lvl="4" indent="-285750">
              <a:buFont typeface="Arial" panose="020B0604020202020204" pitchFamily="34" charset="0"/>
              <a:buChar char="•"/>
            </a:pPr>
            <a:r>
              <a:rPr lang="cs-CZ" sz="1400" dirty="0"/>
              <a:t>vytvářejí výsledky,</a:t>
            </a:r>
          </a:p>
          <a:p>
            <a:pPr marL="742950" lvl="4" indent="-285750">
              <a:buFont typeface="Arial" panose="020B0604020202020204" pitchFamily="34" charset="0"/>
              <a:buChar char="•"/>
            </a:pPr>
            <a:r>
              <a:rPr lang="cs-CZ" sz="1400" dirty="0"/>
              <a:t>ukazují ostatním, jak dosáhnout určitého cíle,</a:t>
            </a:r>
          </a:p>
          <a:p>
            <a:pPr marL="742950" lvl="4" indent="-285750">
              <a:buFont typeface="Arial" panose="020B0604020202020204" pitchFamily="34" charset="0"/>
              <a:buChar char="•"/>
            </a:pPr>
            <a:r>
              <a:rPr lang="cs-CZ" sz="1400" dirty="0"/>
              <a:t>dosahují pokroku, který přináší prospěch nejen jim samým, ale i ostatním.</a:t>
            </a:r>
          </a:p>
          <a:p>
            <a:pPr marL="742950" lvl="4" indent="-285750" algn="just">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dirty="0"/>
              <a:t>Lidé v </a:t>
            </a:r>
            <a:r>
              <a:rPr lang="cs-CZ" sz="1400" b="1" dirty="0"/>
              <a:t>průměru pracují jenom na 60 % </a:t>
            </a:r>
            <a:r>
              <a:rPr lang="cs-CZ" sz="1400" dirty="0"/>
              <a:t>svých schopností a možností. Jedním ze způsobů, jak tuto bilanci vylepšit, je efektivně motivovat.</a:t>
            </a:r>
          </a:p>
          <a:p>
            <a:pPr marL="285750" lvl="3" indent="-285750">
              <a:buFont typeface="Arial" panose="020B0604020202020204" pitchFamily="34" charset="0"/>
              <a:buChar char="•"/>
            </a:pPr>
            <a:endParaRPr lang="cs-CZ" sz="1400" dirty="0"/>
          </a:p>
          <a:p>
            <a:pPr marL="285750" lvl="3" indent="-285750">
              <a:buFont typeface="Arial" panose="020B0604020202020204" pitchFamily="34" charset="0"/>
              <a:buChar char="•"/>
            </a:pPr>
            <a:r>
              <a:rPr lang="cs-CZ" sz="1400" b="1" dirty="0"/>
              <a:t>Motivace člověka </a:t>
            </a:r>
            <a:r>
              <a:rPr lang="cs-CZ" sz="1400" dirty="0"/>
              <a:t>ve zcela konkrétním okamžiku je směsicí tří významných vlivů, a to jeho: </a:t>
            </a:r>
            <a:r>
              <a:rPr lang="cs-CZ" sz="1400" b="1" dirty="0"/>
              <a:t>dlouhodobého vnitřního rozpoložení, vnějších podmínek a okamžitého vnitřního naladění</a:t>
            </a:r>
            <a:r>
              <a:rPr lang="cs-CZ" sz="1400" dirty="0"/>
              <a:t>.</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9237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5 klíčových kroků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k autentickému leadershipu</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5308" y="0"/>
            <a:ext cx="3953036"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400" b="1" dirty="0"/>
          </a:p>
          <a:p>
            <a:pPr marL="342900" lvl="3" indent="-342900">
              <a:buFont typeface="+mj-lt"/>
              <a:buAutoNum type="arabicPeriod"/>
            </a:pPr>
            <a:r>
              <a:rPr lang="cs-CZ" sz="1200" b="1" dirty="0"/>
              <a:t>Poznejte sami sebe </a:t>
            </a:r>
            <a:r>
              <a:rPr lang="cs-CZ" sz="1200" dirty="0"/>
              <a:t>– nebojte se zastavit, zkoumat vaše niterní pocity a touhy. Poslouchejte hlas vašeho niterního lídra.</a:t>
            </a:r>
          </a:p>
          <a:p>
            <a:pPr marL="342900" lvl="3" indent="-342900">
              <a:buFont typeface="+mj-lt"/>
              <a:buAutoNum type="arabicPeriod"/>
            </a:pPr>
            <a:endParaRPr lang="cs-CZ" sz="1200" dirty="0"/>
          </a:p>
          <a:p>
            <a:pPr marL="342900" lvl="3" indent="-342900">
              <a:buFont typeface="+mj-lt"/>
              <a:buAutoNum type="arabicPeriod"/>
            </a:pPr>
            <a:r>
              <a:rPr lang="cs-CZ" sz="1200" b="1" dirty="0"/>
              <a:t>Mějte vizi a buďte zaujati </a:t>
            </a:r>
            <a:r>
              <a:rPr lang="cs-CZ" sz="1200" dirty="0"/>
              <a:t>– přemýšlejte o tom, co chcete. Stanovte si cíle. Cíle, kterým budete věřit a jež pro vás budou motivující. Myslete na to, aby cíle byly SMART.</a:t>
            </a:r>
          </a:p>
          <a:p>
            <a:pPr marL="342900" lvl="3" indent="-342900">
              <a:buFont typeface="+mj-lt"/>
              <a:buAutoNum type="arabicPeriod"/>
            </a:pPr>
            <a:endParaRPr lang="cs-CZ" sz="1200" dirty="0"/>
          </a:p>
          <a:p>
            <a:pPr marL="342900" lvl="3" indent="-342900">
              <a:buFont typeface="+mj-lt"/>
              <a:buAutoNum type="arabicPeriod"/>
            </a:pPr>
            <a:r>
              <a:rPr lang="cs-CZ" sz="1200" b="1" dirty="0"/>
              <a:t>Riskujte</a:t>
            </a:r>
            <a:r>
              <a:rPr lang="cs-CZ" sz="1200" dirty="0"/>
              <a:t> – vydáváte se do neprozkoumaných oblastí, buďte odvážní!</a:t>
            </a:r>
          </a:p>
          <a:p>
            <a:pPr marL="342900" lvl="3" indent="-342900">
              <a:buFont typeface="+mj-lt"/>
              <a:buAutoNum type="arabicPeriod"/>
            </a:pPr>
            <a:endParaRPr lang="cs-CZ" sz="1200" dirty="0"/>
          </a:p>
          <a:p>
            <a:pPr marL="342900" lvl="3" indent="-342900">
              <a:buFont typeface="+mj-lt"/>
              <a:buAutoNum type="arabicPeriod"/>
            </a:pPr>
            <a:r>
              <a:rPr lang="cs-CZ" sz="1200" b="1" dirty="0"/>
              <a:t>Efektivně komunikujte </a:t>
            </a:r>
            <a:r>
              <a:rPr lang="cs-CZ" sz="1200" dirty="0"/>
              <a:t>– říkejte to, co si myslíte, říkejte to jasně, aby i ostatní věděli, co máte na mysli.</a:t>
            </a:r>
          </a:p>
          <a:p>
            <a:pPr marL="342900" lvl="3" indent="-342900">
              <a:buFont typeface="+mj-lt"/>
              <a:buAutoNum type="arabicPeriod"/>
            </a:pPr>
            <a:endParaRPr lang="cs-CZ" sz="1200" dirty="0"/>
          </a:p>
          <a:p>
            <a:pPr marL="342900" lvl="3" indent="-342900">
              <a:buFont typeface="+mj-lt"/>
              <a:buAutoNum type="arabicPeriod"/>
            </a:pPr>
            <a:r>
              <a:rPr lang="cs-CZ" sz="1200" b="1" dirty="0"/>
              <a:t>Kontrolujte pokrok a výsledky </a:t>
            </a:r>
            <a:r>
              <a:rPr lang="cs-CZ" sz="1200" dirty="0"/>
              <a:t>– pravidelně vyhodnocujte, zda jsou vaše cíle SMART a jestli se vám daří je dosahovat. Soustřeďte se na svůj dobrý pocit a uspokojení, ale zároveň ověřujte, že je vaše jednání efektivní.</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970506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Styly řízení</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 volbě stylu řízení a vedení projektového týmu se velice zjednodušeně můžeme pohybovat na kontinuu od liberálního vedení po direktivní vedení.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Extrémní formou, resp. koncem kontinua je chaotické vedení (resp. „nevedení) týmu a na druhém konci diktátorské vedení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0"/>
            <a:ext cx="396044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r>
              <a:rPr lang="cs-CZ" sz="1200" b="1" dirty="0"/>
              <a:t>Dvoudimenzionální model stylu řízení týmů</a:t>
            </a:r>
            <a:r>
              <a:rPr lang="cs-CZ" sz="1200" dirty="0"/>
              <a:t>, v němž </a:t>
            </a:r>
            <a:r>
              <a:rPr lang="cs-CZ" sz="1200" b="1" dirty="0"/>
              <a:t>první dimenzí je orientace na procesy nebo na výsledky</a:t>
            </a:r>
            <a:r>
              <a:rPr lang="cs-CZ" sz="1200" dirty="0"/>
              <a:t>. Druhou dimenzí je </a:t>
            </a:r>
            <a:r>
              <a:rPr lang="cs-CZ" sz="1200" b="1" dirty="0"/>
              <a:t>orientace na členy týmu nebo na sebe</a:t>
            </a:r>
            <a:r>
              <a:rPr lang="cs-CZ" sz="1200" dirty="0"/>
              <a:t>. Definuje 4 druhy řízení:</a:t>
            </a:r>
          </a:p>
          <a:p>
            <a:pPr marL="0" lvl="3" indent="0" algn="just">
              <a:buNone/>
            </a:pPr>
            <a:endParaRPr lang="cs-CZ" sz="1400" dirty="0"/>
          </a:p>
          <a:p>
            <a:pPr marL="342900" lvl="3" indent="-342900">
              <a:buFont typeface="+mj-lt"/>
              <a:buAutoNum type="arabicPeriod"/>
            </a:pPr>
            <a:r>
              <a:rPr lang="cs-CZ" sz="1200" b="1" dirty="0"/>
              <a:t>Direktivní řízení </a:t>
            </a:r>
            <a:r>
              <a:rPr lang="cs-CZ" sz="1200" dirty="0"/>
              <a:t>(orientace na výsledky a na vedoucího týmu) – hlavními kritérii úspěchu jsou plnění úkolů a respekt vůči vedoucímu. Rozhoduje vedoucí týmu.</a:t>
            </a:r>
          </a:p>
          <a:p>
            <a:pPr marL="342900" lvl="3" indent="-342900">
              <a:buFont typeface="+mj-lt"/>
              <a:buAutoNum type="arabicPeriod"/>
            </a:pPr>
            <a:r>
              <a:rPr lang="cs-CZ" sz="1200" b="1" dirty="0"/>
              <a:t>Formální řízení </a:t>
            </a:r>
            <a:r>
              <a:rPr lang="cs-CZ" sz="1200" dirty="0"/>
              <a:t>(orientace na procesy a na vedoucího týmu) – jedná se o řízen „na efekt“, důležitý je formální pořádek, nikoliv skutečná výkonnost týmu.</a:t>
            </a:r>
          </a:p>
          <a:p>
            <a:pPr marL="342900" lvl="3" indent="-342900">
              <a:buFont typeface="+mj-lt"/>
              <a:buAutoNum type="arabicPeriod"/>
            </a:pPr>
            <a:r>
              <a:rPr lang="cs-CZ" sz="1200" b="1" dirty="0"/>
              <a:t>Liberální řízení </a:t>
            </a:r>
            <a:r>
              <a:rPr lang="cs-CZ" sz="1200" dirty="0"/>
              <a:t>(orientace na procesy a na členy týmu) – charakterizuje ho volný styl řízení, vysoká míra delegování povinností vedoucího na členy týmu. Dosahuje malé efektivnosti a dosahování cílů je slabé.</a:t>
            </a:r>
          </a:p>
          <a:p>
            <a:pPr marL="342900" lvl="3" indent="-342900">
              <a:buFont typeface="+mj-lt"/>
              <a:buAutoNum type="arabicPeriod"/>
            </a:pPr>
            <a:r>
              <a:rPr lang="cs-CZ" sz="1200" b="1" dirty="0"/>
              <a:t>Týmové řízení </a:t>
            </a:r>
            <a:r>
              <a:rPr lang="cs-CZ" sz="1200" dirty="0"/>
              <a:t>(orientace na výsledky a na členy týmu) – charakterizuje ho vysoký zájem vedoucího pracovníka o členy týmu, jejich motivy a vztahy v projektovém týmu. Dosahování cílů však zůstává hlavní orientací. Vedoucí týmu pomocí vhodné stimulace a motivace (k čemu potřebuje znát motivační založení členů týmu) podporuje své spolupracovníky k jejich rozvoji a realizaci a tím tým jako celek.</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Projektový tým</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713139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2880320"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endParaRPr lang="cs-CZ" sz="1200" b="1" dirty="0"/>
          </a:p>
          <a:p>
            <a:pPr marL="0" lvl="3" indent="0">
              <a:buNone/>
            </a:pPr>
            <a:r>
              <a:rPr lang="cs-CZ" sz="1200" b="1" dirty="0"/>
              <a:t>Pracovní skupina</a:t>
            </a:r>
          </a:p>
          <a:p>
            <a:pPr marL="514350" lvl="3" indent="-514350">
              <a:buFont typeface="Arial" panose="020B0604020202020204" pitchFamily="34" charset="0"/>
              <a:buChar char="•"/>
            </a:pPr>
            <a:r>
              <a:rPr lang="cs-CZ" sz="1200" dirty="0"/>
              <a:t>Malá sociální skupina. Tvoří ji skupina lidí jednoho pracoviště, spjatých společnou činností, vnitřní strukturou sociálních rolí a jednotným vedením.</a:t>
            </a:r>
          </a:p>
          <a:p>
            <a:pPr marL="514350" lvl="3" indent="-514350">
              <a:buFont typeface="Arial" panose="020B0604020202020204" pitchFamily="34" charset="0"/>
              <a:buChar char="•"/>
            </a:pPr>
            <a:r>
              <a:rPr lang="cs-CZ" sz="1200" dirty="0"/>
              <a:t>Vnitřně strukturovaný sociální útvar, v němž každý spolupracovník zaujímá určitou pracovní pozici (odvíjí se od souhrnu práv a povinností, které mu skupina – firma určila).</a:t>
            </a:r>
          </a:p>
          <a:p>
            <a:pPr marL="0" lvl="3" indent="0">
              <a:buNone/>
            </a:pPr>
            <a:endParaRPr lang="cs-CZ" sz="1200" dirty="0"/>
          </a:p>
          <a:p>
            <a:pPr marL="0" lvl="3" indent="0">
              <a:buNone/>
            </a:pPr>
            <a:r>
              <a:rPr lang="cs-CZ" sz="1200" b="1" dirty="0"/>
              <a:t>Základní znaky</a:t>
            </a:r>
            <a:r>
              <a:rPr lang="cs-CZ" sz="1200" dirty="0"/>
              <a:t>:</a:t>
            </a:r>
          </a:p>
          <a:p>
            <a:pPr marL="285750" lvl="3" indent="-285750">
              <a:buFont typeface="Arial" panose="020B0604020202020204" pitchFamily="34" charset="0"/>
              <a:buChar char="•"/>
            </a:pPr>
            <a:r>
              <a:rPr lang="cs-CZ" sz="1200" dirty="0"/>
              <a:t>Společné cíle, které oddělují skupinu od okolí.</a:t>
            </a:r>
          </a:p>
          <a:p>
            <a:pPr marL="285750" lvl="3" indent="-285750">
              <a:buFont typeface="Arial" panose="020B0604020202020204" pitchFamily="34" charset="0"/>
              <a:buChar char="•"/>
            </a:pPr>
            <a:r>
              <a:rPr lang="cs-CZ" sz="1200" dirty="0"/>
              <a:t>Společnou činnost – směřuje k realizaci.</a:t>
            </a:r>
          </a:p>
          <a:p>
            <a:pPr marL="285750" lvl="3" indent="-285750">
              <a:buFont typeface="Arial" panose="020B0604020202020204" pitchFamily="34" charset="0"/>
              <a:buChar char="•"/>
            </a:pPr>
            <a:r>
              <a:rPr lang="cs-CZ" sz="1200" dirty="0"/>
              <a:t>Vnitřní struktura pracovních pozic a rolí.</a:t>
            </a:r>
          </a:p>
          <a:p>
            <a:pPr marL="285750" lvl="3" indent="-285750">
              <a:buFont typeface="Arial" panose="020B0604020202020204" pitchFamily="34" charset="0"/>
              <a:buChar char="•"/>
            </a:pPr>
            <a:r>
              <a:rPr lang="cs-CZ" sz="1200" dirty="0"/>
              <a:t>Vzájemné osobní kontakty mezi spolupracovníky.</a:t>
            </a:r>
          </a:p>
          <a:p>
            <a:pPr marL="285750" lvl="3" indent="-285750">
              <a:buFont typeface="Arial" panose="020B0604020202020204" pitchFamily="34" charset="0"/>
              <a:buChar char="•"/>
            </a:pPr>
            <a:r>
              <a:rPr lang="cs-CZ" sz="1200" dirty="0"/>
              <a:t>Relativně trvalé sociální vztahy.</a:t>
            </a:r>
          </a:p>
          <a:p>
            <a:pPr marL="285750" lvl="3" indent="-285750">
              <a:buFont typeface="Arial" panose="020B0604020202020204" pitchFamily="34" charset="0"/>
              <a:buChar char="•"/>
            </a:pPr>
            <a:r>
              <a:rPr lang="cs-CZ" sz="1200" dirty="0"/>
              <a:t>Společné pracoviště.</a:t>
            </a:r>
          </a:p>
          <a:p>
            <a:pPr marL="285750" lvl="3" indent="-285750">
              <a:buFont typeface="Arial" panose="020B0604020202020204" pitchFamily="34" charset="0"/>
              <a:buChar char="•"/>
            </a:pPr>
            <a:r>
              <a:rPr lang="cs-CZ" sz="1200" dirty="0"/>
              <a:t>Vědomí příslušnosti ke skupině.</a:t>
            </a:r>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 a týmy</a:t>
            </a:r>
            <a:br>
              <a:rPr lang="cs-CZ" sz="2400" b="1" dirty="0">
                <a:solidFill>
                  <a:schemeClr val="bg1"/>
                </a:solidFill>
                <a:latin typeface="Times New Roman" panose="02020603050405020304" pitchFamily="18" charset="0"/>
                <a:cs typeface="Times New Roman" panose="02020603050405020304" pitchFamily="18" charset="0"/>
              </a:rPr>
            </a:b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20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Formální a neformální skupiny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836937" y="1686119"/>
            <a:ext cx="5229842" cy="3168027"/>
          </a:xfrm>
          <a:prstGeom prst="rect">
            <a:avLst/>
          </a:prstGeom>
        </p:spPr>
      </p:pic>
    </p:spTree>
    <p:extLst>
      <p:ext uri="{BB962C8B-B14F-4D97-AF65-F5344CB8AC3E}">
        <p14:creationId xmlns:p14="http://schemas.microsoft.com/office/powerpoint/2010/main" val="664189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Soudržnost skupiny a její výkon – vybrané faktory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4211960" y="-92547"/>
            <a:ext cx="4248472" cy="49685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200" b="1" dirty="0"/>
          </a:p>
          <a:p>
            <a:pPr marL="0" lvl="3" indent="0" algn="just">
              <a:buNone/>
            </a:pPr>
            <a:r>
              <a:rPr lang="cs-CZ" sz="1200" b="1" dirty="0"/>
              <a:t>Členství</a:t>
            </a:r>
          </a:p>
          <a:p>
            <a:pPr marL="285750" lvl="3" indent="-285750" algn="just"/>
            <a:r>
              <a:rPr lang="cs-CZ" sz="1100" dirty="0"/>
              <a:t>Velikost skupiny</a:t>
            </a:r>
          </a:p>
          <a:p>
            <a:pPr marL="285750" lvl="3" indent="-285750" algn="just"/>
            <a:r>
              <a:rPr lang="cs-CZ" sz="1100" dirty="0"/>
              <a:t>Kompatibilita členů</a:t>
            </a:r>
          </a:p>
          <a:p>
            <a:pPr marL="285750" lvl="3" indent="-285750" algn="just"/>
            <a:r>
              <a:rPr lang="cs-CZ" sz="1100" dirty="0"/>
              <a:t> Výdrž</a:t>
            </a:r>
          </a:p>
          <a:p>
            <a:pPr marL="285750" lvl="3" indent="-285750" algn="just"/>
            <a:endParaRPr lang="cs-CZ" sz="1200" dirty="0"/>
          </a:p>
          <a:p>
            <a:pPr marL="0" lvl="3" indent="0" algn="just">
              <a:buNone/>
            </a:pPr>
            <a:r>
              <a:rPr lang="cs-CZ" sz="1200" b="1" dirty="0"/>
              <a:t>Organizační</a:t>
            </a:r>
          </a:p>
          <a:p>
            <a:pPr marL="285750" lvl="3" indent="-285750" algn="just"/>
            <a:r>
              <a:rPr lang="cs-CZ" sz="1100" dirty="0"/>
              <a:t>Management a vedení</a:t>
            </a:r>
          </a:p>
          <a:p>
            <a:pPr marL="285750" lvl="3" indent="-285750" algn="just"/>
            <a:r>
              <a:rPr lang="cs-CZ" sz="1100" dirty="0"/>
              <a:t>Personální politika</a:t>
            </a:r>
          </a:p>
          <a:p>
            <a:pPr marL="285750" lvl="3" indent="-285750" algn="just"/>
            <a:r>
              <a:rPr lang="cs-CZ" sz="1100" dirty="0"/>
              <a:t>Úspěch</a:t>
            </a:r>
          </a:p>
          <a:p>
            <a:pPr marL="285750" lvl="3" indent="-285750" algn="just"/>
            <a:r>
              <a:rPr lang="cs-CZ" sz="1100" dirty="0"/>
              <a:t>Vnější nebezpečí</a:t>
            </a:r>
          </a:p>
          <a:p>
            <a:pPr marL="285750" lvl="3" indent="-285750" algn="just"/>
            <a:endParaRPr lang="cs-CZ" sz="1200" dirty="0"/>
          </a:p>
          <a:p>
            <a:pPr marL="0" lvl="3" indent="0" algn="just">
              <a:buNone/>
            </a:pPr>
            <a:r>
              <a:rPr lang="cs-CZ" sz="1200" b="1" dirty="0"/>
              <a:t>Pracovní prostředí</a:t>
            </a:r>
          </a:p>
          <a:p>
            <a:pPr marL="285750" lvl="3" indent="-285750" algn="just"/>
            <a:r>
              <a:rPr lang="cs-CZ" sz="1100" dirty="0"/>
              <a:t>Povaha úkolu</a:t>
            </a:r>
          </a:p>
          <a:p>
            <a:pPr marL="285750" lvl="3" indent="-285750" algn="just"/>
            <a:r>
              <a:rPr lang="cs-CZ" sz="1100" dirty="0"/>
              <a:t>Fyzické vlastnosti</a:t>
            </a:r>
          </a:p>
          <a:p>
            <a:pPr marL="285750" lvl="3" indent="-285750" algn="just"/>
            <a:r>
              <a:rPr lang="cs-CZ" sz="1100" dirty="0"/>
              <a:t>Komunikace</a:t>
            </a:r>
          </a:p>
          <a:p>
            <a:pPr marL="285750" lvl="3" indent="-285750" algn="just"/>
            <a:r>
              <a:rPr lang="cs-CZ" sz="1100" dirty="0"/>
              <a:t>Technologie</a:t>
            </a:r>
          </a:p>
          <a:p>
            <a:pPr marL="285750" lvl="3" indent="-285750" algn="just"/>
            <a:endParaRPr lang="cs-CZ" sz="1200" dirty="0"/>
          </a:p>
          <a:p>
            <a:pPr marL="0" lvl="3" indent="0" algn="just">
              <a:buNone/>
            </a:pPr>
            <a:r>
              <a:rPr lang="cs-CZ" sz="1200" b="1" dirty="0"/>
              <a:t>Rozvoj skupiny a její zralost</a:t>
            </a:r>
          </a:p>
          <a:p>
            <a:pPr marL="285750" lvl="3" indent="-285750" algn="just"/>
            <a:r>
              <a:rPr lang="cs-CZ" sz="1100" dirty="0"/>
              <a:t>Formování</a:t>
            </a:r>
          </a:p>
          <a:p>
            <a:pPr marL="285750" lvl="3" indent="-285750" algn="just"/>
            <a:r>
              <a:rPr lang="cs-CZ" sz="1100" dirty="0"/>
              <a:t>Diskuse</a:t>
            </a:r>
          </a:p>
          <a:p>
            <a:pPr marL="285750" lvl="3" indent="-285750" algn="just"/>
            <a:r>
              <a:rPr lang="cs-CZ" sz="1100" dirty="0"/>
              <a:t>Normování</a:t>
            </a:r>
          </a:p>
          <a:p>
            <a:pPr marL="285750" lvl="3" indent="-285750" algn="just"/>
            <a:r>
              <a:rPr lang="cs-CZ" sz="1100" dirty="0"/>
              <a:t>Výkon</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328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Styl řízení skupiny – co jej ovlivňuje: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4104456"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514350" lvl="3" indent="-514350">
              <a:buFont typeface="Arial" panose="020B0604020202020204" pitchFamily="34" charset="0"/>
              <a:buChar char="•"/>
            </a:pPr>
            <a:r>
              <a:rPr lang="cs-CZ" sz="1200" dirty="0"/>
              <a:t>Velikost skupiny (3 nebo 30).</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Soudržnost skupiny – identifikace členů se skupinou.</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Flexibilita skupiny – ovlivnitelnost společně sdílených postojů.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Uzavřenost/otevřenost skupiny – ochota přijímat nové členy.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Stabilita skupiny – stálost/proměnlivost spolupracovníků.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Přitažlivost skupiny – atraktivnost a autorita společenského postavení skupiny.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Participace ve skupině – podílení se na rozhodování o cílech a činnostech pracovní skupiny.</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Autonomie ve skupině – míra volnosti, která je poskytnuta členům v jejich jednání.</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7025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Pracovní pozice a role ve skupině</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3788903" y="1059582"/>
            <a:ext cx="5241711" cy="3251331"/>
          </a:xfrm>
          <a:prstGeom prst="rect">
            <a:avLst/>
          </a:prstGeom>
        </p:spPr>
      </p:pic>
    </p:spTree>
    <p:extLst>
      <p:ext uri="{BB962C8B-B14F-4D97-AF65-F5344CB8AC3E}">
        <p14:creationId xmlns:p14="http://schemas.microsoft.com/office/powerpoint/2010/main" val="3193502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dirty="0">
                <a:solidFill>
                  <a:schemeClr val="bg1"/>
                </a:solidFill>
                <a:latin typeface="Times New Roman" panose="02020603050405020304" pitchFamily="18" charset="0"/>
                <a:cs typeface="Times New Roman" panose="02020603050405020304" pitchFamily="18" charset="0"/>
              </a:rPr>
              <a:t>Pracovní pozice a role ve skupině</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buNone/>
            </a:pPr>
            <a:r>
              <a:rPr lang="cs-CZ" sz="1400" b="1" dirty="0"/>
              <a:t>Pracovní role </a:t>
            </a:r>
            <a:r>
              <a:rPr lang="cs-CZ" sz="1400" dirty="0"/>
              <a:t>je určitou objektivizovanou normou, standardem, který je spojován s konkrétní pracovní pozicí (nikoliv s pracovníkem), a také má výrazně subjektivní obsah – její zvládnutí je vždy individuálně odlišné.</a:t>
            </a:r>
          </a:p>
          <a:p>
            <a:pPr marL="514350" lvl="3" indent="-514350">
              <a:buFont typeface="Arial" panose="020B0604020202020204" pitchFamily="34" charset="0"/>
              <a:buChar char="•"/>
            </a:pPr>
            <a:endParaRPr lang="cs-CZ" sz="1400" dirty="0"/>
          </a:p>
          <a:p>
            <a:pPr marL="0" lvl="3" indent="0">
              <a:buNone/>
            </a:pPr>
            <a:r>
              <a:rPr lang="cs-CZ" sz="1400" b="1" dirty="0"/>
              <a:t>Význam hrají:</a:t>
            </a:r>
          </a:p>
          <a:p>
            <a:pPr marL="514350" lvl="3" indent="-514350">
              <a:buFont typeface="Arial" panose="020B0604020202020204" pitchFamily="34" charset="0"/>
              <a:buChar char="•"/>
            </a:pPr>
            <a:r>
              <a:rPr lang="cs-CZ" sz="1200" dirty="0"/>
              <a:t>Vlastní představy o pracovní roli (vlastní pojetí vykonávané práce, hranice co je chybné a správné, vhodné a nevhodné…).</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spolupracovníků.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řídících pracovníků.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Představy a očekávání vnějšího okolí, veřejnosti a zákazníků.</a:t>
            </a:r>
          </a:p>
          <a:p>
            <a:pPr marL="514350" lvl="3" indent="-514350">
              <a:buFont typeface="Arial" panose="020B0604020202020204" pitchFamily="34" charset="0"/>
              <a:buChar char="•"/>
            </a:pPr>
            <a:endParaRPr lang="cs-CZ" sz="1200" dirty="0"/>
          </a:p>
          <a:p>
            <a:pPr marL="514350" lvl="3" indent="-514350">
              <a:buFont typeface="Arial" panose="020B0604020202020204" pitchFamily="34" charset="0"/>
              <a:buChar char="•"/>
            </a:pPr>
            <a:r>
              <a:rPr lang="cs-CZ" sz="1200" dirty="0"/>
              <a:t>Skutečné zvládnutí role (rozpor v chápání role).</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606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pl-PL" sz="1400" b="1" dirty="0">
                <a:solidFill>
                  <a:schemeClr val="bg1"/>
                </a:solidFill>
                <a:latin typeface="Times New Roman" panose="02020603050405020304" pitchFamily="18" charset="0"/>
                <a:cs typeface="Times New Roman" panose="02020603050405020304" pitchFamily="18" charset="0"/>
              </a:rPr>
              <a:t>Vytvořit podmínky pro vzájemnou konkurenci (soupeření) – ze strany řídícího pracovníka – je snadné – např. za pomoci stanovených pravidel odměňování.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226939"/>
            <a:ext cx="3967844"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514350" lvl="3" indent="-514350" algn="just">
              <a:buFont typeface="Arial" panose="020B0604020202020204" pitchFamily="34" charset="0"/>
              <a:buChar char="•"/>
            </a:pPr>
            <a:endParaRPr lang="cs-CZ" sz="1400" dirty="0"/>
          </a:p>
          <a:p>
            <a:pPr marL="514350" lvl="3" indent="-514350" algn="just">
              <a:buFont typeface="Arial" panose="020B0604020202020204" pitchFamily="34" charset="0"/>
              <a:buChar char="•"/>
            </a:pPr>
            <a:endParaRPr lang="cs-CZ" sz="1400" dirty="0"/>
          </a:p>
          <a:p>
            <a:pPr marL="514350" lvl="3" indent="-514350" algn="just">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Hrozí nebezpečí – může vést v jednotlivém případě k mimořádnému pracovnímu výkonu, avšak na úkor ostatních spolupracovníků či na úkor cílů firmy.</a:t>
            </a:r>
          </a:p>
          <a:p>
            <a:pPr marL="514350" lvl="3" indent="-514350">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Složitější je vytvořit – </a:t>
            </a:r>
            <a:r>
              <a:rPr lang="cs-CZ" sz="1400" b="1" dirty="0"/>
              <a:t>zásady vzájemné spolupráce </a:t>
            </a:r>
            <a:r>
              <a:rPr lang="cs-CZ" sz="1400" dirty="0"/>
              <a:t>– jejich dodržováním vytvořit tradici.</a:t>
            </a:r>
          </a:p>
          <a:p>
            <a:pPr marL="514350" lvl="3" indent="-514350">
              <a:buFont typeface="Arial" panose="020B0604020202020204" pitchFamily="34" charset="0"/>
              <a:buChar char="•"/>
            </a:pPr>
            <a:endParaRPr lang="cs-CZ" sz="1400" dirty="0"/>
          </a:p>
          <a:p>
            <a:pPr marL="514350" lvl="3" indent="-514350">
              <a:buFont typeface="Arial" panose="020B0604020202020204" pitchFamily="34" charset="0"/>
              <a:buChar char="•"/>
            </a:pPr>
            <a:r>
              <a:rPr lang="cs-CZ" sz="1400" dirty="0"/>
              <a:t>Vytvořit tendence ke </a:t>
            </a:r>
            <a:r>
              <a:rPr lang="cs-CZ" sz="1400" b="1" dirty="0"/>
              <a:t>spolupráci.</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8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Nejdůležitější podmínky pro vytváření spolupráce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715308" y="226939"/>
            <a:ext cx="3809020" cy="4649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0" lvl="3" indent="0" algn="just">
              <a:buNone/>
            </a:pPr>
            <a:endParaRPr lang="cs-CZ" sz="1200" dirty="0"/>
          </a:p>
          <a:p>
            <a:pPr marL="514350" lvl="3" indent="-514350">
              <a:buFont typeface="Arial" panose="020B0604020202020204" pitchFamily="34" charset="0"/>
              <a:buChar char="•"/>
            </a:pPr>
            <a:r>
              <a:rPr lang="cs-CZ" sz="1200" dirty="0"/>
              <a:t>Znalost pracovních cílů a úkolů ze strany pracovníků a identifikace s nimi.</a:t>
            </a:r>
          </a:p>
          <a:p>
            <a:pPr marL="514350" lvl="3" indent="-514350">
              <a:buFont typeface="Arial" panose="020B0604020202020204" pitchFamily="34" charset="0"/>
              <a:buChar char="•"/>
            </a:pPr>
            <a:r>
              <a:rPr lang="cs-CZ" sz="1200" dirty="0"/>
              <a:t>Dobré technické podmínky práce (stejná úroveň pro všechny spolupracovníky).</a:t>
            </a:r>
          </a:p>
          <a:p>
            <a:pPr marL="514350" lvl="3" indent="-514350">
              <a:buFont typeface="Arial" panose="020B0604020202020204" pitchFamily="34" charset="0"/>
              <a:buChar char="•"/>
            </a:pPr>
            <a:r>
              <a:rPr lang="cs-CZ" sz="1200" dirty="0"/>
              <a:t>Dostatečná míra samostatnosti při práci.</a:t>
            </a:r>
          </a:p>
          <a:p>
            <a:pPr marL="514350" lvl="3" indent="-514350">
              <a:buFont typeface="Arial" panose="020B0604020202020204" pitchFamily="34" charset="0"/>
              <a:buChar char="•"/>
            </a:pPr>
            <a:r>
              <a:rPr lang="cs-CZ" sz="1200" dirty="0"/>
              <a:t>Vzájemná shoda spolupracovníků – v postupech práce.</a:t>
            </a:r>
          </a:p>
          <a:p>
            <a:pPr marL="514350" lvl="3" indent="-514350">
              <a:buFont typeface="Arial" panose="020B0604020202020204" pitchFamily="34" charset="0"/>
              <a:buChar char="•"/>
            </a:pPr>
            <a:r>
              <a:rPr lang="cs-CZ" sz="1200" dirty="0"/>
              <a:t>Vyřazení konfliktních – popř. jinak problémových pracovníků.</a:t>
            </a:r>
          </a:p>
          <a:p>
            <a:pPr marL="514350" lvl="3" indent="-514350">
              <a:buFont typeface="Arial" panose="020B0604020202020204" pitchFamily="34" charset="0"/>
              <a:buChar char="•"/>
            </a:pPr>
            <a:r>
              <a:rPr lang="cs-CZ" sz="1200" dirty="0"/>
              <a:t>Existence forem komunikace – přispívají (nebrání) vzájemnému porozumění.</a:t>
            </a:r>
          </a:p>
          <a:p>
            <a:pPr marL="514350" lvl="3" indent="-514350">
              <a:buFont typeface="Arial" panose="020B0604020202020204" pitchFamily="34" charset="0"/>
              <a:buChar char="•"/>
            </a:pPr>
            <a:r>
              <a:rPr lang="cs-CZ" sz="1200" dirty="0"/>
              <a:t>Ochota ke vzájemné pomoci.</a:t>
            </a:r>
          </a:p>
          <a:p>
            <a:pPr marL="514350" lvl="3" indent="-514350">
              <a:buFont typeface="Arial" panose="020B0604020202020204" pitchFamily="34" charset="0"/>
              <a:buChar char="•"/>
            </a:pPr>
            <a:r>
              <a:rPr lang="cs-CZ" sz="1200" dirty="0"/>
              <a:t>Formování vyvážené pracovní skupiny řídícím pracovníkem (demografické, kvalifikační, osobnostní znaky…)</a:t>
            </a:r>
          </a:p>
          <a:p>
            <a:pPr marL="514350" lvl="3" indent="-514350">
              <a:buFont typeface="Arial" panose="020B0604020202020204" pitchFamily="34" charset="0"/>
              <a:buChar char="•"/>
            </a:pPr>
            <a:r>
              <a:rPr lang="cs-CZ" sz="1200" dirty="0"/>
              <a:t>Péče řídícího pracovníka o rozvoj pracovní skupiny v budoucnosti.</a:t>
            </a:r>
          </a:p>
          <a:p>
            <a:pPr marL="171450" lvl="3" indent="-171450" algn="just">
              <a:buFontTx/>
              <a:buChar char="-"/>
            </a:pPr>
            <a:endParaRPr lang="cs-CZ" sz="12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221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Specifickým druhem pracovní skupiny je pracovní tým.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praxi se často tyto pojmy zaměňují, existují odlišnosti.</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Pracovní skupiny </a:t>
            </a:r>
            <a:br>
              <a:rPr lang="cs-CZ" sz="24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a týmy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Tým </a:t>
            </a:r>
            <a:r>
              <a:rPr lang="cs-CZ" sz="1200" dirty="0"/>
              <a:t>– vnitřně formálně nestrukturovanou malou skupinu lidí, kteří v jejím rámci podávají po stanovenou dobu společný výkon.</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Vážit </a:t>
            </a:r>
            <a:r>
              <a:rPr lang="cs-CZ" sz="1200" b="1" dirty="0"/>
              <a:t>výběr pracovníků </a:t>
            </a:r>
            <a:r>
              <a:rPr lang="cs-CZ" sz="1200" dirty="0"/>
              <a:t>pro tým – nejde jen o odbornost, zkušenosti, ale také i o osobnostní potenciál každého člena týmu.</a:t>
            </a:r>
          </a:p>
          <a:p>
            <a:pPr marL="285750" lvl="3" indent="-285750">
              <a:buFont typeface="Arial" panose="020B0604020202020204" pitchFamily="34" charset="0"/>
              <a:buChar char="•"/>
            </a:pPr>
            <a:endParaRPr lang="cs-CZ" sz="1200" dirty="0"/>
          </a:p>
          <a:p>
            <a:pPr marL="0" lvl="3" indent="0">
              <a:buNone/>
            </a:pPr>
            <a:r>
              <a:rPr lang="cs-CZ" sz="1200" b="1" dirty="0"/>
              <a:t>Mezi podstatné odlišující znaky od skupiny patří:</a:t>
            </a:r>
          </a:p>
          <a:p>
            <a:pPr marL="342900" lvl="3" indent="-342900">
              <a:buFont typeface="+mj-lt"/>
              <a:buAutoNum type="arabicPeriod"/>
            </a:pPr>
            <a:r>
              <a:rPr lang="cs-CZ" sz="1200" i="1" dirty="0"/>
              <a:t>Neexistence vnitřní formální organizační struktury týmu </a:t>
            </a:r>
            <a:r>
              <a:rPr lang="cs-CZ" sz="1200" dirty="0"/>
              <a:t>(jedinou formálností je jmenování vedoucího týmu). V týmu absentují popisy pracovního místa, individuální pravomoci a odpovědnost, kooperační a horizontální vztahy.</a:t>
            </a:r>
          </a:p>
          <a:p>
            <a:pPr marL="342900" lvl="3" indent="-342900">
              <a:buFont typeface="+mj-lt"/>
              <a:buAutoNum type="arabicPeriod"/>
            </a:pPr>
            <a:endParaRPr lang="cs-CZ" sz="1200" dirty="0"/>
          </a:p>
          <a:p>
            <a:pPr marL="342900" lvl="3" indent="-342900">
              <a:buFont typeface="+mj-lt"/>
              <a:buAutoNum type="arabicPeriod"/>
            </a:pPr>
            <a:r>
              <a:rPr lang="cs-CZ" sz="1200" i="1" dirty="0"/>
              <a:t>Podávání společného výkonu a společná odpovědnost za jeho výsledky </a:t>
            </a:r>
            <a:r>
              <a:rPr lang="cs-CZ" sz="1200" dirty="0"/>
              <a:t>– společné hledání řešení, společné rozhodování – tedy i společná odpovědnost. </a:t>
            </a:r>
          </a:p>
          <a:p>
            <a:pPr marL="342900" lvl="3" indent="-342900">
              <a:buFont typeface="+mj-lt"/>
              <a:buAutoNum type="arabicPeriod"/>
            </a:pPr>
            <a:endParaRPr lang="cs-CZ" sz="1200" dirty="0"/>
          </a:p>
          <a:p>
            <a:pPr marL="342900" lvl="3" indent="-342900">
              <a:buFont typeface="+mj-lt"/>
              <a:buAutoNum type="arabicPeriod"/>
            </a:pPr>
            <a:r>
              <a:rPr lang="cs-CZ" sz="1200" i="1" dirty="0"/>
              <a:t>Časové omezení existence týmu </a:t>
            </a:r>
            <a:r>
              <a:rPr lang="cs-CZ" sz="1200" dirty="0"/>
              <a:t>– vytvořen k vyřešení jednotlivého problému. Sehrané a úspěšné týmy – jsou mimořádnou hodnotou každé firmy.</a:t>
            </a:r>
          </a:p>
          <a:p>
            <a:pPr marL="171450" lvl="3" indent="-171450" algn="just">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899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Spolupodílí se na tvorbě postupu, harmonogramu a dalších plánovacích aktivitách svého projektu.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týmech může nastat “synergický efekt“, tedy že jednotliví členové se navzájem doplňují svými vlastnostmi a typem chování.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Členové projektového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0" lvl="3" indent="0">
              <a:buNone/>
            </a:pPr>
            <a:endParaRPr lang="cs-CZ" sz="1200" dirty="0"/>
          </a:p>
          <a:p>
            <a:pPr marL="0" lvl="3" indent="0">
              <a:buNone/>
            </a:pPr>
            <a:r>
              <a:rPr lang="cs-CZ" sz="1200" dirty="0"/>
              <a:t>Člen projektového týmu se zodpovídá vedoucímu svého projektu. </a:t>
            </a:r>
            <a:r>
              <a:rPr lang="cs-CZ" sz="1200" b="1" dirty="0"/>
              <a:t>Člen projektového týmu a jeho úkoly</a:t>
            </a:r>
            <a:r>
              <a:rPr lang="cs-CZ" sz="1200" dirty="0"/>
              <a:t>:</a:t>
            </a:r>
          </a:p>
          <a:p>
            <a:pPr marL="742950" lvl="4" indent="-285750">
              <a:buFont typeface="Arial" panose="020B0604020202020204" pitchFamily="34" charset="0"/>
              <a:buChar char="•"/>
            </a:pPr>
            <a:r>
              <a:rPr lang="cs-CZ" sz="1200" b="1" dirty="0"/>
              <a:t>spolupodílí</a:t>
            </a:r>
            <a:r>
              <a:rPr lang="cs-CZ" sz="1200" dirty="0"/>
              <a:t> se na tvorbě postupu, harmonogramu a dalších plánovacích aktivitách svého projektu,</a:t>
            </a:r>
          </a:p>
          <a:p>
            <a:pPr marL="742950" lvl="4" indent="-285750">
              <a:buFont typeface="Arial" panose="020B0604020202020204" pitchFamily="34" charset="0"/>
              <a:buChar char="•"/>
            </a:pPr>
            <a:r>
              <a:rPr lang="cs-CZ" sz="1200" b="1" dirty="0"/>
              <a:t>plní</a:t>
            </a:r>
            <a:r>
              <a:rPr lang="cs-CZ" sz="1200" dirty="0"/>
              <a:t> přiřazené úkoly ve stanovených termínech a kvalitě,</a:t>
            </a:r>
          </a:p>
          <a:p>
            <a:pPr marL="742950" lvl="4" indent="-285750">
              <a:buFont typeface="Arial" panose="020B0604020202020204" pitchFamily="34" charset="0"/>
              <a:buChar char="•"/>
            </a:pPr>
            <a:r>
              <a:rPr lang="cs-CZ" sz="1200" b="1" dirty="0"/>
              <a:t>provádí</a:t>
            </a:r>
            <a:r>
              <a:rPr lang="cs-CZ" sz="1200" dirty="0"/>
              <a:t> nenaplánované či mimořádné činnosti,</a:t>
            </a:r>
          </a:p>
          <a:p>
            <a:pPr marL="742950" lvl="4" indent="-285750">
              <a:buFont typeface="Arial" panose="020B0604020202020204" pitchFamily="34" charset="0"/>
              <a:buChar char="•"/>
            </a:pPr>
            <a:r>
              <a:rPr lang="cs-CZ" sz="1200" b="1" dirty="0"/>
              <a:t>zodpovídá</a:t>
            </a:r>
            <a:r>
              <a:rPr lang="cs-CZ" sz="1200" dirty="0"/>
              <a:t> se vedoucímu svého projektu.</a:t>
            </a:r>
          </a:p>
          <a:p>
            <a:pPr marL="742950" lvl="4"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Týmovým hráčem je např. pracovník, který je kreativní, má nápady a umí o nich přesvědčit ostatní. </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Na druhou stranu nemusí zcela detailně znát postupy a procesy projektu a bude ho doplňovat pracovník, který je dobrým realizátorem, zná algoritmy, detaily procedur, je spolehlivý, konzervativní v návycích. Každý člověk má předpoklady pro různé týmové role.</a:t>
            </a:r>
          </a:p>
          <a:p>
            <a:pPr marL="171450" lvl="3" indent="-171450" algn="just">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1703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 vytváření projektového týmu se mohou vyskytnout určité bariéry: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Členové projektového týmu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10445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endParaRPr lang="cs-CZ" sz="1400" b="1" dirty="0"/>
          </a:p>
          <a:p>
            <a:pPr marL="285750" lvl="3" indent="-285750">
              <a:buFont typeface="Arial" panose="020B0604020202020204" pitchFamily="34" charset="0"/>
              <a:buChar char="•"/>
            </a:pPr>
            <a:r>
              <a:rPr lang="cs-CZ" sz="1400" b="1" dirty="0"/>
              <a:t>nedostatečná podpora projektu</a:t>
            </a:r>
            <a:r>
              <a:rPr lang="cs-CZ" sz="1400" dirty="0"/>
              <a:t> ze strany nejvyšších projektových autorit, sponzora projektu či vrcholového managementu,</a:t>
            </a:r>
          </a:p>
          <a:p>
            <a:pPr marL="285750" lvl="3" indent="-285750">
              <a:buFont typeface="Arial" panose="020B0604020202020204" pitchFamily="34" charset="0"/>
              <a:buChar char="•"/>
            </a:pPr>
            <a:r>
              <a:rPr lang="cs-CZ" sz="1400" b="1" dirty="0"/>
              <a:t>neochota v delegování autority </a:t>
            </a:r>
            <a:r>
              <a:rPr lang="cs-CZ" sz="1400" dirty="0"/>
              <a:t>(nejlépe si vše udělám sám),</a:t>
            </a:r>
          </a:p>
          <a:p>
            <a:pPr marL="285750" lvl="3" indent="-285750">
              <a:buFont typeface="Arial" panose="020B0604020202020204" pitchFamily="34" charset="0"/>
              <a:buChar char="•"/>
            </a:pPr>
            <a:r>
              <a:rPr lang="cs-CZ" sz="1400" dirty="0"/>
              <a:t>příliš </a:t>
            </a:r>
            <a:r>
              <a:rPr lang="cs-CZ" sz="1400" b="1" dirty="0"/>
              <a:t>direktivní řízení </a:t>
            </a:r>
            <a:r>
              <a:rPr lang="cs-CZ" sz="1400" dirty="0"/>
              <a:t>s nedostatkem diskuse (převaha individualismu),</a:t>
            </a:r>
          </a:p>
          <a:p>
            <a:pPr marL="285750" lvl="3" indent="-285750">
              <a:buFont typeface="Arial" panose="020B0604020202020204" pitchFamily="34" charset="0"/>
              <a:buChar char="•"/>
            </a:pPr>
            <a:r>
              <a:rPr lang="cs-CZ" sz="1400" dirty="0"/>
              <a:t>vysoká </a:t>
            </a:r>
            <a:r>
              <a:rPr lang="cs-CZ" sz="1400" b="1" dirty="0"/>
              <a:t>míra demokracie </a:t>
            </a:r>
            <a:r>
              <a:rPr lang="cs-CZ" sz="1400" dirty="0"/>
              <a:t>v řízení,</a:t>
            </a:r>
          </a:p>
          <a:p>
            <a:pPr marL="285750" lvl="3" indent="-285750">
              <a:buFont typeface="Arial" panose="020B0604020202020204" pitchFamily="34" charset="0"/>
              <a:buChar char="•"/>
            </a:pPr>
            <a:r>
              <a:rPr lang="cs-CZ" sz="1400" b="1" dirty="0"/>
              <a:t>nesprávné manažerské taktiky</a:t>
            </a:r>
            <a:r>
              <a:rPr lang="cs-CZ" sz="1400" dirty="0"/>
              <a:t>,</a:t>
            </a:r>
          </a:p>
          <a:p>
            <a:pPr marL="285750" lvl="3" indent="-285750">
              <a:buFont typeface="Arial" panose="020B0604020202020204" pitchFamily="34" charset="0"/>
              <a:buChar char="•"/>
            </a:pPr>
            <a:r>
              <a:rPr lang="cs-CZ" sz="1400" b="1" dirty="0"/>
              <a:t>nevhodně stanovené priority</a:t>
            </a:r>
            <a:r>
              <a:rPr lang="cs-CZ" sz="1400" dirty="0"/>
              <a:t>,</a:t>
            </a:r>
          </a:p>
          <a:p>
            <a:pPr marL="285750" lvl="3" indent="-285750">
              <a:buFont typeface="Arial" panose="020B0604020202020204" pitchFamily="34" charset="0"/>
              <a:buChar char="•"/>
            </a:pPr>
            <a:r>
              <a:rPr lang="cs-CZ" sz="1400" dirty="0"/>
              <a:t>mezilidské </a:t>
            </a:r>
            <a:r>
              <a:rPr lang="cs-CZ" sz="1400" b="1" dirty="0"/>
              <a:t>konflikty</a:t>
            </a:r>
            <a:r>
              <a:rPr lang="cs-CZ" sz="1400" dirty="0"/>
              <a:t>,</a:t>
            </a:r>
          </a:p>
          <a:p>
            <a:pPr marL="285750" lvl="3" indent="-285750">
              <a:buFont typeface="Arial" panose="020B0604020202020204" pitchFamily="34" charset="0"/>
              <a:buChar char="•"/>
            </a:pPr>
            <a:r>
              <a:rPr lang="cs-CZ" sz="1400" b="1" dirty="0"/>
              <a:t>nedostatek trpělivosti, tolerance</a:t>
            </a:r>
            <a:r>
              <a:rPr lang="cs-CZ" sz="1400" dirty="0"/>
              <a:t>,</a:t>
            </a:r>
          </a:p>
          <a:p>
            <a:pPr marL="285750" lvl="3" indent="-285750">
              <a:buFont typeface="Arial" panose="020B0604020202020204" pitchFamily="34" charset="0"/>
              <a:buChar char="•"/>
            </a:pPr>
            <a:r>
              <a:rPr lang="cs-CZ" sz="1400" b="1" dirty="0"/>
              <a:t>nedostatek pracovních sil</a:t>
            </a:r>
            <a:r>
              <a:rPr lang="cs-CZ" sz="1400" dirty="0"/>
              <a:t> atd.</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595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V pracovním týmu – zastoupeni reprezentanty co nejširšího spektra profesní, funkční, demografické i osobnostní struktury. </a:t>
            </a:r>
          </a:p>
          <a:p>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b="1" dirty="0">
                <a:solidFill>
                  <a:schemeClr val="bg1"/>
                </a:solidFill>
                <a:latin typeface="Times New Roman" panose="02020603050405020304" pitchFamily="18" charset="0"/>
                <a:cs typeface="Times New Roman" panose="02020603050405020304" pitchFamily="18" charset="0"/>
              </a:rPr>
              <a:t>Přihlížet k vzájemným sympatiím či antipatiím potenciálních spolupracovníků – osobní přání s kým by spolupracovat chtěli a koho vylučují.</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2699792" y="378897"/>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sp>
        <p:nvSpPr>
          <p:cNvPr id="8" name="Zástupný symbol pro obsah 2"/>
          <p:cNvSpPr txBox="1">
            <a:spLocks/>
          </p:cNvSpPr>
          <p:nvPr/>
        </p:nvSpPr>
        <p:spPr>
          <a:xfrm>
            <a:off x="3746641" y="0"/>
            <a:ext cx="5060496"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0" lvl="3" indent="0" algn="just">
              <a:buNone/>
            </a:pPr>
            <a:r>
              <a:rPr lang="cs-CZ" sz="1200" i="1" dirty="0"/>
              <a:t>Průběh a výsledky týmové práce jsou ovlivněny – objektivními </a:t>
            </a:r>
            <a:br>
              <a:rPr lang="cs-CZ" sz="1200" i="1" dirty="0"/>
            </a:br>
            <a:r>
              <a:rPr lang="cs-CZ" sz="1200" i="1" dirty="0"/>
              <a:t>a subjektivními skutečnostmi</a:t>
            </a:r>
            <a:r>
              <a:rPr lang="cs-CZ" sz="1200" dirty="0"/>
              <a:t>:</a:t>
            </a:r>
          </a:p>
          <a:p>
            <a:pPr marL="0" lvl="3" indent="0" algn="just">
              <a:buNone/>
            </a:pPr>
            <a:endParaRPr lang="cs-CZ" sz="1200" b="1" dirty="0"/>
          </a:p>
          <a:p>
            <a:pPr marL="0" lvl="3" indent="0" algn="just">
              <a:buNone/>
            </a:pPr>
            <a:r>
              <a:rPr lang="cs-CZ" sz="1200" b="1" dirty="0"/>
              <a:t>1. Objektivní</a:t>
            </a:r>
          </a:p>
          <a:p>
            <a:pPr marL="285750" lvl="3" indent="-285750" algn="just">
              <a:buFont typeface="Arial" panose="020B0604020202020204" pitchFamily="34" charset="0"/>
              <a:buChar char="•"/>
            </a:pPr>
            <a:r>
              <a:rPr lang="cs-CZ" sz="1200" b="1" dirty="0"/>
              <a:t>velikost týmu – </a:t>
            </a:r>
            <a:r>
              <a:rPr lang="cs-CZ" sz="1200" dirty="0"/>
              <a:t>obecně velmi těžko stanovit – vyplývá ze spousty charakteristik, pohybuje se v rozmezí 5 až 9 osob. Menší počet – vznik soupeřících dryád – proti jednotlivcům a vyšší počet – omezení vzájemné komunikace, vznik koalic – snižování pracovního výkonu z hlediska času i kvality.</a:t>
            </a:r>
          </a:p>
          <a:p>
            <a:pPr marL="742950" lvl="4" indent="-285750">
              <a:buFont typeface="Arial" panose="020B0604020202020204" pitchFamily="34" charset="0"/>
              <a:buChar char="•"/>
            </a:pPr>
            <a:r>
              <a:rPr lang="cs-CZ" sz="1400" i="1" dirty="0">
                <a:latin typeface="Times New Roman" panose="02020603050405020304" pitchFamily="18" charset="0"/>
                <a:ea typeface="Times New Roman" panose="02020603050405020304" pitchFamily="18" charset="0"/>
              </a:rPr>
              <a:t> </a:t>
            </a:r>
            <a:r>
              <a:rPr lang="cs-CZ" sz="1200" i="1" dirty="0">
                <a:latin typeface="Times New Roman" panose="02020603050405020304" pitchFamily="18" charset="0"/>
                <a:ea typeface="Times New Roman" panose="02020603050405020304" pitchFamily="18" charset="0"/>
              </a:rPr>
              <a:t>Např. číslo ±7 označuje oblast mezního efektu / užitku pro produktivitu nějakého týmu. Skupiny s méně než pěti členy mají zřetelně menší potenciál k tomu, aby podávaly špičkové výkony díky působení synergického faktoru. Týmy s více než jedenácti členy se buď zvrhávají v přednáškové akce, nebo se rozpadají do podskupin. Informační výměna a dynamika celkového dění přestává být přehledná. Odpovídajícím způsobem rapidně klesá produktivita</a:t>
            </a:r>
            <a:r>
              <a:rPr lang="cs-CZ" sz="1200" dirty="0">
                <a:latin typeface="Times New Roman" panose="02020603050405020304" pitchFamily="18" charset="0"/>
                <a:ea typeface="Times New Roman" panose="02020603050405020304" pitchFamily="18" charset="0"/>
              </a:rPr>
              <a:t>.“</a:t>
            </a:r>
            <a:endParaRPr lang="cs-CZ" sz="1200" b="1" dirty="0"/>
          </a:p>
          <a:p>
            <a:pPr marL="285750" lvl="3" indent="-285750" algn="just">
              <a:buFont typeface="Arial" panose="020B0604020202020204" pitchFamily="34" charset="0"/>
              <a:buChar char="•"/>
            </a:pPr>
            <a:r>
              <a:rPr lang="cs-CZ" sz="1200" b="1" dirty="0"/>
              <a:t>profesní a kvalifikační struktura, čas, charakter pracovního úkolu, cíle.</a:t>
            </a:r>
          </a:p>
          <a:p>
            <a:pPr marL="285750" lvl="3" indent="-285750" algn="just">
              <a:buFont typeface="Arial" panose="020B0604020202020204" pitchFamily="34" charset="0"/>
              <a:buChar char="•"/>
            </a:pPr>
            <a:endParaRPr lang="cs-CZ" sz="1200" dirty="0"/>
          </a:p>
          <a:p>
            <a:pPr marL="0" lvl="3" indent="0">
              <a:buNone/>
            </a:pPr>
            <a:r>
              <a:rPr lang="cs-CZ" sz="1200" b="1" dirty="0"/>
              <a:t>2. Subjektivní</a:t>
            </a:r>
            <a:r>
              <a:rPr lang="cs-CZ" sz="1200" dirty="0"/>
              <a:t> - různí členové týmu definují, sledují, hodnotí a řeší stejný problém prostřednictvím rozdílného subjektivního filtru jejich osobnosti.</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6678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Úspěšná týmová práce – její projevy:</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sp>
        <p:nvSpPr>
          <p:cNvPr id="8" name="Zástupný symbol pro obsah 2"/>
          <p:cNvSpPr txBox="1">
            <a:spLocks/>
          </p:cNvSpPr>
          <p:nvPr/>
        </p:nvSpPr>
        <p:spPr>
          <a:xfrm>
            <a:off x="3715308" y="195486"/>
            <a:ext cx="5197108" cy="412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400" b="1" dirty="0"/>
          </a:p>
          <a:p>
            <a:pPr marL="285750" lvl="3" indent="-285750">
              <a:buFont typeface="Arial" panose="020B0604020202020204" pitchFamily="34" charset="0"/>
              <a:buChar char="•"/>
            </a:pPr>
            <a:r>
              <a:rPr lang="cs-CZ" sz="1400" dirty="0"/>
              <a:t>Všichni členové týmu </a:t>
            </a:r>
            <a:r>
              <a:rPr lang="cs-CZ" sz="1400" b="1" dirty="0"/>
              <a:t>znají hlavní společný cíl </a:t>
            </a:r>
            <a:r>
              <a:rPr lang="cs-CZ" sz="1400" dirty="0"/>
              <a:t>– spolupodíleli se na něm nebo byl určen. Hledají cesty k jeho dosažení</a:t>
            </a:r>
          </a:p>
          <a:p>
            <a:pPr marL="285750" lvl="3" indent="-285750">
              <a:buFont typeface="Arial" panose="020B0604020202020204" pitchFamily="34" charset="0"/>
              <a:buChar char="•"/>
            </a:pPr>
            <a:r>
              <a:rPr lang="cs-CZ" sz="1400" b="1" dirty="0"/>
              <a:t>Vzniká synergie </a:t>
            </a:r>
            <a:r>
              <a:rPr lang="cs-CZ" sz="1400" dirty="0"/>
              <a:t>– členové týmu se vzájemně povzbuzují a podporují.</a:t>
            </a:r>
          </a:p>
          <a:p>
            <a:pPr marL="285750" lvl="3" indent="-285750">
              <a:buFont typeface="Arial" panose="020B0604020202020204" pitchFamily="34" charset="0"/>
              <a:buChar char="•"/>
            </a:pPr>
            <a:r>
              <a:rPr lang="cs-CZ" sz="1400" dirty="0"/>
              <a:t>Tendence k </a:t>
            </a:r>
            <a:r>
              <a:rPr lang="cs-CZ" sz="1400" b="1" dirty="0"/>
              <a:t>využití odbornosti a sociální způsobilosti členů </a:t>
            </a:r>
            <a:r>
              <a:rPr lang="cs-CZ" sz="1400" dirty="0"/>
              <a:t>– vnímání dění uvnitř i vně týmu. </a:t>
            </a:r>
          </a:p>
          <a:p>
            <a:pPr marL="285750" lvl="3" indent="-285750">
              <a:buFont typeface="Arial" panose="020B0604020202020204" pitchFamily="34" charset="0"/>
              <a:buChar char="•"/>
            </a:pPr>
            <a:r>
              <a:rPr lang="cs-CZ" sz="1400" dirty="0"/>
              <a:t>Rychle a neformálně a spontánně se </a:t>
            </a:r>
            <a:r>
              <a:rPr lang="cs-CZ" sz="1400" b="1" dirty="0"/>
              <a:t>vytvářejí vzájemné vztahy </a:t>
            </a:r>
            <a:r>
              <a:rPr lang="cs-CZ" sz="1400" dirty="0"/>
              <a:t>– silné stránky i nedostatky členů týmu. Vztahy jsou pevné, schopné zátěže.</a:t>
            </a:r>
          </a:p>
          <a:p>
            <a:pPr marL="285750" lvl="3" indent="-285750">
              <a:buFont typeface="Arial" panose="020B0604020202020204" pitchFamily="34" charset="0"/>
              <a:buChar char="•"/>
            </a:pPr>
            <a:r>
              <a:rPr lang="cs-CZ" sz="1400" dirty="0"/>
              <a:t>Postupně a relativně rychle </a:t>
            </a:r>
            <a:r>
              <a:rPr lang="cs-CZ" sz="1400" b="1" dirty="0"/>
              <a:t>vzniká jednoznačná funkční dělba a organizace práce </a:t>
            </a:r>
            <a:r>
              <a:rPr lang="cs-CZ" sz="1400" dirty="0"/>
              <a:t>– úkoly jsou definovány a respektovány členy týmu – vazba na činnosti celého týmu. Využití informačního a komunikačního systému. </a:t>
            </a:r>
          </a:p>
          <a:p>
            <a:pPr marL="285750" lvl="3" indent="-285750">
              <a:buFont typeface="Arial" panose="020B0604020202020204" pitchFamily="34" charset="0"/>
              <a:buChar char="•"/>
            </a:pPr>
            <a:r>
              <a:rPr lang="cs-CZ" sz="1400" dirty="0"/>
              <a:t>Existuje „</a:t>
            </a:r>
            <a:r>
              <a:rPr lang="cs-CZ" sz="1400" b="1" dirty="0"/>
              <a:t>specifický systém odměn a postihů</a:t>
            </a:r>
            <a:r>
              <a:rPr lang="cs-CZ" sz="1400" dirty="0"/>
              <a:t>“ – mající sociální (nemateriální charakter) – uznání, podpora, posílení pozice, nevšímavost, odmítnutí, otevřenost, kritiku, vyloučení.</a:t>
            </a:r>
          </a:p>
          <a:p>
            <a:pPr marL="285750" lvl="3" indent="-285750">
              <a:buFont typeface="Arial" panose="020B0604020202020204" pitchFamily="34" charset="0"/>
              <a:buChar char="•"/>
            </a:pPr>
            <a:r>
              <a:rPr lang="cs-CZ" sz="1400" b="1" dirty="0"/>
              <a:t>Týmové sebehodnocení a sebedůvěra </a:t>
            </a:r>
            <a:r>
              <a:rPr lang="cs-CZ" sz="1400" dirty="0"/>
              <a:t>(hrdost) – rivalita k jiným týmům nebo skupinám. </a:t>
            </a:r>
            <a:endParaRPr lang="cs-CZ" sz="1600" dirty="0"/>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632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Výhody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buNone/>
            </a:pPr>
            <a:endParaRPr lang="cs-CZ" sz="1400" b="1" dirty="0"/>
          </a:p>
          <a:p>
            <a:pPr marL="0" lvl="3" indent="0">
              <a:buNone/>
            </a:pPr>
            <a:endParaRPr lang="cs-CZ" sz="1200" b="1" dirty="0"/>
          </a:p>
          <a:p>
            <a:pPr marL="285750" lvl="3" indent="-285750">
              <a:buFont typeface="Arial" panose="020B0604020202020204" pitchFamily="34" charset="0"/>
              <a:buChar char="•"/>
            </a:pPr>
            <a:r>
              <a:rPr lang="cs-CZ" sz="1200" dirty="0"/>
              <a:t>Týmy bývají tvořivější než jednotlivci a klasické pracovní skupiny.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Snadněji se rozpoznávají a odstiňují chyby.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Účast na tvorbě rozhodnutí vede jednotlivce k identifikaci s ním a motivuje ho k jeho realizaci.</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Zvyšuje se ochota k riziku (neobvyklá řešení).</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Tlak skupiny vyžaduje schopnost prosadit se a současně vytváří dostatečný prostor pro sebeprosazení jednotlivců.</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Usnadňuje koordinaci a celkovou organizaci práce.</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Vytváří stimulující podmínky  pro rozvoj všech členů týmu.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Usnadňuje nepopulární rozhodnutí.</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032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Nevýhody týmové práce</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831232"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200" b="1" dirty="0"/>
          </a:p>
          <a:p>
            <a:pPr marL="0" lvl="3" indent="0" algn="just">
              <a:buNone/>
            </a:pPr>
            <a:endParaRPr lang="cs-CZ" sz="1200" b="1"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Iluze úspěšnosti, možnosti vysokého rizika a společné nezranitelnosti, které mohou vést k nereálnému optimismu – dosahování cílů a volby metod.</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Skupinový tlak proti argumentům, které zpochybňují společnou iluzi, společná snaha vyhnout se kritice zvenčí.</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Stereotypní pohled na vnější okolí (na ostatní pracovníky, jiné týmy…).</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Autocenzura vlastních názorů a postojů, pokud se liší od týmového konsensu.</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dirty="0"/>
              <a:t>Přeceňování jednoty vlastního týmu (např. v názorech, vzájemné podpoře…).</a:t>
            </a:r>
          </a:p>
          <a:p>
            <a:pPr marL="171450" lvl="3" indent="-171450">
              <a:buFontTx/>
              <a:buChar char="-"/>
            </a:pPr>
            <a:endParaRPr lang="cs-CZ" sz="1200" dirty="0"/>
          </a:p>
          <a:p>
            <a:pPr marL="742950" lvl="4" indent="-285750">
              <a:buFont typeface="Arial" panose="020B0604020202020204" pitchFamily="34" charset="0"/>
              <a:buChar char="•"/>
            </a:pPr>
            <a:endParaRPr lang="cs-CZ" sz="1200" dirty="0"/>
          </a:p>
          <a:p>
            <a:pPr marL="457200" lvl="4"/>
            <a:endParaRPr lang="cs-CZ" sz="1200" dirty="0"/>
          </a:p>
          <a:p>
            <a:endParaRPr lang="cs-CZ" sz="12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419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403244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indent="0" algn="just">
              <a:buNone/>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Rotace</a:t>
            </a:r>
            <a:r>
              <a:rPr lang="cs-CZ" sz="1200" dirty="0"/>
              <a:t> – pravidelná změna pracovních činností </a:t>
            </a:r>
            <a:br>
              <a:rPr lang="cs-CZ" sz="1200" dirty="0"/>
            </a:br>
            <a:r>
              <a:rPr lang="cs-CZ" sz="1200" dirty="0"/>
              <a:t>v rámci týmu – rotační plán zaměstnanci jsou schopni převzít operace kolegů.</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b="1" dirty="0"/>
              <a:t>Zákaznický přístup</a:t>
            </a:r>
          </a:p>
          <a:p>
            <a:pPr marL="285750" lvl="3" indent="-285750">
              <a:buFont typeface="Arial" panose="020B0604020202020204" pitchFamily="34" charset="0"/>
              <a:buChar char="•"/>
            </a:pPr>
            <a:endParaRPr lang="cs-CZ" sz="1200" b="1" dirty="0"/>
          </a:p>
          <a:p>
            <a:pPr marL="285750" lvl="3" indent="-285750">
              <a:buFont typeface="Arial" panose="020B0604020202020204" pitchFamily="34" charset="0"/>
              <a:buChar char="•"/>
            </a:pPr>
            <a:r>
              <a:rPr lang="cs-CZ" sz="1200" b="1" dirty="0"/>
              <a:t>Týmová tabule </a:t>
            </a:r>
            <a:r>
              <a:rPr lang="cs-CZ" sz="1200" dirty="0"/>
              <a:t>– slouží k informacím o činnosti týmu – struktura, způsob práce, poznatky, výsledky a problémy. </a:t>
            </a:r>
          </a:p>
          <a:p>
            <a:pPr marL="285750" lvl="3" indent="-285750">
              <a:buFont typeface="Arial" panose="020B0604020202020204" pitchFamily="34" charset="0"/>
              <a:buChar char="•"/>
            </a:pPr>
            <a:endParaRPr lang="cs-CZ" sz="1200" dirty="0"/>
          </a:p>
          <a:p>
            <a:pPr marL="285750" lvl="3" indent="-285750">
              <a:buFont typeface="Arial" panose="020B0604020202020204" pitchFamily="34" charset="0"/>
              <a:buChar char="•"/>
            </a:pPr>
            <a:r>
              <a:rPr lang="cs-CZ" sz="1200" b="1" dirty="0"/>
              <a:t>Týmový rozhovor </a:t>
            </a:r>
            <a:r>
              <a:rPr lang="cs-CZ" sz="1200" dirty="0"/>
              <a:t>– pracovní porada týmu – např. minimálně dvakrát měsíčně 30 minut. Řešená témata – mezilidské vztahy, kvalita, organizace, pořádek a čistota, optimalizace – zlepšování výrobních postupů a pracovního prostředí – odstraňovat např. druhy plýtvání: pohyb (mrtvé časy operací), neefektivnost (ve využití lidí nebo zařízení, repase, náklady), zásoby (nadvýroba, rozpracovanost), čekání (prostoje).</a:t>
            </a:r>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3845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491630"/>
            <a:ext cx="3175756" cy="309634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Příklady nástrojů zvyšování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aktivity týmu</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0"/>
            <a:ext cx="4111860" cy="4948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Týmová práce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51920" y="51471"/>
            <a:ext cx="3672408"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285750" lvl="3" indent="-285750" algn="just">
              <a:buFont typeface="Arial" panose="020B0604020202020204" pitchFamily="34" charset="0"/>
              <a:buChar char="•"/>
            </a:pPr>
            <a:endParaRPr lang="cs-CZ" sz="1400" b="1" dirty="0"/>
          </a:p>
          <a:p>
            <a:pPr marL="0" lvl="3" indent="0" algn="just">
              <a:buNone/>
            </a:pPr>
            <a:endParaRPr lang="cs-CZ" sz="1400" b="1" dirty="0"/>
          </a:p>
          <a:p>
            <a:pPr marL="285750" lvl="3" indent="-285750" algn="just">
              <a:buFont typeface="Arial" panose="020B0604020202020204" pitchFamily="34" charset="0"/>
              <a:buChar char="•"/>
            </a:pPr>
            <a:endParaRPr lang="cs-CZ" sz="1400" b="1" dirty="0"/>
          </a:p>
          <a:p>
            <a:pPr marL="285750" lvl="3" indent="-285750">
              <a:buFont typeface="Arial" panose="020B0604020202020204" pitchFamily="34" charset="0"/>
              <a:buChar char="•"/>
            </a:pPr>
            <a:r>
              <a:rPr lang="cs-CZ" sz="1200" b="1" dirty="0"/>
              <a:t>Cílová dohoda </a:t>
            </a:r>
            <a:r>
              <a:rPr lang="cs-CZ" sz="1200" dirty="0"/>
              <a:t>(týmové odměňování) – dohoda mezi společností – zastupuje supervizor a týmem (zastupuje koordinátor na určité období – dohoda je podkladem pro vyplácení cílové (týmové) prémie – stejná hodnota pro každého člena týmu.</a:t>
            </a:r>
          </a:p>
          <a:p>
            <a:pPr marL="0" lvl="3" indent="0">
              <a:buNone/>
            </a:pPr>
            <a:endParaRPr lang="cs-CZ" sz="1200" dirty="0"/>
          </a:p>
          <a:p>
            <a:pPr marL="742950" lvl="4" indent="-285750">
              <a:buFont typeface="Arial" panose="020B0604020202020204" pitchFamily="34" charset="0"/>
              <a:buChar char="•"/>
            </a:pPr>
            <a:r>
              <a:rPr lang="cs-CZ" sz="1200" b="1" dirty="0"/>
              <a:t>Objektivně měřitelné cíle</a:t>
            </a:r>
            <a:r>
              <a:rPr lang="cs-CZ" sz="1200" dirty="0"/>
              <a:t> – kvality, produktivity práce, objem výroby.</a:t>
            </a:r>
          </a:p>
          <a:p>
            <a:pPr marL="742950" lvl="4" indent="-285750">
              <a:buFont typeface="Arial" panose="020B0604020202020204" pitchFamily="34" charset="0"/>
              <a:buChar char="•"/>
            </a:pPr>
            <a:endParaRPr lang="cs-CZ" sz="1200" dirty="0"/>
          </a:p>
          <a:p>
            <a:pPr marL="742950" lvl="4" indent="-285750">
              <a:buFont typeface="Arial" panose="020B0604020202020204" pitchFamily="34" charset="0"/>
              <a:buChar char="•"/>
            </a:pPr>
            <a:r>
              <a:rPr lang="cs-CZ" sz="1200" b="1" dirty="0"/>
              <a:t>Subjektivně měřené cíle </a:t>
            </a:r>
            <a:r>
              <a:rPr lang="cs-CZ" sz="1200" dirty="0"/>
              <a:t>– bezpečnost práce, kvalifikace, rotace, pořádek a čistota, plán dovolených/volna, počet týmových rozhovorů, hodnocení týmového procesu.</a:t>
            </a:r>
          </a:p>
          <a:p>
            <a:pPr marL="171450" lvl="3" indent="-171450">
              <a:buFontTx/>
              <a:buChar char="-"/>
            </a:pPr>
            <a:endParaRPr lang="cs-CZ" sz="1400" dirty="0"/>
          </a:p>
          <a:p>
            <a:pPr marL="742950" lvl="4" indent="-285750">
              <a:buFont typeface="Arial" panose="020B0604020202020204" pitchFamily="34" charset="0"/>
              <a:buChar char="•"/>
            </a:pPr>
            <a:endParaRPr lang="cs-CZ" sz="1400" dirty="0"/>
          </a:p>
          <a:p>
            <a:pPr marL="457200" lvl="4"/>
            <a:endParaRPr lang="cs-CZ" sz="1400" dirty="0"/>
          </a:p>
          <a:p>
            <a:endParaRPr lang="cs-CZ" sz="1400"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5384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12224</TotalTime>
  <Words>15875</Words>
  <Application>Microsoft Office PowerPoint</Application>
  <PresentationFormat>Předvádění na obrazovce (16:9)</PresentationFormat>
  <Paragraphs>3019</Paragraphs>
  <Slides>157</Slides>
  <Notes>67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157</vt:i4>
      </vt:variant>
    </vt:vector>
  </HeadingPairs>
  <TitlesOfParts>
    <vt:vector size="165" baseType="lpstr">
      <vt:lpstr>Arial</vt:lpstr>
      <vt:lpstr>Calibri</vt:lpstr>
      <vt:lpstr>Enriqueta</vt:lpstr>
      <vt:lpstr>Times New Roman</vt:lpstr>
      <vt:lpstr>Verdana</vt:lpstr>
      <vt:lpstr>Wingdings</vt:lpstr>
      <vt:lpstr>SLU</vt:lpstr>
      <vt:lpstr>Rovnice</vt:lpstr>
      <vt:lpstr>3. TUTORIÁL  Projektový management </vt:lpstr>
      <vt:lpstr>Obsahové zaměření tutoriálu</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4 úrovně managementu projektu</vt:lpstr>
      <vt:lpstr>4 úrovně managementu</vt:lpstr>
      <vt:lpstr>4 úrovně managementu</vt:lpstr>
      <vt:lpstr>4 úrovně managementu</vt:lpstr>
      <vt:lpstr>4 úrovně managementu</vt:lpstr>
      <vt:lpstr>4 úrovně managementu</vt:lpstr>
      <vt:lpstr>4 úrovně managementu</vt:lpstr>
      <vt:lpstr>4 úrovně managementu</vt:lpstr>
      <vt:lpstr>Prezentace aplikace PowerPoint</vt:lpstr>
      <vt:lpstr>Organizační struktury</vt:lpstr>
      <vt:lpstr>Organizační struktury</vt:lpstr>
      <vt:lpstr>Organizační struktury</vt:lpstr>
      <vt:lpstr>Organizační struktury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Kompetence projektového manažera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200</cp:revision>
  <dcterms:created xsi:type="dcterms:W3CDTF">2016-07-06T15:42:34Z</dcterms:created>
  <dcterms:modified xsi:type="dcterms:W3CDTF">2021-09-19T11:26:57Z</dcterms:modified>
</cp:coreProperties>
</file>