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90" r:id="rId3"/>
    <p:sldId id="258" r:id="rId4"/>
    <p:sldId id="263" r:id="rId5"/>
    <p:sldId id="286" r:id="rId6"/>
    <p:sldId id="323" r:id="rId7"/>
    <p:sldId id="311" r:id="rId8"/>
    <p:sldId id="296" r:id="rId9"/>
    <p:sldId id="291" r:id="rId10"/>
    <p:sldId id="322" r:id="rId11"/>
    <p:sldId id="292" r:id="rId12"/>
    <p:sldId id="293" r:id="rId13"/>
    <p:sldId id="297" r:id="rId14"/>
    <p:sldId id="298" r:id="rId15"/>
    <p:sldId id="300" r:id="rId16"/>
    <p:sldId id="314" r:id="rId17"/>
    <p:sldId id="315" r:id="rId18"/>
    <p:sldId id="318" r:id="rId19"/>
    <p:sldId id="319" r:id="rId20"/>
    <p:sldId id="301" r:id="rId21"/>
    <p:sldId id="313" r:id="rId22"/>
    <p:sldId id="316" r:id="rId23"/>
    <p:sldId id="320" r:id="rId24"/>
    <p:sldId id="321" r:id="rId25"/>
    <p:sldId id="317" r:id="rId26"/>
    <p:sldId id="309" r:id="rId27"/>
    <p:sldId id="310" r:id="rId28"/>
    <p:sldId id="302" r:id="rId29"/>
    <p:sldId id="303" r:id="rId30"/>
    <p:sldId id="304" r:id="rId31"/>
    <p:sldId id="305" r:id="rId32"/>
    <p:sldId id="306" r:id="rId33"/>
    <p:sldId id="307" r:id="rId34"/>
    <p:sldId id="308" r:id="rId35"/>
    <p:sldId id="287" r:id="rId3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808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6" d="100"/>
          <a:sy n="56" d="100"/>
        </p:scale>
        <p:origin x="730"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20.09.2021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20.09.2021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20.09.2021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3007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20.09.2021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20.09.2021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20.09.2021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20.09.2021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20.09.2021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20.09.2021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20.09.2021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20.09.2021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20.09.2021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hyperlink" Target="https://www.motivacni-citaty.cz/skvely-vztah-je-o-2-vecech/"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genetica.marketing/en/from-marketing-3-0-to-marketing-4-0/" TargetMode="Externa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hyperlink" Target="https://pixnio.com/cs/media/salon-zakaznik-obchod-kosmetika-obchodnik" TargetMode="External"/><Relationship Id="rId5" Type="http://schemas.openxmlformats.org/officeDocument/2006/relationships/image" Target="../media/image13.jpeg"/><Relationship Id="rId4" Type="http://schemas.openxmlformats.org/officeDocument/2006/relationships/hyperlink" Target="https://pixnio.com/cs/media/zamestnanec-kvetinova-zahrada-zahradnictvi-kvetinac-vysadba"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2437" y="5253203"/>
            <a:ext cx="1248139" cy="973549"/>
          </a:xfrm>
          <a:prstGeom prst="rect">
            <a:avLst/>
          </a:prstGeom>
        </p:spPr>
      </p:pic>
      <p:sp>
        <p:nvSpPr>
          <p:cNvPr id="7" name="Obdélník 6"/>
          <p:cNvSpPr/>
          <p:nvPr/>
        </p:nvSpPr>
        <p:spPr>
          <a:xfrm>
            <a:off x="527382" y="3154411"/>
            <a:ext cx="8939369" cy="3072341"/>
          </a:xfrm>
          <a:prstGeom prst="rect">
            <a:avLst/>
          </a:prstGeom>
          <a:solidFill>
            <a:srgbClr val="008080"/>
          </a:solidFill>
          <a:ln/>
        </p:spPr>
        <p:style>
          <a:lnRef idx="2">
            <a:schemeClr val="dk1"/>
          </a:lnRef>
          <a:fillRef idx="1">
            <a:schemeClr val="lt1"/>
          </a:fillRef>
          <a:effectRef idx="0">
            <a:schemeClr val="dk1"/>
          </a:effectRef>
          <a:fontRef idx="minor">
            <a:schemeClr val="dk1"/>
          </a:fontRef>
        </p:style>
        <p:txBody>
          <a:bodyPr rtlCol="0" anchor="ctr"/>
          <a:lstStyle/>
          <a:p>
            <a:pPr algn="ctr"/>
            <a:r>
              <a:rPr lang="cs-CZ" sz="2400" dirty="0">
                <a:ln w="0"/>
                <a:solidFill>
                  <a:schemeClr val="bg1"/>
                </a:solidFill>
                <a:effectLst>
                  <a:outerShdw blurRad="38100" dist="19050" dir="2700000" algn="tl" rotWithShape="0">
                    <a:schemeClr val="dk1">
                      <a:alpha val="40000"/>
                    </a:schemeClr>
                  </a:outerShdw>
                </a:effectLst>
              </a:rPr>
              <a:t>Prezentace předmětu:</a:t>
            </a:r>
          </a:p>
          <a:p>
            <a:pPr algn="ctr"/>
            <a:r>
              <a:rPr lang="cs-CZ" sz="2400" b="1" dirty="0">
                <a:ln w="0"/>
                <a:solidFill>
                  <a:schemeClr val="bg1"/>
                </a:solidFill>
                <a:effectLst>
                  <a:outerShdw blurRad="38100" dist="19050" dir="2700000" algn="tl" rotWithShape="0">
                    <a:schemeClr val="dk1">
                      <a:alpha val="40000"/>
                    </a:schemeClr>
                  </a:outerShdw>
                </a:effectLst>
              </a:rPr>
              <a:t>Vztahový marketing a CRM</a:t>
            </a:r>
          </a:p>
          <a:p>
            <a:pPr algn="ctr"/>
            <a:endParaRPr lang="cs-CZ" sz="2400" dirty="0">
              <a:ln w="0"/>
              <a:solidFill>
                <a:schemeClr val="bg1"/>
              </a:solidFill>
              <a:effectLst>
                <a:outerShdw blurRad="38100" dist="19050" dir="2700000" algn="tl" rotWithShape="0">
                  <a:schemeClr val="dk1">
                    <a:alpha val="40000"/>
                  </a:schemeClr>
                </a:outerShdw>
              </a:effectLst>
            </a:endParaRPr>
          </a:p>
          <a:p>
            <a:pPr algn="ctr"/>
            <a:r>
              <a:rPr lang="cs-CZ" sz="2400" dirty="0">
                <a:ln w="0"/>
                <a:solidFill>
                  <a:schemeClr val="bg1"/>
                </a:solidFill>
                <a:effectLst>
                  <a:outerShdw blurRad="38100" dist="19050" dir="2700000" algn="tl" rotWithShape="0">
                    <a:schemeClr val="dk1">
                      <a:alpha val="40000"/>
                    </a:schemeClr>
                  </a:outerShdw>
                </a:effectLst>
              </a:rPr>
              <a:t>Vyučující:</a:t>
            </a:r>
          </a:p>
          <a:p>
            <a:pPr algn="ctr"/>
            <a:r>
              <a:rPr lang="cs-CZ" sz="2400" b="1" dirty="0">
                <a:ln w="0"/>
                <a:solidFill>
                  <a:schemeClr val="bg1"/>
                </a:solidFill>
                <a:effectLst>
                  <a:outerShdw blurRad="38100" dist="19050" dir="2700000" algn="tl" rotWithShape="0">
                    <a:schemeClr val="dk1">
                      <a:alpha val="40000"/>
                    </a:schemeClr>
                  </a:outerShdw>
                </a:effectLst>
              </a:rPr>
              <a:t>Doc. Ing. Halina Starzyczná, Ph.D.</a:t>
            </a:r>
          </a:p>
          <a:p>
            <a:pPr algn="ctr"/>
            <a:r>
              <a:rPr lang="cs-CZ" sz="2400" b="1" dirty="0">
                <a:ln w="0"/>
                <a:solidFill>
                  <a:schemeClr val="bg1"/>
                </a:solidFill>
                <a:effectLst>
                  <a:outerShdw blurRad="38100" dist="19050" dir="2700000" algn="tl" rotWithShape="0">
                    <a:schemeClr val="dk1">
                      <a:alpha val="40000"/>
                    </a:schemeClr>
                  </a:outerShdw>
                </a:effectLst>
              </a:rPr>
              <a:t>Ing. Radka Bauerová, Ph.D.</a:t>
            </a:r>
          </a:p>
          <a:p>
            <a:pPr algn="ctr"/>
            <a:endParaRPr lang="cs-CZ" sz="2400" b="1" dirty="0">
              <a:ln w="0"/>
              <a:solidFill>
                <a:schemeClr val="bg1"/>
              </a:solidFill>
              <a:effectLst>
                <a:outerShdw blurRad="38100" dist="19050" dir="2700000" algn="tl" rotWithShape="0">
                  <a:schemeClr val="dk1">
                    <a:alpha val="40000"/>
                  </a:schemeClr>
                </a:outerShdw>
              </a:effectLst>
            </a:endParaRPr>
          </a:p>
        </p:txBody>
      </p:sp>
      <p:sp>
        <p:nvSpPr>
          <p:cNvPr id="2" name="Nadpis 1"/>
          <p:cNvSpPr>
            <a:spLocks noGrp="1"/>
          </p:cNvSpPr>
          <p:nvPr>
            <p:ph type="ctrTitle" idx="4294967295"/>
          </p:nvPr>
        </p:nvSpPr>
        <p:spPr>
          <a:xfrm>
            <a:off x="0" y="933451"/>
            <a:ext cx="6815667" cy="2878667"/>
          </a:xfrm>
          <a:prstGeom prst="rect">
            <a:avLst/>
          </a:prstGeom>
        </p:spPr>
        <p:txBody>
          <a:bodyPr anchor="t">
            <a:normAutofit/>
          </a:bodyPr>
          <a:lstStyle/>
          <a:p>
            <a:pPr algn="l"/>
            <a:r>
              <a:rPr lang="cs-CZ" sz="5333" b="1" dirty="0">
                <a:solidFill>
                  <a:schemeClr val="bg1"/>
                </a:solidFill>
                <a:latin typeface="Times New Roman" panose="02020603050405020304" pitchFamily="18" charset="0"/>
                <a:cs typeface="Times New Roman" panose="02020603050405020304" pitchFamily="18" charset="0"/>
              </a:rPr>
              <a:t>Název</a:t>
            </a:r>
            <a:br>
              <a:rPr lang="cs-CZ" sz="5333" b="1" dirty="0">
                <a:solidFill>
                  <a:schemeClr val="bg1"/>
                </a:solidFill>
                <a:latin typeface="Times New Roman" panose="02020603050405020304" pitchFamily="18" charset="0"/>
                <a:cs typeface="Times New Roman" panose="02020603050405020304" pitchFamily="18" charset="0"/>
              </a:rPr>
            </a:br>
            <a:r>
              <a:rPr lang="cs-CZ" sz="5333" b="1" dirty="0">
                <a:solidFill>
                  <a:schemeClr val="bg1"/>
                </a:solidFill>
                <a:latin typeface="Times New Roman" panose="02020603050405020304" pitchFamily="18" charset="0"/>
                <a:cs typeface="Times New Roman" panose="02020603050405020304" pitchFamily="18" charset="0"/>
              </a:rPr>
              <a:t>prezentace</a:t>
            </a:r>
          </a:p>
        </p:txBody>
      </p:sp>
      <p:graphicFrame>
        <p:nvGraphicFramePr>
          <p:cNvPr id="4" name="Tabulka 3"/>
          <p:cNvGraphicFramePr>
            <a:graphicFrameLocks noGrp="1"/>
          </p:cNvGraphicFramePr>
          <p:nvPr>
            <p:extLst>
              <p:ext uri="{D42A27DB-BD31-4B8C-83A1-F6EECF244321}">
                <p14:modId xmlns:p14="http://schemas.microsoft.com/office/powerpoint/2010/main" val="2125733885"/>
              </p:ext>
            </p:extLst>
          </p:nvPr>
        </p:nvGraphicFramePr>
        <p:xfrm>
          <a:off x="719403" y="2085202"/>
          <a:ext cx="8640960" cy="580814"/>
        </p:xfrm>
        <a:graphic>
          <a:graphicData uri="http://schemas.openxmlformats.org/drawingml/2006/table">
            <a:tbl>
              <a:tblPr firstRow="1" firstCol="1" bandRow="1">
                <a:tableStyleId>{5C22544A-7EE6-4342-B048-85BDC9FD1C3A}</a:tableStyleId>
              </a:tblPr>
              <a:tblGrid>
                <a:gridCol w="3022555">
                  <a:extLst>
                    <a:ext uri="{9D8B030D-6E8A-4147-A177-3AD203B41FA5}">
                      <a16:colId xmlns:a16="http://schemas.microsoft.com/office/drawing/2014/main" val="3755197986"/>
                    </a:ext>
                  </a:extLst>
                </a:gridCol>
                <a:gridCol w="5618405">
                  <a:extLst>
                    <a:ext uri="{9D8B030D-6E8A-4147-A177-3AD203B41FA5}">
                      <a16:colId xmlns:a16="http://schemas.microsoft.com/office/drawing/2014/main" val="4011610095"/>
                    </a:ext>
                  </a:extLst>
                </a:gridCol>
              </a:tblGrid>
              <a:tr h="290407">
                <a:tc>
                  <a:txBody>
                    <a:bodyPr/>
                    <a:lstStyle/>
                    <a:p>
                      <a:pPr indent="180340" algn="l">
                        <a:lnSpc>
                          <a:spcPct val="115000"/>
                        </a:lnSpc>
                        <a:spcBef>
                          <a:spcPts val="425"/>
                        </a:spcBef>
                        <a:spcAft>
                          <a:spcPts val="0"/>
                        </a:spcAft>
                      </a:pPr>
                      <a:r>
                        <a:rPr lang="cs-CZ" sz="1600" dirty="0">
                          <a:effectLst/>
                        </a:rPr>
                        <a:t>Název projektu</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008080"/>
                    </a:solidFill>
                  </a:tcPr>
                </a:tc>
                <a:tc>
                  <a:txBody>
                    <a:bodyPr/>
                    <a:lstStyle/>
                    <a:p>
                      <a:pPr indent="180340" algn="just">
                        <a:lnSpc>
                          <a:spcPct val="115000"/>
                        </a:lnSpc>
                        <a:spcBef>
                          <a:spcPts val="425"/>
                        </a:spcBef>
                        <a:spcAft>
                          <a:spcPts val="0"/>
                        </a:spcAft>
                      </a:pPr>
                      <a:r>
                        <a:rPr lang="cs-CZ" sz="1600" dirty="0">
                          <a:effectLst/>
                        </a:rPr>
                        <a:t>Rozvoj vzdělávání na Slezské univerzitě v Opavě</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008080"/>
                    </a:solidFill>
                  </a:tcPr>
                </a:tc>
                <a:extLst>
                  <a:ext uri="{0D108BD9-81ED-4DB2-BD59-A6C34878D82A}">
                    <a16:rowId xmlns:a16="http://schemas.microsoft.com/office/drawing/2014/main" val="2306872320"/>
                  </a:ext>
                </a:extLst>
              </a:tr>
              <a:tr h="290407">
                <a:tc>
                  <a:txBody>
                    <a:bodyPr/>
                    <a:lstStyle/>
                    <a:p>
                      <a:pPr indent="180340" algn="just">
                        <a:lnSpc>
                          <a:spcPct val="115000"/>
                        </a:lnSpc>
                        <a:spcBef>
                          <a:spcPts val="425"/>
                        </a:spcBef>
                        <a:spcAft>
                          <a:spcPts val="0"/>
                        </a:spcAft>
                      </a:pPr>
                      <a:r>
                        <a:rPr lang="cs-CZ" sz="1600" dirty="0">
                          <a:effectLst/>
                        </a:rPr>
                        <a:t>Registrační číslo projektu</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008080"/>
                    </a:solidFill>
                  </a:tcPr>
                </a:tc>
                <a:tc>
                  <a:txBody>
                    <a:bodyPr/>
                    <a:lstStyle/>
                    <a:p>
                      <a:pPr indent="180340" algn="just">
                        <a:lnSpc>
                          <a:spcPct val="115000"/>
                        </a:lnSpc>
                        <a:spcBef>
                          <a:spcPts val="425"/>
                        </a:spcBef>
                        <a:spcAft>
                          <a:spcPts val="0"/>
                        </a:spcAft>
                      </a:pPr>
                      <a:r>
                        <a:rPr lang="cs-CZ" sz="1600" b="1" dirty="0">
                          <a:solidFill>
                            <a:schemeClr val="bg1"/>
                          </a:solidFill>
                          <a:effectLst/>
                        </a:rPr>
                        <a:t>CZ.02.2.69/0.0./0.0/16_015/0002400</a:t>
                      </a:r>
                      <a:endParaRPr lang="cs-CZ" sz="1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008080"/>
                    </a:solidFill>
                  </a:tcPr>
                </a:tc>
                <a:extLst>
                  <a:ext uri="{0D108BD9-81ED-4DB2-BD59-A6C34878D82A}">
                    <a16:rowId xmlns:a16="http://schemas.microsoft.com/office/drawing/2014/main" val="3822484205"/>
                  </a:ext>
                </a:extLst>
              </a:tr>
            </a:tbl>
          </a:graphicData>
        </a:graphic>
      </p:graphicFrame>
      <p:sp>
        <p:nvSpPr>
          <p:cNvPr id="5" name="Rectangle 2"/>
          <p:cNvSpPr>
            <a:spLocks noChangeArrowheads="1"/>
          </p:cNvSpPr>
          <p:nvPr/>
        </p:nvSpPr>
        <p:spPr bwMode="auto">
          <a:xfrm>
            <a:off x="2504018" y="3769097"/>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cs-CZ" sz="2400"/>
          </a:p>
        </p:txBody>
      </p:sp>
      <p:pic>
        <p:nvPicPr>
          <p:cNvPr id="1025" name="Obrázek 8" descr="Logolink_OP_VVV_hor_barva_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6765" y="333771"/>
            <a:ext cx="7340600" cy="1625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2504018" y="6076264"/>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cs-CZ" sz="2400"/>
          </a:p>
        </p:txBody>
      </p:sp>
    </p:spTree>
    <p:extLst>
      <p:ext uri="{BB962C8B-B14F-4D97-AF65-F5344CB8AC3E}">
        <p14:creationId xmlns:p14="http://schemas.microsoft.com/office/powerpoint/2010/main" val="3375899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255944"/>
            <a:ext cx="9465860" cy="603866"/>
          </a:xfrm>
        </p:spPr>
        <p:txBody>
          <a:bodyPr>
            <a:normAutofit fontScale="90000"/>
          </a:bodyPr>
          <a:lstStyle/>
          <a:p>
            <a:r>
              <a:rPr lang="cs-CZ" sz="3600" b="1" dirty="0">
                <a:solidFill>
                  <a:srgbClr val="008080"/>
                </a:solidFill>
                <a:latin typeface="+mn-lt"/>
              </a:rPr>
              <a:t>Od transakčního marketingu ke vztahovému - shrnutí</a:t>
            </a:r>
          </a:p>
        </p:txBody>
      </p:sp>
      <p:graphicFrame>
        <p:nvGraphicFramePr>
          <p:cNvPr id="3" name="Tabulka 2"/>
          <p:cNvGraphicFramePr>
            <a:graphicFrameLocks noGrp="1"/>
          </p:cNvGraphicFramePr>
          <p:nvPr>
            <p:extLst>
              <p:ext uri="{D42A27DB-BD31-4B8C-83A1-F6EECF244321}">
                <p14:modId xmlns:p14="http://schemas.microsoft.com/office/powerpoint/2010/main" val="273965826"/>
              </p:ext>
            </p:extLst>
          </p:nvPr>
        </p:nvGraphicFramePr>
        <p:xfrm>
          <a:off x="159472" y="859810"/>
          <a:ext cx="11004397" cy="5996276"/>
        </p:xfrm>
        <a:graphic>
          <a:graphicData uri="http://schemas.openxmlformats.org/drawingml/2006/table">
            <a:tbl>
              <a:tblPr firstRow="1" firstCol="1" bandRow="1">
                <a:tableStyleId>{5C22544A-7EE6-4342-B048-85BDC9FD1C3A}</a:tableStyleId>
              </a:tblPr>
              <a:tblGrid>
                <a:gridCol w="1769639">
                  <a:extLst>
                    <a:ext uri="{9D8B030D-6E8A-4147-A177-3AD203B41FA5}">
                      <a16:colId xmlns:a16="http://schemas.microsoft.com/office/drawing/2014/main" val="558244300"/>
                    </a:ext>
                  </a:extLst>
                </a:gridCol>
                <a:gridCol w="9234758">
                  <a:extLst>
                    <a:ext uri="{9D8B030D-6E8A-4147-A177-3AD203B41FA5}">
                      <a16:colId xmlns:a16="http://schemas.microsoft.com/office/drawing/2014/main" val="3159144727"/>
                    </a:ext>
                  </a:extLst>
                </a:gridCol>
              </a:tblGrid>
              <a:tr h="1025216">
                <a:tc gridSpan="2">
                  <a:txBody>
                    <a:bodyPr/>
                    <a:lstStyle/>
                    <a:p>
                      <a:pPr algn="ctr">
                        <a:spcAft>
                          <a:spcPts val="0"/>
                        </a:spcAft>
                      </a:pPr>
                      <a:r>
                        <a:rPr lang="cs-CZ" sz="2800" dirty="0">
                          <a:effectLst/>
                        </a:rPr>
                        <a:t>PŘECHOD OD TRANSAKČNÍHO KE VZTAHOVÉMU MARKETINGU </a:t>
                      </a:r>
                      <a:endParaRPr lang="cs-CZ"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8080"/>
                    </a:solidFill>
                  </a:tcPr>
                </a:tc>
                <a:tc hMerge="1">
                  <a:txBody>
                    <a:bodyPr/>
                    <a:lstStyle/>
                    <a:p>
                      <a:endParaRPr lang="cs-CZ"/>
                    </a:p>
                  </a:txBody>
                  <a:tcPr/>
                </a:tc>
                <a:extLst>
                  <a:ext uri="{0D108BD9-81ED-4DB2-BD59-A6C34878D82A}">
                    <a16:rowId xmlns:a16="http://schemas.microsoft.com/office/drawing/2014/main" val="2987342669"/>
                  </a:ext>
                </a:extLst>
              </a:tr>
              <a:tr h="703860">
                <a:tc>
                  <a:txBody>
                    <a:bodyPr/>
                    <a:lstStyle/>
                    <a:p>
                      <a:pPr>
                        <a:spcAft>
                          <a:spcPts val="0"/>
                        </a:spcAft>
                      </a:pPr>
                      <a:r>
                        <a:rPr lang="cs-CZ" sz="2800" dirty="0">
                          <a:effectLst/>
                        </a:rPr>
                        <a:t>90. léta</a:t>
                      </a:r>
                      <a:endParaRPr lang="cs-CZ"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8080"/>
                    </a:solidFill>
                  </a:tcPr>
                </a:tc>
                <a:tc>
                  <a:txBody>
                    <a:bodyPr/>
                    <a:lstStyle/>
                    <a:p>
                      <a:pPr>
                        <a:spcAft>
                          <a:spcPts val="0"/>
                        </a:spcAft>
                      </a:pPr>
                      <a:r>
                        <a:rPr lang="cs-CZ" sz="2800" dirty="0">
                          <a:solidFill>
                            <a:srgbClr val="008080"/>
                          </a:solidFill>
                          <a:effectLst/>
                        </a:rPr>
                        <a:t>Rozšíření marketingových aktivit na další oblasti a trhy</a:t>
                      </a:r>
                    </a:p>
                    <a:p>
                      <a:pPr>
                        <a:spcAft>
                          <a:spcPts val="0"/>
                        </a:spcAft>
                      </a:pPr>
                      <a:r>
                        <a:rPr lang="cs-CZ" sz="2800" dirty="0">
                          <a:solidFill>
                            <a:srgbClr val="008080"/>
                          </a:solidFill>
                          <a:effectLst/>
                        </a:rPr>
                        <a:t>Vůdčí funkce managementu,</a:t>
                      </a:r>
                    </a:p>
                    <a:p>
                      <a:pPr>
                        <a:spcAft>
                          <a:spcPts val="0"/>
                        </a:spcAft>
                      </a:pPr>
                      <a:r>
                        <a:rPr lang="cs-CZ" sz="2800" dirty="0">
                          <a:solidFill>
                            <a:srgbClr val="008080"/>
                          </a:solidFill>
                          <a:effectLst/>
                        </a:rPr>
                        <a:t>Přechod od transakčního marketingu k relačnímu</a:t>
                      </a:r>
                      <a:endParaRPr lang="cs-CZ" sz="2800" dirty="0">
                        <a:solidFill>
                          <a:srgbClr val="00808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3962848459"/>
                  </a:ext>
                </a:extLst>
              </a:tr>
              <a:tr h="703860">
                <a:tc>
                  <a:txBody>
                    <a:bodyPr/>
                    <a:lstStyle/>
                    <a:p>
                      <a:pPr>
                        <a:spcAft>
                          <a:spcPts val="0"/>
                        </a:spcAft>
                      </a:pPr>
                      <a:r>
                        <a:rPr lang="cs-CZ" sz="2800" dirty="0">
                          <a:effectLst/>
                        </a:rPr>
                        <a:t>80. léta</a:t>
                      </a:r>
                      <a:endParaRPr lang="cs-CZ"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8080"/>
                    </a:solidFill>
                  </a:tcPr>
                </a:tc>
                <a:tc>
                  <a:txBody>
                    <a:bodyPr/>
                    <a:lstStyle/>
                    <a:p>
                      <a:pPr>
                        <a:spcAft>
                          <a:spcPts val="0"/>
                        </a:spcAft>
                      </a:pPr>
                      <a:r>
                        <a:rPr lang="cs-CZ" sz="2800" dirty="0">
                          <a:solidFill>
                            <a:srgbClr val="008080"/>
                          </a:solidFill>
                          <a:effectLst/>
                        </a:rPr>
                        <a:t>Orientace na konkurenci </a:t>
                      </a:r>
                    </a:p>
                    <a:p>
                      <a:pPr>
                        <a:spcAft>
                          <a:spcPts val="0"/>
                        </a:spcAft>
                      </a:pPr>
                      <a:r>
                        <a:rPr lang="cs-CZ" sz="2800" dirty="0">
                          <a:solidFill>
                            <a:srgbClr val="008080"/>
                          </a:solidFill>
                          <a:effectLst/>
                        </a:rPr>
                        <a:t>Marketing se stává funkcí vedení, strategický marketing</a:t>
                      </a:r>
                      <a:endParaRPr lang="cs-CZ" sz="2800" dirty="0">
                        <a:solidFill>
                          <a:srgbClr val="00808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3522785066"/>
                  </a:ext>
                </a:extLst>
              </a:tr>
              <a:tr h="703860">
                <a:tc>
                  <a:txBody>
                    <a:bodyPr/>
                    <a:lstStyle/>
                    <a:p>
                      <a:pPr>
                        <a:spcAft>
                          <a:spcPts val="0"/>
                        </a:spcAft>
                      </a:pPr>
                      <a:r>
                        <a:rPr lang="cs-CZ" sz="2800" dirty="0">
                          <a:effectLst/>
                        </a:rPr>
                        <a:t>70. léta</a:t>
                      </a:r>
                      <a:endParaRPr lang="cs-CZ"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8080"/>
                    </a:solidFill>
                  </a:tcPr>
                </a:tc>
                <a:tc>
                  <a:txBody>
                    <a:bodyPr/>
                    <a:lstStyle/>
                    <a:p>
                      <a:pPr>
                        <a:spcAft>
                          <a:spcPts val="0"/>
                        </a:spcAft>
                      </a:pPr>
                      <a:r>
                        <a:rPr lang="cs-CZ" sz="2800" dirty="0">
                          <a:solidFill>
                            <a:srgbClr val="008080"/>
                          </a:solidFill>
                          <a:effectLst/>
                        </a:rPr>
                        <a:t>Orientace na marketingové nástroje</a:t>
                      </a:r>
                    </a:p>
                    <a:p>
                      <a:pPr>
                        <a:spcAft>
                          <a:spcPts val="0"/>
                        </a:spcAft>
                      </a:pPr>
                      <a:r>
                        <a:rPr lang="cs-CZ" sz="2800" dirty="0">
                          <a:solidFill>
                            <a:srgbClr val="008080"/>
                          </a:solidFill>
                          <a:effectLst/>
                        </a:rPr>
                        <a:t>Marketing se stává paralelní funkcí vedení</a:t>
                      </a:r>
                      <a:endParaRPr lang="cs-CZ" sz="2800" dirty="0">
                        <a:solidFill>
                          <a:srgbClr val="00808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extLst>
                  <a:ext uri="{0D108BD9-81ED-4DB2-BD59-A6C34878D82A}">
                    <a16:rowId xmlns:a16="http://schemas.microsoft.com/office/drawing/2014/main" val="2087369890"/>
                  </a:ext>
                </a:extLst>
              </a:tr>
              <a:tr h="873641">
                <a:tc>
                  <a:txBody>
                    <a:bodyPr/>
                    <a:lstStyle/>
                    <a:p>
                      <a:pPr>
                        <a:spcAft>
                          <a:spcPts val="0"/>
                        </a:spcAft>
                      </a:pPr>
                      <a:r>
                        <a:rPr lang="cs-CZ" sz="2800" dirty="0">
                          <a:effectLst/>
                        </a:rPr>
                        <a:t>60. léta</a:t>
                      </a:r>
                      <a:endParaRPr lang="cs-CZ"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8080"/>
                    </a:solidFill>
                  </a:tcPr>
                </a:tc>
                <a:tc>
                  <a:txBody>
                    <a:bodyPr/>
                    <a:lstStyle/>
                    <a:p>
                      <a:pPr>
                        <a:spcAft>
                          <a:spcPts val="0"/>
                        </a:spcAft>
                      </a:pPr>
                      <a:r>
                        <a:rPr lang="cs-CZ" sz="2800" dirty="0">
                          <a:solidFill>
                            <a:srgbClr val="008080"/>
                          </a:solidFill>
                          <a:effectLst/>
                        </a:rPr>
                        <a:t>Orientace na potřeby a přání spotřebitelů, počátek marketingových nástrojů (produkt, cena, distribuce, komunikace)</a:t>
                      </a:r>
                      <a:endParaRPr lang="cs-CZ" sz="2800" dirty="0">
                        <a:solidFill>
                          <a:srgbClr val="00808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3287765311"/>
                  </a:ext>
                </a:extLst>
              </a:tr>
              <a:tr h="703860">
                <a:tc>
                  <a:txBody>
                    <a:bodyPr/>
                    <a:lstStyle/>
                    <a:p>
                      <a:pPr>
                        <a:spcAft>
                          <a:spcPts val="0"/>
                        </a:spcAft>
                      </a:pPr>
                      <a:r>
                        <a:rPr lang="cs-CZ" sz="2800" dirty="0">
                          <a:effectLst/>
                        </a:rPr>
                        <a:t>50. léta</a:t>
                      </a:r>
                      <a:endParaRPr lang="cs-CZ"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008080"/>
                    </a:solidFill>
                  </a:tcPr>
                </a:tc>
                <a:tc>
                  <a:txBody>
                    <a:bodyPr/>
                    <a:lstStyle/>
                    <a:p>
                      <a:pPr>
                        <a:spcAft>
                          <a:spcPts val="0"/>
                        </a:spcAft>
                      </a:pPr>
                      <a:r>
                        <a:rPr lang="cs-CZ" sz="2800" dirty="0">
                          <a:solidFill>
                            <a:srgbClr val="008080"/>
                          </a:solidFill>
                          <a:effectLst/>
                        </a:rPr>
                        <a:t>Orientace na výrobu a prodej, distribuční funkce marketingu</a:t>
                      </a:r>
                      <a:endParaRPr lang="cs-CZ" sz="2800" dirty="0">
                        <a:solidFill>
                          <a:srgbClr val="00808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extLst>
                  <a:ext uri="{0D108BD9-81ED-4DB2-BD59-A6C34878D82A}">
                    <a16:rowId xmlns:a16="http://schemas.microsoft.com/office/drawing/2014/main" val="559206869"/>
                  </a:ext>
                </a:extLst>
              </a:tr>
            </a:tbl>
          </a:graphicData>
        </a:graphic>
      </p:graphicFrame>
      <p:sp>
        <p:nvSpPr>
          <p:cNvPr id="4" name="AutoShape 1"/>
          <p:cNvSpPr>
            <a:spLocks noChangeArrowheads="1"/>
          </p:cNvSpPr>
          <p:nvPr/>
        </p:nvSpPr>
        <p:spPr bwMode="auto">
          <a:xfrm>
            <a:off x="11767415" y="2667044"/>
            <a:ext cx="265113" cy="2314575"/>
          </a:xfrm>
          <a:prstGeom prst="upArrow">
            <a:avLst>
              <a:gd name="adj1" fmla="val 50000"/>
              <a:gd name="adj2" fmla="val 218263"/>
            </a:avLst>
          </a:prstGeom>
          <a:solidFill>
            <a:srgbClr val="008080"/>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cs-CZ"/>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4" y="0"/>
            <a:ext cx="1464833" cy="1127893"/>
          </a:xfrm>
          <a:prstGeom prst="rect">
            <a:avLst/>
          </a:prstGeom>
        </p:spPr>
      </p:pic>
    </p:spTree>
    <p:extLst>
      <p:ext uri="{BB962C8B-B14F-4D97-AF65-F5344CB8AC3E}">
        <p14:creationId xmlns:p14="http://schemas.microsoft.com/office/powerpoint/2010/main" val="1196075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19377" y="178928"/>
            <a:ext cx="8837869" cy="646331"/>
          </a:xfrm>
          <a:prstGeom prst="rect">
            <a:avLst/>
          </a:prstGeom>
        </p:spPr>
        <p:txBody>
          <a:bodyPr wrap="none">
            <a:spAutoFit/>
          </a:bodyPr>
          <a:lstStyle/>
          <a:p>
            <a:r>
              <a:rPr lang="cs-CZ" sz="3600" b="1">
                <a:solidFill>
                  <a:srgbClr val="008080"/>
                </a:solidFill>
              </a:rPr>
              <a:t>Od transakčního marketingu ke vztahovému </a:t>
            </a:r>
            <a:endParaRPr lang="cs-CZ" sz="3600" b="1" dirty="0">
              <a:solidFill>
                <a:srgbClr val="008080"/>
              </a:solidFill>
            </a:endParaRP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4" y="0"/>
            <a:ext cx="1464833" cy="1127893"/>
          </a:xfrm>
          <a:prstGeom prst="rect">
            <a:avLst/>
          </a:prstGeom>
        </p:spPr>
      </p:pic>
      <p:sp>
        <p:nvSpPr>
          <p:cNvPr id="4" name="Obdélník 3"/>
          <p:cNvSpPr/>
          <p:nvPr/>
        </p:nvSpPr>
        <p:spPr>
          <a:xfrm>
            <a:off x="455854" y="754651"/>
            <a:ext cx="7664563" cy="6001643"/>
          </a:xfrm>
          <a:prstGeom prst="rect">
            <a:avLst/>
          </a:prstGeom>
          <a:solidFill>
            <a:schemeClr val="accent6">
              <a:lumMod val="20000"/>
              <a:lumOff val="80000"/>
            </a:schemeClr>
          </a:solidFill>
        </p:spPr>
        <p:txBody>
          <a:bodyPr wrap="square">
            <a:spAutoFit/>
          </a:bodyPr>
          <a:lstStyle/>
          <a:p>
            <a:r>
              <a:rPr lang="cs-CZ" sz="3200" b="1" dirty="0">
                <a:solidFill>
                  <a:srgbClr val="FF0000"/>
                </a:solidFill>
              </a:rPr>
              <a:t>Pohled zákazníka:</a:t>
            </a:r>
          </a:p>
          <a:p>
            <a:r>
              <a:rPr lang="cs-CZ" sz="3200" dirty="0">
                <a:solidFill>
                  <a:srgbClr val="008080"/>
                </a:solidFill>
              </a:rPr>
              <a:t>Zákazník nechce jen samotný produkt, ale hledá </a:t>
            </a:r>
            <a:r>
              <a:rPr lang="cs-CZ" sz="3200" dirty="0">
                <a:solidFill>
                  <a:srgbClr val="FF0000"/>
                </a:solidFill>
              </a:rPr>
              <a:t>komplexní proces, službu, </a:t>
            </a:r>
            <a:r>
              <a:rPr lang="cs-CZ" sz="3200" dirty="0">
                <a:solidFill>
                  <a:srgbClr val="008080"/>
                </a:solidFill>
              </a:rPr>
              <a:t>která mu přinese hodnotu, kterou potřebuje:</a:t>
            </a:r>
          </a:p>
          <a:p>
            <a:r>
              <a:rPr lang="cs-CZ" sz="3200" dirty="0">
                <a:solidFill>
                  <a:srgbClr val="008080"/>
                </a:solidFill>
              </a:rPr>
              <a:t> </a:t>
            </a:r>
          </a:p>
          <a:p>
            <a:pPr marL="342900" indent="-342900">
              <a:buFontTx/>
              <a:buChar char="-"/>
            </a:pPr>
            <a:r>
              <a:rPr lang="cs-CZ" sz="3200" dirty="0">
                <a:solidFill>
                  <a:srgbClr val="008080"/>
                </a:solidFill>
              </a:rPr>
              <a:t>záleží mu také na tom, jak probíhal </a:t>
            </a:r>
            <a:r>
              <a:rPr lang="cs-CZ" sz="3200" dirty="0">
                <a:solidFill>
                  <a:srgbClr val="FF0000"/>
                </a:solidFill>
              </a:rPr>
              <a:t>proces </a:t>
            </a:r>
            <a:r>
              <a:rPr lang="cs-CZ" sz="3200" dirty="0">
                <a:solidFill>
                  <a:srgbClr val="008080"/>
                </a:solidFill>
              </a:rPr>
              <a:t>prodeje, tj. jaké byly jeho podmínky (prostředí a zejména chování pracovníků podniku)</a:t>
            </a:r>
          </a:p>
          <a:p>
            <a:pPr marL="342900" indent="-342900">
              <a:buFontTx/>
              <a:buChar char="-"/>
            </a:pPr>
            <a:r>
              <a:rPr lang="cs-CZ" sz="3200" dirty="0">
                <a:solidFill>
                  <a:srgbClr val="008080"/>
                </a:solidFill>
              </a:rPr>
              <a:t>tato pozice zákazníka je umocňována </a:t>
            </a:r>
            <a:r>
              <a:rPr lang="cs-CZ" sz="3200" dirty="0">
                <a:solidFill>
                  <a:srgbClr val="FF0000"/>
                </a:solidFill>
              </a:rPr>
              <a:t>konkurenčním prostředím </a:t>
            </a:r>
            <a:r>
              <a:rPr lang="cs-CZ" sz="3200" dirty="0">
                <a:solidFill>
                  <a:srgbClr val="008080"/>
                </a:solidFill>
              </a:rPr>
              <a:t>na trhu a možností jeho volby.</a:t>
            </a:r>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7211" y="1542197"/>
            <a:ext cx="5540664" cy="4046561"/>
          </a:xfrm>
          <a:prstGeom prst="rect">
            <a:avLst/>
          </a:prstGeom>
        </p:spPr>
      </p:pic>
      <p:sp>
        <p:nvSpPr>
          <p:cNvPr id="6" name="Obdélník 5"/>
          <p:cNvSpPr/>
          <p:nvPr/>
        </p:nvSpPr>
        <p:spPr>
          <a:xfrm>
            <a:off x="9340610" y="5905586"/>
            <a:ext cx="2333767" cy="400110"/>
          </a:xfrm>
          <a:prstGeom prst="rect">
            <a:avLst/>
          </a:prstGeom>
        </p:spPr>
        <p:txBody>
          <a:bodyPr wrap="square">
            <a:spAutoFit/>
          </a:bodyPr>
          <a:lstStyle/>
          <a:p>
            <a:r>
              <a:rPr lang="cs-CZ" sz="1000" dirty="0"/>
              <a:t>https://openclipart.org/detail/240879/2-people-looking-at-a-clipboard</a:t>
            </a:r>
          </a:p>
        </p:txBody>
      </p:sp>
    </p:spTree>
    <p:extLst>
      <p:ext uri="{BB962C8B-B14F-4D97-AF65-F5344CB8AC3E}">
        <p14:creationId xmlns:p14="http://schemas.microsoft.com/office/powerpoint/2010/main" val="3841797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03687" y="240780"/>
            <a:ext cx="8713924" cy="646331"/>
          </a:xfrm>
          <a:prstGeom prst="rect">
            <a:avLst/>
          </a:prstGeom>
        </p:spPr>
        <p:txBody>
          <a:bodyPr wrap="none">
            <a:spAutoFit/>
          </a:bodyPr>
          <a:lstStyle/>
          <a:p>
            <a:r>
              <a:rPr lang="cs-CZ" sz="3600" b="1" dirty="0">
                <a:solidFill>
                  <a:srgbClr val="008080"/>
                </a:solidFill>
              </a:rPr>
              <a:t>Od transakčního marketingu ke vztahovému </a:t>
            </a: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4" y="0"/>
            <a:ext cx="1464833" cy="1127893"/>
          </a:xfrm>
          <a:prstGeom prst="rect">
            <a:avLst/>
          </a:prstGeom>
        </p:spPr>
      </p:pic>
      <p:sp>
        <p:nvSpPr>
          <p:cNvPr id="4" name="Obdélník 3"/>
          <p:cNvSpPr/>
          <p:nvPr/>
        </p:nvSpPr>
        <p:spPr>
          <a:xfrm>
            <a:off x="503687" y="887111"/>
            <a:ext cx="7971574" cy="4524315"/>
          </a:xfrm>
          <a:prstGeom prst="rect">
            <a:avLst/>
          </a:prstGeom>
          <a:solidFill>
            <a:schemeClr val="accent6">
              <a:lumMod val="20000"/>
              <a:lumOff val="80000"/>
            </a:schemeClr>
          </a:solidFill>
        </p:spPr>
        <p:txBody>
          <a:bodyPr wrap="square">
            <a:spAutoFit/>
          </a:bodyPr>
          <a:lstStyle/>
          <a:p>
            <a:r>
              <a:rPr lang="cs-CZ" sz="3200" b="1" dirty="0">
                <a:solidFill>
                  <a:srgbClr val="FF0000"/>
                </a:solidFill>
              </a:rPr>
              <a:t>Pohled podniku:</a:t>
            </a:r>
          </a:p>
          <a:p>
            <a:pPr marL="342900" indent="-342900">
              <a:buFontTx/>
              <a:buChar char="-"/>
            </a:pPr>
            <a:r>
              <a:rPr lang="cs-CZ" sz="3200" dirty="0">
                <a:solidFill>
                  <a:srgbClr val="008080"/>
                </a:solidFill>
              </a:rPr>
              <a:t>v 90. letech si podniky začaly postupně uvědomovat, že zaměření obchodních procesů na produkt samo o sobě nestačí, </a:t>
            </a:r>
          </a:p>
          <a:p>
            <a:pPr marL="342900" indent="-342900">
              <a:buFontTx/>
              <a:buChar char="-"/>
            </a:pPr>
            <a:r>
              <a:rPr lang="cs-CZ" sz="3200" dirty="0">
                <a:solidFill>
                  <a:srgbClr val="008080"/>
                </a:solidFill>
              </a:rPr>
              <a:t>ale je třeba </a:t>
            </a:r>
            <a:r>
              <a:rPr lang="cs-CZ" sz="3200" dirty="0">
                <a:solidFill>
                  <a:srgbClr val="FF0000"/>
                </a:solidFill>
              </a:rPr>
              <a:t>marketingové aktivity </a:t>
            </a:r>
            <a:r>
              <a:rPr lang="cs-CZ" sz="3200" dirty="0">
                <a:solidFill>
                  <a:srgbClr val="008080"/>
                </a:solidFill>
              </a:rPr>
              <a:t>rozšířit na </a:t>
            </a:r>
            <a:r>
              <a:rPr lang="cs-CZ" sz="3200" dirty="0">
                <a:solidFill>
                  <a:srgbClr val="FF0000"/>
                </a:solidFill>
              </a:rPr>
              <a:t>vztahy</a:t>
            </a:r>
            <a:r>
              <a:rPr lang="cs-CZ" sz="3200" dirty="0">
                <a:solidFill>
                  <a:srgbClr val="008080"/>
                </a:solidFill>
              </a:rPr>
              <a:t> mezi dodavatelem a odběratelem (prodejcem a zákazníkem) daného produktu, na vztahy jak </a:t>
            </a:r>
            <a:r>
              <a:rPr lang="cs-CZ" sz="3200" dirty="0">
                <a:solidFill>
                  <a:srgbClr val="FF0000"/>
                </a:solidFill>
              </a:rPr>
              <a:t>uvnitř </a:t>
            </a:r>
            <a:r>
              <a:rPr lang="cs-CZ" sz="3200" dirty="0">
                <a:solidFill>
                  <a:srgbClr val="008080"/>
                </a:solidFill>
              </a:rPr>
              <a:t>logistického řetězce a </a:t>
            </a:r>
            <a:r>
              <a:rPr lang="cs-CZ" sz="3200" dirty="0">
                <a:solidFill>
                  <a:srgbClr val="FF0000"/>
                </a:solidFill>
              </a:rPr>
              <a:t>na</a:t>
            </a:r>
            <a:r>
              <a:rPr lang="cs-CZ" sz="3200" dirty="0">
                <a:solidFill>
                  <a:srgbClr val="008080"/>
                </a:solidFill>
              </a:rPr>
              <a:t> </a:t>
            </a:r>
            <a:r>
              <a:rPr lang="cs-CZ" sz="3200" dirty="0">
                <a:solidFill>
                  <a:srgbClr val="FF0000"/>
                </a:solidFill>
              </a:rPr>
              <a:t>jeho konci </a:t>
            </a:r>
            <a:r>
              <a:rPr lang="cs-CZ" sz="3200" dirty="0">
                <a:solidFill>
                  <a:srgbClr val="008080"/>
                </a:solidFill>
              </a:rPr>
              <a:t>ke konečnému zákazníkovi.</a:t>
            </a:r>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9975" y="1907024"/>
            <a:ext cx="3091976" cy="2705920"/>
          </a:xfrm>
          <a:prstGeom prst="rect">
            <a:avLst/>
          </a:prstGeom>
        </p:spPr>
      </p:pic>
      <p:sp>
        <p:nvSpPr>
          <p:cNvPr id="6" name="Obdélník 5"/>
          <p:cNvSpPr/>
          <p:nvPr/>
        </p:nvSpPr>
        <p:spPr>
          <a:xfrm>
            <a:off x="8762966" y="5392075"/>
            <a:ext cx="2925993" cy="400110"/>
          </a:xfrm>
          <a:prstGeom prst="rect">
            <a:avLst/>
          </a:prstGeom>
        </p:spPr>
        <p:txBody>
          <a:bodyPr wrap="square">
            <a:spAutoFit/>
          </a:bodyPr>
          <a:lstStyle/>
          <a:p>
            <a:r>
              <a:rPr lang="cs-CZ" sz="1000" dirty="0"/>
              <a:t>https://commons.wikimedia.org/wiki/File:Greven,_Firma_-Hermann_Biederlack-_--_2014_--_9858.jpg</a:t>
            </a:r>
          </a:p>
        </p:txBody>
      </p:sp>
    </p:spTree>
    <p:extLst>
      <p:ext uri="{BB962C8B-B14F-4D97-AF65-F5344CB8AC3E}">
        <p14:creationId xmlns:p14="http://schemas.microsoft.com/office/powerpoint/2010/main" val="2050049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68740" y="200598"/>
            <a:ext cx="7820167" cy="726696"/>
          </a:xfrm>
        </p:spPr>
        <p:txBody>
          <a:bodyPr>
            <a:normAutofit fontScale="90000"/>
          </a:bodyPr>
          <a:lstStyle/>
          <a:p>
            <a:r>
              <a:rPr lang="cs-CZ" sz="3600" b="1" dirty="0">
                <a:solidFill>
                  <a:srgbClr val="008080"/>
                </a:solidFill>
                <a:latin typeface="+mn-lt"/>
              </a:rPr>
              <a:t>Nová paradigmata marketingu a zákazník</a:t>
            </a: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4" y="0"/>
            <a:ext cx="1464833" cy="1127893"/>
          </a:xfrm>
          <a:prstGeom prst="rect">
            <a:avLst/>
          </a:prstGeom>
        </p:spPr>
      </p:pic>
      <p:sp>
        <p:nvSpPr>
          <p:cNvPr id="4" name="Obdélník 3"/>
          <p:cNvSpPr/>
          <p:nvPr/>
        </p:nvSpPr>
        <p:spPr>
          <a:xfrm>
            <a:off x="464137" y="1640644"/>
            <a:ext cx="8898340" cy="5016758"/>
          </a:xfrm>
          <a:prstGeom prst="rect">
            <a:avLst/>
          </a:prstGeom>
          <a:solidFill>
            <a:schemeClr val="accent6">
              <a:lumMod val="20000"/>
              <a:lumOff val="80000"/>
            </a:schemeClr>
          </a:solidFill>
        </p:spPr>
        <p:txBody>
          <a:bodyPr wrap="square">
            <a:spAutoFit/>
          </a:bodyPr>
          <a:lstStyle/>
          <a:p>
            <a:pPr algn="just">
              <a:spcAft>
                <a:spcPts val="0"/>
              </a:spcAft>
            </a:pPr>
            <a:r>
              <a:rPr lang="cs-CZ" sz="3200" b="1" dirty="0">
                <a:solidFill>
                  <a:srgbClr val="FF0000"/>
                </a:solidFill>
                <a:latin typeface="Times New Roman" panose="02020603050405020304" pitchFamily="18" charset="0"/>
                <a:ea typeface="Times New Roman" panose="02020603050405020304" pitchFamily="18" charset="0"/>
              </a:rPr>
              <a:t>Marketing 1.0 (1950 - 2000)</a:t>
            </a:r>
            <a:r>
              <a:rPr lang="cs-CZ" sz="3200" dirty="0">
                <a:solidFill>
                  <a:srgbClr val="FF0000"/>
                </a:solidFill>
                <a:latin typeface="Times New Roman" panose="02020603050405020304" pitchFamily="18" charset="0"/>
                <a:ea typeface="Times New Roman" panose="02020603050405020304" pitchFamily="18" charset="0"/>
              </a:rPr>
              <a:t> </a:t>
            </a:r>
            <a:r>
              <a:rPr lang="cs-CZ" sz="3200" dirty="0">
                <a:solidFill>
                  <a:srgbClr val="008080"/>
                </a:solidFill>
                <a:latin typeface="Times New Roman" panose="02020603050405020304" pitchFamily="18" charset="0"/>
                <a:ea typeface="Times New Roman" panose="02020603050405020304" pitchFamily="18" charset="0"/>
              </a:rPr>
              <a:t>- transakční marketing</a:t>
            </a:r>
          </a:p>
          <a:p>
            <a:pPr algn="just">
              <a:spcAft>
                <a:spcPts val="0"/>
              </a:spcAft>
            </a:pPr>
            <a:r>
              <a:rPr lang="cs-CZ" sz="3200" b="1" dirty="0">
                <a:solidFill>
                  <a:srgbClr val="008080"/>
                </a:solidFill>
                <a:latin typeface="Times New Roman" panose="02020603050405020304" pitchFamily="18" charset="0"/>
                <a:ea typeface="Times New Roman" panose="02020603050405020304" pitchFamily="18" charset="0"/>
              </a:rPr>
              <a:t>Cíle a charakteristiky: </a:t>
            </a:r>
            <a:r>
              <a:rPr lang="cs-CZ" sz="3200" dirty="0">
                <a:solidFill>
                  <a:srgbClr val="008080"/>
                </a:solidFill>
                <a:latin typeface="Times New Roman" panose="02020603050405020304" pitchFamily="18" charset="0"/>
                <a:ea typeface="Times New Roman" panose="02020603050405020304" pitchFamily="18" charset="0"/>
              </a:rPr>
              <a:t>(</a:t>
            </a:r>
            <a:r>
              <a:rPr lang="cs-CZ" sz="3200" dirty="0" err="1">
                <a:solidFill>
                  <a:srgbClr val="008080"/>
                </a:solidFill>
                <a:latin typeface="Times New Roman" panose="02020603050405020304" pitchFamily="18" charset="0"/>
                <a:ea typeface="Times New Roman" panose="02020603050405020304" pitchFamily="18" charset="0"/>
              </a:rPr>
              <a:t>Corbae</a:t>
            </a:r>
            <a:r>
              <a:rPr lang="cs-CZ" sz="3200" dirty="0">
                <a:solidFill>
                  <a:srgbClr val="008080"/>
                </a:solidFill>
                <a:latin typeface="Times New Roman" panose="02020603050405020304" pitchFamily="18" charset="0"/>
                <a:ea typeface="Times New Roman" panose="02020603050405020304" pitchFamily="18" charset="0"/>
              </a:rPr>
              <a:t>, Jensen a Schneider, 2001): </a:t>
            </a:r>
          </a:p>
          <a:p>
            <a:pPr marL="342900" lvl="0" indent="-342900" algn="just">
              <a:spcAft>
                <a:spcPts val="0"/>
              </a:spcAft>
              <a:buFont typeface="Symbol" panose="05050102010706020507" pitchFamily="18" charset="2"/>
              <a:buChar char=""/>
            </a:pPr>
            <a:r>
              <a:rPr lang="cs-CZ" sz="3200" dirty="0">
                <a:solidFill>
                  <a:srgbClr val="008080"/>
                </a:solidFill>
                <a:latin typeface="Times New Roman" panose="02020603050405020304" pitchFamily="18" charset="0"/>
                <a:ea typeface="Times New Roman" panose="02020603050405020304" pitchFamily="18" charset="0"/>
              </a:rPr>
              <a:t>nalezení takového množství zákazníků, jak je to jen možné,</a:t>
            </a:r>
          </a:p>
          <a:p>
            <a:pPr marL="342900" lvl="0" indent="-342900" algn="just">
              <a:spcAft>
                <a:spcPts val="0"/>
              </a:spcAft>
              <a:buFont typeface="Symbol" panose="05050102010706020507" pitchFamily="18" charset="2"/>
              <a:buChar char=""/>
            </a:pPr>
            <a:r>
              <a:rPr lang="cs-CZ" sz="3200" dirty="0">
                <a:solidFill>
                  <a:srgbClr val="FF0000"/>
                </a:solidFill>
                <a:latin typeface="Times New Roman" panose="02020603050405020304" pitchFamily="18" charset="0"/>
                <a:ea typeface="Times New Roman" panose="02020603050405020304" pitchFamily="18" charset="0"/>
              </a:rPr>
              <a:t>masový marketing </a:t>
            </a:r>
            <a:r>
              <a:rPr lang="cs-CZ" sz="3200" dirty="0">
                <a:solidFill>
                  <a:srgbClr val="008080"/>
                </a:solidFill>
                <a:latin typeface="Times New Roman" panose="02020603050405020304" pitchFamily="18" charset="0"/>
                <a:ea typeface="Times New Roman" panose="02020603050405020304" pitchFamily="18" charset="0"/>
              </a:rPr>
              <a:t>soustřeďující se na nové zákazníky,</a:t>
            </a:r>
          </a:p>
          <a:p>
            <a:pPr marL="342900" lvl="0" indent="-342900" algn="just">
              <a:spcAft>
                <a:spcPts val="0"/>
              </a:spcAft>
              <a:buFont typeface="Symbol" panose="05050102010706020507" pitchFamily="18" charset="2"/>
              <a:buChar char=""/>
            </a:pPr>
            <a:r>
              <a:rPr lang="cs-CZ" sz="3200" dirty="0">
                <a:solidFill>
                  <a:srgbClr val="008080"/>
                </a:solidFill>
                <a:latin typeface="Times New Roman" panose="02020603050405020304" pitchFamily="18" charset="0"/>
                <a:ea typeface="Times New Roman" panose="02020603050405020304" pitchFamily="18" charset="0"/>
              </a:rPr>
              <a:t>zpřesnění definice značky (povědomí a představa),</a:t>
            </a:r>
          </a:p>
          <a:p>
            <a:pPr marL="342900" lvl="0" indent="-342900" algn="just">
              <a:spcAft>
                <a:spcPts val="0"/>
              </a:spcAft>
              <a:buFont typeface="Symbol" panose="05050102010706020507" pitchFamily="18" charset="2"/>
              <a:buChar char=""/>
            </a:pPr>
            <a:r>
              <a:rPr lang="cs-CZ" sz="3200" dirty="0">
                <a:solidFill>
                  <a:srgbClr val="008080"/>
                </a:solidFill>
                <a:latin typeface="Times New Roman" panose="02020603050405020304" pitchFamily="18" charset="0"/>
                <a:ea typeface="Times New Roman" panose="02020603050405020304" pitchFamily="18" charset="0"/>
              </a:rPr>
              <a:t>využití </a:t>
            </a:r>
            <a:r>
              <a:rPr lang="cs-CZ" sz="3200" dirty="0">
                <a:solidFill>
                  <a:srgbClr val="FF0000"/>
                </a:solidFill>
                <a:latin typeface="Times New Roman" panose="02020603050405020304" pitchFamily="18" charset="0"/>
                <a:ea typeface="Times New Roman" panose="02020603050405020304" pitchFamily="18" charset="0"/>
              </a:rPr>
              <a:t>informačních technologií </a:t>
            </a:r>
            <a:r>
              <a:rPr lang="cs-CZ" sz="3200" dirty="0">
                <a:solidFill>
                  <a:srgbClr val="008080"/>
                </a:solidFill>
                <a:latin typeface="Times New Roman" panose="02020603050405020304" pitchFamily="18" charset="0"/>
                <a:ea typeface="Times New Roman" panose="02020603050405020304" pitchFamily="18" charset="0"/>
              </a:rPr>
              <a:t>ke zvýšení prodejní výkonnosti a efektivity.</a:t>
            </a:r>
            <a:r>
              <a:rPr lang="cs-CZ" sz="3200" b="1" dirty="0">
                <a:solidFill>
                  <a:srgbClr val="008080"/>
                </a:solidFill>
                <a:latin typeface="Times New Roman" panose="02020603050405020304" pitchFamily="18" charset="0"/>
                <a:ea typeface="Times New Roman" panose="02020603050405020304" pitchFamily="18" charset="0"/>
              </a:rPr>
              <a:t> </a:t>
            </a:r>
            <a:endParaRPr lang="cs-CZ" sz="3200" dirty="0">
              <a:solidFill>
                <a:srgbClr val="008080"/>
              </a:solidFill>
              <a:latin typeface="Times New Roman" panose="02020603050405020304" pitchFamily="18" charset="0"/>
              <a:ea typeface="Times New Roman" panose="02020603050405020304" pitchFamily="18" charset="0"/>
            </a:endParaRPr>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2477" y="2107086"/>
            <a:ext cx="2609850" cy="1743075"/>
          </a:xfrm>
          <a:prstGeom prst="rect">
            <a:avLst/>
          </a:prstGeom>
        </p:spPr>
      </p:pic>
      <p:sp>
        <p:nvSpPr>
          <p:cNvPr id="6" name="Obdélník 5"/>
          <p:cNvSpPr/>
          <p:nvPr/>
        </p:nvSpPr>
        <p:spPr>
          <a:xfrm>
            <a:off x="9814417" y="4829354"/>
            <a:ext cx="1705970" cy="707886"/>
          </a:xfrm>
          <a:prstGeom prst="rect">
            <a:avLst/>
          </a:prstGeom>
        </p:spPr>
        <p:txBody>
          <a:bodyPr wrap="square">
            <a:spAutoFit/>
          </a:bodyPr>
          <a:lstStyle/>
          <a:p>
            <a:r>
              <a:rPr lang="cs-CZ" sz="1000" dirty="0"/>
              <a:t>https://omeopatiadinamica.it/wordpress/2013/07/psicologia-esistenza/ansia-e-conflitti/</a:t>
            </a:r>
          </a:p>
        </p:txBody>
      </p:sp>
      <p:sp>
        <p:nvSpPr>
          <p:cNvPr id="7" name="TextovéPole 6">
            <a:extLst>
              <a:ext uri="{FF2B5EF4-FFF2-40B4-BE49-F238E27FC236}">
                <a16:creationId xmlns:a16="http://schemas.microsoft.com/office/drawing/2014/main" id="{926A3D12-21C7-4609-8C70-3448A1938888}"/>
              </a:ext>
            </a:extLst>
          </p:cNvPr>
          <p:cNvSpPr txBox="1"/>
          <p:nvPr/>
        </p:nvSpPr>
        <p:spPr>
          <a:xfrm>
            <a:off x="832513" y="927294"/>
            <a:ext cx="7219666" cy="523220"/>
          </a:xfrm>
          <a:prstGeom prst="rect">
            <a:avLst/>
          </a:prstGeom>
          <a:solidFill>
            <a:srgbClr val="FFFF00"/>
          </a:solidFill>
        </p:spPr>
        <p:txBody>
          <a:bodyPr wrap="square" rtlCol="0">
            <a:spAutoFit/>
          </a:bodyPr>
          <a:lstStyle/>
          <a:p>
            <a:pPr algn="ctr"/>
            <a:r>
              <a:rPr lang="cs-CZ" sz="2800" b="1" dirty="0">
                <a:solidFill>
                  <a:srgbClr val="FF0000"/>
                </a:solidFill>
              </a:rPr>
              <a:t>Marketing se vyvíjí</a:t>
            </a:r>
          </a:p>
        </p:txBody>
      </p:sp>
    </p:spTree>
    <p:extLst>
      <p:ext uri="{BB962C8B-B14F-4D97-AF65-F5344CB8AC3E}">
        <p14:creationId xmlns:p14="http://schemas.microsoft.com/office/powerpoint/2010/main" val="3911248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87824" y="200598"/>
            <a:ext cx="6217693" cy="726696"/>
          </a:xfrm>
        </p:spPr>
        <p:txBody>
          <a:bodyPr>
            <a:normAutofit/>
          </a:bodyPr>
          <a:lstStyle/>
          <a:p>
            <a:r>
              <a:rPr lang="cs-CZ" sz="3600" b="1" dirty="0">
                <a:solidFill>
                  <a:srgbClr val="008080"/>
                </a:solidFill>
                <a:latin typeface="+mn-lt"/>
              </a:rPr>
              <a:t>Nová paradigmata marketingu</a:t>
            </a: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4" y="0"/>
            <a:ext cx="1464833" cy="1127893"/>
          </a:xfrm>
          <a:prstGeom prst="rect">
            <a:avLst/>
          </a:prstGeom>
        </p:spPr>
      </p:pic>
      <p:sp>
        <p:nvSpPr>
          <p:cNvPr id="4" name="Obdélník 3"/>
          <p:cNvSpPr/>
          <p:nvPr/>
        </p:nvSpPr>
        <p:spPr>
          <a:xfrm>
            <a:off x="387824" y="731354"/>
            <a:ext cx="7691651" cy="6001643"/>
          </a:xfrm>
          <a:prstGeom prst="rect">
            <a:avLst/>
          </a:prstGeom>
          <a:solidFill>
            <a:schemeClr val="accent6">
              <a:lumMod val="20000"/>
              <a:lumOff val="80000"/>
            </a:schemeClr>
          </a:solidFill>
        </p:spPr>
        <p:txBody>
          <a:bodyPr wrap="square">
            <a:spAutoFit/>
          </a:bodyPr>
          <a:lstStyle/>
          <a:p>
            <a:pPr algn="just"/>
            <a:r>
              <a:rPr lang="cs-CZ" sz="3200" b="1" dirty="0">
                <a:solidFill>
                  <a:srgbClr val="FF0000"/>
                </a:solidFill>
              </a:rPr>
              <a:t>Marketing 2.0 (1980 - dosud)</a:t>
            </a:r>
            <a:r>
              <a:rPr lang="cs-CZ" sz="3200" b="1" dirty="0">
                <a:solidFill>
                  <a:srgbClr val="FF0000"/>
                </a:solidFill>
                <a:latin typeface="Times New Roman" panose="02020603050405020304" pitchFamily="18" charset="0"/>
              </a:rPr>
              <a:t> </a:t>
            </a:r>
          </a:p>
          <a:p>
            <a:pPr algn="just"/>
            <a:r>
              <a:rPr lang="cs-CZ" sz="3200" b="1" dirty="0">
                <a:solidFill>
                  <a:srgbClr val="008080"/>
                </a:solidFill>
                <a:latin typeface="Times New Roman" panose="02020603050405020304" pitchFamily="18" charset="0"/>
              </a:rPr>
              <a:t>- </a:t>
            </a:r>
            <a:r>
              <a:rPr lang="cs-CZ" sz="3200" dirty="0">
                <a:solidFill>
                  <a:srgbClr val="008080"/>
                </a:solidFill>
                <a:latin typeface="Times New Roman" panose="02020603050405020304" pitchFamily="18" charset="0"/>
                <a:ea typeface="Times New Roman" panose="02020603050405020304" pitchFamily="18" charset="0"/>
              </a:rPr>
              <a:t>vztahový marketing </a:t>
            </a:r>
          </a:p>
          <a:p>
            <a:pPr algn="just">
              <a:spcAft>
                <a:spcPts val="0"/>
              </a:spcAft>
            </a:pPr>
            <a:r>
              <a:rPr lang="cs-CZ" sz="3200" b="1" dirty="0">
                <a:solidFill>
                  <a:srgbClr val="008080"/>
                </a:solidFill>
                <a:latin typeface="Times New Roman" panose="02020603050405020304" pitchFamily="18" charset="0"/>
                <a:ea typeface="Times New Roman" panose="02020603050405020304" pitchFamily="18" charset="0"/>
              </a:rPr>
              <a:t>Cíle a charakteristiky </a:t>
            </a:r>
            <a:r>
              <a:rPr lang="cs-CZ" sz="3200" dirty="0">
                <a:solidFill>
                  <a:srgbClr val="008080"/>
                </a:solidFill>
                <a:latin typeface="Times New Roman" panose="02020603050405020304" pitchFamily="18" charset="0"/>
                <a:ea typeface="Times New Roman" panose="02020603050405020304" pitchFamily="18" charset="0"/>
              </a:rPr>
              <a:t>(</a:t>
            </a:r>
            <a:r>
              <a:rPr lang="cs-CZ" sz="3200" dirty="0" err="1">
                <a:solidFill>
                  <a:srgbClr val="008080"/>
                </a:solidFill>
                <a:latin typeface="Times New Roman" panose="02020603050405020304" pitchFamily="18" charset="0"/>
                <a:ea typeface="Times New Roman" panose="02020603050405020304" pitchFamily="18" charset="0"/>
              </a:rPr>
              <a:t>Corbae</a:t>
            </a:r>
            <a:r>
              <a:rPr lang="cs-CZ" sz="3200" dirty="0">
                <a:solidFill>
                  <a:srgbClr val="008080"/>
                </a:solidFill>
                <a:latin typeface="Times New Roman" panose="02020603050405020304" pitchFamily="18" charset="0"/>
                <a:ea typeface="Times New Roman" panose="02020603050405020304" pitchFamily="18" charset="0"/>
              </a:rPr>
              <a:t>, Jensen </a:t>
            </a:r>
          </a:p>
          <a:p>
            <a:pPr algn="just">
              <a:spcAft>
                <a:spcPts val="0"/>
              </a:spcAft>
            </a:pPr>
            <a:r>
              <a:rPr lang="cs-CZ" sz="3200" dirty="0">
                <a:solidFill>
                  <a:srgbClr val="008080"/>
                </a:solidFill>
                <a:latin typeface="Times New Roman" panose="02020603050405020304" pitchFamily="18" charset="0"/>
                <a:ea typeface="Times New Roman" panose="02020603050405020304" pitchFamily="18" charset="0"/>
              </a:rPr>
              <a:t>a Schneider, 2001): </a:t>
            </a:r>
          </a:p>
          <a:p>
            <a:pPr marL="342900" lvl="0" indent="-342900">
              <a:spcAft>
                <a:spcPts val="0"/>
              </a:spcAft>
              <a:buFont typeface="Symbol" panose="05050102010706020507" pitchFamily="18" charset="2"/>
              <a:buChar char=""/>
            </a:pPr>
            <a:r>
              <a:rPr lang="cs-CZ" sz="3200" dirty="0">
                <a:solidFill>
                  <a:srgbClr val="008080"/>
                </a:solidFill>
                <a:latin typeface="Times New Roman" panose="02020603050405020304" pitchFamily="18" charset="0"/>
                <a:ea typeface="Times New Roman" panose="02020603050405020304" pitchFamily="18" charset="0"/>
              </a:rPr>
              <a:t>vývoj toho správného produktu pro cenné (hodnotné) zákazníky,</a:t>
            </a:r>
          </a:p>
          <a:p>
            <a:pPr marL="342900" lvl="0" indent="-342900">
              <a:spcAft>
                <a:spcPts val="0"/>
              </a:spcAft>
              <a:buFont typeface="Symbol" panose="05050102010706020507" pitchFamily="18" charset="2"/>
              <a:buChar char=""/>
            </a:pPr>
            <a:r>
              <a:rPr lang="cs-CZ" sz="3200" dirty="0">
                <a:solidFill>
                  <a:srgbClr val="008080"/>
                </a:solidFill>
                <a:latin typeface="Times New Roman" panose="02020603050405020304" pitchFamily="18" charset="0"/>
                <a:ea typeface="Times New Roman" panose="02020603050405020304" pitchFamily="18" charset="0"/>
              </a:rPr>
              <a:t>budování </a:t>
            </a:r>
            <a:r>
              <a:rPr lang="cs-CZ" sz="3200" dirty="0">
                <a:solidFill>
                  <a:srgbClr val="FF0000"/>
                </a:solidFill>
                <a:latin typeface="Times New Roman" panose="02020603050405020304" pitchFamily="18" charset="0"/>
                <a:ea typeface="Times New Roman" panose="02020603050405020304" pitchFamily="18" charset="0"/>
              </a:rPr>
              <a:t>přímého zákaznického vztahu </a:t>
            </a:r>
            <a:r>
              <a:rPr lang="cs-CZ" sz="3200" dirty="0">
                <a:solidFill>
                  <a:srgbClr val="008080"/>
                </a:solidFill>
                <a:latin typeface="Times New Roman" panose="02020603050405020304" pitchFamily="18" charset="0"/>
                <a:ea typeface="Times New Roman" panose="02020603050405020304" pitchFamily="18" charset="0"/>
              </a:rPr>
              <a:t>a dlouhodobé zákaznické důvěry,</a:t>
            </a:r>
          </a:p>
          <a:p>
            <a:pPr marL="342900" lvl="0" indent="-342900">
              <a:spcAft>
                <a:spcPts val="0"/>
              </a:spcAft>
              <a:buFont typeface="Symbol" panose="05050102010706020507" pitchFamily="18" charset="2"/>
              <a:buChar char=""/>
            </a:pPr>
            <a:r>
              <a:rPr lang="cs-CZ" sz="3200" dirty="0">
                <a:solidFill>
                  <a:srgbClr val="008080"/>
                </a:solidFill>
                <a:latin typeface="Times New Roman" panose="02020603050405020304" pitchFamily="18" charset="0"/>
                <a:ea typeface="Times New Roman" panose="02020603050405020304" pitchFamily="18" charset="0"/>
              </a:rPr>
              <a:t>široká definice značky:</a:t>
            </a:r>
          </a:p>
          <a:p>
            <a:pPr marL="342900" lvl="0" indent="-342900">
              <a:spcAft>
                <a:spcPts val="0"/>
              </a:spcAft>
              <a:buFont typeface="Courier New" panose="02070309020205020404" pitchFamily="49" charset="0"/>
              <a:buChar char="o"/>
            </a:pPr>
            <a:r>
              <a:rPr lang="cs-CZ" sz="3200" dirty="0">
                <a:solidFill>
                  <a:srgbClr val="008080"/>
                </a:solidFill>
                <a:latin typeface="Times New Roman" panose="02020603050405020304" pitchFamily="18" charset="0"/>
                <a:ea typeface="Times New Roman" panose="02020603050405020304" pitchFamily="18" charset="0"/>
              </a:rPr>
              <a:t>souhrnné zákaznické zkušenosti,</a:t>
            </a:r>
          </a:p>
          <a:p>
            <a:pPr marL="342900" lvl="0" indent="-342900">
              <a:spcAft>
                <a:spcPts val="0"/>
              </a:spcAft>
              <a:buFont typeface="Courier New" panose="02070309020205020404" pitchFamily="49" charset="0"/>
              <a:buChar char="o"/>
            </a:pPr>
            <a:r>
              <a:rPr lang="cs-CZ" sz="3200" dirty="0">
                <a:solidFill>
                  <a:srgbClr val="008080"/>
                </a:solidFill>
                <a:latin typeface="Times New Roman" panose="02020603050405020304" pitchFamily="18" charset="0"/>
                <a:ea typeface="Times New Roman" panose="02020603050405020304" pitchFamily="18" charset="0"/>
              </a:rPr>
              <a:t>věrohodné kulturní hodnoty,</a:t>
            </a:r>
          </a:p>
          <a:p>
            <a:pPr marL="342900" lvl="0" indent="-342900">
              <a:spcAft>
                <a:spcPts val="0"/>
              </a:spcAft>
              <a:buFont typeface="Symbol" panose="05050102010706020507" pitchFamily="18" charset="2"/>
              <a:buChar char=""/>
            </a:pPr>
            <a:r>
              <a:rPr lang="cs-CZ" sz="3200" dirty="0">
                <a:solidFill>
                  <a:srgbClr val="008080"/>
                </a:solidFill>
                <a:latin typeface="Times New Roman" panose="02020603050405020304" pitchFamily="18" charset="0"/>
                <a:ea typeface="Times New Roman" panose="02020603050405020304" pitchFamily="18" charset="0"/>
              </a:rPr>
              <a:t>využití IT ke zvýšení zákaznické hodnoty.</a:t>
            </a:r>
          </a:p>
        </p:txBody>
      </p:sp>
      <p:pic>
        <p:nvPicPr>
          <p:cNvPr id="7" name="Obrázek 6">
            <a:extLst>
              <a:ext uri="{FF2B5EF4-FFF2-40B4-BE49-F238E27FC236}">
                <a16:creationId xmlns:a16="http://schemas.microsoft.com/office/drawing/2014/main" id="{B38D6399-BB5C-4336-AF16-03A9E8BAE93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75009" y="1859189"/>
            <a:ext cx="3892852" cy="3135892"/>
          </a:xfrm>
          <a:prstGeom prst="rect">
            <a:avLst/>
          </a:prstGeom>
        </p:spPr>
      </p:pic>
    </p:spTree>
    <p:extLst>
      <p:ext uri="{BB962C8B-B14F-4D97-AF65-F5344CB8AC3E}">
        <p14:creationId xmlns:p14="http://schemas.microsoft.com/office/powerpoint/2010/main" val="1492909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7949" y="0"/>
            <a:ext cx="6217693" cy="726696"/>
          </a:xfrm>
        </p:spPr>
        <p:txBody>
          <a:bodyPr>
            <a:normAutofit/>
          </a:bodyPr>
          <a:lstStyle/>
          <a:p>
            <a:r>
              <a:rPr lang="cs-CZ" sz="3600" b="1" dirty="0">
                <a:solidFill>
                  <a:srgbClr val="008080"/>
                </a:solidFill>
                <a:latin typeface="+mn-lt"/>
              </a:rPr>
              <a:t>Nová paradigmata marketingu</a:t>
            </a: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4" y="0"/>
            <a:ext cx="1464833" cy="1127893"/>
          </a:xfrm>
          <a:prstGeom prst="rect">
            <a:avLst/>
          </a:prstGeom>
        </p:spPr>
      </p:pic>
      <p:sp>
        <p:nvSpPr>
          <p:cNvPr id="4" name="Obdélník 3"/>
          <p:cNvSpPr/>
          <p:nvPr/>
        </p:nvSpPr>
        <p:spPr>
          <a:xfrm>
            <a:off x="537949" y="563946"/>
            <a:ext cx="7459639" cy="6001643"/>
          </a:xfrm>
          <a:prstGeom prst="rect">
            <a:avLst/>
          </a:prstGeom>
          <a:solidFill>
            <a:schemeClr val="accent6">
              <a:lumMod val="20000"/>
              <a:lumOff val="80000"/>
            </a:schemeClr>
          </a:solidFill>
        </p:spPr>
        <p:txBody>
          <a:bodyPr wrap="square">
            <a:spAutoFit/>
          </a:bodyPr>
          <a:lstStyle/>
          <a:p>
            <a:pPr algn="just">
              <a:spcAft>
                <a:spcPts val="0"/>
              </a:spcAft>
            </a:pPr>
            <a:r>
              <a:rPr lang="cs-CZ" sz="3200" b="1" dirty="0">
                <a:solidFill>
                  <a:srgbClr val="FF0000"/>
                </a:solidFill>
                <a:latin typeface="Times New Roman" panose="02020603050405020304" pitchFamily="18" charset="0"/>
                <a:ea typeface="Times New Roman" panose="02020603050405020304" pitchFamily="18" charset="0"/>
              </a:rPr>
              <a:t>Marketing 3.0 (1.0+2.0) </a:t>
            </a:r>
          </a:p>
          <a:p>
            <a:pPr algn="just">
              <a:spcAft>
                <a:spcPts val="0"/>
              </a:spcAft>
            </a:pPr>
            <a:r>
              <a:rPr lang="cs-CZ" sz="3200" b="1" dirty="0">
                <a:solidFill>
                  <a:srgbClr val="008080"/>
                </a:solidFill>
                <a:latin typeface="Times New Roman" panose="02020603050405020304" pitchFamily="18" charset="0"/>
                <a:ea typeface="Times New Roman" panose="02020603050405020304" pitchFamily="18" charset="0"/>
              </a:rPr>
              <a:t>- </a:t>
            </a:r>
            <a:r>
              <a:rPr lang="cs-CZ" sz="3200" dirty="0">
                <a:solidFill>
                  <a:srgbClr val="008080"/>
                </a:solidFill>
                <a:latin typeface="Times New Roman" panose="02020603050405020304" pitchFamily="18" charset="0"/>
                <a:ea typeface="Times New Roman" panose="02020603050405020304" pitchFamily="18" charset="0"/>
              </a:rPr>
              <a:t>vztahový marketing</a:t>
            </a:r>
          </a:p>
          <a:p>
            <a:pPr algn="just">
              <a:spcAft>
                <a:spcPts val="0"/>
              </a:spcAft>
            </a:pPr>
            <a:r>
              <a:rPr lang="cs-CZ" sz="3200" b="1" dirty="0">
                <a:solidFill>
                  <a:srgbClr val="008080"/>
                </a:solidFill>
                <a:latin typeface="Times New Roman" panose="02020603050405020304" pitchFamily="18" charset="0"/>
                <a:ea typeface="Times New Roman" panose="02020603050405020304" pitchFamily="18" charset="0"/>
              </a:rPr>
              <a:t> </a:t>
            </a:r>
            <a:endParaRPr lang="cs-CZ" sz="3200" dirty="0">
              <a:solidFill>
                <a:srgbClr val="008080"/>
              </a:solidFill>
              <a:latin typeface="Times New Roman" panose="02020603050405020304" pitchFamily="18" charset="0"/>
              <a:ea typeface="Times New Roman" panose="02020603050405020304" pitchFamily="18" charset="0"/>
            </a:endParaRPr>
          </a:p>
          <a:p>
            <a:pPr algn="just">
              <a:spcAft>
                <a:spcPts val="0"/>
              </a:spcAft>
            </a:pPr>
            <a:r>
              <a:rPr lang="cs-CZ" sz="3200" b="1" dirty="0">
                <a:solidFill>
                  <a:srgbClr val="008080"/>
                </a:solidFill>
                <a:latin typeface="Times New Roman" panose="02020603050405020304" pitchFamily="18" charset="0"/>
                <a:ea typeface="Times New Roman" panose="02020603050405020304" pitchFamily="18" charset="0"/>
              </a:rPr>
              <a:t>Cíle a charakteristiky (</a:t>
            </a:r>
            <a:r>
              <a:rPr lang="cs-CZ" sz="3200" dirty="0" err="1">
                <a:solidFill>
                  <a:srgbClr val="008080"/>
                </a:solidFill>
                <a:latin typeface="Times New Roman" panose="02020603050405020304" pitchFamily="18" charset="0"/>
                <a:ea typeface="Times New Roman" panose="02020603050405020304" pitchFamily="18" charset="0"/>
              </a:rPr>
              <a:t>Kotler</a:t>
            </a:r>
            <a:r>
              <a:rPr lang="cs-CZ" sz="3200" dirty="0">
                <a:solidFill>
                  <a:srgbClr val="008080"/>
                </a:solidFill>
                <a:latin typeface="Times New Roman" panose="02020603050405020304" pitchFamily="18" charset="0"/>
                <a:ea typeface="Times New Roman" panose="02020603050405020304" pitchFamily="18" charset="0"/>
              </a:rPr>
              <a:t>, </a:t>
            </a:r>
            <a:r>
              <a:rPr lang="cs-CZ" sz="3200" dirty="0" err="1">
                <a:solidFill>
                  <a:srgbClr val="008080"/>
                </a:solidFill>
                <a:latin typeface="Times New Roman" panose="02020603050405020304" pitchFamily="18" charset="0"/>
                <a:ea typeface="Times New Roman" panose="02020603050405020304" pitchFamily="18" charset="0"/>
              </a:rPr>
              <a:t>Kartajaya</a:t>
            </a:r>
            <a:r>
              <a:rPr lang="cs-CZ" sz="3200" dirty="0">
                <a:solidFill>
                  <a:srgbClr val="008080"/>
                </a:solidFill>
                <a:latin typeface="Times New Roman" panose="02020603050405020304" pitchFamily="18" charset="0"/>
                <a:ea typeface="Times New Roman" panose="02020603050405020304" pitchFamily="18" charset="0"/>
              </a:rPr>
              <a:t> </a:t>
            </a:r>
          </a:p>
          <a:p>
            <a:pPr algn="just">
              <a:spcAft>
                <a:spcPts val="0"/>
              </a:spcAft>
            </a:pPr>
            <a:r>
              <a:rPr lang="cs-CZ" sz="3200" dirty="0">
                <a:solidFill>
                  <a:srgbClr val="008080"/>
                </a:solidFill>
                <a:latin typeface="Times New Roman" panose="02020603050405020304" pitchFamily="18" charset="0"/>
                <a:ea typeface="Times New Roman" panose="02020603050405020304" pitchFamily="18" charset="0"/>
              </a:rPr>
              <a:t>a </a:t>
            </a:r>
            <a:r>
              <a:rPr lang="cs-CZ" sz="3200" dirty="0" err="1">
                <a:solidFill>
                  <a:srgbClr val="008080"/>
                </a:solidFill>
                <a:latin typeface="Times New Roman" panose="02020603050405020304" pitchFamily="18" charset="0"/>
                <a:ea typeface="Times New Roman" panose="02020603050405020304" pitchFamily="18" charset="0"/>
              </a:rPr>
              <a:t>Setiawan</a:t>
            </a:r>
            <a:r>
              <a:rPr lang="cs-CZ" sz="3200" dirty="0">
                <a:solidFill>
                  <a:srgbClr val="008080"/>
                </a:solidFill>
                <a:latin typeface="Times New Roman" panose="02020603050405020304" pitchFamily="18" charset="0"/>
                <a:ea typeface="Times New Roman" panose="02020603050405020304" pitchFamily="18" charset="0"/>
              </a:rPr>
              <a:t>, 2010):</a:t>
            </a:r>
          </a:p>
          <a:p>
            <a:pPr marL="342900" lvl="0" indent="-342900" algn="just">
              <a:spcAft>
                <a:spcPts val="0"/>
              </a:spcAft>
              <a:buFont typeface="Symbol" panose="05050102010706020507" pitchFamily="18" charset="2"/>
              <a:buChar char=""/>
            </a:pPr>
            <a:r>
              <a:rPr lang="cs-CZ" sz="3200" dirty="0">
                <a:solidFill>
                  <a:srgbClr val="008080"/>
                </a:solidFill>
                <a:latin typeface="Times New Roman" panose="02020603050405020304" pitchFamily="18" charset="0"/>
                <a:ea typeface="Times New Roman" panose="02020603050405020304" pitchFamily="18" charset="0"/>
              </a:rPr>
              <a:t>dosažení </a:t>
            </a:r>
            <a:r>
              <a:rPr lang="cs-CZ" sz="3200" dirty="0" err="1">
                <a:solidFill>
                  <a:srgbClr val="008080"/>
                </a:solidFill>
                <a:latin typeface="Times New Roman" panose="02020603050405020304" pitchFamily="18" charset="0"/>
                <a:ea typeface="Times New Roman" panose="02020603050405020304" pitchFamily="18" charset="0"/>
              </a:rPr>
              <a:t>multi</a:t>
            </a:r>
            <a:r>
              <a:rPr lang="cs-CZ" sz="3200" dirty="0">
                <a:solidFill>
                  <a:srgbClr val="008080"/>
                </a:solidFill>
                <a:latin typeface="Times New Roman" panose="02020603050405020304" pitchFamily="18" charset="0"/>
                <a:ea typeface="Times New Roman" panose="02020603050405020304" pitchFamily="18" charset="0"/>
              </a:rPr>
              <a:t> - dimensionální hodnoty zákazníka, </a:t>
            </a:r>
          </a:p>
          <a:p>
            <a:pPr marL="342900" lvl="0" indent="-342900" algn="just">
              <a:spcAft>
                <a:spcPts val="0"/>
              </a:spcAft>
              <a:buFont typeface="Symbol" panose="05050102010706020507" pitchFamily="18" charset="2"/>
              <a:buChar char=""/>
            </a:pPr>
            <a:r>
              <a:rPr lang="cs-CZ" sz="3200" b="1" dirty="0">
                <a:solidFill>
                  <a:srgbClr val="FF0000"/>
                </a:solidFill>
                <a:latin typeface="Times New Roman" panose="02020603050405020304" pitchFamily="18" charset="0"/>
                <a:ea typeface="Times New Roman" panose="02020603050405020304" pitchFamily="18" charset="0"/>
              </a:rPr>
              <a:t>holistický přístup </a:t>
            </a:r>
            <a:r>
              <a:rPr lang="cs-CZ" sz="3200" dirty="0">
                <a:solidFill>
                  <a:srgbClr val="008080"/>
                </a:solidFill>
                <a:latin typeface="Times New Roman" panose="02020603050405020304" pitchFamily="18" charset="0"/>
                <a:ea typeface="Times New Roman" panose="02020603050405020304" pitchFamily="18" charset="0"/>
              </a:rPr>
              <a:t>k zákazníkům,</a:t>
            </a:r>
          </a:p>
          <a:p>
            <a:pPr marL="342900" lvl="0" indent="-342900" algn="just">
              <a:spcAft>
                <a:spcPts val="0"/>
              </a:spcAft>
              <a:buFont typeface="Symbol" panose="05050102010706020507" pitchFamily="18" charset="2"/>
              <a:buChar char=""/>
            </a:pPr>
            <a:r>
              <a:rPr lang="cs-CZ" sz="3200" dirty="0">
                <a:solidFill>
                  <a:srgbClr val="008080"/>
                </a:solidFill>
                <a:latin typeface="Times New Roman" panose="02020603050405020304" pitchFamily="18" charset="0"/>
                <a:ea typeface="Times New Roman" panose="02020603050405020304" pitchFamily="18" charset="0"/>
              </a:rPr>
              <a:t>zákazníci jsou zastánci značky,</a:t>
            </a:r>
          </a:p>
          <a:p>
            <a:pPr marL="342900" lvl="0" indent="-342900" algn="just">
              <a:spcAft>
                <a:spcPts val="0"/>
              </a:spcAft>
              <a:buFont typeface="Symbol" panose="05050102010706020507" pitchFamily="18" charset="2"/>
              <a:buChar char=""/>
            </a:pPr>
            <a:r>
              <a:rPr lang="cs-CZ" sz="3200" dirty="0">
                <a:solidFill>
                  <a:srgbClr val="008080"/>
                </a:solidFill>
                <a:latin typeface="Times New Roman" panose="02020603050405020304" pitchFamily="18" charset="0"/>
                <a:ea typeface="Times New Roman" panose="02020603050405020304" pitchFamily="18" charset="0"/>
              </a:rPr>
              <a:t>vyšší uvědomělost a vliv zákazníků,</a:t>
            </a:r>
          </a:p>
          <a:p>
            <a:pPr marL="342900" lvl="0" indent="-342900" algn="just">
              <a:spcAft>
                <a:spcPts val="0"/>
              </a:spcAft>
              <a:buFont typeface="Symbol" panose="05050102010706020507" pitchFamily="18" charset="2"/>
              <a:buChar char=""/>
            </a:pPr>
            <a:r>
              <a:rPr lang="cs-CZ" sz="3200" dirty="0">
                <a:solidFill>
                  <a:srgbClr val="008080"/>
                </a:solidFill>
                <a:latin typeface="Times New Roman" panose="02020603050405020304" pitchFamily="18" charset="0"/>
                <a:ea typeface="Times New Roman" panose="02020603050405020304" pitchFamily="18" charset="0"/>
              </a:rPr>
              <a:t>zákazník jako spolutvůrce služby </a:t>
            </a:r>
          </a:p>
          <a:p>
            <a:pPr marL="342900" lvl="0" indent="-342900" algn="just">
              <a:spcAft>
                <a:spcPts val="0"/>
              </a:spcAft>
              <a:buFont typeface="Symbol" panose="05050102010706020507" pitchFamily="18" charset="2"/>
              <a:buChar char=""/>
            </a:pPr>
            <a:r>
              <a:rPr lang="cs-CZ" sz="3200" dirty="0">
                <a:solidFill>
                  <a:srgbClr val="008080"/>
                </a:solidFill>
                <a:latin typeface="Times New Roman" panose="02020603050405020304" pitchFamily="18" charset="0"/>
                <a:ea typeface="Times New Roman" panose="02020603050405020304" pitchFamily="18" charset="0"/>
              </a:rPr>
              <a:t>a její kvality.</a:t>
            </a:r>
          </a:p>
        </p:txBody>
      </p:sp>
      <p:sp>
        <p:nvSpPr>
          <p:cNvPr id="5" name="Ovál 4"/>
          <p:cNvSpPr/>
          <p:nvPr/>
        </p:nvSpPr>
        <p:spPr>
          <a:xfrm>
            <a:off x="9375385" y="3121214"/>
            <a:ext cx="1593859" cy="1023582"/>
          </a:xfrm>
          <a:prstGeom prst="ellipse">
            <a:avLst/>
          </a:prstGeom>
          <a:solidFill>
            <a:srgbClr val="33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7" name="Přímá spojnice se šipkou 6"/>
          <p:cNvCxnSpPr/>
          <p:nvPr/>
        </p:nvCxnSpPr>
        <p:spPr>
          <a:xfrm>
            <a:off x="8434316" y="3633005"/>
            <a:ext cx="723331" cy="0"/>
          </a:xfrm>
          <a:prstGeom prst="straightConnector1">
            <a:avLst/>
          </a:prstGeom>
          <a:ln>
            <a:solidFill>
              <a:srgbClr val="339966"/>
            </a:solidFill>
            <a:tailEnd type="triangle"/>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flipV="1">
            <a:off x="10139645" y="4506035"/>
            <a:ext cx="96175" cy="666466"/>
          </a:xfrm>
          <a:prstGeom prst="straightConnector1">
            <a:avLst/>
          </a:prstGeom>
          <a:ln>
            <a:solidFill>
              <a:srgbClr val="339966"/>
            </a:solidFill>
            <a:tailEnd type="triangle"/>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p:nvPr/>
        </p:nvCxnSpPr>
        <p:spPr>
          <a:xfrm flipV="1">
            <a:off x="8795981" y="4203510"/>
            <a:ext cx="514065" cy="302526"/>
          </a:xfrm>
          <a:prstGeom prst="straightConnector1">
            <a:avLst/>
          </a:prstGeom>
          <a:ln>
            <a:solidFill>
              <a:srgbClr val="33996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a:off x="8679976" y="2685197"/>
            <a:ext cx="630071" cy="494731"/>
          </a:xfrm>
          <a:prstGeom prst="straightConnector1">
            <a:avLst/>
          </a:prstGeom>
          <a:ln>
            <a:solidFill>
              <a:srgbClr val="339966"/>
            </a:solidFill>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a:off x="10263115" y="2497540"/>
            <a:ext cx="0" cy="375314"/>
          </a:xfrm>
          <a:prstGeom prst="straightConnector1">
            <a:avLst/>
          </a:prstGeom>
          <a:ln>
            <a:solidFill>
              <a:srgbClr val="339966"/>
            </a:solidFill>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flipH="1" flipV="1">
            <a:off x="10969244" y="4203510"/>
            <a:ext cx="754183" cy="302525"/>
          </a:xfrm>
          <a:prstGeom prst="straightConnector1">
            <a:avLst/>
          </a:prstGeom>
          <a:ln>
            <a:solidFill>
              <a:srgbClr val="339966"/>
            </a:solidFill>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se šipkou 18"/>
          <p:cNvCxnSpPr/>
          <p:nvPr/>
        </p:nvCxnSpPr>
        <p:spPr>
          <a:xfrm flipH="1">
            <a:off x="10896938" y="2685197"/>
            <a:ext cx="594477" cy="309420"/>
          </a:xfrm>
          <a:prstGeom prst="straightConnector1">
            <a:avLst/>
          </a:prstGeom>
          <a:ln>
            <a:solidFill>
              <a:srgbClr val="339966"/>
            </a:solidFill>
            <a:tailEnd type="triangle"/>
          </a:ln>
        </p:spPr>
        <p:style>
          <a:lnRef idx="1">
            <a:schemeClr val="accent1"/>
          </a:lnRef>
          <a:fillRef idx="0">
            <a:schemeClr val="accent1"/>
          </a:fillRef>
          <a:effectRef idx="0">
            <a:schemeClr val="accent1"/>
          </a:effectRef>
          <a:fontRef idx="minor">
            <a:schemeClr val="tx1"/>
          </a:fontRef>
        </p:style>
      </p:cxnSp>
      <p:cxnSp>
        <p:nvCxnSpPr>
          <p:cNvPr id="20" name="Přímá spojnice se šipkou 19"/>
          <p:cNvCxnSpPr/>
          <p:nvPr/>
        </p:nvCxnSpPr>
        <p:spPr>
          <a:xfrm flipH="1" flipV="1">
            <a:off x="11194176" y="3649354"/>
            <a:ext cx="685945" cy="143302"/>
          </a:xfrm>
          <a:prstGeom prst="straightConnector1">
            <a:avLst/>
          </a:prstGeom>
          <a:ln>
            <a:solidFill>
              <a:srgbClr val="339966"/>
            </a:solidFill>
            <a:tailEnd type="triangle"/>
          </a:ln>
        </p:spPr>
        <p:style>
          <a:lnRef idx="1">
            <a:schemeClr val="accent1"/>
          </a:lnRef>
          <a:fillRef idx="0">
            <a:schemeClr val="accent1"/>
          </a:fillRef>
          <a:effectRef idx="0">
            <a:schemeClr val="accent1"/>
          </a:effectRef>
          <a:fontRef idx="minor">
            <a:schemeClr val="tx1"/>
          </a:fontRef>
        </p:style>
      </p:cxnSp>
      <p:sp>
        <p:nvSpPr>
          <p:cNvPr id="24" name="TextovéPole 23"/>
          <p:cNvSpPr txBox="1"/>
          <p:nvPr/>
        </p:nvSpPr>
        <p:spPr>
          <a:xfrm>
            <a:off x="9648962" y="3439156"/>
            <a:ext cx="1247976" cy="461665"/>
          </a:xfrm>
          <a:prstGeom prst="rect">
            <a:avLst/>
          </a:prstGeom>
          <a:noFill/>
        </p:spPr>
        <p:txBody>
          <a:bodyPr wrap="square" rtlCol="0">
            <a:spAutoFit/>
          </a:bodyPr>
          <a:lstStyle/>
          <a:p>
            <a:r>
              <a:rPr lang="cs-CZ" sz="2400" dirty="0">
                <a:solidFill>
                  <a:schemeClr val="bg1"/>
                </a:solidFill>
              </a:rPr>
              <a:t>zákazník</a:t>
            </a:r>
          </a:p>
        </p:txBody>
      </p:sp>
    </p:spTree>
    <p:extLst>
      <p:ext uri="{BB962C8B-B14F-4D97-AF65-F5344CB8AC3E}">
        <p14:creationId xmlns:p14="http://schemas.microsoft.com/office/powerpoint/2010/main" val="3356516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8442278" cy="1325563"/>
          </a:xfrm>
        </p:spPr>
        <p:txBody>
          <a:bodyPr>
            <a:normAutofit/>
          </a:bodyPr>
          <a:lstStyle/>
          <a:p>
            <a:r>
              <a:rPr lang="cs-CZ" sz="3600" b="1" dirty="0">
                <a:solidFill>
                  <a:srgbClr val="008080"/>
                </a:solidFill>
                <a:latin typeface="+mn-lt"/>
              </a:rPr>
              <a:t>Holistické pojetí marketingu </a:t>
            </a: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4" y="0"/>
            <a:ext cx="1464833" cy="1127893"/>
          </a:xfrm>
          <a:prstGeom prst="rect">
            <a:avLst/>
          </a:prstGeom>
        </p:spPr>
      </p:pic>
      <p:sp>
        <p:nvSpPr>
          <p:cNvPr id="4" name="TextovéPole 3"/>
          <p:cNvSpPr txBox="1"/>
          <p:nvPr/>
        </p:nvSpPr>
        <p:spPr>
          <a:xfrm>
            <a:off x="838200" y="1731464"/>
            <a:ext cx="8884692" cy="584775"/>
          </a:xfrm>
          <a:prstGeom prst="rect">
            <a:avLst/>
          </a:prstGeom>
          <a:solidFill>
            <a:srgbClr val="FFFF66"/>
          </a:solidFill>
        </p:spPr>
        <p:txBody>
          <a:bodyPr wrap="square" rtlCol="0">
            <a:spAutoFit/>
          </a:bodyPr>
          <a:lstStyle/>
          <a:p>
            <a:pPr algn="ctr"/>
            <a:r>
              <a:rPr lang="cs-CZ" sz="3200" b="1" dirty="0">
                <a:solidFill>
                  <a:srgbClr val="008080"/>
                </a:solidFill>
              </a:rPr>
              <a:t>Holistické – celostní, komplexní, záleží na všem!</a:t>
            </a:r>
          </a:p>
        </p:txBody>
      </p:sp>
      <p:sp>
        <p:nvSpPr>
          <p:cNvPr id="6" name="TextovéPole 5"/>
          <p:cNvSpPr txBox="1"/>
          <p:nvPr/>
        </p:nvSpPr>
        <p:spPr>
          <a:xfrm>
            <a:off x="838201" y="2602063"/>
            <a:ext cx="10748748" cy="3539430"/>
          </a:xfrm>
          <a:prstGeom prst="rect">
            <a:avLst/>
          </a:prstGeom>
          <a:solidFill>
            <a:schemeClr val="accent6">
              <a:lumMod val="20000"/>
              <a:lumOff val="80000"/>
            </a:schemeClr>
          </a:solidFill>
        </p:spPr>
        <p:txBody>
          <a:bodyPr wrap="square" rtlCol="0">
            <a:spAutoFit/>
          </a:bodyPr>
          <a:lstStyle/>
          <a:p>
            <a:r>
              <a:rPr lang="cs-CZ" sz="3200" dirty="0">
                <a:solidFill>
                  <a:srgbClr val="008080"/>
                </a:solidFill>
              </a:rPr>
              <a:t>Patří sem marketing:</a:t>
            </a:r>
          </a:p>
          <a:p>
            <a:r>
              <a:rPr lang="cs-CZ" sz="3200" b="1" dirty="0">
                <a:solidFill>
                  <a:srgbClr val="008080"/>
                </a:solidFill>
              </a:rPr>
              <a:t>Interní</a:t>
            </a:r>
            <a:r>
              <a:rPr lang="cs-CZ" sz="3200" dirty="0">
                <a:solidFill>
                  <a:srgbClr val="008080"/>
                </a:solidFill>
              </a:rPr>
              <a:t> -  nejvyšší vedení, marketingové oddělení, další oddělení a všichni zaměstnanci (samostatné kapitoly)</a:t>
            </a:r>
          </a:p>
          <a:p>
            <a:r>
              <a:rPr lang="cs-CZ" sz="3200" b="1" dirty="0">
                <a:solidFill>
                  <a:srgbClr val="008080"/>
                </a:solidFill>
              </a:rPr>
              <a:t>Vztahový – </a:t>
            </a:r>
            <a:r>
              <a:rPr lang="cs-CZ" sz="3200" dirty="0">
                <a:solidFill>
                  <a:srgbClr val="008080"/>
                </a:solidFill>
              </a:rPr>
              <a:t>budeme dále řešit</a:t>
            </a:r>
          </a:p>
          <a:p>
            <a:r>
              <a:rPr lang="cs-CZ" sz="3200" b="1" dirty="0">
                <a:solidFill>
                  <a:srgbClr val="008080"/>
                </a:solidFill>
              </a:rPr>
              <a:t>Integrovaný</a:t>
            </a:r>
            <a:r>
              <a:rPr lang="cs-CZ" sz="3200" dirty="0">
                <a:solidFill>
                  <a:srgbClr val="008080"/>
                </a:solidFill>
              </a:rPr>
              <a:t> – integrace komunikace, integrace distribučních kanálů </a:t>
            </a:r>
          </a:p>
          <a:p>
            <a:r>
              <a:rPr lang="cs-CZ" sz="3200" b="1" dirty="0">
                <a:solidFill>
                  <a:srgbClr val="008080"/>
                </a:solidFill>
              </a:rPr>
              <a:t>Výkonový</a:t>
            </a:r>
            <a:r>
              <a:rPr lang="cs-CZ" sz="3200" dirty="0">
                <a:solidFill>
                  <a:srgbClr val="008080"/>
                </a:solidFill>
              </a:rPr>
              <a:t> -  tržby, hodnota značky  a zákazníků, etika,…</a:t>
            </a:r>
          </a:p>
        </p:txBody>
      </p:sp>
      <p:sp>
        <p:nvSpPr>
          <p:cNvPr id="7" name="TextovéPole 6"/>
          <p:cNvSpPr txBox="1"/>
          <p:nvPr/>
        </p:nvSpPr>
        <p:spPr>
          <a:xfrm>
            <a:off x="941696" y="6141493"/>
            <a:ext cx="2169994" cy="369332"/>
          </a:xfrm>
          <a:prstGeom prst="rect">
            <a:avLst/>
          </a:prstGeom>
          <a:noFill/>
        </p:spPr>
        <p:txBody>
          <a:bodyPr wrap="square" rtlCol="0">
            <a:spAutoFit/>
          </a:bodyPr>
          <a:lstStyle/>
          <a:p>
            <a:r>
              <a:rPr lang="cs-CZ" dirty="0"/>
              <a:t>(</a:t>
            </a:r>
            <a:r>
              <a:rPr lang="cs-CZ" dirty="0" err="1"/>
              <a:t>Kotler</a:t>
            </a:r>
            <a:r>
              <a:rPr lang="cs-CZ" dirty="0"/>
              <a:t>, 2012)</a:t>
            </a:r>
          </a:p>
        </p:txBody>
      </p:sp>
    </p:spTree>
    <p:extLst>
      <p:ext uri="{BB962C8B-B14F-4D97-AF65-F5344CB8AC3E}">
        <p14:creationId xmlns:p14="http://schemas.microsoft.com/office/powerpoint/2010/main" val="3768736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6654421" cy="1325563"/>
          </a:xfrm>
        </p:spPr>
        <p:txBody>
          <a:bodyPr>
            <a:normAutofit/>
          </a:bodyPr>
          <a:lstStyle/>
          <a:p>
            <a:r>
              <a:rPr lang="cs-CZ" sz="3600" b="1" dirty="0">
                <a:solidFill>
                  <a:srgbClr val="008080"/>
                </a:solidFill>
                <a:latin typeface="+mn-lt"/>
              </a:rPr>
              <a:t>Holistické pojetí marketingu</a:t>
            </a: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4" y="0"/>
            <a:ext cx="1464833" cy="1127893"/>
          </a:xfrm>
          <a:prstGeom prst="rect">
            <a:avLst/>
          </a:prstGeom>
        </p:spPr>
      </p:pic>
      <p:sp>
        <p:nvSpPr>
          <p:cNvPr id="4" name="TextovéPole 3"/>
          <p:cNvSpPr txBox="1"/>
          <p:nvPr/>
        </p:nvSpPr>
        <p:spPr>
          <a:xfrm>
            <a:off x="1446663" y="2006221"/>
            <a:ext cx="2361062" cy="1077218"/>
          </a:xfrm>
          <a:prstGeom prst="rect">
            <a:avLst/>
          </a:prstGeom>
          <a:solidFill>
            <a:schemeClr val="accent6">
              <a:lumMod val="20000"/>
              <a:lumOff val="80000"/>
            </a:schemeClr>
          </a:solidFill>
        </p:spPr>
        <p:txBody>
          <a:bodyPr wrap="square" rtlCol="0">
            <a:spAutoFit/>
          </a:bodyPr>
          <a:lstStyle/>
          <a:p>
            <a:pPr algn="ctr"/>
            <a:r>
              <a:rPr lang="cs-CZ" sz="3200" dirty="0"/>
              <a:t>Interní marketing</a:t>
            </a:r>
          </a:p>
        </p:txBody>
      </p:sp>
      <p:sp>
        <p:nvSpPr>
          <p:cNvPr id="5" name="TextovéPole 4"/>
          <p:cNvSpPr txBox="1"/>
          <p:nvPr/>
        </p:nvSpPr>
        <p:spPr>
          <a:xfrm>
            <a:off x="6921690" y="2006221"/>
            <a:ext cx="2361062" cy="1077218"/>
          </a:xfrm>
          <a:prstGeom prst="rect">
            <a:avLst/>
          </a:prstGeom>
          <a:solidFill>
            <a:schemeClr val="accent6">
              <a:lumMod val="20000"/>
              <a:lumOff val="80000"/>
            </a:schemeClr>
          </a:solidFill>
        </p:spPr>
        <p:txBody>
          <a:bodyPr wrap="square" rtlCol="0">
            <a:spAutoFit/>
          </a:bodyPr>
          <a:lstStyle/>
          <a:p>
            <a:pPr algn="ctr"/>
            <a:r>
              <a:rPr lang="cs-CZ" sz="3200" dirty="0"/>
              <a:t>Integrovaný marketing</a:t>
            </a:r>
          </a:p>
        </p:txBody>
      </p:sp>
      <p:sp>
        <p:nvSpPr>
          <p:cNvPr id="6" name="TextovéPole 5"/>
          <p:cNvSpPr txBox="1"/>
          <p:nvPr/>
        </p:nvSpPr>
        <p:spPr>
          <a:xfrm>
            <a:off x="1446663" y="4362734"/>
            <a:ext cx="2361062" cy="1077218"/>
          </a:xfrm>
          <a:prstGeom prst="rect">
            <a:avLst/>
          </a:prstGeom>
          <a:solidFill>
            <a:schemeClr val="accent6">
              <a:lumMod val="20000"/>
              <a:lumOff val="80000"/>
            </a:schemeClr>
          </a:solidFill>
        </p:spPr>
        <p:txBody>
          <a:bodyPr wrap="square" rtlCol="0">
            <a:spAutoFit/>
          </a:bodyPr>
          <a:lstStyle/>
          <a:p>
            <a:pPr algn="ctr"/>
            <a:r>
              <a:rPr lang="cs-CZ" sz="3200" dirty="0"/>
              <a:t>Výkonový marketing</a:t>
            </a:r>
          </a:p>
        </p:txBody>
      </p:sp>
      <p:sp>
        <p:nvSpPr>
          <p:cNvPr id="7" name="TextovéPole 6"/>
          <p:cNvSpPr txBox="1"/>
          <p:nvPr/>
        </p:nvSpPr>
        <p:spPr>
          <a:xfrm>
            <a:off x="6921690" y="4362734"/>
            <a:ext cx="2361062" cy="1077218"/>
          </a:xfrm>
          <a:prstGeom prst="rect">
            <a:avLst/>
          </a:prstGeom>
          <a:solidFill>
            <a:schemeClr val="accent6">
              <a:lumMod val="20000"/>
              <a:lumOff val="80000"/>
            </a:schemeClr>
          </a:solidFill>
        </p:spPr>
        <p:txBody>
          <a:bodyPr wrap="square" rtlCol="0">
            <a:spAutoFit/>
          </a:bodyPr>
          <a:lstStyle/>
          <a:p>
            <a:pPr algn="ctr"/>
            <a:r>
              <a:rPr lang="cs-CZ" sz="3200" dirty="0"/>
              <a:t>Vztahový marketing</a:t>
            </a:r>
          </a:p>
        </p:txBody>
      </p:sp>
      <p:sp>
        <p:nvSpPr>
          <p:cNvPr id="8" name="TextovéPole 7"/>
          <p:cNvSpPr txBox="1"/>
          <p:nvPr/>
        </p:nvSpPr>
        <p:spPr>
          <a:xfrm>
            <a:off x="4859740" y="2313998"/>
            <a:ext cx="1009934" cy="769441"/>
          </a:xfrm>
          <a:prstGeom prst="rect">
            <a:avLst/>
          </a:prstGeom>
          <a:noFill/>
        </p:spPr>
        <p:txBody>
          <a:bodyPr wrap="square" rtlCol="0">
            <a:spAutoFit/>
          </a:bodyPr>
          <a:lstStyle/>
          <a:p>
            <a:pPr algn="ctr"/>
            <a:r>
              <a:rPr lang="cs-CZ" sz="4400" dirty="0"/>
              <a:t>+</a:t>
            </a:r>
          </a:p>
        </p:txBody>
      </p:sp>
      <p:sp>
        <p:nvSpPr>
          <p:cNvPr id="9" name="TextovéPole 8"/>
          <p:cNvSpPr txBox="1"/>
          <p:nvPr/>
        </p:nvSpPr>
        <p:spPr>
          <a:xfrm>
            <a:off x="4859740" y="4516622"/>
            <a:ext cx="1009934" cy="769441"/>
          </a:xfrm>
          <a:prstGeom prst="rect">
            <a:avLst/>
          </a:prstGeom>
          <a:noFill/>
        </p:spPr>
        <p:txBody>
          <a:bodyPr wrap="square" rtlCol="0">
            <a:spAutoFit/>
          </a:bodyPr>
          <a:lstStyle/>
          <a:p>
            <a:pPr algn="ctr"/>
            <a:r>
              <a:rPr lang="cs-CZ" sz="4400" dirty="0"/>
              <a:t>+</a:t>
            </a:r>
          </a:p>
        </p:txBody>
      </p:sp>
      <p:sp>
        <p:nvSpPr>
          <p:cNvPr id="10" name="TextovéPole 9"/>
          <p:cNvSpPr txBox="1"/>
          <p:nvPr/>
        </p:nvSpPr>
        <p:spPr>
          <a:xfrm>
            <a:off x="2122227" y="3338366"/>
            <a:ext cx="1009934" cy="769441"/>
          </a:xfrm>
          <a:prstGeom prst="rect">
            <a:avLst/>
          </a:prstGeom>
          <a:noFill/>
        </p:spPr>
        <p:txBody>
          <a:bodyPr wrap="square" rtlCol="0">
            <a:spAutoFit/>
          </a:bodyPr>
          <a:lstStyle/>
          <a:p>
            <a:pPr algn="ctr"/>
            <a:r>
              <a:rPr lang="cs-CZ" sz="4400" dirty="0"/>
              <a:t>+</a:t>
            </a:r>
          </a:p>
        </p:txBody>
      </p:sp>
      <p:sp>
        <p:nvSpPr>
          <p:cNvPr id="11" name="TextovéPole 10"/>
          <p:cNvSpPr txBox="1"/>
          <p:nvPr/>
        </p:nvSpPr>
        <p:spPr>
          <a:xfrm>
            <a:off x="7597254" y="3398972"/>
            <a:ext cx="1009934" cy="769441"/>
          </a:xfrm>
          <a:prstGeom prst="rect">
            <a:avLst/>
          </a:prstGeom>
          <a:noFill/>
        </p:spPr>
        <p:txBody>
          <a:bodyPr wrap="square" rtlCol="0">
            <a:spAutoFit/>
          </a:bodyPr>
          <a:lstStyle/>
          <a:p>
            <a:pPr algn="ctr"/>
            <a:r>
              <a:rPr lang="cs-CZ" sz="4400" dirty="0"/>
              <a:t>+</a:t>
            </a:r>
          </a:p>
        </p:txBody>
      </p:sp>
    </p:spTree>
    <p:extLst>
      <p:ext uri="{BB962C8B-B14F-4D97-AF65-F5344CB8AC3E}">
        <p14:creationId xmlns:p14="http://schemas.microsoft.com/office/powerpoint/2010/main" val="3193884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5412475" cy="1325563"/>
          </a:xfrm>
        </p:spPr>
        <p:txBody>
          <a:bodyPr>
            <a:normAutofit/>
          </a:bodyPr>
          <a:lstStyle/>
          <a:p>
            <a:r>
              <a:rPr lang="cs-CZ" sz="3600" b="1" dirty="0">
                <a:solidFill>
                  <a:srgbClr val="008080"/>
                </a:solidFill>
                <a:latin typeface="+mn-lt"/>
              </a:rPr>
              <a:t>Integrovaný marketing</a:t>
            </a: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3846" y="351477"/>
            <a:ext cx="1464833" cy="1127893"/>
          </a:xfrm>
          <a:prstGeom prst="rect">
            <a:avLst/>
          </a:prstGeom>
        </p:spPr>
      </p:pic>
      <p:sp>
        <p:nvSpPr>
          <p:cNvPr id="4" name="TextovéPole 3"/>
          <p:cNvSpPr txBox="1"/>
          <p:nvPr/>
        </p:nvSpPr>
        <p:spPr>
          <a:xfrm>
            <a:off x="839337" y="1320564"/>
            <a:ext cx="9833212" cy="1077218"/>
          </a:xfrm>
          <a:prstGeom prst="rect">
            <a:avLst/>
          </a:prstGeom>
          <a:solidFill>
            <a:schemeClr val="accent6">
              <a:lumMod val="60000"/>
              <a:lumOff val="40000"/>
            </a:schemeClr>
          </a:solidFill>
        </p:spPr>
        <p:txBody>
          <a:bodyPr wrap="square" rtlCol="0">
            <a:spAutoFit/>
          </a:bodyPr>
          <a:lstStyle/>
          <a:p>
            <a:r>
              <a:rPr lang="cs-CZ" sz="3200" b="1" dirty="0"/>
              <a:t>Marketingové aktivity a programy </a:t>
            </a:r>
            <a:r>
              <a:rPr lang="cs-CZ" sz="3200" dirty="0"/>
              <a:t>– komplexně všichni v podniku poskytují hodnotu zákazníkům (produkt a služby).</a:t>
            </a:r>
          </a:p>
        </p:txBody>
      </p:sp>
      <p:sp>
        <p:nvSpPr>
          <p:cNvPr id="5" name="TextovéPole 4"/>
          <p:cNvSpPr txBox="1"/>
          <p:nvPr/>
        </p:nvSpPr>
        <p:spPr>
          <a:xfrm>
            <a:off x="2366749" y="4752606"/>
            <a:ext cx="9295262" cy="1569660"/>
          </a:xfrm>
          <a:prstGeom prst="rect">
            <a:avLst/>
          </a:prstGeom>
          <a:solidFill>
            <a:schemeClr val="accent6">
              <a:lumMod val="60000"/>
              <a:lumOff val="40000"/>
            </a:schemeClr>
          </a:solidFill>
        </p:spPr>
        <p:txBody>
          <a:bodyPr wrap="square" rtlCol="0">
            <a:spAutoFit/>
          </a:bodyPr>
          <a:lstStyle/>
          <a:p>
            <a:r>
              <a:rPr lang="cs-CZ" sz="3200" b="1" dirty="0"/>
              <a:t>Integrace strategie distribučních kanálů </a:t>
            </a:r>
            <a:r>
              <a:rPr lang="cs-CZ" sz="3200" dirty="0"/>
              <a:t>– výběr vhodných kanálů, způsobů distribuce produktů a služeb (např. na prodejně, v e-</a:t>
            </a:r>
            <a:r>
              <a:rPr lang="cs-CZ" sz="3200" dirty="0" err="1"/>
              <a:t>shopu</a:t>
            </a:r>
            <a:r>
              <a:rPr lang="cs-CZ" sz="3200" dirty="0"/>
              <a:t>… )</a:t>
            </a:r>
          </a:p>
        </p:txBody>
      </p:sp>
      <p:sp>
        <p:nvSpPr>
          <p:cNvPr id="6" name="TextovéPole 5"/>
          <p:cNvSpPr txBox="1"/>
          <p:nvPr/>
        </p:nvSpPr>
        <p:spPr>
          <a:xfrm>
            <a:off x="2366749" y="2804162"/>
            <a:ext cx="9295262" cy="1569660"/>
          </a:xfrm>
          <a:prstGeom prst="rect">
            <a:avLst/>
          </a:prstGeom>
          <a:solidFill>
            <a:schemeClr val="accent6">
              <a:lumMod val="60000"/>
              <a:lumOff val="40000"/>
            </a:schemeClr>
          </a:solidFill>
        </p:spPr>
        <p:txBody>
          <a:bodyPr wrap="square" rtlCol="0">
            <a:spAutoFit/>
          </a:bodyPr>
          <a:lstStyle/>
          <a:p>
            <a:r>
              <a:rPr lang="cs-CZ" sz="3200" b="1" dirty="0"/>
              <a:t>Integrace komunikace </a:t>
            </a:r>
            <a:r>
              <a:rPr lang="cs-CZ" sz="3200" dirty="0"/>
              <a:t>– volba sdělení, která se navzájem doplňují a posilují (reklama v TV +reklama v rozhlase + reklama v tisku + internet….atd.)</a:t>
            </a:r>
          </a:p>
        </p:txBody>
      </p:sp>
      <p:sp>
        <p:nvSpPr>
          <p:cNvPr id="7" name="Šipka: doprava 6">
            <a:extLst>
              <a:ext uri="{FF2B5EF4-FFF2-40B4-BE49-F238E27FC236}">
                <a16:creationId xmlns:a16="http://schemas.microsoft.com/office/drawing/2014/main" id="{4F9408E5-EC81-4B90-B013-029488638380}"/>
              </a:ext>
            </a:extLst>
          </p:cNvPr>
          <p:cNvSpPr/>
          <p:nvPr/>
        </p:nvSpPr>
        <p:spPr>
          <a:xfrm>
            <a:off x="941696" y="3429000"/>
            <a:ext cx="1009934" cy="365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Šipka: doprava 7">
            <a:extLst>
              <a:ext uri="{FF2B5EF4-FFF2-40B4-BE49-F238E27FC236}">
                <a16:creationId xmlns:a16="http://schemas.microsoft.com/office/drawing/2014/main" id="{2A73B70C-4EC8-4731-BF55-84FFCE453B33}"/>
              </a:ext>
            </a:extLst>
          </p:cNvPr>
          <p:cNvSpPr/>
          <p:nvPr/>
        </p:nvSpPr>
        <p:spPr>
          <a:xfrm>
            <a:off x="941696" y="5354897"/>
            <a:ext cx="1009934" cy="365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2297453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265468"/>
            <a:ext cx="5412475" cy="646590"/>
          </a:xfrm>
        </p:spPr>
        <p:txBody>
          <a:bodyPr>
            <a:normAutofit/>
          </a:bodyPr>
          <a:lstStyle/>
          <a:p>
            <a:r>
              <a:rPr lang="cs-CZ" sz="3600" b="1" dirty="0">
                <a:solidFill>
                  <a:srgbClr val="008080"/>
                </a:solidFill>
                <a:latin typeface="+mn-lt"/>
              </a:rPr>
              <a:t>Výkonový marketing</a:t>
            </a: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3846" y="351477"/>
            <a:ext cx="1464833" cy="1127893"/>
          </a:xfrm>
          <a:prstGeom prst="rect">
            <a:avLst/>
          </a:prstGeom>
        </p:spPr>
      </p:pic>
      <p:sp>
        <p:nvSpPr>
          <p:cNvPr id="4" name="TextovéPole 3"/>
          <p:cNvSpPr txBox="1"/>
          <p:nvPr/>
        </p:nvSpPr>
        <p:spPr>
          <a:xfrm>
            <a:off x="600501" y="1320564"/>
            <a:ext cx="9532961" cy="1077218"/>
          </a:xfrm>
          <a:prstGeom prst="rect">
            <a:avLst/>
          </a:prstGeom>
          <a:solidFill>
            <a:schemeClr val="accent6">
              <a:lumMod val="60000"/>
              <a:lumOff val="40000"/>
            </a:schemeClr>
          </a:solidFill>
        </p:spPr>
        <p:txBody>
          <a:bodyPr wrap="square" rtlCol="0">
            <a:spAutoFit/>
          </a:bodyPr>
          <a:lstStyle/>
          <a:p>
            <a:r>
              <a:rPr lang="cs-CZ" sz="3200" dirty="0"/>
              <a:t>Jedná se o pochopení finančních i nefinančních přínosů marketingových aktivit. </a:t>
            </a:r>
          </a:p>
        </p:txBody>
      </p:sp>
      <p:sp>
        <p:nvSpPr>
          <p:cNvPr id="5" name="TextovéPole 4"/>
          <p:cNvSpPr txBox="1"/>
          <p:nvPr/>
        </p:nvSpPr>
        <p:spPr>
          <a:xfrm>
            <a:off x="600500" y="4347578"/>
            <a:ext cx="10276765" cy="2062103"/>
          </a:xfrm>
          <a:prstGeom prst="rect">
            <a:avLst/>
          </a:prstGeom>
          <a:solidFill>
            <a:schemeClr val="accent6">
              <a:lumMod val="60000"/>
              <a:lumOff val="40000"/>
            </a:schemeClr>
          </a:solidFill>
        </p:spPr>
        <p:txBody>
          <a:bodyPr wrap="square" rtlCol="0">
            <a:spAutoFit/>
          </a:bodyPr>
          <a:lstStyle/>
          <a:p>
            <a:r>
              <a:rPr lang="cs-CZ" sz="3200" b="1" dirty="0"/>
              <a:t>Marketing společenské zodpovědnosti – </a:t>
            </a:r>
            <a:r>
              <a:rPr lang="cs-CZ" sz="3200" dirty="0"/>
              <a:t>dopady marketingu se netýkají jen firem a jejich zákazníků, ale i celé společnosti (např. recyklační programy firem, ekologické výrobky), forma odlišení od konkurence – pozitivní vliv na zákazníka</a:t>
            </a:r>
          </a:p>
        </p:txBody>
      </p:sp>
      <p:sp>
        <p:nvSpPr>
          <p:cNvPr id="6" name="TextovéPole 5"/>
          <p:cNvSpPr txBox="1"/>
          <p:nvPr/>
        </p:nvSpPr>
        <p:spPr>
          <a:xfrm>
            <a:off x="600500" y="2644170"/>
            <a:ext cx="10276765" cy="1569660"/>
          </a:xfrm>
          <a:prstGeom prst="rect">
            <a:avLst/>
          </a:prstGeom>
          <a:solidFill>
            <a:schemeClr val="accent6">
              <a:lumMod val="60000"/>
              <a:lumOff val="40000"/>
            </a:schemeClr>
          </a:solidFill>
        </p:spPr>
        <p:txBody>
          <a:bodyPr wrap="square" rtlCol="0">
            <a:spAutoFit/>
          </a:bodyPr>
          <a:lstStyle/>
          <a:p>
            <a:r>
              <a:rPr lang="cs-CZ" sz="3200" b="1" dirty="0"/>
              <a:t>Finanční přínosy </a:t>
            </a:r>
            <a:r>
              <a:rPr lang="cs-CZ" sz="3200" dirty="0"/>
              <a:t>– návrhy marketingových aktivit je třeba obhájit – cílem je efektivita vynaložených prostředků, ziskovost, v zájmu budování značky a základny zákazníků.</a:t>
            </a:r>
          </a:p>
        </p:txBody>
      </p:sp>
    </p:spTree>
    <p:extLst>
      <p:ext uri="{BB962C8B-B14F-4D97-AF65-F5344CB8AC3E}">
        <p14:creationId xmlns:p14="http://schemas.microsoft.com/office/powerpoint/2010/main" val="846117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395785" y="161509"/>
            <a:ext cx="4198585"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a:solidFill>
                  <a:srgbClr val="307871"/>
                </a:solidFill>
                <a:latin typeface="Times New Roman"/>
                <a:ea typeface="+mj-ea"/>
                <a:cs typeface="+mj-cs"/>
              </a:rPr>
              <a:t>Struktura předmětu</a:t>
            </a:r>
            <a:endParaRPr kumimoji="0" lang="en-GB" sz="3600" b="1" i="0" u="none" strike="noStrike" kern="0" cap="none" spc="0" normalizeH="0" baseline="0" dirty="0">
              <a:ln>
                <a:noFill/>
              </a:ln>
              <a:solidFill>
                <a:sysClr val="windowText" lastClr="000000"/>
              </a:solidFill>
              <a:effectLst/>
              <a:uLnTx/>
              <a:uFillTx/>
            </a:endParaRPr>
          </a:p>
        </p:txBody>
      </p:sp>
      <p:sp>
        <p:nvSpPr>
          <p:cNvPr id="8" name="Zástupný symbol pro obsah 2"/>
          <p:cNvSpPr txBox="1">
            <a:spLocks/>
          </p:cNvSpPr>
          <p:nvPr/>
        </p:nvSpPr>
        <p:spPr>
          <a:xfrm>
            <a:off x="305489" y="807840"/>
            <a:ext cx="10116162" cy="4787743"/>
          </a:xfrm>
          <a:prstGeom prst="rect">
            <a:avLst/>
          </a:prstGeom>
          <a:solidFill>
            <a:schemeClr val="accent6">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sz="2000" b="1" dirty="0">
                <a:solidFill>
                  <a:srgbClr val="008080"/>
                </a:solidFill>
                <a:cs typeface="Arial" panose="020B0604020202020204" pitchFamily="34" charset="0"/>
              </a:rPr>
              <a:t>Marketing a jeho vývojové změny </a:t>
            </a:r>
          </a:p>
          <a:p>
            <a:pPr marL="0" indent="0">
              <a:buNone/>
            </a:pPr>
            <a:r>
              <a:rPr lang="cs-CZ" sz="2000" b="1" dirty="0">
                <a:solidFill>
                  <a:srgbClr val="008080"/>
                </a:solidFill>
                <a:cs typeface="Arial" panose="020B0604020202020204" pitchFamily="34" charset="0"/>
              </a:rPr>
              <a:t>CRM a jeho podstata, přínosy a bariéry </a:t>
            </a:r>
          </a:p>
          <a:p>
            <a:pPr marL="0" indent="0">
              <a:buNone/>
            </a:pPr>
            <a:r>
              <a:rPr lang="cs-CZ" sz="2000" b="1" dirty="0">
                <a:solidFill>
                  <a:srgbClr val="008080"/>
                </a:solidFill>
                <a:cs typeface="Arial" panose="020B0604020202020204" pitchFamily="34" charset="0"/>
              </a:rPr>
              <a:t>CRM a hodnota v marketingu, loajalita zákazníků </a:t>
            </a:r>
          </a:p>
          <a:p>
            <a:pPr marL="0" indent="0">
              <a:buNone/>
            </a:pPr>
            <a:r>
              <a:rPr lang="cs-CZ" sz="2000" b="1" dirty="0">
                <a:solidFill>
                  <a:srgbClr val="008080"/>
                </a:solidFill>
                <a:cs typeface="Arial" panose="020B0604020202020204" pitchFamily="34" charset="0"/>
              </a:rPr>
              <a:t>Hlavní části CRM – strategická a analytická část </a:t>
            </a:r>
          </a:p>
          <a:p>
            <a:pPr marL="0" indent="0">
              <a:buNone/>
            </a:pPr>
            <a:r>
              <a:rPr lang="cs-CZ" sz="2000" b="1" dirty="0">
                <a:solidFill>
                  <a:srgbClr val="008080"/>
                </a:solidFill>
                <a:cs typeface="Arial" panose="020B0604020202020204" pitchFamily="34" charset="0"/>
              </a:rPr>
              <a:t>Hlavní části CRM – operativní a </a:t>
            </a:r>
            <a:r>
              <a:rPr lang="cs-CZ" sz="2000" b="1" dirty="0" err="1">
                <a:solidFill>
                  <a:srgbClr val="008080"/>
                </a:solidFill>
                <a:cs typeface="Arial" panose="020B0604020202020204" pitchFamily="34" charset="0"/>
              </a:rPr>
              <a:t>kolaborativní</a:t>
            </a:r>
            <a:r>
              <a:rPr lang="cs-CZ" sz="2000" b="1" dirty="0">
                <a:solidFill>
                  <a:srgbClr val="008080"/>
                </a:solidFill>
                <a:cs typeface="Arial" panose="020B0604020202020204" pitchFamily="34" charset="0"/>
              </a:rPr>
              <a:t> část a prvky CRM </a:t>
            </a:r>
          </a:p>
          <a:p>
            <a:pPr marL="0" indent="0">
              <a:buNone/>
            </a:pPr>
            <a:r>
              <a:rPr lang="cs-CZ" sz="2000" b="1" dirty="0">
                <a:solidFill>
                  <a:srgbClr val="008080"/>
                </a:solidFill>
                <a:cs typeface="Arial" panose="020B0604020202020204" pitchFamily="34" charset="0"/>
              </a:rPr>
              <a:t>Budování vztahu se zákazníkem </a:t>
            </a:r>
          </a:p>
          <a:p>
            <a:pPr marL="0" indent="0">
              <a:buNone/>
            </a:pPr>
            <a:r>
              <a:rPr lang="cs-CZ" sz="2000" b="1" dirty="0">
                <a:solidFill>
                  <a:srgbClr val="008080"/>
                </a:solidFill>
                <a:cs typeface="Arial" panose="020B0604020202020204" pitchFamily="34" charset="0"/>
              </a:rPr>
              <a:t>Budování hodnoty vztahu se zákazníkem</a:t>
            </a:r>
          </a:p>
          <a:p>
            <a:pPr marL="0" indent="0">
              <a:buNone/>
            </a:pPr>
            <a:r>
              <a:rPr lang="cs-CZ" sz="2000" b="1" dirty="0">
                <a:solidFill>
                  <a:srgbClr val="008080"/>
                </a:solidFill>
                <a:cs typeface="Arial" panose="020B0604020202020204" pitchFamily="34" charset="0"/>
              </a:rPr>
              <a:t>Psychologické aspekty řízení vztahů se zákazníky </a:t>
            </a:r>
          </a:p>
          <a:p>
            <a:pPr marL="0" indent="0">
              <a:buNone/>
            </a:pPr>
            <a:r>
              <a:rPr lang="cs-CZ" sz="2000" b="1" dirty="0">
                <a:solidFill>
                  <a:srgbClr val="008080"/>
                </a:solidFill>
                <a:cs typeface="Arial" panose="020B0604020202020204" pitchFamily="34" charset="0"/>
              </a:rPr>
              <a:t>Základní přístupy k typologii zákazníků </a:t>
            </a:r>
          </a:p>
          <a:p>
            <a:pPr marL="0" indent="0">
              <a:buNone/>
            </a:pPr>
            <a:r>
              <a:rPr lang="cs-CZ" sz="2000" b="1" dirty="0">
                <a:solidFill>
                  <a:srgbClr val="008080"/>
                </a:solidFill>
                <a:cs typeface="Arial" panose="020B0604020202020204" pitchFamily="34" charset="0"/>
              </a:rPr>
              <a:t>Interní marketing – 1  část </a:t>
            </a:r>
          </a:p>
          <a:p>
            <a:pPr marL="0" indent="0">
              <a:buNone/>
            </a:pPr>
            <a:r>
              <a:rPr lang="cs-CZ" sz="2000" b="1" dirty="0">
                <a:solidFill>
                  <a:srgbClr val="008080"/>
                </a:solidFill>
                <a:cs typeface="Arial" panose="020B0604020202020204" pitchFamily="34" charset="0"/>
              </a:rPr>
              <a:t>Interní marketing – 2. část </a:t>
            </a:r>
          </a:p>
          <a:p>
            <a:pPr marL="0" indent="0">
              <a:buNone/>
            </a:pPr>
            <a:r>
              <a:rPr lang="cs-CZ" sz="2000" b="1" dirty="0">
                <a:solidFill>
                  <a:srgbClr val="008080"/>
                </a:solidFill>
                <a:cs typeface="Arial" panose="020B0604020202020204" pitchFamily="34" charset="0"/>
              </a:rPr>
              <a:t>Interní komunikace </a:t>
            </a:r>
          </a:p>
          <a:p>
            <a:pPr marL="0" indent="0">
              <a:buNone/>
            </a:pPr>
            <a:endParaRPr lang="cs-CZ" sz="2000" b="1" dirty="0">
              <a:cs typeface="Arial" panose="020B0604020202020204" pitchFamily="34" charset="0"/>
            </a:endParaRPr>
          </a:p>
          <a:p>
            <a:pPr marL="0" indent="0">
              <a:buNone/>
            </a:pPr>
            <a:endParaRPr lang="cs-CZ" sz="2000" b="1" dirty="0">
              <a:cs typeface="Arial" panose="020B0604020202020204" pitchFamily="34" charset="0"/>
            </a:endParaRPr>
          </a:p>
        </p:txBody>
      </p:sp>
      <p:sp>
        <p:nvSpPr>
          <p:cNvPr id="2" name="TextovéPole 1">
            <a:extLst>
              <a:ext uri="{FF2B5EF4-FFF2-40B4-BE49-F238E27FC236}">
                <a16:creationId xmlns:a16="http://schemas.microsoft.com/office/drawing/2014/main" id="{BD5200A8-4B22-4454-BFD9-E573B9AB373C}"/>
              </a:ext>
            </a:extLst>
          </p:cNvPr>
          <p:cNvSpPr txBox="1"/>
          <p:nvPr/>
        </p:nvSpPr>
        <p:spPr>
          <a:xfrm>
            <a:off x="163773" y="5726994"/>
            <a:ext cx="11423176" cy="923330"/>
          </a:xfrm>
          <a:prstGeom prst="rect">
            <a:avLst/>
          </a:prstGeom>
          <a:noFill/>
        </p:spPr>
        <p:txBody>
          <a:bodyPr wrap="square" rtlCol="0">
            <a:spAutoFit/>
          </a:bodyPr>
          <a:lstStyle/>
          <a:p>
            <a:r>
              <a:rPr lang="cs-CZ" b="1" dirty="0">
                <a:solidFill>
                  <a:srgbClr val="FF0000"/>
                </a:solidFill>
                <a:highlight>
                  <a:srgbClr val="FFFF00"/>
                </a:highlight>
              </a:rPr>
              <a:t>Požadavky</a:t>
            </a:r>
            <a:r>
              <a:rPr lang="cs-CZ" b="1" dirty="0">
                <a:highlight>
                  <a:srgbClr val="FFFF00"/>
                </a:highlight>
              </a:rPr>
              <a:t> </a:t>
            </a:r>
            <a:r>
              <a:rPr lang="cs-CZ" b="1" dirty="0">
                <a:solidFill>
                  <a:srgbClr val="FF0000"/>
                </a:solidFill>
                <a:highlight>
                  <a:srgbClr val="FFFF00"/>
                </a:highlight>
              </a:rPr>
              <a:t>na absolvování předmětu: </a:t>
            </a:r>
            <a:r>
              <a:rPr lang="cs-CZ" b="1" dirty="0">
                <a:highlight>
                  <a:srgbClr val="FFFF00"/>
                </a:highlight>
              </a:rPr>
              <a:t>SP (30 bodů), úkoly, aktivity v seminářích (10 bodů – 2 body z přednášky a 8 bodů ze seminářů), závěrečný test (60 bodů)</a:t>
            </a:r>
          </a:p>
          <a:p>
            <a:r>
              <a:rPr lang="cs-CZ" b="1" dirty="0">
                <a:highlight>
                  <a:srgbClr val="FFFF00"/>
                </a:highlight>
              </a:rPr>
              <a:t>Téma SP – Využití software pro řízení e-mailové komunikace ve fiktivní firmě (bližší informace na semináři)</a:t>
            </a:r>
            <a:endParaRPr lang="cs-CZ" dirty="0">
              <a:highlight>
                <a:srgbClr val="FFFF00"/>
              </a:highlight>
            </a:endParaRPr>
          </a:p>
        </p:txBody>
      </p:sp>
    </p:spTree>
    <p:extLst>
      <p:ext uri="{BB962C8B-B14F-4D97-AF65-F5344CB8AC3E}">
        <p14:creationId xmlns:p14="http://schemas.microsoft.com/office/powerpoint/2010/main" val="1690178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02901"/>
            <a:ext cx="6217693" cy="726696"/>
          </a:xfrm>
        </p:spPr>
        <p:txBody>
          <a:bodyPr>
            <a:normAutofit/>
          </a:bodyPr>
          <a:lstStyle/>
          <a:p>
            <a:r>
              <a:rPr lang="cs-CZ" sz="3600" b="1" dirty="0">
                <a:solidFill>
                  <a:srgbClr val="008080"/>
                </a:solidFill>
                <a:latin typeface="+mn-lt"/>
              </a:rPr>
              <a:t>Nová paradigmata marketingu</a:t>
            </a: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4" y="0"/>
            <a:ext cx="1464833" cy="1127893"/>
          </a:xfrm>
          <a:prstGeom prst="rect">
            <a:avLst/>
          </a:prstGeom>
        </p:spPr>
      </p:pic>
      <p:sp>
        <p:nvSpPr>
          <p:cNvPr id="4" name="Obdélník 3"/>
          <p:cNvSpPr/>
          <p:nvPr/>
        </p:nvSpPr>
        <p:spPr>
          <a:xfrm>
            <a:off x="838200" y="1257996"/>
            <a:ext cx="10953466" cy="5201424"/>
          </a:xfrm>
          <a:prstGeom prst="rect">
            <a:avLst/>
          </a:prstGeom>
          <a:solidFill>
            <a:schemeClr val="accent6">
              <a:lumMod val="20000"/>
              <a:lumOff val="80000"/>
            </a:schemeClr>
          </a:solidFill>
        </p:spPr>
        <p:txBody>
          <a:bodyPr wrap="square">
            <a:spAutoFit/>
          </a:bodyPr>
          <a:lstStyle/>
          <a:p>
            <a:pPr algn="just"/>
            <a:r>
              <a:rPr lang="cs-CZ" sz="3200" b="1" dirty="0">
                <a:solidFill>
                  <a:srgbClr val="FF0000"/>
                </a:solidFill>
                <a:latin typeface="Times New Roman" panose="02020603050405020304" pitchFamily="18" charset="0"/>
                <a:ea typeface="Times New Roman" panose="02020603050405020304" pitchFamily="18" charset="0"/>
              </a:rPr>
              <a:t>Marketing 4.0 </a:t>
            </a:r>
            <a:r>
              <a:rPr lang="cs-CZ" sz="3200" b="1" dirty="0">
                <a:solidFill>
                  <a:srgbClr val="008080"/>
                </a:solidFill>
                <a:latin typeface="Times New Roman" panose="02020603050405020304" pitchFamily="18" charset="0"/>
                <a:ea typeface="Times New Roman" panose="02020603050405020304" pitchFamily="18" charset="0"/>
              </a:rPr>
              <a:t>- </a:t>
            </a:r>
            <a:r>
              <a:rPr lang="cs-CZ" sz="3200" dirty="0">
                <a:solidFill>
                  <a:srgbClr val="008080"/>
                </a:solidFill>
                <a:latin typeface="Times New Roman" panose="02020603050405020304" pitchFamily="18" charset="0"/>
                <a:ea typeface="Times New Roman" panose="02020603050405020304" pitchFamily="18" charset="0"/>
              </a:rPr>
              <a:t>vztahový marketing </a:t>
            </a:r>
          </a:p>
          <a:p>
            <a:pPr algn="just">
              <a:spcAft>
                <a:spcPts val="0"/>
              </a:spcAft>
            </a:pPr>
            <a:endParaRPr lang="cs-CZ" sz="3200" dirty="0">
              <a:solidFill>
                <a:srgbClr val="008080"/>
              </a:solidFill>
              <a:latin typeface="Times New Roman" panose="02020603050405020304" pitchFamily="18" charset="0"/>
              <a:ea typeface="Times New Roman" panose="02020603050405020304" pitchFamily="18" charset="0"/>
            </a:endParaRPr>
          </a:p>
          <a:p>
            <a:pPr algn="just">
              <a:spcAft>
                <a:spcPts val="0"/>
              </a:spcAft>
            </a:pPr>
            <a:r>
              <a:rPr lang="cs-CZ" sz="3200" b="1" dirty="0">
                <a:solidFill>
                  <a:srgbClr val="008080"/>
                </a:solidFill>
                <a:latin typeface="Times New Roman" panose="02020603050405020304" pitchFamily="18" charset="0"/>
                <a:ea typeface="Times New Roman" panose="02020603050405020304" pitchFamily="18" charset="0"/>
              </a:rPr>
              <a:t>Cíle a charakteristiky </a:t>
            </a:r>
            <a:r>
              <a:rPr lang="cs-CZ" sz="3200" dirty="0">
                <a:solidFill>
                  <a:srgbClr val="008080"/>
                </a:solidFill>
                <a:latin typeface="Times New Roman" panose="02020603050405020304" pitchFamily="18" charset="0"/>
                <a:ea typeface="Times New Roman" panose="02020603050405020304" pitchFamily="18" charset="0"/>
              </a:rPr>
              <a:t>(</a:t>
            </a:r>
            <a:r>
              <a:rPr lang="cs-CZ" sz="3200" dirty="0" err="1">
                <a:solidFill>
                  <a:srgbClr val="008080"/>
                </a:solidFill>
                <a:latin typeface="Times New Roman" panose="02020603050405020304" pitchFamily="18" charset="0"/>
                <a:ea typeface="Times New Roman" panose="02020603050405020304" pitchFamily="18" charset="0"/>
              </a:rPr>
              <a:t>Kotler</a:t>
            </a:r>
            <a:r>
              <a:rPr lang="cs-CZ" sz="3200" dirty="0">
                <a:solidFill>
                  <a:srgbClr val="008080"/>
                </a:solidFill>
                <a:latin typeface="Times New Roman" panose="02020603050405020304" pitchFamily="18" charset="0"/>
                <a:ea typeface="Times New Roman" panose="02020603050405020304" pitchFamily="18" charset="0"/>
              </a:rPr>
              <a:t>, </a:t>
            </a:r>
            <a:r>
              <a:rPr lang="cs-CZ" sz="3200" dirty="0" err="1">
                <a:solidFill>
                  <a:srgbClr val="008080"/>
                </a:solidFill>
                <a:latin typeface="Times New Roman" panose="02020603050405020304" pitchFamily="18" charset="0"/>
                <a:ea typeface="Times New Roman" panose="02020603050405020304" pitchFamily="18" charset="0"/>
              </a:rPr>
              <a:t>Kartajaya</a:t>
            </a:r>
            <a:r>
              <a:rPr lang="cs-CZ" sz="3200" dirty="0">
                <a:solidFill>
                  <a:srgbClr val="008080"/>
                </a:solidFill>
                <a:latin typeface="Times New Roman" panose="02020603050405020304" pitchFamily="18" charset="0"/>
                <a:ea typeface="Times New Roman" panose="02020603050405020304" pitchFamily="18" charset="0"/>
              </a:rPr>
              <a:t> a </a:t>
            </a:r>
            <a:r>
              <a:rPr lang="cs-CZ" sz="3200" dirty="0" err="1">
                <a:solidFill>
                  <a:srgbClr val="008080"/>
                </a:solidFill>
                <a:latin typeface="Times New Roman" panose="02020603050405020304" pitchFamily="18" charset="0"/>
                <a:ea typeface="Times New Roman" panose="02020603050405020304" pitchFamily="18" charset="0"/>
              </a:rPr>
              <a:t>Setiawan</a:t>
            </a:r>
            <a:r>
              <a:rPr lang="cs-CZ" sz="3200" dirty="0">
                <a:solidFill>
                  <a:srgbClr val="008080"/>
                </a:solidFill>
                <a:latin typeface="Times New Roman" panose="02020603050405020304" pitchFamily="18" charset="0"/>
                <a:ea typeface="Times New Roman" panose="02020603050405020304" pitchFamily="18" charset="0"/>
              </a:rPr>
              <a:t>, 2016):</a:t>
            </a:r>
          </a:p>
          <a:p>
            <a:pPr marL="342900" lvl="0" indent="-342900" algn="just">
              <a:spcAft>
                <a:spcPts val="0"/>
              </a:spcAft>
              <a:buFont typeface="Symbol" panose="05050102010706020507" pitchFamily="18" charset="2"/>
              <a:buChar char=""/>
            </a:pPr>
            <a:r>
              <a:rPr lang="cs-CZ" sz="3200" dirty="0">
                <a:solidFill>
                  <a:srgbClr val="008080"/>
                </a:solidFill>
                <a:latin typeface="Times New Roman" panose="02020603050405020304" pitchFamily="18" charset="0"/>
                <a:ea typeface="Times New Roman" panose="02020603050405020304" pitchFamily="18" charset="0"/>
              </a:rPr>
              <a:t>přechod k </a:t>
            </a:r>
            <a:r>
              <a:rPr lang="cs-CZ" sz="3200" dirty="0">
                <a:solidFill>
                  <a:srgbClr val="FF0000"/>
                </a:solidFill>
                <a:latin typeface="Times New Roman" panose="02020603050405020304" pitchFamily="18" charset="0"/>
                <a:ea typeface="Times New Roman" panose="02020603050405020304" pitchFamily="18" charset="0"/>
              </a:rPr>
              <a:t>digitálnímu </a:t>
            </a:r>
            <a:r>
              <a:rPr lang="cs-CZ" sz="3200" dirty="0">
                <a:solidFill>
                  <a:srgbClr val="008080"/>
                </a:solidFill>
                <a:latin typeface="Times New Roman" panose="02020603050405020304" pitchFamily="18" charset="0"/>
                <a:ea typeface="Times New Roman" panose="02020603050405020304" pitchFamily="18" charset="0"/>
              </a:rPr>
              <a:t>marketingu,</a:t>
            </a:r>
          </a:p>
          <a:p>
            <a:pPr marL="342900" lvl="0" indent="-342900" algn="just">
              <a:spcAft>
                <a:spcPts val="0"/>
              </a:spcAft>
              <a:buFont typeface="Symbol" panose="05050102010706020507" pitchFamily="18" charset="2"/>
              <a:buChar char=""/>
            </a:pPr>
            <a:r>
              <a:rPr lang="cs-CZ" sz="3200" dirty="0">
                <a:solidFill>
                  <a:srgbClr val="008080"/>
                </a:solidFill>
                <a:latin typeface="Times New Roman" panose="02020603050405020304" pitchFamily="18" charset="0"/>
                <a:ea typeface="Times New Roman" panose="02020603050405020304" pitchFamily="18" charset="0"/>
              </a:rPr>
              <a:t>dosažení loajální zákaznické základny,</a:t>
            </a:r>
          </a:p>
          <a:p>
            <a:pPr marL="342900" lvl="0" indent="-342900" algn="just">
              <a:spcAft>
                <a:spcPts val="0"/>
              </a:spcAft>
              <a:buFont typeface="Symbol" panose="05050102010706020507" pitchFamily="18" charset="2"/>
              <a:buChar char=""/>
            </a:pPr>
            <a:r>
              <a:rPr lang="cs-CZ" sz="3200" dirty="0">
                <a:solidFill>
                  <a:srgbClr val="008080"/>
                </a:solidFill>
                <a:latin typeface="Times New Roman" panose="02020603050405020304" pitchFamily="18" charset="0"/>
                <a:ea typeface="Times New Roman" panose="02020603050405020304" pitchFamily="18" charset="0"/>
              </a:rPr>
              <a:t>rozšíření </a:t>
            </a:r>
            <a:r>
              <a:rPr lang="cs-CZ" sz="3200" dirty="0">
                <a:solidFill>
                  <a:srgbClr val="FF0000"/>
                </a:solidFill>
                <a:latin typeface="Times New Roman" panose="02020603050405020304" pitchFamily="18" charset="0"/>
                <a:ea typeface="Times New Roman" panose="02020603050405020304" pitchFamily="18" charset="0"/>
              </a:rPr>
              <a:t>humanistického</a:t>
            </a:r>
            <a:r>
              <a:rPr lang="cs-CZ" sz="3200" dirty="0">
                <a:solidFill>
                  <a:srgbClr val="008080"/>
                </a:solidFill>
                <a:latin typeface="Times New Roman" panose="02020603050405020304" pitchFamily="18" charset="0"/>
                <a:ea typeface="Times New Roman" panose="02020603050405020304" pitchFamily="18" charset="0"/>
              </a:rPr>
              <a:t> marketingu působícího na všechny cesty k zákazníkům,</a:t>
            </a:r>
          </a:p>
          <a:p>
            <a:pPr marL="342900" lvl="0" indent="-342900" algn="just">
              <a:spcAft>
                <a:spcPts val="0"/>
              </a:spcAft>
              <a:buFont typeface="Symbol" panose="05050102010706020507" pitchFamily="18" charset="2"/>
              <a:buChar char=""/>
            </a:pPr>
            <a:r>
              <a:rPr lang="cs-CZ" sz="3200" dirty="0" err="1">
                <a:solidFill>
                  <a:srgbClr val="FF0000"/>
                </a:solidFill>
                <a:latin typeface="Times New Roman" panose="02020603050405020304" pitchFamily="18" charset="0"/>
                <a:ea typeface="Times New Roman" panose="02020603050405020304" pitchFamily="18" charset="0"/>
              </a:rPr>
              <a:t>omnichannelové</a:t>
            </a:r>
            <a:r>
              <a:rPr lang="cs-CZ" sz="3200" dirty="0">
                <a:solidFill>
                  <a:srgbClr val="FF0000"/>
                </a:solidFill>
                <a:latin typeface="Times New Roman" panose="02020603050405020304" pitchFamily="18" charset="0"/>
                <a:ea typeface="Times New Roman" panose="02020603050405020304" pitchFamily="18" charset="0"/>
              </a:rPr>
              <a:t> </a:t>
            </a:r>
            <a:r>
              <a:rPr lang="cs-CZ" sz="3200" dirty="0">
                <a:solidFill>
                  <a:srgbClr val="008080"/>
                </a:solidFill>
                <a:latin typeface="Times New Roman" panose="02020603050405020304" pitchFamily="18" charset="0"/>
                <a:ea typeface="Times New Roman" panose="02020603050405020304" pitchFamily="18" charset="0"/>
              </a:rPr>
              <a:t>strategie (Vícekanálový marketing)</a:t>
            </a:r>
            <a:endParaRPr lang="cs-CZ" sz="3200" dirty="0">
              <a:latin typeface="Times New Roman" panose="02020603050405020304" pitchFamily="18" charset="0"/>
              <a:ea typeface="Times New Roman" panose="02020603050405020304" pitchFamily="18" charset="0"/>
            </a:endParaRPr>
          </a:p>
          <a:p>
            <a:pPr marL="342900" lvl="0" indent="-342900" algn="just">
              <a:spcAft>
                <a:spcPts val="0"/>
              </a:spcAft>
              <a:buFont typeface="Symbol" panose="05050102010706020507" pitchFamily="18" charset="2"/>
              <a:buChar char=""/>
            </a:pPr>
            <a:r>
              <a:rPr lang="cs-CZ" sz="3200" dirty="0">
                <a:solidFill>
                  <a:srgbClr val="008080"/>
                </a:solidFill>
                <a:latin typeface="Times New Roman" panose="02020603050405020304" pitchFamily="18" charset="0"/>
                <a:ea typeface="Times New Roman" panose="02020603050405020304" pitchFamily="18" charset="0"/>
              </a:rPr>
              <a:t>humanizace značky.</a:t>
            </a:r>
            <a:endParaRPr lang="cs-CZ" sz="1200" dirty="0">
              <a:latin typeface="Times New Roman" panose="02020603050405020304" pitchFamily="18" charset="0"/>
              <a:ea typeface="Times New Roman" panose="02020603050405020304" pitchFamily="18" charset="0"/>
            </a:endParaRPr>
          </a:p>
          <a:p>
            <a:pPr algn="just">
              <a:spcAft>
                <a:spcPts val="0"/>
              </a:spcAft>
            </a:pPr>
            <a:r>
              <a:rPr lang="cs-CZ" sz="1200" dirty="0">
                <a:latin typeface="Times New Roman" panose="02020603050405020304" pitchFamily="18" charset="0"/>
                <a:ea typeface="Times New Roman" panose="02020603050405020304" pitchFamily="18" charset="0"/>
              </a:rPr>
              <a:t>BUCCI, G.,</a:t>
            </a:r>
            <a:r>
              <a:rPr lang="cs-CZ" sz="1200" i="1" dirty="0">
                <a:latin typeface="Times New Roman" panose="02020603050405020304" pitchFamily="18" charset="0"/>
                <a:ea typeface="Times New Roman" panose="02020603050405020304" pitchFamily="18" charset="0"/>
              </a:rPr>
              <a:t> </a:t>
            </a:r>
            <a:r>
              <a:rPr lang="cs-CZ" sz="1200" dirty="0">
                <a:latin typeface="Times New Roman" panose="02020603050405020304" pitchFamily="18" charset="0"/>
                <a:ea typeface="Times New Roman" panose="02020603050405020304" pitchFamily="18" charset="0"/>
              </a:rPr>
              <a:t>2017.</a:t>
            </a:r>
            <a:r>
              <a:rPr lang="cs-CZ" sz="1200" i="1" dirty="0">
                <a:latin typeface="Times New Roman" panose="02020603050405020304" pitchFamily="18" charset="0"/>
                <a:ea typeface="Times New Roman" panose="02020603050405020304" pitchFamily="18" charset="0"/>
              </a:rPr>
              <a:t> </a:t>
            </a:r>
            <a:r>
              <a:rPr lang="cs-CZ" sz="1200" i="1" dirty="0" err="1">
                <a:latin typeface="Times New Roman" panose="02020603050405020304" pitchFamily="18" charset="0"/>
                <a:ea typeface="Times New Roman" panose="02020603050405020304" pitchFamily="18" charset="0"/>
              </a:rPr>
              <a:t>From</a:t>
            </a:r>
            <a:r>
              <a:rPr lang="cs-CZ" sz="1200" i="1" dirty="0">
                <a:latin typeface="Times New Roman" panose="02020603050405020304" pitchFamily="18" charset="0"/>
                <a:ea typeface="Times New Roman" panose="02020603050405020304" pitchFamily="18" charset="0"/>
              </a:rPr>
              <a:t> marketing 3.0 to marketing 4.0.</a:t>
            </a:r>
            <a:r>
              <a:rPr lang="cs-CZ" sz="1200" dirty="0">
                <a:latin typeface="Times New Roman" panose="02020603050405020304" pitchFamily="18" charset="0"/>
                <a:ea typeface="Times New Roman" panose="02020603050405020304" pitchFamily="18" charset="0"/>
              </a:rPr>
              <a:t> [online]. [vid. 11. srpna 2018]. Dostupné z </a:t>
            </a:r>
            <a:r>
              <a:rPr lang="cs-CZ" sz="1200" u="sng" dirty="0">
                <a:solidFill>
                  <a:srgbClr val="0000FF"/>
                </a:solidFill>
                <a:latin typeface="Times New Roman" panose="02020603050405020304" pitchFamily="18" charset="0"/>
                <a:ea typeface="Times New Roman" panose="02020603050405020304" pitchFamily="18" charset="0"/>
                <a:hlinkClick r:id="rId3"/>
              </a:rPr>
              <a:t>https://www.genetica.marketing/en/from-marketing-3-0-to-marketing-4-0/</a:t>
            </a:r>
            <a:r>
              <a:rPr lang="cs-CZ" sz="1200" u="sng" dirty="0">
                <a:solidFill>
                  <a:srgbClr val="0000FF"/>
                </a:solidFill>
                <a:latin typeface="Times New Roman" panose="02020603050405020304" pitchFamily="18" charset="0"/>
                <a:ea typeface="Times New Roman" panose="02020603050405020304" pitchFamily="18" charset="0"/>
              </a:rPr>
              <a:t>.</a:t>
            </a:r>
            <a:endParaRPr lang="cs-CZ" sz="3200" dirty="0">
              <a:latin typeface="Times New Roman" panose="02020603050405020304" pitchFamily="18" charset="0"/>
              <a:ea typeface="Times New Roman" panose="02020603050405020304" pitchFamily="18" charset="0"/>
            </a:endParaRPr>
          </a:p>
          <a:p>
            <a:pPr>
              <a:spcAft>
                <a:spcPts val="0"/>
              </a:spcAft>
            </a:pPr>
            <a:r>
              <a:rPr lang="cs-CZ" sz="3200" dirty="0">
                <a:latin typeface="Times New Roman" panose="02020603050405020304" pitchFamily="18" charset="0"/>
                <a:ea typeface="Times New Roman" panose="02020603050405020304" pitchFamily="18" charset="0"/>
              </a:rPr>
              <a:t> </a:t>
            </a:r>
            <a:endParaRPr lang="cs-CZ"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03038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27889" y="289308"/>
            <a:ext cx="4811973" cy="549275"/>
          </a:xfrm>
        </p:spPr>
        <p:txBody>
          <a:bodyPr>
            <a:normAutofit fontScale="90000"/>
          </a:bodyPr>
          <a:lstStyle/>
          <a:p>
            <a:r>
              <a:rPr lang="cs-CZ" sz="3600" b="1" dirty="0">
                <a:solidFill>
                  <a:srgbClr val="008080"/>
                </a:solidFill>
                <a:latin typeface="+mn-lt"/>
              </a:rPr>
              <a:t>Digitální marketing </a:t>
            </a:r>
            <a:r>
              <a:rPr lang="cs-CZ" sz="3600" b="1" dirty="0">
                <a:solidFill>
                  <a:srgbClr val="FF0000"/>
                </a:solidFill>
                <a:latin typeface="+mn-lt"/>
              </a:rPr>
              <a:t>???</a:t>
            </a: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4" y="0"/>
            <a:ext cx="1464833" cy="1127893"/>
          </a:xfrm>
          <a:prstGeom prst="rect">
            <a:avLst/>
          </a:prstGeom>
        </p:spPr>
      </p:pic>
      <p:sp>
        <p:nvSpPr>
          <p:cNvPr id="5" name="TextovéPole 4"/>
          <p:cNvSpPr txBox="1"/>
          <p:nvPr/>
        </p:nvSpPr>
        <p:spPr>
          <a:xfrm>
            <a:off x="927889" y="1312271"/>
            <a:ext cx="10312021" cy="584775"/>
          </a:xfrm>
          <a:prstGeom prst="rect">
            <a:avLst/>
          </a:prstGeom>
          <a:solidFill>
            <a:schemeClr val="accent6">
              <a:lumMod val="40000"/>
              <a:lumOff val="60000"/>
            </a:schemeClr>
          </a:solidFill>
        </p:spPr>
        <p:txBody>
          <a:bodyPr wrap="square" rtlCol="0">
            <a:spAutoFit/>
          </a:bodyPr>
          <a:lstStyle/>
          <a:p>
            <a:pPr algn="ctr"/>
            <a:r>
              <a:rPr lang="cs-CZ" sz="3200" dirty="0"/>
              <a:t>Zahrnuje všechny online marketingové aktivity na internetu.</a:t>
            </a:r>
          </a:p>
        </p:txBody>
      </p:sp>
      <p:sp>
        <p:nvSpPr>
          <p:cNvPr id="6" name="TextovéPole 5"/>
          <p:cNvSpPr txBox="1"/>
          <p:nvPr/>
        </p:nvSpPr>
        <p:spPr>
          <a:xfrm>
            <a:off x="927889" y="2081424"/>
            <a:ext cx="3835180" cy="1077218"/>
          </a:xfrm>
          <a:prstGeom prst="rect">
            <a:avLst/>
          </a:prstGeom>
          <a:solidFill>
            <a:schemeClr val="accent6">
              <a:lumMod val="20000"/>
              <a:lumOff val="80000"/>
            </a:schemeClr>
          </a:solidFill>
        </p:spPr>
        <p:txBody>
          <a:bodyPr wrap="square" rtlCol="0">
            <a:spAutoFit/>
          </a:bodyPr>
          <a:lstStyle/>
          <a:p>
            <a:pPr algn="ctr"/>
            <a:r>
              <a:rPr lang="cs-CZ" sz="3200" dirty="0"/>
              <a:t>Tvorba a správa webových stránek</a:t>
            </a:r>
          </a:p>
        </p:txBody>
      </p:sp>
      <p:sp>
        <p:nvSpPr>
          <p:cNvPr id="7" name="TextovéPole 6"/>
          <p:cNvSpPr txBox="1"/>
          <p:nvPr/>
        </p:nvSpPr>
        <p:spPr>
          <a:xfrm>
            <a:off x="7486774" y="2164179"/>
            <a:ext cx="3753136" cy="1077218"/>
          </a:xfrm>
          <a:prstGeom prst="rect">
            <a:avLst/>
          </a:prstGeom>
          <a:solidFill>
            <a:schemeClr val="accent6">
              <a:lumMod val="20000"/>
              <a:lumOff val="80000"/>
            </a:schemeClr>
          </a:solidFill>
        </p:spPr>
        <p:txBody>
          <a:bodyPr wrap="square" rtlCol="0">
            <a:spAutoFit/>
          </a:bodyPr>
          <a:lstStyle/>
          <a:p>
            <a:pPr algn="ctr"/>
            <a:r>
              <a:rPr lang="cs-CZ" sz="3200" dirty="0"/>
              <a:t>Sociální sítě (</a:t>
            </a:r>
            <a:r>
              <a:rPr lang="cs-CZ" sz="3200" dirty="0" err="1"/>
              <a:t>Twitter</a:t>
            </a:r>
            <a:r>
              <a:rPr lang="cs-CZ" sz="3200" dirty="0"/>
              <a:t>, </a:t>
            </a:r>
            <a:r>
              <a:rPr lang="cs-CZ" sz="3200" dirty="0" err="1"/>
              <a:t>Facebook</a:t>
            </a:r>
            <a:r>
              <a:rPr lang="cs-CZ" sz="3200" dirty="0"/>
              <a:t>…)</a:t>
            </a:r>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8728" y="1897046"/>
            <a:ext cx="1904841" cy="2201712"/>
          </a:xfrm>
          <a:prstGeom prst="rect">
            <a:avLst/>
          </a:prstGeom>
        </p:spPr>
      </p:pic>
      <p:sp>
        <p:nvSpPr>
          <p:cNvPr id="9" name="Obdélník 8"/>
          <p:cNvSpPr/>
          <p:nvPr/>
        </p:nvSpPr>
        <p:spPr>
          <a:xfrm>
            <a:off x="927889" y="6164954"/>
            <a:ext cx="2807179" cy="246221"/>
          </a:xfrm>
          <a:prstGeom prst="rect">
            <a:avLst/>
          </a:prstGeom>
        </p:spPr>
        <p:txBody>
          <a:bodyPr wrap="none">
            <a:spAutoFit/>
          </a:bodyPr>
          <a:lstStyle/>
          <a:p>
            <a:r>
              <a:rPr lang="cs-CZ" sz="1000" dirty="0"/>
              <a:t>http://www.allin.cz/cs/sluzby/digitalni-marketing/</a:t>
            </a:r>
          </a:p>
        </p:txBody>
      </p:sp>
      <p:sp>
        <p:nvSpPr>
          <p:cNvPr id="10" name="TextovéPole 9"/>
          <p:cNvSpPr txBox="1"/>
          <p:nvPr/>
        </p:nvSpPr>
        <p:spPr>
          <a:xfrm>
            <a:off x="927889" y="3657086"/>
            <a:ext cx="3835180" cy="1569660"/>
          </a:xfrm>
          <a:prstGeom prst="rect">
            <a:avLst/>
          </a:prstGeom>
          <a:solidFill>
            <a:schemeClr val="accent6">
              <a:lumMod val="20000"/>
              <a:lumOff val="80000"/>
            </a:schemeClr>
          </a:solidFill>
        </p:spPr>
        <p:txBody>
          <a:bodyPr wrap="square" rtlCol="0">
            <a:spAutoFit/>
          </a:bodyPr>
          <a:lstStyle/>
          <a:p>
            <a:pPr algn="ctr"/>
            <a:r>
              <a:rPr lang="cs-CZ" sz="3200" dirty="0" err="1"/>
              <a:t>Content</a:t>
            </a:r>
            <a:r>
              <a:rPr lang="cs-CZ" sz="3200" dirty="0"/>
              <a:t> marketing (texty pro weby, reklamní slogany)</a:t>
            </a:r>
          </a:p>
        </p:txBody>
      </p:sp>
      <p:sp>
        <p:nvSpPr>
          <p:cNvPr id="11" name="TextovéPole 10"/>
          <p:cNvSpPr txBox="1"/>
          <p:nvPr/>
        </p:nvSpPr>
        <p:spPr>
          <a:xfrm>
            <a:off x="7159228" y="3657086"/>
            <a:ext cx="4080682" cy="1569660"/>
          </a:xfrm>
          <a:prstGeom prst="rect">
            <a:avLst/>
          </a:prstGeom>
          <a:solidFill>
            <a:schemeClr val="accent6">
              <a:lumMod val="20000"/>
              <a:lumOff val="80000"/>
            </a:schemeClr>
          </a:solidFill>
        </p:spPr>
        <p:txBody>
          <a:bodyPr wrap="square" rtlCol="0">
            <a:spAutoFit/>
          </a:bodyPr>
          <a:lstStyle/>
          <a:p>
            <a:pPr algn="ctr"/>
            <a:r>
              <a:rPr lang="cs-CZ" sz="3200" dirty="0"/>
              <a:t>Nástroje – optimalizace vyhledávačů, srovnávače zboží …</a:t>
            </a:r>
          </a:p>
        </p:txBody>
      </p:sp>
    </p:spTree>
    <p:extLst>
      <p:ext uri="{BB962C8B-B14F-4D97-AF65-F5344CB8AC3E}">
        <p14:creationId xmlns:p14="http://schemas.microsoft.com/office/powerpoint/2010/main" val="3679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09934" y="365125"/>
            <a:ext cx="8756176" cy="1325563"/>
          </a:xfrm>
        </p:spPr>
        <p:txBody>
          <a:bodyPr>
            <a:normAutofit/>
          </a:bodyPr>
          <a:lstStyle/>
          <a:p>
            <a:r>
              <a:rPr lang="cs-CZ" sz="3600" b="1" dirty="0">
                <a:solidFill>
                  <a:srgbClr val="008080"/>
                </a:solidFill>
              </a:rPr>
              <a:t>Humanistický marketing a humanizace značky</a:t>
            </a: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4" y="0"/>
            <a:ext cx="1464833" cy="1127893"/>
          </a:xfrm>
          <a:prstGeom prst="rect">
            <a:avLst/>
          </a:prstGeom>
        </p:spPr>
      </p:pic>
      <p:sp>
        <p:nvSpPr>
          <p:cNvPr id="4" name="TextovéPole 3"/>
          <p:cNvSpPr txBox="1"/>
          <p:nvPr/>
        </p:nvSpPr>
        <p:spPr>
          <a:xfrm>
            <a:off x="1009934" y="1322054"/>
            <a:ext cx="9744502" cy="3046988"/>
          </a:xfrm>
          <a:prstGeom prst="rect">
            <a:avLst/>
          </a:prstGeom>
          <a:solidFill>
            <a:schemeClr val="accent6">
              <a:lumMod val="20000"/>
              <a:lumOff val="80000"/>
            </a:schemeClr>
          </a:solidFill>
        </p:spPr>
        <p:txBody>
          <a:bodyPr wrap="square" rtlCol="0">
            <a:spAutoFit/>
          </a:bodyPr>
          <a:lstStyle/>
          <a:p>
            <a:r>
              <a:rPr lang="cs-CZ" sz="3200" b="1" dirty="0">
                <a:solidFill>
                  <a:srgbClr val="FF0000"/>
                </a:solidFill>
              </a:rPr>
              <a:t>Humanistický marketing </a:t>
            </a:r>
            <a:r>
              <a:rPr lang="cs-CZ" sz="3200" dirty="0">
                <a:solidFill>
                  <a:srgbClr val="008080"/>
                </a:solidFill>
              </a:rPr>
              <a:t>- v podstatě se jedná o společenské pojetí marketingu – pochopení pro potřeby zákazníků i pro společenské a etické potřeby světa (např. ochrana prostředí, lidských práv a práv zvířat).</a:t>
            </a:r>
          </a:p>
          <a:p>
            <a:r>
              <a:rPr lang="cs-CZ" sz="3200" b="1" dirty="0">
                <a:solidFill>
                  <a:srgbClr val="FF0000"/>
                </a:solidFill>
              </a:rPr>
              <a:t>Praxe: </a:t>
            </a:r>
            <a:r>
              <a:rPr lang="cs-CZ" sz="3200" dirty="0">
                <a:solidFill>
                  <a:srgbClr val="008080"/>
                </a:solidFill>
              </a:rPr>
              <a:t>podniky humanizují prodejny (</a:t>
            </a:r>
            <a:r>
              <a:rPr lang="cs-CZ" sz="3200" dirty="0" err="1">
                <a:solidFill>
                  <a:srgbClr val="008080"/>
                </a:solidFill>
              </a:rPr>
              <a:t>Datart</a:t>
            </a:r>
            <a:r>
              <a:rPr lang="cs-CZ" sz="3200" dirty="0">
                <a:solidFill>
                  <a:srgbClr val="008080"/>
                </a:solidFill>
              </a:rPr>
              <a:t>, Kaufland, </a:t>
            </a:r>
            <a:r>
              <a:rPr lang="cs-CZ" sz="3200" dirty="0" err="1">
                <a:solidFill>
                  <a:srgbClr val="008080"/>
                </a:solidFill>
              </a:rPr>
              <a:t>Lidl</a:t>
            </a:r>
            <a:r>
              <a:rPr lang="cs-CZ" sz="3200" dirty="0">
                <a:solidFill>
                  <a:srgbClr val="008080"/>
                </a:solidFill>
              </a:rPr>
              <a:t>).</a:t>
            </a:r>
          </a:p>
        </p:txBody>
      </p:sp>
      <p:sp>
        <p:nvSpPr>
          <p:cNvPr id="5" name="TextovéPole 4"/>
          <p:cNvSpPr txBox="1"/>
          <p:nvPr/>
        </p:nvSpPr>
        <p:spPr>
          <a:xfrm>
            <a:off x="1009934" y="4563204"/>
            <a:ext cx="10345003" cy="1077218"/>
          </a:xfrm>
          <a:prstGeom prst="rect">
            <a:avLst/>
          </a:prstGeom>
          <a:solidFill>
            <a:schemeClr val="accent6">
              <a:lumMod val="20000"/>
              <a:lumOff val="80000"/>
            </a:schemeClr>
          </a:solidFill>
        </p:spPr>
        <p:txBody>
          <a:bodyPr wrap="square" rtlCol="0">
            <a:spAutoFit/>
          </a:bodyPr>
          <a:lstStyle/>
          <a:p>
            <a:r>
              <a:rPr lang="cs-CZ" sz="3200" b="1" dirty="0">
                <a:solidFill>
                  <a:srgbClr val="FF0000"/>
                </a:solidFill>
              </a:rPr>
              <a:t>Humanizace značky </a:t>
            </a:r>
            <a:r>
              <a:rPr lang="cs-CZ" sz="3200" dirty="0"/>
              <a:t>- </a:t>
            </a:r>
            <a:r>
              <a:rPr lang="cs-CZ" sz="3200" dirty="0">
                <a:solidFill>
                  <a:srgbClr val="008080"/>
                </a:solidFill>
              </a:rPr>
              <a:t>Značka by měla mít „lidské vlastnosti,“ aby si zákazníci k ní vytvořili vztah. </a:t>
            </a:r>
          </a:p>
        </p:txBody>
      </p:sp>
      <p:sp>
        <p:nvSpPr>
          <p:cNvPr id="6" name="TextovéPole 5">
            <a:extLst>
              <a:ext uri="{FF2B5EF4-FFF2-40B4-BE49-F238E27FC236}">
                <a16:creationId xmlns:a16="http://schemas.microsoft.com/office/drawing/2014/main" id="{880B3978-5776-4390-9382-8C40D9CC1557}"/>
              </a:ext>
            </a:extLst>
          </p:cNvPr>
          <p:cNvSpPr txBox="1"/>
          <p:nvPr/>
        </p:nvSpPr>
        <p:spPr>
          <a:xfrm>
            <a:off x="1214650" y="5834584"/>
            <a:ext cx="9935570" cy="830997"/>
          </a:xfrm>
          <a:prstGeom prst="rect">
            <a:avLst/>
          </a:prstGeom>
          <a:solidFill>
            <a:schemeClr val="accent2"/>
          </a:solidFill>
        </p:spPr>
        <p:txBody>
          <a:bodyPr wrap="square" rtlCol="0">
            <a:spAutoFit/>
          </a:bodyPr>
          <a:lstStyle/>
          <a:p>
            <a:r>
              <a:rPr lang="cs-CZ" sz="2400" dirty="0"/>
              <a:t>Např. ukažte každodenní život ve vaší společnosti v různých odděleních. Přibližte jim své manažery… </a:t>
            </a:r>
          </a:p>
        </p:txBody>
      </p:sp>
    </p:spTree>
    <p:extLst>
      <p:ext uri="{BB962C8B-B14F-4D97-AF65-F5344CB8AC3E}">
        <p14:creationId xmlns:p14="http://schemas.microsoft.com/office/powerpoint/2010/main" val="3512189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7797" y="155416"/>
            <a:ext cx="7377752" cy="1325563"/>
          </a:xfrm>
        </p:spPr>
        <p:txBody>
          <a:bodyPr>
            <a:normAutofit/>
          </a:bodyPr>
          <a:lstStyle/>
          <a:p>
            <a:r>
              <a:rPr lang="cs-CZ" sz="3600" b="1" dirty="0" err="1">
                <a:solidFill>
                  <a:srgbClr val="008080"/>
                </a:solidFill>
                <a:latin typeface="+mn-lt"/>
              </a:rPr>
              <a:t>Datart</a:t>
            </a:r>
            <a:r>
              <a:rPr lang="cs-CZ" sz="3600" b="1" dirty="0">
                <a:solidFill>
                  <a:srgbClr val="008080"/>
                </a:solidFill>
                <a:latin typeface="+mn-lt"/>
              </a:rPr>
              <a:t> humanizuje své prodejny – případová studie</a:t>
            </a: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4" y="0"/>
            <a:ext cx="1464833" cy="1127893"/>
          </a:xfrm>
          <a:prstGeom prst="rect">
            <a:avLst/>
          </a:prstGeom>
        </p:spPr>
      </p:pic>
      <p:sp>
        <p:nvSpPr>
          <p:cNvPr id="4" name="Obdélník 3"/>
          <p:cNvSpPr/>
          <p:nvPr/>
        </p:nvSpPr>
        <p:spPr>
          <a:xfrm>
            <a:off x="9084860" y="6135638"/>
            <a:ext cx="3107140" cy="400110"/>
          </a:xfrm>
          <a:prstGeom prst="rect">
            <a:avLst/>
          </a:prstGeom>
        </p:spPr>
        <p:txBody>
          <a:bodyPr wrap="square">
            <a:spAutoFit/>
          </a:bodyPr>
          <a:lstStyle/>
          <a:p>
            <a:r>
              <a:rPr lang="cs-CZ" sz="1000"/>
              <a:t>https://www.mediar.cz/datart-humanizuje-prodejny-maji-i-vuni/</a:t>
            </a:r>
          </a:p>
        </p:txBody>
      </p:sp>
      <p:sp>
        <p:nvSpPr>
          <p:cNvPr id="5" name="Obdélník 4"/>
          <p:cNvSpPr/>
          <p:nvPr/>
        </p:nvSpPr>
        <p:spPr>
          <a:xfrm>
            <a:off x="627797" y="1867891"/>
            <a:ext cx="10317707" cy="3539430"/>
          </a:xfrm>
          <a:prstGeom prst="rect">
            <a:avLst/>
          </a:prstGeom>
          <a:solidFill>
            <a:schemeClr val="accent6">
              <a:lumMod val="20000"/>
              <a:lumOff val="80000"/>
            </a:schemeClr>
          </a:solidFill>
        </p:spPr>
        <p:txBody>
          <a:bodyPr wrap="square">
            <a:spAutoFit/>
          </a:bodyPr>
          <a:lstStyle/>
          <a:p>
            <a:r>
              <a:rPr lang="cs-CZ" sz="2800" dirty="0">
                <a:solidFill>
                  <a:srgbClr val="008080"/>
                </a:solidFill>
                <a:latin typeface="Noto Serif"/>
              </a:rPr>
              <a:t>Řetězec elektroprodejen </a:t>
            </a:r>
            <a:r>
              <a:rPr lang="cs-CZ" sz="2800" dirty="0" err="1">
                <a:solidFill>
                  <a:srgbClr val="008080"/>
                </a:solidFill>
                <a:latin typeface="Noto Serif"/>
              </a:rPr>
              <a:t>Datart</a:t>
            </a:r>
            <a:r>
              <a:rPr lang="cs-CZ" sz="2800" dirty="0">
                <a:solidFill>
                  <a:srgbClr val="008080"/>
                </a:solidFill>
                <a:latin typeface="Noto Serif"/>
              </a:rPr>
              <a:t> otevírá prodejny s novým konceptem, označované jako </a:t>
            </a:r>
            <a:r>
              <a:rPr lang="cs-CZ" sz="2800" b="1" i="1" dirty="0">
                <a:solidFill>
                  <a:srgbClr val="FF0000"/>
                </a:solidFill>
                <a:latin typeface="&amp;quot"/>
              </a:rPr>
              <a:t>Prodejna 21. století</a:t>
            </a:r>
            <a:r>
              <a:rPr lang="cs-CZ" sz="2800" b="1" dirty="0">
                <a:solidFill>
                  <a:srgbClr val="FF0000"/>
                </a:solidFill>
                <a:latin typeface="Noto Serif"/>
              </a:rPr>
              <a:t>. </a:t>
            </a:r>
            <a:r>
              <a:rPr lang="cs-CZ" sz="2800" dirty="0">
                <a:solidFill>
                  <a:srgbClr val="008080"/>
                </a:solidFill>
                <a:latin typeface="Noto Serif"/>
              </a:rPr>
              <a:t>Motivem ke změně má být “humanizace prostoru”. </a:t>
            </a:r>
          </a:p>
          <a:p>
            <a:r>
              <a:rPr lang="cs-CZ" sz="2800" dirty="0">
                <a:solidFill>
                  <a:srgbClr val="008080"/>
                </a:solidFill>
                <a:latin typeface="Noto Serif"/>
              </a:rPr>
              <a:t>Součástí prodejen je nově kuchyňské studio. To už </a:t>
            </a:r>
            <a:r>
              <a:rPr lang="cs-CZ" sz="2800" dirty="0" err="1">
                <a:solidFill>
                  <a:srgbClr val="008080"/>
                </a:solidFill>
                <a:latin typeface="Noto Serif"/>
              </a:rPr>
              <a:t>Datart</a:t>
            </a:r>
            <a:r>
              <a:rPr lang="cs-CZ" sz="2800" dirty="0">
                <a:solidFill>
                  <a:srgbClr val="008080"/>
                </a:solidFill>
                <a:latin typeface="Noto Serif"/>
              </a:rPr>
              <a:t> má např. v prodejnách v Praze na Pankráci, na Zličíně a v Ruzyni. Nový design prodejen je inspirován zahraničím. Propojuje se vzhled obchodu na internetu a kamenné prodejny.</a:t>
            </a:r>
          </a:p>
          <a:p>
            <a:r>
              <a:rPr lang="cs-CZ" sz="2800" dirty="0"/>
              <a:t>.</a:t>
            </a:r>
          </a:p>
        </p:txBody>
      </p:sp>
    </p:spTree>
    <p:extLst>
      <p:ext uri="{BB962C8B-B14F-4D97-AF65-F5344CB8AC3E}">
        <p14:creationId xmlns:p14="http://schemas.microsoft.com/office/powerpoint/2010/main" val="470711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7797" y="155416"/>
            <a:ext cx="7377752" cy="1325563"/>
          </a:xfrm>
        </p:spPr>
        <p:txBody>
          <a:bodyPr>
            <a:normAutofit/>
          </a:bodyPr>
          <a:lstStyle/>
          <a:p>
            <a:r>
              <a:rPr lang="cs-CZ" sz="3600" b="1" dirty="0" err="1">
                <a:solidFill>
                  <a:srgbClr val="008080"/>
                </a:solidFill>
                <a:latin typeface="+mn-lt"/>
              </a:rPr>
              <a:t>Datart</a:t>
            </a:r>
            <a:r>
              <a:rPr lang="cs-CZ" sz="3600" b="1" dirty="0">
                <a:solidFill>
                  <a:srgbClr val="008080"/>
                </a:solidFill>
                <a:latin typeface="+mn-lt"/>
              </a:rPr>
              <a:t> humanizuje své prodejny – případová studie</a:t>
            </a: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4" y="0"/>
            <a:ext cx="1464833" cy="1127893"/>
          </a:xfrm>
          <a:prstGeom prst="rect">
            <a:avLst/>
          </a:prstGeom>
        </p:spPr>
      </p:pic>
      <p:sp>
        <p:nvSpPr>
          <p:cNvPr id="4" name="Obdélník 3"/>
          <p:cNvSpPr/>
          <p:nvPr/>
        </p:nvSpPr>
        <p:spPr>
          <a:xfrm>
            <a:off x="10111682" y="5794444"/>
            <a:ext cx="1860645" cy="553998"/>
          </a:xfrm>
          <a:prstGeom prst="rect">
            <a:avLst/>
          </a:prstGeom>
        </p:spPr>
        <p:txBody>
          <a:bodyPr wrap="square">
            <a:spAutoFit/>
          </a:bodyPr>
          <a:lstStyle/>
          <a:p>
            <a:r>
              <a:rPr lang="cs-CZ" sz="1000" dirty="0"/>
              <a:t>https://www.mediar.cz/datart-humanizuje-prodejny-maji-i-vuni/</a:t>
            </a:r>
          </a:p>
        </p:txBody>
      </p:sp>
      <p:sp>
        <p:nvSpPr>
          <p:cNvPr id="5" name="Obdélník 4"/>
          <p:cNvSpPr/>
          <p:nvPr/>
        </p:nvSpPr>
        <p:spPr>
          <a:xfrm>
            <a:off x="627797" y="1431163"/>
            <a:ext cx="11232107" cy="2246769"/>
          </a:xfrm>
          <a:prstGeom prst="rect">
            <a:avLst/>
          </a:prstGeom>
          <a:solidFill>
            <a:schemeClr val="accent6">
              <a:lumMod val="20000"/>
              <a:lumOff val="80000"/>
            </a:schemeClr>
          </a:solidFill>
        </p:spPr>
        <p:txBody>
          <a:bodyPr wrap="square">
            <a:spAutoFit/>
          </a:bodyPr>
          <a:lstStyle/>
          <a:p>
            <a:r>
              <a:rPr lang="cs-CZ" sz="2800" b="1" dirty="0">
                <a:solidFill>
                  <a:srgbClr val="008080"/>
                </a:solidFill>
              </a:rPr>
              <a:t>Důraz je kladen  </a:t>
            </a:r>
            <a:r>
              <a:rPr lang="cs-CZ" sz="2800" dirty="0">
                <a:solidFill>
                  <a:srgbClr val="008080"/>
                </a:solidFill>
              </a:rPr>
              <a:t>- na „</a:t>
            </a:r>
            <a:r>
              <a:rPr lang="cs-CZ" sz="2800" dirty="0">
                <a:solidFill>
                  <a:srgbClr val="FF0000"/>
                </a:solidFill>
              </a:rPr>
              <a:t>polidštění prostoru“, </a:t>
            </a:r>
            <a:r>
              <a:rPr lang="cs-CZ" sz="2800" dirty="0">
                <a:solidFill>
                  <a:srgbClr val="008080"/>
                </a:solidFill>
              </a:rPr>
              <a:t>přehlednost vystaveného zboží a snazší orientaci v prodejně, zařazení odstínů zelené, více dřevěných prvků a prostoru na odpočinek,  speciální vůně Datart.</a:t>
            </a:r>
          </a:p>
          <a:p>
            <a:r>
              <a:rPr lang="cs-CZ" sz="2800" b="1" dirty="0">
                <a:solidFill>
                  <a:srgbClr val="008080"/>
                </a:solidFill>
              </a:rPr>
              <a:t>Interaktivní prvky </a:t>
            </a:r>
            <a:r>
              <a:rPr lang="cs-CZ" sz="2800" dirty="0">
                <a:solidFill>
                  <a:srgbClr val="008080"/>
                </a:solidFill>
              </a:rPr>
              <a:t>– e kiosky s nabídkou zboží, možnost objednání zboží, které není na prodejně.</a:t>
            </a:r>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797" y="4147952"/>
            <a:ext cx="3725839" cy="2387796"/>
          </a:xfrm>
          <a:prstGeom prst="rect">
            <a:avLst/>
          </a:prstGeom>
        </p:spPr>
      </p:pic>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7785" y="4147952"/>
            <a:ext cx="4047130" cy="2340591"/>
          </a:xfrm>
          <a:prstGeom prst="rect">
            <a:avLst/>
          </a:prstGeom>
        </p:spPr>
      </p:pic>
    </p:spTree>
    <p:extLst>
      <p:ext uri="{BB962C8B-B14F-4D97-AF65-F5344CB8AC3E}">
        <p14:creationId xmlns:p14="http://schemas.microsoft.com/office/powerpoint/2010/main" val="2890844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0654" y="276873"/>
            <a:ext cx="9397621" cy="644809"/>
          </a:xfrm>
        </p:spPr>
        <p:txBody>
          <a:bodyPr>
            <a:normAutofit fontScale="90000"/>
          </a:bodyPr>
          <a:lstStyle/>
          <a:p>
            <a:r>
              <a:rPr lang="cs-CZ" sz="3600" b="1" dirty="0">
                <a:solidFill>
                  <a:srgbClr val="008080"/>
                </a:solidFill>
                <a:latin typeface="+mn-lt"/>
              </a:rPr>
              <a:t>Vícekanálový marketing - </a:t>
            </a:r>
            <a:r>
              <a:rPr lang="cs-CZ" sz="3600" b="1" dirty="0" err="1">
                <a:solidFill>
                  <a:srgbClr val="008080"/>
                </a:solidFill>
                <a:latin typeface="+mn-lt"/>
              </a:rPr>
              <a:t>omnichannelová</a:t>
            </a:r>
            <a:r>
              <a:rPr lang="cs-CZ" sz="3600" b="1" dirty="0">
                <a:solidFill>
                  <a:srgbClr val="008080"/>
                </a:solidFill>
                <a:latin typeface="+mn-lt"/>
              </a:rPr>
              <a:t>  – řízení kanálů</a:t>
            </a: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4" y="0"/>
            <a:ext cx="1464833" cy="1127893"/>
          </a:xfrm>
          <a:prstGeom prst="rect">
            <a:avLst/>
          </a:prstGeom>
        </p:spPr>
      </p:pic>
      <p:sp>
        <p:nvSpPr>
          <p:cNvPr id="4" name="TextovéPole 3"/>
          <p:cNvSpPr txBox="1"/>
          <p:nvPr/>
        </p:nvSpPr>
        <p:spPr>
          <a:xfrm>
            <a:off x="510654" y="1264745"/>
            <a:ext cx="11130886" cy="4832092"/>
          </a:xfrm>
          <a:prstGeom prst="rect">
            <a:avLst/>
          </a:prstGeom>
          <a:solidFill>
            <a:schemeClr val="accent6">
              <a:lumMod val="20000"/>
              <a:lumOff val="80000"/>
            </a:schemeClr>
          </a:solidFill>
        </p:spPr>
        <p:txBody>
          <a:bodyPr wrap="square" rtlCol="0">
            <a:spAutoFit/>
          </a:bodyPr>
          <a:lstStyle/>
          <a:p>
            <a:r>
              <a:rPr lang="cs-CZ" sz="2800" dirty="0">
                <a:solidFill>
                  <a:srgbClr val="008080"/>
                </a:solidFill>
              </a:rPr>
              <a:t>Jeden a ten samý potenciální zákazník přichází různými cestami na webovou stránku firmy.</a:t>
            </a:r>
          </a:p>
          <a:p>
            <a:r>
              <a:rPr lang="cs-CZ" sz="2800" b="1" dirty="0">
                <a:solidFill>
                  <a:srgbClr val="008080"/>
                </a:solidFill>
              </a:rPr>
              <a:t>Cesty zákazníka k objednávce zboží:</a:t>
            </a:r>
          </a:p>
          <a:p>
            <a:pPr fontAlgn="base"/>
            <a:r>
              <a:rPr lang="cs-CZ" sz="2800" dirty="0">
                <a:solidFill>
                  <a:srgbClr val="008080"/>
                </a:solidFill>
              </a:rPr>
              <a:t>-    přes reklamu (nebo ji jenom vidí),</a:t>
            </a:r>
          </a:p>
          <a:p>
            <a:pPr fontAlgn="base"/>
            <a:r>
              <a:rPr lang="cs-CZ" sz="2800" dirty="0">
                <a:solidFill>
                  <a:srgbClr val="008080"/>
                </a:solidFill>
              </a:rPr>
              <a:t>-    přes vyhledávače (přes placené i přirozené výsledky vyhledávání),</a:t>
            </a:r>
          </a:p>
          <a:p>
            <a:pPr fontAlgn="base"/>
            <a:r>
              <a:rPr lang="cs-CZ" sz="2800" dirty="0">
                <a:solidFill>
                  <a:srgbClr val="008080"/>
                </a:solidFill>
              </a:rPr>
              <a:t>-    z jiných webů (skrze zmínky v článcích, na Wikipedii atd.),</a:t>
            </a:r>
          </a:p>
          <a:p>
            <a:pPr fontAlgn="base"/>
            <a:r>
              <a:rPr lang="cs-CZ" sz="2800" dirty="0">
                <a:solidFill>
                  <a:srgbClr val="008080"/>
                </a:solidFill>
              </a:rPr>
              <a:t>-    použije zbožové vyhledávače,</a:t>
            </a:r>
          </a:p>
          <a:p>
            <a:pPr marL="457200" indent="-457200" fontAlgn="base">
              <a:buFontTx/>
              <a:buChar char="-"/>
            </a:pPr>
            <a:r>
              <a:rPr lang="cs-CZ" sz="2800" dirty="0">
                <a:solidFill>
                  <a:srgbClr val="008080"/>
                </a:solidFill>
              </a:rPr>
              <a:t>přes váš </a:t>
            </a:r>
            <a:r>
              <a:rPr lang="cs-CZ" sz="2800" dirty="0" err="1">
                <a:solidFill>
                  <a:srgbClr val="008080"/>
                </a:solidFill>
              </a:rPr>
              <a:t>newsletter</a:t>
            </a:r>
            <a:r>
              <a:rPr lang="cs-CZ" sz="2800" dirty="0">
                <a:solidFill>
                  <a:srgbClr val="008080"/>
                </a:solidFill>
              </a:rPr>
              <a:t> atd., QR kódy…</a:t>
            </a:r>
          </a:p>
          <a:p>
            <a:pPr marL="457200" indent="-457200" fontAlgn="base">
              <a:buFontTx/>
              <a:buChar char="-"/>
            </a:pPr>
            <a:r>
              <a:rPr lang="cs-CZ" sz="2800" dirty="0">
                <a:solidFill>
                  <a:srgbClr val="008080"/>
                </a:solidFill>
              </a:rPr>
              <a:t>přes offline reklamu (v TV, rádiu, na </a:t>
            </a:r>
            <a:r>
              <a:rPr lang="cs-CZ" sz="2800" dirty="0" err="1">
                <a:solidFill>
                  <a:srgbClr val="008080"/>
                </a:solidFill>
              </a:rPr>
              <a:t>bilboardu</a:t>
            </a:r>
            <a:r>
              <a:rPr lang="cs-CZ" sz="2800" dirty="0">
                <a:solidFill>
                  <a:srgbClr val="008080"/>
                </a:solidFill>
              </a:rPr>
              <a:t>…).</a:t>
            </a:r>
          </a:p>
          <a:p>
            <a:pPr fontAlgn="base"/>
            <a:r>
              <a:rPr lang="cs-CZ" sz="2800" dirty="0">
                <a:solidFill>
                  <a:srgbClr val="008080"/>
                </a:solidFill>
              </a:rPr>
              <a:t>Nákup může proběhnout také více způsoby: na  webu, skrze call-centrum,</a:t>
            </a:r>
          </a:p>
          <a:p>
            <a:pPr fontAlgn="base"/>
            <a:r>
              <a:rPr lang="cs-CZ" sz="2800" dirty="0">
                <a:solidFill>
                  <a:srgbClr val="008080"/>
                </a:solidFill>
              </a:rPr>
              <a:t>ve vaší kamenné pobočce, u prodejců.</a:t>
            </a:r>
            <a:endParaRPr lang="cs-CZ" dirty="0"/>
          </a:p>
        </p:txBody>
      </p:sp>
      <p:sp>
        <p:nvSpPr>
          <p:cNvPr id="5" name="Obdélník 4"/>
          <p:cNvSpPr/>
          <p:nvPr/>
        </p:nvSpPr>
        <p:spPr>
          <a:xfrm>
            <a:off x="8945114" y="6457890"/>
            <a:ext cx="3246886" cy="400110"/>
          </a:xfrm>
          <a:prstGeom prst="rect">
            <a:avLst/>
          </a:prstGeom>
        </p:spPr>
        <p:txBody>
          <a:bodyPr wrap="square">
            <a:spAutoFit/>
          </a:bodyPr>
          <a:lstStyle/>
          <a:p>
            <a:r>
              <a:rPr lang="cs-CZ" sz="1000" dirty="0"/>
              <a:t>https://robertnemec.com/umime/omnichannel-marketing/</a:t>
            </a:r>
          </a:p>
        </p:txBody>
      </p:sp>
    </p:spTree>
    <p:extLst>
      <p:ext uri="{BB962C8B-B14F-4D97-AF65-F5344CB8AC3E}">
        <p14:creationId xmlns:p14="http://schemas.microsoft.com/office/powerpoint/2010/main" val="3490817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3556379" cy="931412"/>
          </a:xfrm>
        </p:spPr>
        <p:txBody>
          <a:bodyPr>
            <a:normAutofit/>
          </a:bodyPr>
          <a:lstStyle/>
          <a:p>
            <a:r>
              <a:rPr lang="cs-CZ" sz="3600" b="1" dirty="0">
                <a:solidFill>
                  <a:srgbClr val="008080"/>
                </a:solidFill>
                <a:latin typeface="+mn-lt"/>
              </a:rPr>
              <a:t>Marketing vztahů</a:t>
            </a:r>
          </a:p>
        </p:txBody>
      </p:sp>
      <p:sp>
        <p:nvSpPr>
          <p:cNvPr id="3" name="Obdélník 2"/>
          <p:cNvSpPr/>
          <p:nvPr/>
        </p:nvSpPr>
        <p:spPr>
          <a:xfrm>
            <a:off x="735684" y="1797166"/>
            <a:ext cx="8517498" cy="4031873"/>
          </a:xfrm>
          <a:prstGeom prst="rect">
            <a:avLst/>
          </a:prstGeom>
          <a:solidFill>
            <a:schemeClr val="accent6">
              <a:lumMod val="20000"/>
              <a:lumOff val="80000"/>
            </a:schemeClr>
          </a:solidFill>
        </p:spPr>
        <p:txBody>
          <a:bodyPr wrap="square">
            <a:spAutoFit/>
          </a:bodyPr>
          <a:lstStyle/>
          <a:p>
            <a:pPr algn="just"/>
            <a:r>
              <a:rPr lang="cs-CZ" sz="3200" dirty="0">
                <a:solidFill>
                  <a:srgbClr val="002060"/>
                </a:solidFill>
                <a:cs typeface="Arial" panose="020B0604020202020204" pitchFamily="34" charset="0"/>
              </a:rPr>
              <a:t>● </a:t>
            </a:r>
            <a:r>
              <a:rPr lang="cs-CZ" sz="3200" dirty="0">
                <a:solidFill>
                  <a:srgbClr val="008080"/>
                </a:solidFill>
                <a:cs typeface="Arial" panose="020B0604020202020204" pitchFamily="34" charset="0"/>
              </a:rPr>
              <a:t>v roce 1991 byl vytvořen tzv. model 6 trhů </a:t>
            </a:r>
            <a:r>
              <a:rPr lang="cs-CZ" sz="3200" b="1" dirty="0">
                <a:solidFill>
                  <a:srgbClr val="008080"/>
                </a:solidFill>
                <a:cs typeface="Arial" panose="020B0604020202020204" pitchFamily="34" charset="0"/>
              </a:rPr>
              <a:t>(Christopher, </a:t>
            </a:r>
            <a:r>
              <a:rPr lang="cs-CZ" sz="3200" b="1" dirty="0" err="1">
                <a:solidFill>
                  <a:srgbClr val="008080"/>
                </a:solidFill>
                <a:cs typeface="Arial" panose="020B0604020202020204" pitchFamily="34" charset="0"/>
              </a:rPr>
              <a:t>Payne</a:t>
            </a:r>
            <a:r>
              <a:rPr lang="cs-CZ" sz="3200" b="1" dirty="0">
                <a:solidFill>
                  <a:srgbClr val="008080"/>
                </a:solidFill>
                <a:cs typeface="Arial" panose="020B0604020202020204" pitchFamily="34" charset="0"/>
              </a:rPr>
              <a:t> </a:t>
            </a:r>
            <a:r>
              <a:rPr lang="cs-CZ" sz="3200" b="1" dirty="0" err="1">
                <a:solidFill>
                  <a:srgbClr val="008080"/>
                </a:solidFill>
                <a:cs typeface="Arial" panose="020B0604020202020204" pitchFamily="34" charset="0"/>
              </a:rPr>
              <a:t>Ballantyne</a:t>
            </a:r>
            <a:r>
              <a:rPr lang="cs-CZ" sz="3200" b="1" dirty="0">
                <a:solidFill>
                  <a:srgbClr val="008080"/>
                </a:solidFill>
                <a:cs typeface="Arial" panose="020B0604020202020204" pitchFamily="34" charset="0"/>
              </a:rPr>
              <a:t>, 1991), </a:t>
            </a:r>
            <a:r>
              <a:rPr lang="cs-CZ" sz="3200" dirty="0">
                <a:solidFill>
                  <a:srgbClr val="008080"/>
                </a:solidFill>
                <a:cs typeface="Arial" panose="020B0604020202020204" pitchFamily="34" charset="0"/>
              </a:rPr>
              <a:t>zahrnující zákazníky, dodavatele, zaměstnance, potenciální zaměstnance, </a:t>
            </a:r>
            <a:r>
              <a:rPr lang="cs-CZ" sz="3200" dirty="0" err="1">
                <a:solidFill>
                  <a:srgbClr val="008080"/>
                </a:solidFill>
                <a:cs typeface="Arial" panose="020B0604020202020204" pitchFamily="34" charset="0"/>
              </a:rPr>
              <a:t>ovlivňovatele</a:t>
            </a:r>
            <a:r>
              <a:rPr lang="cs-CZ" sz="3200" dirty="0">
                <a:solidFill>
                  <a:srgbClr val="008080"/>
                </a:solidFill>
                <a:cs typeface="Arial" panose="020B0604020202020204" pitchFamily="34" charset="0"/>
              </a:rPr>
              <a:t> a referenční trhy (</a:t>
            </a:r>
            <a:r>
              <a:rPr lang="cs-CZ" sz="3200" b="1" dirty="0" err="1">
                <a:solidFill>
                  <a:srgbClr val="008080"/>
                </a:solidFill>
                <a:cs typeface="Arial" panose="020B0604020202020204" pitchFamily="34" charset="0"/>
              </a:rPr>
              <a:t>Buttle</a:t>
            </a:r>
            <a:r>
              <a:rPr lang="cs-CZ" sz="3200" b="1" dirty="0">
                <a:solidFill>
                  <a:srgbClr val="008080"/>
                </a:solidFill>
                <a:cs typeface="Arial" panose="020B0604020202020204" pitchFamily="34" charset="0"/>
              </a:rPr>
              <a:t>, </a:t>
            </a:r>
            <a:r>
              <a:rPr lang="cs-CZ" sz="3200" b="1" dirty="0" err="1">
                <a:solidFill>
                  <a:srgbClr val="008080"/>
                </a:solidFill>
                <a:cs typeface="Arial" panose="020B0604020202020204" pitchFamily="34" charset="0"/>
              </a:rPr>
              <a:t>Maklan</a:t>
            </a:r>
            <a:r>
              <a:rPr lang="cs-CZ" sz="3200" b="1" dirty="0">
                <a:solidFill>
                  <a:srgbClr val="008080"/>
                </a:solidFill>
                <a:cs typeface="Arial" panose="020B0604020202020204" pitchFamily="34" charset="0"/>
              </a:rPr>
              <a:t>, 2015), </a:t>
            </a:r>
          </a:p>
          <a:p>
            <a:pPr algn="just"/>
            <a:endParaRPr lang="cs-CZ" sz="3200" dirty="0">
              <a:solidFill>
                <a:srgbClr val="002060"/>
              </a:solidFill>
              <a:cs typeface="Arial" panose="020B0604020202020204" pitchFamily="34" charset="0"/>
            </a:endParaRPr>
          </a:p>
          <a:p>
            <a:pPr algn="just"/>
            <a:r>
              <a:rPr lang="cs-CZ" sz="3200" dirty="0">
                <a:solidFill>
                  <a:srgbClr val="002060"/>
                </a:solidFill>
                <a:cs typeface="Arial" panose="020B0604020202020204" pitchFamily="34" charset="0"/>
              </a:rPr>
              <a:t>●</a:t>
            </a:r>
            <a:r>
              <a:rPr lang="cs-CZ" sz="3200" dirty="0">
                <a:solidFill>
                  <a:srgbClr val="0070C0"/>
                </a:solidFill>
                <a:cs typeface="Arial" panose="020B0604020202020204" pitchFamily="34" charset="0"/>
              </a:rPr>
              <a:t> </a:t>
            </a:r>
            <a:r>
              <a:rPr lang="cs-CZ" sz="3200" b="1" dirty="0">
                <a:solidFill>
                  <a:srgbClr val="FF0000"/>
                </a:solidFill>
                <a:cs typeface="Arial" panose="020B0604020202020204" pitchFamily="34" charset="0"/>
              </a:rPr>
              <a:t>praxe: </a:t>
            </a:r>
            <a:r>
              <a:rPr lang="cs-CZ" sz="3200" dirty="0">
                <a:solidFill>
                  <a:srgbClr val="008080"/>
                </a:solidFill>
                <a:cs typeface="Arial" panose="020B0604020202020204" pitchFamily="34" charset="0"/>
              </a:rPr>
              <a:t>často se marketing vztahů zužuje jen na zákazníky, ale nejen v praxi, ale i v teorii,</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4" y="0"/>
            <a:ext cx="1464833" cy="1127893"/>
          </a:xfrm>
          <a:prstGeom prst="rect">
            <a:avLst/>
          </a:prstGeom>
        </p:spPr>
      </p:pic>
      <p:sp>
        <p:nvSpPr>
          <p:cNvPr id="6" name="TextovéPole 5">
            <a:extLst>
              <a:ext uri="{FF2B5EF4-FFF2-40B4-BE49-F238E27FC236}">
                <a16:creationId xmlns:a16="http://schemas.microsoft.com/office/drawing/2014/main" id="{0609F9BC-3D83-463D-86C1-BED8C70E43C6}"/>
              </a:ext>
            </a:extLst>
          </p:cNvPr>
          <p:cNvSpPr txBox="1"/>
          <p:nvPr/>
        </p:nvSpPr>
        <p:spPr>
          <a:xfrm>
            <a:off x="9769193" y="2210938"/>
            <a:ext cx="2203134" cy="646331"/>
          </a:xfrm>
          <a:prstGeom prst="rect">
            <a:avLst/>
          </a:prstGeom>
          <a:noFill/>
        </p:spPr>
        <p:txBody>
          <a:bodyPr wrap="square" rtlCol="0">
            <a:spAutoFit/>
          </a:bodyPr>
          <a:lstStyle/>
          <a:p>
            <a:pPr algn="ctr"/>
            <a:r>
              <a:rPr lang="cs-CZ" dirty="0" err="1">
                <a:solidFill>
                  <a:srgbClr val="FF0000"/>
                </a:solidFill>
              </a:rPr>
              <a:t>Anglo</a:t>
            </a:r>
            <a:r>
              <a:rPr lang="cs-CZ" dirty="0">
                <a:solidFill>
                  <a:srgbClr val="FF0000"/>
                </a:solidFill>
              </a:rPr>
              <a:t> australská škola</a:t>
            </a:r>
          </a:p>
        </p:txBody>
      </p:sp>
    </p:spTree>
    <p:extLst>
      <p:ext uri="{BB962C8B-B14F-4D97-AF65-F5344CB8AC3E}">
        <p14:creationId xmlns:p14="http://schemas.microsoft.com/office/powerpoint/2010/main" val="3734060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9124666" cy="1325563"/>
          </a:xfrm>
        </p:spPr>
        <p:txBody>
          <a:bodyPr/>
          <a:lstStyle/>
          <a:p>
            <a:r>
              <a:rPr lang="cs-CZ" sz="3600" b="1" dirty="0">
                <a:solidFill>
                  <a:srgbClr val="008080"/>
                </a:solidFill>
                <a:latin typeface="+mn-lt"/>
              </a:rPr>
              <a:t>Jak definujeme vztahový marketing</a:t>
            </a:r>
            <a:r>
              <a:rPr lang="cs-CZ" b="1" dirty="0">
                <a:solidFill>
                  <a:srgbClr val="008080"/>
                </a:solidFill>
                <a:latin typeface="+mn-lt"/>
              </a:rPr>
              <a:t>?</a:t>
            </a: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4" y="0"/>
            <a:ext cx="1464833" cy="1127893"/>
          </a:xfrm>
          <a:prstGeom prst="rect">
            <a:avLst/>
          </a:prstGeom>
        </p:spPr>
      </p:pic>
      <p:sp>
        <p:nvSpPr>
          <p:cNvPr id="4" name="Obdélník 3"/>
          <p:cNvSpPr/>
          <p:nvPr/>
        </p:nvSpPr>
        <p:spPr>
          <a:xfrm>
            <a:off x="838200" y="1811356"/>
            <a:ext cx="10284725" cy="4307846"/>
          </a:xfrm>
          <a:prstGeom prst="rect">
            <a:avLst/>
          </a:prstGeom>
          <a:solidFill>
            <a:schemeClr val="accent6">
              <a:lumMod val="20000"/>
              <a:lumOff val="80000"/>
            </a:schemeClr>
          </a:solidFill>
        </p:spPr>
        <p:txBody>
          <a:bodyPr wrap="square">
            <a:spAutoFit/>
          </a:bodyPr>
          <a:lstStyle/>
          <a:p>
            <a:pPr indent="449580" algn="just">
              <a:lnSpc>
                <a:spcPct val="107000"/>
              </a:lnSpc>
              <a:spcAft>
                <a:spcPts val="0"/>
              </a:spcAft>
            </a:pPr>
            <a:r>
              <a:rPr lang="cs-CZ" sz="3200" b="1" dirty="0">
                <a:solidFill>
                  <a:srgbClr val="008080"/>
                </a:solidFill>
                <a:ea typeface="Calibri" panose="020F0502020204030204" pitchFamily="34" charset="0"/>
                <a:cs typeface="Times New Roman" panose="02020603050405020304" pitchFamily="18" charset="0"/>
              </a:rPr>
              <a:t>Vztahový marketing</a:t>
            </a:r>
            <a:r>
              <a:rPr lang="cs-CZ" sz="3200" dirty="0">
                <a:solidFill>
                  <a:srgbClr val="008080"/>
                </a:solidFill>
                <a:ea typeface="Calibri" panose="020F0502020204030204" pitchFamily="34" charset="0"/>
                <a:cs typeface="Times New Roman" panose="02020603050405020304" pitchFamily="18" charset="0"/>
              </a:rPr>
              <a:t> se plně zaměřuje na zákazníka. Vyznačuje se pravidelným a plynulým kontaktováním zákazníka. Cílem je </a:t>
            </a:r>
            <a:r>
              <a:rPr lang="cs-CZ" sz="3200" b="1" dirty="0">
                <a:solidFill>
                  <a:srgbClr val="FF0000"/>
                </a:solidFill>
                <a:ea typeface="Calibri" panose="020F0502020204030204" pitchFamily="34" charset="0"/>
                <a:cs typeface="Times New Roman" panose="02020603050405020304" pitchFamily="18" charset="0"/>
              </a:rPr>
              <a:t>dlouhodobý</a:t>
            </a:r>
            <a:r>
              <a:rPr lang="cs-CZ" sz="3200" dirty="0">
                <a:solidFill>
                  <a:srgbClr val="FF0000"/>
                </a:solidFill>
                <a:ea typeface="Calibri" panose="020F0502020204030204" pitchFamily="34" charset="0"/>
                <a:cs typeface="Times New Roman" panose="02020603050405020304" pitchFamily="18" charset="0"/>
              </a:rPr>
              <a:t> </a:t>
            </a:r>
            <a:r>
              <a:rPr lang="cs-CZ" sz="3200" dirty="0">
                <a:solidFill>
                  <a:srgbClr val="008080"/>
                </a:solidFill>
                <a:ea typeface="Calibri" panose="020F0502020204030204" pitchFamily="34" charset="0"/>
                <a:cs typeface="Times New Roman" panose="02020603050405020304" pitchFamily="18" charset="0"/>
              </a:rPr>
              <a:t>vztah. Podniky se soustředí i na </a:t>
            </a:r>
            <a:r>
              <a:rPr lang="cs-CZ" sz="3200" b="1" dirty="0">
                <a:solidFill>
                  <a:srgbClr val="FF0000"/>
                </a:solidFill>
                <a:ea typeface="Calibri" panose="020F0502020204030204" pitchFamily="34" charset="0"/>
                <a:cs typeface="Times New Roman" panose="02020603050405020304" pitchFamily="18" charset="0"/>
              </a:rPr>
              <a:t>poprodejní</a:t>
            </a:r>
            <a:r>
              <a:rPr lang="cs-CZ" sz="3200" b="1" dirty="0">
                <a:solidFill>
                  <a:srgbClr val="008080"/>
                </a:solidFill>
                <a:ea typeface="Calibri" panose="020F0502020204030204" pitchFamily="34" charset="0"/>
                <a:cs typeface="Times New Roman" panose="02020603050405020304" pitchFamily="18" charset="0"/>
              </a:rPr>
              <a:t> </a:t>
            </a:r>
            <a:r>
              <a:rPr lang="cs-CZ" sz="3200" dirty="0">
                <a:solidFill>
                  <a:srgbClr val="008080"/>
                </a:solidFill>
                <a:ea typeface="Calibri" panose="020F0502020204030204" pitchFamily="34" charset="0"/>
                <a:cs typeface="Times New Roman" panose="02020603050405020304" pitchFamily="18" charset="0"/>
              </a:rPr>
              <a:t>aktivity, a to zejména na zákaznický servis. Firmy se snaží, aby přání zákazníků byla splněna. Za kvalitu není zodpovědná jen produkce, ale je to každý zaměstnanec, který přijde do kontaktu se zákazníkem a má možnost ovlivnit kvalitu jeho uspokojení. (Dohnal 2002)</a:t>
            </a:r>
            <a:endParaRPr lang="cs-CZ" sz="3200" dirty="0">
              <a:solidFill>
                <a:srgbClr val="00808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9081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4716439" cy="1325563"/>
          </a:xfrm>
        </p:spPr>
        <p:txBody>
          <a:bodyPr>
            <a:normAutofit/>
          </a:bodyPr>
          <a:lstStyle/>
          <a:p>
            <a:r>
              <a:rPr lang="cs-CZ" sz="3600" b="1" dirty="0">
                <a:solidFill>
                  <a:srgbClr val="008080"/>
                </a:solidFill>
                <a:latin typeface="+mn-lt"/>
              </a:rPr>
              <a:t>Model 6 trhů </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4" y="0"/>
            <a:ext cx="1464833" cy="1127893"/>
          </a:xfrm>
          <a:prstGeom prst="rect">
            <a:avLst/>
          </a:prstGeom>
        </p:spPr>
      </p:pic>
      <p:sp>
        <p:nvSpPr>
          <p:cNvPr id="5" name="Text Box 8"/>
          <p:cNvSpPr txBox="1">
            <a:spLocks noChangeArrowheads="1"/>
          </p:cNvSpPr>
          <p:nvPr/>
        </p:nvSpPr>
        <p:spPr bwMode="auto">
          <a:xfrm>
            <a:off x="1178327" y="1698633"/>
            <a:ext cx="8752624" cy="4465116"/>
          </a:xfrm>
          <a:prstGeom prst="rect">
            <a:avLst/>
          </a:prstGeom>
          <a:solidFill>
            <a:schemeClr val="accent6">
              <a:lumMod val="20000"/>
              <a:lumOff val="80000"/>
            </a:schemeClr>
          </a:solidFill>
          <a:ln w="9525">
            <a:solidFill>
              <a:schemeClr val="accent1"/>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6" name="Oval 7"/>
          <p:cNvSpPr>
            <a:spLocks noChangeArrowheads="1"/>
          </p:cNvSpPr>
          <p:nvPr/>
        </p:nvSpPr>
        <p:spPr bwMode="auto">
          <a:xfrm>
            <a:off x="4206647" y="2995061"/>
            <a:ext cx="3028950" cy="159385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cs-CZ">
              <a:solidFill>
                <a:srgbClr val="008080"/>
              </a:solidFill>
            </a:endParaRPr>
          </a:p>
        </p:txBody>
      </p:sp>
      <p:sp>
        <p:nvSpPr>
          <p:cNvPr id="7" name="Text Box 6"/>
          <p:cNvSpPr txBox="1">
            <a:spLocks noChangeArrowheads="1"/>
          </p:cNvSpPr>
          <p:nvPr/>
        </p:nvSpPr>
        <p:spPr bwMode="auto">
          <a:xfrm>
            <a:off x="3909587" y="1992699"/>
            <a:ext cx="2923323" cy="5810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2400" b="1" i="0" u="none" strike="noStrike" cap="none" normalizeH="0" baseline="0" dirty="0">
                <a:ln>
                  <a:noFill/>
                </a:ln>
                <a:solidFill>
                  <a:srgbClr val="008080"/>
                </a:solidFill>
                <a:effectLst/>
                <a:latin typeface="Arial" panose="020B0604020202020204" pitchFamily="34" charset="0"/>
                <a:ea typeface="Times New Roman" panose="02020603050405020304" pitchFamily="18" charset="0"/>
              </a:rPr>
              <a:t>TRH ZÁKAZNÍKŮ</a:t>
            </a:r>
            <a:endParaRPr kumimoji="0" lang="cs-CZ" altLang="cs-CZ" sz="2400" b="0" i="0" u="none" strike="noStrike" cap="none" normalizeH="0" baseline="0" dirty="0">
              <a:ln>
                <a:noFill/>
              </a:ln>
              <a:solidFill>
                <a:srgbClr val="008080"/>
              </a:solidFill>
              <a:effectLst/>
              <a:latin typeface="Arial" panose="020B0604020202020204" pitchFamily="34" charset="0"/>
            </a:endParaRPr>
          </a:p>
        </p:txBody>
      </p:sp>
      <p:sp>
        <p:nvSpPr>
          <p:cNvPr id="8" name="Text Box 5"/>
          <p:cNvSpPr txBox="1">
            <a:spLocks noChangeArrowheads="1"/>
          </p:cNvSpPr>
          <p:nvPr/>
        </p:nvSpPr>
        <p:spPr bwMode="auto">
          <a:xfrm>
            <a:off x="1339329" y="4438635"/>
            <a:ext cx="2970574" cy="11096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2400" b="1" i="0" u="none" strike="noStrike" cap="none" normalizeH="0" baseline="0" dirty="0">
                <a:ln>
                  <a:noFill/>
                </a:ln>
                <a:solidFill>
                  <a:srgbClr val="008080"/>
                </a:solidFill>
                <a:effectLst/>
                <a:latin typeface="Arial" panose="020B0604020202020204" pitchFamily="34" charset="0"/>
                <a:ea typeface="Times New Roman" panose="02020603050405020304" pitchFamily="18" charset="0"/>
              </a:rPr>
              <a:t>TRH POTENCIÁLNÍCH ZAMĚSTNANCŮ</a:t>
            </a:r>
            <a:endParaRPr kumimoji="0" lang="cs-CZ" altLang="cs-CZ" sz="2400" b="0" i="0" u="none" strike="noStrike" cap="none" normalizeH="0" baseline="0" dirty="0">
              <a:ln>
                <a:noFill/>
              </a:ln>
              <a:solidFill>
                <a:srgbClr val="008080"/>
              </a:solidFill>
              <a:effectLst/>
              <a:latin typeface="Arial" panose="020B0604020202020204" pitchFamily="34" charset="0"/>
            </a:endParaRPr>
          </a:p>
        </p:txBody>
      </p:sp>
      <p:sp>
        <p:nvSpPr>
          <p:cNvPr id="9" name="Text Box 4"/>
          <p:cNvSpPr txBox="1">
            <a:spLocks noChangeArrowheads="1"/>
          </p:cNvSpPr>
          <p:nvPr/>
        </p:nvSpPr>
        <p:spPr bwMode="auto">
          <a:xfrm>
            <a:off x="4206647" y="5679190"/>
            <a:ext cx="3287350" cy="406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2400" b="1" i="0" u="none" strike="noStrike" cap="none" normalizeH="0" baseline="0" dirty="0">
                <a:ln>
                  <a:noFill/>
                </a:ln>
                <a:solidFill>
                  <a:srgbClr val="008080"/>
                </a:solidFill>
                <a:effectLst/>
                <a:latin typeface="Arial" panose="020B0604020202020204" pitchFamily="34" charset="0"/>
                <a:ea typeface="Times New Roman" panose="02020603050405020304" pitchFamily="18" charset="0"/>
              </a:rPr>
              <a:t>OVLIVŇOVACÍ  TRHY</a:t>
            </a:r>
            <a:endParaRPr kumimoji="0" lang="cs-CZ" altLang="cs-CZ" sz="2400" b="0" i="0" u="none" strike="noStrike" cap="none" normalizeH="0" baseline="0" dirty="0">
              <a:ln>
                <a:noFill/>
              </a:ln>
              <a:solidFill>
                <a:srgbClr val="008080"/>
              </a:solidFill>
              <a:effectLst/>
              <a:latin typeface="Arial" panose="020B0604020202020204" pitchFamily="34" charset="0"/>
            </a:endParaRPr>
          </a:p>
        </p:txBody>
      </p:sp>
      <p:sp>
        <p:nvSpPr>
          <p:cNvPr id="10" name="Text Box 3"/>
          <p:cNvSpPr txBox="1">
            <a:spLocks noChangeArrowheads="1"/>
          </p:cNvSpPr>
          <p:nvPr/>
        </p:nvSpPr>
        <p:spPr bwMode="auto">
          <a:xfrm>
            <a:off x="7573693" y="2931015"/>
            <a:ext cx="1647825" cy="86097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2400" b="1" i="0" u="none" strike="noStrike" cap="none" normalizeH="0" baseline="0" dirty="0">
                <a:ln>
                  <a:noFill/>
                </a:ln>
                <a:solidFill>
                  <a:srgbClr val="008080"/>
                </a:solidFill>
                <a:effectLst/>
                <a:latin typeface="Arial" panose="020B0604020202020204" pitchFamily="34" charset="0"/>
                <a:ea typeface="Times New Roman" panose="02020603050405020304" pitchFamily="18" charset="0"/>
              </a:rPr>
              <a:t>INTERNÍ TRHY</a:t>
            </a:r>
            <a:endParaRPr kumimoji="0" lang="cs-CZ" altLang="cs-CZ" sz="2400" b="0" i="0" u="none" strike="noStrike" cap="none" normalizeH="0" baseline="0" dirty="0">
              <a:ln>
                <a:noFill/>
              </a:ln>
              <a:solidFill>
                <a:srgbClr val="008080"/>
              </a:solidFill>
              <a:effectLst/>
              <a:latin typeface="Arial" panose="020B0604020202020204" pitchFamily="34" charset="0"/>
            </a:endParaRPr>
          </a:p>
        </p:txBody>
      </p:sp>
      <p:sp>
        <p:nvSpPr>
          <p:cNvPr id="11" name="Text Box 2"/>
          <p:cNvSpPr txBox="1">
            <a:spLocks noChangeArrowheads="1"/>
          </p:cNvSpPr>
          <p:nvPr/>
        </p:nvSpPr>
        <p:spPr bwMode="auto">
          <a:xfrm>
            <a:off x="1400010" y="2893589"/>
            <a:ext cx="2373609" cy="9296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2400" b="1" i="0" u="none" strike="noStrike" cap="none" normalizeH="0" baseline="0" dirty="0">
                <a:ln>
                  <a:noFill/>
                </a:ln>
                <a:solidFill>
                  <a:srgbClr val="008080"/>
                </a:solidFill>
                <a:effectLst/>
                <a:latin typeface="Arial" panose="020B0604020202020204" pitchFamily="34" charset="0"/>
                <a:ea typeface="Times New Roman" panose="02020603050405020304" pitchFamily="18" charset="0"/>
              </a:rPr>
              <a:t>TRHY DODAVATELŮ</a:t>
            </a:r>
            <a:endParaRPr kumimoji="0" lang="cs-CZ" altLang="cs-CZ" sz="2400" b="0" i="0" u="none" strike="noStrike" cap="none" normalizeH="0" baseline="0" dirty="0">
              <a:ln>
                <a:noFill/>
              </a:ln>
              <a:solidFill>
                <a:srgbClr val="008080"/>
              </a:solidFill>
              <a:effectLst/>
              <a:latin typeface="Arial" panose="020B0604020202020204" pitchFamily="34" charset="0"/>
            </a:endParaRPr>
          </a:p>
        </p:txBody>
      </p:sp>
      <p:sp>
        <p:nvSpPr>
          <p:cNvPr id="12" name="Text Box 1"/>
          <p:cNvSpPr txBox="1">
            <a:spLocks noChangeArrowheads="1"/>
          </p:cNvSpPr>
          <p:nvPr/>
        </p:nvSpPr>
        <p:spPr bwMode="auto">
          <a:xfrm>
            <a:off x="7132341" y="4477224"/>
            <a:ext cx="2497434" cy="93143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2400" b="1" i="0" u="none" strike="noStrike" cap="none" normalizeH="0" baseline="0" dirty="0">
                <a:ln>
                  <a:noFill/>
                </a:ln>
                <a:solidFill>
                  <a:srgbClr val="008080"/>
                </a:solidFill>
                <a:effectLst/>
                <a:latin typeface="Arial" panose="020B0604020202020204" pitchFamily="34" charset="0"/>
                <a:ea typeface="Times New Roman" panose="02020603050405020304" pitchFamily="18" charset="0"/>
              </a:rPr>
              <a:t>REFERENČNÍ TRHY</a:t>
            </a:r>
            <a:endParaRPr kumimoji="0" lang="cs-CZ" altLang="cs-CZ" sz="2400" b="0" i="0" u="none" strike="noStrike" cap="none" normalizeH="0" baseline="0" dirty="0">
              <a:ln>
                <a:noFill/>
              </a:ln>
              <a:solidFill>
                <a:srgbClr val="008080"/>
              </a:solidFill>
              <a:effectLst/>
              <a:latin typeface="Arial" panose="020B0604020202020204" pitchFamily="34" charset="0"/>
            </a:endParaRPr>
          </a:p>
        </p:txBody>
      </p:sp>
      <p:sp>
        <p:nvSpPr>
          <p:cNvPr id="15" name="TextovéPole 14"/>
          <p:cNvSpPr txBox="1"/>
          <p:nvPr/>
        </p:nvSpPr>
        <p:spPr>
          <a:xfrm>
            <a:off x="5072703" y="3495509"/>
            <a:ext cx="1285875" cy="523220"/>
          </a:xfrm>
          <a:prstGeom prst="rect">
            <a:avLst/>
          </a:prstGeom>
          <a:noFill/>
        </p:spPr>
        <p:txBody>
          <a:bodyPr wrap="square" rtlCol="0">
            <a:spAutoFit/>
          </a:bodyPr>
          <a:lstStyle/>
          <a:p>
            <a:pPr algn="ctr"/>
            <a:r>
              <a:rPr lang="cs-CZ" sz="2800" b="1" dirty="0">
                <a:solidFill>
                  <a:srgbClr val="008080"/>
                </a:solidFill>
              </a:rPr>
              <a:t>6 trhů</a:t>
            </a:r>
          </a:p>
        </p:txBody>
      </p:sp>
    </p:spTree>
    <p:extLst>
      <p:ext uri="{BB962C8B-B14F-4D97-AF65-F5344CB8AC3E}">
        <p14:creationId xmlns:p14="http://schemas.microsoft.com/office/powerpoint/2010/main" val="1759820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9534099" cy="1325563"/>
          </a:xfrm>
        </p:spPr>
        <p:txBody>
          <a:bodyPr>
            <a:normAutofit/>
          </a:bodyPr>
          <a:lstStyle/>
          <a:p>
            <a:r>
              <a:rPr lang="cs-CZ" sz="3600" b="1" dirty="0">
                <a:solidFill>
                  <a:srgbClr val="008080"/>
                </a:solidFill>
                <a:latin typeface="+mn-lt"/>
              </a:rPr>
              <a:t>Trh zákazníků – CRM – řízení vztahů se zákazníky</a:t>
            </a: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4" y="0"/>
            <a:ext cx="1464833" cy="1127893"/>
          </a:xfrm>
          <a:prstGeom prst="rect">
            <a:avLst/>
          </a:prstGeom>
        </p:spPr>
      </p:pic>
      <p:sp>
        <p:nvSpPr>
          <p:cNvPr id="4" name="TextovéPole 3"/>
          <p:cNvSpPr txBox="1"/>
          <p:nvPr/>
        </p:nvSpPr>
        <p:spPr>
          <a:xfrm>
            <a:off x="1064525" y="1487606"/>
            <a:ext cx="8393373" cy="4524315"/>
          </a:xfrm>
          <a:prstGeom prst="rect">
            <a:avLst/>
          </a:prstGeom>
          <a:solidFill>
            <a:schemeClr val="accent6">
              <a:lumMod val="20000"/>
              <a:lumOff val="80000"/>
            </a:schemeClr>
          </a:solidFill>
        </p:spPr>
        <p:txBody>
          <a:bodyPr wrap="square" rtlCol="0">
            <a:spAutoFit/>
          </a:bodyPr>
          <a:lstStyle/>
          <a:p>
            <a:r>
              <a:rPr lang="cs-CZ" sz="3200" b="1" dirty="0">
                <a:solidFill>
                  <a:srgbClr val="008080"/>
                </a:solidFill>
              </a:rPr>
              <a:t>Trh zákazníků</a:t>
            </a:r>
            <a:r>
              <a:rPr lang="cs-CZ" sz="3200" dirty="0">
                <a:solidFill>
                  <a:srgbClr val="008080"/>
                </a:solidFill>
              </a:rPr>
              <a:t> </a:t>
            </a:r>
          </a:p>
          <a:p>
            <a:pPr marL="457200" indent="-457200">
              <a:buFontTx/>
              <a:buChar char="-"/>
            </a:pPr>
            <a:r>
              <a:rPr lang="cs-CZ" sz="3200" dirty="0">
                <a:solidFill>
                  <a:srgbClr val="008080"/>
                </a:solidFill>
              </a:rPr>
              <a:t>tvoří kupující a odběratelé produktů a služeb </a:t>
            </a:r>
          </a:p>
          <a:p>
            <a:pPr marL="457200" indent="-457200">
              <a:buFontTx/>
              <a:buChar char="-"/>
            </a:pPr>
            <a:r>
              <a:rPr lang="cs-CZ" sz="3200" dirty="0">
                <a:solidFill>
                  <a:srgbClr val="008080"/>
                </a:solidFill>
              </a:rPr>
              <a:t>vše se odehrává na trhu spotřebitelů </a:t>
            </a:r>
            <a:r>
              <a:rPr lang="cs-CZ" sz="3200" dirty="0">
                <a:solidFill>
                  <a:srgbClr val="FF0000"/>
                </a:solidFill>
              </a:rPr>
              <a:t>(B2C) </a:t>
            </a:r>
            <a:r>
              <a:rPr lang="cs-CZ" sz="3200" dirty="0">
                <a:solidFill>
                  <a:srgbClr val="008080"/>
                </a:solidFill>
              </a:rPr>
              <a:t>– prodej konečnému spotřebiteli</a:t>
            </a:r>
          </a:p>
          <a:p>
            <a:pPr marL="457200" indent="-457200">
              <a:buFontTx/>
              <a:buChar char="-"/>
            </a:pPr>
            <a:r>
              <a:rPr lang="cs-CZ" sz="3200" dirty="0">
                <a:solidFill>
                  <a:srgbClr val="008080"/>
                </a:solidFill>
              </a:rPr>
              <a:t>a na trhu výrobců a zprostředkovatelů </a:t>
            </a:r>
            <a:r>
              <a:rPr lang="cs-CZ" sz="3200" dirty="0">
                <a:solidFill>
                  <a:srgbClr val="FF0000"/>
                </a:solidFill>
              </a:rPr>
              <a:t>(B2B)</a:t>
            </a:r>
            <a:r>
              <a:rPr lang="cs-CZ" sz="3200" dirty="0">
                <a:solidFill>
                  <a:srgbClr val="008080"/>
                </a:solidFill>
              </a:rPr>
              <a:t> – vztahy mezi podniky </a:t>
            </a:r>
          </a:p>
          <a:p>
            <a:pPr marL="457200" indent="-457200">
              <a:buFontTx/>
              <a:buChar char="-"/>
            </a:pPr>
            <a:endParaRPr lang="cs-CZ" sz="3200" dirty="0">
              <a:solidFill>
                <a:srgbClr val="008080"/>
              </a:solidFill>
            </a:endParaRPr>
          </a:p>
          <a:p>
            <a:pPr marL="457200" indent="-457200">
              <a:buFontTx/>
              <a:buChar char="-"/>
            </a:pPr>
            <a:r>
              <a:rPr lang="cs-CZ" sz="3200" dirty="0">
                <a:solidFill>
                  <a:srgbClr val="008080"/>
                </a:solidFill>
              </a:rPr>
              <a:t>trh zákazníků bude v centru naší pozornosti v následujících subkapitolách. </a:t>
            </a:r>
          </a:p>
        </p:txBody>
      </p:sp>
    </p:spTree>
    <p:extLst>
      <p:ext uri="{BB962C8B-B14F-4D97-AF65-F5344CB8AC3E}">
        <p14:creationId xmlns:p14="http://schemas.microsoft.com/office/powerpoint/2010/main" val="2015387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6" y="720605"/>
            <a:ext cx="4297080" cy="3394195"/>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cs-CZ" sz="4000" b="1" dirty="0"/>
          </a:p>
          <a:p>
            <a:pPr lvl="0"/>
            <a:endParaRPr lang="cs-CZ" sz="4000" b="1" cap="all" dirty="0"/>
          </a:p>
          <a:p>
            <a:pPr lvl="0"/>
            <a:r>
              <a:rPr lang="cs-CZ" sz="4000" b="1" cap="all" dirty="0"/>
              <a:t>Marketing </a:t>
            </a:r>
          </a:p>
          <a:p>
            <a:pPr lvl="0"/>
            <a:r>
              <a:rPr lang="cs-CZ" sz="4000" b="1" cap="all" dirty="0"/>
              <a:t>a jeho vývojové změny</a:t>
            </a:r>
          </a:p>
        </p:txBody>
      </p:sp>
      <p:sp>
        <p:nvSpPr>
          <p:cNvPr id="10" name="Zástupný symbol pro obsah 2"/>
          <p:cNvSpPr txBox="1">
            <a:spLocks/>
          </p:cNvSpPr>
          <p:nvPr/>
        </p:nvSpPr>
        <p:spPr>
          <a:xfrm>
            <a:off x="396842" y="2976893"/>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2400" b="1" i="1" dirty="0">
              <a:solidFill>
                <a:srgbClr val="002060"/>
              </a:solidFill>
            </a:endParaRPr>
          </a:p>
          <a:p>
            <a:pPr marL="0" indent="0">
              <a:buNone/>
            </a:pPr>
            <a:r>
              <a:rPr lang="en-GB" sz="1200" dirty="0">
                <a:solidFill>
                  <a:schemeClr val="bg1"/>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701402" y="2603718"/>
            <a:ext cx="4806091" cy="2650669"/>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sz="2800" b="1" i="1" dirty="0">
                <a:solidFill>
                  <a:srgbClr val="008080"/>
                </a:solidFill>
              </a:rPr>
              <a:t>Cílem přednášky je pochopit, že marketing je dynamická veličina, která se neustále mění vzhledem ke změnám podnikatelského prostředí a potřebám zákazníků</a:t>
            </a:r>
          </a:p>
          <a:p>
            <a:pPr marL="0" indent="0" algn="ctr">
              <a:buNone/>
            </a:pPr>
            <a:r>
              <a:rPr lang="cs-CZ" sz="2400" b="1" i="1" dirty="0">
                <a:solidFill>
                  <a:srgbClr val="002060"/>
                </a:solidFill>
              </a:rPr>
              <a:t> </a:t>
            </a:r>
            <a:endParaRPr lang="en-GB" sz="2400" dirty="0">
              <a:solidFill>
                <a:schemeClr val="bg1"/>
              </a:solidFill>
              <a:cs typeface="Times New Roman" panose="02020603050405020304" pitchFamily="18" charset="0"/>
            </a:endParaRPr>
          </a:p>
        </p:txBody>
      </p:sp>
      <p:sp>
        <p:nvSpPr>
          <p:cNvPr id="8" name="Podnadpis 2"/>
          <p:cNvSpPr txBox="1">
            <a:spLocks/>
          </p:cNvSpPr>
          <p:nvPr/>
        </p:nvSpPr>
        <p:spPr>
          <a:xfrm>
            <a:off x="9274729" y="4965171"/>
            <a:ext cx="2688299"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b="1" dirty="0">
                <a:solidFill>
                  <a:srgbClr val="307871"/>
                </a:solidFill>
                <a:latin typeface="Times New Roman" panose="02020603050405020304" pitchFamily="18" charset="0"/>
                <a:cs typeface="Times New Roman" panose="02020603050405020304" pitchFamily="18" charset="0"/>
              </a:rPr>
              <a:t>Halina </a:t>
            </a:r>
            <a:r>
              <a:rPr lang="cs-CZ" altLang="cs-CZ" sz="1200" b="1" dirty="0" err="1">
                <a:solidFill>
                  <a:srgbClr val="307871"/>
                </a:solidFill>
                <a:latin typeface="Times New Roman" panose="02020603050405020304" pitchFamily="18" charset="0"/>
                <a:cs typeface="Times New Roman" panose="02020603050405020304" pitchFamily="18" charset="0"/>
              </a:rPr>
              <a:t>Starzyczná</a:t>
            </a:r>
            <a:endParaRPr lang="en-GB" altLang="cs-CZ" sz="1200" b="1" dirty="0">
              <a:solidFill>
                <a:srgbClr val="307871"/>
              </a:solidFill>
              <a:latin typeface="Times New Roman" panose="02020603050405020304" pitchFamily="18" charset="0"/>
              <a:cs typeface="Times New Roman" panose="02020603050405020304" pitchFamily="18" charset="0"/>
            </a:endParaRPr>
          </a:p>
          <a:p>
            <a:pPr algn="r"/>
            <a:r>
              <a:rPr lang="cs-CZ" altLang="cs-CZ" sz="1200" dirty="0">
                <a:solidFill>
                  <a:srgbClr val="307871"/>
                </a:solidFill>
                <a:latin typeface="Times New Roman" panose="02020603050405020304" pitchFamily="18" charset="0"/>
                <a:cs typeface="Times New Roman" panose="02020603050405020304" pitchFamily="18" charset="0"/>
              </a:rPr>
              <a:t>Garant předmětu</a:t>
            </a:r>
          </a:p>
          <a:p>
            <a:pPr algn="r"/>
            <a:endParaRPr lang="cs-CZ"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8584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97256" y="125940"/>
            <a:ext cx="3533775" cy="576571"/>
          </a:xfrm>
        </p:spPr>
        <p:txBody>
          <a:bodyPr>
            <a:normAutofit fontScale="90000"/>
          </a:bodyPr>
          <a:lstStyle/>
          <a:p>
            <a:r>
              <a:rPr lang="cs-CZ" sz="3600" b="1" dirty="0">
                <a:solidFill>
                  <a:srgbClr val="008080"/>
                </a:solidFill>
                <a:latin typeface="+mn-lt"/>
              </a:rPr>
              <a:t>Interní trhy</a:t>
            </a: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4" y="0"/>
            <a:ext cx="1464833" cy="1127893"/>
          </a:xfrm>
          <a:prstGeom prst="rect">
            <a:avLst/>
          </a:prstGeom>
        </p:spPr>
      </p:pic>
      <p:sp>
        <p:nvSpPr>
          <p:cNvPr id="4" name="Obdélník 3"/>
          <p:cNvSpPr/>
          <p:nvPr/>
        </p:nvSpPr>
        <p:spPr>
          <a:xfrm>
            <a:off x="219673" y="702511"/>
            <a:ext cx="8830101" cy="4832092"/>
          </a:xfrm>
          <a:prstGeom prst="rect">
            <a:avLst/>
          </a:prstGeom>
          <a:solidFill>
            <a:schemeClr val="accent6">
              <a:lumMod val="20000"/>
              <a:lumOff val="80000"/>
            </a:schemeClr>
          </a:solidFill>
        </p:spPr>
        <p:txBody>
          <a:bodyPr wrap="square">
            <a:spAutoFit/>
          </a:bodyPr>
          <a:lstStyle/>
          <a:p>
            <a:pPr indent="365760" algn="just">
              <a:spcAft>
                <a:spcPts val="0"/>
              </a:spcAft>
            </a:pPr>
            <a:r>
              <a:rPr lang="cs-CZ" sz="2800" b="1" dirty="0">
                <a:solidFill>
                  <a:srgbClr val="008080"/>
                </a:solidFill>
                <a:latin typeface="Times New Roman" panose="02020603050405020304" pitchFamily="18" charset="0"/>
                <a:ea typeface="Times New Roman" panose="02020603050405020304" pitchFamily="18" charset="0"/>
              </a:rPr>
              <a:t>Interní trhy</a:t>
            </a:r>
            <a:r>
              <a:rPr lang="cs-CZ" sz="2800" dirty="0">
                <a:solidFill>
                  <a:srgbClr val="008080"/>
                </a:solidFill>
                <a:latin typeface="Times New Roman" panose="02020603050405020304" pitchFamily="18" charset="0"/>
                <a:ea typeface="Times New Roman" panose="02020603050405020304" pitchFamily="18" charset="0"/>
              </a:rPr>
              <a:t> se týkají zaměstnanců podniku. </a:t>
            </a:r>
          </a:p>
          <a:p>
            <a:pPr indent="365760" algn="just">
              <a:spcAft>
                <a:spcPts val="0"/>
              </a:spcAft>
            </a:pPr>
            <a:r>
              <a:rPr lang="cs-CZ" sz="2800" dirty="0">
                <a:solidFill>
                  <a:srgbClr val="008080"/>
                </a:solidFill>
                <a:latin typeface="Times New Roman" panose="02020603050405020304" pitchFamily="18" charset="0"/>
                <a:ea typeface="Times New Roman" panose="02020603050405020304" pitchFamily="18" charset="0"/>
              </a:rPr>
              <a:t>Cílem interního marketingu je:</a:t>
            </a:r>
          </a:p>
          <a:p>
            <a:pPr marL="285750" indent="-285750" algn="just">
              <a:spcAft>
                <a:spcPts val="0"/>
              </a:spcAft>
              <a:buFontTx/>
              <a:buChar char="-"/>
            </a:pPr>
            <a:r>
              <a:rPr lang="cs-CZ" sz="2800" dirty="0">
                <a:solidFill>
                  <a:srgbClr val="008080"/>
                </a:solidFill>
                <a:latin typeface="Times New Roman" panose="02020603050405020304" pitchFamily="18" charset="0"/>
                <a:ea typeface="Times New Roman" panose="02020603050405020304" pitchFamily="18" charset="0"/>
              </a:rPr>
              <a:t> získat kvalitní zaměstnance a udržet si je.</a:t>
            </a:r>
          </a:p>
          <a:p>
            <a:pPr algn="just">
              <a:spcAft>
                <a:spcPts val="0"/>
              </a:spcAft>
            </a:pPr>
            <a:r>
              <a:rPr lang="cs-CZ" sz="2800" b="1" dirty="0">
                <a:solidFill>
                  <a:srgbClr val="008080"/>
                </a:solidFill>
                <a:latin typeface="Times New Roman" panose="02020603050405020304" pitchFamily="18" charset="0"/>
                <a:ea typeface="Times New Roman" panose="02020603050405020304" pitchFamily="18" charset="0"/>
              </a:rPr>
              <a:t>   Marketingové nástroje interního marketingu:</a:t>
            </a:r>
          </a:p>
          <a:p>
            <a:pPr marL="285750" indent="-285750" algn="just">
              <a:spcAft>
                <a:spcPts val="0"/>
              </a:spcAft>
              <a:buFontTx/>
              <a:buChar char="-"/>
            </a:pPr>
            <a:r>
              <a:rPr lang="cs-CZ" sz="2800" b="1" dirty="0">
                <a:solidFill>
                  <a:srgbClr val="008080"/>
                </a:solidFill>
                <a:latin typeface="Times New Roman" panose="02020603050405020304" pitchFamily="18" charset="0"/>
                <a:ea typeface="Times New Roman" panose="02020603050405020304" pitchFamily="18" charset="0"/>
              </a:rPr>
              <a:t>Produkt </a:t>
            </a:r>
            <a:r>
              <a:rPr lang="cs-CZ" sz="2800" dirty="0">
                <a:solidFill>
                  <a:srgbClr val="008080"/>
                </a:solidFill>
                <a:latin typeface="Times New Roman" panose="02020603050405020304" pitchFamily="18" charset="0"/>
                <a:ea typeface="Times New Roman" panose="02020603050405020304" pitchFamily="18" charset="0"/>
              </a:rPr>
              <a:t> (pracovník a jeho kvalifikace, vzdělávání, školení)</a:t>
            </a:r>
          </a:p>
          <a:p>
            <a:pPr marL="285750" indent="-285750" algn="just">
              <a:spcAft>
                <a:spcPts val="0"/>
              </a:spcAft>
              <a:buFontTx/>
              <a:buChar char="-"/>
            </a:pPr>
            <a:r>
              <a:rPr lang="cs-CZ" sz="2800" b="1" dirty="0">
                <a:solidFill>
                  <a:srgbClr val="008080"/>
                </a:solidFill>
                <a:latin typeface="Times New Roman" panose="02020603050405020304" pitchFamily="18" charset="0"/>
                <a:ea typeface="Times New Roman" panose="02020603050405020304" pitchFamily="18" charset="0"/>
              </a:rPr>
              <a:t>Cena </a:t>
            </a:r>
            <a:r>
              <a:rPr lang="cs-CZ" sz="2800" dirty="0">
                <a:solidFill>
                  <a:srgbClr val="008080"/>
                </a:solidFill>
                <a:latin typeface="Times New Roman" panose="02020603050405020304" pitchFamily="18" charset="0"/>
                <a:ea typeface="Times New Roman" panose="02020603050405020304" pitchFamily="18" charset="0"/>
              </a:rPr>
              <a:t>(pracovní motivace a stimulace pracovníků)</a:t>
            </a:r>
          </a:p>
          <a:p>
            <a:pPr marL="285750" indent="-285750" algn="just">
              <a:spcAft>
                <a:spcPts val="0"/>
              </a:spcAft>
              <a:buFontTx/>
              <a:buChar char="-"/>
            </a:pPr>
            <a:r>
              <a:rPr lang="cs-CZ" sz="2800" b="1" dirty="0">
                <a:solidFill>
                  <a:srgbClr val="008080"/>
                </a:solidFill>
                <a:latin typeface="Times New Roman" panose="02020603050405020304" pitchFamily="18" charset="0"/>
                <a:ea typeface="Times New Roman" panose="02020603050405020304" pitchFamily="18" charset="0"/>
              </a:rPr>
              <a:t>Distribuce</a:t>
            </a:r>
            <a:r>
              <a:rPr lang="cs-CZ" sz="2800" dirty="0">
                <a:solidFill>
                  <a:srgbClr val="008080"/>
                </a:solidFill>
                <a:latin typeface="Times New Roman" panose="02020603050405020304" pitchFamily="18" charset="0"/>
                <a:ea typeface="Times New Roman" panose="02020603050405020304" pitchFamily="18" charset="0"/>
              </a:rPr>
              <a:t> (tvorba pracovních podmínek, vybavenost pracovišť)</a:t>
            </a:r>
          </a:p>
          <a:p>
            <a:pPr marL="285750" indent="-285750" algn="just">
              <a:spcAft>
                <a:spcPts val="0"/>
              </a:spcAft>
              <a:buFontTx/>
              <a:buChar char="-"/>
            </a:pPr>
            <a:r>
              <a:rPr lang="cs-CZ" sz="2800" b="1" dirty="0">
                <a:solidFill>
                  <a:srgbClr val="008080"/>
                </a:solidFill>
                <a:latin typeface="Times New Roman" panose="02020603050405020304" pitchFamily="18" charset="0"/>
                <a:ea typeface="Times New Roman" panose="02020603050405020304" pitchFamily="18" charset="0"/>
              </a:rPr>
              <a:t>Komunikace (</a:t>
            </a:r>
            <a:r>
              <a:rPr lang="cs-CZ" sz="2800" dirty="0">
                <a:solidFill>
                  <a:srgbClr val="008080"/>
                </a:solidFill>
                <a:latin typeface="Times New Roman" panose="02020603050405020304" pitchFamily="18" charset="0"/>
                <a:ea typeface="Times New Roman" panose="02020603050405020304" pitchFamily="18" charset="0"/>
              </a:rPr>
              <a:t>mezi pracovníky a nadřízenými a podřízenými, formální a neformální vztahy).</a:t>
            </a:r>
          </a:p>
        </p:txBody>
      </p:sp>
      <p:pic>
        <p:nvPicPr>
          <p:cNvPr id="6" name="Obrázek 5">
            <a:extLst>
              <a:ext uri="{FF2B5EF4-FFF2-40B4-BE49-F238E27FC236}">
                <a16:creationId xmlns:a16="http://schemas.microsoft.com/office/drawing/2014/main" id="{E391D2F8-1EA0-40D2-BD7A-1ED39408B22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404614" y="1323397"/>
            <a:ext cx="2418894" cy="1778053"/>
          </a:xfrm>
          <a:prstGeom prst="rect">
            <a:avLst/>
          </a:prstGeom>
        </p:spPr>
      </p:pic>
      <p:pic>
        <p:nvPicPr>
          <p:cNvPr id="8" name="Obrázek 7">
            <a:extLst>
              <a:ext uri="{FF2B5EF4-FFF2-40B4-BE49-F238E27FC236}">
                <a16:creationId xmlns:a16="http://schemas.microsoft.com/office/drawing/2014/main" id="{12366040-0CD9-470D-8ADC-42922EF0B816}"/>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224206" y="3296954"/>
            <a:ext cx="2779709" cy="1996419"/>
          </a:xfrm>
          <a:prstGeom prst="rect">
            <a:avLst/>
          </a:prstGeom>
        </p:spPr>
      </p:pic>
    </p:spTree>
    <p:extLst>
      <p:ext uri="{BB962C8B-B14F-4D97-AF65-F5344CB8AC3E}">
        <p14:creationId xmlns:p14="http://schemas.microsoft.com/office/powerpoint/2010/main" val="25392025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3125" y="114432"/>
            <a:ext cx="3533775" cy="718362"/>
          </a:xfrm>
        </p:spPr>
        <p:txBody>
          <a:bodyPr>
            <a:normAutofit/>
          </a:bodyPr>
          <a:lstStyle/>
          <a:p>
            <a:r>
              <a:rPr lang="cs-CZ" sz="3600" b="1" dirty="0">
                <a:solidFill>
                  <a:srgbClr val="008080"/>
                </a:solidFill>
                <a:latin typeface="+mn-lt"/>
              </a:rPr>
              <a:t>Trh dodavatelů</a:t>
            </a: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4" y="0"/>
            <a:ext cx="1464833" cy="1127893"/>
          </a:xfrm>
          <a:prstGeom prst="rect">
            <a:avLst/>
          </a:prstGeom>
        </p:spPr>
      </p:pic>
      <p:pic>
        <p:nvPicPr>
          <p:cNvPr id="1026" name="Picture 2" descr="Rozvoj a podpora vašeho obchodu | Inspir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6900" y="4059526"/>
            <a:ext cx="4210050" cy="2667000"/>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9178238" y="3973801"/>
            <a:ext cx="2370161" cy="861774"/>
          </a:xfrm>
          <a:prstGeom prst="rect">
            <a:avLst/>
          </a:prstGeom>
        </p:spPr>
        <p:txBody>
          <a:bodyPr wrap="square">
            <a:spAutoFit/>
          </a:bodyPr>
          <a:lstStyle/>
          <a:p>
            <a:r>
              <a:rPr lang="cs-CZ" sz="1000" dirty="0"/>
              <a:t>https://www.obrazky.cz/?q=z%C3%A1kaznick%C3%A9%20vztahy#utm_content=lista&amp;utm_term=z%C3%A1kaznick%C3%A9%20vztahy&amp;utm_medium=link&amp;utm_source=undefined&amp;id=4b281d7d31004f10</a:t>
            </a:r>
          </a:p>
        </p:txBody>
      </p:sp>
      <p:pic>
        <p:nvPicPr>
          <p:cNvPr id="1028" name="Picture 4" descr="Vize | The Golden Investment 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304" y="4835575"/>
            <a:ext cx="2362200" cy="1419225"/>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9302866" y="5393026"/>
            <a:ext cx="2409256" cy="1015663"/>
          </a:xfrm>
          <a:prstGeom prst="rect">
            <a:avLst/>
          </a:prstGeom>
        </p:spPr>
        <p:txBody>
          <a:bodyPr wrap="square">
            <a:spAutoFit/>
          </a:bodyPr>
          <a:lstStyle/>
          <a:p>
            <a:r>
              <a:rPr lang="cs-CZ" sz="1000" dirty="0"/>
              <a:t>https://www.obrazky.cz/?q=hodnota%20pro%20z%C3%A1kazn%C3%ADka#utm_content=lista&amp;utm_term=hodnota%20pro%20z%C3%A1kazn%C3%ADka&amp;utm_medium=link&amp;utm_source=undefined&amp;id=1f43c14725ce473c</a:t>
            </a:r>
          </a:p>
        </p:txBody>
      </p:sp>
      <p:sp>
        <p:nvSpPr>
          <p:cNvPr id="6" name="TextovéPole 5"/>
          <p:cNvSpPr txBox="1"/>
          <p:nvPr/>
        </p:nvSpPr>
        <p:spPr>
          <a:xfrm>
            <a:off x="1446663" y="2047164"/>
            <a:ext cx="184731" cy="369332"/>
          </a:xfrm>
          <a:prstGeom prst="rect">
            <a:avLst/>
          </a:prstGeom>
          <a:noFill/>
        </p:spPr>
        <p:txBody>
          <a:bodyPr wrap="none" rtlCol="0">
            <a:spAutoFit/>
          </a:bodyPr>
          <a:lstStyle/>
          <a:p>
            <a:endParaRPr lang="cs-CZ" dirty="0"/>
          </a:p>
        </p:txBody>
      </p:sp>
      <p:sp>
        <p:nvSpPr>
          <p:cNvPr id="8" name="TextovéPole 7"/>
          <p:cNvSpPr txBox="1"/>
          <p:nvPr/>
        </p:nvSpPr>
        <p:spPr>
          <a:xfrm>
            <a:off x="443125" y="754502"/>
            <a:ext cx="9697161" cy="2954655"/>
          </a:xfrm>
          <a:prstGeom prst="rect">
            <a:avLst/>
          </a:prstGeom>
          <a:solidFill>
            <a:schemeClr val="accent6">
              <a:lumMod val="20000"/>
              <a:lumOff val="80000"/>
            </a:schemeClr>
          </a:solidFill>
        </p:spPr>
        <p:txBody>
          <a:bodyPr wrap="square" rtlCol="0">
            <a:spAutoFit/>
          </a:bodyPr>
          <a:lstStyle/>
          <a:p>
            <a:pPr indent="365760" algn="just">
              <a:spcAft>
                <a:spcPts val="0"/>
              </a:spcAft>
            </a:pPr>
            <a:r>
              <a:rPr lang="cs-CZ" sz="2800" b="1" dirty="0">
                <a:solidFill>
                  <a:srgbClr val="008080"/>
                </a:solidFill>
                <a:latin typeface="Times New Roman" panose="02020603050405020304" pitchFamily="18" charset="0"/>
                <a:ea typeface="Times New Roman" panose="02020603050405020304" pitchFamily="18" charset="0"/>
              </a:rPr>
              <a:t>Trh dodavatelů</a:t>
            </a:r>
            <a:r>
              <a:rPr lang="cs-CZ" sz="2800" dirty="0">
                <a:solidFill>
                  <a:srgbClr val="008080"/>
                </a:solidFill>
                <a:latin typeface="Times New Roman" panose="02020603050405020304" pitchFamily="18" charset="0"/>
                <a:ea typeface="Times New Roman" panose="02020603050405020304" pitchFamily="18" charset="0"/>
              </a:rPr>
              <a:t> je velmi konkurenční.</a:t>
            </a:r>
          </a:p>
          <a:p>
            <a:pPr indent="365760" algn="just">
              <a:spcAft>
                <a:spcPts val="0"/>
              </a:spcAft>
            </a:pPr>
            <a:r>
              <a:rPr lang="cs-CZ" sz="2800" dirty="0">
                <a:solidFill>
                  <a:srgbClr val="008080"/>
                </a:solidFill>
                <a:latin typeface="Times New Roman" panose="02020603050405020304" pitchFamily="18" charset="0"/>
                <a:ea typeface="Times New Roman" panose="02020603050405020304" pitchFamily="18" charset="0"/>
              </a:rPr>
              <a:t>Dodavatelé jsou vybíráni podle různých kritériích:</a:t>
            </a:r>
          </a:p>
          <a:p>
            <a:pPr marL="285750" indent="-285750" algn="just">
              <a:spcAft>
                <a:spcPts val="0"/>
              </a:spcAft>
              <a:buFontTx/>
              <a:buChar char="-"/>
            </a:pPr>
            <a:r>
              <a:rPr lang="cs-CZ" sz="2800" dirty="0">
                <a:solidFill>
                  <a:srgbClr val="008080"/>
                </a:solidFill>
                <a:latin typeface="Times New Roman" panose="02020603050405020304" pitchFamily="18" charset="0"/>
                <a:ea typeface="Times New Roman" panose="02020603050405020304" pitchFamily="18" charset="0"/>
              </a:rPr>
              <a:t> kvalita produktu a služeb, serióznost a spolehlivost   dodavatelů z hlediska dodržování plánovaných termínů dodávek či cenové nabídky, reklamace… </a:t>
            </a:r>
          </a:p>
          <a:p>
            <a:pPr algn="just">
              <a:spcAft>
                <a:spcPts val="0"/>
              </a:spcAft>
            </a:pPr>
            <a:r>
              <a:rPr lang="cs-CZ" sz="2800" dirty="0">
                <a:solidFill>
                  <a:srgbClr val="008080"/>
                </a:solidFill>
                <a:latin typeface="Times New Roman" panose="02020603050405020304" pitchFamily="18" charset="0"/>
                <a:ea typeface="Times New Roman" panose="02020603050405020304" pitchFamily="18" charset="0"/>
              </a:rPr>
              <a:t>   Podniky budují stabilní a dlouhodobé vztahy!!!</a:t>
            </a:r>
          </a:p>
          <a:p>
            <a:endParaRPr lang="cs-CZ" dirty="0"/>
          </a:p>
        </p:txBody>
      </p:sp>
    </p:spTree>
    <p:extLst>
      <p:ext uri="{BB962C8B-B14F-4D97-AF65-F5344CB8AC3E}">
        <p14:creationId xmlns:p14="http://schemas.microsoft.com/office/powerpoint/2010/main" val="2955674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7418696" cy="762768"/>
          </a:xfrm>
        </p:spPr>
        <p:txBody>
          <a:bodyPr>
            <a:normAutofit/>
          </a:bodyPr>
          <a:lstStyle/>
          <a:p>
            <a:r>
              <a:rPr lang="cs-CZ" sz="3600" b="1" dirty="0">
                <a:solidFill>
                  <a:srgbClr val="008080"/>
                </a:solidFill>
                <a:latin typeface="+mn-lt"/>
              </a:rPr>
              <a:t>Trh potencionálních zaměstnanců</a:t>
            </a: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4" y="0"/>
            <a:ext cx="1464833" cy="1127893"/>
          </a:xfrm>
          <a:prstGeom prst="rect">
            <a:avLst/>
          </a:prstGeom>
        </p:spPr>
      </p:pic>
      <p:sp>
        <p:nvSpPr>
          <p:cNvPr id="4" name="TextovéPole 3"/>
          <p:cNvSpPr txBox="1"/>
          <p:nvPr/>
        </p:nvSpPr>
        <p:spPr>
          <a:xfrm>
            <a:off x="729018" y="1460311"/>
            <a:ext cx="9247496" cy="4031873"/>
          </a:xfrm>
          <a:prstGeom prst="rect">
            <a:avLst/>
          </a:prstGeom>
          <a:solidFill>
            <a:schemeClr val="accent6">
              <a:lumMod val="20000"/>
              <a:lumOff val="80000"/>
            </a:schemeClr>
          </a:solidFill>
        </p:spPr>
        <p:txBody>
          <a:bodyPr wrap="square" rtlCol="0">
            <a:spAutoFit/>
          </a:bodyPr>
          <a:lstStyle/>
          <a:p>
            <a:r>
              <a:rPr lang="cs-CZ" sz="3200" b="1" dirty="0">
                <a:solidFill>
                  <a:srgbClr val="008080"/>
                </a:solidFill>
              </a:rPr>
              <a:t>Trh potenciálních zaměstnanců:</a:t>
            </a:r>
          </a:p>
          <a:p>
            <a:r>
              <a:rPr lang="cs-CZ" sz="3200" dirty="0">
                <a:solidFill>
                  <a:srgbClr val="008080"/>
                </a:solidFill>
              </a:rPr>
              <a:t> - trh pracovních sil, hledání nových zaměstnanců</a:t>
            </a:r>
          </a:p>
          <a:p>
            <a:pPr marL="457200" indent="-457200">
              <a:buFontTx/>
              <a:buChar char="-"/>
            </a:pPr>
            <a:r>
              <a:rPr lang="cs-CZ" sz="3200" dirty="0">
                <a:solidFill>
                  <a:srgbClr val="008080"/>
                </a:solidFill>
              </a:rPr>
              <a:t>specifický význam pracovníků majících přímý kontakt se zákazníky</a:t>
            </a:r>
          </a:p>
          <a:p>
            <a:pPr marL="457200" indent="-457200">
              <a:buFontTx/>
              <a:buChar char="-"/>
            </a:pPr>
            <a:r>
              <a:rPr lang="cs-CZ" sz="3200" dirty="0">
                <a:solidFill>
                  <a:srgbClr val="008080"/>
                </a:solidFill>
              </a:rPr>
              <a:t>tito </a:t>
            </a:r>
            <a:r>
              <a:rPr lang="cs-CZ" sz="3200" dirty="0">
                <a:solidFill>
                  <a:srgbClr val="FF0000"/>
                </a:solidFill>
              </a:rPr>
              <a:t>zaměstnanci v první linii </a:t>
            </a:r>
            <a:r>
              <a:rPr lang="cs-CZ" sz="3200" dirty="0">
                <a:solidFill>
                  <a:srgbClr val="008080"/>
                </a:solidFill>
              </a:rPr>
              <a:t>mají velký význam v budování vztahů se zákazníky, protože prodávají produkty, nabízejí služby a poskytují i odborné rady</a:t>
            </a:r>
            <a:r>
              <a:rPr lang="cs-CZ" sz="3200" dirty="0"/>
              <a:t>. </a:t>
            </a:r>
          </a:p>
          <a:p>
            <a:endParaRPr lang="cs-CZ" sz="3200" dirty="0"/>
          </a:p>
        </p:txBody>
      </p:sp>
    </p:spTree>
    <p:extLst>
      <p:ext uri="{BB962C8B-B14F-4D97-AF65-F5344CB8AC3E}">
        <p14:creationId xmlns:p14="http://schemas.microsoft.com/office/powerpoint/2010/main" val="867296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7418696" cy="762768"/>
          </a:xfrm>
        </p:spPr>
        <p:txBody>
          <a:bodyPr>
            <a:normAutofit/>
          </a:bodyPr>
          <a:lstStyle/>
          <a:p>
            <a:r>
              <a:rPr lang="cs-CZ" sz="3600" b="1" dirty="0">
                <a:solidFill>
                  <a:srgbClr val="008080"/>
                </a:solidFill>
                <a:latin typeface="+mn-lt"/>
              </a:rPr>
              <a:t>Referenční trhy</a:t>
            </a: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4" y="0"/>
            <a:ext cx="1464833" cy="1127893"/>
          </a:xfrm>
          <a:prstGeom prst="rect">
            <a:avLst/>
          </a:prstGeom>
        </p:spPr>
      </p:pic>
      <p:sp>
        <p:nvSpPr>
          <p:cNvPr id="4" name="TextovéPole 3"/>
          <p:cNvSpPr txBox="1"/>
          <p:nvPr/>
        </p:nvSpPr>
        <p:spPr>
          <a:xfrm>
            <a:off x="838200" y="1337480"/>
            <a:ext cx="9826388" cy="4031873"/>
          </a:xfrm>
          <a:prstGeom prst="rect">
            <a:avLst/>
          </a:prstGeom>
          <a:solidFill>
            <a:schemeClr val="accent6">
              <a:lumMod val="20000"/>
              <a:lumOff val="80000"/>
            </a:schemeClr>
          </a:solidFill>
        </p:spPr>
        <p:txBody>
          <a:bodyPr wrap="square" rtlCol="0">
            <a:spAutoFit/>
          </a:bodyPr>
          <a:lstStyle/>
          <a:p>
            <a:r>
              <a:rPr lang="cs-CZ" sz="3200" b="1" dirty="0">
                <a:solidFill>
                  <a:srgbClr val="008080"/>
                </a:solidFill>
              </a:rPr>
              <a:t>Referenční trhy</a:t>
            </a:r>
            <a:r>
              <a:rPr lang="cs-CZ" sz="3200" dirty="0">
                <a:solidFill>
                  <a:srgbClr val="008080"/>
                </a:solidFill>
              </a:rPr>
              <a:t> - různé subjekty i organizace. </a:t>
            </a:r>
          </a:p>
          <a:p>
            <a:r>
              <a:rPr lang="cs-CZ" sz="3200" b="1" dirty="0">
                <a:solidFill>
                  <a:srgbClr val="FF0000"/>
                </a:solidFill>
              </a:rPr>
              <a:t>Kdo?</a:t>
            </a:r>
          </a:p>
          <a:p>
            <a:pPr marL="457200" indent="-457200">
              <a:buFontTx/>
              <a:buChar char="-"/>
            </a:pPr>
            <a:r>
              <a:rPr lang="cs-CZ" sz="3200" dirty="0">
                <a:solidFill>
                  <a:srgbClr val="008080"/>
                </a:solidFill>
              </a:rPr>
              <a:t>samotní zákazníci se svými rodinami, zaměstnanci, kteří mohou informovat o organizaci a jejich produktech a službách mimo své pracoviště</a:t>
            </a:r>
          </a:p>
          <a:p>
            <a:pPr marL="457200" indent="-457200">
              <a:buFontTx/>
              <a:buChar char="-"/>
            </a:pPr>
            <a:r>
              <a:rPr lang="cs-CZ" sz="3200" dirty="0">
                <a:solidFill>
                  <a:srgbClr val="008080"/>
                </a:solidFill>
              </a:rPr>
              <a:t>rozmanité podniky zaměřující se na</a:t>
            </a:r>
            <a:r>
              <a:rPr lang="cs-CZ" sz="3200" dirty="0">
                <a:solidFill>
                  <a:srgbClr val="FF0000"/>
                </a:solidFill>
              </a:rPr>
              <a:t> tvorbu pozitivního obrazu o nějaké firmě či organizaci </a:t>
            </a:r>
            <a:r>
              <a:rPr lang="cs-CZ" sz="3200" dirty="0">
                <a:solidFill>
                  <a:srgbClr val="008080"/>
                </a:solidFill>
              </a:rPr>
              <a:t>(např. reklamní agentury).</a:t>
            </a:r>
            <a:endParaRPr lang="cs-CZ" dirty="0">
              <a:solidFill>
                <a:srgbClr val="008080"/>
              </a:solidFill>
            </a:endParaRPr>
          </a:p>
        </p:txBody>
      </p:sp>
    </p:spTree>
    <p:extLst>
      <p:ext uri="{BB962C8B-B14F-4D97-AF65-F5344CB8AC3E}">
        <p14:creationId xmlns:p14="http://schemas.microsoft.com/office/powerpoint/2010/main" val="8644988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7418696" cy="762768"/>
          </a:xfrm>
        </p:spPr>
        <p:txBody>
          <a:bodyPr>
            <a:normAutofit/>
          </a:bodyPr>
          <a:lstStyle/>
          <a:p>
            <a:r>
              <a:rPr lang="cs-CZ" sz="3600" b="1" dirty="0">
                <a:solidFill>
                  <a:srgbClr val="008080"/>
                </a:solidFill>
                <a:latin typeface="+mn-lt"/>
              </a:rPr>
              <a:t>Trhy </a:t>
            </a:r>
            <a:r>
              <a:rPr lang="cs-CZ" sz="3600" b="1" dirty="0" err="1">
                <a:solidFill>
                  <a:srgbClr val="008080"/>
                </a:solidFill>
                <a:latin typeface="+mn-lt"/>
              </a:rPr>
              <a:t>ovlivňovatelů</a:t>
            </a:r>
            <a:endParaRPr lang="cs-CZ" sz="3600" b="1" dirty="0">
              <a:solidFill>
                <a:srgbClr val="008080"/>
              </a:solidFill>
              <a:latin typeface="+mn-lt"/>
            </a:endParaRP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4" y="0"/>
            <a:ext cx="1464833" cy="1127893"/>
          </a:xfrm>
          <a:prstGeom prst="rect">
            <a:avLst/>
          </a:prstGeom>
        </p:spPr>
      </p:pic>
      <p:sp>
        <p:nvSpPr>
          <p:cNvPr id="4" name="TextovéPole 3"/>
          <p:cNvSpPr txBox="1"/>
          <p:nvPr/>
        </p:nvSpPr>
        <p:spPr>
          <a:xfrm>
            <a:off x="436727" y="1296537"/>
            <a:ext cx="10959153" cy="5016758"/>
          </a:xfrm>
          <a:prstGeom prst="rect">
            <a:avLst/>
          </a:prstGeom>
          <a:solidFill>
            <a:schemeClr val="accent6">
              <a:lumMod val="20000"/>
              <a:lumOff val="80000"/>
            </a:schemeClr>
          </a:solidFill>
        </p:spPr>
        <p:txBody>
          <a:bodyPr wrap="square" rtlCol="0">
            <a:spAutoFit/>
          </a:bodyPr>
          <a:lstStyle/>
          <a:p>
            <a:r>
              <a:rPr lang="cs-CZ" sz="3200" b="1" dirty="0" err="1">
                <a:solidFill>
                  <a:srgbClr val="008080"/>
                </a:solidFill>
              </a:rPr>
              <a:t>Ovlivňovací</a:t>
            </a:r>
            <a:r>
              <a:rPr lang="cs-CZ" sz="3200" b="1" dirty="0">
                <a:solidFill>
                  <a:srgbClr val="008080"/>
                </a:solidFill>
              </a:rPr>
              <a:t> trhy</a:t>
            </a:r>
            <a:r>
              <a:rPr lang="cs-CZ" sz="3200" dirty="0">
                <a:solidFill>
                  <a:srgbClr val="008080"/>
                </a:solidFill>
              </a:rPr>
              <a:t> – řada veřejnoprávních i soukromých organizací.  </a:t>
            </a:r>
          </a:p>
          <a:p>
            <a:pPr marL="457200" indent="-457200">
              <a:buFontTx/>
              <a:buChar char="-"/>
            </a:pPr>
            <a:r>
              <a:rPr lang="cs-CZ" sz="3200" b="1" dirty="0">
                <a:solidFill>
                  <a:srgbClr val="008080"/>
                </a:solidFill>
              </a:rPr>
              <a:t>vláda, parlament a další ústřední orgány </a:t>
            </a:r>
            <a:r>
              <a:rPr lang="cs-CZ" sz="3200" dirty="0">
                <a:solidFill>
                  <a:srgbClr val="008080"/>
                </a:solidFill>
              </a:rPr>
              <a:t>i regionální organizace veřejné správy </a:t>
            </a:r>
          </a:p>
          <a:p>
            <a:pPr marL="457200" indent="-457200">
              <a:buFontTx/>
              <a:buChar char="-"/>
            </a:pPr>
            <a:r>
              <a:rPr lang="cs-CZ" sz="3200" b="1" dirty="0">
                <a:solidFill>
                  <a:srgbClr val="008080"/>
                </a:solidFill>
              </a:rPr>
              <a:t>školská zařízení a výzkumné instituce</a:t>
            </a:r>
            <a:r>
              <a:rPr lang="cs-CZ" sz="3200" dirty="0">
                <a:solidFill>
                  <a:srgbClr val="008080"/>
                </a:solidFill>
              </a:rPr>
              <a:t>, regionální agentury, hospodářské a obchodní komory, dozorové orgány na trhu a ratingové organizace</a:t>
            </a:r>
          </a:p>
          <a:p>
            <a:pPr marL="457200" indent="-457200">
              <a:buFontTx/>
              <a:buChar char="-"/>
            </a:pPr>
            <a:r>
              <a:rPr lang="cs-CZ" sz="3200" b="1" dirty="0">
                <a:solidFill>
                  <a:srgbClr val="008080"/>
                </a:solidFill>
              </a:rPr>
              <a:t>tisk, média, profesní či zájmová společenstva</a:t>
            </a:r>
          </a:p>
          <a:p>
            <a:r>
              <a:rPr lang="cs-CZ" sz="3200" dirty="0">
                <a:solidFill>
                  <a:srgbClr val="008080"/>
                </a:solidFill>
              </a:rPr>
              <a:t>Mohou působit na rozhodování a vývoj organizací. </a:t>
            </a:r>
            <a:r>
              <a:rPr lang="cs-CZ" sz="3200" b="1" dirty="0">
                <a:solidFill>
                  <a:srgbClr val="FF0000"/>
                </a:solidFill>
              </a:rPr>
              <a:t>Ovlivňují podnikatelské prostředí </a:t>
            </a:r>
            <a:r>
              <a:rPr lang="cs-CZ" sz="3200" dirty="0">
                <a:solidFill>
                  <a:srgbClr val="008080"/>
                </a:solidFill>
              </a:rPr>
              <a:t>(legislativa, podpora podnikání, ovlivňování image …).</a:t>
            </a:r>
            <a:endParaRPr lang="cs-CZ" dirty="0">
              <a:solidFill>
                <a:srgbClr val="008080"/>
              </a:solidFill>
            </a:endParaRPr>
          </a:p>
        </p:txBody>
      </p:sp>
    </p:spTree>
    <p:extLst>
      <p:ext uri="{BB962C8B-B14F-4D97-AF65-F5344CB8AC3E}">
        <p14:creationId xmlns:p14="http://schemas.microsoft.com/office/powerpoint/2010/main" val="3188547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499553" y="195486"/>
            <a:ext cx="3890809" cy="646331"/>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cs-CZ" sz="3600" b="1" kern="0" dirty="0">
                <a:solidFill>
                  <a:srgbClr val="307871"/>
                </a:solidFill>
                <a:latin typeface="Times New Roman"/>
                <a:ea typeface="+mj-ea"/>
                <a:cs typeface="+mj-cs"/>
              </a:rPr>
              <a:t>Shrnutí přednášky</a:t>
            </a:r>
            <a:endParaRPr kumimoji="0" lang="en-GB" sz="3600" b="1" i="0" u="none" strike="noStrike" kern="0" cap="none" spc="0" normalizeH="0" baseline="0" dirty="0">
              <a:ln>
                <a:noFill/>
              </a:ln>
              <a:solidFill>
                <a:sysClr val="windowText" lastClr="000000"/>
              </a:solidFill>
              <a:effectLst/>
              <a:uLnTx/>
              <a:uFillTx/>
            </a:endParaRPr>
          </a:p>
        </p:txBody>
      </p:sp>
      <p:sp>
        <p:nvSpPr>
          <p:cNvPr id="2" name="TextovéPole 1"/>
          <p:cNvSpPr txBox="1"/>
          <p:nvPr/>
        </p:nvSpPr>
        <p:spPr>
          <a:xfrm>
            <a:off x="395169" y="761396"/>
            <a:ext cx="11401661" cy="6001643"/>
          </a:xfrm>
          <a:prstGeom prst="rect">
            <a:avLst/>
          </a:prstGeom>
          <a:solidFill>
            <a:schemeClr val="accent6">
              <a:lumMod val="40000"/>
              <a:lumOff val="60000"/>
            </a:schemeClr>
          </a:solidFill>
        </p:spPr>
        <p:txBody>
          <a:bodyPr wrap="square" rtlCol="0">
            <a:spAutoFit/>
          </a:bodyPr>
          <a:lstStyle/>
          <a:p>
            <a:r>
              <a:rPr lang="cs-CZ" sz="3200" b="1" dirty="0">
                <a:solidFill>
                  <a:srgbClr val="008080"/>
                </a:solidFill>
                <a:cs typeface="Arial" panose="020B0604020202020204" pitchFamily="34" charset="0"/>
              </a:rPr>
              <a:t>Marketing</a:t>
            </a:r>
          </a:p>
          <a:p>
            <a:r>
              <a:rPr lang="cs-CZ" sz="3200" b="1" dirty="0">
                <a:solidFill>
                  <a:srgbClr val="008080"/>
                </a:solidFill>
                <a:cs typeface="Arial" panose="020B0604020202020204" pitchFamily="34" charset="0"/>
              </a:rPr>
              <a:t>Přechod od transakčního marketingu ke vztahovému</a:t>
            </a:r>
          </a:p>
          <a:p>
            <a:r>
              <a:rPr lang="cs-CZ" sz="3200" b="1" dirty="0">
                <a:solidFill>
                  <a:srgbClr val="FF0000"/>
                </a:solidFill>
                <a:cs typeface="Arial" panose="020B0604020202020204" pitchFamily="34" charset="0"/>
              </a:rPr>
              <a:t>Nová paradigmata marketingu </a:t>
            </a:r>
            <a:r>
              <a:rPr lang="cs-CZ" sz="3200" dirty="0">
                <a:solidFill>
                  <a:srgbClr val="008080"/>
                </a:solidFill>
                <a:cs typeface="Arial" panose="020B0604020202020204" pitchFamily="34" charset="0"/>
              </a:rPr>
              <a:t>– marketing 1.0, 2.0, 3.0 a 4.0 a rozdíly mezi nimi</a:t>
            </a:r>
          </a:p>
          <a:p>
            <a:r>
              <a:rPr lang="cs-CZ" sz="3200" b="1" dirty="0">
                <a:solidFill>
                  <a:srgbClr val="FF0000"/>
                </a:solidFill>
                <a:cs typeface="Arial" panose="020B0604020202020204" pitchFamily="34" charset="0"/>
              </a:rPr>
              <a:t>Model 6 trhů </a:t>
            </a:r>
            <a:r>
              <a:rPr lang="cs-CZ" sz="3200" dirty="0">
                <a:solidFill>
                  <a:srgbClr val="008080"/>
                </a:solidFill>
                <a:cs typeface="Arial" panose="020B0604020202020204" pitchFamily="34" charset="0"/>
              </a:rPr>
              <a:t>– kdo ho vytvořil a co vyjadřuje</a:t>
            </a:r>
          </a:p>
          <a:p>
            <a:r>
              <a:rPr lang="cs-CZ" sz="3200" b="1" dirty="0">
                <a:solidFill>
                  <a:srgbClr val="FF0000"/>
                </a:solidFill>
                <a:cs typeface="Arial" panose="020B0604020202020204" pitchFamily="34" charset="0"/>
              </a:rPr>
              <a:t>Trh zákazníků </a:t>
            </a:r>
            <a:r>
              <a:rPr lang="cs-CZ" sz="3200" dirty="0">
                <a:solidFill>
                  <a:srgbClr val="008080"/>
                </a:solidFill>
                <a:cs typeface="Arial" panose="020B0604020202020204" pitchFamily="34" charset="0"/>
              </a:rPr>
              <a:t>– koneční spotřebitelé (B2C), firmy (B2B) </a:t>
            </a:r>
          </a:p>
          <a:p>
            <a:r>
              <a:rPr lang="cs-CZ" sz="3200" b="1" dirty="0">
                <a:solidFill>
                  <a:srgbClr val="FF0000"/>
                </a:solidFill>
                <a:cs typeface="Arial" panose="020B0604020202020204" pitchFamily="34" charset="0"/>
              </a:rPr>
              <a:t>Interní trh </a:t>
            </a:r>
            <a:r>
              <a:rPr lang="cs-CZ" sz="3200" dirty="0">
                <a:solidFill>
                  <a:srgbClr val="008080"/>
                </a:solidFill>
                <a:cs typeface="Arial" panose="020B0604020202020204" pitchFamily="34" charset="0"/>
              </a:rPr>
              <a:t>–nástroje interního marketingu</a:t>
            </a:r>
          </a:p>
          <a:p>
            <a:r>
              <a:rPr lang="cs-CZ" sz="3200" b="1" dirty="0">
                <a:solidFill>
                  <a:srgbClr val="FF0000"/>
                </a:solidFill>
                <a:cs typeface="Arial" panose="020B0604020202020204" pitchFamily="34" charset="0"/>
              </a:rPr>
              <a:t>Trh dodavatelů</a:t>
            </a:r>
            <a:r>
              <a:rPr lang="cs-CZ" sz="3200" b="1" dirty="0">
                <a:solidFill>
                  <a:srgbClr val="008080"/>
                </a:solidFill>
                <a:cs typeface="Arial" panose="020B0604020202020204" pitchFamily="34" charset="0"/>
              </a:rPr>
              <a:t> </a:t>
            </a:r>
            <a:r>
              <a:rPr lang="cs-CZ" sz="3200" dirty="0">
                <a:solidFill>
                  <a:srgbClr val="008080"/>
                </a:solidFill>
                <a:cs typeface="Arial" panose="020B0604020202020204" pitchFamily="34" charset="0"/>
              </a:rPr>
              <a:t>– kritéria výběru</a:t>
            </a:r>
          </a:p>
          <a:p>
            <a:r>
              <a:rPr lang="cs-CZ" sz="3200" b="1" dirty="0">
                <a:solidFill>
                  <a:srgbClr val="FF0000"/>
                </a:solidFill>
                <a:cs typeface="Arial" panose="020B0604020202020204" pitchFamily="34" charset="0"/>
              </a:rPr>
              <a:t>Trh potencionálních zaměstnanců</a:t>
            </a:r>
            <a:r>
              <a:rPr lang="cs-CZ" sz="3200" b="1" dirty="0">
                <a:solidFill>
                  <a:srgbClr val="008080"/>
                </a:solidFill>
                <a:cs typeface="Arial" panose="020B0604020202020204" pitchFamily="34" charset="0"/>
              </a:rPr>
              <a:t> </a:t>
            </a:r>
            <a:r>
              <a:rPr lang="cs-CZ" sz="3200" dirty="0">
                <a:solidFill>
                  <a:srgbClr val="008080"/>
                </a:solidFill>
                <a:cs typeface="Arial" panose="020B0604020202020204" pitchFamily="34" charset="0"/>
              </a:rPr>
              <a:t>– trh pracovních sil, zaměstnanci budující vztahy se zákazníky</a:t>
            </a:r>
          </a:p>
          <a:p>
            <a:r>
              <a:rPr lang="cs-CZ" sz="3200" b="1" dirty="0">
                <a:solidFill>
                  <a:srgbClr val="FF0000"/>
                </a:solidFill>
                <a:cs typeface="Arial" panose="020B0604020202020204" pitchFamily="34" charset="0"/>
              </a:rPr>
              <a:t>Referenční trhy </a:t>
            </a:r>
            <a:r>
              <a:rPr lang="cs-CZ" sz="3200" dirty="0">
                <a:solidFill>
                  <a:srgbClr val="008080"/>
                </a:solidFill>
                <a:cs typeface="Arial" panose="020B0604020202020204" pitchFamily="34" charset="0"/>
              </a:rPr>
              <a:t>–tvorba pozitivního image firem</a:t>
            </a:r>
          </a:p>
          <a:p>
            <a:r>
              <a:rPr lang="cs-CZ" sz="3200" b="1" dirty="0" err="1">
                <a:solidFill>
                  <a:srgbClr val="FF0000"/>
                </a:solidFill>
                <a:cs typeface="Arial" panose="020B0604020202020204" pitchFamily="34" charset="0"/>
              </a:rPr>
              <a:t>Ovlivňovací</a:t>
            </a:r>
            <a:r>
              <a:rPr lang="cs-CZ" sz="3200" b="1" dirty="0">
                <a:solidFill>
                  <a:srgbClr val="FF0000"/>
                </a:solidFill>
                <a:cs typeface="Arial" panose="020B0604020202020204" pitchFamily="34" charset="0"/>
              </a:rPr>
              <a:t> trhy- </a:t>
            </a:r>
            <a:r>
              <a:rPr lang="cs-CZ" sz="3200" dirty="0">
                <a:solidFill>
                  <a:srgbClr val="008080"/>
                </a:solidFill>
                <a:cs typeface="Arial" panose="020B0604020202020204" pitchFamily="34" charset="0"/>
              </a:rPr>
              <a:t>vliv na podnikatelské prostředí.</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4623" y="94961"/>
            <a:ext cx="1464833" cy="1127893"/>
          </a:xfrm>
          <a:prstGeom prst="rect">
            <a:avLst/>
          </a:prstGeom>
        </p:spPr>
      </p:pic>
    </p:spTree>
    <p:extLst>
      <p:ext uri="{BB962C8B-B14F-4D97-AF65-F5344CB8AC3E}">
        <p14:creationId xmlns:p14="http://schemas.microsoft.com/office/powerpoint/2010/main" val="3044440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525178" y="514222"/>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6" y="1165203"/>
            <a:ext cx="4297080" cy="2847239"/>
          </a:xfrm>
          <a:prstGeom prst="rect">
            <a:avLst/>
          </a:prstGeom>
        </p:spPr>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cs-CZ" sz="4000" b="1" dirty="0"/>
          </a:p>
          <a:p>
            <a:pPr algn="l"/>
            <a:endParaRPr lang="cs-CZ" sz="4000" b="1" dirty="0"/>
          </a:p>
          <a:p>
            <a:pPr lvl="0"/>
            <a:r>
              <a:rPr lang="cs-CZ" sz="4300" b="1" cap="all" dirty="0"/>
              <a:t>Marketing a jeho vývojové změny</a:t>
            </a:r>
          </a:p>
        </p:txBody>
      </p:sp>
      <p:sp>
        <p:nvSpPr>
          <p:cNvPr id="10" name="Zástupný symbol pro obsah 2"/>
          <p:cNvSpPr txBox="1">
            <a:spLocks/>
          </p:cNvSpPr>
          <p:nvPr/>
        </p:nvSpPr>
        <p:spPr>
          <a:xfrm>
            <a:off x="396842" y="2976893"/>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2400" b="1" i="1" dirty="0">
              <a:solidFill>
                <a:srgbClr val="002060"/>
              </a:solidFill>
            </a:endParaRPr>
          </a:p>
          <a:p>
            <a:pPr marL="0" indent="0">
              <a:buNone/>
            </a:pPr>
            <a:r>
              <a:rPr lang="en-GB" sz="1200" dirty="0">
                <a:solidFill>
                  <a:schemeClr val="bg1"/>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583594" y="2398056"/>
            <a:ext cx="5039386" cy="3463188"/>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b="1" dirty="0">
                <a:solidFill>
                  <a:srgbClr val="008080"/>
                </a:solidFill>
                <a:cs typeface="Arial" panose="020B0604020202020204" pitchFamily="34" charset="0"/>
              </a:rPr>
              <a:t>Marketing</a:t>
            </a:r>
          </a:p>
          <a:p>
            <a:pPr marL="0" indent="0">
              <a:buNone/>
            </a:pPr>
            <a:r>
              <a:rPr lang="cs-CZ" b="1" dirty="0">
                <a:solidFill>
                  <a:srgbClr val="008080"/>
                </a:solidFill>
                <a:cs typeface="Arial" panose="020B0604020202020204" pitchFamily="34" charset="0"/>
              </a:rPr>
              <a:t>Přechod od tradičního marketingu ke vztahovému</a:t>
            </a:r>
          </a:p>
          <a:p>
            <a:pPr marL="0" indent="0">
              <a:buNone/>
            </a:pPr>
            <a:r>
              <a:rPr lang="cs-CZ" b="1" dirty="0">
                <a:solidFill>
                  <a:srgbClr val="008080"/>
                </a:solidFill>
                <a:cs typeface="Arial" panose="020B0604020202020204" pitchFamily="34" charset="0"/>
              </a:rPr>
              <a:t>Nová paradigmata marketingu a zákazník</a:t>
            </a:r>
          </a:p>
          <a:p>
            <a:pPr marL="0" indent="0">
              <a:buNone/>
            </a:pPr>
            <a:r>
              <a:rPr lang="cs-CZ" b="1" dirty="0">
                <a:solidFill>
                  <a:srgbClr val="008080"/>
                </a:solidFill>
                <a:cs typeface="Arial" panose="020B0604020202020204" pitchFamily="34" charset="0"/>
              </a:rPr>
              <a:t>Model 6 trhů</a:t>
            </a:r>
          </a:p>
          <a:p>
            <a:pPr marL="0" indent="0">
              <a:buNone/>
            </a:pPr>
            <a:r>
              <a:rPr lang="cs-CZ" b="1" dirty="0">
                <a:solidFill>
                  <a:srgbClr val="008080"/>
                </a:solidFill>
                <a:cs typeface="Arial" panose="020B0604020202020204" pitchFamily="34" charset="0"/>
              </a:rPr>
              <a:t> </a:t>
            </a:r>
          </a:p>
          <a:p>
            <a:pPr marL="0" indent="0">
              <a:buNone/>
            </a:pPr>
            <a:endParaRPr lang="cs-CZ" sz="2400" b="1" dirty="0">
              <a:solidFill>
                <a:srgbClr val="002060"/>
              </a:solidFill>
              <a:cs typeface="Arial" panose="020B0604020202020204" pitchFamily="34" charset="0"/>
            </a:endParaRPr>
          </a:p>
        </p:txBody>
      </p:sp>
      <p:sp>
        <p:nvSpPr>
          <p:cNvPr id="3" name="TextovéPole 2"/>
          <p:cNvSpPr txBox="1"/>
          <p:nvPr/>
        </p:nvSpPr>
        <p:spPr>
          <a:xfrm>
            <a:off x="901555" y="4419068"/>
            <a:ext cx="3603812" cy="584775"/>
          </a:xfrm>
          <a:prstGeom prst="rect">
            <a:avLst/>
          </a:prstGeom>
          <a:noFill/>
        </p:spPr>
        <p:txBody>
          <a:bodyPr wrap="square" rtlCol="0">
            <a:spAutoFit/>
          </a:bodyPr>
          <a:lstStyle/>
          <a:p>
            <a:r>
              <a:rPr lang="cs-CZ" sz="3200" dirty="0">
                <a:solidFill>
                  <a:schemeClr val="bg1"/>
                </a:solidFill>
              </a:rPr>
              <a:t>Struktura přednášky</a:t>
            </a:r>
          </a:p>
        </p:txBody>
      </p:sp>
    </p:spTree>
    <p:extLst>
      <p:ext uri="{BB962C8B-B14F-4D97-AF65-F5344CB8AC3E}">
        <p14:creationId xmlns:p14="http://schemas.microsoft.com/office/powerpoint/2010/main" val="1628521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3" name="TextovéPole 2"/>
          <p:cNvSpPr txBox="1"/>
          <p:nvPr/>
        </p:nvSpPr>
        <p:spPr>
          <a:xfrm>
            <a:off x="584513" y="755749"/>
            <a:ext cx="9225887" cy="646331"/>
          </a:xfrm>
          <a:prstGeom prst="rect">
            <a:avLst/>
          </a:prstGeom>
          <a:noFill/>
        </p:spPr>
        <p:txBody>
          <a:bodyPr wrap="square" rtlCol="0">
            <a:spAutoFit/>
          </a:bodyPr>
          <a:lstStyle/>
          <a:p>
            <a:r>
              <a:rPr lang="cs-CZ" sz="3600" b="1" dirty="0">
                <a:solidFill>
                  <a:srgbClr val="008080"/>
                </a:solidFill>
              </a:rPr>
              <a:t>Marketing </a:t>
            </a:r>
          </a:p>
        </p:txBody>
      </p:sp>
      <p:sp>
        <p:nvSpPr>
          <p:cNvPr id="5" name="TextovéPole 4"/>
          <p:cNvSpPr txBox="1"/>
          <p:nvPr/>
        </p:nvSpPr>
        <p:spPr>
          <a:xfrm>
            <a:off x="584513" y="1454640"/>
            <a:ext cx="6122832" cy="3539430"/>
          </a:xfrm>
          <a:prstGeom prst="rect">
            <a:avLst/>
          </a:prstGeom>
          <a:solidFill>
            <a:schemeClr val="accent6">
              <a:lumMod val="40000"/>
              <a:lumOff val="60000"/>
            </a:schemeClr>
          </a:solidFill>
        </p:spPr>
        <p:txBody>
          <a:bodyPr wrap="square" rtlCol="0">
            <a:spAutoFit/>
          </a:bodyPr>
          <a:lstStyle/>
          <a:p>
            <a:r>
              <a:rPr lang="cs-CZ" sz="3200" b="1" dirty="0">
                <a:solidFill>
                  <a:srgbClr val="008080"/>
                </a:solidFill>
                <a:cs typeface="Arial" panose="020B0604020202020204" pitchFamily="34" charset="0"/>
              </a:rPr>
              <a:t>Marketing je společenský a manažerský proces, jehož prostřednictvím uspokojují jednotlivci a skupiny své potřeby a přání v procesu výroby a směny produktů a hodnot </a:t>
            </a:r>
            <a:r>
              <a:rPr lang="cs-CZ" sz="3200" b="1" dirty="0">
                <a:solidFill>
                  <a:srgbClr val="FF0000"/>
                </a:solidFill>
                <a:cs typeface="Arial" panose="020B0604020202020204" pitchFamily="34" charset="0"/>
              </a:rPr>
              <a:t>(</a:t>
            </a:r>
            <a:r>
              <a:rPr lang="cs-CZ" sz="3200" b="1" dirty="0" err="1">
                <a:solidFill>
                  <a:srgbClr val="FF0000"/>
                </a:solidFill>
                <a:cs typeface="Arial" panose="020B0604020202020204" pitchFamily="34" charset="0"/>
              </a:rPr>
              <a:t>Kotler</a:t>
            </a:r>
            <a:r>
              <a:rPr lang="cs-CZ" sz="3200" b="1" dirty="0">
                <a:solidFill>
                  <a:srgbClr val="FF0000"/>
                </a:solidFill>
                <a:cs typeface="Arial" panose="020B0604020202020204" pitchFamily="34" charset="0"/>
              </a:rPr>
              <a:t> et al., 2007, s. 40).</a:t>
            </a:r>
            <a:endParaRPr lang="cs-CZ" sz="3200" dirty="0"/>
          </a:p>
        </p:txBody>
      </p:sp>
      <p:pic>
        <p:nvPicPr>
          <p:cNvPr id="2" name="Obrázek 1" descr="Better Posters: More than &lt;strong&gt;marketing&lt;/strong&g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438" y="739339"/>
            <a:ext cx="2955717" cy="2825461"/>
          </a:xfrm>
          <a:prstGeom prst="rect">
            <a:avLst/>
          </a:prstGeom>
        </p:spPr>
      </p:pic>
      <p:sp>
        <p:nvSpPr>
          <p:cNvPr id="7" name="Obdélník 6"/>
          <p:cNvSpPr/>
          <p:nvPr/>
        </p:nvSpPr>
        <p:spPr>
          <a:xfrm>
            <a:off x="7592583" y="3883915"/>
            <a:ext cx="2579426" cy="400110"/>
          </a:xfrm>
          <a:prstGeom prst="rect">
            <a:avLst/>
          </a:prstGeom>
        </p:spPr>
        <p:txBody>
          <a:bodyPr wrap="square">
            <a:spAutoFit/>
          </a:bodyPr>
          <a:lstStyle/>
          <a:p>
            <a:r>
              <a:rPr lang="cs-CZ" sz="1000" dirty="0"/>
              <a:t>http://betterposters.blogspot.com/2013/03/more-than-marketing.html</a:t>
            </a:r>
          </a:p>
        </p:txBody>
      </p:sp>
      <p:sp>
        <p:nvSpPr>
          <p:cNvPr id="8" name="TextovéPole 7">
            <a:extLst>
              <a:ext uri="{FF2B5EF4-FFF2-40B4-BE49-F238E27FC236}">
                <a16:creationId xmlns:a16="http://schemas.microsoft.com/office/drawing/2014/main" id="{4E86FD33-66E8-4DA0-8DB0-F169C5DEAB98}"/>
              </a:ext>
            </a:extLst>
          </p:cNvPr>
          <p:cNvSpPr txBox="1"/>
          <p:nvPr/>
        </p:nvSpPr>
        <p:spPr>
          <a:xfrm>
            <a:off x="584513" y="5374911"/>
            <a:ext cx="6714699" cy="1200329"/>
          </a:xfrm>
          <a:prstGeom prst="rect">
            <a:avLst/>
          </a:prstGeom>
          <a:solidFill>
            <a:srgbClr val="FFFF66"/>
          </a:solidFill>
        </p:spPr>
        <p:txBody>
          <a:bodyPr wrap="square" rtlCol="0">
            <a:spAutoFit/>
          </a:bodyPr>
          <a:lstStyle/>
          <a:p>
            <a:r>
              <a:rPr lang="cs-CZ" sz="2400" b="1" dirty="0">
                <a:solidFill>
                  <a:srgbClr val="FF0000"/>
                </a:solidFill>
              </a:rPr>
              <a:t>Nástroje marketingu:  4P (produkt, cena, místo neboli distribuce a komunikace – product, </a:t>
            </a:r>
            <a:r>
              <a:rPr lang="cs-CZ" sz="2400" b="1" dirty="0" err="1">
                <a:solidFill>
                  <a:srgbClr val="FF0000"/>
                </a:solidFill>
              </a:rPr>
              <a:t>price</a:t>
            </a:r>
            <a:r>
              <a:rPr lang="cs-CZ" sz="2400" b="1" dirty="0">
                <a:solidFill>
                  <a:srgbClr val="FF0000"/>
                </a:solidFill>
              </a:rPr>
              <a:t>, place, promotion)</a:t>
            </a:r>
          </a:p>
        </p:txBody>
      </p:sp>
      <p:sp>
        <p:nvSpPr>
          <p:cNvPr id="9" name="TextovéPole 8">
            <a:extLst>
              <a:ext uri="{FF2B5EF4-FFF2-40B4-BE49-F238E27FC236}">
                <a16:creationId xmlns:a16="http://schemas.microsoft.com/office/drawing/2014/main" id="{C68BF46C-10DF-47B4-89C0-4225F47B3923}"/>
              </a:ext>
            </a:extLst>
          </p:cNvPr>
          <p:cNvSpPr txBox="1"/>
          <p:nvPr/>
        </p:nvSpPr>
        <p:spPr>
          <a:xfrm>
            <a:off x="8236490" y="4779457"/>
            <a:ext cx="3370997" cy="1569660"/>
          </a:xfrm>
          <a:prstGeom prst="rect">
            <a:avLst/>
          </a:prstGeom>
          <a:solidFill>
            <a:schemeClr val="accent4">
              <a:lumMod val="20000"/>
              <a:lumOff val="80000"/>
            </a:schemeClr>
          </a:solidFill>
        </p:spPr>
        <p:txBody>
          <a:bodyPr wrap="square" rtlCol="0">
            <a:spAutoFit/>
          </a:bodyPr>
          <a:lstStyle/>
          <a:p>
            <a:r>
              <a:rPr lang="cs-CZ" sz="2400" b="1" dirty="0">
                <a:solidFill>
                  <a:srgbClr val="FF0000"/>
                </a:solidFill>
              </a:rPr>
              <a:t>Rozšířená verze </a:t>
            </a:r>
            <a:r>
              <a:rPr lang="cs-CZ" sz="2400" dirty="0">
                <a:solidFill>
                  <a:srgbClr val="FF0000"/>
                </a:solidFill>
              </a:rPr>
              <a:t>– lidé, materiální prostředí a procesy (ve službách a v obchodě</a:t>
            </a:r>
            <a:r>
              <a:rPr lang="cs-CZ" dirty="0"/>
              <a:t>)</a:t>
            </a:r>
          </a:p>
        </p:txBody>
      </p:sp>
    </p:spTree>
    <p:extLst>
      <p:ext uri="{BB962C8B-B14F-4D97-AF65-F5344CB8AC3E}">
        <p14:creationId xmlns:p14="http://schemas.microsoft.com/office/powerpoint/2010/main" val="1222144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199" y="365125"/>
            <a:ext cx="9288440" cy="1325563"/>
          </a:xfrm>
        </p:spPr>
        <p:txBody>
          <a:bodyPr>
            <a:normAutofit/>
          </a:bodyPr>
          <a:lstStyle/>
          <a:p>
            <a:r>
              <a:rPr lang="cs-CZ" sz="3600" b="1" dirty="0">
                <a:solidFill>
                  <a:srgbClr val="008080"/>
                </a:solidFill>
                <a:latin typeface="+mn-lt"/>
              </a:rPr>
              <a:t>Transakční marketing – počátky marketingu</a:t>
            </a: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4" name="TextovéPole 3"/>
          <p:cNvSpPr txBox="1"/>
          <p:nvPr/>
        </p:nvSpPr>
        <p:spPr>
          <a:xfrm>
            <a:off x="838200" y="1922700"/>
            <a:ext cx="9561394" cy="4031873"/>
          </a:xfrm>
          <a:prstGeom prst="rect">
            <a:avLst/>
          </a:prstGeom>
          <a:solidFill>
            <a:schemeClr val="accent6">
              <a:lumMod val="20000"/>
              <a:lumOff val="80000"/>
            </a:schemeClr>
          </a:solidFill>
        </p:spPr>
        <p:txBody>
          <a:bodyPr wrap="square" rtlCol="0">
            <a:spAutoFit/>
          </a:bodyPr>
          <a:lstStyle/>
          <a:p>
            <a:r>
              <a:rPr lang="cs-CZ" sz="3200" b="1" dirty="0">
                <a:solidFill>
                  <a:srgbClr val="008080"/>
                </a:solidFill>
              </a:rPr>
              <a:t>Transakční marketing </a:t>
            </a:r>
            <a:r>
              <a:rPr lang="cs-CZ" sz="3200" dirty="0">
                <a:solidFill>
                  <a:srgbClr val="008080"/>
                </a:solidFill>
              </a:rPr>
              <a:t>je označován také jako </a:t>
            </a:r>
            <a:r>
              <a:rPr lang="cs-CZ" sz="3200" b="1" dirty="0">
                <a:solidFill>
                  <a:srgbClr val="FF0000"/>
                </a:solidFill>
              </a:rPr>
              <a:t>tradiční</a:t>
            </a:r>
            <a:r>
              <a:rPr lang="cs-CZ" sz="3200" dirty="0">
                <a:solidFill>
                  <a:srgbClr val="008080"/>
                </a:solidFill>
              </a:rPr>
              <a:t> marketing  (pojetí není ale jednotné)</a:t>
            </a:r>
          </a:p>
          <a:p>
            <a:endParaRPr lang="cs-CZ" sz="3200" b="1" dirty="0">
              <a:solidFill>
                <a:srgbClr val="008080"/>
              </a:solidFill>
            </a:endParaRPr>
          </a:p>
          <a:p>
            <a:r>
              <a:rPr lang="cs-CZ" sz="3200" b="1" dirty="0">
                <a:solidFill>
                  <a:srgbClr val="008080"/>
                </a:solidFill>
              </a:rPr>
              <a:t>Transakční marketing  </a:t>
            </a:r>
          </a:p>
          <a:p>
            <a:pPr marL="457200" indent="-457200">
              <a:buFontTx/>
              <a:buChar char="-"/>
            </a:pPr>
            <a:r>
              <a:rPr lang="cs-CZ" sz="3200" dirty="0">
                <a:solidFill>
                  <a:srgbClr val="008080"/>
                </a:solidFill>
              </a:rPr>
              <a:t>zákazník má zájem pouze o</a:t>
            </a:r>
            <a:r>
              <a:rPr lang="cs-CZ" sz="3200" b="1" dirty="0">
                <a:solidFill>
                  <a:srgbClr val="FF0000"/>
                </a:solidFill>
              </a:rPr>
              <a:t> produkt </a:t>
            </a:r>
            <a:r>
              <a:rPr lang="cs-CZ" sz="3200" dirty="0">
                <a:solidFill>
                  <a:srgbClr val="008080"/>
                </a:solidFill>
              </a:rPr>
              <a:t>(nižší náklady prodeje), i dnes mohou existovat tito zákazníci. </a:t>
            </a:r>
          </a:p>
          <a:p>
            <a:pPr marL="457200" indent="-457200">
              <a:buFontTx/>
              <a:buChar char="-"/>
            </a:pPr>
            <a:r>
              <a:rPr lang="cs-CZ" sz="3200" dirty="0">
                <a:solidFill>
                  <a:srgbClr val="008080"/>
                </a:solidFill>
              </a:rPr>
              <a:t>firmy kladou důraz na produkt,  vztahy nejsou kontinuální.</a:t>
            </a:r>
          </a:p>
        </p:txBody>
      </p:sp>
    </p:spTree>
    <p:extLst>
      <p:ext uri="{BB962C8B-B14F-4D97-AF65-F5344CB8AC3E}">
        <p14:creationId xmlns:p14="http://schemas.microsoft.com/office/powerpoint/2010/main" val="3367869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199" y="365125"/>
            <a:ext cx="7541525" cy="1325563"/>
          </a:xfrm>
        </p:spPr>
        <p:txBody>
          <a:bodyPr>
            <a:normAutofit/>
          </a:bodyPr>
          <a:lstStyle/>
          <a:p>
            <a:r>
              <a:rPr lang="cs-CZ" sz="3600" b="1" dirty="0">
                <a:solidFill>
                  <a:srgbClr val="008080"/>
                </a:solidFill>
                <a:latin typeface="+mn-lt"/>
              </a:rPr>
              <a:t>Jak definujeme transakční marketing?</a:t>
            </a: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4" name="Obdélník 3"/>
          <p:cNvSpPr/>
          <p:nvPr/>
        </p:nvSpPr>
        <p:spPr>
          <a:xfrm>
            <a:off x="742664" y="1690688"/>
            <a:ext cx="10721455" cy="4031873"/>
          </a:xfrm>
          <a:prstGeom prst="rect">
            <a:avLst/>
          </a:prstGeom>
          <a:solidFill>
            <a:schemeClr val="accent6">
              <a:lumMod val="20000"/>
              <a:lumOff val="80000"/>
            </a:schemeClr>
          </a:solidFill>
        </p:spPr>
        <p:txBody>
          <a:bodyPr wrap="square">
            <a:spAutoFit/>
          </a:bodyPr>
          <a:lstStyle/>
          <a:p>
            <a:r>
              <a:rPr lang="cs-CZ" sz="3200" b="1" dirty="0">
                <a:solidFill>
                  <a:srgbClr val="FF0000"/>
                </a:solidFill>
                <a:latin typeface="Times New Roman" panose="02020603050405020304" pitchFamily="18" charset="0"/>
                <a:ea typeface="Calibri" panose="020F0502020204030204" pitchFamily="34" charset="0"/>
              </a:rPr>
              <a:t>Transakční marketing</a:t>
            </a:r>
            <a:r>
              <a:rPr lang="cs-CZ" sz="3200" dirty="0">
                <a:solidFill>
                  <a:srgbClr val="FF0000"/>
                </a:solidFill>
                <a:latin typeface="Times New Roman" panose="02020603050405020304" pitchFamily="18" charset="0"/>
                <a:ea typeface="Calibri" panose="020F0502020204030204" pitchFamily="34" charset="0"/>
              </a:rPr>
              <a:t> </a:t>
            </a:r>
            <a:r>
              <a:rPr lang="cs-CZ" sz="3200" dirty="0">
                <a:solidFill>
                  <a:srgbClr val="008080"/>
                </a:solidFill>
                <a:latin typeface="Times New Roman" panose="02020603050405020304" pitchFamily="18" charset="0"/>
                <a:ea typeface="Calibri" panose="020F0502020204030204" pitchFamily="34" charset="0"/>
              </a:rPr>
              <a:t>je jednorázově</a:t>
            </a:r>
            <a:r>
              <a:rPr lang="cs-CZ" sz="3200" b="1" dirty="0">
                <a:solidFill>
                  <a:srgbClr val="FF0000"/>
                </a:solidFill>
                <a:latin typeface="Times New Roman" panose="02020603050405020304" pitchFamily="18" charset="0"/>
                <a:ea typeface="Calibri" panose="020F0502020204030204" pitchFamily="34" charset="0"/>
              </a:rPr>
              <a:t> orientován na prodej</a:t>
            </a:r>
            <a:r>
              <a:rPr lang="cs-CZ" sz="3200" dirty="0">
                <a:solidFill>
                  <a:srgbClr val="008080"/>
                </a:solidFill>
                <a:latin typeface="Times New Roman" panose="02020603050405020304" pitchFamily="18" charset="0"/>
                <a:ea typeface="Calibri" panose="020F0502020204030204" pitchFamily="34" charset="0"/>
              </a:rPr>
              <a:t> Kontakty se zákazníky </a:t>
            </a:r>
            <a:r>
              <a:rPr lang="cs-CZ" sz="3200" b="1" dirty="0">
                <a:solidFill>
                  <a:srgbClr val="FF0000"/>
                </a:solidFill>
                <a:latin typeface="Times New Roman" panose="02020603050405020304" pitchFamily="18" charset="0"/>
                <a:ea typeface="Calibri" panose="020F0502020204030204" pitchFamily="34" charset="0"/>
              </a:rPr>
              <a:t>nejsou pravidelné</a:t>
            </a:r>
            <a:r>
              <a:rPr lang="cs-CZ" sz="3200" dirty="0">
                <a:solidFill>
                  <a:srgbClr val="008080"/>
                </a:solidFill>
                <a:latin typeface="Times New Roman" panose="02020603050405020304" pitchFamily="18" charset="0"/>
                <a:ea typeface="Calibri" panose="020F0502020204030204" pitchFamily="34" charset="0"/>
              </a:rPr>
              <a:t>. Podniky věnují pozornost především produktu a jeho vlastnostem. </a:t>
            </a:r>
          </a:p>
          <a:p>
            <a:pPr algn="just"/>
            <a:r>
              <a:rPr lang="cs-CZ" sz="3200" dirty="0">
                <a:solidFill>
                  <a:srgbClr val="008080"/>
                </a:solidFill>
                <a:latin typeface="Times New Roman" panose="02020603050405020304" pitchFamily="18" charset="0"/>
                <a:ea typeface="Calibri" panose="020F0502020204030204" pitchFamily="34" charset="0"/>
              </a:rPr>
              <a:t>Vztahy se zákazníky nemají dlouhodobý charakter, ale spíše krátkodobý. Poprodejním servisu není věnována taková pozornost, jakou by si zasloužil. Nižší je snaha prodejců zcela uspokojit očekávání zákazníků. Odpovědnost za kvalitu produktu měli zaměstnanci produkce. (Dohnal 2002)</a:t>
            </a:r>
            <a:endParaRPr lang="cs-CZ" sz="3200" dirty="0">
              <a:solidFill>
                <a:srgbClr val="008080"/>
              </a:solidFill>
            </a:endParaRPr>
          </a:p>
        </p:txBody>
      </p:sp>
    </p:spTree>
    <p:extLst>
      <p:ext uri="{BB962C8B-B14F-4D97-AF65-F5344CB8AC3E}">
        <p14:creationId xmlns:p14="http://schemas.microsoft.com/office/powerpoint/2010/main" val="86366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3" name="TextovéPole 2"/>
          <p:cNvSpPr txBox="1"/>
          <p:nvPr/>
        </p:nvSpPr>
        <p:spPr>
          <a:xfrm>
            <a:off x="557218" y="430680"/>
            <a:ext cx="9225887" cy="646331"/>
          </a:xfrm>
          <a:prstGeom prst="rect">
            <a:avLst/>
          </a:prstGeom>
          <a:noFill/>
        </p:spPr>
        <p:txBody>
          <a:bodyPr wrap="square" rtlCol="0">
            <a:spAutoFit/>
          </a:bodyPr>
          <a:lstStyle/>
          <a:p>
            <a:r>
              <a:rPr lang="cs-CZ" sz="3600" b="1" dirty="0">
                <a:solidFill>
                  <a:srgbClr val="008080"/>
                </a:solidFill>
              </a:rPr>
              <a:t>Od transakčního marketingu ke vztahovému </a:t>
            </a:r>
          </a:p>
        </p:txBody>
      </p:sp>
      <p:sp>
        <p:nvSpPr>
          <p:cNvPr id="7" name="TextovéPole 6"/>
          <p:cNvSpPr txBox="1"/>
          <p:nvPr/>
        </p:nvSpPr>
        <p:spPr>
          <a:xfrm>
            <a:off x="407093" y="1087019"/>
            <a:ext cx="10251809" cy="5786199"/>
          </a:xfrm>
          <a:prstGeom prst="rect">
            <a:avLst/>
          </a:prstGeom>
          <a:solidFill>
            <a:srgbClr val="008080"/>
          </a:solidFill>
        </p:spPr>
        <p:txBody>
          <a:bodyPr wrap="square" rtlCol="0">
            <a:spAutoFit/>
          </a:bodyPr>
          <a:lstStyle/>
          <a:p>
            <a:r>
              <a:rPr lang="cs-CZ" sz="3200" dirty="0">
                <a:solidFill>
                  <a:schemeClr val="bg1"/>
                </a:solidFill>
              </a:rPr>
              <a:t>Období </a:t>
            </a:r>
            <a:r>
              <a:rPr lang="cs-CZ" sz="3200" b="1" dirty="0">
                <a:solidFill>
                  <a:srgbClr val="FFFF00"/>
                </a:solidFill>
              </a:rPr>
              <a:t>50. let </a:t>
            </a:r>
            <a:r>
              <a:rPr lang="cs-CZ" sz="3200" dirty="0">
                <a:solidFill>
                  <a:schemeClr val="bg1"/>
                </a:solidFill>
              </a:rPr>
              <a:t>bylo považováno za období, v němž došlo k nastartování marketingu. </a:t>
            </a:r>
          </a:p>
          <a:p>
            <a:r>
              <a:rPr lang="cs-CZ" sz="3200" dirty="0">
                <a:solidFill>
                  <a:schemeClr val="bg1"/>
                </a:solidFill>
              </a:rPr>
              <a:t>S vlastním zrozením marketingu jsou spojována</a:t>
            </a:r>
            <a:r>
              <a:rPr lang="cs-CZ" sz="3200" b="1" i="1" dirty="0">
                <a:solidFill>
                  <a:schemeClr val="bg1"/>
                </a:solidFill>
              </a:rPr>
              <a:t> </a:t>
            </a:r>
            <a:r>
              <a:rPr lang="cs-CZ" sz="3200" b="1" i="1" dirty="0">
                <a:solidFill>
                  <a:srgbClr val="FFFF00"/>
                </a:solidFill>
              </a:rPr>
              <a:t>60. léta</a:t>
            </a:r>
            <a:r>
              <a:rPr lang="cs-CZ" sz="3200" dirty="0">
                <a:solidFill>
                  <a:srgbClr val="FFFF00"/>
                </a:solidFill>
              </a:rPr>
              <a:t>. </a:t>
            </a:r>
            <a:r>
              <a:rPr lang="cs-CZ" sz="3200" dirty="0">
                <a:solidFill>
                  <a:schemeClr val="bg1"/>
                </a:solidFill>
              </a:rPr>
              <a:t>Tehdy se objevil Kotler - důraz na </a:t>
            </a:r>
            <a:r>
              <a:rPr lang="cs-CZ" sz="3200" dirty="0">
                <a:solidFill>
                  <a:srgbClr val="FFC000"/>
                </a:solidFill>
              </a:rPr>
              <a:t>marketingové nástroje.</a:t>
            </a:r>
          </a:p>
          <a:p>
            <a:r>
              <a:rPr lang="cs-CZ" sz="3200" i="1" dirty="0">
                <a:solidFill>
                  <a:schemeClr val="bg1"/>
                </a:solidFill>
              </a:rPr>
              <a:t>V</a:t>
            </a:r>
            <a:r>
              <a:rPr lang="cs-CZ" sz="3200" b="1" i="1" dirty="0">
                <a:solidFill>
                  <a:schemeClr val="bg1"/>
                </a:solidFill>
              </a:rPr>
              <a:t> </a:t>
            </a:r>
            <a:r>
              <a:rPr lang="cs-CZ" sz="3200" b="1" i="1" dirty="0">
                <a:solidFill>
                  <a:srgbClr val="FFFF00"/>
                </a:solidFill>
              </a:rPr>
              <a:t>70. letech</a:t>
            </a:r>
            <a:r>
              <a:rPr lang="cs-CZ" sz="3200" dirty="0">
                <a:solidFill>
                  <a:srgbClr val="FFFF00"/>
                </a:solidFill>
              </a:rPr>
              <a:t> </a:t>
            </a:r>
            <a:r>
              <a:rPr lang="cs-CZ" sz="3200" dirty="0">
                <a:solidFill>
                  <a:schemeClr val="bg1"/>
                </a:solidFill>
              </a:rPr>
              <a:t>se začal projevovat </a:t>
            </a:r>
            <a:r>
              <a:rPr lang="cs-CZ" sz="3200" dirty="0">
                <a:solidFill>
                  <a:srgbClr val="FFFF00"/>
                </a:solidFill>
              </a:rPr>
              <a:t>zájem firem o spolupráci</a:t>
            </a:r>
            <a:r>
              <a:rPr lang="cs-CZ" sz="3200" dirty="0">
                <a:solidFill>
                  <a:schemeClr val="bg1"/>
                </a:solidFill>
              </a:rPr>
              <a:t>, o koordinaci své činnosti, koncentruje se obchod. SWOT analýza (sloužící k hodnocení vnějšího a vnitřního prostředí firmy)</a:t>
            </a:r>
          </a:p>
          <a:p>
            <a:r>
              <a:rPr lang="cs-CZ" sz="3200" dirty="0">
                <a:solidFill>
                  <a:schemeClr val="bg1"/>
                </a:solidFill>
              </a:rPr>
              <a:t>K dalšímu posílení pozice marketingu dochází počátkem </a:t>
            </a:r>
            <a:r>
              <a:rPr lang="cs-CZ" sz="3200" b="1" i="1" dirty="0">
                <a:solidFill>
                  <a:srgbClr val="FFFF00"/>
                </a:solidFill>
              </a:rPr>
              <a:t>80. let</a:t>
            </a:r>
            <a:r>
              <a:rPr lang="cs-CZ" sz="3200" dirty="0">
                <a:solidFill>
                  <a:srgbClr val="FFFF00"/>
                </a:solidFill>
              </a:rPr>
              <a:t>  </a:t>
            </a:r>
            <a:r>
              <a:rPr lang="cs-CZ" sz="3200" dirty="0">
                <a:solidFill>
                  <a:schemeClr val="bg1"/>
                </a:solidFill>
              </a:rPr>
              <a:t>v souvislostí se sílící konkurencí. Prosazuje se dlouhodobost marketingu (</a:t>
            </a:r>
            <a:r>
              <a:rPr lang="cs-CZ" sz="3200" dirty="0">
                <a:solidFill>
                  <a:srgbClr val="FFFF00"/>
                </a:solidFill>
              </a:rPr>
              <a:t>důraz na marketingové strategie</a:t>
            </a:r>
            <a:r>
              <a:rPr lang="cs-CZ" sz="3200" dirty="0">
                <a:solidFill>
                  <a:schemeClr val="bg1"/>
                </a:solidFill>
              </a:rPr>
              <a:t>).</a:t>
            </a:r>
          </a:p>
          <a:p>
            <a:endParaRPr lang="cs-CZ" dirty="0"/>
          </a:p>
        </p:txBody>
      </p:sp>
    </p:spTree>
    <p:extLst>
      <p:ext uri="{BB962C8B-B14F-4D97-AF65-F5344CB8AC3E}">
        <p14:creationId xmlns:p14="http://schemas.microsoft.com/office/powerpoint/2010/main" val="3006913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777922" y="703189"/>
            <a:ext cx="9253184" cy="646331"/>
          </a:xfrm>
          <a:prstGeom prst="rect">
            <a:avLst/>
          </a:prstGeom>
          <a:noFill/>
        </p:spPr>
        <p:txBody>
          <a:bodyPr wrap="square" rtlCol="0">
            <a:spAutoFit/>
          </a:bodyPr>
          <a:lstStyle/>
          <a:p>
            <a:r>
              <a:rPr lang="cs-CZ" sz="3600" b="1" dirty="0">
                <a:solidFill>
                  <a:srgbClr val="008080"/>
                </a:solidFill>
              </a:rPr>
              <a:t>Od transakčního marketingu ke vztahovému </a:t>
            </a: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4" name="TextovéPole 3"/>
          <p:cNvSpPr txBox="1"/>
          <p:nvPr/>
        </p:nvSpPr>
        <p:spPr>
          <a:xfrm>
            <a:off x="777922" y="1958000"/>
            <a:ext cx="10781732" cy="3539430"/>
          </a:xfrm>
          <a:prstGeom prst="rect">
            <a:avLst/>
          </a:prstGeom>
          <a:solidFill>
            <a:srgbClr val="008080"/>
          </a:solidFill>
        </p:spPr>
        <p:txBody>
          <a:bodyPr wrap="square" rtlCol="0">
            <a:spAutoFit/>
          </a:bodyPr>
          <a:lstStyle/>
          <a:p>
            <a:pPr algn="ctr"/>
            <a:r>
              <a:rPr lang="cs-CZ" sz="3200" dirty="0">
                <a:solidFill>
                  <a:schemeClr val="bg1"/>
                </a:solidFill>
              </a:rPr>
              <a:t> Rozšíření marketingu pokračuje v </a:t>
            </a:r>
            <a:r>
              <a:rPr lang="cs-CZ" sz="3200" b="1" i="1" dirty="0">
                <a:solidFill>
                  <a:srgbClr val="FFFF66"/>
                </a:solidFill>
              </a:rPr>
              <a:t>90. letech:</a:t>
            </a:r>
          </a:p>
          <a:p>
            <a:pPr marL="342900" indent="-342900">
              <a:buFontTx/>
              <a:buChar char="-"/>
            </a:pPr>
            <a:r>
              <a:rPr lang="cs-CZ" sz="3200" dirty="0">
                <a:solidFill>
                  <a:schemeClr val="bg1"/>
                </a:solidFill>
              </a:rPr>
              <a:t>prohlubuje se jeho orientace na okolí.</a:t>
            </a:r>
          </a:p>
          <a:p>
            <a:pPr marL="342900" indent="-342900">
              <a:buFontTx/>
              <a:buChar char="-"/>
            </a:pPr>
            <a:r>
              <a:rPr lang="cs-CZ" sz="3200" dirty="0">
                <a:solidFill>
                  <a:schemeClr val="bg1"/>
                </a:solidFill>
              </a:rPr>
              <a:t>jako funkce vedení přechází na </a:t>
            </a:r>
            <a:r>
              <a:rPr lang="cs-CZ" sz="3200" dirty="0">
                <a:solidFill>
                  <a:srgbClr val="FFC000"/>
                </a:solidFill>
              </a:rPr>
              <a:t>duální pozici</a:t>
            </a:r>
            <a:r>
              <a:rPr lang="cs-CZ" sz="3200" dirty="0">
                <a:solidFill>
                  <a:schemeClr val="bg1"/>
                </a:solidFill>
              </a:rPr>
              <a:t>, kdy představuje rovnoprávnou podnikovou funkci a vůdčí koncepci managementu, ovlivňuje všechny procesy v podniku.</a:t>
            </a:r>
          </a:p>
          <a:p>
            <a:pPr marL="342900" indent="-342900">
              <a:buFontTx/>
              <a:buChar char="-"/>
            </a:pPr>
            <a:r>
              <a:rPr lang="cs-CZ" sz="3200" dirty="0">
                <a:solidFill>
                  <a:schemeClr val="bg1"/>
                </a:solidFill>
              </a:rPr>
              <a:t>firmy si začínají uvědomovat, že </a:t>
            </a:r>
            <a:r>
              <a:rPr lang="cs-CZ" sz="3200" dirty="0">
                <a:solidFill>
                  <a:srgbClr val="FFFF00"/>
                </a:solidFill>
              </a:rPr>
              <a:t>zaměření se na produkt již nestačí.</a:t>
            </a:r>
          </a:p>
        </p:txBody>
      </p:sp>
      <p:sp>
        <p:nvSpPr>
          <p:cNvPr id="6" name="TextovéPole 5">
            <a:extLst>
              <a:ext uri="{FF2B5EF4-FFF2-40B4-BE49-F238E27FC236}">
                <a16:creationId xmlns:a16="http://schemas.microsoft.com/office/drawing/2014/main" id="{53046B8C-29E5-40D4-BF2F-DD51D1F6D452}"/>
              </a:ext>
            </a:extLst>
          </p:cNvPr>
          <p:cNvSpPr txBox="1"/>
          <p:nvPr/>
        </p:nvSpPr>
        <p:spPr>
          <a:xfrm>
            <a:off x="2524836" y="5923128"/>
            <a:ext cx="6387152" cy="461665"/>
          </a:xfrm>
          <a:prstGeom prst="rect">
            <a:avLst/>
          </a:prstGeom>
          <a:solidFill>
            <a:schemeClr val="accent4">
              <a:lumMod val="20000"/>
              <a:lumOff val="80000"/>
            </a:schemeClr>
          </a:solidFill>
        </p:spPr>
        <p:txBody>
          <a:bodyPr wrap="square" rtlCol="0">
            <a:spAutoFit/>
          </a:bodyPr>
          <a:lstStyle/>
          <a:p>
            <a:pPr algn="ctr"/>
            <a:r>
              <a:rPr lang="cs-CZ" sz="2400" b="1" dirty="0"/>
              <a:t>Marketingová orientace firem</a:t>
            </a:r>
          </a:p>
        </p:txBody>
      </p:sp>
    </p:spTree>
    <p:extLst>
      <p:ext uri="{BB962C8B-B14F-4D97-AF65-F5344CB8AC3E}">
        <p14:creationId xmlns:p14="http://schemas.microsoft.com/office/powerpoint/2010/main" val="3651425725"/>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1800</TotalTime>
  <Words>2534</Words>
  <Application>Microsoft Office PowerPoint</Application>
  <PresentationFormat>Širokoúhlá obrazovka</PresentationFormat>
  <Paragraphs>267</Paragraphs>
  <Slides>35</Slides>
  <Notes>0</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35</vt:i4>
      </vt:variant>
    </vt:vector>
  </HeadingPairs>
  <TitlesOfParts>
    <vt:vector size="44" baseType="lpstr">
      <vt:lpstr>&amp;quot</vt:lpstr>
      <vt:lpstr>Arial</vt:lpstr>
      <vt:lpstr>Calibri</vt:lpstr>
      <vt:lpstr>Calibri Light</vt:lpstr>
      <vt:lpstr>Courier New</vt:lpstr>
      <vt:lpstr>Noto Serif</vt:lpstr>
      <vt:lpstr>Symbol</vt:lpstr>
      <vt:lpstr>Times New Roman</vt:lpstr>
      <vt:lpstr>Motiv Office</vt:lpstr>
      <vt:lpstr>Název prezentace</vt:lpstr>
      <vt:lpstr>Prezentace aplikace PowerPoint</vt:lpstr>
      <vt:lpstr>Prezentace aplikace PowerPoint</vt:lpstr>
      <vt:lpstr>Prezentace aplikace PowerPoint</vt:lpstr>
      <vt:lpstr>Prezentace aplikace PowerPoint</vt:lpstr>
      <vt:lpstr>Transakční marketing – počátky marketingu</vt:lpstr>
      <vt:lpstr>Jak definujeme transakční marketing?</vt:lpstr>
      <vt:lpstr>Prezentace aplikace PowerPoint</vt:lpstr>
      <vt:lpstr>Prezentace aplikace PowerPoint</vt:lpstr>
      <vt:lpstr>Od transakčního marketingu ke vztahovému - shrnutí</vt:lpstr>
      <vt:lpstr>Prezentace aplikace PowerPoint</vt:lpstr>
      <vt:lpstr>Prezentace aplikace PowerPoint</vt:lpstr>
      <vt:lpstr>Nová paradigmata marketingu a zákazník</vt:lpstr>
      <vt:lpstr>Nová paradigmata marketingu</vt:lpstr>
      <vt:lpstr>Nová paradigmata marketingu</vt:lpstr>
      <vt:lpstr>Holistické pojetí marketingu </vt:lpstr>
      <vt:lpstr>Holistické pojetí marketingu</vt:lpstr>
      <vt:lpstr>Integrovaný marketing</vt:lpstr>
      <vt:lpstr>Výkonový marketing</vt:lpstr>
      <vt:lpstr>Nová paradigmata marketingu</vt:lpstr>
      <vt:lpstr>Digitální marketing ???</vt:lpstr>
      <vt:lpstr>Humanistický marketing a humanizace značky</vt:lpstr>
      <vt:lpstr>Datart humanizuje své prodejny – případová studie</vt:lpstr>
      <vt:lpstr>Datart humanizuje své prodejny – případová studie</vt:lpstr>
      <vt:lpstr>Vícekanálový marketing - omnichannelová  – řízení kanálů</vt:lpstr>
      <vt:lpstr>Marketing vztahů</vt:lpstr>
      <vt:lpstr>Jak definujeme vztahový marketing?</vt:lpstr>
      <vt:lpstr>Model 6 trhů </vt:lpstr>
      <vt:lpstr>Trh zákazníků – CRM – řízení vztahů se zákazníky</vt:lpstr>
      <vt:lpstr>Interní trhy</vt:lpstr>
      <vt:lpstr>Trh dodavatelů</vt:lpstr>
      <vt:lpstr>Trh potencionálních zaměstnanců</vt:lpstr>
      <vt:lpstr>Referenční trhy</vt:lpstr>
      <vt:lpstr>Trhy ovlivňovatelů</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sta0006</cp:lastModifiedBy>
  <cp:revision>192</cp:revision>
  <dcterms:created xsi:type="dcterms:W3CDTF">2016-11-25T20:36:16Z</dcterms:created>
  <dcterms:modified xsi:type="dcterms:W3CDTF">2021-09-20T18:48:57Z</dcterms:modified>
</cp:coreProperties>
</file>