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91" r:id="rId2"/>
    <p:sldId id="258" r:id="rId3"/>
    <p:sldId id="263" r:id="rId4"/>
    <p:sldId id="297" r:id="rId5"/>
    <p:sldId id="314" r:id="rId6"/>
    <p:sldId id="298" r:id="rId7"/>
    <p:sldId id="299" r:id="rId8"/>
    <p:sldId id="300" r:id="rId9"/>
    <p:sldId id="325" r:id="rId10"/>
    <p:sldId id="295" r:id="rId11"/>
    <p:sldId id="326" r:id="rId12"/>
    <p:sldId id="286" r:id="rId13"/>
    <p:sldId id="293" r:id="rId14"/>
    <p:sldId id="301" r:id="rId15"/>
    <p:sldId id="292" r:id="rId16"/>
    <p:sldId id="302" r:id="rId17"/>
    <p:sldId id="303" r:id="rId18"/>
    <p:sldId id="305" r:id="rId19"/>
    <p:sldId id="306" r:id="rId20"/>
    <p:sldId id="311" r:id="rId21"/>
    <p:sldId id="327" r:id="rId22"/>
    <p:sldId id="307" r:id="rId23"/>
    <p:sldId id="328" r:id="rId24"/>
    <p:sldId id="319" r:id="rId25"/>
    <p:sldId id="310" r:id="rId26"/>
    <p:sldId id="308" r:id="rId27"/>
    <p:sldId id="312" r:id="rId28"/>
    <p:sldId id="330" r:id="rId29"/>
    <p:sldId id="313" r:id="rId30"/>
    <p:sldId id="309" r:id="rId31"/>
    <p:sldId id="321" r:id="rId32"/>
    <p:sldId id="329" r:id="rId33"/>
    <p:sldId id="315"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16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04.10.2021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04.10.2021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04.10.2021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04.10.2021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datart.cz/muj_datart/objednavky/detail/index.html?order_id=02000000EF149B3CC68B0C09088ECA60B126EB7EFA20529A6FA0413E68C121231A777962389D478035EFECD2B17024975FF2F454&amp;utm_source=newsletter&amp;utm_medium=email&amp;utm_campaign=transakcni-potvrzeni-objednavky&amp;utm_content=cta-sledovat-objednavku"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Vztahový marketing a CRM</a:t>
            </a: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Doc. Ing. Halina </a:t>
            </a:r>
            <a:r>
              <a:rPr lang="cs-CZ" sz="2400" b="1" dirty="0" err="1">
                <a:ln w="0"/>
                <a:solidFill>
                  <a:schemeClr val="bg1"/>
                </a:solidFill>
                <a:effectLst>
                  <a:outerShdw blurRad="38100" dist="19050" dir="2700000" algn="tl" rotWithShape="0">
                    <a:schemeClr val="dk1">
                      <a:alpha val="40000"/>
                    </a:schemeClr>
                  </a:outerShdw>
                </a:effectLst>
              </a:rPr>
              <a:t>Starzyczná</a:t>
            </a:r>
            <a:r>
              <a:rPr lang="cs-CZ" sz="2400" b="1" dirty="0">
                <a:ln w="0"/>
                <a:solidFill>
                  <a:schemeClr val="bg1"/>
                </a:solidFill>
                <a:effectLst>
                  <a:outerShdw blurRad="38100" dist="19050" dir="2700000" algn="tl" rotWithShape="0">
                    <a:schemeClr val="dk1">
                      <a:alpha val="40000"/>
                    </a:schemeClr>
                  </a:outerShdw>
                </a:effectLst>
              </a:rPr>
              <a:t>, Ph.D.</a:t>
            </a:r>
          </a:p>
          <a:p>
            <a:pPr algn="ctr"/>
            <a:endParaRPr lang="cs-CZ" sz="2400"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2719017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791570" y="233271"/>
            <a:ext cx="6673755" cy="646331"/>
          </a:xfrm>
          <a:prstGeom prst="rect">
            <a:avLst/>
          </a:prstGeom>
          <a:noFill/>
        </p:spPr>
        <p:txBody>
          <a:bodyPr wrap="square" rtlCol="0">
            <a:spAutoFit/>
          </a:bodyPr>
          <a:lstStyle/>
          <a:p>
            <a:r>
              <a:rPr lang="cs-CZ" sz="3600" b="1" dirty="0">
                <a:solidFill>
                  <a:srgbClr val="008080"/>
                </a:solidFill>
              </a:rPr>
              <a:t>Pojem CRM?</a:t>
            </a:r>
          </a:p>
        </p:txBody>
      </p:sp>
      <p:pic>
        <p:nvPicPr>
          <p:cNvPr id="1026" name="Picture 2" descr="CRM, koncepce řízení vztah zákazníka — Stock obráz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0794" y="2442902"/>
            <a:ext cx="3401532" cy="2565826"/>
          </a:xfrm>
          <a:prstGeom prst="rect">
            <a:avLst/>
          </a:prstGeom>
          <a:noFill/>
          <a:extLst>
            <a:ext uri="{909E8E84-426E-40DD-AFC4-6F175D3DCCD1}">
              <a14:hiddenFill xmlns:a14="http://schemas.microsoft.com/office/drawing/2010/main">
                <a:solidFill>
                  <a:srgbClr val="FFFFFF"/>
                </a:solidFill>
              </a14:hiddenFill>
            </a:ext>
          </a:extLst>
        </p:spPr>
      </p:pic>
      <p:sp>
        <p:nvSpPr>
          <p:cNvPr id="3" name="Obdélník 2"/>
          <p:cNvSpPr/>
          <p:nvPr/>
        </p:nvSpPr>
        <p:spPr>
          <a:xfrm>
            <a:off x="9301941" y="5635506"/>
            <a:ext cx="2411104" cy="861774"/>
          </a:xfrm>
          <a:prstGeom prst="rect">
            <a:avLst/>
          </a:prstGeom>
        </p:spPr>
        <p:txBody>
          <a:bodyPr wrap="square">
            <a:spAutoFit/>
          </a:bodyPr>
          <a:lstStyle/>
          <a:p>
            <a:r>
              <a:rPr lang="cs-CZ" sz="1000" dirty="0"/>
              <a:t>https://www.obrazky.cz/?q=z%C3%A1kaznick%C3%A9+vztahy&amp;sgId=9eEzknCR6AQupBkCQXu94OwoknLvknqjkiLiYG-Mkq%3D%3D&amp;thru=&amp;aq=#id=dbcc631368e844aa</a:t>
            </a:r>
          </a:p>
        </p:txBody>
      </p:sp>
      <p:sp>
        <p:nvSpPr>
          <p:cNvPr id="5" name="Obdélník 4"/>
          <p:cNvSpPr/>
          <p:nvPr/>
        </p:nvSpPr>
        <p:spPr>
          <a:xfrm>
            <a:off x="682087" y="6097170"/>
            <a:ext cx="6096000" cy="400110"/>
          </a:xfrm>
          <a:prstGeom prst="rect">
            <a:avLst/>
          </a:prstGeom>
        </p:spPr>
        <p:txBody>
          <a:bodyPr>
            <a:spAutoFit/>
          </a:bodyPr>
          <a:lstStyle/>
          <a:p>
            <a:r>
              <a:rPr lang="cs-CZ" sz="1000" dirty="0"/>
              <a:t>https://www.obrazky.cz/?q=z%C3%A1kaznick%C3%A9%20vztahy#utm_content=lista&amp;utm_term=z%C3%A1kaznick%C3%A9%20vztahy&amp;utm_medium=link&amp;utm_source=undefined&amp;id=1bf87ff9eb287ac7</a:t>
            </a:r>
          </a:p>
        </p:txBody>
      </p:sp>
      <p:sp>
        <p:nvSpPr>
          <p:cNvPr id="7" name="TextovéPole 6"/>
          <p:cNvSpPr txBox="1"/>
          <p:nvPr/>
        </p:nvSpPr>
        <p:spPr>
          <a:xfrm>
            <a:off x="251520" y="1257943"/>
            <a:ext cx="7909841" cy="4524315"/>
          </a:xfrm>
          <a:prstGeom prst="rect">
            <a:avLst/>
          </a:prstGeom>
          <a:solidFill>
            <a:schemeClr val="accent6">
              <a:lumMod val="20000"/>
              <a:lumOff val="80000"/>
            </a:schemeClr>
          </a:solidFill>
        </p:spPr>
        <p:txBody>
          <a:bodyPr wrap="square" rtlCol="0">
            <a:spAutoFit/>
          </a:bodyPr>
          <a:lstStyle/>
          <a:p>
            <a:pPr marL="457200" indent="-457200">
              <a:buFontTx/>
              <a:buChar char="-"/>
            </a:pPr>
            <a:r>
              <a:rPr lang="cs-CZ" sz="3200" dirty="0">
                <a:solidFill>
                  <a:srgbClr val="008080"/>
                </a:solidFill>
              </a:rPr>
              <a:t>pojem CRM se začal zhruba používat v 90. letech 20. století (Dohnal, 2002, s. 31). </a:t>
            </a:r>
          </a:p>
          <a:p>
            <a:pPr marL="457200" indent="-457200">
              <a:buFontTx/>
              <a:buChar char="-"/>
            </a:pPr>
            <a:r>
              <a:rPr lang="cs-CZ" sz="3200" dirty="0">
                <a:solidFill>
                  <a:srgbClr val="008080"/>
                </a:solidFill>
              </a:rPr>
              <a:t>zkratka CRM se používala jako:</a:t>
            </a:r>
          </a:p>
          <a:p>
            <a:pPr marL="457200" indent="-457200">
              <a:buFontTx/>
              <a:buChar char="-"/>
            </a:pPr>
            <a:r>
              <a:rPr lang="cs-CZ" sz="3200" dirty="0">
                <a:solidFill>
                  <a:srgbClr val="008080"/>
                </a:solidFill>
              </a:rPr>
              <a:t>Customer Relationship Management až po </a:t>
            </a:r>
            <a:r>
              <a:rPr lang="en-US" sz="3200" dirty="0">
                <a:solidFill>
                  <a:srgbClr val="008080"/>
                </a:solidFill>
              </a:rPr>
              <a:t>Customer Relationship Marketing (</a:t>
            </a:r>
            <a:r>
              <a:rPr lang="en-US" sz="3200" dirty="0" err="1">
                <a:solidFill>
                  <a:srgbClr val="008080"/>
                </a:solidFill>
              </a:rPr>
              <a:t>Buttle</a:t>
            </a:r>
            <a:r>
              <a:rPr lang="en-US" sz="3200" dirty="0">
                <a:solidFill>
                  <a:srgbClr val="008080"/>
                </a:solidFill>
              </a:rPr>
              <a:t>, 2009, s. 3). </a:t>
            </a:r>
            <a:endParaRPr lang="cs-CZ" sz="3200" dirty="0">
              <a:solidFill>
                <a:srgbClr val="008080"/>
              </a:solidFill>
            </a:endParaRPr>
          </a:p>
          <a:p>
            <a:pPr marL="457200" indent="-457200">
              <a:buFontTx/>
              <a:buChar char="-"/>
            </a:pPr>
            <a:r>
              <a:rPr lang="cs-CZ" sz="3200" b="1" dirty="0" err="1">
                <a:solidFill>
                  <a:srgbClr val="FF0000"/>
                </a:solidFill>
              </a:rPr>
              <a:t>K</a:t>
            </a:r>
            <a:r>
              <a:rPr lang="en-US" sz="3200" b="1" dirty="0">
                <a:solidFill>
                  <a:srgbClr val="FF0000"/>
                </a:solidFill>
              </a:rPr>
              <a:t>do </a:t>
            </a:r>
            <a:r>
              <a:rPr lang="en-US" sz="3200" b="1" dirty="0" err="1">
                <a:solidFill>
                  <a:srgbClr val="FF0000"/>
                </a:solidFill>
              </a:rPr>
              <a:t>přišel</a:t>
            </a:r>
            <a:r>
              <a:rPr lang="en-US" sz="3200" b="1" dirty="0">
                <a:solidFill>
                  <a:srgbClr val="FF0000"/>
                </a:solidFill>
              </a:rPr>
              <a:t> </a:t>
            </a:r>
            <a:r>
              <a:rPr lang="en-US" sz="3200" b="1" dirty="0" err="1">
                <a:solidFill>
                  <a:srgbClr val="FF0000"/>
                </a:solidFill>
              </a:rPr>
              <a:t>první</a:t>
            </a:r>
            <a:r>
              <a:rPr lang="en-US" sz="3200" b="1" dirty="0">
                <a:solidFill>
                  <a:srgbClr val="FF0000"/>
                </a:solidFill>
              </a:rPr>
              <a:t> s </a:t>
            </a:r>
            <a:r>
              <a:rPr lang="en-US" sz="3200" b="1" dirty="0" err="1">
                <a:solidFill>
                  <a:srgbClr val="FF0000"/>
                </a:solidFill>
              </a:rPr>
              <a:t>touto</a:t>
            </a:r>
            <a:r>
              <a:rPr lang="en-US" sz="3200" b="1" dirty="0">
                <a:solidFill>
                  <a:srgbClr val="FF0000"/>
                </a:solidFill>
              </a:rPr>
              <a:t> </a:t>
            </a:r>
            <a:r>
              <a:rPr lang="en-US" sz="3200" b="1" dirty="0" err="1">
                <a:solidFill>
                  <a:srgbClr val="FF0000"/>
                </a:solidFill>
              </a:rPr>
              <a:t>zkratkou</a:t>
            </a:r>
            <a:r>
              <a:rPr lang="cs-CZ" sz="3200" b="1" dirty="0">
                <a:solidFill>
                  <a:srgbClr val="FF0000"/>
                </a:solidFill>
              </a:rPr>
              <a:t>?</a:t>
            </a:r>
            <a:r>
              <a:rPr lang="en-US" sz="3200" b="1" dirty="0">
                <a:solidFill>
                  <a:srgbClr val="FF0000"/>
                </a:solidFill>
              </a:rPr>
              <a:t> </a:t>
            </a:r>
            <a:r>
              <a:rPr lang="en-US" sz="3200" dirty="0" err="1">
                <a:solidFill>
                  <a:srgbClr val="008080"/>
                </a:solidFill>
              </a:rPr>
              <a:t>Jedními</a:t>
            </a:r>
            <a:r>
              <a:rPr lang="en-US" sz="3200" dirty="0">
                <a:solidFill>
                  <a:srgbClr val="008080"/>
                </a:solidFill>
              </a:rPr>
              <a:t> </a:t>
            </a:r>
            <a:endParaRPr lang="cs-CZ" sz="3200" dirty="0">
              <a:solidFill>
                <a:srgbClr val="008080"/>
              </a:solidFill>
            </a:endParaRPr>
          </a:p>
          <a:p>
            <a:r>
              <a:rPr lang="cs-CZ" sz="3200" dirty="0">
                <a:solidFill>
                  <a:srgbClr val="008080"/>
                </a:solidFill>
              </a:rPr>
              <a:t>     </a:t>
            </a:r>
            <a:r>
              <a:rPr lang="en-US" sz="3200" dirty="0">
                <a:solidFill>
                  <a:srgbClr val="008080"/>
                </a:solidFill>
              </a:rPr>
              <a:t>z </a:t>
            </a:r>
            <a:r>
              <a:rPr lang="en-US" sz="3200" dirty="0" err="1">
                <a:solidFill>
                  <a:srgbClr val="008080"/>
                </a:solidFill>
              </a:rPr>
              <a:t>prvních</a:t>
            </a:r>
            <a:r>
              <a:rPr lang="en-US" sz="3200" dirty="0">
                <a:solidFill>
                  <a:srgbClr val="008080"/>
                </a:solidFill>
              </a:rPr>
              <a:t> byl </a:t>
            </a:r>
            <a:r>
              <a:rPr lang="cs-CZ" sz="3200" dirty="0">
                <a:solidFill>
                  <a:srgbClr val="008080"/>
                </a:solidFill>
              </a:rPr>
              <a:t>finský odborník </a:t>
            </a:r>
            <a:r>
              <a:rPr lang="en-US" sz="3200" dirty="0">
                <a:solidFill>
                  <a:srgbClr val="008080"/>
                </a:solidFill>
              </a:rPr>
              <a:t>Lehtinen se</a:t>
            </a:r>
            <a:endParaRPr lang="cs-CZ" sz="3200" dirty="0">
              <a:solidFill>
                <a:srgbClr val="008080"/>
              </a:solidFill>
            </a:endParaRPr>
          </a:p>
          <a:p>
            <a:r>
              <a:rPr lang="cs-CZ" sz="3200" dirty="0">
                <a:solidFill>
                  <a:srgbClr val="008080"/>
                </a:solidFill>
              </a:rPr>
              <a:t>    </a:t>
            </a:r>
            <a:r>
              <a:rPr lang="en-US" sz="3200" dirty="0">
                <a:solidFill>
                  <a:srgbClr val="008080"/>
                </a:solidFill>
              </a:rPr>
              <a:t> svými </a:t>
            </a:r>
            <a:r>
              <a:rPr lang="en-US" sz="3200" dirty="0" err="1">
                <a:solidFill>
                  <a:srgbClr val="008080"/>
                </a:solidFill>
              </a:rPr>
              <a:t>kolegy</a:t>
            </a:r>
            <a:r>
              <a:rPr lang="cs-CZ" sz="3200" dirty="0">
                <a:solidFill>
                  <a:srgbClr val="008080"/>
                </a:solidFill>
              </a:rPr>
              <a:t>.</a:t>
            </a:r>
            <a:endParaRPr lang="cs-CZ" dirty="0">
              <a:solidFill>
                <a:srgbClr val="008080"/>
              </a:solidFill>
            </a:endParaRPr>
          </a:p>
        </p:txBody>
      </p:sp>
    </p:spTree>
    <p:extLst>
      <p:ext uri="{BB962C8B-B14F-4D97-AF65-F5344CB8AC3E}">
        <p14:creationId xmlns:p14="http://schemas.microsoft.com/office/powerpoint/2010/main" val="3411330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818194" cy="1325563"/>
          </a:xfrm>
        </p:spPr>
        <p:txBody>
          <a:bodyPr>
            <a:normAutofit/>
          </a:bodyPr>
          <a:lstStyle/>
          <a:p>
            <a:r>
              <a:rPr lang="cs-CZ" sz="3600" b="1" dirty="0">
                <a:solidFill>
                  <a:srgbClr val="008080"/>
                </a:solidFill>
              </a:rPr>
              <a:t>Znalost zkratky CRM, </a:t>
            </a:r>
            <a:r>
              <a:rPr lang="cs-CZ" sz="3600" b="1" dirty="0">
                <a:solidFill>
                  <a:srgbClr val="FF0000"/>
                </a:solidFill>
              </a:rPr>
              <a:t>2013</a:t>
            </a:r>
            <a:r>
              <a:rPr lang="cs-CZ" sz="3600" b="1" dirty="0">
                <a:solidFill>
                  <a:srgbClr val="008080"/>
                </a:solidFill>
              </a:rPr>
              <a:t> (OPF)</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graphicFrame>
        <p:nvGraphicFramePr>
          <p:cNvPr id="4" name="Tabulka 3"/>
          <p:cNvGraphicFramePr>
            <a:graphicFrameLocks noGrp="1"/>
          </p:cNvGraphicFramePr>
          <p:nvPr>
            <p:extLst>
              <p:ext uri="{D42A27DB-BD31-4B8C-83A1-F6EECF244321}">
                <p14:modId xmlns:p14="http://schemas.microsoft.com/office/powerpoint/2010/main" val="852200650"/>
              </p:ext>
            </p:extLst>
          </p:nvPr>
        </p:nvGraphicFramePr>
        <p:xfrm>
          <a:off x="1009933" y="1965278"/>
          <a:ext cx="8802809" cy="3216095"/>
        </p:xfrm>
        <a:graphic>
          <a:graphicData uri="http://schemas.openxmlformats.org/drawingml/2006/table">
            <a:tbl>
              <a:tblPr firstRow="1" firstCol="1" bandRow="1">
                <a:tableStyleId>{5C22544A-7EE6-4342-B048-85BDC9FD1C3A}</a:tableStyleId>
              </a:tblPr>
              <a:tblGrid>
                <a:gridCol w="2716004">
                  <a:extLst>
                    <a:ext uri="{9D8B030D-6E8A-4147-A177-3AD203B41FA5}">
                      <a16:colId xmlns:a16="http://schemas.microsoft.com/office/drawing/2014/main" val="2969997460"/>
                    </a:ext>
                  </a:extLst>
                </a:gridCol>
                <a:gridCol w="1217361">
                  <a:extLst>
                    <a:ext uri="{9D8B030D-6E8A-4147-A177-3AD203B41FA5}">
                      <a16:colId xmlns:a16="http://schemas.microsoft.com/office/drawing/2014/main" val="3684383730"/>
                    </a:ext>
                  </a:extLst>
                </a:gridCol>
                <a:gridCol w="1217361">
                  <a:extLst>
                    <a:ext uri="{9D8B030D-6E8A-4147-A177-3AD203B41FA5}">
                      <a16:colId xmlns:a16="http://schemas.microsoft.com/office/drawing/2014/main" val="318365906"/>
                    </a:ext>
                  </a:extLst>
                </a:gridCol>
                <a:gridCol w="1217361">
                  <a:extLst>
                    <a:ext uri="{9D8B030D-6E8A-4147-A177-3AD203B41FA5}">
                      <a16:colId xmlns:a16="http://schemas.microsoft.com/office/drawing/2014/main" val="1705427268"/>
                    </a:ext>
                  </a:extLst>
                </a:gridCol>
                <a:gridCol w="1217361">
                  <a:extLst>
                    <a:ext uri="{9D8B030D-6E8A-4147-A177-3AD203B41FA5}">
                      <a16:colId xmlns:a16="http://schemas.microsoft.com/office/drawing/2014/main" val="3338091138"/>
                    </a:ext>
                  </a:extLst>
                </a:gridCol>
                <a:gridCol w="1217361">
                  <a:extLst>
                    <a:ext uri="{9D8B030D-6E8A-4147-A177-3AD203B41FA5}">
                      <a16:colId xmlns:a16="http://schemas.microsoft.com/office/drawing/2014/main" val="2384391354"/>
                    </a:ext>
                  </a:extLst>
                </a:gridCol>
              </a:tblGrid>
              <a:tr h="440301">
                <a:tc rowSpan="2">
                  <a:txBody>
                    <a:bodyPr/>
                    <a:lstStyle/>
                    <a:p>
                      <a:pPr algn="just">
                        <a:spcAft>
                          <a:spcPts val="0"/>
                        </a:spcAft>
                      </a:pPr>
                      <a:r>
                        <a:rPr lang="cs-CZ" sz="2800" dirty="0">
                          <a:effectLst/>
                        </a:rPr>
                        <a:t>Velikost podniku</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rowSpan="2">
                  <a:txBody>
                    <a:bodyPr/>
                    <a:lstStyle/>
                    <a:p>
                      <a:pPr algn="ctr">
                        <a:spcAft>
                          <a:spcPts val="0"/>
                        </a:spcAft>
                      </a:pPr>
                      <a:r>
                        <a:rPr lang="cs-CZ" sz="2800" dirty="0">
                          <a:effectLst/>
                        </a:rPr>
                        <a:t>Podniky celkem</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gridSpan="2">
                  <a:txBody>
                    <a:bodyPr/>
                    <a:lstStyle/>
                    <a:p>
                      <a:pPr algn="ctr">
                        <a:spcAft>
                          <a:spcPts val="0"/>
                        </a:spcAft>
                      </a:pPr>
                      <a:r>
                        <a:rPr lang="cs-CZ" sz="2800" dirty="0">
                          <a:effectLst/>
                        </a:rPr>
                        <a:t>Absolutní četnost</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hMerge="1">
                  <a:txBody>
                    <a:bodyPr/>
                    <a:lstStyle/>
                    <a:p>
                      <a:endParaRPr lang="cs-CZ"/>
                    </a:p>
                  </a:txBody>
                  <a:tcPr/>
                </a:tc>
                <a:tc gridSpan="2">
                  <a:txBody>
                    <a:bodyPr/>
                    <a:lstStyle/>
                    <a:p>
                      <a:pPr algn="ctr">
                        <a:spcAft>
                          <a:spcPts val="0"/>
                        </a:spcAft>
                      </a:pPr>
                      <a:r>
                        <a:rPr lang="cs-CZ" sz="2800" dirty="0">
                          <a:effectLst/>
                        </a:rPr>
                        <a:t>Relativní četnost </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hMerge="1">
                  <a:txBody>
                    <a:bodyPr/>
                    <a:lstStyle/>
                    <a:p>
                      <a:endParaRPr lang="cs-CZ"/>
                    </a:p>
                  </a:txBody>
                  <a:tcPr/>
                </a:tc>
                <a:extLst>
                  <a:ext uri="{0D108BD9-81ED-4DB2-BD59-A6C34878D82A}">
                    <a16:rowId xmlns:a16="http://schemas.microsoft.com/office/drawing/2014/main" val="4130091517"/>
                  </a:ext>
                </a:extLst>
              </a:tr>
              <a:tr h="560525">
                <a:tc vMerge="1">
                  <a:txBody>
                    <a:bodyPr/>
                    <a:lstStyle/>
                    <a:p>
                      <a:endParaRPr lang="cs-CZ"/>
                    </a:p>
                  </a:txBody>
                  <a:tcPr/>
                </a:tc>
                <a:tc vMerge="1">
                  <a:txBody>
                    <a:bodyPr/>
                    <a:lstStyle/>
                    <a:p>
                      <a:endParaRPr lang="cs-CZ"/>
                    </a:p>
                  </a:txBody>
                  <a:tcPr/>
                </a:tc>
                <a:tc>
                  <a:txBody>
                    <a:bodyPr/>
                    <a:lstStyle/>
                    <a:p>
                      <a:pPr algn="ctr">
                        <a:spcAft>
                          <a:spcPts val="0"/>
                        </a:spcAft>
                      </a:pPr>
                      <a:r>
                        <a:rPr lang="cs-CZ" sz="2800" dirty="0">
                          <a:effectLst/>
                        </a:rPr>
                        <a:t>Ano</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Ne</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Ano</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Ne</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235923392"/>
                  </a:ext>
                </a:extLst>
              </a:tr>
              <a:tr h="440301">
                <a:tc>
                  <a:txBody>
                    <a:bodyPr/>
                    <a:lstStyle/>
                    <a:p>
                      <a:pPr marR="25400" algn="just">
                        <a:spcAft>
                          <a:spcPts val="0"/>
                        </a:spcAft>
                      </a:pPr>
                      <a:r>
                        <a:rPr lang="cs-CZ" sz="2800" dirty="0">
                          <a:effectLst/>
                        </a:rPr>
                        <a:t>Mikro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effectLst/>
                        </a:rPr>
                        <a:t>78</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14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64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18</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82</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extLst>
                  <a:ext uri="{0D108BD9-81ED-4DB2-BD59-A6C34878D82A}">
                    <a16:rowId xmlns:a16="http://schemas.microsoft.com/office/drawing/2014/main" val="3719822010"/>
                  </a:ext>
                </a:extLst>
              </a:tr>
              <a:tr h="440301">
                <a:tc>
                  <a:txBody>
                    <a:bodyPr/>
                    <a:lstStyle/>
                    <a:p>
                      <a:pPr marR="25400" algn="just">
                        <a:spcAft>
                          <a:spcPts val="0"/>
                        </a:spcAft>
                      </a:pPr>
                      <a:r>
                        <a:rPr lang="cs-CZ" sz="2800" dirty="0">
                          <a:effectLst/>
                        </a:rPr>
                        <a:t>Malé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effectLst/>
                        </a:rPr>
                        <a:t>54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23</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31</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46</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54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750085493"/>
                  </a:ext>
                </a:extLst>
              </a:tr>
              <a:tr h="440301">
                <a:tc>
                  <a:txBody>
                    <a:bodyPr/>
                    <a:lstStyle/>
                    <a:p>
                      <a:pPr marR="25400" algn="just">
                        <a:spcAft>
                          <a:spcPts val="0"/>
                        </a:spcAft>
                      </a:pPr>
                      <a:r>
                        <a:rPr lang="cs-CZ" sz="2800" dirty="0">
                          <a:effectLst/>
                        </a:rPr>
                        <a:t>Střední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effectLst/>
                        </a:rPr>
                        <a:t>9</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3</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6</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33</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tc>
                  <a:txBody>
                    <a:bodyPr/>
                    <a:lstStyle/>
                    <a:p>
                      <a:pPr algn="ctr">
                        <a:spcAft>
                          <a:spcPts val="0"/>
                        </a:spcAft>
                      </a:pPr>
                      <a:r>
                        <a:rPr lang="cs-CZ" sz="2800" dirty="0">
                          <a:effectLst/>
                        </a:rPr>
                        <a:t>67</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20000"/>
                        <a:lumOff val="80000"/>
                      </a:schemeClr>
                    </a:solidFill>
                  </a:tcPr>
                </a:tc>
                <a:extLst>
                  <a:ext uri="{0D108BD9-81ED-4DB2-BD59-A6C34878D82A}">
                    <a16:rowId xmlns:a16="http://schemas.microsoft.com/office/drawing/2014/main" val="2514517437"/>
                  </a:ext>
                </a:extLst>
              </a:tr>
              <a:tr h="440301">
                <a:tc>
                  <a:txBody>
                    <a:bodyPr/>
                    <a:lstStyle/>
                    <a:p>
                      <a:pPr marR="25400" algn="just">
                        <a:spcAft>
                          <a:spcPts val="0"/>
                        </a:spcAft>
                      </a:pPr>
                      <a:r>
                        <a:rPr lang="cs-CZ" sz="2800" dirty="0">
                          <a:effectLst/>
                        </a:rPr>
                        <a:t>Velké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effectLst/>
                        </a:rPr>
                        <a:t>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4</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0</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100</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effectLst/>
                        </a:rPr>
                        <a:t>0</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094134133"/>
                  </a:ext>
                </a:extLst>
              </a:tr>
            </a:tbl>
          </a:graphicData>
        </a:graphic>
      </p:graphicFrame>
      <p:sp>
        <p:nvSpPr>
          <p:cNvPr id="6" name="TextovéPole 5">
            <a:extLst>
              <a:ext uri="{FF2B5EF4-FFF2-40B4-BE49-F238E27FC236}">
                <a16:creationId xmlns:a16="http://schemas.microsoft.com/office/drawing/2014/main" id="{E7EF7674-198E-421F-A2F7-4F5F5CB4C12A}"/>
              </a:ext>
            </a:extLst>
          </p:cNvPr>
          <p:cNvSpPr txBox="1"/>
          <p:nvPr/>
        </p:nvSpPr>
        <p:spPr>
          <a:xfrm>
            <a:off x="1100831" y="5850384"/>
            <a:ext cx="2086252" cy="369332"/>
          </a:xfrm>
          <a:prstGeom prst="rect">
            <a:avLst/>
          </a:prstGeom>
          <a:solidFill>
            <a:srgbClr val="FFFF66"/>
          </a:solidFill>
        </p:spPr>
        <p:txBody>
          <a:bodyPr wrap="square" rtlCol="0">
            <a:spAutoFit/>
          </a:bodyPr>
          <a:lstStyle/>
          <a:p>
            <a:r>
              <a:rPr lang="cs-CZ" dirty="0">
                <a:solidFill>
                  <a:srgbClr val="FF0000"/>
                </a:solidFill>
              </a:rPr>
              <a:t>Bez vysvětlení</a:t>
            </a:r>
          </a:p>
        </p:txBody>
      </p:sp>
    </p:spTree>
    <p:extLst>
      <p:ext uri="{BB962C8B-B14F-4D97-AF65-F5344CB8AC3E}">
        <p14:creationId xmlns:p14="http://schemas.microsoft.com/office/powerpoint/2010/main" val="2763494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7751929" cy="646331"/>
          </a:xfrm>
          <a:prstGeom prst="rect">
            <a:avLst/>
          </a:prstGeom>
          <a:noFill/>
        </p:spPr>
        <p:txBody>
          <a:bodyPr wrap="square" rtlCol="0">
            <a:spAutoFit/>
          </a:bodyPr>
          <a:lstStyle/>
          <a:p>
            <a:r>
              <a:rPr lang="cs-CZ" sz="3600" b="1" dirty="0">
                <a:solidFill>
                  <a:srgbClr val="008080"/>
                </a:solidFill>
              </a:rPr>
              <a:t>Marketing vztahů a CRM není  totéž</a:t>
            </a:r>
          </a:p>
        </p:txBody>
      </p:sp>
      <p:pic>
        <p:nvPicPr>
          <p:cNvPr id="1028" name="Picture 4"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3714" y="1936204"/>
            <a:ext cx="4276725" cy="2667000"/>
          </a:xfrm>
          <a:prstGeom prst="rect">
            <a:avLst/>
          </a:prstGeom>
          <a:noFill/>
          <a:extLst>
            <a:ext uri="{909E8E84-426E-40DD-AFC4-6F175D3DCCD1}">
              <a14:hiddenFill xmlns:a14="http://schemas.microsoft.com/office/drawing/2010/main">
                <a:solidFill>
                  <a:srgbClr val="FFFFFF"/>
                </a:solidFill>
              </a14:hiddenFill>
            </a:ext>
          </a:extLst>
        </p:spPr>
      </p:pic>
      <p:sp>
        <p:nvSpPr>
          <p:cNvPr id="5" name="Obdélník 4"/>
          <p:cNvSpPr/>
          <p:nvPr/>
        </p:nvSpPr>
        <p:spPr>
          <a:xfrm>
            <a:off x="9307773" y="5425286"/>
            <a:ext cx="2465394" cy="861774"/>
          </a:xfrm>
          <a:prstGeom prst="rect">
            <a:avLst/>
          </a:prstGeom>
        </p:spPr>
        <p:txBody>
          <a:bodyPr wrap="square">
            <a:spAutoFit/>
          </a:bodyPr>
          <a:lstStyle/>
          <a:p>
            <a:r>
              <a:rPr lang="cs-CZ" sz="1000" dirty="0"/>
              <a:t>https://www.obrazky.cz/?q=z%C3%A1kaznick%C3%A9%20vztahy#utm_content=lista&amp;utm_term=z%C3%A1kaznick%C3%A9%20vztahy&amp;utm_medium=link&amp;utm_source=undefined&amp;id=1bf87ff9eb287ac7</a:t>
            </a:r>
          </a:p>
        </p:txBody>
      </p:sp>
      <p:sp>
        <p:nvSpPr>
          <p:cNvPr id="7" name="Ovál 6"/>
          <p:cNvSpPr/>
          <p:nvPr/>
        </p:nvSpPr>
        <p:spPr>
          <a:xfrm>
            <a:off x="625807" y="1723369"/>
            <a:ext cx="6539268" cy="3381645"/>
          </a:xfrm>
          <a:prstGeom prst="ellipse">
            <a:avLst/>
          </a:prstGeom>
          <a:solidFill>
            <a:schemeClr val="accent6">
              <a:lumMod val="20000"/>
              <a:lumOff val="80000"/>
            </a:schemeClr>
          </a:solidFill>
          <a:ln w="25400" cap="flat" cmpd="sng" algn="ctr">
            <a:solidFill>
              <a:srgbClr val="C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l">
              <a:lnSpc>
                <a:spcPct val="115000"/>
              </a:lnSpc>
              <a:spcBef>
                <a:spcPts val="425"/>
              </a:spcBef>
              <a:spcAft>
                <a:spcPts val="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Marketing </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80340" algn="l">
              <a:lnSpc>
                <a:spcPct val="115000"/>
              </a:lnSpc>
              <a:spcBef>
                <a:spcPts val="425"/>
              </a:spcBef>
              <a:spcAft>
                <a:spcPts val="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vztahů</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Ovál 7"/>
          <p:cNvSpPr/>
          <p:nvPr/>
        </p:nvSpPr>
        <p:spPr>
          <a:xfrm>
            <a:off x="3043451" y="2149039"/>
            <a:ext cx="4121624" cy="2241330"/>
          </a:xfrm>
          <a:prstGeom prst="ellipse">
            <a:avLst/>
          </a:prstGeom>
          <a:solidFill>
            <a:schemeClr val="accent6">
              <a:lumMod val="40000"/>
              <a:lumOff val="60000"/>
            </a:schemeClr>
          </a:solidFill>
          <a:ln w="25400" cap="flat" cmpd="sng" algn="ctr">
            <a:solidFill>
              <a:srgbClr val="C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l">
              <a:lnSpc>
                <a:spcPct val="115000"/>
              </a:lnSpc>
              <a:spcBef>
                <a:spcPts val="425"/>
              </a:spcBef>
              <a:spcAft>
                <a:spcPts val="0"/>
              </a:spcAft>
            </a:pPr>
            <a:r>
              <a:rPr lang="cs-CZ" sz="2000" b="1" dirty="0">
                <a:effectLst/>
                <a:latin typeface="Calibri" panose="020F0502020204030204" pitchFamily="34" charset="0"/>
                <a:ea typeface="Calibri" panose="020F0502020204030204" pitchFamily="34" charset="0"/>
                <a:cs typeface="Times New Roman" panose="02020603050405020304" pitchFamily="18" charset="0"/>
              </a:rPr>
              <a:t>CRM</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Ovál 8"/>
          <p:cNvSpPr/>
          <p:nvPr/>
        </p:nvSpPr>
        <p:spPr>
          <a:xfrm>
            <a:off x="4788024" y="2440361"/>
            <a:ext cx="2377051" cy="1658686"/>
          </a:xfrm>
          <a:prstGeom prst="ellipse">
            <a:avLst/>
          </a:prstGeom>
          <a:solidFill>
            <a:schemeClr val="accent6">
              <a:lumMod val="60000"/>
              <a:lumOff val="40000"/>
            </a:schemeClr>
          </a:solidFill>
          <a:ln w="25400" cap="flat" cmpd="sng" algn="ctr">
            <a:solidFill>
              <a:srgbClr val="C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80340" algn="l">
              <a:lnSpc>
                <a:spcPct val="115000"/>
              </a:lnSpc>
              <a:spcBef>
                <a:spcPts val="425"/>
              </a:spcBef>
              <a:spcAft>
                <a:spcPts val="0"/>
              </a:spcAft>
            </a:pPr>
            <a:r>
              <a:rPr lang="cs-CZ" sz="2000" b="1" dirty="0" err="1">
                <a:effectLst/>
                <a:latin typeface="Calibri" panose="020F0502020204030204" pitchFamily="34" charset="0"/>
                <a:ea typeface="Calibri" panose="020F0502020204030204" pitchFamily="34" charset="0"/>
                <a:cs typeface="Times New Roman" panose="02020603050405020304" pitchFamily="18" charset="0"/>
              </a:rPr>
              <a:t>Takticko</a:t>
            </a:r>
            <a:r>
              <a:rPr lang="cs-CZ" sz="2000" b="1" dirty="0">
                <a:effectLst/>
                <a:latin typeface="Calibri" panose="020F0502020204030204" pitchFamily="34" charset="0"/>
                <a:ea typeface="Calibri" panose="020F0502020204030204" pitchFamily="34" charset="0"/>
                <a:cs typeface="Times New Roman" panose="02020603050405020304" pitchFamily="18" charset="0"/>
              </a:rPr>
              <a:t> - operativní řízení vztahů se zákazníky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144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Jak definovat CRM?</a:t>
            </a:r>
          </a:p>
        </p:txBody>
      </p:sp>
      <p:sp>
        <p:nvSpPr>
          <p:cNvPr id="3" name="TextovéPole 2"/>
          <p:cNvSpPr txBox="1"/>
          <p:nvPr/>
        </p:nvSpPr>
        <p:spPr>
          <a:xfrm>
            <a:off x="941695" y="1774209"/>
            <a:ext cx="9307774" cy="4801314"/>
          </a:xfrm>
          <a:prstGeom prst="rect">
            <a:avLst/>
          </a:prstGeom>
          <a:solidFill>
            <a:schemeClr val="accent6">
              <a:lumMod val="20000"/>
              <a:lumOff val="80000"/>
            </a:schemeClr>
          </a:solidFill>
        </p:spPr>
        <p:txBody>
          <a:bodyPr wrap="square" rtlCol="0">
            <a:spAutoFit/>
          </a:bodyPr>
          <a:lstStyle/>
          <a:p>
            <a:r>
              <a:rPr lang="cs-CZ" sz="3200" dirty="0">
                <a:solidFill>
                  <a:srgbClr val="008080"/>
                </a:solidFill>
              </a:rPr>
              <a:t>V odborné literatuře najdeme řadu definic  od známých či méně známých autorů. </a:t>
            </a:r>
          </a:p>
          <a:p>
            <a:r>
              <a:rPr lang="cs-CZ" sz="3200" dirty="0">
                <a:solidFill>
                  <a:srgbClr val="008080"/>
                </a:solidFill>
              </a:rPr>
              <a:t>Většina definic obsahuje zásadní pojmy, jako jsou </a:t>
            </a:r>
            <a:r>
              <a:rPr lang="cs-CZ" sz="3200" b="1" dirty="0">
                <a:solidFill>
                  <a:srgbClr val="008080"/>
                </a:solidFill>
              </a:rPr>
              <a:t>koncepty, technologie, organizace, procesy, kooperace, chování zákazníků a tvorba hodnoty. </a:t>
            </a:r>
          </a:p>
          <a:p>
            <a:endParaRPr lang="cs-CZ" sz="3200" dirty="0">
              <a:solidFill>
                <a:srgbClr val="008080"/>
              </a:solidFill>
            </a:endParaRPr>
          </a:p>
          <a:p>
            <a:r>
              <a:rPr lang="cs-CZ" sz="3200" dirty="0">
                <a:solidFill>
                  <a:srgbClr val="008080"/>
                </a:solidFill>
              </a:rPr>
              <a:t>Začátky CRM jsou spojeny hlavně s technologiemi</a:t>
            </a:r>
          </a:p>
          <a:p>
            <a:r>
              <a:rPr lang="cs-CZ" sz="3200" dirty="0">
                <a:solidFill>
                  <a:srgbClr val="008080"/>
                </a:solidFill>
              </a:rPr>
              <a:t>- Software pro řízení vztahů se zákazníky (</a:t>
            </a:r>
            <a:r>
              <a:rPr lang="cs-CZ" sz="3200" dirty="0" err="1">
                <a:solidFill>
                  <a:srgbClr val="008080"/>
                </a:solidFill>
              </a:rPr>
              <a:t>Chromčáková</a:t>
            </a:r>
            <a:r>
              <a:rPr lang="cs-CZ" sz="3200" dirty="0">
                <a:solidFill>
                  <a:srgbClr val="008080"/>
                </a:solidFill>
              </a:rPr>
              <a:t>, Starzyczná,  2018).</a:t>
            </a:r>
          </a:p>
          <a:p>
            <a:endParaRPr lang="cs-CZ" dirty="0"/>
          </a:p>
        </p:txBody>
      </p:sp>
    </p:spTree>
    <p:extLst>
      <p:ext uri="{BB962C8B-B14F-4D97-AF65-F5344CB8AC3E}">
        <p14:creationId xmlns:p14="http://schemas.microsoft.com/office/powerpoint/2010/main" val="384821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Jak definovat CRM?</a:t>
            </a:r>
          </a:p>
        </p:txBody>
      </p:sp>
      <p:sp>
        <p:nvSpPr>
          <p:cNvPr id="3" name="TextovéPole 2"/>
          <p:cNvSpPr txBox="1"/>
          <p:nvPr/>
        </p:nvSpPr>
        <p:spPr>
          <a:xfrm>
            <a:off x="861796" y="1233185"/>
            <a:ext cx="9307774" cy="3816429"/>
          </a:xfrm>
          <a:prstGeom prst="rect">
            <a:avLst/>
          </a:prstGeom>
          <a:solidFill>
            <a:schemeClr val="accent6">
              <a:lumMod val="20000"/>
              <a:lumOff val="80000"/>
            </a:schemeClr>
          </a:solidFill>
        </p:spPr>
        <p:txBody>
          <a:bodyPr wrap="square" rtlCol="0">
            <a:spAutoFit/>
          </a:bodyPr>
          <a:lstStyle/>
          <a:p>
            <a:r>
              <a:rPr lang="cs-CZ" sz="3200" b="1" dirty="0">
                <a:solidFill>
                  <a:srgbClr val="008080"/>
                </a:solidFill>
              </a:rPr>
              <a:t>Jedna z posledních definic:</a:t>
            </a:r>
          </a:p>
          <a:p>
            <a:r>
              <a:rPr lang="cs-CZ" sz="3200" i="1" dirty="0">
                <a:solidFill>
                  <a:srgbClr val="008080"/>
                </a:solidFill>
              </a:rPr>
              <a:t>CRM je hlavní </a:t>
            </a:r>
            <a:r>
              <a:rPr lang="cs-CZ" sz="3200" i="1" dirty="0">
                <a:solidFill>
                  <a:srgbClr val="FF0000"/>
                </a:solidFill>
              </a:rPr>
              <a:t>obchodní strategií</a:t>
            </a:r>
            <a:r>
              <a:rPr lang="cs-CZ" sz="3200" i="1" dirty="0">
                <a:solidFill>
                  <a:srgbClr val="008080"/>
                </a:solidFill>
              </a:rPr>
              <a:t>, která </a:t>
            </a:r>
            <a:r>
              <a:rPr lang="cs-CZ" sz="3200" i="1" dirty="0">
                <a:solidFill>
                  <a:srgbClr val="FF0000"/>
                </a:solidFill>
              </a:rPr>
              <a:t>integruje</a:t>
            </a:r>
            <a:r>
              <a:rPr lang="cs-CZ" sz="3200" i="1" dirty="0">
                <a:solidFill>
                  <a:srgbClr val="008080"/>
                </a:solidFill>
              </a:rPr>
              <a:t> interní procesy a funkce a externí sítě, vytváří a přináší </a:t>
            </a:r>
            <a:r>
              <a:rPr lang="cs-CZ" sz="3200" i="1" dirty="0">
                <a:solidFill>
                  <a:srgbClr val="FF0000"/>
                </a:solidFill>
              </a:rPr>
              <a:t>hodnotu</a:t>
            </a:r>
            <a:r>
              <a:rPr lang="cs-CZ" sz="3200" i="1" dirty="0">
                <a:solidFill>
                  <a:srgbClr val="008080"/>
                </a:solidFill>
              </a:rPr>
              <a:t> pro </a:t>
            </a:r>
            <a:r>
              <a:rPr lang="cs-CZ" sz="3200" i="1" dirty="0">
                <a:solidFill>
                  <a:srgbClr val="FF0000"/>
                </a:solidFill>
              </a:rPr>
              <a:t>cílené</a:t>
            </a:r>
            <a:r>
              <a:rPr lang="cs-CZ" sz="3200" i="1" dirty="0">
                <a:solidFill>
                  <a:srgbClr val="008080"/>
                </a:solidFill>
              </a:rPr>
              <a:t> zákazníky se ziskem. Je založena na vysoce kvalitních údajích týkajících se zákazníků a je zprostředkována informačními technologiemi </a:t>
            </a:r>
            <a:r>
              <a:rPr lang="cs-CZ" sz="3200" dirty="0">
                <a:solidFill>
                  <a:srgbClr val="008080"/>
                </a:solidFill>
              </a:rPr>
              <a:t>(</a:t>
            </a:r>
            <a:r>
              <a:rPr lang="cs-CZ" sz="3200" dirty="0" err="1">
                <a:solidFill>
                  <a:srgbClr val="008080"/>
                </a:solidFill>
              </a:rPr>
              <a:t>Buttle</a:t>
            </a:r>
            <a:r>
              <a:rPr lang="cs-CZ" sz="3200" dirty="0">
                <a:solidFill>
                  <a:srgbClr val="008080"/>
                </a:solidFill>
              </a:rPr>
              <a:t>, </a:t>
            </a:r>
            <a:r>
              <a:rPr lang="cs-CZ" sz="3200" dirty="0" err="1">
                <a:solidFill>
                  <a:srgbClr val="008080"/>
                </a:solidFill>
              </a:rPr>
              <a:t>Maklan</a:t>
            </a:r>
            <a:r>
              <a:rPr lang="cs-CZ" sz="3200" dirty="0">
                <a:solidFill>
                  <a:srgbClr val="008080"/>
                </a:solidFill>
              </a:rPr>
              <a:t>, 2015).</a:t>
            </a:r>
          </a:p>
          <a:p>
            <a:endParaRPr lang="cs-CZ" dirty="0"/>
          </a:p>
        </p:txBody>
      </p:sp>
      <p:sp>
        <p:nvSpPr>
          <p:cNvPr id="5" name="TextovéPole 4">
            <a:extLst>
              <a:ext uri="{FF2B5EF4-FFF2-40B4-BE49-F238E27FC236}">
                <a16:creationId xmlns:a16="http://schemas.microsoft.com/office/drawing/2014/main" id="{D270C360-C1A6-4072-8433-3B639D4CA3C3}"/>
              </a:ext>
            </a:extLst>
          </p:cNvPr>
          <p:cNvSpPr txBox="1"/>
          <p:nvPr/>
        </p:nvSpPr>
        <p:spPr>
          <a:xfrm>
            <a:off x="941695" y="5521911"/>
            <a:ext cx="9312014" cy="369332"/>
          </a:xfrm>
          <a:prstGeom prst="rect">
            <a:avLst/>
          </a:prstGeom>
          <a:noFill/>
          <a:ln>
            <a:solidFill>
              <a:srgbClr val="008080"/>
            </a:solidFill>
          </a:ln>
        </p:spPr>
        <p:txBody>
          <a:bodyPr wrap="square" rtlCol="0">
            <a:spAutoFit/>
          </a:bodyPr>
          <a:lstStyle/>
          <a:p>
            <a:r>
              <a:rPr lang="cs-CZ" dirty="0">
                <a:solidFill>
                  <a:srgbClr val="FF0000"/>
                </a:solidFill>
              </a:rPr>
              <a:t>Seznamte se s výstižností CRM u MSP – výzkum OPF (2015), str. 62</a:t>
            </a:r>
          </a:p>
        </p:txBody>
      </p:sp>
    </p:spTree>
    <p:extLst>
      <p:ext uri="{BB962C8B-B14F-4D97-AF65-F5344CB8AC3E}">
        <p14:creationId xmlns:p14="http://schemas.microsoft.com/office/powerpoint/2010/main" val="222976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Jaké jsou úkoly CRM?</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165" y="1624553"/>
            <a:ext cx="9736713" cy="4298575"/>
          </a:xfrm>
          <a:prstGeom prst="rect">
            <a:avLst/>
          </a:prstGeom>
          <a:solidFill>
            <a:schemeClr val="accent6">
              <a:lumMod val="60000"/>
              <a:lumOff val="40000"/>
            </a:schemeClr>
          </a:solidFill>
          <a:ln w="76200">
            <a:solidFill>
              <a:srgbClr val="339966"/>
            </a:solidFill>
          </a:ln>
        </p:spPr>
      </p:pic>
      <p:sp>
        <p:nvSpPr>
          <p:cNvPr id="5" name="Obdélník 4"/>
          <p:cNvSpPr/>
          <p:nvPr/>
        </p:nvSpPr>
        <p:spPr>
          <a:xfrm>
            <a:off x="5572836" y="6296889"/>
            <a:ext cx="6096000" cy="400110"/>
          </a:xfrm>
          <a:prstGeom prst="rect">
            <a:avLst/>
          </a:prstGeom>
        </p:spPr>
        <p:txBody>
          <a:bodyPr>
            <a:spAutoFit/>
          </a:bodyPr>
          <a:lstStyle/>
          <a:p>
            <a:r>
              <a:rPr lang="cs-CZ" sz="1000" dirty="0"/>
              <a:t>https://www.obrazky.cz/?q=z%C3%A1kaznick%C3%A9%20vztahy#utm_content=lista&amp;utm_term=z%C3%A1kaznick%C3%A9%20vztahy&amp;utm_medium=link&amp;utm_source=undefined&amp;id=0c1fd2f9f3e2759c</a:t>
            </a:r>
          </a:p>
        </p:txBody>
      </p:sp>
    </p:spTree>
    <p:extLst>
      <p:ext uri="{BB962C8B-B14F-4D97-AF65-F5344CB8AC3E}">
        <p14:creationId xmlns:p14="http://schemas.microsoft.com/office/powerpoint/2010/main" val="3717346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Typologie CRM? (</a:t>
            </a:r>
            <a:r>
              <a:rPr lang="cs-CZ" sz="3600" b="1" dirty="0">
                <a:solidFill>
                  <a:srgbClr val="FF0000"/>
                </a:solidFill>
              </a:rPr>
              <a:t>dílčí části CRM</a:t>
            </a:r>
            <a:r>
              <a:rPr lang="cs-CZ" sz="3600" b="1" dirty="0">
                <a:solidFill>
                  <a:srgbClr val="008080"/>
                </a:solidFill>
              </a:rPr>
              <a:t>)</a:t>
            </a:r>
          </a:p>
        </p:txBody>
      </p:sp>
      <p:graphicFrame>
        <p:nvGraphicFramePr>
          <p:cNvPr id="5" name="Tabulka 4"/>
          <p:cNvGraphicFramePr>
            <a:graphicFrameLocks noGrp="1"/>
          </p:cNvGraphicFramePr>
          <p:nvPr>
            <p:extLst>
              <p:ext uri="{D42A27DB-BD31-4B8C-83A1-F6EECF244321}">
                <p14:modId xmlns:p14="http://schemas.microsoft.com/office/powerpoint/2010/main" val="2559963758"/>
              </p:ext>
            </p:extLst>
          </p:nvPr>
        </p:nvGraphicFramePr>
        <p:xfrm>
          <a:off x="499120" y="1793448"/>
          <a:ext cx="10740789" cy="4073210"/>
        </p:xfrm>
        <a:graphic>
          <a:graphicData uri="http://schemas.openxmlformats.org/drawingml/2006/table">
            <a:tbl>
              <a:tblPr firstRow="1" firstCol="1" bandRow="1">
                <a:tableStyleId>{5C22544A-7EE6-4342-B048-85BDC9FD1C3A}</a:tableStyleId>
              </a:tblPr>
              <a:tblGrid>
                <a:gridCol w="3579849">
                  <a:extLst>
                    <a:ext uri="{9D8B030D-6E8A-4147-A177-3AD203B41FA5}">
                      <a16:colId xmlns:a16="http://schemas.microsoft.com/office/drawing/2014/main" val="1881277734"/>
                    </a:ext>
                  </a:extLst>
                </a:gridCol>
                <a:gridCol w="3579849">
                  <a:extLst>
                    <a:ext uri="{9D8B030D-6E8A-4147-A177-3AD203B41FA5}">
                      <a16:colId xmlns:a16="http://schemas.microsoft.com/office/drawing/2014/main" val="1411465243"/>
                    </a:ext>
                  </a:extLst>
                </a:gridCol>
                <a:gridCol w="3581091">
                  <a:extLst>
                    <a:ext uri="{9D8B030D-6E8A-4147-A177-3AD203B41FA5}">
                      <a16:colId xmlns:a16="http://schemas.microsoft.com/office/drawing/2014/main" val="1419053984"/>
                    </a:ext>
                  </a:extLst>
                </a:gridCol>
              </a:tblGrid>
              <a:tr h="361689">
                <a:tc>
                  <a:txBody>
                    <a:bodyPr/>
                    <a:lstStyle/>
                    <a:p>
                      <a:pPr indent="180340" algn="just">
                        <a:lnSpc>
                          <a:spcPct val="115000"/>
                        </a:lnSpc>
                        <a:spcBef>
                          <a:spcPts val="1200"/>
                        </a:spcBef>
                        <a:spcAft>
                          <a:spcPts val="0"/>
                        </a:spcAft>
                      </a:pPr>
                      <a:r>
                        <a:rPr lang="cs-CZ" sz="2400" dirty="0">
                          <a:effectLst/>
                        </a:rPr>
                        <a:t>Typ</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just">
                        <a:lnSpc>
                          <a:spcPct val="115000"/>
                        </a:lnSpc>
                        <a:spcBef>
                          <a:spcPts val="1200"/>
                        </a:spcBef>
                        <a:spcAft>
                          <a:spcPts val="0"/>
                        </a:spcAft>
                      </a:pPr>
                      <a:r>
                        <a:rPr lang="cs-CZ" sz="2400" dirty="0">
                          <a:effectLst/>
                        </a:rPr>
                        <a:t>Anglická verze</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just">
                        <a:lnSpc>
                          <a:spcPct val="115000"/>
                        </a:lnSpc>
                        <a:spcBef>
                          <a:spcPts val="1200"/>
                        </a:spcBef>
                        <a:spcAft>
                          <a:spcPts val="0"/>
                        </a:spcAft>
                      </a:pPr>
                      <a:r>
                        <a:rPr lang="cs-CZ" sz="2400" dirty="0">
                          <a:effectLst/>
                        </a:rPr>
                        <a:t>Specializace </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extLst>
                  <a:ext uri="{0D108BD9-81ED-4DB2-BD59-A6C34878D82A}">
                    <a16:rowId xmlns:a16="http://schemas.microsoft.com/office/drawing/2014/main" val="2488529669"/>
                  </a:ext>
                </a:extLst>
              </a:tr>
              <a:tr h="477476">
                <a:tc>
                  <a:txBody>
                    <a:bodyPr/>
                    <a:lstStyle/>
                    <a:p>
                      <a:pPr indent="180340" algn="just">
                        <a:lnSpc>
                          <a:spcPct val="115000"/>
                        </a:lnSpc>
                        <a:spcBef>
                          <a:spcPts val="1200"/>
                        </a:spcBef>
                        <a:spcAft>
                          <a:spcPts val="0"/>
                        </a:spcAft>
                      </a:pPr>
                      <a:r>
                        <a:rPr lang="cs-CZ" sz="2400" dirty="0">
                          <a:effectLst/>
                        </a:rPr>
                        <a:t>D-CRM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Difference</a:t>
                      </a:r>
                      <a:r>
                        <a:rPr lang="cs-CZ" sz="2400" dirty="0">
                          <a:solidFill>
                            <a:srgbClr val="008080"/>
                          </a:solidFill>
                          <a:effectLst/>
                        </a:rPr>
                        <a:t> </a:t>
                      </a:r>
                      <a:r>
                        <a:rPr lang="cs-CZ" sz="2400" dirty="0" err="1">
                          <a:solidFill>
                            <a:srgbClr val="008080"/>
                          </a:solidFill>
                          <a:effectLst/>
                        </a:rPr>
                        <a:t>Customer</a:t>
                      </a:r>
                      <a:r>
                        <a:rPr lang="cs-CZ" sz="2400" dirty="0">
                          <a:solidFill>
                            <a:srgbClr val="008080"/>
                          </a:solidFill>
                          <a:effectLst/>
                        </a:rPr>
                        <a:t>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diferencované řízení vztahů se zákazníky</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extLst>
                  <a:ext uri="{0D108BD9-81ED-4DB2-BD59-A6C34878D82A}">
                    <a16:rowId xmlns:a16="http://schemas.microsoft.com/office/drawing/2014/main" val="684631268"/>
                  </a:ext>
                </a:extLst>
              </a:tr>
              <a:tr h="715015">
                <a:tc>
                  <a:txBody>
                    <a:bodyPr/>
                    <a:lstStyle/>
                    <a:p>
                      <a:pPr indent="180340" algn="just">
                        <a:lnSpc>
                          <a:spcPct val="115000"/>
                        </a:lnSpc>
                        <a:spcBef>
                          <a:spcPts val="1200"/>
                        </a:spcBef>
                        <a:spcAft>
                          <a:spcPts val="0"/>
                        </a:spcAft>
                      </a:pPr>
                      <a:r>
                        <a:rPr lang="cs-CZ" sz="2400" dirty="0">
                          <a:effectLst/>
                        </a:rPr>
                        <a:t>E-CRM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Electronic</a:t>
                      </a:r>
                      <a:r>
                        <a:rPr lang="cs-CZ" sz="2400" dirty="0">
                          <a:solidFill>
                            <a:srgbClr val="008080"/>
                          </a:solidFill>
                          <a:effectLst/>
                        </a:rPr>
                        <a:t> </a:t>
                      </a:r>
                      <a:r>
                        <a:rPr lang="cs-CZ" sz="2400" dirty="0" err="1">
                          <a:solidFill>
                            <a:srgbClr val="008080"/>
                          </a:solidFill>
                          <a:effectLst/>
                        </a:rPr>
                        <a:t>Customer</a:t>
                      </a:r>
                      <a:r>
                        <a:rPr lang="cs-CZ" sz="2400" dirty="0">
                          <a:solidFill>
                            <a:srgbClr val="008080"/>
                          </a:solidFill>
                          <a:effectLst/>
                        </a:rPr>
                        <a:t>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řízení vztahů se zákazníky pomocí elektronických kontaktů</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extLst>
                  <a:ext uri="{0D108BD9-81ED-4DB2-BD59-A6C34878D82A}">
                    <a16:rowId xmlns:a16="http://schemas.microsoft.com/office/drawing/2014/main" val="3322937120"/>
                  </a:ext>
                </a:extLst>
              </a:tr>
              <a:tr h="477476">
                <a:tc>
                  <a:txBody>
                    <a:bodyPr/>
                    <a:lstStyle/>
                    <a:p>
                      <a:pPr algn="just">
                        <a:lnSpc>
                          <a:spcPct val="115000"/>
                        </a:lnSpc>
                        <a:spcAft>
                          <a:spcPts val="0"/>
                        </a:spcAft>
                      </a:pPr>
                      <a:r>
                        <a:rPr lang="cs-CZ" sz="2400" dirty="0">
                          <a:effectLst/>
                        </a:rPr>
                        <a:t>   L-CRM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Leading</a:t>
                      </a:r>
                      <a:r>
                        <a:rPr lang="cs-CZ" sz="2400" dirty="0">
                          <a:solidFill>
                            <a:srgbClr val="008080"/>
                          </a:solidFill>
                          <a:effectLst/>
                        </a:rPr>
                        <a:t> </a:t>
                      </a:r>
                      <a:r>
                        <a:rPr lang="cs-CZ" sz="2400" dirty="0" err="1">
                          <a:solidFill>
                            <a:srgbClr val="008080"/>
                          </a:solidFill>
                          <a:effectLst/>
                        </a:rPr>
                        <a:t>Customer</a:t>
                      </a:r>
                      <a:r>
                        <a:rPr lang="cs-CZ" sz="2400" dirty="0">
                          <a:solidFill>
                            <a:srgbClr val="008080"/>
                          </a:solidFill>
                          <a:effectLst/>
                        </a:rPr>
                        <a:t>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vedení zákaznických vztahů</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extLst>
                  <a:ext uri="{0D108BD9-81ED-4DB2-BD59-A6C34878D82A}">
                    <a16:rowId xmlns:a16="http://schemas.microsoft.com/office/drawing/2014/main" val="1320999493"/>
                  </a:ext>
                </a:extLst>
              </a:tr>
              <a:tr h="477476">
                <a:tc>
                  <a:txBody>
                    <a:bodyPr/>
                    <a:lstStyle/>
                    <a:p>
                      <a:pPr indent="180340" algn="just">
                        <a:lnSpc>
                          <a:spcPct val="115000"/>
                        </a:lnSpc>
                        <a:spcBef>
                          <a:spcPts val="1200"/>
                        </a:spcBef>
                        <a:spcAft>
                          <a:spcPts val="0"/>
                        </a:spcAft>
                      </a:pPr>
                      <a:r>
                        <a:rPr lang="cs-CZ" sz="2400" dirty="0">
                          <a:effectLst/>
                        </a:rPr>
                        <a:t>K-CRM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Key</a:t>
                      </a:r>
                      <a:r>
                        <a:rPr lang="cs-CZ" sz="2400" dirty="0">
                          <a:solidFill>
                            <a:srgbClr val="008080"/>
                          </a:solidFill>
                          <a:effectLst/>
                        </a:rPr>
                        <a:t> Customer Relationship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400" dirty="0">
                          <a:solidFill>
                            <a:srgbClr val="008080"/>
                          </a:solidFill>
                          <a:effectLst/>
                        </a:rPr>
                        <a:t>řízení vztahů s klíčovými zákazníky</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extLst>
                  <a:ext uri="{0D108BD9-81ED-4DB2-BD59-A6C34878D82A}">
                    <a16:rowId xmlns:a16="http://schemas.microsoft.com/office/drawing/2014/main" val="2746196826"/>
                  </a:ext>
                </a:extLst>
              </a:tr>
            </a:tbl>
          </a:graphicData>
        </a:graphic>
      </p:graphicFrame>
    </p:spTree>
    <p:extLst>
      <p:ext uri="{BB962C8B-B14F-4D97-AF65-F5344CB8AC3E}">
        <p14:creationId xmlns:p14="http://schemas.microsoft.com/office/powerpoint/2010/main" val="963382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Typologie CRM?</a:t>
            </a:r>
          </a:p>
        </p:txBody>
      </p:sp>
      <p:graphicFrame>
        <p:nvGraphicFramePr>
          <p:cNvPr id="5" name="Tabulka 4"/>
          <p:cNvGraphicFramePr>
            <a:graphicFrameLocks noGrp="1"/>
          </p:cNvGraphicFramePr>
          <p:nvPr>
            <p:extLst>
              <p:ext uri="{D42A27DB-BD31-4B8C-83A1-F6EECF244321}">
                <p14:modId xmlns:p14="http://schemas.microsoft.com/office/powerpoint/2010/main" val="486831917"/>
              </p:ext>
            </p:extLst>
          </p:nvPr>
        </p:nvGraphicFramePr>
        <p:xfrm>
          <a:off x="526418" y="1624553"/>
          <a:ext cx="10713491" cy="4672840"/>
        </p:xfrm>
        <a:graphic>
          <a:graphicData uri="http://schemas.openxmlformats.org/drawingml/2006/table">
            <a:tbl>
              <a:tblPr firstRow="1" firstCol="1" bandRow="1">
                <a:tableStyleId>{5C22544A-7EE6-4342-B048-85BDC9FD1C3A}</a:tableStyleId>
              </a:tblPr>
              <a:tblGrid>
                <a:gridCol w="3570751">
                  <a:extLst>
                    <a:ext uri="{9D8B030D-6E8A-4147-A177-3AD203B41FA5}">
                      <a16:colId xmlns:a16="http://schemas.microsoft.com/office/drawing/2014/main" val="1881277734"/>
                    </a:ext>
                  </a:extLst>
                </a:gridCol>
                <a:gridCol w="3570751">
                  <a:extLst>
                    <a:ext uri="{9D8B030D-6E8A-4147-A177-3AD203B41FA5}">
                      <a16:colId xmlns:a16="http://schemas.microsoft.com/office/drawing/2014/main" val="1411465243"/>
                    </a:ext>
                  </a:extLst>
                </a:gridCol>
                <a:gridCol w="3571989">
                  <a:extLst>
                    <a:ext uri="{9D8B030D-6E8A-4147-A177-3AD203B41FA5}">
                      <a16:colId xmlns:a16="http://schemas.microsoft.com/office/drawing/2014/main" val="1419053984"/>
                    </a:ext>
                  </a:extLst>
                </a:gridCol>
              </a:tblGrid>
              <a:tr h="209960">
                <a:tc>
                  <a:txBody>
                    <a:bodyPr/>
                    <a:lstStyle/>
                    <a:p>
                      <a:pPr indent="180340" algn="just">
                        <a:lnSpc>
                          <a:spcPct val="115000"/>
                        </a:lnSpc>
                        <a:spcBef>
                          <a:spcPts val="1200"/>
                        </a:spcBef>
                        <a:spcAft>
                          <a:spcPts val="0"/>
                        </a:spcAft>
                      </a:pPr>
                      <a:r>
                        <a:rPr lang="cs-CZ" sz="2400" dirty="0">
                          <a:effectLst/>
                        </a:rPr>
                        <a:t>Typ</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just">
                        <a:lnSpc>
                          <a:spcPct val="115000"/>
                        </a:lnSpc>
                        <a:spcBef>
                          <a:spcPts val="1200"/>
                        </a:spcBef>
                        <a:spcAft>
                          <a:spcPts val="0"/>
                        </a:spcAft>
                      </a:pPr>
                      <a:r>
                        <a:rPr lang="cs-CZ" sz="2400" dirty="0">
                          <a:effectLst/>
                        </a:rPr>
                        <a:t>Anglická verze</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just">
                        <a:lnSpc>
                          <a:spcPct val="115000"/>
                        </a:lnSpc>
                        <a:spcBef>
                          <a:spcPts val="1200"/>
                        </a:spcBef>
                        <a:spcAft>
                          <a:spcPts val="0"/>
                        </a:spcAft>
                      </a:pPr>
                      <a:r>
                        <a:rPr lang="cs-CZ" sz="2400" dirty="0">
                          <a:effectLst/>
                        </a:rPr>
                        <a:t>Specializace </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extLst>
                  <a:ext uri="{0D108BD9-81ED-4DB2-BD59-A6C34878D82A}">
                    <a16:rowId xmlns:a16="http://schemas.microsoft.com/office/drawing/2014/main" val="2488529669"/>
                  </a:ext>
                </a:extLst>
              </a:tr>
              <a:tr h="782024">
                <a:tc>
                  <a:txBody>
                    <a:bodyPr/>
                    <a:lstStyle/>
                    <a:p>
                      <a:pPr indent="180340" algn="just">
                        <a:lnSpc>
                          <a:spcPct val="115000"/>
                        </a:lnSpc>
                        <a:spcBef>
                          <a:spcPts val="1200"/>
                        </a:spcBef>
                        <a:spcAft>
                          <a:spcPts val="0"/>
                        </a:spcAft>
                      </a:pPr>
                      <a:r>
                        <a:rPr lang="cs-CZ" sz="2400" dirty="0">
                          <a:effectLst/>
                        </a:rPr>
                        <a:t>PRM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a:solidFill>
                            <a:srgbClr val="008080"/>
                          </a:solidFill>
                          <a:effectLst/>
                        </a:rPr>
                        <a:t>Partner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tc>
                  <a:txBody>
                    <a:bodyPr/>
                    <a:lstStyle/>
                    <a:p>
                      <a:pPr algn="ctr">
                        <a:lnSpc>
                          <a:spcPct val="115000"/>
                        </a:lnSpc>
                        <a:spcAft>
                          <a:spcPts val="0"/>
                        </a:spcAft>
                      </a:pPr>
                      <a:r>
                        <a:rPr lang="cs-CZ" sz="2400" dirty="0">
                          <a:solidFill>
                            <a:srgbClr val="008080"/>
                          </a:solidFill>
                          <a:effectLst/>
                        </a:rPr>
                        <a:t>řízení vztahů s partnery</a:t>
                      </a:r>
                    </a:p>
                    <a:p>
                      <a:pPr algn="ctr">
                        <a:lnSpc>
                          <a:spcPct val="115000"/>
                        </a:lnSpc>
                        <a:spcAft>
                          <a:spcPts val="0"/>
                        </a:spcAft>
                      </a:pPr>
                      <a:r>
                        <a:rPr lang="cs-CZ" sz="2400" dirty="0">
                          <a:solidFill>
                            <a:srgbClr val="008080"/>
                          </a:solidFill>
                          <a:effectLst/>
                        </a:rPr>
                        <a:t> </a:t>
                      </a:r>
                    </a:p>
                    <a:p>
                      <a:pPr indent="180340" algn="ctr">
                        <a:lnSpc>
                          <a:spcPct val="115000"/>
                        </a:lnSpc>
                        <a:spcBef>
                          <a:spcPts val="1200"/>
                        </a:spcBef>
                        <a:spcAft>
                          <a:spcPts val="0"/>
                        </a:spcAft>
                      </a:pPr>
                      <a:r>
                        <a:rPr lang="cs-CZ" sz="2400" dirty="0">
                          <a:solidFill>
                            <a:srgbClr val="008080"/>
                          </a:solidFill>
                          <a:effectLst/>
                        </a:rPr>
                        <a:t> </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extLst>
                  <a:ext uri="{0D108BD9-81ED-4DB2-BD59-A6C34878D82A}">
                    <a16:rowId xmlns:a16="http://schemas.microsoft.com/office/drawing/2014/main" val="2498309643"/>
                  </a:ext>
                </a:extLst>
              </a:tr>
              <a:tr h="839839">
                <a:tc>
                  <a:txBody>
                    <a:bodyPr/>
                    <a:lstStyle/>
                    <a:p>
                      <a:pPr indent="180340" algn="just">
                        <a:lnSpc>
                          <a:spcPct val="115000"/>
                        </a:lnSpc>
                        <a:spcBef>
                          <a:spcPts val="1200"/>
                        </a:spcBef>
                        <a:spcAft>
                          <a:spcPts val="0"/>
                        </a:spcAft>
                      </a:pPr>
                      <a:r>
                        <a:rPr lang="cs-CZ" sz="2400" dirty="0">
                          <a:effectLst/>
                        </a:rPr>
                        <a:t>S-CRM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Social</a:t>
                      </a:r>
                      <a:r>
                        <a:rPr lang="cs-CZ" sz="2400" dirty="0">
                          <a:solidFill>
                            <a:srgbClr val="008080"/>
                          </a:solidFill>
                          <a:effectLst/>
                        </a:rPr>
                        <a:t> </a:t>
                      </a:r>
                      <a:r>
                        <a:rPr lang="cs-CZ" sz="2400" dirty="0" err="1">
                          <a:solidFill>
                            <a:srgbClr val="008080"/>
                          </a:solidFill>
                          <a:effectLst/>
                        </a:rPr>
                        <a:t>Customer</a:t>
                      </a:r>
                      <a:r>
                        <a:rPr lang="cs-CZ" sz="2400" dirty="0">
                          <a:solidFill>
                            <a:srgbClr val="008080"/>
                          </a:solidFill>
                          <a:effectLst/>
                        </a:rPr>
                        <a:t>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tc>
                  <a:txBody>
                    <a:bodyPr/>
                    <a:lstStyle/>
                    <a:p>
                      <a:pPr algn="ctr">
                        <a:lnSpc>
                          <a:spcPct val="115000"/>
                        </a:lnSpc>
                        <a:spcAft>
                          <a:spcPts val="0"/>
                        </a:spcAft>
                      </a:pPr>
                      <a:r>
                        <a:rPr lang="cs-CZ" sz="2400" dirty="0">
                          <a:solidFill>
                            <a:srgbClr val="008080"/>
                          </a:solidFill>
                          <a:effectLst/>
                        </a:rPr>
                        <a:t>řízení vztahů se zákazníky prostřednictvím tvorby sociálních sítí</a:t>
                      </a:r>
                    </a:p>
                    <a:p>
                      <a:pPr algn="ctr">
                        <a:lnSpc>
                          <a:spcPct val="115000"/>
                        </a:lnSpc>
                        <a:spcAft>
                          <a:spcPts val="0"/>
                        </a:spcAft>
                      </a:pPr>
                      <a:r>
                        <a:rPr lang="cs-CZ" sz="2400" dirty="0">
                          <a:solidFill>
                            <a:srgbClr val="008080"/>
                          </a:solidFill>
                          <a:effectLst/>
                        </a:rPr>
                        <a:t> </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20000"/>
                        <a:lumOff val="80000"/>
                      </a:schemeClr>
                    </a:solidFill>
                  </a:tcPr>
                </a:tc>
                <a:extLst>
                  <a:ext uri="{0D108BD9-81ED-4DB2-BD59-A6C34878D82A}">
                    <a16:rowId xmlns:a16="http://schemas.microsoft.com/office/drawing/2014/main" val="433891721"/>
                  </a:ext>
                </a:extLst>
              </a:tr>
              <a:tr h="629879">
                <a:tc>
                  <a:txBody>
                    <a:bodyPr/>
                    <a:lstStyle/>
                    <a:p>
                      <a:pPr indent="180340" algn="just">
                        <a:lnSpc>
                          <a:spcPct val="115000"/>
                        </a:lnSpc>
                        <a:spcBef>
                          <a:spcPts val="1200"/>
                        </a:spcBef>
                        <a:spcAft>
                          <a:spcPts val="0"/>
                        </a:spcAft>
                      </a:pPr>
                      <a:r>
                        <a:rPr lang="cs-CZ" sz="2400" dirty="0">
                          <a:effectLst/>
                        </a:rPr>
                        <a:t>V-CRM</a:t>
                      </a:r>
                      <a:endParaRPr lang="cs-CZ"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rgbClr val="008080"/>
                    </a:solidFill>
                  </a:tcPr>
                </a:tc>
                <a:tc>
                  <a:txBody>
                    <a:bodyPr/>
                    <a:lstStyle/>
                    <a:p>
                      <a:pPr indent="180340" algn="ctr">
                        <a:lnSpc>
                          <a:spcPct val="115000"/>
                        </a:lnSpc>
                        <a:spcBef>
                          <a:spcPts val="1200"/>
                        </a:spcBef>
                        <a:spcAft>
                          <a:spcPts val="0"/>
                        </a:spcAft>
                      </a:pPr>
                      <a:r>
                        <a:rPr lang="cs-CZ" sz="2400" dirty="0" err="1">
                          <a:solidFill>
                            <a:srgbClr val="008080"/>
                          </a:solidFill>
                          <a:effectLst/>
                        </a:rPr>
                        <a:t>Value</a:t>
                      </a:r>
                      <a:r>
                        <a:rPr lang="cs-CZ" sz="2400" dirty="0">
                          <a:solidFill>
                            <a:srgbClr val="008080"/>
                          </a:solidFill>
                          <a:effectLst/>
                        </a:rPr>
                        <a:t> </a:t>
                      </a:r>
                      <a:r>
                        <a:rPr lang="cs-CZ" sz="2400" dirty="0" err="1">
                          <a:solidFill>
                            <a:srgbClr val="008080"/>
                          </a:solidFill>
                          <a:effectLst/>
                        </a:rPr>
                        <a:t>Customer</a:t>
                      </a:r>
                      <a:r>
                        <a:rPr lang="cs-CZ" sz="2400" dirty="0">
                          <a:solidFill>
                            <a:srgbClr val="008080"/>
                          </a:solidFill>
                          <a:effectLst/>
                        </a:rPr>
                        <a:t> </a:t>
                      </a:r>
                      <a:r>
                        <a:rPr lang="cs-CZ" sz="2400" dirty="0" err="1">
                          <a:solidFill>
                            <a:srgbClr val="008080"/>
                          </a:solidFill>
                          <a:effectLst/>
                        </a:rPr>
                        <a:t>Relationship</a:t>
                      </a:r>
                      <a:r>
                        <a:rPr lang="cs-CZ" sz="2400" dirty="0">
                          <a:solidFill>
                            <a:srgbClr val="008080"/>
                          </a:solidFill>
                          <a:effectLst/>
                        </a:rPr>
                        <a:t> Management</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tc>
                  <a:txBody>
                    <a:bodyPr/>
                    <a:lstStyle/>
                    <a:p>
                      <a:pPr algn="ctr">
                        <a:lnSpc>
                          <a:spcPct val="115000"/>
                        </a:lnSpc>
                        <a:spcAft>
                          <a:spcPts val="0"/>
                        </a:spcAft>
                      </a:pPr>
                      <a:r>
                        <a:rPr lang="cs-CZ" sz="2400" dirty="0">
                          <a:solidFill>
                            <a:srgbClr val="008080"/>
                          </a:solidFill>
                          <a:effectLst/>
                        </a:rPr>
                        <a:t>řízení vztahů se zákazníky               na základě tvorby hodnoty.</a:t>
                      </a:r>
                    </a:p>
                    <a:p>
                      <a:pPr algn="ctr">
                        <a:lnSpc>
                          <a:spcPct val="115000"/>
                        </a:lnSpc>
                        <a:spcAft>
                          <a:spcPts val="0"/>
                        </a:spcAft>
                      </a:pPr>
                      <a:r>
                        <a:rPr lang="cs-CZ" sz="2400" dirty="0">
                          <a:solidFill>
                            <a:srgbClr val="008080"/>
                          </a:solidFill>
                          <a:effectLst/>
                        </a:rPr>
                        <a:t> </a:t>
                      </a:r>
                      <a:endParaRPr lang="cs-CZ" sz="2400"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465" marR="68465" marT="0" marB="0">
                    <a:solidFill>
                      <a:schemeClr val="accent6">
                        <a:lumMod val="40000"/>
                        <a:lumOff val="60000"/>
                      </a:schemeClr>
                    </a:solidFill>
                  </a:tcPr>
                </a:tc>
                <a:extLst>
                  <a:ext uri="{0D108BD9-81ED-4DB2-BD59-A6C34878D82A}">
                    <a16:rowId xmlns:a16="http://schemas.microsoft.com/office/drawing/2014/main" val="2181679435"/>
                  </a:ext>
                </a:extLst>
              </a:tr>
            </a:tbl>
          </a:graphicData>
        </a:graphic>
      </p:graphicFrame>
    </p:spTree>
    <p:extLst>
      <p:ext uri="{BB962C8B-B14F-4D97-AF65-F5344CB8AC3E}">
        <p14:creationId xmlns:p14="http://schemas.microsoft.com/office/powerpoint/2010/main" val="622865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712725" cy="876821"/>
          </a:xfrm>
        </p:spPr>
        <p:txBody>
          <a:bodyPr>
            <a:normAutofit fontScale="90000"/>
          </a:bodyPr>
          <a:lstStyle/>
          <a:p>
            <a:r>
              <a:rPr lang="cs-CZ" sz="3600" b="1" dirty="0">
                <a:solidFill>
                  <a:srgbClr val="008080"/>
                </a:solidFill>
                <a:latin typeface="+mn-lt"/>
              </a:rPr>
              <a:t>PRM - řízení vztahů s partnery</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4" name="TextovéPole 3"/>
          <p:cNvSpPr txBox="1"/>
          <p:nvPr/>
        </p:nvSpPr>
        <p:spPr>
          <a:xfrm>
            <a:off x="354842" y="1624084"/>
            <a:ext cx="11204811" cy="5078313"/>
          </a:xfrm>
          <a:prstGeom prst="rect">
            <a:avLst/>
          </a:prstGeom>
          <a:solidFill>
            <a:schemeClr val="accent6">
              <a:lumMod val="20000"/>
              <a:lumOff val="80000"/>
            </a:schemeClr>
          </a:solidFill>
        </p:spPr>
        <p:txBody>
          <a:bodyPr wrap="square" rtlCol="0">
            <a:spAutoFit/>
          </a:bodyPr>
          <a:lstStyle/>
          <a:p>
            <a:r>
              <a:rPr lang="cs-CZ" sz="3200" dirty="0">
                <a:solidFill>
                  <a:srgbClr val="008080"/>
                </a:solidFill>
              </a:rPr>
              <a:t>PRM se odehrává na </a:t>
            </a:r>
            <a:r>
              <a:rPr lang="cs-CZ" sz="3200" dirty="0">
                <a:solidFill>
                  <a:srgbClr val="FF0000"/>
                </a:solidFill>
              </a:rPr>
              <a:t>B2B trzích </a:t>
            </a:r>
            <a:r>
              <a:rPr lang="cs-CZ" sz="3200" dirty="0">
                <a:solidFill>
                  <a:srgbClr val="008080"/>
                </a:solidFill>
              </a:rPr>
              <a:t>mezi dodavateli a odběrateli, tedy v distribučních kanálech. </a:t>
            </a:r>
          </a:p>
          <a:p>
            <a:r>
              <a:rPr lang="cs-CZ" sz="3200" dirty="0">
                <a:solidFill>
                  <a:srgbClr val="008080"/>
                </a:solidFill>
              </a:rPr>
              <a:t>Rozvinutější podniky vnímají své prostředníky jako zákazníky a partnery, proto používají přístup PRM k vytvoření dlouhodobých vztahů se členy </a:t>
            </a:r>
            <a:r>
              <a:rPr lang="cs-CZ" sz="3200" b="1" dirty="0">
                <a:solidFill>
                  <a:srgbClr val="FF0000"/>
                </a:solidFill>
              </a:rPr>
              <a:t>distribučního kanálu</a:t>
            </a:r>
            <a:r>
              <a:rPr lang="cs-CZ" sz="3200" dirty="0">
                <a:solidFill>
                  <a:srgbClr val="008080"/>
                </a:solidFill>
              </a:rPr>
              <a:t>. </a:t>
            </a:r>
          </a:p>
          <a:p>
            <a:r>
              <a:rPr lang="cs-CZ" sz="3200" dirty="0">
                <a:solidFill>
                  <a:srgbClr val="008080"/>
                </a:solidFill>
              </a:rPr>
              <a:t>Cílem podniku je přesvědčit své partnery v distribučním kanále, že mohou dosáhnout lepších výsledků, pokud budou spolupracovat, jako součást kohézního systému poskytujícímu hodnotu (</a:t>
            </a:r>
            <a:r>
              <a:rPr lang="cs-CZ" sz="3200" dirty="0" err="1">
                <a:solidFill>
                  <a:srgbClr val="008080"/>
                </a:solidFill>
              </a:rPr>
              <a:t>Kotler</a:t>
            </a:r>
            <a:r>
              <a:rPr lang="cs-CZ" sz="3200" dirty="0">
                <a:solidFill>
                  <a:srgbClr val="008080"/>
                </a:solidFill>
              </a:rPr>
              <a:t> et al, 2007, s. 987). </a:t>
            </a:r>
          </a:p>
          <a:p>
            <a:endParaRPr lang="cs-CZ" dirty="0"/>
          </a:p>
          <a:p>
            <a:r>
              <a:rPr lang="cs-CZ" dirty="0"/>
              <a:t>Koheze - soudržnost</a:t>
            </a:r>
          </a:p>
        </p:txBody>
      </p:sp>
    </p:spTree>
    <p:extLst>
      <p:ext uri="{BB962C8B-B14F-4D97-AF65-F5344CB8AC3E}">
        <p14:creationId xmlns:p14="http://schemas.microsoft.com/office/powerpoint/2010/main" val="2338705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153167" cy="1325563"/>
          </a:xfrm>
        </p:spPr>
        <p:txBody>
          <a:bodyPr>
            <a:normAutofit/>
          </a:bodyPr>
          <a:lstStyle/>
          <a:p>
            <a:r>
              <a:rPr lang="cs-CZ" sz="3600" b="1" dirty="0">
                <a:solidFill>
                  <a:srgbClr val="008080"/>
                </a:solidFill>
                <a:latin typeface="+mn-lt"/>
              </a:rPr>
              <a:t>PRM – </a:t>
            </a:r>
            <a:r>
              <a:rPr lang="cs-CZ" sz="3600" b="1" dirty="0">
                <a:solidFill>
                  <a:srgbClr val="FF0000"/>
                </a:solidFill>
                <a:latin typeface="+mn-lt"/>
              </a:rPr>
              <a:t>případová studie</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4" name="TextovéPole 3"/>
          <p:cNvSpPr txBox="1"/>
          <p:nvPr/>
        </p:nvSpPr>
        <p:spPr>
          <a:xfrm>
            <a:off x="688075" y="1799869"/>
            <a:ext cx="10857932" cy="4893647"/>
          </a:xfrm>
          <a:prstGeom prst="rect">
            <a:avLst/>
          </a:prstGeom>
          <a:solidFill>
            <a:schemeClr val="accent6">
              <a:lumMod val="20000"/>
              <a:lumOff val="80000"/>
            </a:schemeClr>
          </a:solidFill>
        </p:spPr>
        <p:txBody>
          <a:bodyPr wrap="square" rtlCol="0">
            <a:spAutoFit/>
          </a:bodyPr>
          <a:lstStyle/>
          <a:p>
            <a:pPr algn="just"/>
            <a:r>
              <a:rPr lang="cs-CZ" sz="2400" dirty="0">
                <a:solidFill>
                  <a:srgbClr val="008080"/>
                </a:solidFill>
              </a:rPr>
              <a:t>Správa partnerských vztahů (PRM) je kombinací </a:t>
            </a:r>
            <a:r>
              <a:rPr lang="cs-CZ" sz="2400" dirty="0">
                <a:solidFill>
                  <a:srgbClr val="FF0000"/>
                </a:solidFill>
              </a:rPr>
              <a:t>softwaru, procesů a strategií</a:t>
            </a:r>
            <a:r>
              <a:rPr lang="cs-CZ" sz="2400" dirty="0">
                <a:solidFill>
                  <a:srgbClr val="008080"/>
                </a:solidFill>
              </a:rPr>
              <a:t>, které podniky používají k zefektivnění obchodních procesů s partnery, kteří prodávají své produkty.</a:t>
            </a:r>
          </a:p>
          <a:p>
            <a:pPr algn="just"/>
            <a:r>
              <a:rPr lang="cs-CZ" sz="2400" dirty="0">
                <a:solidFill>
                  <a:srgbClr val="008080"/>
                </a:solidFill>
              </a:rPr>
              <a:t>Systémy PRM obvykle obsahují </a:t>
            </a:r>
            <a:r>
              <a:rPr lang="cs-CZ" sz="2400" dirty="0">
                <a:solidFill>
                  <a:srgbClr val="FF0000"/>
                </a:solidFill>
              </a:rPr>
              <a:t>partnerský portál, databázi zákazníků </a:t>
            </a:r>
            <a:r>
              <a:rPr lang="cs-CZ" sz="2400" dirty="0">
                <a:solidFill>
                  <a:srgbClr val="008080"/>
                </a:solidFill>
              </a:rPr>
              <a:t>a další nástroje, které umožňují společnostem a partnerům spravovat potenciální zákazníky, výnosy, příležitosti a prodejní metriky. Systémy řízení vztahů s partnery také sledují inventář, tvorbu cen, diskontování a operace.</a:t>
            </a:r>
          </a:p>
          <a:p>
            <a:pPr algn="just"/>
            <a:r>
              <a:rPr lang="cs-CZ" sz="2400" dirty="0">
                <a:solidFill>
                  <a:srgbClr val="008080"/>
                </a:solidFill>
              </a:rPr>
              <a:t>Mnoho společností spoléhá na </a:t>
            </a:r>
            <a:r>
              <a:rPr lang="cs-CZ" sz="2400" dirty="0">
                <a:solidFill>
                  <a:srgbClr val="FF0000"/>
                </a:solidFill>
              </a:rPr>
              <a:t>partnerské společnosti, </a:t>
            </a:r>
            <a:r>
              <a:rPr lang="cs-CZ" sz="2400" dirty="0">
                <a:solidFill>
                  <a:srgbClr val="008080"/>
                </a:solidFill>
              </a:rPr>
              <a:t>které jim pomáhají prodávat jejich produkty a jsou součástí strategie kanálu. Tyto nepřímé kanály mohou zahrnovat maloobchodníky, konzultanty, poskytovatele spravovaných služeb,  výrobců originálních zařízení nebo nezávislých dodavatelů softwaru. Zavedení systému řízení partnerských vztahů pomáhá správcům kanálů zefektivnit všechny procesy prodeje partnerů a minimalizovat duplicitu v rámci systému.</a:t>
            </a:r>
          </a:p>
        </p:txBody>
      </p:sp>
      <p:sp>
        <p:nvSpPr>
          <p:cNvPr id="5" name="Obdélník 4"/>
          <p:cNvSpPr/>
          <p:nvPr/>
        </p:nvSpPr>
        <p:spPr>
          <a:xfrm>
            <a:off x="6305266" y="810339"/>
            <a:ext cx="3002508" cy="400110"/>
          </a:xfrm>
          <a:prstGeom prst="rect">
            <a:avLst/>
          </a:prstGeom>
        </p:spPr>
        <p:txBody>
          <a:bodyPr wrap="square">
            <a:spAutoFit/>
          </a:bodyPr>
          <a:lstStyle/>
          <a:p>
            <a:r>
              <a:rPr lang="cs-CZ" sz="1000" dirty="0"/>
              <a:t>https://searchsalesforce.techtarget.com/definition/partner-relationship-management-PRM</a:t>
            </a:r>
          </a:p>
        </p:txBody>
      </p:sp>
    </p:spTree>
    <p:extLst>
      <p:ext uri="{BB962C8B-B14F-4D97-AF65-F5344CB8AC3E}">
        <p14:creationId xmlns:p14="http://schemas.microsoft.com/office/powerpoint/2010/main" val="83415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274187"/>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endParaRPr lang="cs-CZ" sz="4000" b="1" cap="all" dirty="0"/>
          </a:p>
          <a:p>
            <a:pPr lvl="0"/>
            <a:endParaRPr lang="cs-CZ" sz="4000" b="1" cap="all" dirty="0"/>
          </a:p>
          <a:p>
            <a:pPr lvl="0"/>
            <a:r>
              <a:rPr lang="cs-CZ" sz="4200" b="1" cap="all" dirty="0"/>
              <a:t>CRM a jeho podstata, přínosy</a:t>
            </a:r>
          </a:p>
          <a:p>
            <a:pPr lvl="0"/>
            <a:r>
              <a:rPr lang="cs-CZ" sz="4200" b="1" cap="all" dirty="0"/>
              <a:t>A bariéry</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212932"/>
            <a:ext cx="4806091" cy="2522841"/>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b="1" i="1" dirty="0">
                <a:solidFill>
                  <a:srgbClr val="008080"/>
                </a:solidFill>
              </a:rPr>
              <a:t>Cílem přednášky je pochopit podstatu CRM neboli řízení vztahů se zákazníky, jeho typologii,  přínosy a bariéry</a:t>
            </a:r>
          </a:p>
          <a:p>
            <a:pPr marL="0" indent="0" algn="ctr">
              <a:buNone/>
            </a:pPr>
            <a:r>
              <a:rPr lang="cs-CZ" b="1" i="1" dirty="0">
                <a:solidFill>
                  <a:srgbClr val="002060"/>
                </a:solidFill>
              </a:rPr>
              <a:t> </a:t>
            </a:r>
            <a:endParaRPr lang="en-GB"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Základní přínosy CRM </a:t>
            </a:r>
          </a:p>
        </p:txBody>
      </p:sp>
      <p:sp>
        <p:nvSpPr>
          <p:cNvPr id="3" name="Obdélník 2"/>
          <p:cNvSpPr/>
          <p:nvPr/>
        </p:nvSpPr>
        <p:spPr>
          <a:xfrm>
            <a:off x="444529" y="1793448"/>
            <a:ext cx="10645254" cy="4281878"/>
          </a:xfrm>
          <a:prstGeom prst="rect">
            <a:avLst/>
          </a:prstGeom>
          <a:solidFill>
            <a:schemeClr val="accent6">
              <a:lumMod val="20000"/>
              <a:lumOff val="80000"/>
            </a:schemeClr>
          </a:solidFill>
        </p:spPr>
        <p:txBody>
          <a:bodyPr wrap="square">
            <a:spAutoFit/>
          </a:bodyPr>
          <a:lstStyle/>
          <a:p>
            <a:pPr indent="180340" algn="just">
              <a:lnSpc>
                <a:spcPct val="107000"/>
              </a:lnSpc>
              <a:spcAft>
                <a:spcPts val="0"/>
              </a:spcAft>
            </a:pP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Podle </a:t>
            </a:r>
            <a:r>
              <a:rPr lang="cs-CZ" sz="3200" dirty="0" err="1">
                <a:solidFill>
                  <a:srgbClr val="008080"/>
                </a:solidFill>
                <a:latin typeface="Times New Roman" panose="02020603050405020304" pitchFamily="18" charset="0"/>
                <a:ea typeface="Calibri" panose="020F0502020204030204" pitchFamily="34" charset="0"/>
                <a:cs typeface="Times New Roman" panose="02020603050405020304" pitchFamily="18" charset="0"/>
              </a:rPr>
              <a:t>Matušínské</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(2009, s. 191) jsou základní výhody a</a:t>
            </a:r>
          </a:p>
          <a:p>
            <a:pPr indent="180340" algn="just">
              <a:lnSpc>
                <a:spcPct val="107000"/>
              </a:lnSpc>
              <a:spcAft>
                <a:spcPts val="0"/>
              </a:spcAft>
            </a:pP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přínosy CRM následující:</a:t>
            </a:r>
            <a:endPar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07000"/>
              </a:lnSpc>
              <a:spcAft>
                <a:spcPts val="0"/>
              </a:spcAft>
            </a:pPr>
            <a:r>
              <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spokojený zákazník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neuvažující o odchodu</a:t>
            </a:r>
          </a:p>
          <a:p>
            <a:pPr marL="342900" indent="-342900" algn="just">
              <a:lnSpc>
                <a:spcPct val="107000"/>
              </a:lnSpc>
              <a:buFont typeface="Symbol" panose="05050102010706020507" pitchFamily="18" charset="2"/>
              <a:buChar char=""/>
            </a:pP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bezproblémový běh podnikových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procesů</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komunikace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mezi odděleními marketingu, prodeje a služeb, zvýšení efektivity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týmové práce</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zvýšení motivace zaměstnanců</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více času na zákazníka,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přístup k informacím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v reálném čase, rychlé a spolehlivé předpovědi.</a:t>
            </a:r>
            <a:endPar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1479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6673755" cy="646331"/>
          </a:xfrm>
          <a:prstGeom prst="rect">
            <a:avLst/>
          </a:prstGeom>
          <a:noFill/>
        </p:spPr>
        <p:txBody>
          <a:bodyPr wrap="square" rtlCol="0">
            <a:spAutoFit/>
          </a:bodyPr>
          <a:lstStyle/>
          <a:p>
            <a:r>
              <a:rPr lang="cs-CZ" sz="3600" b="1" dirty="0">
                <a:solidFill>
                  <a:srgbClr val="008080"/>
                </a:solidFill>
              </a:rPr>
              <a:t>Základní přínosy CRM </a:t>
            </a:r>
          </a:p>
        </p:txBody>
      </p:sp>
      <p:sp>
        <p:nvSpPr>
          <p:cNvPr id="3" name="Obdélník 2"/>
          <p:cNvSpPr/>
          <p:nvPr/>
        </p:nvSpPr>
        <p:spPr>
          <a:xfrm>
            <a:off x="594655" y="1383999"/>
            <a:ext cx="10645254" cy="3754939"/>
          </a:xfrm>
          <a:prstGeom prst="rect">
            <a:avLst/>
          </a:prstGeom>
          <a:solidFill>
            <a:schemeClr val="accent6">
              <a:lumMod val="20000"/>
              <a:lumOff val="80000"/>
            </a:schemeClr>
          </a:solidFill>
        </p:spPr>
        <p:txBody>
          <a:bodyPr wrap="square">
            <a:spAutoFit/>
          </a:bodyPr>
          <a:lstStyle/>
          <a:p>
            <a:pPr indent="180340" algn="just">
              <a:lnSpc>
                <a:spcPct val="107000"/>
              </a:lnSpc>
              <a:spcAft>
                <a:spcPts val="0"/>
              </a:spcAft>
            </a:pP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Dále Matušínská uvádí:</a:t>
            </a:r>
            <a:endPar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vývoj produktu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definován podle aktuálních potřeb zákazníka,</a:t>
            </a:r>
            <a:r>
              <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rychlý nárůst v kvalitě výrobků a služeb,</a:t>
            </a:r>
            <a:r>
              <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schopnost prodat více produktů, </a:t>
            </a: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odlišení</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 od konkurence</a:t>
            </a:r>
            <a:endPar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buFont typeface="Symbol" panose="05050102010706020507" pitchFamily="18" charset="2"/>
              <a:buChar char=""/>
            </a:pPr>
            <a:r>
              <a:rPr lang="cs-CZ"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optimalizace nákladů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na komunikaci,</a:t>
            </a:r>
            <a:r>
              <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rPr>
              <a:t> </a:t>
            </a:r>
            <a:r>
              <a:rPr lang="cs-CZ" sz="3200" dirty="0">
                <a:solidFill>
                  <a:srgbClr val="008080"/>
                </a:solidFill>
                <a:latin typeface="Times New Roman" panose="02020603050405020304" pitchFamily="18" charset="0"/>
                <a:ea typeface="Calibri" panose="020F0502020204030204" pitchFamily="34" charset="0"/>
                <a:cs typeface="Times New Roman" panose="02020603050405020304" pitchFamily="18" charset="0"/>
              </a:rPr>
              <a:t>správný výběr marketingových nástrojů (komunikace), větší počet kontaktů se zákazníky.</a:t>
            </a:r>
            <a:endParaRPr lang="cs-CZ" sz="3200" dirty="0">
              <a:solidFill>
                <a:srgbClr val="00808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ovéPole 4">
            <a:extLst>
              <a:ext uri="{FF2B5EF4-FFF2-40B4-BE49-F238E27FC236}">
                <a16:creationId xmlns:a16="http://schemas.microsoft.com/office/drawing/2014/main" id="{C56865B3-B8D5-4808-8C63-95E423E96304}"/>
              </a:ext>
            </a:extLst>
          </p:cNvPr>
          <p:cNvSpPr txBox="1"/>
          <p:nvPr/>
        </p:nvSpPr>
        <p:spPr>
          <a:xfrm>
            <a:off x="1296140" y="5592932"/>
            <a:ext cx="8025413" cy="369332"/>
          </a:xfrm>
          <a:prstGeom prst="rect">
            <a:avLst/>
          </a:prstGeom>
          <a:solidFill>
            <a:srgbClr val="FFFF66"/>
          </a:solidFill>
        </p:spPr>
        <p:txBody>
          <a:bodyPr wrap="square" rtlCol="0">
            <a:spAutoFit/>
          </a:bodyPr>
          <a:lstStyle/>
          <a:p>
            <a:r>
              <a:rPr lang="cs-CZ" b="1" dirty="0">
                <a:solidFill>
                  <a:srgbClr val="FF0000"/>
                </a:solidFill>
              </a:rPr>
              <a:t>Podívejme se na přínosy CRM pro podnikatele, </a:t>
            </a:r>
            <a:r>
              <a:rPr lang="cs-CZ" b="1" dirty="0" err="1">
                <a:solidFill>
                  <a:srgbClr val="FF0000"/>
                </a:solidFill>
              </a:rPr>
              <a:t>zákazniky</a:t>
            </a:r>
            <a:r>
              <a:rPr lang="cs-CZ" b="1" dirty="0">
                <a:solidFill>
                  <a:srgbClr val="FF0000"/>
                </a:solidFill>
              </a:rPr>
              <a:t> a technologické přínosy</a:t>
            </a:r>
          </a:p>
        </p:txBody>
      </p:sp>
    </p:spTree>
    <p:extLst>
      <p:ext uri="{BB962C8B-B14F-4D97-AF65-F5344CB8AC3E}">
        <p14:creationId xmlns:p14="http://schemas.microsoft.com/office/powerpoint/2010/main" val="2239100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816" y="146899"/>
            <a:ext cx="1331664" cy="879910"/>
          </a:xfrm>
          <a:prstGeom prst="rect">
            <a:avLst/>
          </a:prstGeom>
        </p:spPr>
      </p:pic>
      <p:sp>
        <p:nvSpPr>
          <p:cNvPr id="2" name="TextovéPole 1"/>
          <p:cNvSpPr txBox="1"/>
          <p:nvPr/>
        </p:nvSpPr>
        <p:spPr>
          <a:xfrm>
            <a:off x="506689" y="30945"/>
            <a:ext cx="6673755" cy="646331"/>
          </a:xfrm>
          <a:prstGeom prst="rect">
            <a:avLst/>
          </a:prstGeom>
          <a:noFill/>
        </p:spPr>
        <p:txBody>
          <a:bodyPr wrap="square" rtlCol="0">
            <a:spAutoFit/>
          </a:bodyPr>
          <a:lstStyle/>
          <a:p>
            <a:r>
              <a:rPr lang="cs-CZ" sz="3600" b="1" dirty="0">
                <a:solidFill>
                  <a:srgbClr val="008080"/>
                </a:solidFill>
              </a:rPr>
              <a:t>Přínosy CRM pro podnik</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0138" y="1203696"/>
            <a:ext cx="2788368" cy="2026920"/>
          </a:xfrm>
          <a:prstGeom prst="rect">
            <a:avLst/>
          </a:prstGeom>
        </p:spPr>
      </p:pic>
      <p:sp>
        <p:nvSpPr>
          <p:cNvPr id="5" name="Obdélník 4"/>
          <p:cNvSpPr/>
          <p:nvPr/>
        </p:nvSpPr>
        <p:spPr>
          <a:xfrm>
            <a:off x="8965118" y="3407503"/>
            <a:ext cx="2681454" cy="461665"/>
          </a:xfrm>
          <a:prstGeom prst="rect">
            <a:avLst/>
          </a:prstGeom>
        </p:spPr>
        <p:txBody>
          <a:bodyPr wrap="square">
            <a:spAutoFit/>
          </a:bodyPr>
          <a:lstStyle/>
          <a:p>
            <a:r>
              <a:rPr lang="cs-CZ" sz="1200" dirty="0"/>
              <a:t>https://www.systemonline.cz/it-pro-logistiku/spojeni-crm-a-logistiky.htm</a:t>
            </a:r>
          </a:p>
        </p:txBody>
      </p:sp>
      <p:sp>
        <p:nvSpPr>
          <p:cNvPr id="7" name="Obdélník 6"/>
          <p:cNvSpPr/>
          <p:nvPr/>
        </p:nvSpPr>
        <p:spPr>
          <a:xfrm>
            <a:off x="602472" y="586854"/>
            <a:ext cx="7493963" cy="3416320"/>
          </a:xfrm>
          <a:prstGeom prst="rect">
            <a:avLst/>
          </a:prstGeom>
          <a:solidFill>
            <a:schemeClr val="accent6">
              <a:lumMod val="20000"/>
              <a:lumOff val="80000"/>
            </a:schemeClr>
          </a:solidFill>
        </p:spPr>
        <p:txBody>
          <a:bodyPr wrap="square">
            <a:spAutoFit/>
          </a:bodyPr>
          <a:lstStyle/>
          <a:p>
            <a:r>
              <a:rPr lang="cs-CZ" sz="2400" dirty="0">
                <a:solidFill>
                  <a:srgbClr val="008080"/>
                </a:solidFill>
                <a:latin typeface="Times New Roman" panose="02020603050405020304" pitchFamily="18" charset="0"/>
                <a:ea typeface="Calibri" panose="020F0502020204030204" pitchFamily="34" charset="0"/>
              </a:rPr>
              <a:t>● zlepšení </a:t>
            </a:r>
            <a:r>
              <a:rPr lang="cs-CZ" sz="2400" b="1" dirty="0">
                <a:solidFill>
                  <a:srgbClr val="FF0000"/>
                </a:solidFill>
                <a:latin typeface="Times New Roman" panose="02020603050405020304" pitchFamily="18" charset="0"/>
                <a:ea typeface="Calibri" panose="020F0502020204030204" pitchFamily="34" charset="0"/>
              </a:rPr>
              <a:t>konkurenční pozice </a:t>
            </a:r>
            <a:r>
              <a:rPr lang="cs-CZ" sz="2400" dirty="0">
                <a:solidFill>
                  <a:srgbClr val="008080"/>
                </a:solidFill>
                <a:latin typeface="Times New Roman" panose="02020603050405020304" pitchFamily="18" charset="0"/>
                <a:ea typeface="Calibri" panose="020F0502020204030204" pitchFamily="34" charset="0"/>
              </a:rPr>
              <a:t>na trhu  (firmy lépe monitorují spokojenost zákazníků-více informací, požadavek ISO 9001)</a:t>
            </a:r>
          </a:p>
          <a:p>
            <a:r>
              <a:rPr lang="cs-CZ" sz="2400" dirty="0">
                <a:solidFill>
                  <a:srgbClr val="008080"/>
                </a:solidFill>
                <a:latin typeface="Times New Roman" panose="02020603050405020304" pitchFamily="18" charset="0"/>
                <a:ea typeface="Calibri" panose="020F0502020204030204" pitchFamily="34" charset="0"/>
              </a:rPr>
              <a:t>● </a:t>
            </a:r>
            <a:r>
              <a:rPr lang="cs-CZ" sz="2400" b="1" dirty="0">
                <a:solidFill>
                  <a:srgbClr val="008080"/>
                </a:solidFill>
                <a:latin typeface="Times New Roman" panose="02020603050405020304" pitchFamily="18" charset="0"/>
                <a:ea typeface="Calibri" panose="020F0502020204030204" pitchFamily="34" charset="0"/>
              </a:rPr>
              <a:t>propojení všech obchodních procesů </a:t>
            </a:r>
            <a:r>
              <a:rPr lang="cs-CZ" sz="2400" dirty="0">
                <a:solidFill>
                  <a:srgbClr val="008080"/>
                </a:solidFill>
                <a:latin typeface="Times New Roman" panose="02020603050405020304" pitchFamily="18" charset="0"/>
                <a:ea typeface="Calibri" panose="020F0502020204030204" pitchFamily="34" charset="0"/>
              </a:rPr>
              <a:t>s logistickými- informace se přenášejí do ERP systémů a vytváří se datový sklad)</a:t>
            </a:r>
          </a:p>
          <a:p>
            <a:r>
              <a:rPr lang="cs-CZ" sz="2400" dirty="0">
                <a:solidFill>
                  <a:srgbClr val="008080"/>
                </a:solidFill>
                <a:latin typeface="Times New Roman" panose="02020603050405020304" pitchFamily="18" charset="0"/>
                <a:ea typeface="Calibri" panose="020F0502020204030204" pitchFamily="34" charset="0"/>
              </a:rPr>
              <a:t>  ● </a:t>
            </a:r>
            <a:r>
              <a:rPr lang="cs-CZ" sz="2400" b="1" dirty="0">
                <a:solidFill>
                  <a:srgbClr val="FF0000"/>
                </a:solidFill>
                <a:latin typeface="Times New Roman" panose="02020603050405020304" pitchFamily="18" charset="0"/>
                <a:ea typeface="Calibri" panose="020F0502020204030204" pitchFamily="34" charset="0"/>
              </a:rPr>
              <a:t>zvýšení spokojenosti podniků </a:t>
            </a:r>
            <a:r>
              <a:rPr lang="cs-CZ" sz="2400" dirty="0">
                <a:solidFill>
                  <a:srgbClr val="008080"/>
                </a:solidFill>
                <a:latin typeface="Times New Roman" panose="02020603050405020304" pitchFamily="18" charset="0"/>
                <a:ea typeface="Calibri" panose="020F0502020204030204" pitchFamily="34" charset="0"/>
              </a:rPr>
              <a:t>– přístup všech k relevantním informacím. Všechny procesy CRM jsou propojené s ERP systémem</a:t>
            </a:r>
            <a:endParaRPr lang="cs-CZ" sz="2400" dirty="0">
              <a:solidFill>
                <a:srgbClr val="008080"/>
              </a:solidFill>
            </a:endParaRPr>
          </a:p>
        </p:txBody>
      </p:sp>
      <p:sp>
        <p:nvSpPr>
          <p:cNvPr id="8" name="TextovéPole 7">
            <a:extLst>
              <a:ext uri="{FF2B5EF4-FFF2-40B4-BE49-F238E27FC236}">
                <a16:creationId xmlns:a16="http://schemas.microsoft.com/office/drawing/2014/main" id="{02B0E0CB-A86A-413C-84A3-7363723415C2}"/>
              </a:ext>
            </a:extLst>
          </p:cNvPr>
          <p:cNvSpPr txBox="1"/>
          <p:nvPr/>
        </p:nvSpPr>
        <p:spPr>
          <a:xfrm>
            <a:off x="474138" y="5192639"/>
            <a:ext cx="11754035" cy="923330"/>
          </a:xfrm>
          <a:prstGeom prst="rect">
            <a:avLst/>
          </a:prstGeom>
          <a:solidFill>
            <a:srgbClr val="FFFF66"/>
          </a:solidFill>
        </p:spPr>
        <p:txBody>
          <a:bodyPr wrap="square" rtlCol="0">
            <a:spAutoFit/>
          </a:bodyPr>
          <a:lstStyle/>
          <a:p>
            <a:r>
              <a:rPr lang="cs-CZ" dirty="0"/>
              <a:t>ERP systém – (</a:t>
            </a:r>
            <a:r>
              <a:rPr lang="cs-CZ" dirty="0" err="1"/>
              <a:t>Enterprise</a:t>
            </a:r>
            <a:r>
              <a:rPr lang="cs-CZ" dirty="0"/>
              <a:t> </a:t>
            </a:r>
            <a:r>
              <a:rPr lang="cs-CZ" dirty="0" err="1"/>
              <a:t>Resource</a:t>
            </a:r>
            <a:r>
              <a:rPr lang="cs-CZ" dirty="0"/>
              <a:t> Planning), podniková databáze sdružující všechna data podniku.</a:t>
            </a:r>
          </a:p>
          <a:p>
            <a:r>
              <a:rPr lang="cs-CZ" dirty="0"/>
              <a:t>Datový sklad -  VMS –</a:t>
            </a:r>
            <a:r>
              <a:rPr lang="cs-CZ" dirty="0" err="1"/>
              <a:t>warehouse</a:t>
            </a:r>
            <a:r>
              <a:rPr lang="cs-CZ" dirty="0"/>
              <a:t> management systém sledování online zakázek (poskytované ukazatele: objem prodeje, dle skupin či druhů, průměrná velikost zakázky, obrátkovost sortimentu….).</a:t>
            </a:r>
          </a:p>
        </p:txBody>
      </p:sp>
      <p:sp>
        <p:nvSpPr>
          <p:cNvPr id="9" name="TextovéPole 8">
            <a:extLst>
              <a:ext uri="{FF2B5EF4-FFF2-40B4-BE49-F238E27FC236}">
                <a16:creationId xmlns:a16="http://schemas.microsoft.com/office/drawing/2014/main" id="{6E674E74-A09B-408E-B9B4-9937080D1807}"/>
              </a:ext>
            </a:extLst>
          </p:cNvPr>
          <p:cNvSpPr txBox="1"/>
          <p:nvPr/>
        </p:nvSpPr>
        <p:spPr>
          <a:xfrm>
            <a:off x="474138" y="6175059"/>
            <a:ext cx="10237163" cy="646331"/>
          </a:xfrm>
          <a:prstGeom prst="rect">
            <a:avLst/>
          </a:prstGeom>
          <a:noFill/>
          <a:ln>
            <a:solidFill>
              <a:schemeClr val="accent1"/>
            </a:solidFill>
          </a:ln>
        </p:spPr>
        <p:txBody>
          <a:bodyPr wrap="square" rtlCol="0">
            <a:spAutoFit/>
          </a:bodyPr>
          <a:lstStyle/>
          <a:p>
            <a:r>
              <a:rPr lang="cs-CZ" dirty="0">
                <a:solidFill>
                  <a:srgbClr val="FF0000"/>
                </a:solidFill>
              </a:rPr>
              <a:t>Prostudujte si případovou studii na str. 67 – Typické přínosy CRM u obchodních organizací, marketingových, servisních či logistických.  </a:t>
            </a:r>
          </a:p>
        </p:txBody>
      </p:sp>
      <p:sp>
        <p:nvSpPr>
          <p:cNvPr id="10" name="TextovéPole 9">
            <a:extLst>
              <a:ext uri="{FF2B5EF4-FFF2-40B4-BE49-F238E27FC236}">
                <a16:creationId xmlns:a16="http://schemas.microsoft.com/office/drawing/2014/main" id="{7EC389A2-A611-41E9-9AD5-26F8CF6876CA}"/>
              </a:ext>
            </a:extLst>
          </p:cNvPr>
          <p:cNvSpPr txBox="1"/>
          <p:nvPr/>
        </p:nvSpPr>
        <p:spPr>
          <a:xfrm>
            <a:off x="474138" y="4123289"/>
            <a:ext cx="10672169" cy="1015663"/>
          </a:xfrm>
          <a:prstGeom prst="rect">
            <a:avLst/>
          </a:prstGeom>
          <a:solidFill>
            <a:schemeClr val="accent2">
              <a:lumMod val="40000"/>
              <a:lumOff val="60000"/>
            </a:schemeClr>
          </a:solidFill>
        </p:spPr>
        <p:txBody>
          <a:bodyPr wrap="square" rtlCol="0">
            <a:spAutoFit/>
          </a:bodyPr>
          <a:lstStyle/>
          <a:p>
            <a:r>
              <a:rPr lang="cs-CZ" sz="2000" b="1" dirty="0">
                <a:solidFill>
                  <a:srgbClr val="FF0000"/>
                </a:solidFill>
              </a:rPr>
              <a:t>Pružnost řízení </a:t>
            </a:r>
            <a:r>
              <a:rPr lang="cs-CZ" sz="2000" b="1" dirty="0"/>
              <a:t>– přesnější informace o zákaznících, úspora času, zprůhlednění marketingové výkonnosti i ziskovosti, řízení zákaznického portfolia, znalost významných zákazníků, posílení motivace zaměstnanců…</a:t>
            </a:r>
          </a:p>
        </p:txBody>
      </p:sp>
    </p:spTree>
    <p:extLst>
      <p:ext uri="{BB962C8B-B14F-4D97-AF65-F5344CB8AC3E}">
        <p14:creationId xmlns:p14="http://schemas.microsoft.com/office/powerpoint/2010/main" val="4121901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1738313" y="21383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14" name="TextovéPole 13"/>
          <p:cNvSpPr txBox="1"/>
          <p:nvPr/>
        </p:nvSpPr>
        <p:spPr>
          <a:xfrm>
            <a:off x="857249" y="471488"/>
            <a:ext cx="9343193" cy="1077218"/>
          </a:xfrm>
          <a:prstGeom prst="rect">
            <a:avLst/>
          </a:prstGeom>
          <a:noFill/>
        </p:spPr>
        <p:txBody>
          <a:bodyPr wrap="square" rtlCol="0">
            <a:spAutoFit/>
          </a:bodyPr>
          <a:lstStyle/>
          <a:p>
            <a:r>
              <a:rPr lang="cs-CZ" sz="3200" b="1" dirty="0">
                <a:solidFill>
                  <a:srgbClr val="008080"/>
                </a:solidFill>
              </a:rPr>
              <a:t>Konkrétní výsledky CRM dle podniků – OPF - výzkum MSP (</a:t>
            </a:r>
            <a:r>
              <a:rPr lang="cs-CZ" sz="3200" b="1" dirty="0">
                <a:solidFill>
                  <a:srgbClr val="FF0000"/>
                </a:solidFill>
              </a:rPr>
              <a:t>2015</a:t>
            </a:r>
            <a:r>
              <a:rPr lang="cs-CZ" sz="3200" b="1" dirty="0">
                <a:solidFill>
                  <a:srgbClr val="008080"/>
                </a:solidFill>
              </a:rPr>
              <a:t>)</a:t>
            </a:r>
          </a:p>
        </p:txBody>
      </p:sp>
      <p:graphicFrame>
        <p:nvGraphicFramePr>
          <p:cNvPr id="15" name="Tabulka 14"/>
          <p:cNvGraphicFramePr>
            <a:graphicFrameLocks noGrp="1"/>
          </p:cNvGraphicFramePr>
          <p:nvPr>
            <p:extLst>
              <p:ext uri="{D42A27DB-BD31-4B8C-83A1-F6EECF244321}">
                <p14:modId xmlns:p14="http://schemas.microsoft.com/office/powerpoint/2010/main" val="553757610"/>
              </p:ext>
            </p:extLst>
          </p:nvPr>
        </p:nvGraphicFramePr>
        <p:xfrm>
          <a:off x="857250" y="1721112"/>
          <a:ext cx="10229849" cy="4666234"/>
        </p:xfrm>
        <a:graphic>
          <a:graphicData uri="http://schemas.openxmlformats.org/drawingml/2006/table">
            <a:tbl>
              <a:tblPr firstRow="1" firstCol="1" bandRow="1">
                <a:tableStyleId>{5C22544A-7EE6-4342-B048-85BDC9FD1C3A}</a:tableStyleId>
              </a:tblPr>
              <a:tblGrid>
                <a:gridCol w="2871693">
                  <a:extLst>
                    <a:ext uri="{9D8B030D-6E8A-4147-A177-3AD203B41FA5}">
                      <a16:colId xmlns:a16="http://schemas.microsoft.com/office/drawing/2014/main" val="3686532868"/>
                    </a:ext>
                  </a:extLst>
                </a:gridCol>
                <a:gridCol w="2839062">
                  <a:extLst>
                    <a:ext uri="{9D8B030D-6E8A-4147-A177-3AD203B41FA5}">
                      <a16:colId xmlns:a16="http://schemas.microsoft.com/office/drawing/2014/main" val="2420858450"/>
                    </a:ext>
                  </a:extLst>
                </a:gridCol>
                <a:gridCol w="1116270">
                  <a:extLst>
                    <a:ext uri="{9D8B030D-6E8A-4147-A177-3AD203B41FA5}">
                      <a16:colId xmlns:a16="http://schemas.microsoft.com/office/drawing/2014/main" val="2449571828"/>
                    </a:ext>
                  </a:extLst>
                </a:gridCol>
                <a:gridCol w="1116270">
                  <a:extLst>
                    <a:ext uri="{9D8B030D-6E8A-4147-A177-3AD203B41FA5}">
                      <a16:colId xmlns:a16="http://schemas.microsoft.com/office/drawing/2014/main" val="3522399362"/>
                    </a:ext>
                  </a:extLst>
                </a:gridCol>
                <a:gridCol w="1143277">
                  <a:extLst>
                    <a:ext uri="{9D8B030D-6E8A-4147-A177-3AD203B41FA5}">
                      <a16:colId xmlns:a16="http://schemas.microsoft.com/office/drawing/2014/main" val="2331512475"/>
                    </a:ext>
                  </a:extLst>
                </a:gridCol>
                <a:gridCol w="1143277">
                  <a:extLst>
                    <a:ext uri="{9D8B030D-6E8A-4147-A177-3AD203B41FA5}">
                      <a16:colId xmlns:a16="http://schemas.microsoft.com/office/drawing/2014/main" val="3298305378"/>
                    </a:ext>
                  </a:extLst>
                </a:gridCol>
              </a:tblGrid>
              <a:tr h="297107">
                <a:tc rowSpan="2">
                  <a:txBody>
                    <a:bodyPr/>
                    <a:lstStyle/>
                    <a:p>
                      <a:pPr>
                        <a:lnSpc>
                          <a:spcPct val="107000"/>
                        </a:lnSpc>
                        <a:spcAft>
                          <a:spcPts val="0"/>
                        </a:spcAft>
                      </a:pPr>
                      <a:r>
                        <a:rPr lang="cs-CZ" sz="2000" dirty="0">
                          <a:effectLst/>
                        </a:rPr>
                        <a:t>Odpovědi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rowSpan="2">
                  <a:txBody>
                    <a:bodyPr/>
                    <a:lstStyle/>
                    <a:p>
                      <a:pPr algn="ctr">
                        <a:lnSpc>
                          <a:spcPct val="107000"/>
                        </a:lnSpc>
                        <a:spcAft>
                          <a:spcPts val="0"/>
                        </a:spcAft>
                      </a:pPr>
                      <a:r>
                        <a:rPr lang="cs-CZ" sz="2000" dirty="0">
                          <a:effectLst/>
                        </a:rPr>
                        <a:t>Ukazatel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gridSpan="3">
                  <a:txBody>
                    <a:bodyPr/>
                    <a:lstStyle/>
                    <a:p>
                      <a:pPr algn="ctr">
                        <a:lnSpc>
                          <a:spcPct val="107000"/>
                        </a:lnSpc>
                        <a:spcAft>
                          <a:spcPts val="0"/>
                        </a:spcAft>
                      </a:pPr>
                      <a:r>
                        <a:rPr lang="cs-CZ" sz="2000" dirty="0">
                          <a:effectLst/>
                        </a:rPr>
                        <a:t>Velikost firmy</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hMerge="1">
                  <a:txBody>
                    <a:bodyPr/>
                    <a:lstStyle/>
                    <a:p>
                      <a:endParaRPr lang="cs-CZ"/>
                    </a:p>
                  </a:txBody>
                  <a:tcPr/>
                </a:tc>
                <a:tc hMerge="1">
                  <a:txBody>
                    <a:bodyPr/>
                    <a:lstStyle/>
                    <a:p>
                      <a:endParaRPr lang="cs-CZ"/>
                    </a:p>
                  </a:txBody>
                  <a:tcPr/>
                </a:tc>
                <a:tc rowSpan="2">
                  <a:txBody>
                    <a:bodyPr/>
                    <a:lstStyle/>
                    <a:p>
                      <a:pPr algn="ctr">
                        <a:lnSpc>
                          <a:spcPct val="107000"/>
                        </a:lnSpc>
                        <a:spcAft>
                          <a:spcPts val="0"/>
                        </a:spcAft>
                      </a:pPr>
                      <a:r>
                        <a:rPr lang="cs-CZ" sz="2000" dirty="0">
                          <a:effectLst/>
                        </a:rPr>
                        <a:t>∑</a:t>
                      </a:r>
                    </a:p>
                    <a:p>
                      <a:pPr algn="ctr">
                        <a:lnSpc>
                          <a:spcPct val="107000"/>
                        </a:lnSpc>
                        <a:spcAft>
                          <a:spcPts val="0"/>
                        </a:spcAft>
                      </a:pPr>
                      <a:r>
                        <a:rPr lang="cs-CZ" sz="2000" dirty="0">
                          <a:effectLst/>
                        </a:rPr>
                        <a:t>MSP</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extLst>
                  <a:ext uri="{0D108BD9-81ED-4DB2-BD59-A6C34878D82A}">
                    <a16:rowId xmlns:a16="http://schemas.microsoft.com/office/drawing/2014/main" val="1031560265"/>
                  </a:ext>
                </a:extLst>
              </a:tr>
              <a:tr h="609591">
                <a:tc vMerge="1">
                  <a:txBody>
                    <a:bodyPr/>
                    <a:lstStyle/>
                    <a:p>
                      <a:endParaRPr lang="cs-CZ"/>
                    </a:p>
                  </a:txBody>
                  <a:tcPr/>
                </a:tc>
                <a:tc vMerge="1">
                  <a:txBody>
                    <a:bodyPr/>
                    <a:lstStyle/>
                    <a:p>
                      <a:endParaRPr lang="cs-CZ"/>
                    </a:p>
                  </a:txBody>
                  <a:tcPr/>
                </a:tc>
                <a:tc>
                  <a:txBody>
                    <a:bodyPr/>
                    <a:lstStyle/>
                    <a:p>
                      <a:pPr algn="ctr">
                        <a:lnSpc>
                          <a:spcPct val="107000"/>
                        </a:lnSpc>
                        <a:spcAft>
                          <a:spcPts val="0"/>
                        </a:spcAft>
                      </a:pPr>
                      <a:r>
                        <a:rPr lang="cs-CZ" sz="2000" dirty="0">
                          <a:effectLst/>
                        </a:rPr>
                        <a:t>Mikro</a:t>
                      </a:r>
                    </a:p>
                    <a:p>
                      <a:pPr algn="ctr">
                        <a:lnSpc>
                          <a:spcPct val="107000"/>
                        </a:lnSpc>
                        <a:spcAft>
                          <a:spcPts val="0"/>
                        </a:spcAft>
                      </a:pPr>
                      <a:r>
                        <a:rPr lang="cs-CZ" sz="2000" dirty="0">
                          <a:effectLst/>
                        </a:rPr>
                        <a:t>podnik</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lnSpc>
                          <a:spcPct val="107000"/>
                        </a:lnSpc>
                        <a:spcAft>
                          <a:spcPts val="0"/>
                        </a:spcAft>
                      </a:pPr>
                      <a:r>
                        <a:rPr lang="cs-CZ" sz="2000" dirty="0">
                          <a:effectLst/>
                        </a:rPr>
                        <a:t>Malý podnik</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ctr">
                        <a:lnSpc>
                          <a:spcPct val="107000"/>
                        </a:lnSpc>
                        <a:spcAft>
                          <a:spcPts val="0"/>
                        </a:spcAft>
                      </a:pPr>
                      <a:r>
                        <a:rPr lang="cs-CZ" sz="2000" dirty="0">
                          <a:effectLst/>
                        </a:rPr>
                        <a:t>Střední podnik</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vMerge="1">
                  <a:txBody>
                    <a:bodyPr/>
                    <a:lstStyle/>
                    <a:p>
                      <a:endParaRPr lang="cs-CZ"/>
                    </a:p>
                  </a:txBody>
                  <a:tcPr/>
                </a:tc>
                <a:extLst>
                  <a:ext uri="{0D108BD9-81ED-4DB2-BD59-A6C34878D82A}">
                    <a16:rowId xmlns:a16="http://schemas.microsoft.com/office/drawing/2014/main" val="1867194622"/>
                  </a:ext>
                </a:extLst>
              </a:tr>
              <a:tr h="297107">
                <a:tc rowSpan="3">
                  <a:txBody>
                    <a:bodyPr/>
                    <a:lstStyle/>
                    <a:p>
                      <a:pPr>
                        <a:lnSpc>
                          <a:spcPct val="107000"/>
                        </a:lnSpc>
                        <a:spcAft>
                          <a:spcPts val="0"/>
                        </a:spcAft>
                      </a:pPr>
                      <a:r>
                        <a:rPr lang="cs-CZ" sz="2000" dirty="0">
                          <a:effectLst/>
                        </a:rPr>
                        <a:t>Zvýšení celkové rentability</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17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51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806535388"/>
                  </a:ext>
                </a:extLst>
              </a:tr>
              <a:tr h="297107">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33,3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23,5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43,1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65324822"/>
                  </a:ext>
                </a:extLst>
              </a:tr>
              <a:tr h="297107">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8,6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7,9</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15,2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10,3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308506184"/>
                  </a:ext>
                </a:extLst>
              </a:tr>
              <a:tr h="297107">
                <a:tc rowSpan="3">
                  <a:txBody>
                    <a:bodyPr/>
                    <a:lstStyle/>
                    <a:p>
                      <a:pPr>
                        <a:lnSpc>
                          <a:spcPct val="107000"/>
                        </a:lnSpc>
                        <a:spcAft>
                          <a:spcPts val="0"/>
                        </a:spcAft>
                      </a:pPr>
                      <a:r>
                        <a:rPr lang="cs-CZ" sz="2000" dirty="0">
                          <a:effectLst/>
                        </a:rPr>
                        <a:t>Zvýšení počtu loajálních zákazníků</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117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112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70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299</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147324877"/>
                  </a:ext>
                </a:extLst>
              </a:tr>
              <a:tr h="297107">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39,1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37,5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23,4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519810353"/>
                  </a:ext>
                </a:extLst>
              </a:tr>
              <a:tr h="297107">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59,1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74,2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48,3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60,5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843935383"/>
                  </a:ext>
                </a:extLst>
              </a:tr>
              <a:tr h="297107">
                <a:tc rowSpan="3">
                  <a:txBody>
                    <a:bodyPr/>
                    <a:lstStyle/>
                    <a:p>
                      <a:pPr>
                        <a:lnSpc>
                          <a:spcPct val="107000"/>
                        </a:lnSpc>
                        <a:spcAft>
                          <a:spcPts val="0"/>
                        </a:spcAft>
                      </a:pPr>
                      <a:r>
                        <a:rPr lang="cs-CZ" sz="2000" dirty="0">
                          <a:effectLst/>
                        </a:rPr>
                        <a:t>Zvýšení nákladů na celkový počet zákazníků</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8</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630083311"/>
                  </a:ext>
                </a:extLst>
              </a:tr>
              <a:tr h="297107">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50,0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25,0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25,0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251271848"/>
                  </a:ext>
                </a:extLst>
              </a:tr>
              <a:tr h="297107">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2,0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806457621"/>
                  </a:ext>
                </a:extLst>
              </a:tr>
              <a:tr h="297107">
                <a:tc rowSpan="3">
                  <a:txBody>
                    <a:bodyPr/>
                    <a:lstStyle/>
                    <a:p>
                      <a:pPr>
                        <a:lnSpc>
                          <a:spcPct val="107000"/>
                        </a:lnSpc>
                        <a:spcAft>
                          <a:spcPts val="0"/>
                        </a:spcAft>
                      </a:pPr>
                      <a:r>
                        <a:rPr lang="cs-CZ" sz="2000" dirty="0">
                          <a:effectLst/>
                        </a:rPr>
                        <a:t>Snížení nákladů na celkový počet zákazníků</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8</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554614027"/>
                  </a:ext>
                </a:extLst>
              </a:tr>
              <a:tr h="297107">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23,5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29,4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47,1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928227120"/>
                  </a:ext>
                </a:extLst>
              </a:tr>
              <a:tr h="297107">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2,0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3,3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5,5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3,4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07406370"/>
                  </a:ext>
                </a:extLst>
              </a:tr>
            </a:tbl>
          </a:graphicData>
        </a:graphic>
      </p:graphicFrame>
      <p:sp>
        <p:nvSpPr>
          <p:cNvPr id="16" name="Rectangle 10"/>
          <p:cNvSpPr>
            <a:spLocks noChangeArrowheads="1"/>
          </p:cNvSpPr>
          <p:nvPr/>
        </p:nvSpPr>
        <p:spPr bwMode="auto">
          <a:xfrm>
            <a:off x="3209925" y="26558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anose="020B0604020202020204" pitchFamily="34" charset="0"/>
              </a:rPr>
            </a:br>
            <a:endParaRPr kumimoji="0" lang="cs-CZ" altLang="cs-CZ" sz="1800" b="0" i="0" u="none" strike="noStrike" cap="none" normalizeH="0" baseline="0">
              <a:ln>
                <a:noFill/>
              </a:ln>
              <a:solidFill>
                <a:schemeClr val="tx1"/>
              </a:solidFill>
              <a:effectLst/>
              <a:latin typeface="Arial" panose="020B0604020202020204" pitchFamily="34" charset="0"/>
            </a:endParaRPr>
          </a:p>
        </p:txBody>
      </p:sp>
      <p:pic>
        <p:nvPicPr>
          <p:cNvPr id="19" name="Obráze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95848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ulka 14"/>
          <p:cNvGraphicFramePr>
            <a:graphicFrameLocks noGrp="1"/>
          </p:cNvGraphicFramePr>
          <p:nvPr>
            <p:extLst>
              <p:ext uri="{D42A27DB-BD31-4B8C-83A1-F6EECF244321}">
                <p14:modId xmlns:p14="http://schemas.microsoft.com/office/powerpoint/2010/main" val="270358086"/>
              </p:ext>
            </p:extLst>
          </p:nvPr>
        </p:nvGraphicFramePr>
        <p:xfrm>
          <a:off x="857250" y="1772346"/>
          <a:ext cx="9815514" cy="4388485"/>
        </p:xfrm>
        <a:graphic>
          <a:graphicData uri="http://schemas.openxmlformats.org/drawingml/2006/table">
            <a:tbl>
              <a:tblPr firstRow="1" firstCol="1" bandRow="1">
                <a:tableStyleId>{5C22544A-7EE6-4342-B048-85BDC9FD1C3A}</a:tableStyleId>
              </a:tblPr>
              <a:tblGrid>
                <a:gridCol w="2755384">
                  <a:extLst>
                    <a:ext uri="{9D8B030D-6E8A-4147-A177-3AD203B41FA5}">
                      <a16:colId xmlns:a16="http://schemas.microsoft.com/office/drawing/2014/main" val="2286403668"/>
                    </a:ext>
                  </a:extLst>
                </a:gridCol>
                <a:gridCol w="2724072">
                  <a:extLst>
                    <a:ext uri="{9D8B030D-6E8A-4147-A177-3AD203B41FA5}">
                      <a16:colId xmlns:a16="http://schemas.microsoft.com/office/drawing/2014/main" val="568890746"/>
                    </a:ext>
                  </a:extLst>
                </a:gridCol>
                <a:gridCol w="1071058">
                  <a:extLst>
                    <a:ext uri="{9D8B030D-6E8A-4147-A177-3AD203B41FA5}">
                      <a16:colId xmlns:a16="http://schemas.microsoft.com/office/drawing/2014/main" val="541570425"/>
                    </a:ext>
                  </a:extLst>
                </a:gridCol>
                <a:gridCol w="1071058">
                  <a:extLst>
                    <a:ext uri="{9D8B030D-6E8A-4147-A177-3AD203B41FA5}">
                      <a16:colId xmlns:a16="http://schemas.microsoft.com/office/drawing/2014/main" val="2970844232"/>
                    </a:ext>
                  </a:extLst>
                </a:gridCol>
                <a:gridCol w="1096971">
                  <a:extLst>
                    <a:ext uri="{9D8B030D-6E8A-4147-A177-3AD203B41FA5}">
                      <a16:colId xmlns:a16="http://schemas.microsoft.com/office/drawing/2014/main" val="536865152"/>
                    </a:ext>
                  </a:extLst>
                </a:gridCol>
                <a:gridCol w="1096971">
                  <a:extLst>
                    <a:ext uri="{9D8B030D-6E8A-4147-A177-3AD203B41FA5}">
                      <a16:colId xmlns:a16="http://schemas.microsoft.com/office/drawing/2014/main" val="2038124304"/>
                    </a:ext>
                  </a:extLst>
                </a:gridCol>
              </a:tblGrid>
              <a:tr h="0">
                <a:tc rowSpan="3">
                  <a:txBody>
                    <a:bodyPr/>
                    <a:lstStyle/>
                    <a:p>
                      <a:pPr>
                        <a:lnSpc>
                          <a:spcPct val="107000"/>
                        </a:lnSpc>
                        <a:spcAft>
                          <a:spcPts val="0"/>
                        </a:spcAft>
                      </a:pPr>
                      <a:r>
                        <a:rPr lang="cs-CZ" sz="2000">
                          <a:effectLst/>
                        </a:rPr>
                        <a:t>CRM nepřineslo požadovaný efekt</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b="0" dirty="0">
                          <a:solidFill>
                            <a:schemeClr val="tx1"/>
                          </a:solidFill>
                          <a:effectLst/>
                        </a:rPr>
                        <a:t>absolutní četnost</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b="0" dirty="0">
                          <a:solidFill>
                            <a:schemeClr val="tx1"/>
                          </a:solidFill>
                          <a:effectLst/>
                        </a:rPr>
                        <a:t>21</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b="0" dirty="0">
                          <a:solidFill>
                            <a:schemeClr val="tx1"/>
                          </a:solidFill>
                          <a:effectLst/>
                        </a:rPr>
                        <a:t>8</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b="0" dirty="0">
                          <a:solidFill>
                            <a:schemeClr val="tx1"/>
                          </a:solidFill>
                          <a:effectLst/>
                        </a:rPr>
                        <a:t>17</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b="0" dirty="0">
                          <a:solidFill>
                            <a:schemeClr val="tx1"/>
                          </a:solidFill>
                          <a:effectLst/>
                        </a:rPr>
                        <a:t>46</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291278797"/>
                  </a:ext>
                </a:extLst>
              </a:tr>
              <a:tr h="265283">
                <a:tc vMerge="1">
                  <a:txBody>
                    <a:bodyPr/>
                    <a:lstStyle/>
                    <a:p>
                      <a:endParaRPr lang="cs-CZ"/>
                    </a:p>
                  </a:txBody>
                  <a:tcPr/>
                </a:tc>
                <a:tc>
                  <a:txBody>
                    <a:bodyPr/>
                    <a:lstStyle/>
                    <a:p>
                      <a:pPr algn="ctr">
                        <a:lnSpc>
                          <a:spcPct val="107000"/>
                        </a:lnSpc>
                        <a:spcAft>
                          <a:spcPts val="0"/>
                        </a:spcAft>
                      </a:pPr>
                      <a:r>
                        <a:rPr lang="cs-CZ" sz="2000" b="0" dirty="0">
                          <a:solidFill>
                            <a:schemeClr val="tx1"/>
                          </a:solidFill>
                          <a:effectLst/>
                        </a:rPr>
                        <a:t>relativní četnost v %</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b="0" dirty="0">
                          <a:solidFill>
                            <a:schemeClr val="tx1"/>
                          </a:solidFill>
                          <a:effectLst/>
                        </a:rPr>
                        <a:t>45,7</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b="0" dirty="0">
                          <a:solidFill>
                            <a:schemeClr val="tx1"/>
                          </a:solidFill>
                          <a:effectLst/>
                        </a:rPr>
                        <a:t>17,4</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b="0" dirty="0">
                          <a:solidFill>
                            <a:schemeClr val="tx1"/>
                          </a:solidFill>
                          <a:effectLst/>
                        </a:rPr>
                        <a:t>37,0</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b="0" dirty="0">
                          <a:solidFill>
                            <a:schemeClr val="tx1"/>
                          </a:solidFill>
                          <a:effectLst/>
                        </a:rPr>
                        <a:t>100,0</a:t>
                      </a:r>
                      <a:endParaRPr lang="cs-CZ"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868210882"/>
                  </a:ext>
                </a:extLst>
              </a:tr>
              <a:tr h="265283">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10,6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5,3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11,7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9,3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618203492"/>
                  </a:ext>
                </a:extLst>
              </a:tr>
              <a:tr h="265283">
                <a:tc rowSpan="3">
                  <a:txBody>
                    <a:bodyPr/>
                    <a:lstStyle/>
                    <a:p>
                      <a:pPr>
                        <a:lnSpc>
                          <a:spcPct val="107000"/>
                        </a:lnSpc>
                        <a:spcAft>
                          <a:spcPts val="0"/>
                        </a:spcAft>
                      </a:pPr>
                      <a:r>
                        <a:rPr lang="cs-CZ" sz="2000">
                          <a:effectLst/>
                        </a:rPr>
                        <a:t>CRM vyvolalo nespokojenost zaměstnanců</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a:effectLst/>
                        </a:rPr>
                        <a:t>0</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582150812"/>
                  </a:ext>
                </a:extLst>
              </a:tr>
              <a:tr h="265283">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50,0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50,0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658241821"/>
                  </a:ext>
                </a:extLst>
              </a:tr>
              <a:tr h="265283">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a:effectLst/>
                        </a:rPr>
                        <a:t>0,0</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a:effectLst/>
                        </a:rPr>
                        <a:t>0,7</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a:effectLst/>
                        </a:rPr>
                        <a:t>0,7</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0,4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805098009"/>
                  </a:ext>
                </a:extLst>
              </a:tr>
              <a:tr h="265283">
                <a:tc rowSpan="3">
                  <a:txBody>
                    <a:bodyPr/>
                    <a:lstStyle/>
                    <a:p>
                      <a:pPr>
                        <a:lnSpc>
                          <a:spcPct val="107000"/>
                        </a:lnSpc>
                        <a:spcAft>
                          <a:spcPts val="0"/>
                        </a:spcAft>
                      </a:pPr>
                      <a:r>
                        <a:rPr lang="cs-CZ" sz="2000" dirty="0">
                          <a:effectLst/>
                        </a:rPr>
                        <a:t>Získání konkurenční výhody</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32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9</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24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65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411740681"/>
                  </a:ext>
                </a:extLst>
              </a:tr>
              <a:tr h="265283">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49,2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13,8</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36,9</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771682909"/>
                  </a:ext>
                </a:extLst>
              </a:tr>
              <a:tr h="265283">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16,2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6,0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16,6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13,2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971993489"/>
                  </a:ext>
                </a:extLst>
              </a:tr>
              <a:tr h="265283">
                <a:tc rowSpan="3">
                  <a:txBody>
                    <a:bodyPr/>
                    <a:lstStyle/>
                    <a:p>
                      <a:pPr>
                        <a:lnSpc>
                          <a:spcPct val="107000"/>
                        </a:lnSpc>
                        <a:spcAft>
                          <a:spcPts val="0"/>
                        </a:spcAft>
                      </a:pPr>
                      <a:r>
                        <a:rPr lang="cs-CZ" sz="2000">
                          <a:effectLst/>
                        </a:rPr>
                        <a:t>CRM selhalo</a:t>
                      </a:r>
                    </a:p>
                    <a:p>
                      <a:pPr>
                        <a:lnSpc>
                          <a:spcPct val="107000"/>
                        </a:lnSpc>
                        <a:spcAft>
                          <a:spcPts val="0"/>
                        </a:spcAft>
                      </a:pPr>
                      <a:r>
                        <a:rPr lang="cs-CZ" sz="2000">
                          <a:effectLst/>
                        </a:rPr>
                        <a:t> </a:t>
                      </a:r>
                      <a:endParaRPr lang="cs-CZ"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231351068"/>
                  </a:ext>
                </a:extLst>
              </a:tr>
              <a:tr h="265283">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50,0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33,3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16,7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534956372"/>
                  </a:ext>
                </a:extLst>
              </a:tr>
              <a:tr h="265283">
                <a:tc vMerge="1">
                  <a:txBody>
                    <a:bodyPr/>
                    <a:lstStyle/>
                    <a:p>
                      <a:endParaRPr lang="cs-CZ"/>
                    </a:p>
                  </a:txBody>
                  <a:tcPr/>
                </a:tc>
                <a:tc>
                  <a:txBody>
                    <a:bodyPr/>
                    <a:lstStyle/>
                    <a:p>
                      <a:pPr algn="ctr">
                        <a:lnSpc>
                          <a:spcPct val="107000"/>
                        </a:lnSpc>
                        <a:spcAft>
                          <a:spcPts val="0"/>
                        </a:spcAft>
                      </a:pPr>
                      <a:r>
                        <a:rPr lang="cs-CZ" sz="2000" dirty="0">
                          <a:effectLst/>
                        </a:rPr>
                        <a:t>% podniků dle velikosti</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1,5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1,3</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0,7</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1,2</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641841060"/>
                  </a:ext>
                </a:extLst>
              </a:tr>
              <a:tr h="265283">
                <a:tc rowSpan="2">
                  <a:txBody>
                    <a:bodyPr/>
                    <a:lstStyle/>
                    <a:p>
                      <a:pPr>
                        <a:lnSpc>
                          <a:spcPct val="107000"/>
                        </a:lnSpc>
                        <a:spcAft>
                          <a:spcPts val="0"/>
                        </a:spcAft>
                      </a:pPr>
                      <a:r>
                        <a:rPr lang="cs-CZ" sz="2000" dirty="0">
                          <a:effectLst/>
                        </a:rPr>
                        <a:t>∑</a:t>
                      </a:r>
                    </a:p>
                    <a:p>
                      <a:pPr>
                        <a:lnSpc>
                          <a:spcPct val="107000"/>
                        </a:lnSpc>
                        <a:spcAft>
                          <a:spcPts val="0"/>
                        </a:spcAft>
                      </a:pPr>
                      <a:r>
                        <a:rPr lang="cs-CZ" sz="2000" dirty="0">
                          <a:effectLst/>
                        </a:rPr>
                        <a:t>MSP</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rgbClr val="008080"/>
                    </a:solidFill>
                  </a:tcPr>
                </a:tc>
                <a:tc>
                  <a:txBody>
                    <a:bodyPr/>
                    <a:lstStyle/>
                    <a:p>
                      <a:pPr algn="ctr">
                        <a:lnSpc>
                          <a:spcPct val="107000"/>
                        </a:lnSpc>
                        <a:spcAft>
                          <a:spcPts val="0"/>
                        </a:spcAft>
                      </a:pPr>
                      <a:r>
                        <a:rPr lang="cs-CZ" sz="2000" dirty="0">
                          <a:effectLst/>
                        </a:rPr>
                        <a:t>absolutní četnost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gn="r">
                        <a:lnSpc>
                          <a:spcPct val="107000"/>
                        </a:lnSpc>
                        <a:spcAft>
                          <a:spcPts val="0"/>
                        </a:spcAft>
                      </a:pPr>
                      <a:r>
                        <a:rPr lang="cs-CZ" sz="2000" dirty="0">
                          <a:effectLst/>
                        </a:rPr>
                        <a:t>198</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151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145</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r">
                        <a:lnSpc>
                          <a:spcPct val="107000"/>
                        </a:lnSpc>
                        <a:spcAft>
                          <a:spcPts val="0"/>
                        </a:spcAft>
                      </a:pPr>
                      <a:r>
                        <a:rPr lang="cs-CZ" sz="2000" dirty="0">
                          <a:effectLst/>
                        </a:rPr>
                        <a:t>494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138511538"/>
                  </a:ext>
                </a:extLst>
              </a:tr>
              <a:tr h="265283">
                <a:tc vMerge="1">
                  <a:txBody>
                    <a:bodyPr/>
                    <a:lstStyle/>
                    <a:p>
                      <a:endParaRPr lang="cs-CZ"/>
                    </a:p>
                  </a:txBody>
                  <a:tcPr/>
                </a:tc>
                <a:tc>
                  <a:txBody>
                    <a:bodyPr/>
                    <a:lstStyle/>
                    <a:p>
                      <a:pPr algn="ctr">
                        <a:lnSpc>
                          <a:spcPct val="107000"/>
                        </a:lnSpc>
                        <a:spcAft>
                          <a:spcPts val="0"/>
                        </a:spcAft>
                      </a:pPr>
                      <a:r>
                        <a:rPr lang="cs-CZ" sz="2000" dirty="0">
                          <a:effectLst/>
                        </a:rPr>
                        <a:t>relativní četnost v %</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gn="r">
                        <a:lnSpc>
                          <a:spcPct val="107000"/>
                        </a:lnSpc>
                        <a:spcAft>
                          <a:spcPts val="0"/>
                        </a:spcAft>
                      </a:pPr>
                      <a:r>
                        <a:rPr lang="cs-CZ" sz="2000" dirty="0">
                          <a:effectLst/>
                        </a:rPr>
                        <a:t>40,1</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30,6</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29,4</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gn="r">
                        <a:lnSpc>
                          <a:spcPct val="107000"/>
                        </a:lnSpc>
                        <a:spcAft>
                          <a:spcPts val="0"/>
                        </a:spcAft>
                      </a:pPr>
                      <a:r>
                        <a:rPr lang="cs-CZ" sz="2000" dirty="0">
                          <a:effectLst/>
                        </a:rPr>
                        <a:t>100,0</a:t>
                      </a:r>
                      <a:endParaRPr lang="cs-CZ"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871390711"/>
                  </a:ext>
                </a:extLst>
              </a:tr>
            </a:tbl>
          </a:graphicData>
        </a:graphic>
      </p:graphicFrame>
      <p:sp>
        <p:nvSpPr>
          <p:cNvPr id="16" name="TextovéPole 15"/>
          <p:cNvSpPr txBox="1"/>
          <p:nvPr/>
        </p:nvSpPr>
        <p:spPr>
          <a:xfrm>
            <a:off x="857250" y="471488"/>
            <a:ext cx="7443788" cy="1077218"/>
          </a:xfrm>
          <a:prstGeom prst="rect">
            <a:avLst/>
          </a:prstGeom>
          <a:noFill/>
        </p:spPr>
        <p:txBody>
          <a:bodyPr wrap="square" rtlCol="0">
            <a:spAutoFit/>
          </a:bodyPr>
          <a:lstStyle/>
          <a:p>
            <a:r>
              <a:rPr lang="cs-CZ" sz="3200" b="1" dirty="0">
                <a:solidFill>
                  <a:srgbClr val="008080"/>
                </a:solidFill>
              </a:rPr>
              <a:t>Konkrétní výsledky CRM dle podniků - OPF - výzkum MSP (</a:t>
            </a:r>
            <a:r>
              <a:rPr lang="cs-CZ" sz="3200" b="1" dirty="0">
                <a:solidFill>
                  <a:srgbClr val="FF0000"/>
                </a:solidFill>
              </a:rPr>
              <a:t>2015</a:t>
            </a:r>
            <a:r>
              <a:rPr lang="cs-CZ" sz="3200" b="1" dirty="0">
                <a:solidFill>
                  <a:srgbClr val="008080"/>
                </a:solidFill>
              </a:rPr>
              <a:t>)</a:t>
            </a:r>
          </a:p>
        </p:txBody>
      </p:sp>
      <p:pic>
        <p:nvPicPr>
          <p:cNvPr id="17" name="Obráze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4179482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251520" y="286990"/>
            <a:ext cx="6673755" cy="646331"/>
          </a:xfrm>
          <a:prstGeom prst="rect">
            <a:avLst/>
          </a:prstGeom>
          <a:noFill/>
        </p:spPr>
        <p:txBody>
          <a:bodyPr wrap="square" rtlCol="0">
            <a:spAutoFit/>
          </a:bodyPr>
          <a:lstStyle/>
          <a:p>
            <a:r>
              <a:rPr lang="cs-CZ" sz="3600" b="1">
                <a:solidFill>
                  <a:srgbClr val="008080"/>
                </a:solidFill>
              </a:rPr>
              <a:t>Přínosy CRM pro zákazníka</a:t>
            </a:r>
            <a:endParaRPr lang="cs-CZ" sz="3600" b="1" dirty="0">
              <a:solidFill>
                <a:srgbClr val="008080"/>
              </a:solidFill>
            </a:endParaRPr>
          </a:p>
        </p:txBody>
      </p:sp>
      <p:sp>
        <p:nvSpPr>
          <p:cNvPr id="3" name="Obdélník 2"/>
          <p:cNvSpPr/>
          <p:nvPr/>
        </p:nvSpPr>
        <p:spPr>
          <a:xfrm>
            <a:off x="251520" y="1163454"/>
            <a:ext cx="7050032" cy="5509200"/>
          </a:xfrm>
          <a:prstGeom prst="rect">
            <a:avLst/>
          </a:prstGeom>
          <a:solidFill>
            <a:schemeClr val="accent6">
              <a:lumMod val="20000"/>
              <a:lumOff val="80000"/>
            </a:schemeClr>
          </a:solidFill>
        </p:spPr>
        <p:txBody>
          <a:bodyPr wrap="square">
            <a:spAutoFit/>
          </a:bodyPr>
          <a:lstStyle/>
          <a:p>
            <a:pPr algn="just"/>
            <a:r>
              <a:rPr lang="cs-CZ" sz="3200" dirty="0">
                <a:solidFill>
                  <a:srgbClr val="008080"/>
                </a:solidFill>
                <a:cs typeface="Arial" panose="020B0604020202020204" pitchFamily="34" charset="0"/>
              </a:rPr>
              <a:t>● zákazník si nejvíce cení</a:t>
            </a:r>
            <a:r>
              <a:rPr lang="cs-CZ" sz="3200" b="1" dirty="0">
                <a:solidFill>
                  <a:srgbClr val="FF0000"/>
                </a:solidFill>
                <a:cs typeface="Arial" panose="020B0604020202020204" pitchFamily="34" charset="0"/>
              </a:rPr>
              <a:t> individuálního přístupu </a:t>
            </a:r>
            <a:r>
              <a:rPr lang="cs-CZ" sz="3200" dirty="0">
                <a:solidFill>
                  <a:srgbClr val="008080"/>
                </a:solidFill>
                <a:cs typeface="Arial" panose="020B0604020202020204" pitchFamily="34" charset="0"/>
              </a:rPr>
              <a:t>– je mu věnován větší prostor…</a:t>
            </a:r>
          </a:p>
          <a:p>
            <a:endParaRPr lang="cs-CZ" sz="3200" dirty="0">
              <a:solidFill>
                <a:srgbClr val="008080"/>
              </a:solidFill>
              <a:cs typeface="Arial" panose="020B0604020202020204" pitchFamily="34" charset="0"/>
            </a:endParaRPr>
          </a:p>
          <a:p>
            <a:r>
              <a:rPr lang="cs-CZ" sz="3200" dirty="0">
                <a:solidFill>
                  <a:srgbClr val="008080"/>
                </a:solidFill>
                <a:cs typeface="Arial" panose="020B0604020202020204" pitchFamily="34" charset="0"/>
              </a:rPr>
              <a:t>● </a:t>
            </a:r>
            <a:r>
              <a:rPr lang="cs-CZ" sz="3200" dirty="0">
                <a:solidFill>
                  <a:srgbClr val="FF0000"/>
                </a:solidFill>
                <a:cs typeface="Arial" panose="020B0604020202020204" pitchFamily="34" charset="0"/>
              </a:rPr>
              <a:t>zákazník oceňuje, že nedostává jen produkt a službu, ale další přidanou hodnotu</a:t>
            </a:r>
            <a:r>
              <a:rPr lang="cs-CZ" sz="3200" dirty="0">
                <a:solidFill>
                  <a:srgbClr val="008080"/>
                </a:solidFill>
                <a:cs typeface="Arial" panose="020B0604020202020204" pitchFamily="34" charset="0"/>
              </a:rPr>
              <a:t>, jako je příjemné prostředí, příjemné zacházení, poprodejní péčí a servis</a:t>
            </a:r>
          </a:p>
          <a:p>
            <a:endParaRPr lang="cs-CZ" sz="3200" dirty="0">
              <a:solidFill>
                <a:srgbClr val="008080"/>
              </a:solidFill>
              <a:cs typeface="Arial" panose="020B0604020202020204" pitchFamily="34" charset="0"/>
            </a:endParaRPr>
          </a:p>
          <a:p>
            <a:pPr algn="just"/>
            <a:r>
              <a:rPr lang="cs-CZ" sz="3200" dirty="0">
                <a:solidFill>
                  <a:srgbClr val="008080"/>
                </a:solidFill>
                <a:cs typeface="Arial" panose="020B0604020202020204" pitchFamily="34" charset="0"/>
              </a:rPr>
              <a:t>●</a:t>
            </a:r>
            <a:r>
              <a:rPr lang="cs-CZ" sz="3200" b="1" dirty="0">
                <a:solidFill>
                  <a:srgbClr val="008080"/>
                </a:solidFill>
                <a:cs typeface="Arial" panose="020B0604020202020204" pitchFamily="34" charset="0"/>
              </a:rPr>
              <a:t> </a:t>
            </a:r>
            <a:r>
              <a:rPr lang="cs-CZ" sz="3200" dirty="0">
                <a:solidFill>
                  <a:srgbClr val="008080"/>
                </a:solidFill>
                <a:cs typeface="Arial" panose="020B0604020202020204" pitchFamily="34" charset="0"/>
              </a:rPr>
              <a:t>vytvoření dostatečného prostoru pro zákazníka přispívá k jeho spokojenost.</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2746" y="1792762"/>
            <a:ext cx="3875964" cy="2688609"/>
          </a:xfrm>
          <a:prstGeom prst="rect">
            <a:avLst/>
          </a:prstGeom>
        </p:spPr>
      </p:pic>
      <p:sp>
        <p:nvSpPr>
          <p:cNvPr id="7" name="Obdélník 6"/>
          <p:cNvSpPr/>
          <p:nvPr/>
        </p:nvSpPr>
        <p:spPr>
          <a:xfrm>
            <a:off x="8756016" y="4872053"/>
            <a:ext cx="2483893" cy="707886"/>
          </a:xfrm>
          <a:prstGeom prst="rect">
            <a:avLst/>
          </a:prstGeom>
        </p:spPr>
        <p:txBody>
          <a:bodyPr wrap="square">
            <a:spAutoFit/>
          </a:bodyPr>
          <a:lstStyle/>
          <a:p>
            <a:r>
              <a:rPr lang="cs-CZ" sz="1000" dirty="0"/>
              <a:t>https://www.publicdomainpictures.net/en/view-image.php?image=130356&amp;picture=&amp;jazyk=CS</a:t>
            </a:r>
          </a:p>
        </p:txBody>
      </p:sp>
    </p:spTree>
    <p:extLst>
      <p:ext uri="{BB962C8B-B14F-4D97-AF65-F5344CB8AC3E}">
        <p14:creationId xmlns:p14="http://schemas.microsoft.com/office/powerpoint/2010/main" val="2220994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750626" y="514967"/>
            <a:ext cx="8625386" cy="646331"/>
          </a:xfrm>
          <a:prstGeom prst="rect">
            <a:avLst/>
          </a:prstGeom>
          <a:noFill/>
        </p:spPr>
        <p:txBody>
          <a:bodyPr wrap="square" rtlCol="0">
            <a:spAutoFit/>
          </a:bodyPr>
          <a:lstStyle/>
          <a:p>
            <a:r>
              <a:rPr lang="cs-CZ" sz="3600" b="1" dirty="0">
                <a:solidFill>
                  <a:srgbClr val="008080"/>
                </a:solidFill>
              </a:rPr>
              <a:t>Technologické přínosy CRM (E- CRM)</a:t>
            </a:r>
          </a:p>
        </p:txBody>
      </p:sp>
      <p:sp>
        <p:nvSpPr>
          <p:cNvPr id="3" name="Obdélník 2"/>
          <p:cNvSpPr/>
          <p:nvPr/>
        </p:nvSpPr>
        <p:spPr>
          <a:xfrm>
            <a:off x="644094" y="1161298"/>
            <a:ext cx="10713493" cy="4524315"/>
          </a:xfrm>
          <a:prstGeom prst="rect">
            <a:avLst/>
          </a:prstGeom>
          <a:solidFill>
            <a:schemeClr val="accent6">
              <a:lumMod val="20000"/>
              <a:lumOff val="80000"/>
            </a:schemeClr>
          </a:solidFill>
        </p:spPr>
        <p:txBody>
          <a:bodyPr wrap="square">
            <a:spAutoFit/>
          </a:bodyPr>
          <a:lstStyle/>
          <a:p>
            <a:r>
              <a:rPr lang="cs-CZ" sz="2400" b="1" dirty="0">
                <a:solidFill>
                  <a:srgbClr val="FF0000"/>
                </a:solidFill>
                <a:cs typeface="Arial" panose="020B0604020202020204" pitchFamily="34" charset="0"/>
              </a:rPr>
              <a:t>Hlavní přínosy se týkají objednávek:</a:t>
            </a:r>
          </a:p>
          <a:p>
            <a:r>
              <a:rPr lang="cs-CZ" sz="2400" dirty="0">
                <a:solidFill>
                  <a:srgbClr val="008080"/>
                </a:solidFill>
                <a:cs typeface="Arial" panose="020B0604020202020204" pitchFamily="34" charset="0"/>
              </a:rPr>
              <a:t>● ● zefektivnění objednávkového systému </a:t>
            </a:r>
          </a:p>
          <a:p>
            <a:r>
              <a:rPr lang="cs-CZ" sz="2400" dirty="0">
                <a:solidFill>
                  <a:srgbClr val="008080"/>
                </a:solidFill>
                <a:cs typeface="Arial" panose="020B0604020202020204" pitchFamily="34" charset="0"/>
              </a:rPr>
              <a:t>● ● zvýšení správnosti dat v objednávkách </a:t>
            </a:r>
          </a:p>
          <a:p>
            <a:r>
              <a:rPr lang="cs-CZ" sz="2400" dirty="0">
                <a:solidFill>
                  <a:srgbClr val="008080"/>
                </a:solidFill>
                <a:cs typeface="Arial" panose="020B0604020202020204" pitchFamily="34" charset="0"/>
              </a:rPr>
              <a:t>● ● úspora nákladů na vyřízení objednávek, na objem zásob</a:t>
            </a:r>
          </a:p>
          <a:p>
            <a:r>
              <a:rPr lang="cs-CZ" sz="2400" dirty="0">
                <a:solidFill>
                  <a:srgbClr val="008080"/>
                </a:solidFill>
                <a:cs typeface="Arial" panose="020B0604020202020204" pitchFamily="34" charset="0"/>
              </a:rPr>
              <a:t>● ● zrychlení kontroly a zkvalitnění řízení objednávkového systému, optimalizace času zpracování. </a:t>
            </a:r>
          </a:p>
          <a:p>
            <a:r>
              <a:rPr lang="cs-CZ" sz="2400" dirty="0">
                <a:solidFill>
                  <a:srgbClr val="008080"/>
                </a:solidFill>
                <a:highlight>
                  <a:srgbClr val="FFFF00"/>
                </a:highlight>
                <a:cs typeface="Arial" panose="020B0604020202020204" pitchFamily="34" charset="0"/>
              </a:rPr>
              <a:t>V online prostředí se zlepšují vztahy, rostou objemy prodeje, zrychluje proces, roste spokojenost a loajalita.</a:t>
            </a:r>
          </a:p>
          <a:p>
            <a:r>
              <a:rPr lang="cs-CZ" sz="2400" b="1" dirty="0">
                <a:solidFill>
                  <a:srgbClr val="FF0000"/>
                </a:solidFill>
                <a:cs typeface="Arial" panose="020B0604020202020204" pitchFamily="34" charset="0"/>
              </a:rPr>
              <a:t>Přínos IS založeném na CRM:</a:t>
            </a:r>
          </a:p>
          <a:p>
            <a:r>
              <a:rPr lang="cs-CZ" sz="2400" dirty="0">
                <a:solidFill>
                  <a:srgbClr val="008080"/>
                </a:solidFill>
                <a:cs typeface="Arial" panose="020B0604020202020204" pitchFamily="34" charset="0"/>
              </a:rPr>
              <a:t>● ● dodává informace o zákaznících, podnik zná lépe jejich potřeby, může lépe komunikovat se zákazníkem</a:t>
            </a:r>
          </a:p>
          <a:p>
            <a:r>
              <a:rPr lang="cs-CZ" sz="2400" dirty="0">
                <a:solidFill>
                  <a:srgbClr val="008080"/>
                </a:solidFill>
                <a:cs typeface="Arial" panose="020B0604020202020204" pitchFamily="34" charset="0"/>
              </a:rPr>
              <a:t>● ● informace jsou jednom místě, jejich analýza slouží strategickému rozhodování.</a:t>
            </a:r>
            <a:endParaRPr lang="cs-CZ" sz="2400" dirty="0">
              <a:solidFill>
                <a:srgbClr val="008080"/>
              </a:solidFill>
            </a:endParaRPr>
          </a:p>
        </p:txBody>
      </p:sp>
    </p:spTree>
    <p:extLst>
      <p:ext uri="{BB962C8B-B14F-4D97-AF65-F5344CB8AC3E}">
        <p14:creationId xmlns:p14="http://schemas.microsoft.com/office/powerpoint/2010/main" val="3343378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572130" cy="1325563"/>
          </a:xfrm>
        </p:spPr>
        <p:txBody>
          <a:bodyPr>
            <a:normAutofit/>
          </a:bodyPr>
          <a:lstStyle/>
          <a:p>
            <a:r>
              <a:rPr lang="cs-CZ" sz="3200" b="1" dirty="0">
                <a:solidFill>
                  <a:srgbClr val="008080"/>
                </a:solidFill>
                <a:latin typeface="+mn-lt"/>
              </a:rPr>
              <a:t>Využití technologií v rámci architektury CRM</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graphicFrame>
        <p:nvGraphicFramePr>
          <p:cNvPr id="10" name="Tabulka 9">
            <a:extLst>
              <a:ext uri="{FF2B5EF4-FFF2-40B4-BE49-F238E27FC236}">
                <a16:creationId xmlns:a16="http://schemas.microsoft.com/office/drawing/2014/main" id="{E7ECEBC7-C19A-45A4-8675-C42A8B3401DB}"/>
              </a:ext>
            </a:extLst>
          </p:cNvPr>
          <p:cNvGraphicFramePr>
            <a:graphicFrameLocks noGrp="1"/>
          </p:cNvGraphicFramePr>
          <p:nvPr>
            <p:extLst>
              <p:ext uri="{D42A27DB-BD31-4B8C-83A1-F6EECF244321}">
                <p14:modId xmlns:p14="http://schemas.microsoft.com/office/powerpoint/2010/main" val="4173484141"/>
              </p:ext>
            </p:extLst>
          </p:nvPr>
        </p:nvGraphicFramePr>
        <p:xfrm>
          <a:off x="838200" y="2596705"/>
          <a:ext cx="9433264" cy="3896170"/>
        </p:xfrm>
        <a:graphic>
          <a:graphicData uri="http://schemas.openxmlformats.org/drawingml/2006/table">
            <a:tbl>
              <a:tblPr firstRow="1" firstCol="1" bandRow="1">
                <a:tableStyleId>{5C22544A-7EE6-4342-B048-85BDC9FD1C3A}</a:tableStyleId>
              </a:tblPr>
              <a:tblGrid>
                <a:gridCol w="9433264">
                  <a:extLst>
                    <a:ext uri="{9D8B030D-6E8A-4147-A177-3AD203B41FA5}">
                      <a16:colId xmlns:a16="http://schemas.microsoft.com/office/drawing/2014/main" val="2323860233"/>
                    </a:ext>
                  </a:extLst>
                </a:gridCol>
              </a:tblGrid>
              <a:tr h="236888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cs-CZ" sz="2400" b="1" dirty="0">
                          <a:solidFill>
                            <a:srgbClr val="FF0000"/>
                          </a:solidFill>
                        </a:rPr>
                        <a:t>Architektura CRM – strategická část, analytická část, operativní a </a:t>
                      </a:r>
                      <a:r>
                        <a:rPr lang="cs-CZ" sz="2400" b="1" dirty="0" err="1">
                          <a:solidFill>
                            <a:srgbClr val="FF0000"/>
                          </a:solidFill>
                        </a:rPr>
                        <a:t>kolaborativní</a:t>
                      </a:r>
                      <a:r>
                        <a:rPr lang="cs-CZ" sz="2400" b="1" dirty="0">
                          <a:solidFill>
                            <a:srgbClr val="FF0000"/>
                          </a:solidFill>
                        </a:rPr>
                        <a:t> část</a:t>
                      </a:r>
                    </a:p>
                    <a:p>
                      <a:pPr>
                        <a:lnSpc>
                          <a:spcPct val="107000"/>
                        </a:lnSpc>
                        <a:spcAft>
                          <a:spcPts val="0"/>
                        </a:spcAft>
                      </a:pPr>
                      <a:r>
                        <a:rPr lang="cs-CZ" sz="2400" dirty="0">
                          <a:solidFill>
                            <a:srgbClr val="008080"/>
                          </a:solidFill>
                          <a:effectLst/>
                        </a:rPr>
                        <a:t>Strategická část – řízení zákaznického portfolia</a:t>
                      </a:r>
                    </a:p>
                    <a:p>
                      <a:pPr>
                        <a:lnSpc>
                          <a:spcPct val="107000"/>
                        </a:lnSpc>
                        <a:spcAft>
                          <a:spcPts val="0"/>
                        </a:spcAft>
                      </a:pPr>
                      <a:r>
                        <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Analytická část – databázový marketing, analýzy…</a:t>
                      </a:r>
                    </a:p>
                    <a:p>
                      <a:pPr>
                        <a:lnSpc>
                          <a:spcPct val="107000"/>
                        </a:lnSpc>
                        <a:spcAft>
                          <a:spcPts val="0"/>
                        </a:spcAft>
                      </a:pPr>
                      <a:r>
                        <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Operativní část – komunikace a kontaktování zákazníků</a:t>
                      </a:r>
                    </a:p>
                    <a:p>
                      <a:pPr>
                        <a:lnSpc>
                          <a:spcPct val="107000"/>
                        </a:lnSpc>
                        <a:spcAft>
                          <a:spcPts val="0"/>
                        </a:spcAft>
                      </a:pPr>
                      <a:r>
                        <a:rPr lang="cs-CZ" sz="2400" dirty="0" err="1">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Kolaborativní</a:t>
                      </a:r>
                      <a:r>
                        <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část – spolupráce ve firmě na </a:t>
                      </a:r>
                      <a:r>
                        <a:rPr lang="cs-CZ" sz="2400" dirty="0" err="1">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podpodru</a:t>
                      </a:r>
                      <a:r>
                        <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řízení vztahů</a:t>
                      </a:r>
                    </a:p>
                    <a:p>
                      <a:pPr>
                        <a:lnSpc>
                          <a:spcPct val="107000"/>
                        </a:lnSpc>
                        <a:spcAft>
                          <a:spcPts val="0"/>
                        </a:spcAft>
                      </a:pPr>
                      <a:endPar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cs-CZ" sz="24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Digitalizace – Marketing 4.0 – masivní využití internetu – napojení firemních webových stránek na obchodní informace a zákaznické interakce.</a:t>
                      </a:r>
                    </a:p>
                  </a:txBody>
                  <a:tcPr marL="0" marR="0" marT="0" marB="0" anchor="ctr">
                    <a:solidFill>
                      <a:schemeClr val="accent4">
                        <a:lumMod val="60000"/>
                        <a:lumOff val="40000"/>
                      </a:schemeClr>
                    </a:solidFill>
                  </a:tcPr>
                </a:tc>
                <a:extLst>
                  <a:ext uri="{0D108BD9-81ED-4DB2-BD59-A6C34878D82A}">
                    <a16:rowId xmlns:a16="http://schemas.microsoft.com/office/drawing/2014/main" val="3371145299"/>
                  </a:ext>
                </a:extLst>
              </a:tr>
            </a:tbl>
          </a:graphicData>
        </a:graphic>
      </p:graphicFrame>
      <p:sp>
        <p:nvSpPr>
          <p:cNvPr id="16" name="TextovéPole 15">
            <a:extLst>
              <a:ext uri="{FF2B5EF4-FFF2-40B4-BE49-F238E27FC236}">
                <a16:creationId xmlns:a16="http://schemas.microsoft.com/office/drawing/2014/main" id="{E9A51465-54DF-4603-AF1F-C3579A95A5D2}"/>
              </a:ext>
            </a:extLst>
          </p:cNvPr>
          <p:cNvSpPr txBox="1"/>
          <p:nvPr/>
        </p:nvSpPr>
        <p:spPr>
          <a:xfrm>
            <a:off x="918700" y="1435810"/>
            <a:ext cx="8855013" cy="830997"/>
          </a:xfrm>
          <a:prstGeom prst="rect">
            <a:avLst/>
          </a:prstGeom>
          <a:solidFill>
            <a:srgbClr val="FFC000"/>
          </a:solidFill>
        </p:spPr>
        <p:txBody>
          <a:bodyPr wrap="square" rtlCol="0">
            <a:spAutoFit/>
          </a:bodyPr>
          <a:lstStyle/>
          <a:p>
            <a:pPr algn="ctr"/>
            <a:r>
              <a:rPr lang="cs-CZ" sz="2400" dirty="0">
                <a:solidFill>
                  <a:srgbClr val="FF0000"/>
                </a:solidFill>
              </a:rPr>
              <a:t>Technologie se využívají v obchodě, v marketingu a v péči o </a:t>
            </a:r>
            <a:r>
              <a:rPr lang="cs-CZ" sz="2400" dirty="0" err="1">
                <a:solidFill>
                  <a:srgbClr val="FF0000"/>
                </a:solidFill>
              </a:rPr>
              <a:t>zákazniky</a:t>
            </a:r>
            <a:r>
              <a:rPr lang="cs-CZ" sz="2400" dirty="0">
                <a:solidFill>
                  <a:srgbClr val="FF0000"/>
                </a:solidFill>
              </a:rPr>
              <a:t>.</a:t>
            </a:r>
          </a:p>
          <a:p>
            <a:pPr algn="ctr"/>
            <a:r>
              <a:rPr lang="cs-CZ" sz="2400" dirty="0">
                <a:solidFill>
                  <a:srgbClr val="FF0000"/>
                </a:solidFill>
              </a:rPr>
              <a:t>Zjednodušená je komunikace ve firmě i ve vztahu k zákazníkům.</a:t>
            </a:r>
          </a:p>
        </p:txBody>
      </p:sp>
    </p:spTree>
    <p:extLst>
      <p:ext uri="{BB962C8B-B14F-4D97-AF65-F5344CB8AC3E}">
        <p14:creationId xmlns:p14="http://schemas.microsoft.com/office/powerpoint/2010/main" val="1910164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7759890" cy="1325563"/>
          </a:xfrm>
        </p:spPr>
        <p:txBody>
          <a:bodyPr>
            <a:normAutofit/>
          </a:bodyPr>
          <a:lstStyle/>
          <a:p>
            <a:r>
              <a:rPr lang="cs-CZ" sz="3600" b="1" dirty="0">
                <a:solidFill>
                  <a:srgbClr val="008080"/>
                </a:solidFill>
                <a:latin typeface="+mn-lt"/>
              </a:rPr>
              <a:t>Objednávka v online prostředí - praxe</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graphicFrame>
        <p:nvGraphicFramePr>
          <p:cNvPr id="10" name="Tabulka 9">
            <a:extLst>
              <a:ext uri="{FF2B5EF4-FFF2-40B4-BE49-F238E27FC236}">
                <a16:creationId xmlns:a16="http://schemas.microsoft.com/office/drawing/2014/main" id="{E7ECEBC7-C19A-45A4-8675-C42A8B3401DB}"/>
              </a:ext>
            </a:extLst>
          </p:cNvPr>
          <p:cNvGraphicFramePr>
            <a:graphicFrameLocks noGrp="1"/>
          </p:cNvGraphicFramePr>
          <p:nvPr/>
        </p:nvGraphicFramePr>
        <p:xfrm>
          <a:off x="538045" y="2232130"/>
          <a:ext cx="9433264" cy="2368883"/>
        </p:xfrm>
        <a:graphic>
          <a:graphicData uri="http://schemas.openxmlformats.org/drawingml/2006/table">
            <a:tbl>
              <a:tblPr firstRow="1" firstCol="1" bandRow="1">
                <a:tableStyleId>{5C22544A-7EE6-4342-B048-85BDC9FD1C3A}</a:tableStyleId>
              </a:tblPr>
              <a:tblGrid>
                <a:gridCol w="9433264">
                  <a:extLst>
                    <a:ext uri="{9D8B030D-6E8A-4147-A177-3AD203B41FA5}">
                      <a16:colId xmlns:a16="http://schemas.microsoft.com/office/drawing/2014/main" val="2323860233"/>
                    </a:ext>
                  </a:extLst>
                </a:gridCol>
              </a:tblGrid>
              <a:tr h="236888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cs-CZ" sz="2000" b="1" dirty="0">
                          <a:solidFill>
                            <a:srgbClr val="FF0000"/>
                          </a:solidFill>
                        </a:rPr>
                        <a:t>Sledovat objednávku</a:t>
                      </a:r>
                    </a:p>
                    <a:p>
                      <a:pPr>
                        <a:lnSpc>
                          <a:spcPct val="107000"/>
                        </a:lnSpc>
                        <a:spcAft>
                          <a:spcPts val="0"/>
                        </a:spcAft>
                      </a:pPr>
                      <a:r>
                        <a:rPr lang="cs-CZ" sz="2000" dirty="0">
                          <a:solidFill>
                            <a:srgbClr val="008080"/>
                          </a:solidFill>
                          <a:effectLst/>
                        </a:rPr>
                        <a:t>Milý zákazníku,</a:t>
                      </a:r>
                      <a:br>
                        <a:rPr lang="cs-CZ" sz="2000" dirty="0">
                          <a:solidFill>
                            <a:srgbClr val="008080"/>
                          </a:solidFill>
                          <a:effectLst/>
                        </a:rPr>
                      </a:br>
                      <a:r>
                        <a:rPr lang="cs-CZ" sz="2000" dirty="0">
                          <a:solidFill>
                            <a:srgbClr val="008080"/>
                          </a:solidFill>
                          <a:effectLst/>
                        </a:rPr>
                        <a:t>hlásíme, že máte objednáno.</a:t>
                      </a:r>
                      <a:br>
                        <a:rPr lang="cs-CZ" sz="2000" dirty="0">
                          <a:solidFill>
                            <a:srgbClr val="008080"/>
                          </a:solidFill>
                          <a:effectLst/>
                        </a:rPr>
                      </a:br>
                      <a:r>
                        <a:rPr lang="cs-CZ" sz="2000" dirty="0">
                          <a:solidFill>
                            <a:srgbClr val="008080"/>
                          </a:solidFill>
                          <a:effectLst/>
                        </a:rPr>
                        <a:t>Máme radost z Vaší objednávky s číslem </a:t>
                      </a:r>
                      <a:r>
                        <a:rPr lang="cs-CZ" sz="2000" u="sng" dirty="0">
                          <a:solidFill>
                            <a:srgbClr val="008080"/>
                          </a:solidFill>
                          <a:effectLst/>
                          <a:hlinkClick r:id="rId3">
                            <a:extLst>
                              <a:ext uri="{A12FA001-AC4F-418D-AE19-62706E023703}">
                                <ahyp:hlinkClr xmlns:ahyp="http://schemas.microsoft.com/office/drawing/2018/hyperlinkcolor" val="tx"/>
                              </a:ext>
                            </a:extLst>
                          </a:hlinkClick>
                        </a:rPr>
                        <a:t>1305586353</a:t>
                      </a:r>
                      <a:r>
                        <a:rPr lang="cs-CZ" sz="2000" dirty="0">
                          <a:solidFill>
                            <a:srgbClr val="008080"/>
                          </a:solidFill>
                          <a:effectLst/>
                        </a:rPr>
                        <a:t>, která byla vytvořena dne 21.03.2021. Nyní již pilně pracujeme na její přípravě.</a:t>
                      </a:r>
                      <a:br>
                        <a:rPr lang="cs-CZ" sz="2000" dirty="0">
                          <a:solidFill>
                            <a:srgbClr val="008080"/>
                          </a:solidFill>
                          <a:effectLst/>
                        </a:rPr>
                      </a:br>
                      <a:r>
                        <a:rPr lang="cs-CZ" sz="2000" dirty="0">
                          <a:solidFill>
                            <a:srgbClr val="008080"/>
                          </a:solidFill>
                          <a:effectLst/>
                        </a:rPr>
                        <a:t>Předpokládaný termín doručení je 24.03.2021, 14:00:00 - 19:00:00 .</a:t>
                      </a:r>
                      <a:endParaRPr lang="cs-CZ" sz="2000"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4">
                        <a:lumMod val="60000"/>
                        <a:lumOff val="40000"/>
                      </a:schemeClr>
                    </a:solidFill>
                  </a:tcPr>
                </a:tc>
                <a:extLst>
                  <a:ext uri="{0D108BD9-81ED-4DB2-BD59-A6C34878D82A}">
                    <a16:rowId xmlns:a16="http://schemas.microsoft.com/office/drawing/2014/main" val="3371145299"/>
                  </a:ext>
                </a:extLst>
              </a:tr>
            </a:tbl>
          </a:graphicData>
        </a:graphic>
      </p:graphicFrame>
      <p:sp>
        <p:nvSpPr>
          <p:cNvPr id="11" name="TextovéPole 10">
            <a:extLst>
              <a:ext uri="{FF2B5EF4-FFF2-40B4-BE49-F238E27FC236}">
                <a16:creationId xmlns:a16="http://schemas.microsoft.com/office/drawing/2014/main" id="{38A6C4DF-6137-41A1-AD00-C7070337230E}"/>
              </a:ext>
            </a:extLst>
          </p:cNvPr>
          <p:cNvSpPr txBox="1"/>
          <p:nvPr/>
        </p:nvSpPr>
        <p:spPr>
          <a:xfrm>
            <a:off x="538045" y="1599946"/>
            <a:ext cx="2947386" cy="369332"/>
          </a:xfrm>
          <a:prstGeom prst="rect">
            <a:avLst/>
          </a:prstGeom>
          <a:solidFill>
            <a:srgbClr val="FFFF00"/>
          </a:solidFill>
        </p:spPr>
        <p:txBody>
          <a:bodyPr wrap="square" rtlCol="0">
            <a:spAutoFit/>
          </a:bodyPr>
          <a:lstStyle/>
          <a:p>
            <a:r>
              <a:rPr lang="cs-CZ" dirty="0"/>
              <a:t>Firma XY a její logo</a:t>
            </a:r>
          </a:p>
        </p:txBody>
      </p:sp>
      <p:sp>
        <p:nvSpPr>
          <p:cNvPr id="14" name="TextovéPole 13">
            <a:extLst>
              <a:ext uri="{FF2B5EF4-FFF2-40B4-BE49-F238E27FC236}">
                <a16:creationId xmlns:a16="http://schemas.microsoft.com/office/drawing/2014/main" id="{06625CD2-39B4-465A-A44A-ADD533B80BE1}"/>
              </a:ext>
            </a:extLst>
          </p:cNvPr>
          <p:cNvSpPr txBox="1"/>
          <p:nvPr/>
        </p:nvSpPr>
        <p:spPr>
          <a:xfrm>
            <a:off x="2539013" y="4731811"/>
            <a:ext cx="5228948" cy="461665"/>
          </a:xfrm>
          <a:prstGeom prst="rect">
            <a:avLst/>
          </a:prstGeom>
          <a:solidFill>
            <a:srgbClr val="FFFF00"/>
          </a:solidFill>
        </p:spPr>
        <p:txBody>
          <a:bodyPr wrap="square" rtlCol="0">
            <a:spAutoFit/>
          </a:bodyPr>
          <a:lstStyle/>
          <a:p>
            <a:pPr algn="ctr"/>
            <a:r>
              <a:rPr lang="cs-CZ" sz="2400" b="1" dirty="0">
                <a:solidFill>
                  <a:srgbClr val="FF0000"/>
                </a:solidFill>
              </a:rPr>
              <a:t>Sledování objednávky</a:t>
            </a:r>
          </a:p>
        </p:txBody>
      </p:sp>
      <p:sp>
        <p:nvSpPr>
          <p:cNvPr id="15" name="TextovéPole 14">
            <a:extLst>
              <a:ext uri="{FF2B5EF4-FFF2-40B4-BE49-F238E27FC236}">
                <a16:creationId xmlns:a16="http://schemas.microsoft.com/office/drawing/2014/main" id="{32322E84-9B6E-433C-9A49-975F00052E8B}"/>
              </a:ext>
            </a:extLst>
          </p:cNvPr>
          <p:cNvSpPr txBox="1"/>
          <p:nvPr/>
        </p:nvSpPr>
        <p:spPr>
          <a:xfrm>
            <a:off x="727969" y="5413051"/>
            <a:ext cx="4873841" cy="1015663"/>
          </a:xfrm>
          <a:prstGeom prst="rect">
            <a:avLst/>
          </a:prstGeom>
          <a:solidFill>
            <a:schemeClr val="accent3">
              <a:lumMod val="60000"/>
              <a:lumOff val="40000"/>
            </a:schemeClr>
          </a:solidFill>
        </p:spPr>
        <p:txBody>
          <a:bodyPr wrap="square" rtlCol="0">
            <a:spAutoFit/>
          </a:bodyPr>
          <a:lstStyle/>
          <a:p>
            <a:r>
              <a:rPr lang="cs-CZ" sz="2000" dirty="0"/>
              <a:t>Objednané zboží a služby</a:t>
            </a:r>
          </a:p>
          <a:p>
            <a:r>
              <a:rPr lang="cs-CZ" sz="2000" dirty="0"/>
              <a:t>Způsob doručení</a:t>
            </a:r>
          </a:p>
          <a:p>
            <a:r>
              <a:rPr lang="cs-CZ" sz="2000" dirty="0"/>
              <a:t>Způsob platby</a:t>
            </a:r>
          </a:p>
        </p:txBody>
      </p:sp>
    </p:spTree>
    <p:extLst>
      <p:ext uri="{BB962C8B-B14F-4D97-AF65-F5344CB8AC3E}">
        <p14:creationId xmlns:p14="http://schemas.microsoft.com/office/powerpoint/2010/main" val="3793712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682389" y="586854"/>
            <a:ext cx="9553432" cy="646331"/>
          </a:xfrm>
          <a:prstGeom prst="rect">
            <a:avLst/>
          </a:prstGeom>
          <a:noFill/>
        </p:spPr>
        <p:txBody>
          <a:bodyPr wrap="square" rtlCol="0">
            <a:spAutoFit/>
          </a:bodyPr>
          <a:lstStyle/>
          <a:p>
            <a:r>
              <a:rPr lang="cs-CZ" sz="3600" b="1" dirty="0">
                <a:solidFill>
                  <a:srgbClr val="008080"/>
                </a:solidFill>
              </a:rPr>
              <a:t>Nasazení CRM ve velkých podnicích a MSP v ČR</a:t>
            </a:r>
          </a:p>
        </p:txBody>
      </p:sp>
      <p:sp>
        <p:nvSpPr>
          <p:cNvPr id="3" name="Obdélník 2"/>
          <p:cNvSpPr/>
          <p:nvPr/>
        </p:nvSpPr>
        <p:spPr>
          <a:xfrm>
            <a:off x="682389" y="1582341"/>
            <a:ext cx="10617958" cy="2308324"/>
          </a:xfrm>
          <a:prstGeom prst="rect">
            <a:avLst/>
          </a:prstGeom>
          <a:solidFill>
            <a:schemeClr val="accent6">
              <a:lumMod val="20000"/>
              <a:lumOff val="80000"/>
            </a:schemeClr>
          </a:solidFill>
        </p:spPr>
        <p:txBody>
          <a:bodyPr wrap="square">
            <a:spAutoFit/>
          </a:bodyPr>
          <a:lstStyle/>
          <a:p>
            <a:r>
              <a:rPr lang="cs-CZ" sz="2400" b="1" dirty="0">
                <a:solidFill>
                  <a:srgbClr val="FF0000"/>
                </a:solidFill>
              </a:rPr>
              <a:t>Velké společnosti </a:t>
            </a:r>
            <a:r>
              <a:rPr lang="cs-CZ" sz="2400" dirty="0">
                <a:solidFill>
                  <a:srgbClr val="008080"/>
                </a:solidFill>
              </a:rPr>
              <a:t>typu bankovních domů či velkých obchodních a distribučních firem:</a:t>
            </a:r>
          </a:p>
          <a:p>
            <a:pPr marL="285750" indent="-285750">
              <a:buFontTx/>
              <a:buChar char="-"/>
            </a:pPr>
            <a:r>
              <a:rPr lang="cs-CZ" sz="2400" dirty="0">
                <a:solidFill>
                  <a:srgbClr val="FF0000"/>
                </a:solidFill>
              </a:rPr>
              <a:t>rozsáhlé a komplexní systémy CRM </a:t>
            </a:r>
            <a:r>
              <a:rPr lang="cs-CZ" sz="2400" dirty="0">
                <a:solidFill>
                  <a:srgbClr val="008080"/>
                </a:solidFill>
              </a:rPr>
              <a:t>provázané na své základní systémy</a:t>
            </a:r>
            <a:endParaRPr lang="cs-CZ" sz="2400" i="1" dirty="0">
              <a:solidFill>
                <a:srgbClr val="008080"/>
              </a:solidFill>
            </a:endParaRPr>
          </a:p>
          <a:p>
            <a:pPr marL="285750" indent="-285750">
              <a:buFontTx/>
              <a:buChar char="-"/>
            </a:pPr>
            <a:r>
              <a:rPr lang="cs-CZ" sz="2400" i="1" dirty="0">
                <a:solidFill>
                  <a:srgbClr val="008080"/>
                </a:solidFill>
              </a:rPr>
              <a:t>„CRM je u nich vnímáno jako obchodní modul, kdy kromě základních agend CRM jsou zahrnuty i agendy typu kampaň management, procesní podpora obchodních strategií anebo například agendy na podporu zvyšování loajality zákazníků.</a:t>
            </a:r>
            <a:endParaRPr lang="cs-CZ" sz="2400" dirty="0">
              <a:solidFill>
                <a:srgbClr val="008080"/>
              </a:solidFill>
            </a:endParaRPr>
          </a:p>
        </p:txBody>
      </p:sp>
      <p:sp>
        <p:nvSpPr>
          <p:cNvPr id="7" name="Obdélník 6"/>
          <p:cNvSpPr/>
          <p:nvPr/>
        </p:nvSpPr>
        <p:spPr>
          <a:xfrm>
            <a:off x="682389" y="4609153"/>
            <a:ext cx="10617958" cy="1200329"/>
          </a:xfrm>
          <a:prstGeom prst="rect">
            <a:avLst/>
          </a:prstGeom>
          <a:solidFill>
            <a:schemeClr val="accent6">
              <a:lumMod val="20000"/>
              <a:lumOff val="80000"/>
            </a:schemeClr>
          </a:solidFill>
        </p:spPr>
        <p:txBody>
          <a:bodyPr wrap="square">
            <a:spAutoFit/>
          </a:bodyPr>
          <a:lstStyle/>
          <a:p>
            <a:r>
              <a:rPr lang="cs-CZ" sz="2400" b="1" i="1" dirty="0">
                <a:solidFill>
                  <a:srgbClr val="FF0000"/>
                </a:solidFill>
              </a:rPr>
              <a:t>Menší společnosti</a:t>
            </a:r>
            <a:r>
              <a:rPr lang="cs-CZ" sz="2400" b="1" i="1" dirty="0">
                <a:solidFill>
                  <a:srgbClr val="008080"/>
                </a:solidFill>
              </a:rPr>
              <a:t>: </a:t>
            </a:r>
          </a:p>
          <a:p>
            <a:r>
              <a:rPr lang="cs-CZ" sz="2400" i="1" dirty="0">
                <a:solidFill>
                  <a:srgbClr val="008080"/>
                </a:solidFill>
              </a:rPr>
              <a:t>- vystačí se </a:t>
            </a:r>
            <a:r>
              <a:rPr lang="cs-CZ" sz="2400" i="1" dirty="0">
                <a:solidFill>
                  <a:srgbClr val="FF0000"/>
                </a:solidFill>
              </a:rPr>
              <a:t>základním CRM systémem</a:t>
            </a:r>
            <a:r>
              <a:rPr lang="cs-CZ" sz="2400" i="1" dirty="0">
                <a:solidFill>
                  <a:srgbClr val="008080"/>
                </a:solidFill>
              </a:rPr>
              <a:t>, který je schopen evidovat pouze kontakty, obchodní případy a interakce s klienty.“</a:t>
            </a:r>
            <a:r>
              <a:rPr lang="cs-CZ" sz="2400" dirty="0">
                <a:solidFill>
                  <a:srgbClr val="008080"/>
                </a:solidFill>
              </a:rPr>
              <a:t> </a:t>
            </a:r>
          </a:p>
        </p:txBody>
      </p:sp>
      <p:sp>
        <p:nvSpPr>
          <p:cNvPr id="8" name="Obdélník 7"/>
          <p:cNvSpPr/>
          <p:nvPr/>
        </p:nvSpPr>
        <p:spPr>
          <a:xfrm>
            <a:off x="7495873" y="5985503"/>
            <a:ext cx="3744036" cy="400110"/>
          </a:xfrm>
          <a:prstGeom prst="rect">
            <a:avLst/>
          </a:prstGeom>
        </p:spPr>
        <p:txBody>
          <a:bodyPr wrap="square">
            <a:spAutoFit/>
          </a:bodyPr>
          <a:lstStyle/>
          <a:p>
            <a:r>
              <a:rPr lang="cs-CZ" sz="1000" dirty="0"/>
              <a:t>https://firmy.finance.cz/zpravy/finance/318493-realne-prinosy-crm-v-praxi/</a:t>
            </a:r>
          </a:p>
        </p:txBody>
      </p:sp>
    </p:spTree>
    <p:extLst>
      <p:ext uri="{BB962C8B-B14F-4D97-AF65-F5344CB8AC3E}">
        <p14:creationId xmlns:p14="http://schemas.microsoft.com/office/powerpoint/2010/main" val="227497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cs-CZ" sz="4000" b="1" cap="all" dirty="0"/>
              <a:t>CRM a jeho podstata, přínosy a bariéry</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878822" y="2496012"/>
            <a:ext cx="4247817" cy="2157875"/>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800" b="1" dirty="0">
                <a:solidFill>
                  <a:srgbClr val="008080"/>
                </a:solidFill>
                <a:cs typeface="Arial" panose="020B0604020202020204" pitchFamily="34" charset="0"/>
              </a:rPr>
              <a:t>Definice CRM</a:t>
            </a:r>
          </a:p>
          <a:p>
            <a:pPr marL="0" indent="0">
              <a:buNone/>
            </a:pPr>
            <a:r>
              <a:rPr lang="cs-CZ" sz="2800" b="1" dirty="0">
                <a:solidFill>
                  <a:srgbClr val="008080"/>
                </a:solidFill>
                <a:cs typeface="Arial" panose="020B0604020202020204" pitchFamily="34" charset="0"/>
              </a:rPr>
              <a:t>Cíle a úkoly CRM</a:t>
            </a:r>
          </a:p>
          <a:p>
            <a:pPr marL="0" indent="0">
              <a:buNone/>
            </a:pPr>
            <a:r>
              <a:rPr lang="cs-CZ" sz="2800" b="1" dirty="0">
                <a:solidFill>
                  <a:srgbClr val="008080"/>
                </a:solidFill>
                <a:cs typeface="Arial" panose="020B0604020202020204" pitchFamily="34" charset="0"/>
              </a:rPr>
              <a:t>Přínosy CRM</a:t>
            </a:r>
          </a:p>
          <a:p>
            <a:pPr marL="0" indent="0">
              <a:buNone/>
            </a:pPr>
            <a:r>
              <a:rPr lang="cs-CZ" sz="2800" b="1" dirty="0">
                <a:solidFill>
                  <a:srgbClr val="008080"/>
                </a:solidFill>
                <a:cs typeface="Arial" panose="020B0604020202020204" pitchFamily="34" charset="0"/>
              </a:rPr>
              <a:t>Bariéry CRM</a:t>
            </a: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8625386" cy="646331"/>
          </a:xfrm>
          <a:prstGeom prst="rect">
            <a:avLst/>
          </a:prstGeom>
          <a:noFill/>
        </p:spPr>
        <p:txBody>
          <a:bodyPr wrap="square" rtlCol="0">
            <a:spAutoFit/>
          </a:bodyPr>
          <a:lstStyle/>
          <a:p>
            <a:r>
              <a:rPr lang="cs-CZ" sz="3600" b="1" dirty="0">
                <a:solidFill>
                  <a:srgbClr val="008080"/>
                </a:solidFill>
              </a:rPr>
              <a:t>Bariéry CRM </a:t>
            </a:r>
          </a:p>
        </p:txBody>
      </p:sp>
      <p:sp>
        <p:nvSpPr>
          <p:cNvPr id="3" name="TextovéPole 2"/>
          <p:cNvSpPr txBox="1"/>
          <p:nvPr/>
        </p:nvSpPr>
        <p:spPr>
          <a:xfrm>
            <a:off x="464024" y="1624553"/>
            <a:ext cx="11054686" cy="4678204"/>
          </a:xfrm>
          <a:prstGeom prst="rect">
            <a:avLst/>
          </a:prstGeom>
          <a:solidFill>
            <a:schemeClr val="accent6">
              <a:lumMod val="20000"/>
              <a:lumOff val="80000"/>
            </a:schemeClr>
          </a:solidFill>
        </p:spPr>
        <p:txBody>
          <a:bodyPr wrap="square" rtlCol="0">
            <a:spAutoFit/>
          </a:bodyPr>
          <a:lstStyle/>
          <a:p>
            <a:r>
              <a:rPr lang="cs-CZ" sz="2800" b="1" dirty="0">
                <a:solidFill>
                  <a:srgbClr val="FF0000"/>
                </a:solidFill>
                <a:latin typeface="Arial" panose="020B0604020202020204" pitchFamily="34" charset="0"/>
                <a:cs typeface="Arial" panose="020B0604020202020204" pitchFamily="34" charset="0"/>
              </a:rPr>
              <a:t>V odborné literatuře jsou nejčastěji uváděny tyto překážky:</a:t>
            </a:r>
          </a:p>
          <a:p>
            <a:r>
              <a:rPr lang="cs-CZ" sz="2800" dirty="0">
                <a:solidFill>
                  <a:srgbClr val="008080"/>
                </a:solidFill>
              </a:rPr>
              <a:t>●  </a:t>
            </a:r>
            <a:r>
              <a:rPr lang="cs-CZ" sz="2800" b="1" dirty="0">
                <a:solidFill>
                  <a:srgbClr val="FF0000"/>
                </a:solidFill>
              </a:rPr>
              <a:t>vrcholový  management </a:t>
            </a:r>
            <a:r>
              <a:rPr lang="cs-CZ" sz="2800" dirty="0">
                <a:solidFill>
                  <a:srgbClr val="008080"/>
                </a:solidFill>
              </a:rPr>
              <a:t>- brání správnému povědomí nebo samotné implementaci CRM</a:t>
            </a:r>
          </a:p>
          <a:p>
            <a:r>
              <a:rPr lang="cs-CZ" sz="2800" dirty="0">
                <a:solidFill>
                  <a:srgbClr val="008080"/>
                </a:solidFill>
              </a:rPr>
              <a:t>● </a:t>
            </a:r>
            <a:r>
              <a:rPr lang="cs-CZ" sz="2800" b="1" dirty="0">
                <a:solidFill>
                  <a:srgbClr val="FF0000"/>
                </a:solidFill>
              </a:rPr>
              <a:t>náročnost integrace CRM </a:t>
            </a:r>
            <a:r>
              <a:rPr lang="cs-CZ" sz="2800" dirty="0">
                <a:solidFill>
                  <a:srgbClr val="008080"/>
                </a:solidFill>
              </a:rPr>
              <a:t>do jádra marketingových procesů (</a:t>
            </a:r>
            <a:r>
              <a:rPr lang="cs-CZ" sz="2800" dirty="0" err="1">
                <a:solidFill>
                  <a:srgbClr val="008080"/>
                </a:solidFill>
              </a:rPr>
              <a:t>Saini</a:t>
            </a:r>
            <a:r>
              <a:rPr lang="cs-CZ" sz="2800" dirty="0">
                <a:solidFill>
                  <a:srgbClr val="008080"/>
                </a:solidFill>
              </a:rPr>
              <a:t> et al., 2010), koordinace lidí, technologie, investic…, špatná organizace prodeje</a:t>
            </a:r>
          </a:p>
          <a:p>
            <a:r>
              <a:rPr lang="cs-CZ" sz="2800" dirty="0">
                <a:solidFill>
                  <a:srgbClr val="008080"/>
                </a:solidFill>
              </a:rPr>
              <a:t>  nejasné cíle </a:t>
            </a:r>
          </a:p>
          <a:p>
            <a:r>
              <a:rPr lang="cs-CZ" sz="2800" dirty="0">
                <a:solidFill>
                  <a:srgbClr val="008080"/>
                </a:solidFill>
              </a:rPr>
              <a:t>● </a:t>
            </a:r>
            <a:r>
              <a:rPr lang="cs-CZ" sz="2800" b="1" dirty="0">
                <a:solidFill>
                  <a:srgbClr val="FF0000"/>
                </a:solidFill>
              </a:rPr>
              <a:t>neuvědomování si konkrétních výhod </a:t>
            </a:r>
            <a:r>
              <a:rPr lang="cs-CZ" sz="2800" dirty="0">
                <a:solidFill>
                  <a:srgbClr val="008080"/>
                </a:solidFill>
              </a:rPr>
              <a:t>– opomíjení dlouhodobosti</a:t>
            </a:r>
            <a:endParaRPr lang="cs-CZ" dirty="0"/>
          </a:p>
          <a:p>
            <a:r>
              <a:rPr lang="cs-CZ" sz="2800" dirty="0">
                <a:solidFill>
                  <a:srgbClr val="008080"/>
                </a:solidFill>
              </a:rPr>
              <a:t>● </a:t>
            </a:r>
            <a:r>
              <a:rPr lang="cs-CZ" sz="2800" b="1" dirty="0">
                <a:solidFill>
                  <a:srgbClr val="FF0000"/>
                </a:solidFill>
              </a:rPr>
              <a:t>omezená znalost CRM </a:t>
            </a:r>
            <a:r>
              <a:rPr lang="cs-CZ" dirty="0" err="1"/>
              <a:t>Liagkouras</a:t>
            </a:r>
            <a:r>
              <a:rPr lang="cs-CZ" dirty="0"/>
              <a:t> et al., 2014</a:t>
            </a:r>
          </a:p>
          <a:p>
            <a:r>
              <a:rPr lang="cs-CZ" sz="2800" dirty="0">
                <a:solidFill>
                  <a:srgbClr val="008080"/>
                </a:solidFill>
              </a:rPr>
              <a:t>● </a:t>
            </a:r>
            <a:r>
              <a:rPr lang="cs-CZ" sz="2800" b="1" dirty="0">
                <a:solidFill>
                  <a:srgbClr val="FF0000"/>
                </a:solidFill>
              </a:rPr>
              <a:t>omezené technologické znalosti</a:t>
            </a:r>
            <a:r>
              <a:rPr lang="cs-CZ" sz="2800" dirty="0">
                <a:solidFill>
                  <a:srgbClr val="008080"/>
                </a:solidFill>
              </a:rPr>
              <a:t>, technologická náročnost</a:t>
            </a:r>
            <a:endParaRPr lang="cs-CZ" sz="2800" dirty="0">
              <a:solidFill>
                <a:srgbClr val="008080"/>
              </a:solidFill>
              <a:latin typeface="Arial" panose="020B0604020202020204" pitchFamily="34" charset="0"/>
              <a:cs typeface="Arial" panose="020B0604020202020204" pitchFamily="34" charset="0"/>
            </a:endParaRPr>
          </a:p>
          <a:p>
            <a:r>
              <a:rPr lang="cs-CZ" sz="2800" dirty="0">
                <a:solidFill>
                  <a:srgbClr val="008080"/>
                </a:solidFill>
              </a:rPr>
              <a:t>● </a:t>
            </a:r>
            <a:r>
              <a:rPr lang="cs-CZ" sz="2800" b="1" dirty="0">
                <a:solidFill>
                  <a:srgbClr val="FF0000"/>
                </a:solidFill>
              </a:rPr>
              <a:t>nedostatek finančních zdrojů</a:t>
            </a:r>
            <a:r>
              <a:rPr lang="cs-CZ" sz="2800" dirty="0">
                <a:solidFill>
                  <a:srgbClr val="008080"/>
                </a:solidFill>
              </a:rPr>
              <a:t>.</a:t>
            </a:r>
            <a:r>
              <a:rPr lang="cs-CZ" dirty="0"/>
              <a:t> </a:t>
            </a:r>
            <a:r>
              <a:rPr lang="cs-CZ" dirty="0" err="1"/>
              <a:t>Alshawi</a:t>
            </a:r>
            <a:r>
              <a:rPr lang="cs-CZ" dirty="0"/>
              <a:t> et al., 2011</a:t>
            </a:r>
            <a:endParaRPr lang="cs-CZ" sz="2800" dirty="0">
              <a:solidFill>
                <a:srgbClr val="008080"/>
              </a:solidFill>
            </a:endParaRPr>
          </a:p>
          <a:p>
            <a:endParaRPr lang="cs-CZ" dirty="0"/>
          </a:p>
        </p:txBody>
      </p:sp>
    </p:spTree>
    <p:extLst>
      <p:ext uri="{BB962C8B-B14F-4D97-AF65-F5344CB8AC3E}">
        <p14:creationId xmlns:p14="http://schemas.microsoft.com/office/powerpoint/2010/main" val="190953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4843" y="365125"/>
            <a:ext cx="10998957" cy="1325563"/>
          </a:xfrm>
        </p:spPr>
        <p:txBody>
          <a:bodyPr>
            <a:normAutofit/>
          </a:bodyPr>
          <a:lstStyle/>
          <a:p>
            <a:r>
              <a:rPr lang="cs-CZ" sz="3600" b="1" dirty="0">
                <a:solidFill>
                  <a:srgbClr val="008080"/>
                </a:solidFill>
                <a:latin typeface="+mn-lt"/>
              </a:rPr>
              <a:t>Náročnost zavádění CRM na zdroje, Výzkum OPF</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383" y="96766"/>
            <a:ext cx="1464833" cy="1127893"/>
          </a:xfrm>
          <a:prstGeom prst="rect">
            <a:avLst/>
          </a:prstGeom>
        </p:spPr>
      </p:pic>
      <p:graphicFrame>
        <p:nvGraphicFramePr>
          <p:cNvPr id="4" name="Tabulka 3"/>
          <p:cNvGraphicFramePr>
            <a:graphicFrameLocks noGrp="1"/>
          </p:cNvGraphicFramePr>
          <p:nvPr>
            <p:extLst>
              <p:ext uri="{D42A27DB-BD31-4B8C-83A1-F6EECF244321}">
                <p14:modId xmlns:p14="http://schemas.microsoft.com/office/powerpoint/2010/main" val="2792642067"/>
              </p:ext>
            </p:extLst>
          </p:nvPr>
        </p:nvGraphicFramePr>
        <p:xfrm>
          <a:off x="354843" y="1493018"/>
          <a:ext cx="10740786" cy="4682820"/>
        </p:xfrm>
        <a:graphic>
          <a:graphicData uri="http://schemas.openxmlformats.org/drawingml/2006/table">
            <a:tbl>
              <a:tblPr firstRow="1" firstCol="1" bandRow="1">
                <a:tableStyleId>{5C22544A-7EE6-4342-B048-85BDC9FD1C3A}</a:tableStyleId>
              </a:tblPr>
              <a:tblGrid>
                <a:gridCol w="3623339">
                  <a:extLst>
                    <a:ext uri="{9D8B030D-6E8A-4147-A177-3AD203B41FA5}">
                      <a16:colId xmlns:a16="http://schemas.microsoft.com/office/drawing/2014/main" val="3472534184"/>
                    </a:ext>
                  </a:extLst>
                </a:gridCol>
                <a:gridCol w="1389841">
                  <a:extLst>
                    <a:ext uri="{9D8B030D-6E8A-4147-A177-3AD203B41FA5}">
                      <a16:colId xmlns:a16="http://schemas.microsoft.com/office/drawing/2014/main" val="1753606787"/>
                    </a:ext>
                  </a:extLst>
                </a:gridCol>
                <a:gridCol w="1555646">
                  <a:extLst>
                    <a:ext uri="{9D8B030D-6E8A-4147-A177-3AD203B41FA5}">
                      <a16:colId xmlns:a16="http://schemas.microsoft.com/office/drawing/2014/main" val="3674567445"/>
                    </a:ext>
                  </a:extLst>
                </a:gridCol>
                <a:gridCol w="1555646">
                  <a:extLst>
                    <a:ext uri="{9D8B030D-6E8A-4147-A177-3AD203B41FA5}">
                      <a16:colId xmlns:a16="http://schemas.microsoft.com/office/drawing/2014/main" val="1152647487"/>
                    </a:ext>
                  </a:extLst>
                </a:gridCol>
                <a:gridCol w="1389841">
                  <a:extLst>
                    <a:ext uri="{9D8B030D-6E8A-4147-A177-3AD203B41FA5}">
                      <a16:colId xmlns:a16="http://schemas.microsoft.com/office/drawing/2014/main" val="19636926"/>
                    </a:ext>
                  </a:extLst>
                </a:gridCol>
                <a:gridCol w="1226473">
                  <a:extLst>
                    <a:ext uri="{9D8B030D-6E8A-4147-A177-3AD203B41FA5}">
                      <a16:colId xmlns:a16="http://schemas.microsoft.com/office/drawing/2014/main" val="2505888260"/>
                    </a:ext>
                  </a:extLst>
                </a:gridCol>
              </a:tblGrid>
              <a:tr h="425711">
                <a:tc rowSpan="2">
                  <a:txBody>
                    <a:bodyPr/>
                    <a:lstStyle/>
                    <a:p>
                      <a:pPr indent="180340" algn="ctr">
                        <a:lnSpc>
                          <a:spcPct val="115000"/>
                        </a:lnSpc>
                        <a:spcBef>
                          <a:spcPts val="1200"/>
                        </a:spcBef>
                        <a:spcAft>
                          <a:spcPts val="0"/>
                        </a:spcAft>
                      </a:pPr>
                      <a:r>
                        <a:rPr lang="cs-CZ" sz="2000" dirty="0">
                          <a:effectLst/>
                        </a:rPr>
                        <a:t>Priority - náročnost</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gridSpan="2">
                  <a:txBody>
                    <a:bodyPr/>
                    <a:lstStyle/>
                    <a:p>
                      <a:pPr indent="180340" algn="ctr">
                        <a:lnSpc>
                          <a:spcPct val="115000"/>
                        </a:lnSpc>
                        <a:spcBef>
                          <a:spcPts val="1200"/>
                        </a:spcBef>
                        <a:spcAft>
                          <a:spcPts val="0"/>
                        </a:spcAft>
                      </a:pPr>
                      <a:r>
                        <a:rPr lang="cs-CZ" sz="2000" dirty="0">
                          <a:effectLst/>
                        </a:rPr>
                        <a:t>Výroba</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hMerge="1">
                  <a:txBody>
                    <a:bodyPr/>
                    <a:lstStyle/>
                    <a:p>
                      <a:endParaRPr lang="cs-CZ"/>
                    </a:p>
                  </a:txBody>
                  <a:tcPr/>
                </a:tc>
                <a:tc>
                  <a:txBody>
                    <a:bodyPr/>
                    <a:lstStyle/>
                    <a:p>
                      <a:pPr indent="180340" algn="ctr">
                        <a:lnSpc>
                          <a:spcPct val="115000"/>
                        </a:lnSpc>
                        <a:spcBef>
                          <a:spcPts val="1200"/>
                        </a:spcBef>
                        <a:spcAft>
                          <a:spcPts val="0"/>
                        </a:spcAft>
                      </a:pPr>
                      <a:r>
                        <a:rPr lang="cs-CZ" sz="2000" dirty="0">
                          <a:effectLst/>
                        </a:rPr>
                        <a:t>srovnání</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gridSpan="2">
                  <a:txBody>
                    <a:bodyPr/>
                    <a:lstStyle/>
                    <a:p>
                      <a:pPr indent="180340" algn="ctr">
                        <a:lnSpc>
                          <a:spcPct val="115000"/>
                        </a:lnSpc>
                        <a:spcBef>
                          <a:spcPts val="1200"/>
                        </a:spcBef>
                        <a:spcAft>
                          <a:spcPts val="0"/>
                        </a:spcAft>
                      </a:pPr>
                      <a:r>
                        <a:rPr lang="cs-CZ" sz="2000" dirty="0">
                          <a:effectLst/>
                        </a:rPr>
                        <a:t>Služby</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hMerge="1">
                  <a:txBody>
                    <a:bodyPr/>
                    <a:lstStyle/>
                    <a:p>
                      <a:endParaRPr lang="cs-CZ"/>
                    </a:p>
                  </a:txBody>
                  <a:tcPr/>
                </a:tc>
                <a:extLst>
                  <a:ext uri="{0D108BD9-81ED-4DB2-BD59-A6C34878D82A}">
                    <a16:rowId xmlns:a16="http://schemas.microsoft.com/office/drawing/2014/main" val="482488273"/>
                  </a:ext>
                </a:extLst>
              </a:tr>
              <a:tr h="425711">
                <a:tc vMerge="1">
                  <a:txBody>
                    <a:bodyPr/>
                    <a:lstStyle/>
                    <a:p>
                      <a:endParaRPr lang="cs-CZ"/>
                    </a:p>
                  </a:txBody>
                  <a:tcPr/>
                </a:tc>
                <a:tc>
                  <a:txBody>
                    <a:bodyPr/>
                    <a:lstStyle/>
                    <a:p>
                      <a:pPr indent="180340" algn="ctr">
                        <a:lnSpc>
                          <a:spcPct val="115000"/>
                        </a:lnSpc>
                        <a:spcBef>
                          <a:spcPts val="1200"/>
                        </a:spcBef>
                        <a:spcAft>
                          <a:spcPts val="0"/>
                        </a:spcAft>
                      </a:pPr>
                      <a:r>
                        <a:rPr lang="cs-CZ" sz="2000" b="1" dirty="0">
                          <a:solidFill>
                            <a:schemeClr val="bg1"/>
                          </a:solidFill>
                          <a:effectLst/>
                        </a:rPr>
                        <a:t>průměr</a:t>
                      </a:r>
                      <a:endParaRPr lang="cs-CZ"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chemeClr val="bg1"/>
                          </a:solidFill>
                          <a:effectLst/>
                        </a:rPr>
                        <a:t>pořadí</a:t>
                      </a:r>
                      <a:endParaRPr lang="cs-CZ"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chemeClr val="bg1"/>
                          </a:solidFill>
                          <a:effectLst/>
                        </a:rPr>
                        <a:t> </a:t>
                      </a:r>
                      <a:endParaRPr lang="cs-CZ"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chemeClr val="bg1"/>
                          </a:solidFill>
                          <a:effectLst/>
                        </a:rPr>
                        <a:t>průměr</a:t>
                      </a:r>
                      <a:endParaRPr lang="cs-CZ"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chemeClr val="bg1"/>
                          </a:solidFill>
                          <a:effectLst/>
                        </a:rPr>
                        <a:t>pořadí</a:t>
                      </a:r>
                      <a:endParaRPr lang="cs-CZ"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extLst>
                  <a:ext uri="{0D108BD9-81ED-4DB2-BD59-A6C34878D82A}">
                    <a16:rowId xmlns:a16="http://schemas.microsoft.com/office/drawing/2014/main" val="1401783864"/>
                  </a:ext>
                </a:extLst>
              </a:tr>
              <a:tr h="425711">
                <a:tc>
                  <a:txBody>
                    <a:bodyPr/>
                    <a:lstStyle/>
                    <a:p>
                      <a:pPr indent="180340" algn="just">
                        <a:lnSpc>
                          <a:spcPct val="115000"/>
                        </a:lnSpc>
                        <a:spcBef>
                          <a:spcPts val="1200"/>
                        </a:spcBef>
                        <a:spcAft>
                          <a:spcPts val="0"/>
                        </a:spcAft>
                      </a:pPr>
                      <a:r>
                        <a:rPr lang="cs-CZ" sz="2000" dirty="0">
                          <a:effectLst/>
                        </a:rPr>
                        <a:t>Finanční zdroje</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3,12</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5.</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3,15</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86136908"/>
                  </a:ext>
                </a:extLst>
              </a:tr>
              <a:tr h="425711">
                <a:tc>
                  <a:txBody>
                    <a:bodyPr/>
                    <a:lstStyle/>
                    <a:p>
                      <a:pPr indent="180340" algn="just">
                        <a:lnSpc>
                          <a:spcPct val="115000"/>
                        </a:lnSpc>
                        <a:spcBef>
                          <a:spcPts val="1200"/>
                        </a:spcBef>
                        <a:spcAft>
                          <a:spcPts val="0"/>
                        </a:spcAft>
                      </a:pPr>
                      <a:r>
                        <a:rPr lang="cs-CZ" sz="2000" dirty="0">
                          <a:effectLst/>
                        </a:rPr>
                        <a:t>Výběr a školení pracovníků </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3,43</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3,69</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2.</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50039782"/>
                  </a:ext>
                </a:extLst>
              </a:tr>
              <a:tr h="425711">
                <a:tc>
                  <a:txBody>
                    <a:bodyPr/>
                    <a:lstStyle/>
                    <a:p>
                      <a:pPr indent="180340" algn="just">
                        <a:lnSpc>
                          <a:spcPct val="115000"/>
                        </a:lnSpc>
                        <a:spcBef>
                          <a:spcPts val="1200"/>
                        </a:spcBef>
                        <a:spcAft>
                          <a:spcPts val="0"/>
                        </a:spcAft>
                      </a:pPr>
                      <a:r>
                        <a:rPr lang="cs-CZ" sz="2000" dirty="0">
                          <a:effectLst/>
                        </a:rPr>
                        <a:t>Organizace prodeje</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3,40</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4.</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3,04</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5.</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393809642"/>
                  </a:ext>
                </a:extLst>
              </a:tr>
              <a:tr h="425711">
                <a:tc>
                  <a:txBody>
                    <a:bodyPr/>
                    <a:lstStyle/>
                    <a:p>
                      <a:pPr indent="180340" algn="just">
                        <a:lnSpc>
                          <a:spcPct val="115000"/>
                        </a:lnSpc>
                        <a:spcBef>
                          <a:spcPts val="1200"/>
                        </a:spcBef>
                        <a:spcAft>
                          <a:spcPts val="0"/>
                        </a:spcAft>
                      </a:pPr>
                      <a:r>
                        <a:rPr lang="cs-CZ" sz="2000" dirty="0">
                          <a:effectLst/>
                        </a:rPr>
                        <a:t>SW zabezpečení </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2,89</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8.</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2,76</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7.</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19030669"/>
                  </a:ext>
                </a:extLst>
              </a:tr>
              <a:tr h="851421">
                <a:tc>
                  <a:txBody>
                    <a:bodyPr/>
                    <a:lstStyle/>
                    <a:p>
                      <a:pPr indent="180340" algn="just">
                        <a:lnSpc>
                          <a:spcPct val="115000"/>
                        </a:lnSpc>
                        <a:spcBef>
                          <a:spcPts val="1200"/>
                        </a:spcBef>
                        <a:spcAft>
                          <a:spcPts val="0"/>
                        </a:spcAft>
                      </a:pPr>
                      <a:r>
                        <a:rPr lang="cs-CZ" sz="2000" dirty="0">
                          <a:effectLst/>
                        </a:rPr>
                        <a:t>Práce s informacemi a analýzami zákazníků</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3,75</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1.</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3,78</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1.</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230658541"/>
                  </a:ext>
                </a:extLst>
              </a:tr>
              <a:tr h="425711">
                <a:tc>
                  <a:txBody>
                    <a:bodyPr/>
                    <a:lstStyle/>
                    <a:p>
                      <a:pPr indent="180340" algn="just">
                        <a:lnSpc>
                          <a:spcPct val="115000"/>
                        </a:lnSpc>
                        <a:spcBef>
                          <a:spcPts val="1200"/>
                        </a:spcBef>
                        <a:spcAft>
                          <a:spcPts val="0"/>
                        </a:spcAft>
                      </a:pPr>
                      <a:r>
                        <a:rPr lang="cs-CZ" sz="2000" dirty="0">
                          <a:effectLst/>
                        </a:rPr>
                        <a:t>Analýza hodnoty produktů</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3,10</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6.</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3,02</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6.</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41019115"/>
                  </a:ext>
                </a:extLst>
              </a:tr>
              <a:tr h="425711">
                <a:tc>
                  <a:txBody>
                    <a:bodyPr/>
                    <a:lstStyle/>
                    <a:p>
                      <a:pPr indent="180340" algn="just">
                        <a:lnSpc>
                          <a:spcPct val="115000"/>
                        </a:lnSpc>
                        <a:spcBef>
                          <a:spcPts val="1200"/>
                        </a:spcBef>
                        <a:spcAft>
                          <a:spcPts val="0"/>
                        </a:spcAft>
                      </a:pPr>
                      <a:r>
                        <a:rPr lang="cs-CZ" sz="2000" dirty="0">
                          <a:effectLst/>
                        </a:rPr>
                        <a:t>Analýza hodnoty zákazníků</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3,59</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2.</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3,12</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4.</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438630892"/>
                  </a:ext>
                </a:extLst>
              </a:tr>
              <a:tr h="425711">
                <a:tc>
                  <a:txBody>
                    <a:bodyPr/>
                    <a:lstStyle/>
                    <a:p>
                      <a:pPr indent="180340" algn="just">
                        <a:lnSpc>
                          <a:spcPct val="115000"/>
                        </a:lnSpc>
                        <a:spcBef>
                          <a:spcPts val="1200"/>
                        </a:spcBef>
                        <a:spcAft>
                          <a:spcPts val="0"/>
                        </a:spcAft>
                      </a:pPr>
                      <a:r>
                        <a:rPr lang="cs-CZ" sz="2000" dirty="0">
                          <a:effectLst/>
                        </a:rPr>
                        <a:t>Jiné</a:t>
                      </a: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8080"/>
                    </a:solidFill>
                  </a:tcPr>
                </a:tc>
                <a:tc>
                  <a:txBody>
                    <a:bodyPr/>
                    <a:lstStyle/>
                    <a:p>
                      <a:pPr indent="180340" algn="ctr">
                        <a:lnSpc>
                          <a:spcPct val="115000"/>
                        </a:lnSpc>
                        <a:spcBef>
                          <a:spcPts val="1200"/>
                        </a:spcBef>
                        <a:spcAft>
                          <a:spcPts val="0"/>
                        </a:spcAft>
                      </a:pPr>
                      <a:r>
                        <a:rPr lang="cs-CZ" sz="2000" b="1" dirty="0">
                          <a:solidFill>
                            <a:srgbClr val="008080"/>
                          </a:solidFill>
                          <a:effectLst/>
                        </a:rPr>
                        <a:t>3,00</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7.</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x</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0</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indent="180340" algn="ctr">
                        <a:lnSpc>
                          <a:spcPct val="115000"/>
                        </a:lnSpc>
                        <a:spcBef>
                          <a:spcPts val="1200"/>
                        </a:spcBef>
                        <a:spcAft>
                          <a:spcPts val="0"/>
                        </a:spcAft>
                      </a:pPr>
                      <a:r>
                        <a:rPr lang="cs-CZ" sz="2000" b="1" dirty="0">
                          <a:solidFill>
                            <a:srgbClr val="008080"/>
                          </a:solidFill>
                          <a:effectLst/>
                        </a:rPr>
                        <a:t>0</a:t>
                      </a:r>
                      <a:endParaRPr lang="cs-CZ" sz="2000" b="1" dirty="0">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684470463"/>
                  </a:ext>
                </a:extLst>
              </a:tr>
            </a:tbl>
          </a:graphicData>
        </a:graphic>
      </p:graphicFrame>
    </p:spTree>
    <p:extLst>
      <p:ext uri="{BB962C8B-B14F-4D97-AF65-F5344CB8AC3E}">
        <p14:creationId xmlns:p14="http://schemas.microsoft.com/office/powerpoint/2010/main" val="2239706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69524" y="210128"/>
            <a:ext cx="8838063" cy="917765"/>
          </a:xfrm>
        </p:spPr>
        <p:txBody>
          <a:bodyPr>
            <a:normAutofit fontScale="90000"/>
          </a:bodyPr>
          <a:lstStyle/>
          <a:p>
            <a:r>
              <a:rPr lang="cs-CZ" sz="3600" b="1" dirty="0">
                <a:solidFill>
                  <a:srgbClr val="FF0000"/>
                </a:solidFill>
                <a:latin typeface="+mn-lt"/>
              </a:rPr>
              <a:t>Bariéry CRM – odpor k novým technologiím?</a:t>
            </a:r>
            <a:br>
              <a:rPr lang="cs-CZ" sz="3600" dirty="0">
                <a:solidFill>
                  <a:srgbClr val="008080"/>
                </a:solidFill>
                <a:latin typeface="+mn-lt"/>
              </a:rPr>
            </a:br>
            <a:r>
              <a:rPr lang="cs-CZ" sz="3600" dirty="0">
                <a:solidFill>
                  <a:srgbClr val="008080"/>
                </a:solidFill>
                <a:latin typeface="+mn-lt"/>
              </a:rPr>
              <a:t>Případová studie</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6675" y="0"/>
            <a:ext cx="1464833" cy="1127893"/>
          </a:xfrm>
          <a:prstGeom prst="rect">
            <a:avLst/>
          </a:prstGeom>
        </p:spPr>
      </p:pic>
      <p:sp>
        <p:nvSpPr>
          <p:cNvPr id="4" name="TextovéPole 3"/>
          <p:cNvSpPr txBox="1"/>
          <p:nvPr/>
        </p:nvSpPr>
        <p:spPr>
          <a:xfrm>
            <a:off x="327546" y="1225689"/>
            <a:ext cx="11644780" cy="5262979"/>
          </a:xfrm>
          <a:prstGeom prst="rect">
            <a:avLst/>
          </a:prstGeom>
          <a:solidFill>
            <a:schemeClr val="accent6">
              <a:lumMod val="20000"/>
              <a:lumOff val="80000"/>
            </a:schemeClr>
          </a:solidFill>
        </p:spPr>
        <p:txBody>
          <a:bodyPr wrap="square" rtlCol="0">
            <a:spAutoFit/>
          </a:bodyPr>
          <a:lstStyle/>
          <a:p>
            <a:r>
              <a:rPr lang="cs-CZ" sz="2400" dirty="0">
                <a:solidFill>
                  <a:srgbClr val="008080"/>
                </a:solidFill>
              </a:rPr>
              <a:t>Bariérou zavádění CRM může být také </a:t>
            </a:r>
            <a:r>
              <a:rPr lang="cs-CZ" sz="2400" b="1" dirty="0">
                <a:solidFill>
                  <a:srgbClr val="008080"/>
                </a:solidFill>
              </a:rPr>
              <a:t>odpor zaměstnanců k novým technologiím</a:t>
            </a:r>
            <a:r>
              <a:rPr lang="cs-CZ" sz="2400" dirty="0">
                <a:solidFill>
                  <a:srgbClr val="008080"/>
                </a:solidFill>
              </a:rPr>
              <a:t>. Zaměstnanec pociťuje </a:t>
            </a:r>
            <a:r>
              <a:rPr lang="cs-CZ" sz="2400" dirty="0">
                <a:solidFill>
                  <a:srgbClr val="FF0000"/>
                </a:solidFill>
              </a:rPr>
              <a:t>obavy, </a:t>
            </a:r>
            <a:r>
              <a:rPr lang="cs-CZ" sz="2400" dirty="0">
                <a:solidFill>
                  <a:srgbClr val="008080"/>
                </a:solidFill>
              </a:rPr>
              <a:t>že ztratí přehled a kontrolu nad činnostmi. Problematicky někdy zaměstnanci vnímají nutnost </a:t>
            </a:r>
            <a:r>
              <a:rPr lang="cs-CZ" sz="2400" dirty="0">
                <a:solidFill>
                  <a:srgbClr val="FF0000"/>
                </a:solidFill>
              </a:rPr>
              <a:t>sdílení informací</a:t>
            </a:r>
            <a:r>
              <a:rPr lang="cs-CZ" sz="2400" dirty="0">
                <a:solidFill>
                  <a:srgbClr val="008080"/>
                </a:solidFill>
              </a:rPr>
              <a:t>, s dalšími zaměstnanci a odděleními. Považují to za </a:t>
            </a:r>
            <a:r>
              <a:rPr lang="cs-CZ" sz="2400" dirty="0">
                <a:solidFill>
                  <a:srgbClr val="FF0000"/>
                </a:solidFill>
              </a:rPr>
              <a:t>určité omezení svobody</a:t>
            </a:r>
            <a:r>
              <a:rPr lang="cs-CZ" sz="2400" dirty="0">
                <a:solidFill>
                  <a:srgbClr val="008080"/>
                </a:solidFill>
              </a:rPr>
              <a:t>. Pokud tento přístup volí více zaměstnanců, pak to může ohrozit celý projekt CRM.</a:t>
            </a:r>
          </a:p>
          <a:p>
            <a:r>
              <a:rPr lang="cs-CZ" sz="2400" dirty="0">
                <a:solidFill>
                  <a:srgbClr val="008080"/>
                </a:solidFill>
              </a:rPr>
              <a:t>Vědci také přišli na to, že když zaměstnanec se domnívá, že jeho svoboda je určitým způsobem ohrožena, pak v něm vznikne tzv. </a:t>
            </a:r>
            <a:r>
              <a:rPr lang="cs-CZ" sz="2400" dirty="0">
                <a:solidFill>
                  <a:srgbClr val="FF0000"/>
                </a:solidFill>
              </a:rPr>
              <a:t>psychické sebezapření  </a:t>
            </a:r>
            <a:r>
              <a:rPr lang="cs-CZ" sz="2400" dirty="0">
                <a:solidFill>
                  <a:srgbClr val="008080"/>
                </a:solidFill>
              </a:rPr>
              <a:t>či </a:t>
            </a:r>
            <a:r>
              <a:rPr lang="cs-CZ" sz="2400" dirty="0">
                <a:solidFill>
                  <a:srgbClr val="FF0000"/>
                </a:solidFill>
              </a:rPr>
              <a:t>motivační napětí</a:t>
            </a:r>
            <a:r>
              <a:rPr lang="cs-CZ" sz="2400" dirty="0">
                <a:solidFill>
                  <a:srgbClr val="008080"/>
                </a:solidFill>
              </a:rPr>
              <a:t>. Zaměstnanec se tak začne mobilizovat a snaží se původní svobodu získat. Pokud se mu to nepodaří, pak se u něho projeví beznaděj, která se může projevit v destruktivním působením na pracovní aktivity zaměstnance. </a:t>
            </a:r>
          </a:p>
          <a:p>
            <a:r>
              <a:rPr lang="cs-CZ" sz="2400" dirty="0">
                <a:solidFill>
                  <a:srgbClr val="008080"/>
                </a:solidFill>
              </a:rPr>
              <a:t>Odpor zaměstnance může růst. Jak se tomu bránit? Je třeba rozeznat odpor včas a eliminovat ho. </a:t>
            </a:r>
            <a:r>
              <a:rPr lang="cs-CZ" sz="2400" dirty="0">
                <a:solidFill>
                  <a:srgbClr val="FF0000"/>
                </a:solidFill>
              </a:rPr>
              <a:t>Základem je diskuze, vysvětlování a řešení problémů, aby se zamezilo eskalaci</a:t>
            </a:r>
            <a:r>
              <a:rPr lang="cs-CZ" sz="2400" dirty="0">
                <a:solidFill>
                  <a:srgbClr val="008080"/>
                </a:solidFill>
              </a:rPr>
              <a:t>. </a:t>
            </a:r>
            <a:r>
              <a:rPr lang="cs-CZ" sz="2400" dirty="0">
                <a:solidFill>
                  <a:srgbClr val="FF0000"/>
                </a:solidFill>
              </a:rPr>
              <a:t>Je nutné vzbudit mezi zaměstnanci důvěru v systém CRM, protože hlavně oni s ním budou pracovat. </a:t>
            </a:r>
          </a:p>
        </p:txBody>
      </p:sp>
      <p:sp>
        <p:nvSpPr>
          <p:cNvPr id="5" name="Obdélník 4"/>
          <p:cNvSpPr/>
          <p:nvPr/>
        </p:nvSpPr>
        <p:spPr>
          <a:xfrm>
            <a:off x="2884868" y="6119336"/>
            <a:ext cx="5876352" cy="369332"/>
          </a:xfrm>
          <a:prstGeom prst="rect">
            <a:avLst/>
          </a:prstGeom>
        </p:spPr>
        <p:txBody>
          <a:bodyPr wrap="none">
            <a:spAutoFit/>
          </a:bodyPr>
          <a:lstStyle/>
          <a:p>
            <a:r>
              <a:rPr lang="cs-CZ" dirty="0">
                <a:latin typeface="Times New Roman" panose="02020603050405020304" pitchFamily="18" charset="0"/>
                <a:ea typeface="Calibri" panose="020F0502020204030204" pitchFamily="34" charset="0"/>
              </a:rPr>
              <a:t>http://www.crmportal.cz/redakcni/prekazky-pri-zavadeni-crm</a:t>
            </a:r>
            <a:endParaRPr lang="cs-CZ" dirty="0"/>
          </a:p>
        </p:txBody>
      </p:sp>
    </p:spTree>
    <p:extLst>
      <p:ext uri="{BB962C8B-B14F-4D97-AF65-F5344CB8AC3E}">
        <p14:creationId xmlns:p14="http://schemas.microsoft.com/office/powerpoint/2010/main" val="2292851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p:cNvSpPr txBox="1"/>
          <p:nvPr/>
        </p:nvSpPr>
        <p:spPr>
          <a:xfrm>
            <a:off x="941695" y="586854"/>
            <a:ext cx="8980227" cy="646331"/>
          </a:xfrm>
          <a:prstGeom prst="rect">
            <a:avLst/>
          </a:prstGeom>
          <a:noFill/>
        </p:spPr>
        <p:txBody>
          <a:bodyPr wrap="square" rtlCol="0">
            <a:spAutoFit/>
          </a:bodyPr>
          <a:lstStyle/>
          <a:p>
            <a:r>
              <a:rPr lang="cs-CZ" sz="3600" b="1" dirty="0">
                <a:solidFill>
                  <a:srgbClr val="008080"/>
                </a:solidFill>
              </a:rPr>
              <a:t>Evoluční změny CRM v současnosti - shrnutí</a:t>
            </a:r>
          </a:p>
        </p:txBody>
      </p:sp>
      <p:sp>
        <p:nvSpPr>
          <p:cNvPr id="3" name="TextovéPole 2"/>
          <p:cNvSpPr txBox="1"/>
          <p:nvPr/>
        </p:nvSpPr>
        <p:spPr>
          <a:xfrm>
            <a:off x="581006" y="1402080"/>
            <a:ext cx="10964999" cy="5293757"/>
          </a:xfrm>
          <a:prstGeom prst="rect">
            <a:avLst/>
          </a:prstGeom>
          <a:solidFill>
            <a:schemeClr val="accent6">
              <a:lumMod val="20000"/>
              <a:lumOff val="80000"/>
            </a:schemeClr>
          </a:solidFill>
        </p:spPr>
        <p:txBody>
          <a:bodyPr wrap="square" rtlCol="0">
            <a:spAutoFit/>
          </a:bodyPr>
          <a:lstStyle/>
          <a:p>
            <a:pPr marL="457200" indent="-457200">
              <a:buFontTx/>
              <a:buChar char="-"/>
            </a:pPr>
            <a:r>
              <a:rPr lang="cs-CZ" sz="3200" dirty="0">
                <a:solidFill>
                  <a:srgbClr val="008080"/>
                </a:solidFill>
              </a:rPr>
              <a:t>podniky budou </a:t>
            </a:r>
            <a:r>
              <a:rPr lang="cs-CZ" sz="3200" dirty="0">
                <a:solidFill>
                  <a:srgbClr val="FF0000"/>
                </a:solidFill>
              </a:rPr>
              <a:t>zrychlovat </a:t>
            </a:r>
            <a:r>
              <a:rPr lang="cs-CZ" sz="3200" dirty="0">
                <a:solidFill>
                  <a:srgbClr val="008080"/>
                </a:solidFill>
              </a:rPr>
              <a:t>zpracování dotazů a okamžitě řešit problémy </a:t>
            </a:r>
          </a:p>
          <a:p>
            <a:pPr marL="457200" indent="-457200">
              <a:buFontTx/>
              <a:buChar char="-"/>
            </a:pPr>
            <a:r>
              <a:rPr lang="cs-CZ" sz="3200" dirty="0">
                <a:solidFill>
                  <a:srgbClr val="008080"/>
                </a:solidFill>
              </a:rPr>
              <a:t>budou usilovat o získání </a:t>
            </a:r>
            <a:r>
              <a:rPr lang="cs-CZ" sz="3200" dirty="0">
                <a:solidFill>
                  <a:srgbClr val="FF0000"/>
                </a:solidFill>
              </a:rPr>
              <a:t>detailních znalostí </a:t>
            </a:r>
            <a:r>
              <a:rPr lang="cs-CZ" sz="3200" dirty="0">
                <a:solidFill>
                  <a:srgbClr val="008080"/>
                </a:solidFill>
              </a:rPr>
              <a:t>o zákaznících</a:t>
            </a:r>
          </a:p>
          <a:p>
            <a:pPr marL="457200" indent="-457200">
              <a:buFontTx/>
              <a:buChar char="-"/>
            </a:pPr>
            <a:r>
              <a:rPr lang="cs-CZ" sz="3200" dirty="0">
                <a:solidFill>
                  <a:srgbClr val="008080"/>
                </a:solidFill>
              </a:rPr>
              <a:t>budou zde pro své zákazníky, budou se jim </a:t>
            </a:r>
            <a:r>
              <a:rPr lang="cs-CZ" sz="3200" dirty="0">
                <a:solidFill>
                  <a:srgbClr val="FF0000"/>
                </a:solidFill>
              </a:rPr>
              <a:t>přizpůsobovat</a:t>
            </a:r>
            <a:r>
              <a:rPr lang="cs-CZ" sz="3200" dirty="0">
                <a:solidFill>
                  <a:srgbClr val="008080"/>
                </a:solidFill>
              </a:rPr>
              <a:t> a okamžitě </a:t>
            </a:r>
            <a:r>
              <a:rPr lang="cs-CZ" sz="3200" dirty="0">
                <a:solidFill>
                  <a:srgbClr val="FF0000"/>
                </a:solidFill>
              </a:rPr>
              <a:t>pomáhat </a:t>
            </a:r>
          </a:p>
          <a:p>
            <a:pPr marL="457200" indent="-457200">
              <a:buFontTx/>
              <a:buChar char="-"/>
            </a:pPr>
            <a:r>
              <a:rPr lang="cs-CZ" sz="3200" dirty="0">
                <a:solidFill>
                  <a:srgbClr val="008080"/>
                </a:solidFill>
              </a:rPr>
              <a:t>zákazník bude očekávat </a:t>
            </a:r>
            <a:r>
              <a:rPr lang="cs-CZ" sz="3200" dirty="0">
                <a:solidFill>
                  <a:srgbClr val="FF0000"/>
                </a:solidFill>
              </a:rPr>
              <a:t>pohotovost firem </a:t>
            </a:r>
            <a:r>
              <a:rPr lang="cs-CZ" sz="3200" dirty="0">
                <a:solidFill>
                  <a:srgbClr val="008080"/>
                </a:solidFill>
              </a:rPr>
              <a:t>plných 24 hodin denně, 7 dní v týdnu </a:t>
            </a:r>
          </a:p>
          <a:p>
            <a:pPr marL="457200" indent="-457200">
              <a:buFontTx/>
              <a:buChar char="-"/>
            </a:pPr>
            <a:r>
              <a:rPr lang="cs-CZ" sz="3200" dirty="0">
                <a:solidFill>
                  <a:srgbClr val="008080"/>
                </a:solidFill>
              </a:rPr>
              <a:t>forma prodeje by měla být </a:t>
            </a:r>
            <a:r>
              <a:rPr lang="cs-CZ" sz="3200" dirty="0">
                <a:solidFill>
                  <a:srgbClr val="FF0000"/>
                </a:solidFill>
              </a:rPr>
              <a:t>komplexní </a:t>
            </a:r>
            <a:r>
              <a:rPr lang="cs-CZ" sz="3200" dirty="0">
                <a:solidFill>
                  <a:srgbClr val="008080"/>
                </a:solidFill>
              </a:rPr>
              <a:t>(</a:t>
            </a:r>
            <a:r>
              <a:rPr lang="cs-CZ" sz="3200" dirty="0" err="1">
                <a:solidFill>
                  <a:srgbClr val="008080"/>
                </a:solidFill>
              </a:rPr>
              <a:t>multichannel</a:t>
            </a:r>
            <a:r>
              <a:rPr lang="cs-CZ" sz="3200" dirty="0">
                <a:solidFill>
                  <a:srgbClr val="008080"/>
                </a:solidFill>
              </a:rPr>
              <a:t>, </a:t>
            </a:r>
            <a:r>
              <a:rPr lang="cs-CZ" sz="3200" dirty="0" err="1">
                <a:solidFill>
                  <a:srgbClr val="008080"/>
                </a:solidFill>
              </a:rPr>
              <a:t>omnichannel</a:t>
            </a:r>
            <a:r>
              <a:rPr lang="cs-CZ" sz="3200" dirty="0">
                <a:solidFill>
                  <a:srgbClr val="008080"/>
                </a:solidFill>
              </a:rPr>
              <a:t>)</a:t>
            </a:r>
          </a:p>
          <a:p>
            <a:pPr marL="457200" indent="-457200">
              <a:buFontTx/>
              <a:buChar char="-"/>
            </a:pPr>
            <a:r>
              <a:rPr lang="cs-CZ" sz="3200" dirty="0">
                <a:solidFill>
                  <a:srgbClr val="008080"/>
                </a:solidFill>
              </a:rPr>
              <a:t>důležité bude, aby zákazník měl </a:t>
            </a:r>
            <a:r>
              <a:rPr lang="cs-CZ" sz="3200" dirty="0">
                <a:solidFill>
                  <a:srgbClr val="FF0000"/>
                </a:solidFill>
              </a:rPr>
              <a:t>pocit individuální péče</a:t>
            </a:r>
            <a:r>
              <a:rPr lang="cs-CZ" sz="3200" dirty="0">
                <a:solidFill>
                  <a:srgbClr val="008080"/>
                </a:solidFill>
              </a:rPr>
              <a:t>.  </a:t>
            </a:r>
          </a:p>
          <a:p>
            <a:endParaRPr lang="cs-CZ" dirty="0"/>
          </a:p>
        </p:txBody>
      </p:sp>
    </p:spTree>
    <p:extLst>
      <p:ext uri="{BB962C8B-B14F-4D97-AF65-F5344CB8AC3E}">
        <p14:creationId xmlns:p14="http://schemas.microsoft.com/office/powerpoint/2010/main" val="3085693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827234" y="576523"/>
            <a:ext cx="3071675"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a:solidFill>
                  <a:srgbClr val="307871"/>
                </a:solidFill>
                <a:latin typeface="Times New Roman"/>
                <a:ea typeface="+mj-ea"/>
                <a:cs typeface="+mj-cs"/>
              </a:rPr>
              <a:t>Shrnutí přednášky</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753931" y="1605697"/>
            <a:ext cx="9630732" cy="4031873"/>
          </a:xfrm>
          <a:prstGeom prst="rect">
            <a:avLst/>
          </a:prstGeom>
          <a:solidFill>
            <a:schemeClr val="accent6">
              <a:lumMod val="40000"/>
              <a:lumOff val="60000"/>
            </a:schemeClr>
          </a:solidFill>
        </p:spPr>
        <p:txBody>
          <a:bodyPr wrap="square" rtlCol="0">
            <a:spAutoFit/>
          </a:bodyPr>
          <a:lstStyle/>
          <a:p>
            <a:r>
              <a:rPr lang="cs-CZ" sz="3200" b="1" dirty="0">
                <a:solidFill>
                  <a:srgbClr val="FF0000"/>
                </a:solidFill>
                <a:cs typeface="Arial" panose="020B0604020202020204" pitchFamily="34" charset="0"/>
              </a:rPr>
              <a:t>Definice CRM </a:t>
            </a:r>
            <a:r>
              <a:rPr lang="cs-CZ" sz="3200" b="1" dirty="0">
                <a:solidFill>
                  <a:srgbClr val="002060"/>
                </a:solidFill>
                <a:cs typeface="Arial" panose="020B0604020202020204" pitchFamily="34" charset="0"/>
              </a:rPr>
              <a:t>– </a:t>
            </a:r>
            <a:r>
              <a:rPr lang="cs-CZ" sz="3200" b="1" dirty="0">
                <a:solidFill>
                  <a:srgbClr val="008080"/>
                </a:solidFill>
                <a:cs typeface="Arial" panose="020B0604020202020204" pitchFamily="34" charset="0"/>
              </a:rPr>
              <a:t>od užšího pojetí (technologie) k širšímu (komplexní strategie)</a:t>
            </a:r>
          </a:p>
          <a:p>
            <a:r>
              <a:rPr lang="cs-CZ" sz="3200" b="1" dirty="0">
                <a:solidFill>
                  <a:srgbClr val="FF0000"/>
                </a:solidFill>
                <a:cs typeface="Arial" panose="020B0604020202020204" pitchFamily="34" charset="0"/>
              </a:rPr>
              <a:t>Typologie CRM- </a:t>
            </a:r>
            <a:r>
              <a:rPr lang="cs-CZ" sz="3200" b="1" dirty="0">
                <a:solidFill>
                  <a:srgbClr val="008080"/>
                </a:solidFill>
                <a:cs typeface="Arial" panose="020B0604020202020204" pitchFamily="34" charset="0"/>
              </a:rPr>
              <a:t>dílčí pojetí CRM, D-CRM, E-CRM, L-CRM, K-CRM, PRM, S-CRM, V- CRM,</a:t>
            </a:r>
          </a:p>
          <a:p>
            <a:r>
              <a:rPr lang="cs-CZ" sz="3200" b="1" dirty="0">
                <a:solidFill>
                  <a:srgbClr val="FF0000"/>
                </a:solidFill>
                <a:cs typeface="Arial" panose="020B0604020202020204" pitchFamily="34" charset="0"/>
              </a:rPr>
              <a:t>Přínosy CRM </a:t>
            </a:r>
            <a:r>
              <a:rPr lang="cs-CZ" sz="3200" b="1" dirty="0">
                <a:solidFill>
                  <a:srgbClr val="008080"/>
                </a:solidFill>
                <a:cs typeface="Arial" panose="020B0604020202020204" pitchFamily="34" charset="0"/>
              </a:rPr>
              <a:t>– přínosy pro podnik, přínosy pro zákazníka, technologické přínosy, měření výsledků CRM,</a:t>
            </a:r>
          </a:p>
          <a:p>
            <a:r>
              <a:rPr lang="cs-CZ" sz="3200" b="1" dirty="0">
                <a:solidFill>
                  <a:srgbClr val="FF0000"/>
                </a:solidFill>
                <a:cs typeface="Arial" panose="020B0604020202020204" pitchFamily="34" charset="0"/>
              </a:rPr>
              <a:t>Bariéry CRM </a:t>
            </a:r>
            <a:r>
              <a:rPr lang="cs-CZ" sz="3200" b="1" dirty="0">
                <a:solidFill>
                  <a:srgbClr val="008080"/>
                </a:solidFill>
                <a:cs typeface="Arial" panose="020B0604020202020204" pitchFamily="34" charset="0"/>
              </a:rPr>
              <a:t>– bariéry při zavádění, bariéry při provozu CRM, charakter bariér, </a:t>
            </a:r>
            <a:r>
              <a:rPr lang="cs-CZ" sz="3200" b="1">
                <a:solidFill>
                  <a:srgbClr val="008080"/>
                </a:solidFill>
                <a:cs typeface="Arial" panose="020B0604020202020204" pitchFamily="34" charset="0"/>
              </a:rPr>
              <a:t>priority nároků.</a:t>
            </a:r>
            <a:endParaRPr lang="cs-CZ" sz="3200" b="1" dirty="0">
              <a:solidFill>
                <a:srgbClr val="00808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262349" cy="1325563"/>
          </a:xfrm>
        </p:spPr>
        <p:txBody>
          <a:bodyPr>
            <a:normAutofit/>
          </a:bodyPr>
          <a:lstStyle/>
          <a:p>
            <a:r>
              <a:rPr lang="cs-CZ" sz="3600" b="1" dirty="0">
                <a:solidFill>
                  <a:srgbClr val="008080"/>
                </a:solidFill>
                <a:latin typeface="+mn-lt"/>
              </a:rPr>
              <a:t>Řízení vztahů se zákazníky</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4" name="TextovéPole 3"/>
          <p:cNvSpPr txBox="1"/>
          <p:nvPr/>
        </p:nvSpPr>
        <p:spPr>
          <a:xfrm>
            <a:off x="838200" y="1564243"/>
            <a:ext cx="10776045" cy="4308872"/>
          </a:xfrm>
          <a:prstGeom prst="rect">
            <a:avLst/>
          </a:prstGeom>
          <a:solidFill>
            <a:schemeClr val="accent6">
              <a:lumMod val="20000"/>
              <a:lumOff val="80000"/>
            </a:schemeClr>
          </a:solidFill>
        </p:spPr>
        <p:txBody>
          <a:bodyPr wrap="square" rtlCol="0">
            <a:spAutoFit/>
          </a:bodyPr>
          <a:lstStyle/>
          <a:p>
            <a:pPr algn="just"/>
            <a:r>
              <a:rPr lang="cs-CZ" sz="3200" b="1" dirty="0">
                <a:solidFill>
                  <a:srgbClr val="FF0000"/>
                </a:solidFill>
              </a:rPr>
              <a:t>Počátky vztahů se zákazníky: </a:t>
            </a:r>
          </a:p>
          <a:p>
            <a:pPr marL="457200" indent="-457200" algn="just">
              <a:buFontTx/>
              <a:buChar char="-"/>
            </a:pPr>
            <a:r>
              <a:rPr lang="cs-CZ" sz="3200" dirty="0">
                <a:solidFill>
                  <a:srgbClr val="008080"/>
                </a:solidFill>
              </a:rPr>
              <a:t>doba před průmyslovou revolucí, řemeslníci prodávali své výrobky, znali svoje zákazníky v okolí a jejich potřeby, často je znali osobně </a:t>
            </a:r>
          </a:p>
          <a:p>
            <a:pPr marL="457200" indent="-457200" algn="just">
              <a:buFontTx/>
              <a:buChar char="-"/>
            </a:pPr>
            <a:r>
              <a:rPr lang="cs-CZ" sz="3200" dirty="0">
                <a:solidFill>
                  <a:srgbClr val="008080"/>
                </a:solidFill>
              </a:rPr>
              <a:t>informace o zákaznících si pečlivě uchovávali v paměti, či jednoduchým způsobem evidovali</a:t>
            </a:r>
          </a:p>
          <a:p>
            <a:pPr marL="457200" indent="-457200" algn="just">
              <a:buFontTx/>
              <a:buChar char="-"/>
            </a:pPr>
            <a:r>
              <a:rPr lang="cs-CZ" sz="3200" dirty="0">
                <a:solidFill>
                  <a:srgbClr val="008080"/>
                </a:solidFill>
              </a:rPr>
              <a:t>při předávání řemesla  docházelo k předávání  zkušeností i informací o zákaznících z otce na syna. </a:t>
            </a:r>
          </a:p>
          <a:p>
            <a:pPr algn="just"/>
            <a:endParaRPr lang="cs-CZ" dirty="0"/>
          </a:p>
        </p:txBody>
      </p:sp>
    </p:spTree>
    <p:extLst>
      <p:ext uri="{BB962C8B-B14F-4D97-AF65-F5344CB8AC3E}">
        <p14:creationId xmlns:p14="http://schemas.microsoft.com/office/powerpoint/2010/main" val="1748698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346743" cy="1325563"/>
          </a:xfrm>
        </p:spPr>
        <p:txBody>
          <a:bodyPr>
            <a:normAutofit/>
          </a:bodyPr>
          <a:lstStyle/>
          <a:p>
            <a:r>
              <a:rPr lang="cs-CZ" sz="3600" b="1" dirty="0">
                <a:solidFill>
                  <a:srgbClr val="008080"/>
                </a:solidFill>
              </a:rPr>
              <a:t>Počátky řízení vztahů se zákazníky?</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pic>
        <p:nvPicPr>
          <p:cNvPr id="1026" name="Picture 2" descr="VektorovÃ© kreslenÃ­ modrÃ© postav potÅesenÃ­ ruk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272" y="2497539"/>
            <a:ext cx="2694484" cy="3464329"/>
          </a:xfrm>
          <a:prstGeom prst="rect">
            <a:avLst/>
          </a:prstGeom>
          <a:solidFill>
            <a:schemeClr val="accent6">
              <a:lumMod val="20000"/>
              <a:lumOff val="80000"/>
            </a:schemeClr>
          </a:solidFill>
        </p:spPr>
      </p:pic>
      <p:sp>
        <p:nvSpPr>
          <p:cNvPr id="4" name="Oválný bublinový popisek 3"/>
          <p:cNvSpPr/>
          <p:nvPr/>
        </p:nvSpPr>
        <p:spPr>
          <a:xfrm>
            <a:off x="7318804" y="1131947"/>
            <a:ext cx="3125337" cy="1924334"/>
          </a:xfrm>
          <a:prstGeom prst="wedgeEllipseCallout">
            <a:avLst>
              <a:gd name="adj1" fmla="val -47471"/>
              <a:gd name="adj2" fmla="val 6391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a:solidFill>
                  <a:srgbClr val="008080"/>
                </a:solidFill>
              </a:rPr>
              <a:t>Syn přejímá řemeslo a informace o zákaznících</a:t>
            </a:r>
          </a:p>
        </p:txBody>
      </p:sp>
      <p:sp>
        <p:nvSpPr>
          <p:cNvPr id="9" name="Oválný bublinový popisek 8"/>
          <p:cNvSpPr/>
          <p:nvPr/>
        </p:nvSpPr>
        <p:spPr>
          <a:xfrm>
            <a:off x="520887" y="1690688"/>
            <a:ext cx="3125337" cy="1924334"/>
          </a:xfrm>
          <a:prstGeom prst="wedgeEllipseCallout">
            <a:avLst>
              <a:gd name="adj1" fmla="val 63010"/>
              <a:gd name="adj2" fmla="val 3554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a:solidFill>
                  <a:srgbClr val="008080"/>
                </a:solidFill>
              </a:rPr>
              <a:t>Otec předává řemeslo a informace o zákaznících</a:t>
            </a:r>
          </a:p>
        </p:txBody>
      </p:sp>
    </p:spTree>
    <p:extLst>
      <p:ext uri="{BB962C8B-B14F-4D97-AF65-F5344CB8AC3E}">
        <p14:creationId xmlns:p14="http://schemas.microsoft.com/office/powerpoint/2010/main" val="241655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262349" cy="1325563"/>
          </a:xfrm>
        </p:spPr>
        <p:txBody>
          <a:bodyPr>
            <a:normAutofit/>
          </a:bodyPr>
          <a:lstStyle/>
          <a:p>
            <a:r>
              <a:rPr lang="cs-CZ" sz="3600" b="1" dirty="0">
                <a:solidFill>
                  <a:srgbClr val="008080"/>
                </a:solidFill>
                <a:latin typeface="+mn-lt"/>
              </a:rPr>
              <a:t>Řízení vztahů se zákazníky</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4" name="TextovéPole 3"/>
          <p:cNvSpPr txBox="1"/>
          <p:nvPr/>
        </p:nvSpPr>
        <p:spPr>
          <a:xfrm>
            <a:off x="521855" y="1987573"/>
            <a:ext cx="11450471" cy="3016210"/>
          </a:xfrm>
          <a:prstGeom prst="rect">
            <a:avLst/>
          </a:prstGeom>
          <a:solidFill>
            <a:schemeClr val="accent6">
              <a:lumMod val="20000"/>
              <a:lumOff val="80000"/>
            </a:schemeClr>
          </a:solidFill>
        </p:spPr>
        <p:txBody>
          <a:bodyPr wrap="square" rtlCol="0">
            <a:spAutoFit/>
          </a:bodyPr>
          <a:lstStyle/>
          <a:p>
            <a:pPr algn="just"/>
            <a:r>
              <a:rPr lang="cs-CZ" sz="3200" b="1" dirty="0">
                <a:solidFill>
                  <a:srgbClr val="FF0000"/>
                </a:solidFill>
              </a:rPr>
              <a:t>Baťa za první republiky: </a:t>
            </a:r>
          </a:p>
          <a:p>
            <a:pPr marL="457200" indent="-457200">
              <a:buFontTx/>
              <a:buChar char="-"/>
            </a:pPr>
            <a:r>
              <a:rPr lang="cs-CZ" sz="2800" dirty="0">
                <a:solidFill>
                  <a:srgbClr val="008080"/>
                </a:solidFill>
              </a:rPr>
              <a:t>firma Baťa se snažila monitorovat potřeby svých zákazníků</a:t>
            </a:r>
          </a:p>
          <a:p>
            <a:pPr marL="457200" indent="-457200">
              <a:buFontTx/>
              <a:buChar char="-"/>
            </a:pPr>
            <a:r>
              <a:rPr lang="cs-CZ" sz="2800" dirty="0">
                <a:solidFill>
                  <a:srgbClr val="008080"/>
                </a:solidFill>
              </a:rPr>
              <a:t>v  době poklesu poptávky vycházeli prodejci z prodejen do jejich okolí  a navštěvovali domácnosti</a:t>
            </a:r>
          </a:p>
          <a:p>
            <a:pPr marL="457200" indent="-457200">
              <a:buFontTx/>
              <a:buChar char="-"/>
            </a:pPr>
            <a:r>
              <a:rPr lang="cs-CZ" sz="2800" dirty="0">
                <a:solidFill>
                  <a:srgbClr val="008080"/>
                </a:solidFill>
              </a:rPr>
              <a:t>v domácnostech zjišťovali počty členů, jejich pohlaví, věk, aby mohli odhadnout, jakým směrem se bude ubírat koupěschopná poptávka.  </a:t>
            </a:r>
          </a:p>
          <a:p>
            <a:pPr algn="just"/>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3313" y="5159500"/>
            <a:ext cx="3835022" cy="1888640"/>
          </a:xfrm>
          <a:prstGeom prst="rect">
            <a:avLst/>
          </a:prstGeom>
        </p:spPr>
      </p:pic>
      <p:sp>
        <p:nvSpPr>
          <p:cNvPr id="6" name="Obdélník 5"/>
          <p:cNvSpPr/>
          <p:nvPr/>
        </p:nvSpPr>
        <p:spPr>
          <a:xfrm>
            <a:off x="7477606" y="770607"/>
            <a:ext cx="2169184" cy="246221"/>
          </a:xfrm>
          <a:prstGeom prst="rect">
            <a:avLst/>
          </a:prstGeom>
        </p:spPr>
        <p:txBody>
          <a:bodyPr wrap="none">
            <a:spAutoFit/>
          </a:bodyPr>
          <a:lstStyle/>
          <a:p>
            <a:r>
              <a:rPr lang="cs-CZ" sz="1000" dirty="0"/>
              <a:t>https://pxhere.com/cs/photo/851439</a:t>
            </a:r>
          </a:p>
        </p:txBody>
      </p:sp>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1505" y="5013674"/>
            <a:ext cx="3111689" cy="1844326"/>
          </a:xfrm>
          <a:prstGeom prst="rect">
            <a:avLst/>
          </a:prstGeom>
        </p:spPr>
      </p:pic>
      <p:sp>
        <p:nvSpPr>
          <p:cNvPr id="8" name="Obdélník 7"/>
          <p:cNvSpPr/>
          <p:nvPr/>
        </p:nvSpPr>
        <p:spPr>
          <a:xfrm>
            <a:off x="7489632" y="1255979"/>
            <a:ext cx="2103461" cy="246221"/>
          </a:xfrm>
          <a:prstGeom prst="rect">
            <a:avLst/>
          </a:prstGeom>
        </p:spPr>
        <p:txBody>
          <a:bodyPr wrap="none">
            <a:spAutoFit/>
          </a:bodyPr>
          <a:lstStyle/>
          <a:p>
            <a:r>
              <a:rPr lang="cs-CZ" sz="1000" dirty="0"/>
              <a:t>https://cs.m.wikipedia.org/wiki/Baťa</a:t>
            </a:r>
          </a:p>
        </p:txBody>
      </p:sp>
    </p:spTree>
    <p:extLst>
      <p:ext uri="{BB962C8B-B14F-4D97-AF65-F5344CB8AC3E}">
        <p14:creationId xmlns:p14="http://schemas.microsoft.com/office/powerpoint/2010/main" val="36801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5262349" cy="1325563"/>
          </a:xfrm>
        </p:spPr>
        <p:txBody>
          <a:bodyPr>
            <a:normAutofit/>
          </a:bodyPr>
          <a:lstStyle/>
          <a:p>
            <a:r>
              <a:rPr lang="cs-CZ" sz="3600" b="1" dirty="0">
                <a:solidFill>
                  <a:srgbClr val="008080"/>
                </a:solidFill>
                <a:latin typeface="+mn-lt"/>
              </a:rPr>
              <a:t>Řízení vztahů se zákazníky</a:t>
            </a:r>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4" name="TextovéPole 3"/>
          <p:cNvSpPr txBox="1"/>
          <p:nvPr/>
        </p:nvSpPr>
        <p:spPr>
          <a:xfrm>
            <a:off x="521855" y="1919085"/>
            <a:ext cx="10573775" cy="4308872"/>
          </a:xfrm>
          <a:prstGeom prst="rect">
            <a:avLst/>
          </a:prstGeom>
          <a:solidFill>
            <a:schemeClr val="accent6">
              <a:lumMod val="20000"/>
              <a:lumOff val="80000"/>
            </a:schemeClr>
          </a:solidFill>
        </p:spPr>
        <p:txBody>
          <a:bodyPr wrap="square" rtlCol="0">
            <a:spAutoFit/>
          </a:bodyPr>
          <a:lstStyle/>
          <a:p>
            <a:r>
              <a:rPr lang="cs-CZ" sz="3200" b="1" dirty="0">
                <a:solidFill>
                  <a:srgbClr val="FF0000"/>
                </a:solidFill>
              </a:rPr>
              <a:t>Současná situace</a:t>
            </a:r>
            <a:r>
              <a:rPr lang="cs-CZ" sz="3200" dirty="0">
                <a:solidFill>
                  <a:srgbClr val="008080"/>
                </a:solidFill>
              </a:rPr>
              <a:t>:</a:t>
            </a:r>
          </a:p>
          <a:p>
            <a:pPr marL="285750" indent="-285750">
              <a:buFontTx/>
              <a:buChar char="-"/>
            </a:pPr>
            <a:r>
              <a:rPr lang="cs-CZ" sz="3200" dirty="0">
                <a:solidFill>
                  <a:srgbClr val="008080"/>
                </a:solidFill>
              </a:rPr>
              <a:t>trhy se zvětšily i zájmové oblasti podniků</a:t>
            </a:r>
          </a:p>
          <a:p>
            <a:pPr marL="285750" indent="-285750">
              <a:buFontTx/>
              <a:buChar char="-"/>
            </a:pPr>
            <a:r>
              <a:rPr lang="cs-CZ" sz="3200" dirty="0">
                <a:solidFill>
                  <a:srgbClr val="008080"/>
                </a:solidFill>
              </a:rPr>
              <a:t>řízením vztahů se zákazníky se zabývají podniky všech velikostních kategorií z různých odvětví národního hospodářství  </a:t>
            </a:r>
          </a:p>
          <a:p>
            <a:pPr marL="285750" indent="-285750">
              <a:buFontTx/>
              <a:buChar char="-"/>
            </a:pPr>
            <a:r>
              <a:rPr lang="cs-CZ" sz="3200" dirty="0">
                <a:solidFill>
                  <a:srgbClr val="008080"/>
                </a:solidFill>
              </a:rPr>
              <a:t>povědomí o řízení vztahů se zákazníky (CRM) je však v podnicích na různé úrovni </a:t>
            </a:r>
          </a:p>
          <a:p>
            <a:pPr marL="285750" indent="-285750">
              <a:buFontTx/>
              <a:buChar char="-"/>
            </a:pPr>
            <a:r>
              <a:rPr lang="cs-CZ" sz="3200" dirty="0">
                <a:solidFill>
                  <a:srgbClr val="008080"/>
                </a:solidFill>
              </a:rPr>
              <a:t>řízení vztahů se zákazníky vyžaduje promyšlenou strategii.</a:t>
            </a:r>
          </a:p>
          <a:p>
            <a:pPr algn="just"/>
            <a:endParaRPr lang="cs-CZ" dirty="0"/>
          </a:p>
        </p:txBody>
      </p:sp>
    </p:spTree>
    <p:extLst>
      <p:ext uri="{BB962C8B-B14F-4D97-AF65-F5344CB8AC3E}">
        <p14:creationId xmlns:p14="http://schemas.microsoft.com/office/powerpoint/2010/main" val="244722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9315734" cy="1325563"/>
          </a:xfrm>
        </p:spPr>
        <p:txBody>
          <a:bodyPr>
            <a:normAutofit/>
          </a:bodyPr>
          <a:lstStyle/>
          <a:p>
            <a:pPr lvl="0">
              <a:defRPr/>
            </a:pPr>
            <a:r>
              <a:rPr lang="cs-CZ" sz="3600" b="1" kern="0" dirty="0">
                <a:solidFill>
                  <a:srgbClr val="307871"/>
                </a:solidFill>
                <a:latin typeface="+mn-lt"/>
              </a:rPr>
              <a:t>Znalost CRM</a:t>
            </a:r>
            <a:r>
              <a:rPr lang="cs-CZ" sz="3600" b="1" dirty="0">
                <a:solidFill>
                  <a:srgbClr val="008080"/>
                </a:solidFill>
                <a:latin typeface="+mn-lt"/>
                <a:cs typeface="Times New Roman" panose="02020603050405020304" pitchFamily="18" charset="0"/>
              </a:rPr>
              <a:t>- výzkum českých firem-MSP, </a:t>
            </a:r>
            <a:r>
              <a:rPr lang="cs-CZ" sz="3600" b="1" dirty="0">
                <a:solidFill>
                  <a:srgbClr val="FF0000"/>
                </a:solidFill>
                <a:latin typeface="+mn-lt"/>
                <a:cs typeface="Times New Roman" panose="02020603050405020304" pitchFamily="18" charset="0"/>
              </a:rPr>
              <a:t>2015</a:t>
            </a:r>
            <a:r>
              <a:rPr lang="cs-CZ" sz="3600" b="1" dirty="0">
                <a:solidFill>
                  <a:srgbClr val="008080"/>
                </a:solidFill>
                <a:latin typeface="+mn-lt"/>
                <a:cs typeface="Times New Roman" panose="02020603050405020304" pitchFamily="18" charset="0"/>
              </a:rPr>
              <a:t>, OPF</a:t>
            </a:r>
            <a:endParaRPr lang="en-GB" sz="3600" b="1" kern="0" dirty="0">
              <a:solidFill>
                <a:srgbClr val="008080"/>
              </a:solidFill>
              <a:latin typeface="+mn-lt"/>
              <a:cs typeface="Times New Roman" panose="02020603050405020304"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3972186173"/>
              </p:ext>
            </p:extLst>
          </p:nvPr>
        </p:nvGraphicFramePr>
        <p:xfrm>
          <a:off x="729018" y="1690688"/>
          <a:ext cx="9970825" cy="4558390"/>
        </p:xfrm>
        <a:graphic>
          <a:graphicData uri="http://schemas.openxmlformats.org/drawingml/2006/table">
            <a:tbl>
              <a:tblPr firstRow="1" firstCol="1" bandRow="1">
                <a:tableStyleId>{5C22544A-7EE6-4342-B048-85BDC9FD1C3A}</a:tableStyleId>
              </a:tblPr>
              <a:tblGrid>
                <a:gridCol w="2273489">
                  <a:extLst>
                    <a:ext uri="{9D8B030D-6E8A-4147-A177-3AD203B41FA5}">
                      <a16:colId xmlns:a16="http://schemas.microsoft.com/office/drawing/2014/main" val="20000"/>
                    </a:ext>
                  </a:extLst>
                </a:gridCol>
                <a:gridCol w="1924335">
                  <a:extLst>
                    <a:ext uri="{9D8B030D-6E8A-4147-A177-3AD203B41FA5}">
                      <a16:colId xmlns:a16="http://schemas.microsoft.com/office/drawing/2014/main" val="20001"/>
                    </a:ext>
                  </a:extLst>
                </a:gridCol>
                <a:gridCol w="2852382">
                  <a:extLst>
                    <a:ext uri="{9D8B030D-6E8A-4147-A177-3AD203B41FA5}">
                      <a16:colId xmlns:a16="http://schemas.microsoft.com/office/drawing/2014/main" val="20002"/>
                    </a:ext>
                  </a:extLst>
                </a:gridCol>
                <a:gridCol w="2800222">
                  <a:extLst>
                    <a:ext uri="{9D8B030D-6E8A-4147-A177-3AD203B41FA5}">
                      <a16:colId xmlns:a16="http://schemas.microsoft.com/office/drawing/2014/main" val="20003"/>
                    </a:ext>
                  </a:extLst>
                </a:gridCol>
                <a:gridCol w="120397">
                  <a:extLst>
                    <a:ext uri="{9D8B030D-6E8A-4147-A177-3AD203B41FA5}">
                      <a16:colId xmlns:a16="http://schemas.microsoft.com/office/drawing/2014/main" val="20004"/>
                    </a:ext>
                  </a:extLst>
                </a:gridCol>
              </a:tblGrid>
              <a:tr h="1156445">
                <a:tc gridSpan="2">
                  <a:txBody>
                    <a:bodyPr/>
                    <a:lstStyle/>
                    <a:p>
                      <a:pPr>
                        <a:lnSpc>
                          <a:spcPct val="107000"/>
                        </a:lnSpc>
                        <a:spcAft>
                          <a:spcPts val="0"/>
                        </a:spcAft>
                      </a:pPr>
                      <a:r>
                        <a:rPr lang="cs-CZ" sz="2800" dirty="0">
                          <a:solidFill>
                            <a:srgbClr val="FFFF00"/>
                          </a:solidFill>
                          <a:effectLst/>
                          <a:latin typeface="+mn-lt"/>
                        </a:rPr>
                        <a:t> </a:t>
                      </a:r>
                      <a:endParaRPr lang="cs-CZ" sz="2800"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nchor="b">
                    <a:solidFill>
                      <a:srgbClr val="008080"/>
                    </a:solidFill>
                  </a:tcPr>
                </a:tc>
                <a:tc hMerge="1">
                  <a:txBody>
                    <a:bodyPr/>
                    <a:lstStyle/>
                    <a:p>
                      <a:endParaRPr lang="cs-CZ"/>
                    </a:p>
                  </a:txBody>
                  <a:tcPr/>
                </a:tc>
                <a:tc>
                  <a:txBody>
                    <a:bodyPr/>
                    <a:lstStyle/>
                    <a:p>
                      <a:pPr algn="ctr">
                        <a:lnSpc>
                          <a:spcPct val="107000"/>
                        </a:lnSpc>
                        <a:spcAft>
                          <a:spcPts val="0"/>
                        </a:spcAft>
                      </a:pPr>
                      <a:r>
                        <a:rPr lang="cs-CZ" sz="2800" dirty="0">
                          <a:solidFill>
                            <a:srgbClr val="FFFF00"/>
                          </a:solidFill>
                          <a:effectLst/>
                          <a:latin typeface="+mn-lt"/>
                        </a:rPr>
                        <a:t>Absolutní četnost</a:t>
                      </a:r>
                      <a:endParaRPr lang="cs-CZ" sz="2800"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nchor="b">
                    <a:solidFill>
                      <a:srgbClr val="008080"/>
                    </a:solidFill>
                  </a:tcPr>
                </a:tc>
                <a:tc>
                  <a:txBody>
                    <a:bodyPr/>
                    <a:lstStyle/>
                    <a:p>
                      <a:pPr algn="ctr">
                        <a:lnSpc>
                          <a:spcPct val="107000"/>
                        </a:lnSpc>
                        <a:spcAft>
                          <a:spcPts val="0"/>
                        </a:spcAft>
                      </a:pPr>
                      <a:r>
                        <a:rPr lang="cs-CZ" sz="2800" dirty="0">
                          <a:solidFill>
                            <a:srgbClr val="FFFF00"/>
                          </a:solidFill>
                          <a:effectLst/>
                          <a:latin typeface="+mn-lt"/>
                          <a:ea typeface="+mn-ea"/>
                          <a:cs typeface="+mn-cs"/>
                        </a:rPr>
                        <a:t>Relativní četnost</a:t>
                      </a:r>
                      <a:endParaRPr lang="cs-CZ" sz="2800"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nchor="b">
                    <a:solidFill>
                      <a:srgbClr val="008080"/>
                    </a:solidFill>
                  </a:tcPr>
                </a:tc>
                <a:tc rowSpan="6">
                  <a:txBody>
                    <a:bodyPr/>
                    <a:lstStyle/>
                    <a:p>
                      <a:pPr>
                        <a:lnSpc>
                          <a:spcPct val="107000"/>
                        </a:lnSpc>
                        <a:spcAft>
                          <a:spcPts val="0"/>
                        </a:spcAft>
                      </a:pPr>
                      <a:r>
                        <a:rPr lang="cs-CZ" sz="2400" b="1" dirty="0">
                          <a:solidFill>
                            <a:schemeClr val="bg1"/>
                          </a:solidFill>
                          <a:effectLst/>
                        </a:rPr>
                        <a:t> </a:t>
                      </a: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8080"/>
                    </a:solidFill>
                  </a:tcPr>
                </a:tc>
                <a:extLst>
                  <a:ext uri="{0D108BD9-81ED-4DB2-BD59-A6C34878D82A}">
                    <a16:rowId xmlns:a16="http://schemas.microsoft.com/office/drawing/2014/main" val="10000"/>
                  </a:ext>
                </a:extLst>
              </a:tr>
              <a:tr h="680389">
                <a:tc rowSpan="3">
                  <a:txBody>
                    <a:bodyPr/>
                    <a:lstStyle/>
                    <a:p>
                      <a:pPr>
                        <a:lnSpc>
                          <a:spcPct val="107000"/>
                        </a:lnSpc>
                        <a:spcAft>
                          <a:spcPts val="0"/>
                        </a:spcAft>
                      </a:pPr>
                      <a:r>
                        <a:rPr lang="cs-CZ" sz="2800" dirty="0">
                          <a:solidFill>
                            <a:srgbClr val="FFFF00"/>
                          </a:solidFill>
                          <a:effectLst/>
                          <a:latin typeface="+mn-lt"/>
                        </a:rPr>
                        <a:t>Výsledky </a:t>
                      </a:r>
                      <a:endParaRPr lang="cs-CZ" sz="2800"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nSpc>
                          <a:spcPct val="107000"/>
                        </a:lnSpc>
                        <a:spcAft>
                          <a:spcPts val="0"/>
                        </a:spcAft>
                      </a:pPr>
                      <a:r>
                        <a:rPr lang="cs-CZ" sz="2800" b="1" dirty="0">
                          <a:solidFill>
                            <a:srgbClr val="FFFF00"/>
                          </a:solidFill>
                          <a:effectLst/>
                          <a:latin typeface="+mn-lt"/>
                        </a:rPr>
                        <a:t>Ano</a:t>
                      </a:r>
                      <a:endParaRPr lang="cs-CZ" sz="2800" b="1"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gn="r">
                        <a:lnSpc>
                          <a:spcPct val="107000"/>
                        </a:lnSpc>
                        <a:spcAft>
                          <a:spcPts val="0"/>
                        </a:spcAft>
                      </a:pPr>
                      <a:r>
                        <a:rPr lang="cs-CZ" sz="2800" b="1" dirty="0">
                          <a:solidFill>
                            <a:schemeClr val="bg1"/>
                          </a:solidFill>
                          <a:effectLst/>
                          <a:latin typeface="+mn-lt"/>
                        </a:rPr>
                        <a:t>537</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a:txBody>
                    <a:bodyPr/>
                    <a:lstStyle/>
                    <a:p>
                      <a:pPr algn="r">
                        <a:lnSpc>
                          <a:spcPct val="107000"/>
                        </a:lnSpc>
                        <a:spcAft>
                          <a:spcPts val="0"/>
                        </a:spcAft>
                      </a:pPr>
                      <a:r>
                        <a:rPr lang="cs-CZ" sz="2800" b="1" dirty="0">
                          <a:solidFill>
                            <a:schemeClr val="bg1"/>
                          </a:solidFill>
                          <a:effectLst/>
                          <a:latin typeface="+mn-lt"/>
                        </a:rPr>
                        <a:t>73,0</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vMerge="1">
                  <a:txBody>
                    <a:bodyPr/>
                    <a:lstStyle/>
                    <a:p>
                      <a:pPr algn="r">
                        <a:lnSpc>
                          <a:spcPct val="107000"/>
                        </a:lnSpc>
                        <a:spcAft>
                          <a:spcPts val="0"/>
                        </a:spcAft>
                      </a:pP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8080"/>
                    </a:solidFill>
                  </a:tcPr>
                </a:tc>
                <a:extLst>
                  <a:ext uri="{0D108BD9-81ED-4DB2-BD59-A6C34878D82A}">
                    <a16:rowId xmlns:a16="http://schemas.microsoft.com/office/drawing/2014/main" val="10001"/>
                  </a:ext>
                </a:extLst>
              </a:tr>
              <a:tr h="680389">
                <a:tc vMerge="1">
                  <a:txBody>
                    <a:bodyPr/>
                    <a:lstStyle/>
                    <a:p>
                      <a:endParaRPr lang="cs-CZ"/>
                    </a:p>
                  </a:txBody>
                  <a:tcPr/>
                </a:tc>
                <a:tc>
                  <a:txBody>
                    <a:bodyPr/>
                    <a:lstStyle/>
                    <a:p>
                      <a:pPr>
                        <a:lnSpc>
                          <a:spcPct val="107000"/>
                        </a:lnSpc>
                        <a:spcAft>
                          <a:spcPts val="0"/>
                        </a:spcAft>
                      </a:pPr>
                      <a:r>
                        <a:rPr lang="cs-CZ" sz="2800" b="1" dirty="0">
                          <a:solidFill>
                            <a:srgbClr val="FFFF00"/>
                          </a:solidFill>
                          <a:effectLst/>
                          <a:latin typeface="+mn-lt"/>
                        </a:rPr>
                        <a:t>Ne</a:t>
                      </a:r>
                      <a:endParaRPr lang="cs-CZ" sz="2800" b="1"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gn="r">
                        <a:lnSpc>
                          <a:spcPct val="107000"/>
                        </a:lnSpc>
                        <a:spcAft>
                          <a:spcPts val="0"/>
                        </a:spcAft>
                      </a:pPr>
                      <a:r>
                        <a:rPr lang="cs-CZ" sz="2800" b="1" dirty="0">
                          <a:solidFill>
                            <a:schemeClr val="bg1"/>
                          </a:solidFill>
                          <a:effectLst/>
                          <a:latin typeface="+mn-lt"/>
                        </a:rPr>
                        <a:t>195</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a:txBody>
                    <a:bodyPr/>
                    <a:lstStyle/>
                    <a:p>
                      <a:pPr algn="r">
                        <a:lnSpc>
                          <a:spcPct val="107000"/>
                        </a:lnSpc>
                        <a:spcAft>
                          <a:spcPts val="0"/>
                        </a:spcAft>
                      </a:pPr>
                      <a:r>
                        <a:rPr lang="cs-CZ" sz="2800" b="1" dirty="0">
                          <a:solidFill>
                            <a:schemeClr val="bg1"/>
                          </a:solidFill>
                          <a:effectLst/>
                          <a:latin typeface="+mn-lt"/>
                        </a:rPr>
                        <a:t>26,5</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vMerge="1">
                  <a:txBody>
                    <a:bodyPr/>
                    <a:lstStyle/>
                    <a:p>
                      <a:pPr algn="r">
                        <a:lnSpc>
                          <a:spcPct val="107000"/>
                        </a:lnSpc>
                        <a:spcAft>
                          <a:spcPts val="0"/>
                        </a:spcAft>
                      </a:pP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8080"/>
                    </a:solidFill>
                  </a:tcPr>
                </a:tc>
                <a:extLst>
                  <a:ext uri="{0D108BD9-81ED-4DB2-BD59-A6C34878D82A}">
                    <a16:rowId xmlns:a16="http://schemas.microsoft.com/office/drawing/2014/main" val="10002"/>
                  </a:ext>
                </a:extLst>
              </a:tr>
              <a:tr h="680389">
                <a:tc vMerge="1">
                  <a:txBody>
                    <a:bodyPr/>
                    <a:lstStyle/>
                    <a:p>
                      <a:endParaRPr lang="cs-CZ"/>
                    </a:p>
                  </a:txBody>
                  <a:tcPr/>
                </a:tc>
                <a:tc>
                  <a:txBody>
                    <a:bodyPr/>
                    <a:lstStyle/>
                    <a:p>
                      <a:pPr>
                        <a:lnSpc>
                          <a:spcPct val="107000"/>
                        </a:lnSpc>
                        <a:spcAft>
                          <a:spcPts val="0"/>
                        </a:spcAft>
                      </a:pPr>
                      <a:r>
                        <a:rPr lang="cs-CZ" sz="2800" b="1" dirty="0" err="1">
                          <a:solidFill>
                            <a:srgbClr val="FFFF00"/>
                          </a:solidFill>
                          <a:effectLst/>
                          <a:latin typeface="+mn-lt"/>
                        </a:rPr>
                        <a:t>Total</a:t>
                      </a:r>
                      <a:endParaRPr lang="cs-CZ" sz="2800" b="1"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gn="r">
                        <a:lnSpc>
                          <a:spcPct val="107000"/>
                        </a:lnSpc>
                        <a:spcAft>
                          <a:spcPts val="0"/>
                        </a:spcAft>
                      </a:pPr>
                      <a:r>
                        <a:rPr lang="cs-CZ" sz="2800" b="1" dirty="0">
                          <a:solidFill>
                            <a:schemeClr val="bg1"/>
                          </a:solidFill>
                          <a:effectLst/>
                          <a:latin typeface="+mn-lt"/>
                        </a:rPr>
                        <a:t>732</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a:txBody>
                    <a:bodyPr/>
                    <a:lstStyle/>
                    <a:p>
                      <a:pPr algn="r">
                        <a:lnSpc>
                          <a:spcPct val="107000"/>
                        </a:lnSpc>
                        <a:spcAft>
                          <a:spcPts val="0"/>
                        </a:spcAft>
                      </a:pPr>
                      <a:r>
                        <a:rPr lang="cs-CZ" sz="2800" b="1" dirty="0">
                          <a:solidFill>
                            <a:schemeClr val="bg1"/>
                          </a:solidFill>
                          <a:effectLst/>
                          <a:latin typeface="+mn-lt"/>
                        </a:rPr>
                        <a:t>99,5</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vMerge="1">
                  <a:txBody>
                    <a:bodyPr/>
                    <a:lstStyle/>
                    <a:p>
                      <a:pPr algn="r">
                        <a:lnSpc>
                          <a:spcPct val="107000"/>
                        </a:lnSpc>
                        <a:spcAft>
                          <a:spcPts val="0"/>
                        </a:spcAft>
                      </a:pP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8080"/>
                    </a:solidFill>
                  </a:tcPr>
                </a:tc>
                <a:extLst>
                  <a:ext uri="{0D108BD9-81ED-4DB2-BD59-A6C34878D82A}">
                    <a16:rowId xmlns:a16="http://schemas.microsoft.com/office/drawing/2014/main" val="10003"/>
                  </a:ext>
                </a:extLst>
              </a:tr>
              <a:tr h="680389">
                <a:tc>
                  <a:txBody>
                    <a:bodyPr/>
                    <a:lstStyle/>
                    <a:p>
                      <a:pPr>
                        <a:lnSpc>
                          <a:spcPct val="107000"/>
                        </a:lnSpc>
                        <a:spcAft>
                          <a:spcPts val="0"/>
                        </a:spcAft>
                      </a:pPr>
                      <a:r>
                        <a:rPr lang="cs-CZ" sz="2800" dirty="0">
                          <a:solidFill>
                            <a:srgbClr val="FFFF00"/>
                          </a:solidFill>
                          <a:effectLst/>
                          <a:latin typeface="+mn-lt"/>
                        </a:rPr>
                        <a:t>Absence </a:t>
                      </a:r>
                      <a:endParaRPr lang="cs-CZ" sz="2800"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nSpc>
                          <a:spcPct val="107000"/>
                        </a:lnSpc>
                        <a:spcAft>
                          <a:spcPts val="0"/>
                        </a:spcAft>
                      </a:pPr>
                      <a:endParaRPr lang="cs-CZ" sz="2800" b="1"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a:txBody>
                    <a:bodyPr/>
                    <a:lstStyle/>
                    <a:p>
                      <a:pPr algn="r">
                        <a:lnSpc>
                          <a:spcPct val="107000"/>
                        </a:lnSpc>
                        <a:spcAft>
                          <a:spcPts val="0"/>
                        </a:spcAft>
                      </a:pPr>
                      <a:r>
                        <a:rPr lang="cs-CZ" sz="2800" b="1" dirty="0">
                          <a:solidFill>
                            <a:schemeClr val="bg1"/>
                          </a:solidFill>
                          <a:effectLst/>
                          <a:latin typeface="+mn-lt"/>
                        </a:rPr>
                        <a:t>4</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a:txBody>
                    <a:bodyPr/>
                    <a:lstStyle/>
                    <a:p>
                      <a:pPr algn="r">
                        <a:lnSpc>
                          <a:spcPct val="107000"/>
                        </a:lnSpc>
                        <a:spcAft>
                          <a:spcPts val="0"/>
                        </a:spcAft>
                      </a:pPr>
                      <a:r>
                        <a:rPr lang="cs-CZ" sz="2800" b="1" dirty="0">
                          <a:solidFill>
                            <a:schemeClr val="bg1"/>
                          </a:solidFill>
                          <a:effectLst/>
                          <a:latin typeface="+mn-lt"/>
                        </a:rPr>
                        <a:t>,5</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vMerge="1">
                  <a:txBody>
                    <a:bodyPr/>
                    <a:lstStyle/>
                    <a:p>
                      <a:pPr>
                        <a:lnSpc>
                          <a:spcPct val="107000"/>
                        </a:lnSpc>
                        <a:spcAft>
                          <a:spcPts val="0"/>
                        </a:spcAft>
                      </a:pP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8080"/>
                    </a:solidFill>
                  </a:tcPr>
                </a:tc>
                <a:extLst>
                  <a:ext uri="{0D108BD9-81ED-4DB2-BD59-A6C34878D82A}">
                    <a16:rowId xmlns:a16="http://schemas.microsoft.com/office/drawing/2014/main" val="10004"/>
                  </a:ext>
                </a:extLst>
              </a:tr>
              <a:tr h="680389">
                <a:tc gridSpan="2">
                  <a:txBody>
                    <a:bodyPr/>
                    <a:lstStyle/>
                    <a:p>
                      <a:pPr>
                        <a:lnSpc>
                          <a:spcPct val="107000"/>
                        </a:lnSpc>
                        <a:spcAft>
                          <a:spcPts val="0"/>
                        </a:spcAft>
                      </a:pPr>
                      <a:r>
                        <a:rPr lang="cs-CZ" sz="2800" b="1" dirty="0">
                          <a:solidFill>
                            <a:srgbClr val="FFFF00"/>
                          </a:solidFill>
                          <a:effectLst/>
                          <a:latin typeface="+mn-lt"/>
                        </a:rPr>
                        <a:t>Suma</a:t>
                      </a:r>
                      <a:endParaRPr lang="cs-CZ" sz="2800" b="1" dirty="0">
                        <a:solidFill>
                          <a:srgbClr val="FFFF00"/>
                        </a:solidFill>
                        <a:effectLst/>
                        <a:latin typeface="+mn-lt"/>
                        <a:ea typeface="Calibri" panose="020F0502020204030204" pitchFamily="34" charset="0"/>
                        <a:cs typeface="Times New Roman" panose="02020603050405020304" pitchFamily="18" charset="0"/>
                      </a:endParaRPr>
                    </a:p>
                  </a:txBody>
                  <a:tcPr marL="44450" marR="44450" marT="0" marB="0">
                    <a:solidFill>
                      <a:srgbClr val="008080"/>
                    </a:solidFill>
                  </a:tcPr>
                </a:tc>
                <a:tc hMerge="1">
                  <a:txBody>
                    <a:bodyPr/>
                    <a:lstStyle/>
                    <a:p>
                      <a:endParaRPr lang="cs-CZ"/>
                    </a:p>
                  </a:txBody>
                  <a:tcPr/>
                </a:tc>
                <a:tc>
                  <a:txBody>
                    <a:bodyPr/>
                    <a:lstStyle/>
                    <a:p>
                      <a:pPr algn="r">
                        <a:lnSpc>
                          <a:spcPct val="107000"/>
                        </a:lnSpc>
                        <a:spcAft>
                          <a:spcPts val="0"/>
                        </a:spcAft>
                      </a:pPr>
                      <a:r>
                        <a:rPr lang="cs-CZ" sz="2800" b="1" dirty="0">
                          <a:solidFill>
                            <a:schemeClr val="bg1"/>
                          </a:solidFill>
                          <a:effectLst/>
                          <a:latin typeface="+mn-lt"/>
                        </a:rPr>
                        <a:t>736</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a:txBody>
                    <a:bodyPr/>
                    <a:lstStyle/>
                    <a:p>
                      <a:pPr algn="r">
                        <a:lnSpc>
                          <a:spcPct val="107000"/>
                        </a:lnSpc>
                        <a:spcAft>
                          <a:spcPts val="0"/>
                        </a:spcAft>
                      </a:pPr>
                      <a:r>
                        <a:rPr lang="cs-CZ" sz="2800" b="1" dirty="0">
                          <a:solidFill>
                            <a:schemeClr val="bg1"/>
                          </a:solidFill>
                          <a:effectLst/>
                          <a:latin typeface="+mn-lt"/>
                        </a:rPr>
                        <a:t>100,0</a:t>
                      </a:r>
                      <a:endParaRPr lang="cs-CZ" sz="2800" b="1" dirty="0">
                        <a:solidFill>
                          <a:schemeClr val="bg1"/>
                        </a:solidFill>
                        <a:effectLst/>
                        <a:latin typeface="+mn-lt"/>
                        <a:ea typeface="Calibri" panose="020F0502020204030204" pitchFamily="34" charset="0"/>
                        <a:cs typeface="Times New Roman" panose="02020603050405020304" pitchFamily="18" charset="0"/>
                      </a:endParaRPr>
                    </a:p>
                  </a:txBody>
                  <a:tcPr marL="44450" marR="44450" marT="0" marB="0" anchor="ctr">
                    <a:solidFill>
                      <a:srgbClr val="008080"/>
                    </a:solidFill>
                  </a:tcPr>
                </a:tc>
                <a:tc vMerge="1">
                  <a:txBody>
                    <a:bodyPr/>
                    <a:lstStyle/>
                    <a:p>
                      <a:pPr>
                        <a:lnSpc>
                          <a:spcPct val="107000"/>
                        </a:lnSpc>
                        <a:spcAft>
                          <a:spcPts val="0"/>
                        </a:spcAft>
                      </a:pPr>
                      <a:endParaRPr lang="cs-CZ"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8080"/>
                    </a:solidFill>
                  </a:tcPr>
                </a:tc>
                <a:extLst>
                  <a:ext uri="{0D108BD9-81ED-4DB2-BD59-A6C34878D82A}">
                    <a16:rowId xmlns:a16="http://schemas.microsoft.com/office/drawing/2014/main" val="10005"/>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TextovéPole 4">
            <a:extLst>
              <a:ext uri="{FF2B5EF4-FFF2-40B4-BE49-F238E27FC236}">
                <a16:creationId xmlns:a16="http://schemas.microsoft.com/office/drawing/2014/main" id="{314A38A9-0E81-4357-9D8C-D0017375E501}"/>
              </a:ext>
            </a:extLst>
          </p:cNvPr>
          <p:cNvSpPr txBox="1"/>
          <p:nvPr/>
        </p:nvSpPr>
        <p:spPr>
          <a:xfrm>
            <a:off x="729018" y="6353020"/>
            <a:ext cx="5566165" cy="369332"/>
          </a:xfrm>
          <a:prstGeom prst="rect">
            <a:avLst/>
          </a:prstGeom>
          <a:solidFill>
            <a:srgbClr val="FFFF66"/>
          </a:solidFill>
        </p:spPr>
        <p:txBody>
          <a:bodyPr wrap="square" rtlCol="0">
            <a:spAutoFit/>
          </a:bodyPr>
          <a:lstStyle/>
          <a:p>
            <a:r>
              <a:rPr lang="cs-CZ" b="1" dirty="0"/>
              <a:t>Vysvětleno, že se jedná o řízení vztahů se zákazníky</a:t>
            </a:r>
          </a:p>
        </p:txBody>
      </p:sp>
    </p:spTree>
    <p:extLst>
      <p:ext uri="{BB962C8B-B14F-4D97-AF65-F5344CB8AC3E}">
        <p14:creationId xmlns:p14="http://schemas.microsoft.com/office/powerpoint/2010/main" val="308953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7773537" cy="1325563"/>
          </a:xfrm>
        </p:spPr>
        <p:txBody>
          <a:bodyPr>
            <a:normAutofit/>
          </a:bodyPr>
          <a:lstStyle/>
          <a:p>
            <a:r>
              <a:rPr lang="cs-CZ" sz="3600" b="1" dirty="0">
                <a:solidFill>
                  <a:srgbClr val="008080"/>
                </a:solidFill>
                <a:latin typeface="+mn-lt"/>
              </a:rPr>
              <a:t>Znalost CRM - Výzkum MSP v roce </a:t>
            </a:r>
            <a:r>
              <a:rPr lang="cs-CZ" sz="3600" b="1" dirty="0">
                <a:solidFill>
                  <a:srgbClr val="FF0000"/>
                </a:solidFill>
                <a:latin typeface="+mn-lt"/>
              </a:rPr>
              <a:t>2018</a:t>
            </a:r>
            <a:r>
              <a:rPr lang="cs-CZ" sz="3600" b="1" dirty="0">
                <a:solidFill>
                  <a:srgbClr val="008080"/>
                </a:solidFill>
                <a:latin typeface="+mn-lt"/>
              </a:rPr>
              <a:t> (OPF)</a:t>
            </a:r>
          </a:p>
        </p:txBody>
      </p:sp>
      <p:graphicFrame>
        <p:nvGraphicFramePr>
          <p:cNvPr id="3" name="Tabulka 2"/>
          <p:cNvGraphicFramePr>
            <a:graphicFrameLocks noGrp="1"/>
          </p:cNvGraphicFramePr>
          <p:nvPr>
            <p:extLst>
              <p:ext uri="{D42A27DB-BD31-4B8C-83A1-F6EECF244321}">
                <p14:modId xmlns:p14="http://schemas.microsoft.com/office/powerpoint/2010/main" val="3116378373"/>
              </p:ext>
            </p:extLst>
          </p:nvPr>
        </p:nvGraphicFramePr>
        <p:xfrm>
          <a:off x="736981" y="1992574"/>
          <a:ext cx="9034817" cy="3385950"/>
        </p:xfrm>
        <a:graphic>
          <a:graphicData uri="http://schemas.openxmlformats.org/drawingml/2006/table">
            <a:tbl>
              <a:tblPr firstRow="1" firstCol="1" bandRow="1">
                <a:tableStyleId>{5C22544A-7EE6-4342-B048-85BDC9FD1C3A}</a:tableStyleId>
              </a:tblPr>
              <a:tblGrid>
                <a:gridCol w="2787587">
                  <a:extLst>
                    <a:ext uri="{9D8B030D-6E8A-4147-A177-3AD203B41FA5}">
                      <a16:colId xmlns:a16="http://schemas.microsoft.com/office/drawing/2014/main" val="1627456172"/>
                    </a:ext>
                  </a:extLst>
                </a:gridCol>
                <a:gridCol w="1249446">
                  <a:extLst>
                    <a:ext uri="{9D8B030D-6E8A-4147-A177-3AD203B41FA5}">
                      <a16:colId xmlns:a16="http://schemas.microsoft.com/office/drawing/2014/main" val="1662789183"/>
                    </a:ext>
                  </a:extLst>
                </a:gridCol>
                <a:gridCol w="1249446">
                  <a:extLst>
                    <a:ext uri="{9D8B030D-6E8A-4147-A177-3AD203B41FA5}">
                      <a16:colId xmlns:a16="http://schemas.microsoft.com/office/drawing/2014/main" val="2646089655"/>
                    </a:ext>
                  </a:extLst>
                </a:gridCol>
                <a:gridCol w="1249446">
                  <a:extLst>
                    <a:ext uri="{9D8B030D-6E8A-4147-A177-3AD203B41FA5}">
                      <a16:colId xmlns:a16="http://schemas.microsoft.com/office/drawing/2014/main" val="1823504080"/>
                    </a:ext>
                  </a:extLst>
                </a:gridCol>
                <a:gridCol w="1249446">
                  <a:extLst>
                    <a:ext uri="{9D8B030D-6E8A-4147-A177-3AD203B41FA5}">
                      <a16:colId xmlns:a16="http://schemas.microsoft.com/office/drawing/2014/main" val="1311400763"/>
                    </a:ext>
                  </a:extLst>
                </a:gridCol>
                <a:gridCol w="1249446">
                  <a:extLst>
                    <a:ext uri="{9D8B030D-6E8A-4147-A177-3AD203B41FA5}">
                      <a16:colId xmlns:a16="http://schemas.microsoft.com/office/drawing/2014/main" val="3627059379"/>
                    </a:ext>
                  </a:extLst>
                </a:gridCol>
              </a:tblGrid>
              <a:tr h="502692">
                <a:tc rowSpan="2">
                  <a:txBody>
                    <a:bodyPr/>
                    <a:lstStyle/>
                    <a:p>
                      <a:pPr algn="just">
                        <a:spcAft>
                          <a:spcPts val="0"/>
                        </a:spcAft>
                      </a:pPr>
                      <a:r>
                        <a:rPr lang="cs-CZ" sz="2800" dirty="0">
                          <a:effectLst/>
                        </a:rPr>
                        <a:t>Velikost podniku</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rowSpan="2">
                  <a:txBody>
                    <a:bodyPr/>
                    <a:lstStyle/>
                    <a:p>
                      <a:pPr algn="ctr">
                        <a:spcAft>
                          <a:spcPts val="0"/>
                        </a:spcAft>
                      </a:pPr>
                      <a:r>
                        <a:rPr lang="cs-CZ" sz="2800" dirty="0">
                          <a:effectLst/>
                        </a:rPr>
                        <a:t>Podniky celkem</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gridSpan="2">
                  <a:txBody>
                    <a:bodyPr/>
                    <a:lstStyle/>
                    <a:p>
                      <a:pPr algn="ctr">
                        <a:spcAft>
                          <a:spcPts val="0"/>
                        </a:spcAft>
                      </a:pPr>
                      <a:r>
                        <a:rPr lang="cs-CZ" sz="2800" dirty="0">
                          <a:effectLst/>
                        </a:rPr>
                        <a:t>Absolutní četnost</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hMerge="1">
                  <a:txBody>
                    <a:bodyPr/>
                    <a:lstStyle/>
                    <a:p>
                      <a:endParaRPr lang="cs-CZ"/>
                    </a:p>
                  </a:txBody>
                  <a:tcPr/>
                </a:tc>
                <a:tc gridSpan="2">
                  <a:txBody>
                    <a:bodyPr/>
                    <a:lstStyle/>
                    <a:p>
                      <a:pPr algn="ctr">
                        <a:spcAft>
                          <a:spcPts val="0"/>
                        </a:spcAft>
                      </a:pPr>
                      <a:r>
                        <a:rPr lang="cs-CZ" sz="2800" dirty="0">
                          <a:effectLst/>
                        </a:rPr>
                        <a:t>Relativní četnost </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hMerge="1">
                  <a:txBody>
                    <a:bodyPr/>
                    <a:lstStyle/>
                    <a:p>
                      <a:endParaRPr lang="cs-CZ"/>
                    </a:p>
                  </a:txBody>
                  <a:tcPr/>
                </a:tc>
                <a:extLst>
                  <a:ext uri="{0D108BD9-81ED-4DB2-BD59-A6C34878D82A}">
                    <a16:rowId xmlns:a16="http://schemas.microsoft.com/office/drawing/2014/main" val="2971474933"/>
                  </a:ext>
                </a:extLst>
              </a:tr>
              <a:tr h="502692">
                <a:tc vMerge="1">
                  <a:txBody>
                    <a:bodyPr/>
                    <a:lstStyle/>
                    <a:p>
                      <a:endParaRPr lang="cs-CZ"/>
                    </a:p>
                  </a:txBody>
                  <a:tcPr/>
                </a:tc>
                <a:tc vMerge="1">
                  <a:txBody>
                    <a:bodyPr/>
                    <a:lstStyle/>
                    <a:p>
                      <a:endParaRPr lang="cs-CZ"/>
                    </a:p>
                  </a:txBody>
                  <a:tcPr/>
                </a:tc>
                <a:tc>
                  <a:txBody>
                    <a:bodyPr/>
                    <a:lstStyle/>
                    <a:p>
                      <a:pPr algn="ctr">
                        <a:spcAft>
                          <a:spcPts val="0"/>
                        </a:spcAft>
                      </a:pPr>
                      <a:r>
                        <a:rPr lang="cs-CZ" sz="2800" dirty="0">
                          <a:solidFill>
                            <a:srgbClr val="008080"/>
                          </a:solidFill>
                          <a:effectLst/>
                        </a:rPr>
                        <a:t>Ano</a:t>
                      </a: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rPr>
                        <a:t>Ne</a:t>
                      </a: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rPr>
                        <a:t>Ano</a:t>
                      </a: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rPr>
                        <a:t>Ne</a:t>
                      </a: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804860617"/>
                  </a:ext>
                </a:extLst>
              </a:tr>
              <a:tr h="502692">
                <a:tc>
                  <a:txBody>
                    <a:bodyPr/>
                    <a:lstStyle/>
                    <a:p>
                      <a:pPr marR="25400" algn="just">
                        <a:spcAft>
                          <a:spcPts val="0"/>
                        </a:spcAft>
                      </a:pPr>
                      <a:r>
                        <a:rPr lang="cs-CZ" sz="2800" dirty="0">
                          <a:effectLst/>
                        </a:rPr>
                        <a:t>Mikro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452</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438</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14</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97</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9525" marR="9525" marT="9525" marB="9525">
                    <a:solidFill>
                      <a:schemeClr val="accent6">
                        <a:lumMod val="20000"/>
                        <a:lumOff val="80000"/>
                      </a:schemeClr>
                    </a:solidFill>
                  </a:tcPr>
                </a:tc>
                <a:extLst>
                  <a:ext uri="{0D108BD9-81ED-4DB2-BD59-A6C34878D82A}">
                    <a16:rowId xmlns:a16="http://schemas.microsoft.com/office/drawing/2014/main" val="4201985371"/>
                  </a:ext>
                </a:extLst>
              </a:tr>
              <a:tr h="502692">
                <a:tc>
                  <a:txBody>
                    <a:bodyPr/>
                    <a:lstStyle/>
                    <a:p>
                      <a:pPr marR="25400" algn="just">
                        <a:spcAft>
                          <a:spcPts val="0"/>
                        </a:spcAft>
                      </a:pPr>
                      <a:r>
                        <a:rPr lang="cs-CZ" sz="2800" dirty="0">
                          <a:effectLst/>
                        </a:rPr>
                        <a:t>Malé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405</a:t>
                      </a: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405</a:t>
                      </a: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100</a:t>
                      </a:r>
                    </a:p>
                  </a:txBody>
                  <a:tcPr marL="9525" marR="9525" marT="9525" marB="9525">
                    <a:solidFill>
                      <a:schemeClr val="accent6">
                        <a:lumMod val="40000"/>
                        <a:lumOff val="6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9525" marR="9525" marT="9525" marB="9525">
                    <a:solidFill>
                      <a:schemeClr val="accent6">
                        <a:lumMod val="40000"/>
                        <a:lumOff val="60000"/>
                      </a:schemeClr>
                    </a:solidFill>
                  </a:tcPr>
                </a:tc>
                <a:extLst>
                  <a:ext uri="{0D108BD9-81ED-4DB2-BD59-A6C34878D82A}">
                    <a16:rowId xmlns:a16="http://schemas.microsoft.com/office/drawing/2014/main" val="2375386254"/>
                  </a:ext>
                </a:extLst>
              </a:tr>
              <a:tr h="502692">
                <a:tc>
                  <a:txBody>
                    <a:bodyPr/>
                    <a:lstStyle/>
                    <a:p>
                      <a:pPr marR="25400" algn="just">
                        <a:spcAft>
                          <a:spcPts val="0"/>
                        </a:spcAft>
                      </a:pPr>
                      <a:r>
                        <a:rPr lang="cs-CZ" sz="2800" dirty="0">
                          <a:effectLst/>
                        </a:rPr>
                        <a:t>Střední podniky</a:t>
                      </a:r>
                      <a:endParaRPr lang="cs-CZ"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rgbClr val="008080"/>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210</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210</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100</a:t>
                      </a:r>
                    </a:p>
                  </a:txBody>
                  <a:tcPr marL="9525" marR="9525" marT="9525" marB="9525">
                    <a:solidFill>
                      <a:schemeClr val="accent6">
                        <a:lumMod val="20000"/>
                        <a:lumOff val="80000"/>
                      </a:schemeClr>
                    </a:solidFill>
                  </a:tcPr>
                </a:tc>
                <a:tc>
                  <a:txBody>
                    <a:bodyPr/>
                    <a:lstStyle/>
                    <a:p>
                      <a:pPr algn="ctr">
                        <a:spcAft>
                          <a:spcPts val="0"/>
                        </a:spcAft>
                      </a:pPr>
                      <a:r>
                        <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0</a:t>
                      </a:r>
                    </a:p>
                  </a:txBody>
                  <a:tcPr marL="9525" marR="9525" marT="9525" marB="9525">
                    <a:solidFill>
                      <a:schemeClr val="accent6">
                        <a:lumMod val="20000"/>
                        <a:lumOff val="80000"/>
                      </a:schemeClr>
                    </a:solidFill>
                  </a:tcPr>
                </a:tc>
                <a:extLst>
                  <a:ext uri="{0D108BD9-81ED-4DB2-BD59-A6C34878D82A}">
                    <a16:rowId xmlns:a16="http://schemas.microsoft.com/office/drawing/2014/main" val="4252957943"/>
                  </a:ext>
                </a:extLst>
              </a:tr>
              <a:tr h="502692">
                <a:tc>
                  <a:txBody>
                    <a:bodyPr/>
                    <a:lstStyle/>
                    <a:p>
                      <a:pPr marR="25400" algn="just">
                        <a:spcAft>
                          <a:spcPts val="0"/>
                        </a:spcAft>
                      </a:pPr>
                      <a:r>
                        <a:rPr lang="cs-CZ" sz="2800" dirty="0">
                          <a:effectLst/>
                          <a:latin typeface="Times New Roman" panose="02020603050405020304" pitchFamily="18" charset="0"/>
                          <a:ea typeface="Times New Roman" panose="02020603050405020304" pitchFamily="18" charset="0"/>
                          <a:cs typeface="Times New Roman" panose="02020603050405020304" pitchFamily="18" charset="0"/>
                        </a:rPr>
                        <a:t>Suma </a:t>
                      </a:r>
                    </a:p>
                  </a:txBody>
                  <a:tcPr marL="9525" marR="9525" marT="9525" marB="9525">
                    <a:solidFill>
                      <a:srgbClr val="008080"/>
                    </a:solidFill>
                  </a:tcPr>
                </a:tc>
                <a:tc>
                  <a:txBody>
                    <a:bodyPr/>
                    <a:lstStyle/>
                    <a:p>
                      <a:pPr algn="ctr">
                        <a:spcAft>
                          <a:spcPts val="0"/>
                        </a:spcAft>
                      </a:pPr>
                      <a:r>
                        <a:rPr lang="cs-CZ" sz="28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1067</a:t>
                      </a:r>
                    </a:p>
                  </a:txBody>
                  <a:tcPr marL="9525" marR="9525" marT="9525" marB="9525">
                    <a:solidFill>
                      <a:schemeClr val="accent6">
                        <a:lumMod val="40000"/>
                        <a:lumOff val="60000"/>
                      </a:schemeClr>
                    </a:solidFill>
                  </a:tcPr>
                </a:tc>
                <a:tc>
                  <a:txBody>
                    <a:bodyPr/>
                    <a:lstStyle/>
                    <a:p>
                      <a:pPr algn="ctr">
                        <a:spcAft>
                          <a:spcPts val="0"/>
                        </a:spcAft>
                      </a:pP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ctr">
                        <a:spcAft>
                          <a:spcPts val="0"/>
                        </a:spcAft>
                      </a:pPr>
                      <a:endParaRPr lang="cs-CZ" sz="28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9779328"/>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TextovéPole 4">
            <a:extLst>
              <a:ext uri="{FF2B5EF4-FFF2-40B4-BE49-F238E27FC236}">
                <a16:creationId xmlns:a16="http://schemas.microsoft.com/office/drawing/2014/main" id="{389FAC68-8C4F-4DA3-8F1E-7ACC679B1334}"/>
              </a:ext>
            </a:extLst>
          </p:cNvPr>
          <p:cNvSpPr txBox="1"/>
          <p:nvPr/>
        </p:nvSpPr>
        <p:spPr>
          <a:xfrm>
            <a:off x="736981" y="5788241"/>
            <a:ext cx="5566165" cy="369332"/>
          </a:xfrm>
          <a:prstGeom prst="rect">
            <a:avLst/>
          </a:prstGeom>
          <a:solidFill>
            <a:srgbClr val="FFFF66"/>
          </a:solidFill>
        </p:spPr>
        <p:txBody>
          <a:bodyPr wrap="square" rtlCol="0">
            <a:spAutoFit/>
          </a:bodyPr>
          <a:lstStyle/>
          <a:p>
            <a:r>
              <a:rPr lang="cs-CZ" b="1" dirty="0"/>
              <a:t>Vysvětleno, že se jedná o řízení vztahů se zákazníky</a:t>
            </a:r>
          </a:p>
        </p:txBody>
      </p:sp>
    </p:spTree>
    <p:extLst>
      <p:ext uri="{BB962C8B-B14F-4D97-AF65-F5344CB8AC3E}">
        <p14:creationId xmlns:p14="http://schemas.microsoft.com/office/powerpoint/2010/main" val="403014934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1769</TotalTime>
  <Words>2789</Words>
  <Application>Microsoft Office PowerPoint</Application>
  <PresentationFormat>Širokoúhlá obrazovka</PresentationFormat>
  <Paragraphs>509</Paragraphs>
  <Slides>34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34</vt:i4>
      </vt:variant>
    </vt:vector>
  </HeadingPairs>
  <TitlesOfParts>
    <vt:vector size="40" baseType="lpstr">
      <vt:lpstr>Arial</vt:lpstr>
      <vt:lpstr>Calibri</vt:lpstr>
      <vt:lpstr>Calibri Light</vt:lpstr>
      <vt:lpstr>Symbol</vt:lpstr>
      <vt:lpstr>Times New Roman</vt:lpstr>
      <vt:lpstr>Motiv Office</vt:lpstr>
      <vt:lpstr>Název prezentace</vt:lpstr>
      <vt:lpstr>Prezentace aplikace PowerPoint</vt:lpstr>
      <vt:lpstr>Prezentace aplikace PowerPoint</vt:lpstr>
      <vt:lpstr>Řízení vztahů se zákazníky</vt:lpstr>
      <vt:lpstr>Počátky řízení vztahů se zákazníky?</vt:lpstr>
      <vt:lpstr>Řízení vztahů se zákazníky</vt:lpstr>
      <vt:lpstr>Řízení vztahů se zákazníky</vt:lpstr>
      <vt:lpstr>Znalost CRM- výzkum českých firem-MSP, 2015, OPF</vt:lpstr>
      <vt:lpstr>Znalost CRM - Výzkum MSP v roce 2018 (OPF)</vt:lpstr>
      <vt:lpstr>Prezentace aplikace PowerPoint</vt:lpstr>
      <vt:lpstr>Znalost zkratky CRM, 2013 (OPF)</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PRM - řízení vztahů s partnery</vt:lpstr>
      <vt:lpstr>PRM – případová studie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Využití technologií v rámci architektury CRM</vt:lpstr>
      <vt:lpstr>Objednávka v online prostředí - praxe</vt:lpstr>
      <vt:lpstr>Prezentace aplikace PowerPoint</vt:lpstr>
      <vt:lpstr>Prezentace aplikace PowerPoint</vt:lpstr>
      <vt:lpstr>Náročnost zavádění CRM na zdroje, Výzkum OPF</vt:lpstr>
      <vt:lpstr>Bariéry CRM – odpor k novým technologiím? Případová studie</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186</cp:revision>
  <dcterms:created xsi:type="dcterms:W3CDTF">2016-11-25T20:36:16Z</dcterms:created>
  <dcterms:modified xsi:type="dcterms:W3CDTF">2021-10-04T08:16:29Z</dcterms:modified>
</cp:coreProperties>
</file>