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91" r:id="rId2"/>
    <p:sldId id="258" r:id="rId3"/>
    <p:sldId id="263" r:id="rId4"/>
    <p:sldId id="286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11" r:id="rId17"/>
    <p:sldId id="304" r:id="rId18"/>
    <p:sldId id="321" r:id="rId19"/>
    <p:sldId id="305" r:id="rId20"/>
    <p:sldId id="306" r:id="rId21"/>
    <p:sldId id="307" r:id="rId22"/>
    <p:sldId id="308" r:id="rId23"/>
    <p:sldId id="309" r:id="rId24"/>
    <p:sldId id="310" r:id="rId25"/>
    <p:sldId id="312" r:id="rId26"/>
    <p:sldId id="313" r:id="rId27"/>
    <p:sldId id="314" r:id="rId28"/>
    <p:sldId id="322" r:id="rId29"/>
    <p:sldId id="316" r:id="rId30"/>
    <p:sldId id="317" r:id="rId31"/>
    <p:sldId id="318" r:id="rId32"/>
    <p:sldId id="319" r:id="rId33"/>
    <p:sldId id="287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77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iblizovadla.cz/v-novem-roce-do-staronovych-kolobezkaren-v-brn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eograph.org.uk/photo/915603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nio.com/miscellaneous/marketplace-shop-supermarket-vegetable-fruit-foo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Vztahový marketing a CRM</a:t>
            </a:r>
          </a:p>
          <a:p>
            <a:pPr algn="ctr"/>
            <a:endParaRPr lang="cs-CZ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Starzyczná</a:t>
            </a:r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3377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80668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3134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Hodnocení vlastností výrobků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45" y="177421"/>
            <a:ext cx="1464833" cy="1127893"/>
          </a:xfrm>
          <a:prstGeom prst="rect">
            <a:avLst/>
          </a:prstGeom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37308"/>
              </p:ext>
            </p:extLst>
          </p:nvPr>
        </p:nvGraphicFramePr>
        <p:xfrm>
          <a:off x="68239" y="2000117"/>
          <a:ext cx="6428095" cy="3836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9108">
                  <a:extLst>
                    <a:ext uri="{9D8B030D-6E8A-4147-A177-3AD203B41FA5}">
                      <a16:colId xmlns:a16="http://schemas.microsoft.com/office/drawing/2014/main" val="1014326764"/>
                    </a:ext>
                  </a:extLst>
                </a:gridCol>
                <a:gridCol w="1549059">
                  <a:extLst>
                    <a:ext uri="{9D8B030D-6E8A-4147-A177-3AD203B41FA5}">
                      <a16:colId xmlns:a16="http://schemas.microsoft.com/office/drawing/2014/main" val="1243602152"/>
                    </a:ext>
                  </a:extLst>
                </a:gridCol>
                <a:gridCol w="1528549">
                  <a:extLst>
                    <a:ext uri="{9D8B030D-6E8A-4147-A177-3AD203B41FA5}">
                      <a16:colId xmlns:a16="http://schemas.microsoft.com/office/drawing/2014/main" val="3565328557"/>
                    </a:ext>
                  </a:extLst>
                </a:gridCol>
                <a:gridCol w="1651379">
                  <a:extLst>
                    <a:ext uri="{9D8B030D-6E8A-4147-A177-3AD203B41FA5}">
                      <a16:colId xmlns:a16="http://schemas.microsoft.com/office/drawing/2014/main" val="1043557488"/>
                    </a:ext>
                  </a:extLst>
                </a:gridCol>
              </a:tblGrid>
              <a:tr h="56865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Vlastnosti 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Výrobek 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Výrobek B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Výrobek 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63093"/>
                  </a:ext>
                </a:extLst>
              </a:tr>
              <a:tr h="56865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Funkce 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84410"/>
                  </a:ext>
                </a:extLst>
              </a:tr>
              <a:tr h="56865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Výkon 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17761"/>
                  </a:ext>
                </a:extLst>
              </a:tr>
              <a:tr h="56865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Design 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615489"/>
                  </a:ext>
                </a:extLst>
              </a:tr>
              <a:tr h="56865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Cena 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426896"/>
                  </a:ext>
                </a:extLst>
              </a:tr>
              <a:tr h="56865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……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918337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38200" y="1305314"/>
            <a:ext cx="5658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Rozhodovací analýza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AB5DD0A-0B5D-4881-8162-E34AE01164AA}"/>
              </a:ext>
            </a:extLst>
          </p:cNvPr>
          <p:cNvSpPr txBox="1"/>
          <p:nvPr/>
        </p:nvSpPr>
        <p:spPr>
          <a:xfrm>
            <a:off x="6883021" y="741367"/>
            <a:ext cx="5240740" cy="600164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Nákup kuchyňského robotu pro domácnost: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Přínosy: </a:t>
            </a:r>
            <a:r>
              <a:rPr lang="cs-CZ" sz="2400" dirty="0"/>
              <a:t> multifunkční </a:t>
            </a:r>
            <a:r>
              <a:rPr lang="cs-CZ" sz="2400" dirty="0" smtClean="0"/>
              <a:t>využití -kvalitnější </a:t>
            </a:r>
            <a:r>
              <a:rPr lang="cs-CZ" sz="2400" dirty="0"/>
              <a:t>těsto, snadnější příprava </a:t>
            </a:r>
            <a:r>
              <a:rPr lang="cs-CZ" sz="2400" dirty="0" smtClean="0"/>
              <a:t>jídel; </a:t>
            </a:r>
            <a:r>
              <a:rPr lang="cs-CZ" sz="2400" dirty="0"/>
              <a:t>určité pohodlí, vybavení domácnosti, funkce robotu</a:t>
            </a:r>
            <a:r>
              <a:rPr lang="cs-CZ" sz="2400" dirty="0"/>
              <a:t>, , výkon, značka</a:t>
            </a:r>
            <a:r>
              <a:rPr lang="cs-CZ" sz="2400" dirty="0"/>
              <a:t>, image firmy  (ETA, </a:t>
            </a:r>
            <a:r>
              <a:rPr lang="cs-CZ" sz="2400" dirty="0" err="1"/>
              <a:t>Sencor</a:t>
            </a:r>
            <a:r>
              <a:rPr lang="cs-CZ" sz="2400" dirty="0"/>
              <a:t>, BOSCH…), design, cena, …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Náklady: </a:t>
            </a:r>
          </a:p>
          <a:p>
            <a:r>
              <a:rPr lang="cs-CZ" sz="2400" b="1" dirty="0"/>
              <a:t>Posuzování nabídky </a:t>
            </a:r>
            <a:r>
              <a:rPr lang="cs-CZ" sz="2400" dirty="0"/>
              <a:t>- internet, zkušenosti známých, rodiny, poté návštěva kamenné prodejny, porovnávání, čas, </a:t>
            </a:r>
          </a:p>
          <a:p>
            <a:r>
              <a:rPr lang="cs-CZ" sz="2400" b="1" dirty="0"/>
              <a:t>Získání</a:t>
            </a:r>
            <a:r>
              <a:rPr lang="cs-CZ" sz="2400" dirty="0"/>
              <a:t> – cena výrobku a doručení</a:t>
            </a:r>
          </a:p>
          <a:p>
            <a:r>
              <a:rPr lang="cs-CZ" sz="2400" b="1" dirty="0"/>
              <a:t>Používání</a:t>
            </a:r>
            <a:r>
              <a:rPr lang="cs-CZ" sz="2400" dirty="0"/>
              <a:t> – energetická náročnost, poruchy, opravy)</a:t>
            </a:r>
          </a:p>
          <a:p>
            <a:r>
              <a:rPr lang="cs-CZ" sz="2400" b="1" dirty="0"/>
              <a:t>Zbavení se výrobku </a:t>
            </a:r>
            <a:r>
              <a:rPr lang="cs-CZ" sz="2400" dirty="0"/>
              <a:t>– sběrné dvory.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0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013" y="-67217"/>
            <a:ext cx="867429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Atributy hodnoty pro zákazníka na B2C trhu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97" y="31619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846660"/>
            <a:ext cx="8353887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 týká se spotřebitelů v maloobchodě (retailu), hodnota se týká:</a:t>
            </a:r>
          </a:p>
          <a:p>
            <a:pPr indent="180340" algn="just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● hlavně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produktu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(obchodního sortimentu) a všech ostatních nástrojů marketingového  mixu </a:t>
            </a:r>
          </a:p>
          <a:p>
            <a:pPr indent="180340" algn="just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●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ceny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 úrovně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komunikace </a:t>
            </a:r>
          </a:p>
          <a:p>
            <a:pPr indent="180340" algn="just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●● typu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prodejny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kde se (samoobsluha, pultová prodejna…, supermarket, hypermarket)</a:t>
            </a:r>
          </a:p>
          <a:p>
            <a:pPr indent="180340" algn="just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● ● zákazníka oslovuje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exteriér prodejny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interiér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 celková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nákupní atmosféra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indent="180340" algn="just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● ●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prodejního procesu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lidí: obsluhy, pokladní, pracovníků v informačních centrech …</a:t>
            </a:r>
          </a:p>
          <a:p>
            <a:pPr indent="180340" algn="just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●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dostupnost prodejny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její lokalizace.</a:t>
            </a:r>
            <a:endParaRPr lang="cs-CZ" sz="28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7293F57-8135-4D7D-9FB3-82027EE70443}"/>
              </a:ext>
            </a:extLst>
          </p:cNvPr>
          <p:cNvSpPr txBox="1"/>
          <p:nvPr/>
        </p:nvSpPr>
        <p:spPr>
          <a:xfrm>
            <a:off x="932931" y="6858000"/>
            <a:ext cx="10326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3" tooltip="http://priblizovadla.cz/v-novem-roce-do-staronovych-kolobezkaren-v-brne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4" tooltip="https://creativecommons.org/licenses/by-nc-nd/3.0/"/>
              </a:rPr>
              <a:t>CC BY-NC-ND</a:t>
            </a:r>
            <a:endParaRPr lang="cs-CZ" sz="90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081DA16-E61B-4293-B5B1-3419065CD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859915" y="1907873"/>
            <a:ext cx="2767433" cy="24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4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28630" cy="737961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Atributy hodnoty pro zákazníka na B2B trhu</a:t>
            </a:r>
            <a:endParaRPr lang="cs-CZ" sz="3600" b="1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83" y="-24807"/>
            <a:ext cx="1464833" cy="11278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1265103"/>
            <a:ext cx="8998258" cy="4760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 se týká trhu B2B, tam se objevují další atributy, což je dáno charakterem partnerů, kteří spolu jednají.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produkt, případně značka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hodnota samotného vztahu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požitek z obchodního jednání, či image podniku.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Nákladová stránka se týká také cen, ztrát, obětí. Svoji roli hraje důvěra (viz PRM).</a:t>
            </a:r>
            <a:endParaRPr lang="cs-CZ" sz="2800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SXC.hu: Svět, lidé, businessman, podnikatel">
            <a:extLst>
              <a:ext uri="{FF2B5EF4-FFF2-40B4-BE49-F238E27FC236}">
                <a16:creationId xmlns:a16="http://schemas.microsoft.com/office/drawing/2014/main" id="{BE5BE5A3-17AB-4DA9-9B9D-93B4A2C59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508" y="272877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642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077" y="0"/>
            <a:ext cx="7086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Hodnota zákazníka pro podnik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40311" y="932154"/>
            <a:ext cx="5283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008080"/>
                </a:solidFill>
              </a:rPr>
              <a:t>Kdo je ziskovým zákazníkem? </a:t>
            </a:r>
          </a:p>
        </p:txBody>
      </p:sp>
      <p:sp>
        <p:nvSpPr>
          <p:cNvPr id="5" name="Obdélník 4"/>
          <p:cNvSpPr/>
          <p:nvPr/>
        </p:nvSpPr>
        <p:spPr>
          <a:xfrm>
            <a:off x="312055" y="1575349"/>
            <a:ext cx="5946702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Jedinec, domácnost, nebo organizace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kteří v průběhu času zajišťují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tok příjmů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 požadovanou částku, která je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vyšší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než kolik představuje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součet nákladů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 jeho získání a obsluhu za stejnou dobu.  Podniky zpracovávají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analýzy ziskovosti,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které napomáhají rozdělit zákazníky na ziskové a neziskové. </a:t>
            </a:r>
            <a:endParaRPr lang="cs-CZ" sz="3200" dirty="0">
              <a:solidFill>
                <a:srgbClr val="008080"/>
              </a:solidFill>
            </a:endParaRPr>
          </a:p>
        </p:txBody>
      </p:sp>
      <p:pic>
        <p:nvPicPr>
          <p:cNvPr id="3074" name="Picture 2" descr="Světlo Všude: Rodina">
            <a:extLst>
              <a:ext uri="{FF2B5EF4-FFF2-40B4-BE49-F238E27FC236}">
                <a16:creationId xmlns:a16="http://schemas.microsoft.com/office/drawing/2014/main" id="{F174117F-B7C6-4929-8FFC-0D94A2A1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71" y="1364857"/>
            <a:ext cx="3726664" cy="239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níze na stromě nerostou! Rostou totiž jako stromy | Finanční rodina">
            <a:extLst>
              <a:ext uri="{FF2B5EF4-FFF2-40B4-BE49-F238E27FC236}">
                <a16:creationId xmlns:a16="http://schemas.microsoft.com/office/drawing/2014/main" id="{84092620-9E31-4E10-9C9F-08671A7E5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73" y="4154750"/>
            <a:ext cx="3430018" cy="18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570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8099" y="71594"/>
            <a:ext cx="5722257" cy="98470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Kdo je ziskovým zákazníkem?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74822" y="1456367"/>
            <a:ext cx="10267765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zpravidla ti největší, nejziskovějším zákazníkem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nemusí být ale vždy ti největší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kteří obvykle vyžadují příliš mnoho služeb a vysoké </a:t>
            </a:r>
            <a:r>
              <a:rPr lang="cs-CZ" sz="2800" dirty="0" smtClean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slevy,</a:t>
            </a:r>
            <a:endParaRPr lang="cs-CZ" sz="28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28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nejmenší zákazníci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naopak platí za zboží plné ceny a žádají si minimum služeb. Náklady na spolupráci s nimi ale jejich ziskovost </a:t>
            </a:r>
            <a:r>
              <a:rPr lang="cs-CZ" sz="2800" dirty="0" smtClean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snižují,</a:t>
            </a:r>
            <a:endParaRPr lang="cs-CZ" sz="28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28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Kotler také upozorňuje, že podnik může zvýšit svou ziskovost, pokud se oprostí od svých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nejhorších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zákazníků na B2B trhu. </a:t>
            </a:r>
            <a:endParaRPr lang="cs-CZ" sz="28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564086" cy="897618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3 přístupy odhadu hodnoty </a:t>
            </a:r>
            <a:r>
              <a:rPr lang="cs-CZ" sz="3600" b="1" dirty="0" smtClean="0">
                <a:solidFill>
                  <a:srgbClr val="008080"/>
                </a:solidFill>
                <a:latin typeface="+mn-lt"/>
              </a:rPr>
              <a:t>zákazníků</a:t>
            </a: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12691" y="1262744"/>
            <a:ext cx="10034587" cy="50290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●1.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analýza odhadů jednoduchých proměnných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(objem</a:t>
            </a:r>
          </a:p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tržeb, objem a vývoj počtu zákazníků),</a:t>
            </a:r>
          </a:p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2.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finanční analýza tržeb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 tím spojených nákladů, </a:t>
            </a:r>
          </a:p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3.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statistická analýza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která vychází z předchozích dvou</a:t>
            </a:r>
          </a:p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analýz  a využívá model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celoživotní hodnoty</a:t>
            </a:r>
          </a:p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zákazníka.</a:t>
            </a:r>
          </a:p>
        </p:txBody>
      </p:sp>
    </p:spTree>
    <p:extLst>
      <p:ext uri="{BB962C8B-B14F-4D97-AF65-F5344CB8AC3E}">
        <p14:creationId xmlns:p14="http://schemas.microsoft.com/office/powerpoint/2010/main" val="3058460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Celoživotní hodnota zákazníka</a:t>
            </a:r>
          </a:p>
        </p:txBody>
      </p:sp>
      <p:sp>
        <p:nvSpPr>
          <p:cNvPr id="5" name="Obdélník 4"/>
          <p:cNvSpPr/>
          <p:nvPr/>
        </p:nvSpPr>
        <p:spPr>
          <a:xfrm>
            <a:off x="599248" y="1605657"/>
            <a:ext cx="7978695" cy="45304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podniky mají zájem na tom, aby jejich zákazníci byli dlouhodobě </a:t>
            </a:r>
            <a:r>
              <a:rPr lang="cs-CZ" sz="2400" dirty="0" smtClean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ziskoví,</a:t>
            </a:r>
            <a:endParaRPr lang="cs-CZ" sz="24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v této souvislosti se hovoří o tzv.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konceptu „celoživotní hodnoty zákazníka.“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(CLV - </a:t>
            </a:r>
            <a:r>
              <a:rPr lang="cs-CZ" sz="24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Customer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lifetime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sz="2400" dirty="0" smtClean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cs-CZ" sz="24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není jednoduché kalkulovat CLV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protože někdy nejde jen o kontinuální dlouhodobý pohled na zákazníka,  často firmy vynakládají i krátkodobé marketingové aktivity, které jsou vynakládány operativně dle konkrétní situace na trhu, jež také pomáhají vybudovat se zákazníkem dobrý a věrný vztah.</a:t>
            </a:r>
          </a:p>
        </p:txBody>
      </p:sp>
      <p:pic>
        <p:nvPicPr>
          <p:cNvPr id="4098" name="Picture 2" descr="Peníze! Kde je vzít a nekrást? - Blogy - ŽENY s.r.o.">
            <a:extLst>
              <a:ext uri="{FF2B5EF4-FFF2-40B4-BE49-F238E27FC236}">
                <a16:creationId xmlns:a16="http://schemas.microsoft.com/office/drawing/2014/main" id="{5E2C4626-241B-4FDA-94FD-2EDF37091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914" y="2559284"/>
            <a:ext cx="2956338" cy="262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120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1689" y="289637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Co to je celoživotní hodnota zákazníka?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61689" y="1703370"/>
            <a:ext cx="9869714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Čistá současná hodnota toku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očekávaných</a:t>
            </a: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finančních </a:t>
            </a: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přínosů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ze zákazníka, definice vychází z předpokladu, že od svých očekávaných příjmů musí společnost odečíst očekávané náklady na získání a obsluhu daného zákazníka a výsledek diskontovat vhodnou diskontní sazbou  (např. 10-20% v závislosti na nákladech kapitálu a postoji k riziku) </a:t>
            </a:r>
            <a:endParaRPr lang="cs-CZ" sz="3200" dirty="0">
              <a:solidFill>
                <a:srgbClr val="00808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8B26A39-8FD7-4B41-AD84-987D2CCED5EA}"/>
              </a:ext>
            </a:extLst>
          </p:cNvPr>
          <p:cNvSpPr txBox="1"/>
          <p:nvPr/>
        </p:nvSpPr>
        <p:spPr>
          <a:xfrm>
            <a:off x="470516" y="5797118"/>
            <a:ext cx="5625484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Diskontní sazba je úroková míra </a:t>
            </a:r>
            <a:r>
              <a:rPr lang="cs-CZ" dirty="0"/>
              <a:t>– úroková sazba za kterou ČNB poskytuje úvěry -  zohledňuje cenu peněz  </a:t>
            </a:r>
          </a:p>
        </p:txBody>
      </p:sp>
    </p:spTree>
    <p:extLst>
      <p:ext uri="{BB962C8B-B14F-4D97-AF65-F5344CB8AC3E}">
        <p14:creationId xmlns:p14="http://schemas.microsoft.com/office/powerpoint/2010/main" val="2575272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27" y="261234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Celoživotní hodnota zákazníka - výpočet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0"/>
            <a:ext cx="1464833" cy="1127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2"/>
              <p:cNvSpPr txBox="1"/>
              <p:nvPr/>
            </p:nvSpPr>
            <p:spPr>
              <a:xfrm>
                <a:off x="773799" y="1848031"/>
                <a:ext cx="5055870" cy="9351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indent="180340" algn="just">
                  <a:spcBef>
                    <a:spcPts val="425"/>
                  </a:spcBef>
                  <a:spcAft>
                    <a:spcPts val="0"/>
                  </a:spcAft>
                </a:pPr>
                <a:r>
                  <a:rPr lang="cs-CZ" sz="3600" kern="1200" dirty="0">
                    <a:solidFill>
                      <a:srgbClr val="00808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CLV=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sz="3600" i="1" kern="1200" smtClean="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cs-CZ" sz="3600" i="1" kern="120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cs-CZ" sz="3600" i="1" kern="120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    </m:t>
                        </m:r>
                        <m:r>
                          <a:rPr lang="cs-CZ" sz="3600" i="1" kern="120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cs-CZ" sz="3600" i="1" kern="120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  <m:r>
                          <a:rPr lang="cs-CZ" sz="3600" b="0" i="1" kern="1200" smtClean="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</m:sup>
                      <m:e>
                        <m:f>
                          <m:fPr>
                            <m:ctrlPr>
                              <a:rPr lang="cs-CZ" sz="3600" i="1" kern="1200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3600" kern="1200">
                                <a:solidFill>
                                  <a:srgbClr val="008080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m:t>r</m:t>
                            </m:r>
                          </m:num>
                          <m:den>
                            <m:d>
                              <m:dPr>
                                <m:ctrlPr>
                                  <a:rPr lang="cs-CZ" sz="3600" i="1" kern="1200">
                                    <a:solidFill>
                                      <a:srgbClr val="00808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3600" i="1" kern="1200">
                                    <a:solidFill>
                                      <a:srgbClr val="00808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1+</m:t>
                                </m:r>
                                <m:r>
                                  <a:rPr lang="cs-CZ" sz="3600" i="1" kern="1200">
                                    <a:solidFill>
                                      <a:srgbClr val="00808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cs-CZ" sz="3600" i="1" kern="1200">
                                    <a:solidFill>
                                      <a:srgbClr val="00808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cs-CZ" sz="3600" i="1" kern="1200">
                                    <a:solidFill>
                                      <a:srgbClr val="00808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cs-CZ" sz="3600" i="1" kern="1200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cs-CZ" sz="3600" i="1" kern="120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cs-CZ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99" y="1848031"/>
                <a:ext cx="5055870" cy="935128"/>
              </a:xfrm>
              <a:prstGeom prst="rect">
                <a:avLst/>
              </a:prstGeom>
              <a:blipFill>
                <a:blip r:embed="rId3"/>
                <a:stretch>
                  <a:fillRect l="-121" b="-32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436447" y="3392488"/>
            <a:ext cx="5911087" cy="2914452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= marže (cena minus náklady)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  = diskontní míra nebo náklady kapitálu firmy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  = pravděpodobnost opakovaných nákupů zákazníka nebo jeho trvající aktivity, míra retence.</a:t>
            </a:r>
          </a:p>
        </p:txBody>
      </p:sp>
    </p:spTree>
    <p:extLst>
      <p:ext uri="{BB962C8B-B14F-4D97-AF65-F5344CB8AC3E}">
        <p14:creationId xmlns:p14="http://schemas.microsoft.com/office/powerpoint/2010/main" val="9051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10996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Složky hodnoty zákazníka pro podnik</a:t>
            </a:r>
          </a:p>
        </p:txBody>
      </p:sp>
      <p:sp>
        <p:nvSpPr>
          <p:cNvPr id="3" name="Textové pole 14351"/>
          <p:cNvSpPr txBox="1">
            <a:spLocks noChangeArrowheads="1"/>
          </p:cNvSpPr>
          <p:nvPr/>
        </p:nvSpPr>
        <p:spPr bwMode="auto">
          <a:xfrm>
            <a:off x="508001" y="1616443"/>
            <a:ext cx="5072674" cy="4644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Aft>
                <a:spcPts val="0"/>
              </a:spcAft>
            </a:pPr>
            <a:r>
              <a:rPr lang="cs-CZ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Hrubé příjmy</a:t>
            </a:r>
            <a:endParaRPr lang="cs-CZ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Hodnota referencí zákazníků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hodnota informovanosti </a:t>
            </a:r>
            <a:r>
              <a:rPr lang="cs-CZ" sz="2400" b="1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zákazníků 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hodnota věrnosti </a:t>
            </a:r>
            <a:r>
              <a:rPr lang="cs-CZ" sz="2400" b="1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zákazníků 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schopnost přijímat nové </a:t>
            </a:r>
            <a:r>
              <a:rPr lang="cs-CZ" sz="2400" b="1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produkty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hodnota image 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hodnota platební morálky.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 pole 14351"/>
          <p:cNvSpPr txBox="1">
            <a:spLocks noChangeArrowheads="1"/>
          </p:cNvSpPr>
          <p:nvPr/>
        </p:nvSpPr>
        <p:spPr bwMode="auto">
          <a:xfrm>
            <a:off x="6792685" y="1626464"/>
            <a:ext cx="5050972" cy="4542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3515" algn="ctr"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Celkové náklady </a:t>
            </a:r>
            <a:endParaRPr lang="cs-CZ" sz="24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indent="183515" algn="ctr"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na zákazníka</a:t>
            </a:r>
            <a:endParaRPr lang="cs-CZ" sz="24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indent="183515" algn="ctr"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a typeface="Calibri" panose="020F0502020204030204" pitchFamily="34" charset="0"/>
              </a:rPr>
              <a:t>A</a:t>
            </a:r>
            <a:r>
              <a:rPr lang="cs-CZ" sz="2400" b="1" dirty="0" smtClean="0">
                <a:solidFill>
                  <a:srgbClr val="008080"/>
                </a:solidFill>
                <a:effectLst/>
                <a:ea typeface="Calibri" panose="020F0502020204030204" pitchFamily="34" charset="0"/>
              </a:rPr>
              <a:t>kviziční </a:t>
            </a:r>
            <a:r>
              <a:rPr lang="cs-CZ" sz="2400" b="1" dirty="0">
                <a:solidFill>
                  <a:srgbClr val="008080"/>
                </a:solidFill>
                <a:effectLst/>
                <a:ea typeface="Calibri" panose="020F0502020204030204" pitchFamily="34" charset="0"/>
              </a:rPr>
              <a:t>náklady</a:t>
            </a:r>
            <a:endParaRPr lang="cs-CZ" sz="2400" dirty="0">
              <a:solidFill>
                <a:srgbClr val="008080"/>
              </a:solidFill>
              <a:effectLst/>
              <a:ea typeface="Times New Roman" panose="02020603050405020304" pitchFamily="18" charset="0"/>
            </a:endParaRPr>
          </a:p>
          <a:p>
            <a:pPr indent="183515" algn="ctr"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ea typeface="Calibri" panose="020F0502020204030204" pitchFamily="34" charset="0"/>
              </a:rPr>
              <a:t>výrobní a prodejní náklady</a:t>
            </a:r>
            <a:endParaRPr lang="cs-CZ" sz="2400" dirty="0">
              <a:solidFill>
                <a:srgbClr val="008080"/>
              </a:solidFill>
              <a:effectLst/>
              <a:ea typeface="Times New Roman" panose="02020603050405020304" pitchFamily="18" charset="0"/>
            </a:endParaRPr>
          </a:p>
          <a:p>
            <a:pPr indent="183515" algn="ctr"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ea typeface="Calibri" panose="020F0502020204030204" pitchFamily="34" charset="0"/>
              </a:rPr>
              <a:t>náklady na obsluhu</a:t>
            </a:r>
            <a:endParaRPr lang="cs-CZ" sz="2400" dirty="0">
              <a:solidFill>
                <a:srgbClr val="008080"/>
              </a:solidFill>
              <a:effectLst/>
              <a:ea typeface="Times New Roman" panose="02020603050405020304" pitchFamily="18" charset="0"/>
            </a:endParaRPr>
          </a:p>
          <a:p>
            <a:pPr indent="183515" algn="ctr"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ea typeface="Calibri" panose="020F0502020204030204" pitchFamily="34" charset="0"/>
              </a:rPr>
              <a:t>marketingové náklady na udržení, rozvoj, obnovení a znovu získání zákazníků,</a:t>
            </a:r>
            <a:endParaRPr lang="cs-CZ" sz="2400" dirty="0">
              <a:solidFill>
                <a:srgbClr val="008080"/>
              </a:solidFill>
              <a:effectLst/>
              <a:ea typeface="Times New Roman" panose="02020603050405020304" pitchFamily="18" charset="0"/>
            </a:endParaRPr>
          </a:p>
          <a:p>
            <a:pPr indent="183515" algn="ctr"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ea typeface="Calibri" panose="020F0502020204030204" pitchFamily="34" charset="0"/>
              </a:rPr>
              <a:t>administrativní  náklady na ukončení </a:t>
            </a:r>
            <a:r>
              <a:rPr lang="cs-CZ" sz="2400" b="1" dirty="0" smtClean="0">
                <a:solidFill>
                  <a:srgbClr val="008080"/>
                </a:solidFill>
                <a:effectLst/>
                <a:ea typeface="Calibri" panose="020F0502020204030204" pitchFamily="34" charset="0"/>
              </a:rPr>
              <a:t>vztahu.</a:t>
            </a:r>
            <a:endParaRPr lang="cs-CZ" sz="2400" dirty="0">
              <a:solidFill>
                <a:srgbClr val="008080"/>
              </a:solidFill>
              <a:effectLst/>
              <a:ea typeface="Times New Roman" panose="02020603050405020304" pitchFamily="18" charset="0"/>
            </a:endParaRPr>
          </a:p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400" dirty="0"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Ohnutý pruh 14352"/>
          <p:cNvSpPr>
            <a:spLocks/>
          </p:cNvSpPr>
          <p:nvPr/>
        </p:nvSpPr>
        <p:spPr bwMode="auto">
          <a:xfrm>
            <a:off x="5705985" y="1626464"/>
            <a:ext cx="961390" cy="485140"/>
          </a:xfrm>
          <a:custGeom>
            <a:avLst/>
            <a:gdLst>
              <a:gd name="T0" fmla="*/ 0 w 962025"/>
              <a:gd name="T1" fmla="*/ 242888 h 485775"/>
              <a:gd name="T2" fmla="*/ 481013 w 962025"/>
              <a:gd name="T3" fmla="*/ 0 h 485775"/>
              <a:gd name="T4" fmla="*/ 962026 w 962025"/>
              <a:gd name="T5" fmla="*/ 242888 h 485775"/>
              <a:gd name="T6" fmla="*/ 840581 w 962025"/>
              <a:gd name="T7" fmla="*/ 242888 h 485775"/>
              <a:gd name="T8" fmla="*/ 481012 w 962025"/>
              <a:gd name="T9" fmla="*/ 121444 h 485775"/>
              <a:gd name="T10" fmla="*/ 121443 w 962025"/>
              <a:gd name="T11" fmla="*/ 242888 h 485775"/>
              <a:gd name="T12" fmla="*/ 0 w 962025"/>
              <a:gd name="T13" fmla="*/ 242888 h 4857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2025" h="485775">
                <a:moveTo>
                  <a:pt x="0" y="242888"/>
                </a:moveTo>
                <a:cubicBezTo>
                  <a:pt x="0" y="108745"/>
                  <a:pt x="215357" y="0"/>
                  <a:pt x="481013" y="0"/>
                </a:cubicBezTo>
                <a:cubicBezTo>
                  <a:pt x="746669" y="0"/>
                  <a:pt x="962026" y="108745"/>
                  <a:pt x="962026" y="242888"/>
                </a:cubicBezTo>
                <a:lnTo>
                  <a:pt x="840581" y="242888"/>
                </a:lnTo>
                <a:cubicBezTo>
                  <a:pt x="840581" y="175816"/>
                  <a:pt x="679596" y="121444"/>
                  <a:pt x="481012" y="121444"/>
                </a:cubicBezTo>
                <a:cubicBezTo>
                  <a:pt x="282428" y="121444"/>
                  <a:pt x="121443" y="175816"/>
                  <a:pt x="121443" y="242888"/>
                </a:cubicBezTo>
                <a:lnTo>
                  <a:pt x="0" y="242888"/>
                </a:lnTo>
                <a:close/>
              </a:path>
            </a:pathLst>
          </a:custGeom>
          <a:solidFill>
            <a:srgbClr val="008080"/>
          </a:solidFill>
          <a:ln w="25400">
            <a:solidFill>
              <a:srgbClr val="008080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1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 lvl="0"/>
            <a:endParaRPr lang="cs-CZ" sz="4000" b="1" cap="all" dirty="0"/>
          </a:p>
          <a:p>
            <a:pPr lvl="0"/>
            <a:r>
              <a:rPr lang="cs-CZ" sz="4000" b="1" cap="all" dirty="0"/>
              <a:t>CRM  a hodnota </a:t>
            </a:r>
          </a:p>
          <a:p>
            <a:pPr lvl="0"/>
            <a:r>
              <a:rPr lang="cs-CZ" sz="4000" b="1" cap="all" dirty="0"/>
              <a:t>v marketingu, loajalita zákazníků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562775"/>
            <a:ext cx="4806091" cy="1941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Cílem přednášky je pochopit dvojí pojetí hodnoty v marketingu a v CRM a loajalitu a spokojenost zákazníků</a:t>
            </a: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610600" cy="76276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Složky hodnoty zákazníka – hrubé příjmy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6" y="-198821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59516" y="1021361"/>
            <a:ext cx="11582400" cy="56630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hodnota referencí zákazníka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dalším subjektům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každý zákazník, je-li spokojen, může výrobky firmy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doporučovat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svým známým, např. na trhu B2C podniky dokonce motivují své zákazníky, aby jim nalezli nové zákazníky s příslibem odměny (to může ale platit i na B2B trhu),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hodnota informovanosti zákazníků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–informovaný zákazník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informuje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další zákazníky, je nositelem těchto informací. Můžeme použít i výraz „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chodící reklama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 Může být také zdrojem dalších doporučení a vlivu na věrnost zákazníků,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</a:rPr>
              <a:t>●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hodnota věrnosti zákazníků </a:t>
            </a:r>
            <a:r>
              <a:rPr lang="cs-CZ" sz="2800" dirty="0">
                <a:solidFill>
                  <a:srgbClr val="008080"/>
                </a:solidFill>
              </a:rPr>
              <a:t>– do jaké míry je zákazník ochoten zůstat naším zákazníkem. Věrný zákazník je loajální zákazník k firmě i značce. </a:t>
            </a:r>
            <a:endParaRPr lang="cs-CZ" sz="28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4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175171" cy="76276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Složky hodnoty zákazníka – hrubé příjmy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8200" y="1513256"/>
            <a:ext cx="10758714" cy="4955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schopnost přijímat nové produkty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na B2B trhu se to může projevit pozitivně při spolupráci na výzkumu a vývoji produktů dvou partnerských podniků, na B2C trhu je to možnost využít informace od spotřebitelů při testování nových výrobků,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hodnota image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je využívána na B2B trhu,  je li o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podniku pozitivní povědomí 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 to vliv i na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vyjednávací pozici na trhu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image zákazníka má svoji hodnotu i na spotřebitelském trhu při nákupu ve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specializovaných prodejnách, značkových prodejnách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kde personál zná často své zákazníky, i v menších prodejnách či provozovnách služeb ve městech či na venkově nebo na online trhu,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hodnota platební morálky zákazníka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důležitá zejména na B2B trhu, neboť ovlivňuje i finanční situaci podniku (druhotná platební neschopnost).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5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Složky hodnoty zákazníka – celkové náklady na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35427" y="2055813"/>
            <a:ext cx="10697029" cy="3779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akviziční náklady </a:t>
            </a:r>
            <a:r>
              <a:rPr lang="cs-CZ" sz="2400" dirty="0">
                <a:solidFill>
                  <a:srgbClr val="008080"/>
                </a:solidFill>
              </a:rPr>
              <a:t>– jsou náklady na  získání zákazníka, výše nákladů je závislá na 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akviziční strategii, to znamená, zda se bude jednat o masový marketing nebo přímý,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výrobní a prodejní náklady 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náklady výroby a všechny náklady spojené s obsluhou zákazníka včetně nákladů na vyřízení objednávky, skladování a dopravu,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marketingové náklady 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 udržení, rozvoj, obnovení a znovu získání zákazníka – jedná se např. náklady na prevenci odchodu zákazníka,</a:t>
            </a:r>
          </a:p>
          <a:p>
            <a:pPr>
              <a:spcAft>
                <a:spcPts val="0"/>
              </a:spcAft>
            </a:pP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FF0000"/>
                </a:solidFill>
                <a:ea typeface="Calibri" panose="020F0502020204030204" pitchFamily="34" charset="0"/>
              </a:rPr>
              <a:t>administrativní náklady 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</a:rPr>
              <a:t>na ukončení vztahu.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dirty="0">
              <a:solidFill>
                <a:srgbClr val="00808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20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568821" cy="76276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Využití hodnoty zákazníka podnikem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83" y="29746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47581" y="1080585"/>
            <a:ext cx="11084512" cy="29546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●</a:t>
            </a:r>
            <a:r>
              <a:rPr lang="cs-CZ" sz="2800" dirty="0">
                <a:solidFill>
                  <a:srgbClr val="FF0000"/>
                </a:solidFill>
              </a:rPr>
              <a:t> segmentace </a:t>
            </a:r>
            <a:r>
              <a:rPr lang="cs-CZ" sz="2800" dirty="0">
                <a:solidFill>
                  <a:srgbClr val="008080"/>
                </a:solidFill>
              </a:rPr>
              <a:t>umožňuje zjistit významné </a:t>
            </a:r>
            <a:r>
              <a:rPr lang="cs-CZ" sz="2800" dirty="0" smtClean="0">
                <a:solidFill>
                  <a:srgbClr val="008080"/>
                </a:solidFill>
              </a:rPr>
              <a:t>zákazníky,</a:t>
            </a:r>
            <a:endParaRPr lang="cs-CZ" sz="2800" dirty="0">
              <a:solidFill>
                <a:srgbClr val="008080"/>
              </a:solidFill>
            </a:endParaRPr>
          </a:p>
          <a:p>
            <a:r>
              <a:rPr lang="cs-CZ" sz="2800" dirty="0">
                <a:solidFill>
                  <a:srgbClr val="008080"/>
                </a:solidFill>
              </a:rPr>
              <a:t>● </a:t>
            </a:r>
            <a:r>
              <a:rPr lang="cs-CZ" sz="2800" dirty="0">
                <a:solidFill>
                  <a:srgbClr val="FF0000"/>
                </a:solidFill>
              </a:rPr>
              <a:t>diferencované přístupy k zákazníkům </a:t>
            </a:r>
            <a:r>
              <a:rPr lang="cs-CZ" sz="2800" dirty="0">
                <a:solidFill>
                  <a:srgbClr val="008080"/>
                </a:solidFill>
              </a:rPr>
              <a:t>ke stanovení potenciálu </a:t>
            </a:r>
            <a:r>
              <a:rPr lang="cs-CZ" sz="2800" dirty="0" smtClean="0">
                <a:solidFill>
                  <a:srgbClr val="008080"/>
                </a:solidFill>
              </a:rPr>
              <a:t>zákazníka,</a:t>
            </a:r>
            <a:endParaRPr lang="cs-CZ" sz="2800" dirty="0">
              <a:solidFill>
                <a:srgbClr val="008080"/>
              </a:solidFill>
            </a:endParaRPr>
          </a:p>
          <a:p>
            <a:r>
              <a:rPr lang="cs-CZ" sz="2800" dirty="0">
                <a:solidFill>
                  <a:srgbClr val="008080"/>
                </a:solidFill>
              </a:rPr>
              <a:t>● odhalení</a:t>
            </a:r>
            <a:r>
              <a:rPr lang="cs-CZ" sz="2800" dirty="0">
                <a:solidFill>
                  <a:srgbClr val="FF0000"/>
                </a:solidFill>
              </a:rPr>
              <a:t> ztrátových zákazníků </a:t>
            </a:r>
            <a:r>
              <a:rPr lang="cs-CZ" sz="2800" dirty="0">
                <a:solidFill>
                  <a:srgbClr val="008080"/>
                </a:solidFill>
              </a:rPr>
              <a:t>vytváří portfolio zákazníků dle přínosů v </a:t>
            </a:r>
            <a:r>
              <a:rPr lang="cs-CZ" sz="2800" dirty="0" smtClean="0">
                <a:solidFill>
                  <a:srgbClr val="008080"/>
                </a:solidFill>
              </a:rPr>
              <a:t>čase,</a:t>
            </a:r>
            <a:endParaRPr lang="cs-CZ" sz="2800" dirty="0">
              <a:solidFill>
                <a:srgbClr val="008080"/>
              </a:solidFill>
            </a:endParaRPr>
          </a:p>
          <a:p>
            <a:r>
              <a:rPr lang="cs-CZ" sz="2800" dirty="0">
                <a:solidFill>
                  <a:srgbClr val="008080"/>
                </a:solidFill>
              </a:rPr>
              <a:t>● podle rozdělení zákazníků do cílových skupin a segmentů je tvořen i </a:t>
            </a:r>
            <a:r>
              <a:rPr lang="cs-CZ" sz="2800" dirty="0">
                <a:solidFill>
                  <a:srgbClr val="FF0000"/>
                </a:solidFill>
              </a:rPr>
              <a:t>celý marketingový mix</a:t>
            </a:r>
            <a:r>
              <a:rPr lang="cs-CZ" sz="2800" dirty="0">
                <a:solidFill>
                  <a:srgbClr val="008080"/>
                </a:solidFill>
              </a:rPr>
              <a:t>.</a:t>
            </a:r>
          </a:p>
          <a:p>
            <a:endParaRPr lang="cs-CZ" dirty="0"/>
          </a:p>
        </p:txBody>
      </p:sp>
      <p:pic>
        <p:nvPicPr>
          <p:cNvPr id="6154" name="Picture 10" descr="4p: snímky, stock fotografie a vektory | Shutterstock">
            <a:extLst>
              <a:ext uri="{FF2B5EF4-FFF2-40B4-BE49-F238E27FC236}">
                <a16:creationId xmlns:a16="http://schemas.microsoft.com/office/drawing/2014/main" id="{4E0371D2-785F-4D96-B89F-061F41716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3389"/>
            <a:ext cx="80391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Marketingová komunikace společnosti LAUFEN CZ, s.r.o.">
            <a:extLst>
              <a:ext uri="{FF2B5EF4-FFF2-40B4-BE49-F238E27FC236}">
                <a16:creationId xmlns:a16="http://schemas.microsoft.com/office/drawing/2014/main" id="{677F7D93-8978-44C2-9D63-8AAA70139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46" y="3723388"/>
            <a:ext cx="3400147" cy="276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C59258F-A593-428E-BA0E-6D0770CD45AB}"/>
              </a:ext>
            </a:extLst>
          </p:cNvPr>
          <p:cNvSpPr txBox="1"/>
          <p:nvPr/>
        </p:nvSpPr>
        <p:spPr>
          <a:xfrm>
            <a:off x="4421080" y="3338520"/>
            <a:ext cx="198859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4P - základní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7942E8B-5560-4AF7-B22D-C6FF3176AFC7}"/>
              </a:ext>
            </a:extLst>
          </p:cNvPr>
          <p:cNvSpPr txBox="1"/>
          <p:nvPr/>
        </p:nvSpPr>
        <p:spPr>
          <a:xfrm>
            <a:off x="9104792" y="3244334"/>
            <a:ext cx="1757661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Služby a obchod </a:t>
            </a:r>
          </a:p>
        </p:txBody>
      </p:sp>
    </p:spTree>
    <p:extLst>
      <p:ext uri="{BB962C8B-B14F-4D97-AF65-F5344CB8AC3E}">
        <p14:creationId xmlns:p14="http://schemas.microsoft.com/office/powerpoint/2010/main" val="941813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0572" y="340109"/>
            <a:ext cx="9628748" cy="447674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Využití hodnoty zákazníka v praxi českých MSP –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2018 (Výzkum OPF)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68452"/>
              </p:ext>
            </p:extLst>
          </p:nvPr>
        </p:nvGraphicFramePr>
        <p:xfrm>
          <a:off x="580572" y="972456"/>
          <a:ext cx="9506858" cy="5620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0850">
                  <a:extLst>
                    <a:ext uri="{9D8B030D-6E8A-4147-A177-3AD203B41FA5}">
                      <a16:colId xmlns:a16="http://schemas.microsoft.com/office/drawing/2014/main" val="1652641508"/>
                    </a:ext>
                  </a:extLst>
                </a:gridCol>
                <a:gridCol w="1998004">
                  <a:extLst>
                    <a:ext uri="{9D8B030D-6E8A-4147-A177-3AD203B41FA5}">
                      <a16:colId xmlns:a16="http://schemas.microsoft.com/office/drawing/2014/main" val="1869613994"/>
                    </a:ext>
                  </a:extLst>
                </a:gridCol>
                <a:gridCol w="1998004">
                  <a:extLst>
                    <a:ext uri="{9D8B030D-6E8A-4147-A177-3AD203B41FA5}">
                      <a16:colId xmlns:a16="http://schemas.microsoft.com/office/drawing/2014/main" val="2860453508"/>
                    </a:ext>
                  </a:extLst>
                </a:gridCol>
              </a:tblGrid>
              <a:tr h="970554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Způsoby využití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Absolutní četnost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Relativní 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četnost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244156"/>
                  </a:ext>
                </a:extLst>
              </a:tr>
              <a:tr h="82169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Při segmentaci zákazníků (rozdělení do skupin podle ziskovosti)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109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14,8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09480"/>
                  </a:ext>
                </a:extLst>
              </a:tr>
              <a:tr h="82169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Při diferenciaci produktů pro konkrétní skupiny zákazníků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257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34,9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087926"/>
                  </a:ext>
                </a:extLst>
              </a:tr>
              <a:tr h="82169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Při stanovení cen pro individuální zákazníky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365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49,6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92295"/>
                  </a:ext>
                </a:extLst>
              </a:tr>
              <a:tr h="82169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Při návrhu distribučních kanálů (cesty k zákazníkům)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123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16,7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6005"/>
                  </a:ext>
                </a:extLst>
              </a:tr>
              <a:tr h="82169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Při udržování loajality zákazníků (poprodejní aktivity)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292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39,7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607805"/>
                  </a:ext>
                </a:extLst>
              </a:tr>
              <a:tr h="410848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Při výpočtu investic pro zákazníky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50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6,8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10067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99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733616"/>
            <a:ext cx="5431809" cy="59021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Spokojenost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2666" y="2385201"/>
            <a:ext cx="7215117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</a:rPr>
              <a:t>Spokojenost nebo nespokojenost je v obecném pojetí pocitem </a:t>
            </a:r>
            <a:r>
              <a:rPr lang="cs-CZ" sz="3200" dirty="0">
                <a:solidFill>
                  <a:srgbClr val="FF0000"/>
                </a:solidFill>
                <a:ea typeface="Calibri" panose="020F0502020204030204" pitchFamily="34" charset="0"/>
              </a:rPr>
              <a:t>potěšení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</a:rPr>
              <a:t> nebo </a:t>
            </a:r>
            <a:r>
              <a:rPr lang="cs-CZ" sz="3200" dirty="0">
                <a:solidFill>
                  <a:srgbClr val="FF0000"/>
                </a:solidFill>
                <a:ea typeface="Calibri" panose="020F0502020204030204" pitchFamily="34" charset="0"/>
              </a:rPr>
              <a:t>zklamání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</a:rPr>
              <a:t> jedince vycházejícím z porovnání skutečného výkonu (nebo výsledku) výrobku s jeho očekáváním</a:t>
            </a:r>
            <a:r>
              <a:rPr lang="cs-CZ" sz="3200" dirty="0">
                <a:ea typeface="Calibri" panose="020F0502020204030204" pitchFamily="34" charset="0"/>
              </a:rPr>
              <a:t>. 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1533213"/>
            <a:ext cx="3548418" cy="2586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9" name="Obdélník 8"/>
          <p:cNvSpPr/>
          <p:nvPr/>
        </p:nvSpPr>
        <p:spPr>
          <a:xfrm>
            <a:off x="8698172" y="4739691"/>
            <a:ext cx="31890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</a:t>
            </a:r>
            <a:r>
              <a:rPr lang="cs-CZ" sz="1000" dirty="0" err="1"/>
              <a:t>cs</a:t>
            </a:r>
            <a:r>
              <a:rPr lang="cs-CZ" sz="1000" dirty="0"/>
              <a:t>/veselý-obličej-žlutá-šťastný-úsměv-163510/</a:t>
            </a:r>
          </a:p>
        </p:txBody>
      </p:sp>
    </p:spTree>
    <p:extLst>
      <p:ext uri="{BB962C8B-B14F-4D97-AF65-F5344CB8AC3E}">
        <p14:creationId xmlns:p14="http://schemas.microsoft.com/office/powerpoint/2010/main" val="1755674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7382" y="182562"/>
            <a:ext cx="6108510" cy="76276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Spokojenost zákazníka - typy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88203"/>
              </p:ext>
            </p:extLst>
          </p:nvPr>
        </p:nvGraphicFramePr>
        <p:xfrm>
          <a:off x="184580" y="884650"/>
          <a:ext cx="9234628" cy="5835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324">
                  <a:extLst>
                    <a:ext uri="{9D8B030D-6E8A-4147-A177-3AD203B41FA5}">
                      <a16:colId xmlns:a16="http://schemas.microsoft.com/office/drawing/2014/main" val="3370876732"/>
                    </a:ext>
                  </a:extLst>
                </a:gridCol>
                <a:gridCol w="6307304">
                  <a:extLst>
                    <a:ext uri="{9D8B030D-6E8A-4147-A177-3AD203B41FA5}">
                      <a16:colId xmlns:a16="http://schemas.microsoft.com/office/drawing/2014/main" val="5648545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Typ spokojenosti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Opatření 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525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Spokojenost se zbožím 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Vhodný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</a:rPr>
                        <a:t>nákupní marketing </a:t>
                      </a: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– tvorba nabídky zboží (kvalitní, cenově přístupné zboží v požadované šířce a hloubce),</a:t>
                      </a:r>
                      <a:r>
                        <a:rPr lang="cs-CZ" sz="2400" baseline="0" dirty="0">
                          <a:solidFill>
                            <a:srgbClr val="008080"/>
                          </a:solidFill>
                          <a:effectLst/>
                        </a:rPr>
                        <a:t> n</a:t>
                      </a: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adstandardní ochrana zboží – např. smluvní záruky 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650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Spokojenost s obsluhou 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Vhodný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</a:rPr>
                        <a:t>interní marketing </a:t>
                      </a: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– vyškolený, ochotný, vstřícný a příjemný personál, celkový přístup firmy k zákazníkům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21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Spokojenost s prodejním prostředím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Vhodné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</a:rPr>
                        <a:t>řešení exteriéru prodejny, řešení interiéru </a:t>
                      </a: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a nákupní atmosféra, uspořádání zboží na prodejní </a:t>
                      </a:r>
                      <a:r>
                        <a:rPr lang="cs-CZ" sz="2400" dirty="0" smtClean="0">
                          <a:solidFill>
                            <a:srgbClr val="008080"/>
                          </a:solidFill>
                          <a:effectLst/>
                        </a:rPr>
                        <a:t>ploše</a:t>
                      </a:r>
                      <a:r>
                        <a:rPr lang="cs-CZ" sz="2400" baseline="0" dirty="0" smtClean="0">
                          <a:solidFill>
                            <a:srgbClr val="008080"/>
                          </a:solidFill>
                          <a:effectLst/>
                        </a:rPr>
                        <a:t> -</a:t>
                      </a:r>
                      <a:r>
                        <a:rPr lang="cs-CZ" sz="2400" dirty="0" smtClean="0">
                          <a:solidFill>
                            <a:srgbClr val="008080"/>
                          </a:solidFill>
                          <a:effectLst/>
                        </a:rPr>
                        <a:t>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</a:rPr>
                        <a:t>merchandising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29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Spokojenost s vyřizováním reklamací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</a:rPr>
                        <a:t>Dodržování platné legislativy 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 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70486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48038" y="2090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0"/>
            <a:ext cx="1464833" cy="1127893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3DF267F1-0649-4D76-91B0-0FED7468F849}"/>
              </a:ext>
            </a:extLst>
          </p:cNvPr>
          <p:cNvCxnSpPr/>
          <p:nvPr/>
        </p:nvCxnSpPr>
        <p:spPr>
          <a:xfrm>
            <a:off x="7652551" y="5316615"/>
            <a:ext cx="208625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9ADCE8C9-D98A-4136-AB56-5CFFD7ECF3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557183" y="2566725"/>
            <a:ext cx="2450237" cy="23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12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137124" cy="672654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Sledování spokojenosti zákazníka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(Kdo a jak?)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0"/>
            <a:ext cx="1464833" cy="11278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42" y="2047165"/>
            <a:ext cx="3607558" cy="279096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947098" y="6058862"/>
            <a:ext cx="34067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https://pixabay.com/</a:t>
            </a:r>
            <a:r>
              <a:rPr lang="cs-CZ" sz="1000" dirty="0" err="1"/>
              <a:t>cs</a:t>
            </a:r>
            <a:r>
              <a:rPr lang="cs-CZ" sz="1000" dirty="0"/>
              <a:t>/květ-kreslení-fantazie-skica-1689865/</a:t>
            </a:r>
          </a:p>
        </p:txBody>
      </p:sp>
      <p:sp>
        <p:nvSpPr>
          <p:cNvPr id="3" name="Obdélník 2"/>
          <p:cNvSpPr/>
          <p:nvPr/>
        </p:nvSpPr>
        <p:spPr>
          <a:xfrm>
            <a:off x="563945" y="1194436"/>
            <a:ext cx="6995615" cy="49211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Podniky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řada podniků, monitoruje spokojenost zákazníků, řada dělá monitoring spokojenosti nepravidelně a některé vůbec ne, při řízení kvality některé ISO normy vyžadují monitoring spokojenosti zákazníků.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Specializované agentury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pracují na zakázku podniků.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Nezávislé organizace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zabývající se ochranou spotřebitelů (např. </a:t>
            </a:r>
            <a:r>
              <a:rPr lang="cs-CZ" sz="2400" b="1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dtest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Sdružení ochrany spotřebitelů apod.).</a:t>
            </a:r>
          </a:p>
        </p:txBody>
      </p:sp>
    </p:spTree>
    <p:extLst>
      <p:ext uri="{BB962C8B-B14F-4D97-AF65-F5344CB8AC3E}">
        <p14:creationId xmlns:p14="http://schemas.microsoft.com/office/powerpoint/2010/main" val="4064089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8503" y="0"/>
            <a:ext cx="924683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Techniky měření spokojenosti zákazníků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(Jak?)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74217" y="1191595"/>
            <a:ext cx="7853038" cy="5109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>
                <a:solidFill>
                  <a:srgbClr val="FF0000"/>
                </a:solidFill>
              </a:rPr>
              <a:t>Pravidelné dotazování zákazníků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– podniky se dotazují na postoje zákazníků k nabízeným výrobkům a službám a na všechno, co souvisí s opakovanými nákupy. Mohou tak činit jak na trhu B2B, tak na trhu B2C (dotazníkové šetření, panelové </a:t>
            </a:r>
            <a:r>
              <a:rPr lang="cs-CZ" sz="2800">
                <a:solidFill>
                  <a:srgbClr val="008080"/>
                </a:solidFill>
              </a:rPr>
              <a:t>diskuze…ankety</a:t>
            </a:r>
            <a:r>
              <a:rPr lang="cs-CZ" sz="2800" smtClean="0">
                <a:solidFill>
                  <a:srgbClr val="008080"/>
                </a:solidFill>
              </a:rPr>
              <a:t>).</a:t>
            </a:r>
            <a:endParaRPr lang="cs-CZ" sz="2800" dirty="0">
              <a:solidFill>
                <a:srgbClr val="008080"/>
              </a:solidFill>
            </a:endParaRPr>
          </a:p>
          <a:p>
            <a:pPr lvl="0"/>
            <a:endParaRPr lang="cs-CZ" sz="2800" b="1" dirty="0">
              <a:solidFill>
                <a:srgbClr val="008080"/>
              </a:solidFill>
            </a:endParaRPr>
          </a:p>
          <a:p>
            <a:pPr lvl="0"/>
            <a:r>
              <a:rPr lang="cs-CZ" sz="2800" b="1" dirty="0">
                <a:solidFill>
                  <a:srgbClr val="FF0000"/>
                </a:solidFill>
              </a:rPr>
              <a:t>Realizace  „</a:t>
            </a:r>
            <a:r>
              <a:rPr lang="cs-CZ" sz="2800" b="1" dirty="0" err="1">
                <a:solidFill>
                  <a:srgbClr val="FF0000"/>
                </a:solidFill>
              </a:rPr>
              <a:t>mysteryshoping</a:t>
            </a:r>
            <a:r>
              <a:rPr lang="cs-CZ" sz="2800" b="1" dirty="0">
                <a:solidFill>
                  <a:srgbClr val="FF0000"/>
                </a:solidFill>
              </a:rPr>
              <a:t>“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– zástupci podniků realizují </a:t>
            </a:r>
            <a:r>
              <a:rPr lang="cs-CZ" sz="2800" dirty="0">
                <a:solidFill>
                  <a:srgbClr val="FF0000"/>
                </a:solidFill>
              </a:rPr>
              <a:t>utajené nákupy, </a:t>
            </a:r>
            <a:r>
              <a:rPr lang="cs-CZ" sz="2800" dirty="0">
                <a:solidFill>
                  <a:srgbClr val="008080"/>
                </a:solidFill>
              </a:rPr>
              <a:t>aby získali informace o silných a slabých stánkách prodeje. Manažeři tak mohou např. navštívit vlastní prodejny i konkurenční a srovnávat (na trhu B2C). </a:t>
            </a:r>
          </a:p>
          <a:p>
            <a:endParaRPr lang="cs-CZ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0"/>
            <a:ext cx="1464833" cy="1127893"/>
          </a:xfrm>
          <a:prstGeom prst="rect">
            <a:avLst/>
          </a:prstGeom>
        </p:spPr>
      </p:pic>
      <p:pic>
        <p:nvPicPr>
          <p:cNvPr id="7170" name="Picture 2" descr="Jídlo na účet někoho jiného a ještě dostanete zaplaceno – i to je MYSTERY  SHOPPING">
            <a:extLst>
              <a:ext uri="{FF2B5EF4-FFF2-40B4-BE49-F238E27FC236}">
                <a16:creationId xmlns:a16="http://schemas.microsoft.com/office/drawing/2014/main" id="{64EF128F-DA15-4C78-920E-475A1D31F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109" y="3746140"/>
            <a:ext cx="3071674" cy="26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otazník pro žáky 1. stupně ohledně zájmu o školní družinu v 2020/2021 – ZŠ  Pardubice, Josefa Ressla 2258">
            <a:extLst>
              <a:ext uri="{FF2B5EF4-FFF2-40B4-BE49-F238E27FC236}">
                <a16:creationId xmlns:a16="http://schemas.microsoft.com/office/drawing/2014/main" id="{ADC55572-B252-4958-8665-2A3E7B01A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689" y="1500595"/>
            <a:ext cx="30480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76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511722" cy="106789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Loajalita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8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76174" y="1661733"/>
            <a:ext cx="6894637" cy="4011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Věrnost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neboli loajalita je vedle spokojenosti se zakoupeným zbožím a poskytnutými službami spojena s určitým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očekáváním,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které je propojeno s působením na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citovou stránku 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zákazníka (Mulačová, Mulač et al, 2013).</a:t>
            </a:r>
          </a:p>
        </p:txBody>
      </p:sp>
      <p:pic>
        <p:nvPicPr>
          <p:cNvPr id="8194" name="Picture 2" descr="K loajalitě a spokojenosti zaměstnanců stačí neuvěřitelně málo!">
            <a:extLst>
              <a:ext uri="{FF2B5EF4-FFF2-40B4-BE49-F238E27FC236}">
                <a16:creationId xmlns:a16="http://schemas.microsoft.com/office/drawing/2014/main" id="{335C6785-D2BE-430D-9CAD-B1E734F6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31" y="2529048"/>
            <a:ext cx="3492239" cy="296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4CD71D2-3632-41D3-8464-E7A7450E8B88}"/>
              </a:ext>
            </a:extLst>
          </p:cNvPr>
          <p:cNvSpPr txBox="1"/>
          <p:nvPr/>
        </p:nvSpPr>
        <p:spPr>
          <a:xfrm>
            <a:off x="7984896" y="1400123"/>
            <a:ext cx="3452674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0000"/>
                </a:solidFill>
              </a:rPr>
              <a:t>Vrátí se zákazník?</a:t>
            </a:r>
          </a:p>
        </p:txBody>
      </p:sp>
    </p:spTree>
    <p:extLst>
      <p:ext uri="{BB962C8B-B14F-4D97-AF65-F5344CB8AC3E}">
        <p14:creationId xmlns:p14="http://schemas.microsoft.com/office/powerpoint/2010/main" val="209549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sz="4000" b="1" cap="all" dirty="0"/>
              <a:t>CRM  a hodnota </a:t>
            </a:r>
          </a:p>
          <a:p>
            <a:pPr lvl="0"/>
            <a:r>
              <a:rPr lang="cs-CZ" sz="4000" b="1" cap="all" dirty="0"/>
              <a:t>v marketingu, loajalita zákazníků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906118" y="2077308"/>
            <a:ext cx="4780079" cy="35908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Pojetí hodnoty v marketingu a CRM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Hodnota pro zákazníka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Hodnota zákazníka pro podnik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Loajalita zákazníka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Spokojenost zákazníka, její hodnocení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Míra setrvání zákazníků u podniku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Retence zákazníků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Výpočet loajality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0"/>
            <a:ext cx="1464833" cy="11278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987" y="152400"/>
            <a:ext cx="1464833" cy="1127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7" y="304800"/>
            <a:ext cx="1464833" cy="1127893"/>
          </a:xfrm>
          <a:prstGeom prst="rect">
            <a:avLst/>
          </a:prstGeom>
        </p:spPr>
      </p:pic>
      <p:sp>
        <p:nvSpPr>
          <p:cNvPr id="6" name="TextovéPole 2"/>
          <p:cNvSpPr txBox="1"/>
          <p:nvPr/>
        </p:nvSpPr>
        <p:spPr>
          <a:xfrm>
            <a:off x="964034" y="1903413"/>
            <a:ext cx="46861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180340" algn="just">
              <a:spcBef>
                <a:spcPts val="425"/>
              </a:spcBef>
              <a:spcAft>
                <a:spcPts val="0"/>
              </a:spcAft>
            </a:pPr>
            <a:r>
              <a:rPr lang="cs-CZ" sz="3200" kern="120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ILZ = ISZ *IUZ *ISDZ</a:t>
            </a:r>
            <a:endParaRPr lang="cs-CZ" sz="320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4337" y="3030985"/>
            <a:ext cx="9121663" cy="2677656"/>
          </a:xfrm>
          <a:prstGeom prst="rect">
            <a:avLst/>
          </a:prstGeom>
          <a:ln w="5715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ISZ 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 index spokojenosti zákazníka  (procento spokojenosti, např. 50% )</a:t>
            </a:r>
          </a:p>
          <a:p>
            <a:pPr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IUZ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index udržení zákazníka (míra setrvání zákazníka, 90% - 0,9) </a:t>
            </a:r>
          </a:p>
          <a:p>
            <a:pPr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ISDZ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index doporučení produktu jiným zákazníkům (10 % - 0,1).</a:t>
            </a:r>
          </a:p>
          <a:p>
            <a:pPr>
              <a:spcAft>
                <a:spcPts val="0"/>
              </a:spcAft>
            </a:pP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1000"/>
              <a:buFont typeface="Verdana" panose="020B0604030504040204" pitchFamily="34" charset="0"/>
              <a:buChar char="-"/>
            </a:pP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50x0,9x0,1 = 4,5% (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nízká úroveň loajality 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ovlivněná především nízkou úrovní k ochotě doporučovat výrobek dalším zákazníkům </a:t>
            </a: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(Lošťáková et al, 2009).</a:t>
            </a:r>
          </a:p>
        </p:txBody>
      </p:sp>
    </p:spTree>
    <p:extLst>
      <p:ext uri="{BB962C8B-B14F-4D97-AF65-F5344CB8AC3E}">
        <p14:creationId xmlns:p14="http://schemas.microsoft.com/office/powerpoint/2010/main" val="268698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25872" cy="8904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Míra setrvání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23582" y="1458044"/>
            <a:ext cx="8761863" cy="5564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Míra setrvání zákazníka má pozitivní vliv na podnik</a:t>
            </a:r>
            <a:endParaRPr lang="cs-CZ" sz="2800" b="1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93676" y="3274949"/>
            <a:ext cx="5984543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/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</a:rPr>
              <a:t>Krátkodobý vliv:</a:t>
            </a:r>
          </a:p>
          <a:p>
            <a:pPr indent="450215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● růst zisku u věrných zákazníků </a:t>
            </a:r>
          </a:p>
          <a:p>
            <a:pPr indent="450215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● pokles ztráty zákazníků  </a:t>
            </a:r>
          </a:p>
          <a:p>
            <a:pPr indent="450215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● pokles nákladů na získávání dalších</a:t>
            </a:r>
          </a:p>
          <a:p>
            <a:pPr indent="450215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    zákazníků.  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276209" y="3274949"/>
            <a:ext cx="435168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Dlouhodobý vliv</a:t>
            </a:r>
            <a:r>
              <a:rPr lang="cs-CZ" sz="2800" dirty="0"/>
              <a:t>:</a:t>
            </a:r>
          </a:p>
          <a:p>
            <a:r>
              <a:rPr lang="cs-CZ" sz="2800" dirty="0" smtClean="0">
                <a:solidFill>
                  <a:srgbClr val="008080"/>
                </a:solidFill>
                <a:ea typeface="Calibri" panose="020F0502020204030204" pitchFamily="34" charset="0"/>
              </a:rPr>
              <a:t>● 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vyšší míra setrvání (v %) </a:t>
            </a:r>
          </a:p>
          <a:p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● prodlužování délka </a:t>
            </a:r>
            <a:r>
              <a:rPr lang="cs-CZ" sz="2800" dirty="0" smtClean="0">
                <a:solidFill>
                  <a:srgbClr val="008080"/>
                </a:solidFill>
                <a:ea typeface="Calibri" panose="020F0502020204030204" pitchFamily="34" charset="0"/>
              </a:rPr>
              <a:t>vztahu.</a:t>
            </a:r>
            <a:endParaRPr lang="cs-CZ" sz="2800" dirty="0">
              <a:solidFill>
                <a:srgbClr val="00808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2429301" y="2142699"/>
            <a:ext cx="1883392" cy="859808"/>
          </a:xfrm>
          <a:prstGeom prst="straightConnector1">
            <a:avLst/>
          </a:prstGeom>
          <a:ln w="762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7276209" y="2248347"/>
            <a:ext cx="1895087" cy="699569"/>
          </a:xfrm>
          <a:prstGeom prst="straightConnector1">
            <a:avLst/>
          </a:prstGeom>
          <a:ln w="762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291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995615" cy="104059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Míra setrvání zákazníka - výpočet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87" y="0"/>
            <a:ext cx="1464833" cy="1127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2"/>
              <p:cNvSpPr txBox="1"/>
              <p:nvPr/>
            </p:nvSpPr>
            <p:spPr>
              <a:xfrm>
                <a:off x="1444529" y="2224397"/>
                <a:ext cx="2891478" cy="89255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indent="180340" algn="just">
                  <a:spcBef>
                    <a:spcPts val="425"/>
                  </a:spcBef>
                  <a:spcAft>
                    <a:spcPts val="0"/>
                  </a:spcAft>
                </a:pPr>
                <a:r>
                  <a:rPr lang="cs-CZ" sz="3600" kern="1200">
                    <a:solidFill>
                      <a:srgbClr val="008080"/>
                    </a:solidFill>
                    <a:effectLst/>
                    <a:ea typeface="Times New Roman" panose="02020603050405020304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i="1" kern="120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3600" i="1" kern="120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3600" i="1" kern="120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r>
                          <a:rPr lang="cs-CZ" sz="3600" i="1" kern="120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𝐶𝑅</m:t>
                        </m:r>
                      </m:den>
                    </m:f>
                  </m:oMath>
                </a14:m>
                <a:r>
                  <a:rPr lang="cs-CZ" sz="3600" kern="1200">
                    <a:solidFill>
                      <a:srgbClr val="00808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endParaRPr lang="cs-CZ" sz="3600">
                  <a:solidFill>
                    <a:srgbClr val="008080"/>
                  </a:solidFill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529" y="2224397"/>
                <a:ext cx="2891478" cy="892552"/>
              </a:xfrm>
              <a:prstGeom prst="rect">
                <a:avLst/>
              </a:prstGeom>
              <a:blipFill>
                <a:blip r:embed="rId3"/>
                <a:stretch>
                  <a:fillRect l="-211" b="-130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7"/>
              <p:cNvSpPr txBox="1"/>
              <p:nvPr/>
            </p:nvSpPr>
            <p:spPr>
              <a:xfrm>
                <a:off x="6425022" y="2224397"/>
                <a:ext cx="2817585" cy="89255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indent="180340" algn="just">
                  <a:spcBef>
                    <a:spcPts val="425"/>
                  </a:spcBef>
                  <a:spcAft>
                    <a:spcPts val="0"/>
                  </a:spcAft>
                </a:pPr>
                <a:r>
                  <a:rPr lang="cs-CZ" sz="3600" i="1" kern="120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CR </a:t>
                </a:r>
                <a:r>
                  <a:rPr lang="cs-CZ" sz="3600" kern="120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i="1" kern="12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3600" i="1" kern="12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3600" i="1" kern="120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cs-CZ" sz="3600" kern="120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endParaRPr lang="cs-CZ" sz="360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022" y="2224397"/>
                <a:ext cx="2817585" cy="892552"/>
              </a:xfrm>
              <a:prstGeom prst="rect">
                <a:avLst/>
              </a:prstGeom>
              <a:blipFill>
                <a:blip r:embed="rId4"/>
                <a:stretch>
                  <a:fillRect l="-216" b="-130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1293608" y="3605864"/>
            <a:ext cx="7798078" cy="2148280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008080"/>
                </a:solidFill>
                <a:ea typeface="Calibri" panose="020F0502020204030204" pitchFamily="34" charset="0"/>
              </a:rPr>
              <a:t>CR = 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</a:rPr>
              <a:t>míra setrvání zákazníků (v %)</a:t>
            </a:r>
          </a:p>
          <a:p>
            <a:pPr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sz="2400" b="1" dirty="0">
                <a:solidFill>
                  <a:srgbClr val="FF0000"/>
                </a:solidFill>
                <a:ea typeface="Calibri" panose="020F0502020204030204" pitchFamily="34" charset="0"/>
              </a:rPr>
              <a:t>Příklad: </a:t>
            </a:r>
            <a:r>
              <a:rPr lang="cs-CZ" sz="2400" b="1" dirty="0">
                <a:solidFill>
                  <a:srgbClr val="008080"/>
                </a:solidFill>
                <a:ea typeface="Calibri" panose="020F0502020204030204" pitchFamily="34" charset="0"/>
              </a:rPr>
              <a:t>je-li míra setrvání zákazníků (CR) 50 %, doba setrvání (t) je 2 roky, je-li míra setrvání 80 %, doba setrvání je 5 let.</a:t>
            </a:r>
          </a:p>
        </p:txBody>
      </p:sp>
    </p:spTree>
    <p:extLst>
      <p:ext uri="{BB962C8B-B14F-4D97-AF65-F5344CB8AC3E}">
        <p14:creationId xmlns:p14="http://schemas.microsoft.com/office/powerpoint/2010/main" val="502845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27234" y="576523"/>
            <a:ext cx="307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0989" y="1238307"/>
            <a:ext cx="10156504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Pojetí hodnoty v marketingu a CRM</a:t>
            </a:r>
          </a:p>
          <a:p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Hodnota pro </a:t>
            </a:r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zákazníka – jak vnímá zákazník hodnotu, které atributy </a:t>
            </a: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rozhodují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Hodnota zákazníka pro podnik </a:t>
            </a: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– hrubé příjmy a náklady na zákazníka , celoživotní hodnota a její měření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Využití hodnoty zákazníka podnikem </a:t>
            </a: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– k segmentaci, k diferenciaci při tvorbě prvků marketingového mixu 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Spokojenost zákazníka </a:t>
            </a: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– definice, její hodnocení podniky, specializovanými agenturami a nezávislými organizacemi,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Loajalita zákazníka </a:t>
            </a: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-  věrnost a budování dlouhodobého vztahu, 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Míra setrvání zákazníků u podniku </a:t>
            </a: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– vlivy na ni působící, měření míry setrvání.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225516" y="408020"/>
            <a:ext cx="895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Dvojí pojetí hodnoty v marketingu a v CRM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96537" y="1816892"/>
            <a:ext cx="401244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Hodnota pro zákazníka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204735" y="1816892"/>
            <a:ext cx="427303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008080"/>
                </a:solidFill>
              </a:rPr>
              <a:t>Hodnota zákazníka pro podnik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6029606" y="1816891"/>
            <a:ext cx="696036" cy="584775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Budějovický Budvar (&lt;strong&gt;podnik&lt;/strong&gt;) – Wikipedi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54" y="3961254"/>
            <a:ext cx="2878394" cy="1661623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7541353" y="6228355"/>
            <a:ext cx="3936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https://commons.wikimedia.org/wiki/</a:t>
            </a:r>
            <a:r>
              <a:rPr lang="cs-CZ" sz="1000" dirty="0" err="1"/>
              <a:t>File:Budějovický_Budvar_logo_vector.svg</a:t>
            </a:r>
            <a:endParaRPr lang="cs-CZ" sz="10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39" y="3054610"/>
            <a:ext cx="1560039" cy="2896746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83927" y="6074467"/>
            <a:ext cx="18252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https://pixabay.com/cs/hůl-člověk-chlapec-guy-samec-35185/</a:t>
            </a:r>
          </a:p>
        </p:txBody>
      </p:sp>
      <p:pic>
        <p:nvPicPr>
          <p:cNvPr id="1026" name="Picture 2" descr="BudÄjovickÃ½ Budvar 10Â° 0,5 L ple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12" y="3438887"/>
            <a:ext cx="7143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3132327" y="6138695"/>
            <a:ext cx="38441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https://www.zbozi.cz/hledani/?q=bud%C4%9Bjovick%C3%BD%20budvar#utm_source=search.seznam.cz&amp;utm_medium=hint&amp;utm_content=products-opesBB&amp;utm_term=bud%C4%9Bjovick%C3%BD%20budvar</a:t>
            </a:r>
          </a:p>
        </p:txBody>
      </p:sp>
    </p:spTree>
    <p:extLst>
      <p:ext uri="{BB962C8B-B14F-4D97-AF65-F5344CB8AC3E}">
        <p14:creationId xmlns:p14="http://schemas.microsoft.com/office/powerpoint/2010/main" val="122214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12976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Procesní zajištění hodnoty</a:t>
            </a:r>
          </a:p>
        </p:txBody>
      </p:sp>
      <p:sp>
        <p:nvSpPr>
          <p:cNvPr id="3" name="Textové pole 14351"/>
          <p:cNvSpPr txBox="1">
            <a:spLocks noChangeArrowheads="1"/>
          </p:cNvSpPr>
          <p:nvPr/>
        </p:nvSpPr>
        <p:spPr bwMode="auto">
          <a:xfrm>
            <a:off x="8692862" y="1501254"/>
            <a:ext cx="3003269" cy="3675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89" y="0"/>
            <a:ext cx="1464833" cy="1127893"/>
          </a:xfrm>
          <a:prstGeom prst="rect">
            <a:avLst/>
          </a:prstGeom>
        </p:spPr>
      </p:pic>
      <p:sp>
        <p:nvSpPr>
          <p:cNvPr id="5" name="Textové pole 14351"/>
          <p:cNvSpPr txBox="1">
            <a:spLocks noChangeArrowheads="1"/>
          </p:cNvSpPr>
          <p:nvPr/>
        </p:nvSpPr>
        <p:spPr bwMode="auto">
          <a:xfrm>
            <a:off x="838200" y="1690688"/>
            <a:ext cx="2712730" cy="4743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Analytické CRM </a:t>
            </a:r>
            <a:endParaRPr lang="cs-CZ" sz="2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 pole 14351"/>
          <p:cNvSpPr txBox="1">
            <a:spLocks noChangeArrowheads="1"/>
          </p:cNvSpPr>
          <p:nvPr/>
        </p:nvSpPr>
        <p:spPr bwMode="auto">
          <a:xfrm>
            <a:off x="838200" y="3067706"/>
            <a:ext cx="2712730" cy="4743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Operativní CRM</a:t>
            </a: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 pole 14351"/>
          <p:cNvSpPr txBox="1">
            <a:spLocks noChangeArrowheads="1"/>
          </p:cNvSpPr>
          <p:nvPr/>
        </p:nvSpPr>
        <p:spPr bwMode="auto">
          <a:xfrm>
            <a:off x="838200" y="4702256"/>
            <a:ext cx="2712730" cy="10434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Kolaborativní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CRM</a:t>
            </a: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 pole 14351"/>
          <p:cNvSpPr txBox="1">
            <a:spLocks noChangeArrowheads="1"/>
          </p:cNvSpPr>
          <p:nvPr/>
        </p:nvSpPr>
        <p:spPr bwMode="auto">
          <a:xfrm>
            <a:off x="4793964" y="2817481"/>
            <a:ext cx="3117376" cy="945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Strategické  CRM</a:t>
            </a: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 pole 14351"/>
          <p:cNvSpPr txBox="1">
            <a:spLocks noChangeArrowheads="1"/>
          </p:cNvSpPr>
          <p:nvPr/>
        </p:nvSpPr>
        <p:spPr bwMode="auto">
          <a:xfrm>
            <a:off x="8993493" y="1664842"/>
            <a:ext cx="2402006" cy="992761"/>
          </a:xfrm>
          <a:prstGeom prst="rect">
            <a:avLst/>
          </a:prstGeom>
          <a:solidFill>
            <a:schemeClr val="bg1"/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Hodnota pro zákazníka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 pole 14351"/>
          <p:cNvSpPr txBox="1">
            <a:spLocks noChangeArrowheads="1"/>
          </p:cNvSpPr>
          <p:nvPr/>
        </p:nvSpPr>
        <p:spPr bwMode="auto">
          <a:xfrm>
            <a:off x="8993493" y="3603395"/>
            <a:ext cx="2402006" cy="1379290"/>
          </a:xfrm>
          <a:prstGeom prst="rect">
            <a:avLst/>
          </a:prstGeom>
          <a:solidFill>
            <a:schemeClr val="bg1"/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Hodnota  zákazníka pro podnik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9894627" y="2821191"/>
            <a:ext cx="640162" cy="51773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8124680" y="3143072"/>
            <a:ext cx="354842" cy="2946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3844688" y="1780556"/>
            <a:ext cx="1150393" cy="71698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3851561" y="4293040"/>
            <a:ext cx="1375532" cy="97116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Šipka: obousměrná vodorovná 13">
            <a:extLst>
              <a:ext uri="{FF2B5EF4-FFF2-40B4-BE49-F238E27FC236}">
                <a16:creationId xmlns:a16="http://schemas.microsoft.com/office/drawing/2014/main" id="{5851CA99-B2A9-4BD0-B0B6-5A505354F5A5}"/>
              </a:ext>
            </a:extLst>
          </p:cNvPr>
          <p:cNvSpPr/>
          <p:nvPr/>
        </p:nvSpPr>
        <p:spPr>
          <a:xfrm>
            <a:off x="3736975" y="3080059"/>
            <a:ext cx="729062" cy="48463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18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343" y="118278"/>
            <a:ext cx="6108510" cy="813877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Vznik konceptu hodnoty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89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00726" y="746153"/>
            <a:ext cx="7338257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● vznik cca v </a:t>
            </a:r>
            <a:r>
              <a:rPr lang="cs-CZ" sz="2800" b="1" dirty="0">
                <a:solidFill>
                  <a:srgbClr val="FF0000"/>
                </a:solidFill>
              </a:rPr>
              <a:t>90. letech </a:t>
            </a:r>
            <a:r>
              <a:rPr lang="cs-CZ" sz="2800" dirty="0">
                <a:solidFill>
                  <a:srgbClr val="008080"/>
                </a:solidFill>
              </a:rPr>
              <a:t>20. století 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byl spojen s </a:t>
            </a:r>
            <a:r>
              <a:rPr lang="cs-CZ" sz="2800" b="1" dirty="0">
                <a:solidFill>
                  <a:srgbClr val="FF0000"/>
                </a:solidFill>
              </a:rPr>
              <a:t>diferencovaným řízením vztahů </a:t>
            </a:r>
            <a:r>
              <a:rPr lang="cs-CZ" sz="2800" dirty="0">
                <a:solidFill>
                  <a:srgbClr val="008080"/>
                </a:solidFill>
              </a:rPr>
              <a:t>se zákazníky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koncept vychází z toho:</a:t>
            </a:r>
          </a:p>
          <a:p>
            <a:r>
              <a:rPr lang="cs-CZ" sz="2800" dirty="0">
                <a:solidFill>
                  <a:srgbClr val="008080"/>
                </a:solidFill>
              </a:rPr>
              <a:t>   - existují </a:t>
            </a:r>
            <a:r>
              <a:rPr lang="cs-CZ" sz="2800" b="1" dirty="0">
                <a:solidFill>
                  <a:srgbClr val="FF0000"/>
                </a:solidFill>
              </a:rPr>
              <a:t>skupiny zákazníků</a:t>
            </a:r>
            <a:r>
              <a:rPr lang="cs-CZ" sz="2800" dirty="0">
                <a:solidFill>
                  <a:srgbClr val="008080"/>
                </a:solidFill>
              </a:rPr>
              <a:t>, které mají podobné potřeby a těm je třeba nabídnout odpovídající nabídku.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   -  při </a:t>
            </a:r>
            <a:r>
              <a:rPr lang="cs-CZ" sz="2800" b="1" dirty="0">
                <a:solidFill>
                  <a:srgbClr val="FF0000"/>
                </a:solidFill>
              </a:rPr>
              <a:t>individuálním přístupu </a:t>
            </a:r>
            <a:r>
              <a:rPr lang="cs-CZ" sz="2800" dirty="0">
                <a:solidFill>
                  <a:srgbClr val="008080"/>
                </a:solidFill>
              </a:rPr>
              <a:t>je třeba vytvořit</a:t>
            </a:r>
          </a:p>
          <a:p>
            <a:r>
              <a:rPr lang="cs-CZ" sz="2800" dirty="0">
                <a:solidFill>
                  <a:srgbClr val="008080"/>
                </a:solidFill>
              </a:rPr>
              <a:t>      nabídku pro jednotlivého zákazníka.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</a:t>
            </a:r>
            <a:r>
              <a:rPr lang="cs-CZ" sz="2800" b="1" dirty="0">
                <a:solidFill>
                  <a:srgbClr val="FF0000"/>
                </a:solidFill>
              </a:rPr>
              <a:t>jedná se o nový přístup </a:t>
            </a:r>
            <a:r>
              <a:rPr lang="cs-CZ" sz="2800" dirty="0">
                <a:solidFill>
                  <a:srgbClr val="008080"/>
                </a:solidFill>
              </a:rPr>
              <a:t>- cílem je efektivní marketingová strategie, která  je soustředěna na spokojenost zákazníka a jeho loajalitu. 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E107764-6085-4CBF-8A6C-540872678EBF}"/>
              </a:ext>
            </a:extLst>
          </p:cNvPr>
          <p:cNvCxnSpPr/>
          <p:nvPr/>
        </p:nvCxnSpPr>
        <p:spPr>
          <a:xfrm>
            <a:off x="4341046" y="1754334"/>
            <a:ext cx="2667807" cy="2308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623A0D24-E485-4209-B54E-C1FD25CC07DB}"/>
              </a:ext>
            </a:extLst>
          </p:cNvPr>
          <p:cNvSpPr txBox="1"/>
          <p:nvPr/>
        </p:nvSpPr>
        <p:spPr>
          <a:xfrm>
            <a:off x="8018656" y="1939042"/>
            <a:ext cx="3885432" cy="440120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V oblasti prodeje </a:t>
            </a:r>
            <a:r>
              <a:rPr lang="cs-CZ" sz="2000" dirty="0"/>
              <a:t>– ceny pro různé segmenty, různí se balení, služby či komunikace…</a:t>
            </a:r>
          </a:p>
          <a:p>
            <a:endParaRPr lang="cs-CZ" sz="2000" dirty="0"/>
          </a:p>
          <a:p>
            <a:r>
              <a:rPr lang="cs-CZ" sz="2000" b="1" dirty="0">
                <a:solidFill>
                  <a:srgbClr val="FF0000"/>
                </a:solidFill>
              </a:rPr>
              <a:t>V oblasti služeb  </a:t>
            </a:r>
            <a:r>
              <a:rPr lang="cs-CZ" sz="2000" dirty="0"/>
              <a:t>- diferenciace dle velkosti objednávek a potřeb (nabídka, péče…balíčky služeb)</a:t>
            </a:r>
          </a:p>
          <a:p>
            <a:endParaRPr lang="cs-CZ" sz="2000" dirty="0"/>
          </a:p>
          <a:p>
            <a:r>
              <a:rPr lang="cs-CZ" sz="2000" b="1" dirty="0">
                <a:solidFill>
                  <a:srgbClr val="FF0000"/>
                </a:solidFill>
              </a:rPr>
              <a:t>Výrobní firmy </a:t>
            </a:r>
            <a:r>
              <a:rPr lang="cs-CZ" sz="2000" dirty="0"/>
              <a:t>–  přizpůsobení produktu, platebních podmínek, dodacích termínů, marketingové podpory a servisu…skupiny se liší výši tržeb a bonitou…)</a:t>
            </a:r>
          </a:p>
          <a:p>
            <a:r>
              <a:rPr lang="cs-CZ" sz="2000" dirty="0"/>
              <a:t>Lošťáková et al, 2017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7C4B62-A6AB-4CD8-BBC5-916BBDCD9037}"/>
              </a:ext>
            </a:extLst>
          </p:cNvPr>
          <p:cNvSpPr txBox="1"/>
          <p:nvPr/>
        </p:nvSpPr>
        <p:spPr>
          <a:xfrm>
            <a:off x="8149701" y="1251726"/>
            <a:ext cx="286404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Nejčastěji firmy</a:t>
            </a:r>
          </a:p>
        </p:txBody>
      </p:sp>
    </p:spTree>
    <p:extLst>
      <p:ext uri="{BB962C8B-B14F-4D97-AF65-F5344CB8AC3E}">
        <p14:creationId xmlns:p14="http://schemas.microsoft.com/office/powerpoint/2010/main" val="169089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658134" cy="72682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Hodnota pro zákazníka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45237" y="944964"/>
            <a:ext cx="8385699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Získaná hodnota pro zákazníka </a:t>
            </a:r>
            <a:r>
              <a:rPr lang="cs-CZ" sz="3200" dirty="0">
                <a:solidFill>
                  <a:srgbClr val="008080"/>
                </a:solidFill>
              </a:rPr>
              <a:t>– rozdíl mezi celkovou hodnotou pro zákazníka a celkovými náklady marketingové nabídky – tzv. „zisk“ zákazníka.</a:t>
            </a:r>
          </a:p>
          <a:p>
            <a:r>
              <a:rPr lang="cs-CZ" sz="3200" dirty="0">
                <a:solidFill>
                  <a:srgbClr val="FF0000"/>
                </a:solidFill>
              </a:rPr>
              <a:t>Celková hodnota pro zákazníka </a:t>
            </a:r>
            <a:r>
              <a:rPr lang="cs-CZ" sz="3200" dirty="0">
                <a:solidFill>
                  <a:srgbClr val="008080"/>
                </a:solidFill>
              </a:rPr>
              <a:t>– suma hodnoty produktu, služeb, zaměstnanců a image, které kupující z marketingové nabídky získá.</a:t>
            </a:r>
          </a:p>
          <a:p>
            <a:r>
              <a:rPr lang="cs-CZ" sz="3200" dirty="0">
                <a:solidFill>
                  <a:srgbClr val="FF0000"/>
                </a:solidFill>
              </a:rPr>
              <a:t>Celkové náklady pro zákazníka </a:t>
            </a:r>
            <a:r>
              <a:rPr lang="cs-CZ" sz="3200" dirty="0">
                <a:solidFill>
                  <a:srgbClr val="008080"/>
                </a:solidFill>
              </a:rPr>
              <a:t>– suma všech finančních, časových, energetických a psychických nákladů spojených s marketingovou nabídkou (Kotler et al, 2007).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45" y="177421"/>
            <a:ext cx="1464833" cy="112789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2FBA9E6-9B16-47D9-B740-D6DDFFECFA28}"/>
              </a:ext>
            </a:extLst>
          </p:cNvPr>
          <p:cNvSpPr txBox="1"/>
          <p:nvPr/>
        </p:nvSpPr>
        <p:spPr>
          <a:xfrm>
            <a:off x="9703291" y="2187061"/>
            <a:ext cx="2255387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Celková hodnota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F4B331B-898C-4448-A7B5-95ADFE643013}"/>
              </a:ext>
            </a:extLst>
          </p:cNvPr>
          <p:cNvSpPr txBox="1"/>
          <p:nvPr/>
        </p:nvSpPr>
        <p:spPr>
          <a:xfrm>
            <a:off x="9703291" y="4369013"/>
            <a:ext cx="236133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Celkové náklady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BA16735-93A5-4CFC-92C8-6FF80FA6537E}"/>
              </a:ext>
            </a:extLst>
          </p:cNvPr>
          <p:cNvSpPr txBox="1"/>
          <p:nvPr/>
        </p:nvSpPr>
        <p:spPr>
          <a:xfrm>
            <a:off x="10227302" y="3191733"/>
            <a:ext cx="120736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mínus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6824D3-D64E-4CDC-ACD1-DBD6D7793829}"/>
              </a:ext>
            </a:extLst>
          </p:cNvPr>
          <p:cNvCxnSpPr/>
          <p:nvPr/>
        </p:nvCxnSpPr>
        <p:spPr>
          <a:xfrm flipH="1">
            <a:off x="8669264" y="3240350"/>
            <a:ext cx="794332" cy="188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DC9B731-569D-449B-BB35-C17C1659BDA8}"/>
              </a:ext>
            </a:extLst>
          </p:cNvPr>
          <p:cNvCxnSpPr/>
          <p:nvPr/>
        </p:nvCxnSpPr>
        <p:spPr>
          <a:xfrm flipH="1">
            <a:off x="8504808" y="5366142"/>
            <a:ext cx="1065320" cy="1557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92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3234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Získaná hodnota pro zákazníka</a:t>
            </a:r>
          </a:p>
        </p:txBody>
      </p:sp>
      <p:sp>
        <p:nvSpPr>
          <p:cNvPr id="3" name="Ohnutý pruh 14352"/>
          <p:cNvSpPr>
            <a:spLocks/>
          </p:cNvSpPr>
          <p:nvPr/>
        </p:nvSpPr>
        <p:spPr bwMode="auto">
          <a:xfrm>
            <a:off x="4317748" y="1695587"/>
            <a:ext cx="2645267" cy="1305337"/>
          </a:xfrm>
          <a:custGeom>
            <a:avLst/>
            <a:gdLst>
              <a:gd name="T0" fmla="*/ 0 w 962025"/>
              <a:gd name="T1" fmla="*/ 242888 h 485775"/>
              <a:gd name="T2" fmla="*/ 481013 w 962025"/>
              <a:gd name="T3" fmla="*/ 0 h 485775"/>
              <a:gd name="T4" fmla="*/ 962026 w 962025"/>
              <a:gd name="T5" fmla="*/ 242888 h 485775"/>
              <a:gd name="T6" fmla="*/ 840581 w 962025"/>
              <a:gd name="T7" fmla="*/ 242888 h 485775"/>
              <a:gd name="T8" fmla="*/ 481012 w 962025"/>
              <a:gd name="T9" fmla="*/ 121444 h 485775"/>
              <a:gd name="T10" fmla="*/ 121443 w 962025"/>
              <a:gd name="T11" fmla="*/ 242888 h 485775"/>
              <a:gd name="T12" fmla="*/ 0 w 962025"/>
              <a:gd name="T13" fmla="*/ 242888 h 4857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2025" h="485775">
                <a:moveTo>
                  <a:pt x="0" y="242888"/>
                </a:moveTo>
                <a:cubicBezTo>
                  <a:pt x="0" y="108745"/>
                  <a:pt x="215357" y="0"/>
                  <a:pt x="481013" y="0"/>
                </a:cubicBezTo>
                <a:cubicBezTo>
                  <a:pt x="746669" y="0"/>
                  <a:pt x="962026" y="108745"/>
                  <a:pt x="962026" y="242888"/>
                </a:cubicBezTo>
                <a:lnTo>
                  <a:pt x="840581" y="242888"/>
                </a:lnTo>
                <a:cubicBezTo>
                  <a:pt x="840581" y="175816"/>
                  <a:pt x="679596" y="121444"/>
                  <a:pt x="481012" y="121444"/>
                </a:cubicBezTo>
                <a:cubicBezTo>
                  <a:pt x="282428" y="121444"/>
                  <a:pt x="121443" y="175816"/>
                  <a:pt x="121443" y="242888"/>
                </a:cubicBezTo>
                <a:lnTo>
                  <a:pt x="0" y="242888"/>
                </a:lnTo>
                <a:close/>
              </a:path>
            </a:pathLst>
          </a:custGeom>
          <a:solidFill>
            <a:srgbClr val="008080"/>
          </a:solidFill>
          <a:ln w="25400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45" y="177421"/>
            <a:ext cx="1464833" cy="1127893"/>
          </a:xfrm>
          <a:prstGeom prst="rect">
            <a:avLst/>
          </a:prstGeom>
        </p:spPr>
      </p:pic>
      <p:sp>
        <p:nvSpPr>
          <p:cNvPr id="5" name="Textové pole 14351"/>
          <p:cNvSpPr txBox="1">
            <a:spLocks noChangeArrowheads="1"/>
          </p:cNvSpPr>
          <p:nvPr/>
        </p:nvSpPr>
        <p:spPr bwMode="auto">
          <a:xfrm>
            <a:off x="838200" y="3000924"/>
            <a:ext cx="3389070" cy="3263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Celkové přínosy pro zákazníka</a:t>
            </a:r>
            <a:endParaRPr lang="cs-CZ" sz="28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b="1" dirty="0"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Ekonomické </a:t>
            </a:r>
            <a:endParaRPr lang="cs-CZ" sz="2800" dirty="0">
              <a:solidFill>
                <a:srgbClr val="00808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b="1" dirty="0"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Funkční</a:t>
            </a:r>
            <a:endParaRPr lang="cs-CZ" sz="2800" dirty="0">
              <a:solidFill>
                <a:srgbClr val="00808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b="1" dirty="0">
                <a:solidFill>
                  <a:srgbClr val="008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Psychologické </a:t>
            </a:r>
            <a:endParaRPr lang="cs-CZ" sz="2800" dirty="0">
              <a:solidFill>
                <a:srgbClr val="00808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 pole 14351"/>
          <p:cNvSpPr txBox="1">
            <a:spLocks noChangeArrowheads="1"/>
          </p:cNvSpPr>
          <p:nvPr/>
        </p:nvSpPr>
        <p:spPr bwMode="auto">
          <a:xfrm>
            <a:off x="7053494" y="3000924"/>
            <a:ext cx="3440352" cy="3263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3515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Celkové náklady </a:t>
            </a:r>
            <a:endParaRPr lang="cs-CZ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indent="183515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pro</a:t>
            </a:r>
            <a:endParaRPr lang="cs-CZ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indent="183515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zákazníka</a:t>
            </a:r>
            <a:endParaRPr lang="cs-CZ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indent="183515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8080"/>
                </a:solidFill>
                <a:effectLst/>
                <a:ea typeface="Times New Roman" panose="02020603050405020304" pitchFamily="18" charset="0"/>
              </a:rPr>
              <a:t>na posuzování, získání, používání a zbavení se tržní nabídky</a:t>
            </a:r>
            <a:endParaRPr lang="cs-CZ" sz="2800" dirty="0">
              <a:solidFill>
                <a:srgbClr val="008080"/>
              </a:solidFill>
              <a:effectLst/>
              <a:ea typeface="Times New Roman" panose="02020603050405020304" pitchFamily="18" charset="0"/>
            </a:endParaRPr>
          </a:p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85648" y="2606722"/>
            <a:ext cx="2060812" cy="523220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Atributy</a:t>
            </a:r>
          </a:p>
        </p:txBody>
      </p:sp>
    </p:spTree>
    <p:extLst>
      <p:ext uri="{BB962C8B-B14F-4D97-AF65-F5344CB8AC3E}">
        <p14:creationId xmlns:p14="http://schemas.microsoft.com/office/powerpoint/2010/main" val="252245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95866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Analýza hodnoty pro zákazníka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04068" y="1477624"/>
            <a:ext cx="10830636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cs-CZ" sz="3200" b="1" dirty="0">
                <a:solidFill>
                  <a:srgbClr val="008080"/>
                </a:solidFill>
              </a:rPr>
              <a:t>Formulace </a:t>
            </a:r>
            <a:r>
              <a:rPr lang="cs-CZ" sz="3200" dirty="0">
                <a:solidFill>
                  <a:srgbClr val="008080"/>
                </a:solidFill>
              </a:rPr>
              <a:t>podstatných </a:t>
            </a:r>
            <a:r>
              <a:rPr lang="cs-CZ" sz="3200" b="1" dirty="0">
                <a:solidFill>
                  <a:srgbClr val="FF0000"/>
                </a:solidFill>
              </a:rPr>
              <a:t>vlastností výrobků a služeb</a:t>
            </a:r>
            <a:r>
              <a:rPr lang="cs-CZ" sz="3200" dirty="0">
                <a:solidFill>
                  <a:srgbClr val="008080"/>
                </a:solidFill>
              </a:rPr>
              <a:t>, které zákazníci oceňují.</a:t>
            </a: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2. </a:t>
            </a:r>
            <a:r>
              <a:rPr lang="cs-CZ" sz="3200" b="1" dirty="0">
                <a:solidFill>
                  <a:srgbClr val="FF0000"/>
                </a:solidFill>
              </a:rPr>
              <a:t>Realizace výzkumu</a:t>
            </a:r>
            <a:r>
              <a:rPr lang="cs-CZ" sz="3200" b="1" dirty="0">
                <a:solidFill>
                  <a:srgbClr val="00808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různých vlastností a přínosů </a:t>
            </a:r>
          </a:p>
          <a:p>
            <a:pPr lvl="0"/>
            <a:endParaRPr lang="cs-CZ" sz="3200" b="1" dirty="0">
              <a:solidFill>
                <a:srgbClr val="FF0000"/>
              </a:solidFill>
            </a:endParaRPr>
          </a:p>
          <a:p>
            <a:pPr lvl="0"/>
            <a:r>
              <a:rPr lang="cs-CZ" sz="3200" b="1" dirty="0">
                <a:solidFill>
                  <a:srgbClr val="339966"/>
                </a:solidFill>
              </a:rPr>
              <a:t>3. </a:t>
            </a:r>
            <a:r>
              <a:rPr lang="cs-CZ" sz="3200" b="1" dirty="0">
                <a:solidFill>
                  <a:srgbClr val="FF0000"/>
                </a:solidFill>
              </a:rPr>
              <a:t>Vyhodnocení výkonu podniku </a:t>
            </a:r>
            <a:r>
              <a:rPr lang="cs-CZ" sz="3200" dirty="0">
                <a:solidFill>
                  <a:srgbClr val="008080"/>
                </a:solidFill>
              </a:rPr>
              <a:t>a jejich konkurentů zákazníky</a:t>
            </a:r>
          </a:p>
          <a:p>
            <a:pPr lvl="0"/>
            <a:endParaRPr lang="cs-CZ" sz="3200" dirty="0">
              <a:solidFill>
                <a:srgbClr val="008080"/>
              </a:solidFill>
            </a:endParaRP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4. </a:t>
            </a:r>
            <a:r>
              <a:rPr lang="cs-CZ" sz="3200" b="1" dirty="0">
                <a:solidFill>
                  <a:srgbClr val="FF0000"/>
                </a:solidFill>
              </a:rPr>
              <a:t>Komparace výkonu </a:t>
            </a:r>
            <a:r>
              <a:rPr lang="cs-CZ" sz="3200" dirty="0">
                <a:solidFill>
                  <a:srgbClr val="008080"/>
                </a:solidFill>
              </a:rPr>
              <a:t>podniku a hlavního konkurenta klíčovými</a:t>
            </a: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    zákazníky</a:t>
            </a: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5.</a:t>
            </a:r>
            <a:r>
              <a:rPr lang="cs-CZ" sz="3200" b="1" dirty="0">
                <a:solidFill>
                  <a:srgbClr val="FF0000"/>
                </a:solidFill>
              </a:rPr>
              <a:t> Sledování </a:t>
            </a:r>
            <a:r>
              <a:rPr lang="cs-CZ" sz="3200" dirty="0">
                <a:solidFill>
                  <a:srgbClr val="008080"/>
                </a:solidFill>
              </a:rPr>
              <a:t>hodnoty pro zákazníka </a:t>
            </a:r>
            <a:r>
              <a:rPr lang="cs-CZ" sz="3200" b="1" dirty="0">
                <a:solidFill>
                  <a:srgbClr val="FF0000"/>
                </a:solidFill>
              </a:rPr>
              <a:t>v čase</a:t>
            </a:r>
            <a:r>
              <a:rPr lang="cs-CZ" sz="3200" dirty="0">
                <a:solidFill>
                  <a:srgbClr val="008080"/>
                </a:solidFill>
              </a:rPr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45" y="177421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997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2349</Words>
  <Application>Microsoft Office PowerPoint</Application>
  <PresentationFormat>Širokoúhlá obrazovka</PresentationFormat>
  <Paragraphs>301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Verdana</vt:lpstr>
      <vt:lpstr>Motiv Office</vt:lpstr>
      <vt:lpstr>Název prezentace</vt:lpstr>
      <vt:lpstr>Prezentace aplikace PowerPoint</vt:lpstr>
      <vt:lpstr>Prezentace aplikace PowerPoint</vt:lpstr>
      <vt:lpstr>Prezentace aplikace PowerPoint</vt:lpstr>
      <vt:lpstr>Procesní zajištění hodnoty</vt:lpstr>
      <vt:lpstr>Vznik konceptu hodnoty</vt:lpstr>
      <vt:lpstr>Hodnota pro zákazníka</vt:lpstr>
      <vt:lpstr>Získaná hodnota pro zákazníka</vt:lpstr>
      <vt:lpstr>Analýza hodnoty pro zákazníka</vt:lpstr>
      <vt:lpstr>Hodnocení vlastností výrobků</vt:lpstr>
      <vt:lpstr>Atributy hodnoty pro zákazníka na B2C trhu</vt:lpstr>
      <vt:lpstr>Atributy hodnoty pro zákazníka na B2B trhu</vt:lpstr>
      <vt:lpstr>Hodnota zákazníka pro podnik</vt:lpstr>
      <vt:lpstr>Kdo je ziskovým zákazníkem?</vt:lpstr>
      <vt:lpstr>3 přístupy odhadu hodnoty zákazníků</vt:lpstr>
      <vt:lpstr>Prezentace aplikace PowerPoint</vt:lpstr>
      <vt:lpstr>Co to je celoživotní hodnota zákazníka?</vt:lpstr>
      <vt:lpstr>Celoživotní hodnota zákazníka - výpočet</vt:lpstr>
      <vt:lpstr>Složky hodnoty zákazníka pro podnik</vt:lpstr>
      <vt:lpstr>Složky hodnoty zákazníka – hrubé příjmy</vt:lpstr>
      <vt:lpstr>Složky hodnoty zákazníka – hrubé příjmy</vt:lpstr>
      <vt:lpstr>Složky hodnoty zákazníka – celkové náklady na zákazníka</vt:lpstr>
      <vt:lpstr>Využití hodnoty zákazníka podnikem</vt:lpstr>
      <vt:lpstr>Využití hodnoty zákazníka v praxi českých MSP – 2018 (Výzkum OPF)</vt:lpstr>
      <vt:lpstr>Spokojenost zákazníka</vt:lpstr>
      <vt:lpstr>Spokojenost zákazníka - typy</vt:lpstr>
      <vt:lpstr>Sledování spokojenosti zákazníka (Kdo a jak?)</vt:lpstr>
      <vt:lpstr>Techniky měření spokojenosti zákazníků (Jak?)</vt:lpstr>
      <vt:lpstr>Loajalita zákazníka</vt:lpstr>
      <vt:lpstr>Výpočet loajality zákazníka</vt:lpstr>
      <vt:lpstr>Míra setrvání zákazníka</vt:lpstr>
      <vt:lpstr>Míra setrvání zákazníka - výpočet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169</cp:revision>
  <dcterms:created xsi:type="dcterms:W3CDTF">2016-11-25T20:36:16Z</dcterms:created>
  <dcterms:modified xsi:type="dcterms:W3CDTF">2021-10-12T06:16:13Z</dcterms:modified>
</cp:coreProperties>
</file>