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97" r:id="rId4"/>
    <p:sldId id="330" r:id="rId5"/>
    <p:sldId id="298" r:id="rId6"/>
    <p:sldId id="314" r:id="rId7"/>
    <p:sldId id="342" r:id="rId8"/>
    <p:sldId id="299" r:id="rId9"/>
    <p:sldId id="324" r:id="rId10"/>
    <p:sldId id="351" r:id="rId11"/>
    <p:sldId id="325" r:id="rId12"/>
    <p:sldId id="295" r:id="rId13"/>
    <p:sldId id="326" r:id="rId14"/>
    <p:sldId id="331" r:id="rId15"/>
    <p:sldId id="286" r:id="rId16"/>
    <p:sldId id="293" r:id="rId17"/>
    <p:sldId id="334" r:id="rId18"/>
    <p:sldId id="335" r:id="rId19"/>
    <p:sldId id="333" r:id="rId20"/>
    <p:sldId id="301" r:id="rId21"/>
    <p:sldId id="337" r:id="rId22"/>
    <p:sldId id="292" r:id="rId23"/>
    <p:sldId id="338" r:id="rId24"/>
    <p:sldId id="339" r:id="rId25"/>
    <p:sldId id="340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28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FF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19.10.2021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uestrofuturocomun.com/coca-cola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ommons.wikimedia.org/wiki/File:Kaufland_Logo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274187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248309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4000" b="1" dirty="0"/>
          </a:p>
          <a:p>
            <a:endParaRPr lang="cs-CZ" sz="4000" b="1" dirty="0"/>
          </a:p>
          <a:p>
            <a:r>
              <a:rPr lang="cs-CZ" sz="4000" b="1" dirty="0"/>
              <a:t>HLAVNÍ ČÁSTI CRM</a:t>
            </a:r>
            <a:endParaRPr lang="cs-CZ" sz="42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677959" y="2189690"/>
            <a:ext cx="4806091" cy="25154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je pochopit význam strategické 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a analytické části CRM.</a:t>
            </a:r>
          </a:p>
          <a:p>
            <a:pPr marL="0" indent="0" algn="ctr">
              <a:buNone/>
            </a:pPr>
            <a:r>
              <a:rPr lang="cs-CZ" b="1" i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4"/>
          <p:cNvSpPr>
            <a:spLocks noChangeArrowheads="1"/>
          </p:cNvSpPr>
          <p:nvPr/>
        </p:nvSpPr>
        <p:spPr bwMode="auto">
          <a:xfrm>
            <a:off x="752879" y="176521"/>
            <a:ext cx="4133020" cy="93662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/>
              <a:t>    </a:t>
            </a:r>
            <a:r>
              <a:rPr lang="cs-CZ" altLang="cs-CZ" sz="2800" b="1" dirty="0">
                <a:solidFill>
                  <a:srgbClr val="000066"/>
                </a:solidFill>
              </a:rPr>
              <a:t>Analýza ABC</a:t>
            </a:r>
            <a:endParaRPr lang="cs-CZ" altLang="cs-CZ" sz="2800" dirty="0">
              <a:solidFill>
                <a:srgbClr val="000066"/>
              </a:solidFill>
            </a:endParaRPr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29809"/>
              </p:ext>
            </p:extLst>
          </p:nvPr>
        </p:nvGraphicFramePr>
        <p:xfrm>
          <a:off x="1026738" y="2188762"/>
          <a:ext cx="6985000" cy="2194232"/>
        </p:xfrm>
        <a:graphic>
          <a:graphicData uri="http://schemas.openxmlformats.org/drawingml/2006/table">
            <a:tbl>
              <a:tblPr/>
              <a:tblGrid>
                <a:gridCol w="161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7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skupina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tržbách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Podíl na počtu všech zákazníků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40 %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697" name="Text Box 84"/>
          <p:cNvSpPr txBox="1">
            <a:spLocks noChangeArrowheads="1"/>
          </p:cNvSpPr>
          <p:nvPr/>
        </p:nvSpPr>
        <p:spPr bwMode="auto">
          <a:xfrm>
            <a:off x="955343" y="1196976"/>
            <a:ext cx="888557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/>
              <a:t>Zákazníci jsou rozdělení do 3 skupin dle jeho podílu na tržbách a podílu na  počtu zákazníků:</a:t>
            </a:r>
          </a:p>
        </p:txBody>
      </p:sp>
      <p:sp>
        <p:nvSpPr>
          <p:cNvPr id="28698" name="Text Box 85"/>
          <p:cNvSpPr txBox="1">
            <a:spLocks noChangeArrowheads="1"/>
          </p:cNvSpPr>
          <p:nvPr/>
        </p:nvSpPr>
        <p:spPr bwMode="auto">
          <a:xfrm>
            <a:off x="955343" y="4609129"/>
            <a:ext cx="8885571" cy="1943100"/>
          </a:xfrm>
          <a:prstGeom prst="rect">
            <a:avLst/>
          </a:prstGeom>
          <a:solidFill>
            <a:srgbClr val="CC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tIns="82800"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Postup zpracování analýzy: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1. Vedení evidence prodejů jednotlivých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0066"/>
                </a:solidFill>
              </a:rPr>
              <a:t>    zákazníků</a:t>
            </a:r>
            <a:r>
              <a:rPr lang="cs-CZ" altLang="cs-CZ" sz="2400" dirty="0">
                <a:solidFill>
                  <a:srgbClr val="000066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</a:rPr>
              <a:t>2. </a:t>
            </a:r>
            <a:r>
              <a:rPr lang="cs-CZ" altLang="cs-CZ" sz="2400" b="1" dirty="0">
                <a:solidFill>
                  <a:srgbClr val="000066"/>
                </a:solidFill>
              </a:rPr>
              <a:t>Seřazení dle příjmu, které přinesli (sestupně).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0066"/>
                </a:solidFill>
              </a:rPr>
              <a:t>3. </a:t>
            </a:r>
            <a:r>
              <a:rPr lang="cs-CZ" altLang="cs-CZ" sz="2400" b="1" dirty="0">
                <a:solidFill>
                  <a:srgbClr val="000066"/>
                </a:solidFill>
              </a:rPr>
              <a:t>Rozdělení do 3 skupin ABC.</a:t>
            </a:r>
            <a:r>
              <a:rPr lang="cs-CZ" altLang="cs-CZ" sz="1400" b="1" dirty="0"/>
              <a:t>                                                 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675" y="262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3B26DD4-87B6-44B5-8F4E-32C51FA940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05" y="2213758"/>
            <a:ext cx="2269033" cy="194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223"/>
            <a:ext cx="777353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Strategicky významní zákazníci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276B8E1-4B12-4CB7-B518-EB716923BAA3}"/>
              </a:ext>
            </a:extLst>
          </p:cNvPr>
          <p:cNvSpPr/>
          <p:nvPr/>
        </p:nvSpPr>
        <p:spPr>
          <a:xfrm>
            <a:off x="219674" y="1402080"/>
            <a:ext cx="7596459" cy="52478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s vysokou budoucí hodnotou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celou dobu životnosti 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s vysokým objemem obchodů 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Benchmark</a:t>
            </a: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zákazníci (důležití zákazníci ostatních, se kterými lze také navázat vztah)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Inspirativní zákazníci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(zákazníci, kteří se nějak projevují, pozitivně i negativně)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Otvírači dveří </a:t>
            </a:r>
            <a:r>
              <a:rPr lang="cs-CZ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umožňují vstup na nové trhy).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54B620C-980A-4D7A-9F36-60B0F636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13" y="1909472"/>
            <a:ext cx="3656113" cy="244502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76D03DF5-3F29-4A24-A322-1E0A57CA8707}"/>
              </a:ext>
            </a:extLst>
          </p:cNvPr>
          <p:cNvSpPr/>
          <p:nvPr/>
        </p:nvSpPr>
        <p:spPr>
          <a:xfrm>
            <a:off x="8510276" y="5638766"/>
            <a:ext cx="3267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http://www.easybusinesscardmaker.com/strengthening-key-business-relationships-with-trade-shows.html</a:t>
            </a:r>
          </a:p>
        </p:txBody>
      </p:sp>
    </p:spTree>
    <p:extLst>
      <p:ext uri="{BB962C8B-B14F-4D97-AF65-F5344CB8AC3E}">
        <p14:creationId xmlns:p14="http://schemas.microsoft.com/office/powerpoint/2010/main" val="403014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602941" y="514967"/>
            <a:ext cx="774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Implementace strategie CRM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EF0BF9-C255-4F10-B05B-96AFE3039460}"/>
              </a:ext>
            </a:extLst>
          </p:cNvPr>
          <p:cNvSpPr txBox="1"/>
          <p:nvPr/>
        </p:nvSpPr>
        <p:spPr>
          <a:xfrm>
            <a:off x="692767" y="1161298"/>
            <a:ext cx="8468987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Komplexní proces, který zasáhne téměř každého zaměstnance. </a:t>
            </a:r>
            <a:r>
              <a:rPr lang="cs-CZ" sz="2800" b="1" dirty="0">
                <a:solidFill>
                  <a:srgbClr val="FF0000"/>
                </a:solidFill>
              </a:rPr>
              <a:t>Kontakt se zákazníky </a:t>
            </a:r>
            <a:r>
              <a:rPr lang="cs-CZ" sz="2800" b="1" dirty="0">
                <a:solidFill>
                  <a:srgbClr val="008080"/>
                </a:solidFill>
              </a:rPr>
              <a:t>by měl být jedním z prioritních procesů ve firmě, proto se ostatní podnikové procesy musí přizpůsobit změnám spojeným právě s implementací CRM.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7B060-E9A3-4958-8862-3F2473E68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65" y="3638629"/>
            <a:ext cx="5845990" cy="244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D9AA33F8-5DC7-4840-98E7-59EC468D2CE8}"/>
              </a:ext>
            </a:extLst>
          </p:cNvPr>
          <p:cNvSpPr/>
          <p:nvPr/>
        </p:nvSpPr>
        <p:spPr>
          <a:xfrm>
            <a:off x="4613677" y="6662514"/>
            <a:ext cx="2552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https://velsys.com/services/implementation/</a:t>
            </a:r>
          </a:p>
        </p:txBody>
      </p:sp>
    </p:spTree>
    <p:extLst>
      <p:ext uri="{BB962C8B-B14F-4D97-AF65-F5344CB8AC3E}">
        <p14:creationId xmlns:p14="http://schemas.microsoft.com/office/powerpoint/2010/main" val="341133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330" y="428735"/>
            <a:ext cx="7991475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Calibri "/>
              </a:rPr>
              <a:t>Stanovení cílů implementace CRM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63D366B-B6DF-4586-9F45-837EA4193F19}"/>
              </a:ext>
            </a:extLst>
          </p:cNvPr>
          <p:cNvSpPr txBox="1"/>
          <p:nvPr/>
        </p:nvSpPr>
        <p:spPr>
          <a:xfrm>
            <a:off x="539330" y="1642366"/>
            <a:ext cx="6784748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</a:rPr>
              <a:t>Cílů může být hned několik </a:t>
            </a:r>
            <a:r>
              <a:rPr lang="cs-CZ" sz="2800" dirty="0">
                <a:solidFill>
                  <a:srgbClr val="008080"/>
                </a:solidFill>
              </a:rPr>
              <a:t>– je důležité, aby bylo předem stanoveno, jakým způsobem (metriky) budou výsledky měřeny.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BA7A697-983B-43A0-992A-9CD3B61772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2" y="3436893"/>
            <a:ext cx="4467308" cy="2246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EBDBA9B-EFCA-4C65-ACF0-BFCE34262391}"/>
              </a:ext>
            </a:extLst>
          </p:cNvPr>
          <p:cNvSpPr/>
          <p:nvPr/>
        </p:nvSpPr>
        <p:spPr>
          <a:xfrm>
            <a:off x="4052557" y="6611779"/>
            <a:ext cx="28504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https://www.nutreats.co.za/how-to-achieve-goals/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B8EA1B-4FC7-4E5E-A4F6-E25ABA96DA94}"/>
              </a:ext>
            </a:extLst>
          </p:cNvPr>
          <p:cNvSpPr txBox="1"/>
          <p:nvPr/>
        </p:nvSpPr>
        <p:spPr>
          <a:xfrm>
            <a:off x="7936637" y="2550307"/>
            <a:ext cx="3622089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Měřitelné:</a:t>
            </a:r>
          </a:p>
          <a:p>
            <a:r>
              <a:rPr lang="cs-CZ" sz="2400" dirty="0"/>
              <a:t>Počet nových zákazníků</a:t>
            </a:r>
          </a:p>
          <a:p>
            <a:r>
              <a:rPr lang="cs-CZ" sz="2400" dirty="0"/>
              <a:t>Počet loajálních zákazníků</a:t>
            </a:r>
          </a:p>
          <a:p>
            <a:r>
              <a:rPr lang="cs-CZ" sz="2400" dirty="0"/>
              <a:t>Obchodní výsledky …</a:t>
            </a:r>
          </a:p>
          <a:p>
            <a:r>
              <a:rPr lang="cs-CZ" sz="2400" b="1" dirty="0">
                <a:solidFill>
                  <a:srgbClr val="FF0000"/>
                </a:solidFill>
              </a:rPr>
              <a:t>Neměřitelné:</a:t>
            </a:r>
          </a:p>
          <a:p>
            <a:r>
              <a:rPr lang="cs-CZ" sz="2400" dirty="0"/>
              <a:t>Image, spokojenost…</a:t>
            </a:r>
          </a:p>
          <a:p>
            <a:r>
              <a:rPr lang="cs-CZ" sz="2400" dirty="0"/>
              <a:t>Dotazování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35298983-83BE-44A2-8DAF-AA973939302C}"/>
              </a:ext>
            </a:extLst>
          </p:cNvPr>
          <p:cNvSpPr/>
          <p:nvPr/>
        </p:nvSpPr>
        <p:spPr>
          <a:xfrm>
            <a:off x="5663953" y="3490541"/>
            <a:ext cx="1455938" cy="6642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49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B432FF0-CDFA-40B2-B228-B3332783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99756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Výběr implementačního partnera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C8A0621-301F-4F7F-BB7D-D7480A0C4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4981A8F-E98D-4580-B058-0AFB61290388}"/>
              </a:ext>
            </a:extLst>
          </p:cNvPr>
          <p:cNvSpPr txBox="1"/>
          <p:nvPr/>
        </p:nvSpPr>
        <p:spPr>
          <a:xfrm>
            <a:off x="320285" y="1402080"/>
            <a:ext cx="751869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Pomáhá nejen s výběrem vhodného softwaru, ale také s jeho samotným zavedením. Je dané firmě k dispozici také v případě problémů nebo potřebných průběžných optimalizací.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2DA38C-5AA5-4812-ABB8-B47BDA4C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65" y="3740467"/>
            <a:ext cx="5231544" cy="282093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3ED38EC-41CA-494F-AB22-2F27B373B764}"/>
              </a:ext>
            </a:extLst>
          </p:cNvPr>
          <p:cNvSpPr/>
          <p:nvPr/>
        </p:nvSpPr>
        <p:spPr>
          <a:xfrm>
            <a:off x="3731813" y="653513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https://www.legalwiz.in/blog/partnership-firm-registration-in-india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59FAFF6-2688-4285-9D5A-E3FF58496CE2}"/>
              </a:ext>
            </a:extLst>
          </p:cNvPr>
          <p:cNvSpPr txBox="1"/>
          <p:nvPr/>
        </p:nvSpPr>
        <p:spPr>
          <a:xfrm>
            <a:off x="8859915" y="2476870"/>
            <a:ext cx="2707689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Pomocná ruka</a:t>
            </a:r>
          </a:p>
          <a:p>
            <a:r>
              <a:rPr lang="cs-CZ" sz="2400" dirty="0"/>
              <a:t> i s dalšími aktivitami:</a:t>
            </a:r>
          </a:p>
          <a:p>
            <a:r>
              <a:rPr lang="cs-CZ" sz="2400" dirty="0"/>
              <a:t>Např. školení pro zaměstnance…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1C146D00-ACC2-49ED-BC13-7411DC57FA5E}"/>
              </a:ext>
            </a:extLst>
          </p:cNvPr>
          <p:cNvSpPr/>
          <p:nvPr/>
        </p:nvSpPr>
        <p:spPr>
          <a:xfrm>
            <a:off x="7048870" y="3355759"/>
            <a:ext cx="887767" cy="2842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8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07524" y="602757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Postupná implementace CRM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54BE6A-9272-4214-9CA1-D8EECBD280EA}"/>
              </a:ext>
            </a:extLst>
          </p:cNvPr>
          <p:cNvSpPr txBox="1"/>
          <p:nvPr/>
        </p:nvSpPr>
        <p:spPr>
          <a:xfrm>
            <a:off x="427626" y="2978380"/>
            <a:ext cx="5999807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Postupná implementace eliminuje problémy s nepochopením podstaty CRM ze strany zaměstnanců a postupně testuje obchodní procesy.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DB97EF09-7F1B-4F55-841E-20D73E920DFB}"/>
              </a:ext>
            </a:extLst>
          </p:cNvPr>
          <p:cNvSpPr/>
          <p:nvPr/>
        </p:nvSpPr>
        <p:spPr>
          <a:xfrm>
            <a:off x="4891595" y="1767006"/>
            <a:ext cx="1225119" cy="64633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92A572F-70CF-406B-B9FE-32A2832777E5}"/>
              </a:ext>
            </a:extLst>
          </p:cNvPr>
          <p:cNvSpPr txBox="1"/>
          <p:nvPr/>
        </p:nvSpPr>
        <p:spPr>
          <a:xfrm>
            <a:off x="7075503" y="2090172"/>
            <a:ext cx="4484685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Postupné</a:t>
            </a:r>
            <a:r>
              <a:rPr lang="cs-CZ" sz="2800" b="1" dirty="0">
                <a:solidFill>
                  <a:srgbClr val="FF0000"/>
                </a:solidFill>
              </a:rPr>
              <a:t> zaškolení </a:t>
            </a:r>
            <a:r>
              <a:rPr lang="cs-CZ" sz="2800" dirty="0">
                <a:solidFill>
                  <a:srgbClr val="FF0000"/>
                </a:solidFill>
              </a:rPr>
              <a:t>všech zaměstnanců</a:t>
            </a:r>
          </a:p>
          <a:p>
            <a:r>
              <a:rPr lang="cs-CZ" sz="2800" dirty="0">
                <a:solidFill>
                  <a:srgbClr val="FF0000"/>
                </a:solidFill>
              </a:rPr>
              <a:t>Jmenovat klíčové zaměstnance – </a:t>
            </a:r>
            <a:r>
              <a:rPr lang="cs-CZ" sz="2800" b="1" dirty="0">
                <a:solidFill>
                  <a:srgbClr val="FF0000"/>
                </a:solidFill>
              </a:rPr>
              <a:t>mentoři</a:t>
            </a:r>
            <a:r>
              <a:rPr lang="cs-CZ" sz="2800" dirty="0">
                <a:solidFill>
                  <a:srgbClr val="FF0000"/>
                </a:solidFill>
              </a:rPr>
              <a:t> – pomoc ostatním při seznamování.</a:t>
            </a:r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697CBD67-F0B5-4E34-8032-3DD9FE3DD1A8}"/>
              </a:ext>
            </a:extLst>
          </p:cNvPr>
          <p:cNvSpPr txBox="1"/>
          <p:nvPr/>
        </p:nvSpPr>
        <p:spPr>
          <a:xfrm>
            <a:off x="531379" y="555049"/>
            <a:ext cx="775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Marketingové procesy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03AABE4-CEB5-4848-B672-3319FFA5CD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F334E3-D976-4DD0-B4D1-992EAF451A68}"/>
              </a:ext>
            </a:extLst>
          </p:cNvPr>
          <p:cNvSpPr txBox="1"/>
          <p:nvPr/>
        </p:nvSpPr>
        <p:spPr>
          <a:xfrm>
            <a:off x="441109" y="1201380"/>
            <a:ext cx="6632901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Některé firmy nemají připravené vhodné marketingové procesy.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Je nutné, aby během postupné implementace byl nastaven alespoň jeden marketingový proces.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0CD7C12-3681-408B-BD4D-F89AA0C73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" y="3857075"/>
            <a:ext cx="4507855" cy="254572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8CE62FB-8CB8-4771-BF5D-535D0F73B517}"/>
              </a:ext>
            </a:extLst>
          </p:cNvPr>
          <p:cNvSpPr/>
          <p:nvPr/>
        </p:nvSpPr>
        <p:spPr>
          <a:xfrm>
            <a:off x="4026010" y="659394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https://www.engageprocess.com/en-uk/services/product-implementation/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7EAD65F-1C87-4209-B7A1-399C4E2C5CA7}"/>
              </a:ext>
            </a:extLst>
          </p:cNvPr>
          <p:cNvSpPr txBox="1"/>
          <p:nvPr/>
        </p:nvSpPr>
        <p:spPr>
          <a:xfrm>
            <a:off x="7537142" y="1311988"/>
            <a:ext cx="3311371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Např. způsob získávání zákaznických kontaktů a následná práce s nimi - 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e-mailing apod.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A638E20D-E365-4D63-87BF-6C8A76A8DFAE}"/>
              </a:ext>
            </a:extLst>
          </p:cNvPr>
          <p:cNvSpPr/>
          <p:nvPr/>
        </p:nvSpPr>
        <p:spPr>
          <a:xfrm>
            <a:off x="5882936" y="555049"/>
            <a:ext cx="1547674" cy="4527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07AFC66-F355-4027-B71B-B664EF52B885}"/>
              </a:ext>
            </a:extLst>
          </p:cNvPr>
          <p:cNvSpPr txBox="1"/>
          <p:nvPr/>
        </p:nvSpPr>
        <p:spPr>
          <a:xfrm>
            <a:off x="6096000" y="3727894"/>
            <a:ext cx="5371948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Kvalitní informační systém: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zachycení každého úkonu oběma směry- k zákazníkovi i od něho,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třídění dat,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analyzování dat, 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automatizace dotazů,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Propojení s jinými </a:t>
            </a:r>
            <a:r>
              <a:rPr lang="cs-CZ" sz="2000" dirty="0" err="1"/>
              <a:t>inf</a:t>
            </a:r>
            <a:r>
              <a:rPr lang="cs-CZ" sz="2000" dirty="0"/>
              <a:t>. systémy (ERP)  a subsystémy (logistika, řízení kanálů…).</a:t>
            </a:r>
          </a:p>
        </p:txBody>
      </p:sp>
    </p:spTree>
    <p:extLst>
      <p:ext uri="{BB962C8B-B14F-4D97-AF65-F5344CB8AC3E}">
        <p14:creationId xmlns:p14="http://schemas.microsoft.com/office/powerpoint/2010/main" val="384821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795130" y="594805"/>
            <a:ext cx="8313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Analytická část CRM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2ECCB334-A9B1-466A-BA83-484219035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890EF5C-72CD-44C1-AC99-BF83A016D1AC}"/>
              </a:ext>
            </a:extLst>
          </p:cNvPr>
          <p:cNvSpPr/>
          <p:nvPr/>
        </p:nvSpPr>
        <p:spPr>
          <a:xfrm>
            <a:off x="795130" y="1860605"/>
            <a:ext cx="636899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Podniky sbírají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informace o zákaznících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ukládají si je k dalšímu zpracování.  Získaná data se vyhodnocují, jsou využívána k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predikci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možného chování zákazníků a k rozmanitým analýzám. </a:t>
            </a:r>
            <a:endParaRPr lang="cs-CZ" sz="28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470C2D3-D1E6-44CA-98F9-7A2F27013BD8}"/>
              </a:ext>
            </a:extLst>
          </p:cNvPr>
          <p:cNvSpPr/>
          <p:nvPr/>
        </p:nvSpPr>
        <p:spPr>
          <a:xfrm>
            <a:off x="5780014" y="4726843"/>
            <a:ext cx="5459895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Data se ukládají do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databáze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slouží i ke zajištění operativní části CRM. </a:t>
            </a:r>
            <a:endParaRPr lang="cs-CZ" sz="2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BE8D4DE-A838-4F43-9640-49F386B5C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64" y="1399804"/>
            <a:ext cx="4158091" cy="278214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7EE30393-82AA-42E3-891C-AEF775ED88F1}"/>
              </a:ext>
            </a:extLst>
          </p:cNvPr>
          <p:cNvSpPr/>
          <p:nvPr/>
        </p:nvSpPr>
        <p:spPr>
          <a:xfrm>
            <a:off x="7528560" y="418194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https://business.critizr.com/en/blog/nps-how-to-interpret-and-analyse-it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7B6006-5C2F-4749-8181-0E6DCA293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356" y="4161764"/>
            <a:ext cx="2926080" cy="2560321"/>
          </a:xfrm>
          <a:prstGeom prst="rect">
            <a:avLst/>
          </a:prstGeom>
        </p:spPr>
      </p:pic>
      <p:sp>
        <p:nvSpPr>
          <p:cNvPr id="15" name="AutoShape 2" descr="SouvisejÃ­cÃ­ obrÃ¡zek">
            <a:extLst>
              <a:ext uri="{FF2B5EF4-FFF2-40B4-BE49-F238E27FC236}">
                <a16:creationId xmlns:a16="http://schemas.microsoft.com/office/drawing/2014/main" id="{500FFEA2-1632-4040-99A7-422919AC51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AC093EC-814B-4188-A57F-134C573E254F}"/>
              </a:ext>
            </a:extLst>
          </p:cNvPr>
          <p:cNvSpPr/>
          <p:nvPr/>
        </p:nvSpPr>
        <p:spPr>
          <a:xfrm>
            <a:off x="1604356" y="6598974"/>
            <a:ext cx="28696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https://www.capitalv.ca/diagnostic-organisationnel</a:t>
            </a:r>
          </a:p>
        </p:txBody>
      </p:sp>
    </p:spTree>
    <p:extLst>
      <p:ext uri="{BB962C8B-B14F-4D97-AF65-F5344CB8AC3E}">
        <p14:creationId xmlns:p14="http://schemas.microsoft.com/office/powerpoint/2010/main" val="341784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8EA2358-9D97-4CBD-8199-EDF7D30F286A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Centrální databáze zákazníků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C5B4D9-D9BD-4589-8794-7DA1BE89C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AFD1CC8-DF5E-4012-BA58-DDD590B375D2}"/>
              </a:ext>
            </a:extLst>
          </p:cNvPr>
          <p:cNvSpPr/>
          <p:nvPr/>
        </p:nvSpPr>
        <p:spPr>
          <a:xfrm>
            <a:off x="697476" y="1458916"/>
            <a:ext cx="6368994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Slouží k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identifikaci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potencionálních zákazníků,  rozhodování o nabídce pro zákazníky, prohloubení věrnosti zákazníka, opětovná aktivace zákazníků, eliminace závažných chyb. 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28B4023-2871-4854-8EAA-00AA1FCFF50D}"/>
              </a:ext>
            </a:extLst>
          </p:cNvPr>
          <p:cNvSpPr/>
          <p:nvPr/>
        </p:nvSpPr>
        <p:spPr>
          <a:xfrm>
            <a:off x="5780014" y="4726843"/>
            <a:ext cx="5459895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Je nezbytná </a:t>
            </a:r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propojenost</a:t>
            </a:r>
            <a:r>
              <a:rPr lang="pl-P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všech systémů a podnikových procesů.</a:t>
            </a:r>
            <a:endParaRPr lang="cs-CZ" sz="2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B0A2F1-EF97-4151-8FF1-CB5395DA3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92" y="3857850"/>
            <a:ext cx="4577916" cy="256363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9C94C9C-ABDE-4875-B531-6B0F4AB9B07D}"/>
              </a:ext>
            </a:extLst>
          </p:cNvPr>
          <p:cNvSpPr/>
          <p:nvPr/>
        </p:nvSpPr>
        <p:spPr>
          <a:xfrm>
            <a:off x="193049" y="664365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https://www.lynda.com/SQL-Server-tutorials/Database-Fundamentals-Creating-Manipulating-Data/385697-2.html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3AA44EA-C21D-47DA-91FC-33596BC19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30" y="1709637"/>
            <a:ext cx="4817690" cy="200181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96A15B8-DD91-4F5E-92E4-1FE1E6E4CDC8}"/>
              </a:ext>
            </a:extLst>
          </p:cNvPr>
          <p:cNvSpPr/>
          <p:nvPr/>
        </p:nvSpPr>
        <p:spPr>
          <a:xfrm>
            <a:off x="7723367" y="390903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https://www.gwfathom.com/our-solutions/customer-information-system/</a:t>
            </a:r>
          </a:p>
        </p:txBody>
      </p:sp>
    </p:spTree>
    <p:extLst>
      <p:ext uri="{BB962C8B-B14F-4D97-AF65-F5344CB8AC3E}">
        <p14:creationId xmlns:p14="http://schemas.microsoft.com/office/powerpoint/2010/main" val="121304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0FC5D8D-0517-4E8E-8A81-C1F3D9859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58284"/>
            <a:ext cx="1464833" cy="112789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F1FE96F-165E-41AF-8ED9-32AF6D6D02B9}"/>
              </a:ext>
            </a:extLst>
          </p:cNvPr>
          <p:cNvSpPr txBox="1"/>
          <p:nvPr/>
        </p:nvSpPr>
        <p:spPr>
          <a:xfrm>
            <a:off x="615691" y="570951"/>
            <a:ext cx="832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Databázový marketing – </a:t>
            </a:r>
            <a:r>
              <a:rPr lang="cs-CZ" sz="3600" b="1" dirty="0">
                <a:solidFill>
                  <a:srgbClr val="FF0000"/>
                </a:solidFill>
              </a:rPr>
              <a:t>Proč je důležitý?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F9E2C18-48DF-4915-A671-FE8BF614A8A7}"/>
              </a:ext>
            </a:extLst>
          </p:cNvPr>
          <p:cNvSpPr txBox="1"/>
          <p:nvPr/>
        </p:nvSpPr>
        <p:spPr>
          <a:xfrm>
            <a:off x="464771" y="1484344"/>
            <a:ext cx="6477567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Uspořádaný </a:t>
            </a:r>
            <a:r>
              <a:rPr lang="cs-CZ" sz="2800" dirty="0">
                <a:solidFill>
                  <a:srgbClr val="FF0000"/>
                </a:solidFill>
              </a:rPr>
              <a:t>soubor informací </a:t>
            </a:r>
            <a:r>
              <a:rPr lang="cs-CZ" sz="2800" dirty="0">
                <a:solidFill>
                  <a:srgbClr val="008080"/>
                </a:solidFill>
              </a:rPr>
              <a:t>o jednotlivých současných nebo potenciálních zákaznících na jednom místě. </a:t>
            </a: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Je aktuální, přístupný a použitelný k </a:t>
            </a:r>
            <a:r>
              <a:rPr lang="cs-CZ" sz="2800" b="1" dirty="0">
                <a:solidFill>
                  <a:srgbClr val="FF0000"/>
                </a:solidFill>
              </a:rPr>
              <a:t>marketingovým účelům</a:t>
            </a:r>
            <a:r>
              <a:rPr lang="cs-CZ" sz="2800" dirty="0">
                <a:solidFill>
                  <a:srgbClr val="008080"/>
                </a:solidFill>
              </a:rPr>
              <a:t>, jako je vyhledávání příležitostí k prodeji, prodej výrobků nebo služby nebo k upevňování vztahů se zákazníky.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1300B3A-9A14-4BFB-9AB4-E7F8BF113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053" y="1484344"/>
            <a:ext cx="2873296" cy="288347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BEBDD540-4006-4A72-B0A9-56F24E76BCFB}"/>
              </a:ext>
            </a:extLst>
          </p:cNvPr>
          <p:cNvSpPr/>
          <p:nvPr/>
        </p:nvSpPr>
        <p:spPr>
          <a:xfrm>
            <a:off x="8970854" y="6648387"/>
            <a:ext cx="30732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https://www.ngdata.com/what-is-database-marketing/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9604CB3-E135-4574-923E-905E8FB96F77}"/>
              </a:ext>
            </a:extLst>
          </p:cNvPr>
          <p:cNvSpPr txBox="1"/>
          <p:nvPr/>
        </p:nvSpPr>
        <p:spPr>
          <a:xfrm>
            <a:off x="615691" y="5290836"/>
            <a:ext cx="6770530" cy="101566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Demografické údaje </a:t>
            </a:r>
            <a:r>
              <a:rPr lang="cs-CZ" sz="2000" dirty="0"/>
              <a:t>– věk, příjem, rodina, narozeniny…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Psychografické </a:t>
            </a:r>
            <a:r>
              <a:rPr lang="cs-CZ" sz="2000" dirty="0"/>
              <a:t>– zájmy a názory</a:t>
            </a:r>
          </a:p>
          <a:p>
            <a:r>
              <a:rPr lang="cs-CZ" sz="2000" b="1" dirty="0">
                <a:solidFill>
                  <a:srgbClr val="FF0000"/>
                </a:solidFill>
              </a:rPr>
              <a:t>Idiografické</a:t>
            </a:r>
            <a:r>
              <a:rPr lang="cs-CZ" sz="2000" dirty="0"/>
              <a:t> – preferovaná média.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A141387-1DCB-4894-A82C-C4E51F0C6A1C}"/>
              </a:ext>
            </a:extLst>
          </p:cNvPr>
          <p:cNvSpPr txBox="1"/>
          <p:nvPr/>
        </p:nvSpPr>
        <p:spPr>
          <a:xfrm>
            <a:off x="7856565" y="4709260"/>
            <a:ext cx="371974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Vlivy působící na chování zákazníků </a:t>
            </a:r>
            <a:r>
              <a:rPr lang="cs-CZ" sz="2000" dirty="0">
                <a:solidFill>
                  <a:srgbClr val="FF0000"/>
                </a:solidFill>
              </a:rPr>
              <a:t>– kultura, společenské podmínky, referenční skupiny, osobní vlastnosti, životní podmínky…</a:t>
            </a:r>
          </a:p>
        </p:txBody>
      </p:sp>
    </p:spTree>
    <p:extLst>
      <p:ext uri="{BB962C8B-B14F-4D97-AF65-F5344CB8AC3E}">
        <p14:creationId xmlns:p14="http://schemas.microsoft.com/office/powerpoint/2010/main" val="148129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49832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ARCHITEKTURA CRM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78821" y="2209764"/>
            <a:ext cx="4628672" cy="25610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Význam architektury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Charakteristika strategické 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a analytické části CRM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Objasnění klíčových pojmů</a:t>
            </a:r>
          </a:p>
          <a:p>
            <a:pPr marL="0" indent="0">
              <a:buNone/>
            </a:pPr>
            <a:r>
              <a:rPr lang="cs-CZ" sz="2800" b="1" dirty="0">
                <a:solidFill>
                  <a:srgbClr val="008080"/>
                </a:solidFill>
                <a:cs typeface="Arial" panose="020B0604020202020204" pitchFamily="34" charset="0"/>
              </a:rPr>
              <a:t>Výpočet CLV a NPS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C4655C8B-1635-4E49-B6F7-D8CE5F53F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066" y="3254679"/>
            <a:ext cx="4267200" cy="296227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7D6A90B-BB75-431C-938E-8F2CCDDB27D0}"/>
              </a:ext>
            </a:extLst>
          </p:cNvPr>
          <p:cNvSpPr/>
          <p:nvPr/>
        </p:nvSpPr>
        <p:spPr>
          <a:xfrm>
            <a:off x="870679" y="1161298"/>
            <a:ext cx="8141364" cy="237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Obchodní data: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kupní historie (vývoj),</a:t>
            </a: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preference značky aj.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data: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platební historie včetně typu platby.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Marketingová data: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míra odezvy zákazníků na kampaně, spokojenost zákazníků a data o retenci.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42838" y="514967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Rozdělení dat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80AD37-6F43-493D-B07C-6081837E1E54}"/>
              </a:ext>
            </a:extLst>
          </p:cNvPr>
          <p:cNvSpPr/>
          <p:nvPr/>
        </p:nvSpPr>
        <p:spPr>
          <a:xfrm>
            <a:off x="9942666" y="6627681"/>
            <a:ext cx="22493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https://www.emaze.com/@AOFOTIRRL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7960D4-87D0-4770-8291-E418C56493D3}"/>
              </a:ext>
            </a:extLst>
          </p:cNvPr>
          <p:cNvSpPr txBox="1"/>
          <p:nvPr/>
        </p:nvSpPr>
        <p:spPr>
          <a:xfrm>
            <a:off x="831001" y="3707355"/>
            <a:ext cx="6673755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Klíčová data v IS pro CRM:</a:t>
            </a:r>
            <a:br>
              <a:rPr lang="cs-CZ" sz="2000" dirty="0"/>
            </a:br>
            <a:r>
              <a:rPr lang="cs-CZ" sz="2000" dirty="0"/>
              <a:t>- </a:t>
            </a:r>
            <a:r>
              <a:rPr lang="cs-CZ" sz="2000" b="1" dirty="0"/>
              <a:t>komplexní údaje o zákaznících </a:t>
            </a:r>
            <a:r>
              <a:rPr lang="cs-CZ" sz="2000" dirty="0"/>
              <a:t>- adresy, detailní chování, zvyklosti…</a:t>
            </a:r>
          </a:p>
          <a:p>
            <a:pPr marL="285750" indent="-285750">
              <a:buFontTx/>
              <a:buChar char="-"/>
            </a:pPr>
            <a:r>
              <a:rPr lang="cs-CZ" sz="2000" b="1" dirty="0"/>
              <a:t>veškeré obchodní vztahy </a:t>
            </a:r>
            <a:r>
              <a:rPr lang="cs-CZ" sz="2000" dirty="0"/>
              <a:t>– nákupy/ prodeje, fakturace, platební morálka…</a:t>
            </a:r>
          </a:p>
          <a:p>
            <a:pPr marL="285750" indent="-285750">
              <a:buFontTx/>
              <a:buChar char="-"/>
            </a:pPr>
            <a:r>
              <a:rPr lang="cs-CZ" sz="2000" b="1" dirty="0"/>
              <a:t>každá událost </a:t>
            </a:r>
            <a:r>
              <a:rPr lang="cs-CZ" sz="2000" dirty="0"/>
              <a:t>– osobní jednání, telefonát, email – popis průběhu, návrh řešení, další plánovaný kontakt…</a:t>
            </a:r>
          </a:p>
          <a:p>
            <a:pPr marL="285750" indent="-285750">
              <a:buFontTx/>
              <a:buChar char="-"/>
            </a:pPr>
            <a:r>
              <a:rPr lang="cs-CZ" sz="2000" b="1" dirty="0"/>
              <a:t>doplňkové informace s odkazy </a:t>
            </a:r>
            <a:r>
              <a:rPr lang="cs-CZ" sz="2000" dirty="0"/>
              <a:t>– odkaz- obrázky, dokumenty…</a:t>
            </a:r>
          </a:p>
        </p:txBody>
      </p:sp>
    </p:spTree>
    <p:extLst>
      <p:ext uri="{BB962C8B-B14F-4D97-AF65-F5344CB8AC3E}">
        <p14:creationId xmlns:p14="http://schemas.microsoft.com/office/powerpoint/2010/main" val="2229767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50864" y="539147"/>
            <a:ext cx="9490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Modelový příklad celoživotní hodnoty zákazníka (CLV)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078EC1B-CF9F-42D5-847F-79AAB969F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961909"/>
              </p:ext>
            </p:extLst>
          </p:nvPr>
        </p:nvGraphicFramePr>
        <p:xfrm>
          <a:off x="750864" y="3361437"/>
          <a:ext cx="4921856" cy="2343542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643435">
                  <a:extLst>
                    <a:ext uri="{9D8B030D-6E8A-4147-A177-3AD203B41FA5}">
                      <a16:colId xmlns:a16="http://schemas.microsoft.com/office/drawing/2014/main" val="3800670162"/>
                    </a:ext>
                  </a:extLst>
                </a:gridCol>
                <a:gridCol w="1278421">
                  <a:extLst>
                    <a:ext uri="{9D8B030D-6E8A-4147-A177-3AD203B41FA5}">
                      <a16:colId xmlns:a16="http://schemas.microsoft.com/office/drawing/2014/main" val="1610307200"/>
                    </a:ext>
                  </a:extLst>
                </a:gridCol>
              </a:tblGrid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Průměrný výnos produktu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b="0" dirty="0">
                          <a:effectLst/>
                        </a:rPr>
                        <a:t>407 Kč</a:t>
                      </a:r>
                      <a:endParaRPr lang="cs-CZ" sz="24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8402743"/>
                  </a:ext>
                </a:extLst>
              </a:tr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Průměrná cena nákladů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40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9603265"/>
                  </a:ext>
                </a:extLst>
              </a:tr>
              <a:tr h="518502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Průměrný variabilní náklad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20 Kč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3158587"/>
                  </a:ext>
                </a:extLst>
              </a:tr>
              <a:tr h="25080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Diskontní míra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15 %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5166983"/>
                  </a:ext>
                </a:extLst>
              </a:tr>
              <a:tr h="250805">
                <a:tc>
                  <a:txBody>
                    <a:bodyPr/>
                    <a:lstStyle/>
                    <a:p>
                      <a:pPr indent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Míra retence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80 %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193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C25B413-2E2B-4378-B126-C5E35009DA71}"/>
                  </a:ext>
                </a:extLst>
              </p:cNvPr>
              <p:cNvSpPr/>
              <p:nvPr/>
            </p:nvSpPr>
            <p:spPr>
              <a:xfrm>
                <a:off x="4359440" y="1910028"/>
                <a:ext cx="3739742" cy="747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180340" algn="just">
                  <a:spcBef>
                    <a:spcPts val="425"/>
                  </a:spcBef>
                  <a:spcAft>
                    <a:spcPts val="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CLV=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    </m:t>
                        </m:r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cs-CZ" sz="2800"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</a:rPr>
                              <m:t>r</m:t>
                            </m:r>
                          </m:num>
                          <m:den>
                            <m:d>
                              <m:dPr>
                                <m:ctrlP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1+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𝑖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cs-CZ" sz="28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cs-CZ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cs-CZ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cs-CZ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8C25B413-2E2B-4378-B126-C5E35009D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40" y="1910028"/>
                <a:ext cx="3739742" cy="747962"/>
              </a:xfrm>
              <a:prstGeom prst="rect">
                <a:avLst/>
              </a:prstGeom>
              <a:blipFill>
                <a:blip r:embed="rId3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64F6BAB8-8075-4E0C-962C-14DA4C448D5D}"/>
                  </a:ext>
                </a:extLst>
              </p:cNvPr>
              <p:cNvSpPr/>
              <p:nvPr/>
            </p:nvSpPr>
            <p:spPr>
              <a:xfrm>
                <a:off x="7333753" y="3808939"/>
                <a:ext cx="3739742" cy="14485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CLV</a:t>
                </a:r>
                <a:r>
                  <a:rPr lang="cs-CZ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347 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0,8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(1+0,15−0,8)</m:t>
                        </m:r>
                      </m:den>
                    </m:f>
                  </m:oMath>
                </a14:m>
                <a:endParaRPr lang="cs-CZ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CLV= </a:t>
                </a:r>
                <a:r>
                  <a:rPr lang="cs-CZ" sz="2400" b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791, 16 Kč</a:t>
                </a:r>
                <a:endParaRPr lang="cs-CZ" sz="2400" u="sng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64F6BAB8-8075-4E0C-962C-14DA4C448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53" y="3808939"/>
                <a:ext cx="3739742" cy="1448538"/>
              </a:xfrm>
              <a:prstGeom prst="rect">
                <a:avLst/>
              </a:prstGeom>
              <a:blipFill>
                <a:blip r:embed="rId4"/>
                <a:stretch>
                  <a:fillRect b="-92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délník 12">
            <a:extLst>
              <a:ext uri="{FF2B5EF4-FFF2-40B4-BE49-F238E27FC236}">
                <a16:creationId xmlns:a16="http://schemas.microsoft.com/office/drawing/2014/main" id="{0B7A4069-164E-4480-9486-168D2398D105}"/>
              </a:ext>
            </a:extLst>
          </p:cNvPr>
          <p:cNvSpPr/>
          <p:nvPr/>
        </p:nvSpPr>
        <p:spPr>
          <a:xfrm>
            <a:off x="632870" y="5954313"/>
            <a:ext cx="10607039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Je to málo nebo moc pro firmu? Rozhodující je sledování v čase.</a:t>
            </a:r>
            <a:endParaRPr lang="cs-CZ" sz="2800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F6CE9381-E8D8-490D-9471-BB351115BC6E}"/>
              </a:ext>
            </a:extLst>
          </p:cNvPr>
          <p:cNvCxnSpPr/>
          <p:nvPr/>
        </p:nvCxnSpPr>
        <p:spPr>
          <a:xfrm flipH="1">
            <a:off x="8380521" y="2352583"/>
            <a:ext cx="71909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29FDF10C-8C9E-48C7-BA61-188E0B04469C}"/>
              </a:ext>
            </a:extLst>
          </p:cNvPr>
          <p:cNvSpPr txBox="1"/>
          <p:nvPr/>
        </p:nvSpPr>
        <p:spPr>
          <a:xfrm>
            <a:off x="9507984" y="2059619"/>
            <a:ext cx="246434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Marže x Multiplikátor </a:t>
            </a:r>
          </a:p>
        </p:txBody>
      </p:sp>
    </p:spTree>
    <p:extLst>
      <p:ext uri="{BB962C8B-B14F-4D97-AF65-F5344CB8AC3E}">
        <p14:creationId xmlns:p14="http://schemas.microsoft.com/office/powerpoint/2010/main" val="272970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4B617CF-54D4-4859-8F30-7EFF146F2F9C}"/>
              </a:ext>
            </a:extLst>
          </p:cNvPr>
          <p:cNvSpPr txBox="1"/>
          <p:nvPr/>
        </p:nvSpPr>
        <p:spPr>
          <a:xfrm>
            <a:off x="814474" y="586854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Míra loajality – Net </a:t>
            </a:r>
            <a:r>
              <a:rPr lang="cs-CZ" sz="3600" b="1" dirty="0" err="1">
                <a:solidFill>
                  <a:srgbClr val="008080"/>
                </a:solidFill>
              </a:rPr>
              <a:t>Promoter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  <a:r>
              <a:rPr lang="cs-CZ" sz="3600" b="1" dirty="0" err="1">
                <a:solidFill>
                  <a:srgbClr val="008080"/>
                </a:solidFill>
              </a:rPr>
              <a:t>Score</a:t>
            </a:r>
            <a:r>
              <a:rPr lang="cs-CZ" sz="3600" b="1" dirty="0">
                <a:solidFill>
                  <a:srgbClr val="008080"/>
                </a:solidFill>
              </a:rPr>
              <a:t> (NPS)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2F3143-6DB5-493E-9DCF-C304F3A8D620}"/>
              </a:ext>
            </a:extLst>
          </p:cNvPr>
          <p:cNvSpPr txBox="1"/>
          <p:nvPr/>
        </p:nvSpPr>
        <p:spPr>
          <a:xfrm>
            <a:off x="909888" y="1469995"/>
            <a:ext cx="1008676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Je metoda měření 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míry loajality zákazníků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nebo 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zaměstnanců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podniku, kterou roku 2003 vytvořil Fred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Reichheld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ve spolupráci s firmou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Bain&amp;Company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</a:rPr>
              <a:t> a </a:t>
            </a:r>
            <a:r>
              <a:rPr lang="cs-CZ" sz="2800" b="1" dirty="0" err="1">
                <a:solidFill>
                  <a:srgbClr val="008080"/>
                </a:solidFill>
                <a:ea typeface="Calibri" panose="020F0502020204030204" pitchFamily="34" charset="0"/>
              </a:rPr>
              <a:t>Satmetrix</a:t>
            </a:r>
            <a:endParaRPr lang="cs-CZ" sz="2800" b="1" dirty="0">
              <a:solidFill>
                <a:srgbClr val="008080"/>
              </a:solidFill>
              <a:ea typeface="Calibri" panose="020F0502020204030204" pitchFamily="34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72696-4D84-4D0C-A4F7-0FD58173183C}"/>
              </a:ext>
            </a:extLst>
          </p:cNvPr>
          <p:cNvSpPr txBox="1"/>
          <p:nvPr/>
        </p:nvSpPr>
        <p:spPr>
          <a:xfrm>
            <a:off x="909887" y="3063966"/>
            <a:ext cx="10086765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Výsledek NPS prezentuje firmě ochotu zákazníků či zaměstnanců </a:t>
            </a:r>
            <a:r>
              <a:rPr lang="cs-CZ" sz="2800" b="1" dirty="0">
                <a:solidFill>
                  <a:srgbClr val="FF0000"/>
                </a:solidFill>
                <a:ea typeface="Calibri" panose="020F0502020204030204" pitchFamily="34" charset="0"/>
              </a:rPr>
              <a:t>doporučit značku 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jako prodejce či zaměstnavatele. Prostřednictvím této metody firma získá velmi cenné informace.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EDF78A0-B860-4B29-9684-ECD3B2E59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50" y="4639809"/>
            <a:ext cx="4039842" cy="221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8E806A1E-7704-4901-8505-3CCDB87BBC73}"/>
              </a:ext>
            </a:extLst>
          </p:cNvPr>
          <p:cNvSpPr/>
          <p:nvPr/>
        </p:nvSpPr>
        <p:spPr>
          <a:xfrm>
            <a:off x="0" y="6453445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https://www.redpointglobal.com/blog/why-personalization-drives-the-most-effective-customer-loyalty-programs/</a:t>
            </a:r>
          </a:p>
        </p:txBody>
      </p:sp>
    </p:spTree>
    <p:extLst>
      <p:ext uri="{BB962C8B-B14F-4D97-AF65-F5344CB8AC3E}">
        <p14:creationId xmlns:p14="http://schemas.microsoft.com/office/powerpoint/2010/main" val="3717346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EB1807F7-6300-453B-9B9B-D84B0E4FEBF9}"/>
              </a:ext>
            </a:extLst>
          </p:cNvPr>
          <p:cNvSpPr txBox="1"/>
          <p:nvPr/>
        </p:nvSpPr>
        <p:spPr>
          <a:xfrm>
            <a:off x="725697" y="1986019"/>
            <a:ext cx="6678279" cy="35394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Na základě výsledků může firma u jednotlivých zákazníků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předejít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 např. jejich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odchodu ke konkurenci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, vyřešit současné problémy (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nespokojenost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</a:rPr>
              <a:t>) zákazníků, zjistit, zda nově zavedené CRM ovlivnilo loajalitu zákazníků a v případě velmi pozitivního výsledku NPS tuto informaci zveřejnit a </a:t>
            </a:r>
            <a:r>
              <a:rPr lang="cs-CZ" sz="2800" dirty="0">
                <a:solidFill>
                  <a:srgbClr val="FF0000"/>
                </a:solidFill>
                <a:ea typeface="Calibri" panose="020F0502020204030204" pitchFamily="34" charset="0"/>
              </a:rPr>
              <a:t>vylepšit tak povědomí o firmě.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C684F1D-BCA7-4EB4-A5E9-1716A431E7A2}"/>
              </a:ext>
            </a:extLst>
          </p:cNvPr>
          <p:cNvSpPr txBox="1"/>
          <p:nvPr/>
        </p:nvSpPr>
        <p:spPr>
          <a:xfrm>
            <a:off x="814474" y="586854"/>
            <a:ext cx="8528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Míra loajality – Net </a:t>
            </a:r>
            <a:r>
              <a:rPr lang="cs-CZ" sz="3600" b="1" dirty="0" err="1">
                <a:solidFill>
                  <a:srgbClr val="008080"/>
                </a:solidFill>
              </a:rPr>
              <a:t>Promoter</a:t>
            </a:r>
            <a:r>
              <a:rPr lang="cs-CZ" sz="3600" b="1" dirty="0">
                <a:solidFill>
                  <a:srgbClr val="008080"/>
                </a:solidFill>
              </a:rPr>
              <a:t> </a:t>
            </a:r>
            <a:r>
              <a:rPr lang="cs-CZ" sz="3600" b="1" dirty="0" err="1">
                <a:solidFill>
                  <a:srgbClr val="008080"/>
                </a:solidFill>
              </a:rPr>
              <a:t>Score</a:t>
            </a:r>
            <a:r>
              <a:rPr lang="cs-CZ" sz="3600" b="1" dirty="0">
                <a:solidFill>
                  <a:srgbClr val="008080"/>
                </a:solidFill>
              </a:rPr>
              <a:t> (NPS)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7D1A92-CF1B-4DF7-9DA4-B41054B15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78" y="2582621"/>
            <a:ext cx="3596744" cy="2158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A3D3F0E6-8410-4125-A888-814684E3320E}"/>
              </a:ext>
            </a:extLst>
          </p:cNvPr>
          <p:cNvSpPr/>
          <p:nvPr/>
        </p:nvSpPr>
        <p:spPr>
          <a:xfrm>
            <a:off x="6096000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https://www.volusion.com/blog/how-to-create-customer-loyalty-ecommerce/</a:t>
            </a:r>
          </a:p>
        </p:txBody>
      </p:sp>
    </p:spTree>
    <p:extLst>
      <p:ext uri="{BB962C8B-B14F-4D97-AF65-F5344CB8AC3E}">
        <p14:creationId xmlns:p14="http://schemas.microsoft.com/office/powerpoint/2010/main" val="411623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30223" y="570951"/>
            <a:ext cx="6673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Postup zjišťování NPS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1929D1-85A4-4838-AF8A-BF3958320B10}"/>
              </a:ext>
            </a:extLst>
          </p:cNvPr>
          <p:cNvSpPr txBox="1"/>
          <p:nvPr/>
        </p:nvSpPr>
        <p:spPr>
          <a:xfrm>
            <a:off x="730223" y="1992626"/>
            <a:ext cx="98370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Marketingový výzkum prostřednictvím e-mailu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Online formulář nebo vložení otázky přímo do obsahu e-mailu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Pouze jedna otázka</a:t>
            </a:r>
          </a:p>
          <a:p>
            <a:pPr marL="514350" indent="-514350">
              <a:buAutoNum type="arabicPeriod"/>
            </a:pPr>
            <a:r>
              <a:rPr lang="cs-CZ" sz="2800" b="1" dirty="0">
                <a:solidFill>
                  <a:srgbClr val="008080"/>
                </a:solidFill>
              </a:rPr>
              <a:t>Vyhodnocení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4B5ED4B-3B94-4E1C-AA53-189CC812E537}"/>
              </a:ext>
            </a:extLst>
          </p:cNvPr>
          <p:cNvSpPr/>
          <p:nvPr/>
        </p:nvSpPr>
        <p:spPr>
          <a:xfrm>
            <a:off x="818984" y="4711073"/>
            <a:ext cx="9748299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„Jak pravděpodobné je, že byste doporučili společnost / produkt / službu příteli nebo kolegovi?“ 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0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59387"/>
            <a:ext cx="947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Postup výpočtu a výsledky NPS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E6203B-3403-4B3F-8500-A3406D06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53" y="1315296"/>
            <a:ext cx="4096322" cy="2143424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1CE4B39A-4D8C-4F44-9918-961310AB5C2B}"/>
              </a:ext>
            </a:extLst>
          </p:cNvPr>
          <p:cNvSpPr/>
          <p:nvPr/>
        </p:nvSpPr>
        <p:spPr>
          <a:xfrm>
            <a:off x="6729453" y="458733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https://www.avds.com/2019/01/23/8-must-have-kpis-for-measuring-cx-and-contact-center-success/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8FC4937-C88F-4987-9229-ACE2225F1AB1}"/>
              </a:ext>
            </a:extLst>
          </p:cNvPr>
          <p:cNvSpPr/>
          <p:nvPr/>
        </p:nvSpPr>
        <p:spPr>
          <a:xfrm>
            <a:off x="531377" y="1651501"/>
            <a:ext cx="5472973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Zákazník odpovídá na škále 0 –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</a:rPr>
              <a:t>0 = zcela nepravděpodobné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>
                <a:latin typeface="Times New Roman" panose="02020603050405020304" pitchFamily="18" charset="0"/>
              </a:rPr>
              <a:t>10 = zcela pravděpodobné</a:t>
            </a:r>
            <a:endParaRPr lang="cs-CZ" sz="28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CF93A53-BEA8-4D34-80E9-62DCA7F84C05}"/>
              </a:ext>
            </a:extLst>
          </p:cNvPr>
          <p:cNvSpPr/>
          <p:nvPr/>
        </p:nvSpPr>
        <p:spPr>
          <a:xfrm>
            <a:off x="531377" y="3787809"/>
            <a:ext cx="9005350" cy="5480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Cílem firmy je výsledek s vysokým počtem odpovědí 10. 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93F866B-771A-4AEC-976D-F385F14AD3C0}"/>
              </a:ext>
            </a:extLst>
          </p:cNvPr>
          <p:cNvSpPr/>
          <p:nvPr/>
        </p:nvSpPr>
        <p:spPr>
          <a:xfrm>
            <a:off x="638450" y="5076812"/>
            <a:ext cx="100915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Na základě této otázky a jednotlivých odpovědí může firmy zjistit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počty zákazníků,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které jsou v této metodě rozděleny do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tří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charakteristik:</a:t>
            </a:r>
            <a:endParaRPr 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4E479CE-9390-46DF-9843-87091846C221}"/>
              </a:ext>
            </a:extLst>
          </p:cNvPr>
          <p:cNvSpPr txBox="1"/>
          <p:nvPr/>
        </p:nvSpPr>
        <p:spPr>
          <a:xfrm>
            <a:off x="10404628" y="1874816"/>
            <a:ext cx="17873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Promotéři 9-10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AA53BC-8EE3-4FB9-A354-FDC50CA65BE0}"/>
              </a:ext>
            </a:extLst>
          </p:cNvPr>
          <p:cNvSpPr txBox="1"/>
          <p:nvPr/>
        </p:nvSpPr>
        <p:spPr>
          <a:xfrm>
            <a:off x="7731189" y="838133"/>
            <a:ext cx="15510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Neutrální 7-8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16A0C2A-58CE-4D85-A67B-C4259E154D4B}"/>
              </a:ext>
            </a:extLst>
          </p:cNvPr>
          <p:cNvSpPr txBox="1"/>
          <p:nvPr/>
        </p:nvSpPr>
        <p:spPr>
          <a:xfrm>
            <a:off x="5967474" y="1641182"/>
            <a:ext cx="140553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Kritici 0-6</a:t>
            </a:r>
          </a:p>
        </p:txBody>
      </p:sp>
    </p:spTree>
    <p:extLst>
      <p:ext uri="{BB962C8B-B14F-4D97-AF65-F5344CB8AC3E}">
        <p14:creationId xmlns:p14="http://schemas.microsoft.com/office/powerpoint/2010/main" val="2623209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4729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Kritici (</a:t>
            </a:r>
            <a:r>
              <a:rPr lang="cs-CZ" sz="3600" b="1" dirty="0" err="1">
                <a:solidFill>
                  <a:srgbClr val="008080"/>
                </a:solidFill>
              </a:rPr>
              <a:t>deatraktoři</a:t>
            </a:r>
            <a:r>
              <a:rPr lang="cs-CZ" sz="3600" b="1" dirty="0">
                <a:solidFill>
                  <a:srgbClr val="008080"/>
                </a:solidFill>
              </a:rPr>
              <a:t>, </a:t>
            </a:r>
            <a:r>
              <a:rPr lang="cs-CZ" sz="3600" b="1" dirty="0" err="1">
                <a:solidFill>
                  <a:srgbClr val="008080"/>
                </a:solidFill>
              </a:rPr>
              <a:t>detraktor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82E6AEC-DF99-492F-918E-BB4F33FA4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4" y="4340418"/>
            <a:ext cx="4858246" cy="2367446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037FE285-07CF-40B2-9D3C-B48CD3A510B0}"/>
              </a:ext>
            </a:extLst>
          </p:cNvPr>
          <p:cNvSpPr/>
          <p:nvPr/>
        </p:nvSpPr>
        <p:spPr>
          <a:xfrm>
            <a:off x="8118450" y="6584753"/>
            <a:ext cx="35076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https://solvvy.com/blog/detractors-vs-promoters-improve-nps/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EE6C96F-F5D6-463E-89BB-51F6356DDB4E}"/>
              </a:ext>
            </a:extLst>
          </p:cNvPr>
          <p:cNvSpPr/>
          <p:nvPr/>
        </p:nvSpPr>
        <p:spPr>
          <a:xfrm>
            <a:off x="1609314" y="2040528"/>
            <a:ext cx="791949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Pokud zákazník zvolí odpověď ve škále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1 – 6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znamená to, že firmu nikomu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nedoporučí. 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6B779DF-4254-4439-B574-28BCDDD45485}"/>
              </a:ext>
            </a:extLst>
          </p:cNvPr>
          <p:cNvSpPr/>
          <p:nvPr/>
        </p:nvSpPr>
        <p:spPr>
          <a:xfrm>
            <a:off x="463826" y="4235497"/>
            <a:ext cx="6096000" cy="22467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Pokud se někdo zákazníka zeptá na zkušenost a doporučení konkrétní firmy, reakce bude velmi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negativní.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Tato reakce tak způsobí šíření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špatného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povědomí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 firmě.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21731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68230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Neutrální (</a:t>
            </a:r>
            <a:r>
              <a:rPr lang="cs-CZ" sz="3600" b="1" dirty="0" err="1">
                <a:solidFill>
                  <a:srgbClr val="008080"/>
                </a:solidFill>
              </a:rPr>
              <a:t>passives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E8A8F66-35E8-42B8-9FBB-4070A45C5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567" y="4396243"/>
            <a:ext cx="8475478" cy="2461757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58160441-FEE6-4AA0-A869-70DD3C5D9AF8}"/>
              </a:ext>
            </a:extLst>
          </p:cNvPr>
          <p:cNvSpPr/>
          <p:nvPr/>
        </p:nvSpPr>
        <p:spPr>
          <a:xfrm>
            <a:off x="7511078" y="6583813"/>
            <a:ext cx="31646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http://contactcentremonthly.co.uk/nps-customer-effort/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54DB619-A69C-47F0-B6FA-BE9DC8A78816}"/>
              </a:ext>
            </a:extLst>
          </p:cNvPr>
          <p:cNvSpPr/>
          <p:nvPr/>
        </p:nvSpPr>
        <p:spPr>
          <a:xfrm>
            <a:off x="531377" y="1839688"/>
            <a:ext cx="988447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Zákazníci, kteří odpověděli ve škále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7 – 8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zaujímají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neutrální postoj.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Nedoporučí služby či produkty firmy, ale také nešíří špatné zkušenosti. 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263B99B-324B-46F0-AD4A-3432014E5984}"/>
              </a:ext>
            </a:extLst>
          </p:cNvPr>
          <p:cNvSpPr/>
          <p:nvPr/>
        </p:nvSpPr>
        <p:spPr>
          <a:xfrm>
            <a:off x="531377" y="4029267"/>
            <a:ext cx="4324198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Pokud ale konkurence poskytne lepší cenu, nemají problém stát se zákazníkem konkurence, jelikož tito zákazníci jsou velmi citliví na cenu.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5236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1070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Promotéři (</a:t>
            </a:r>
            <a:r>
              <a:rPr lang="cs-CZ" sz="3600" b="1" dirty="0" err="1">
                <a:solidFill>
                  <a:srgbClr val="008080"/>
                </a:solidFill>
              </a:rPr>
              <a:t>atraktoři</a:t>
            </a:r>
            <a:r>
              <a:rPr lang="cs-CZ" sz="3600" b="1" dirty="0">
                <a:solidFill>
                  <a:srgbClr val="008080"/>
                </a:solidFill>
              </a:rPr>
              <a:t>, </a:t>
            </a:r>
            <a:r>
              <a:rPr lang="cs-CZ" sz="3600" b="1" dirty="0" err="1">
                <a:solidFill>
                  <a:srgbClr val="008080"/>
                </a:solidFill>
              </a:rPr>
              <a:t>promoters</a:t>
            </a:r>
            <a:r>
              <a:rPr lang="cs-CZ" sz="3600" b="1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5413DAD-6B8E-4931-8A64-A5863BB0BABF}"/>
              </a:ext>
            </a:extLst>
          </p:cNvPr>
          <p:cNvSpPr/>
          <p:nvPr/>
        </p:nvSpPr>
        <p:spPr>
          <a:xfrm>
            <a:off x="531377" y="1702037"/>
            <a:ext cx="988447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Skupina zákazníků, o které mají firmy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největší zájem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 snaží se docílit, aby se počet těchto zákazníků neustále zvyšoval. Tito zákazníci zvolí škálu </a:t>
            </a:r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9 – 10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což vystihuje jejich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maximální spokojenost.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8E75657-8973-459D-A135-F0C0E34DD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15" y="4425978"/>
            <a:ext cx="6179215" cy="2432022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69FEAAC-77B9-4841-A81D-5B05AFCB6414}"/>
              </a:ext>
            </a:extLst>
          </p:cNvPr>
          <p:cNvSpPr/>
          <p:nvPr/>
        </p:nvSpPr>
        <p:spPr>
          <a:xfrm>
            <a:off x="855616" y="6611779"/>
            <a:ext cx="29963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https://www.nicereply.com/blog/use-nps-promoters/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B1DC5FD-09AE-415C-A95D-FD71D5A65B47}"/>
              </a:ext>
            </a:extLst>
          </p:cNvPr>
          <p:cNvSpPr/>
          <p:nvPr/>
        </p:nvSpPr>
        <p:spPr>
          <a:xfrm>
            <a:off x="6915711" y="4234821"/>
            <a:ext cx="4324198" cy="2246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Promotéři navíc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odpouští,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pokud se firma dopustí chyby a jsou nakloněny po-moci například při tvorbě nového produktu či služby.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877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571122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Výpočet NPS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B0A058-EE65-4C5F-9B80-870677426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5" y="1593088"/>
            <a:ext cx="9978425" cy="496144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11C42F5-A1F6-467E-80F0-3A67BD7B6D4F}"/>
              </a:ext>
            </a:extLst>
          </p:cNvPr>
          <p:cNvSpPr/>
          <p:nvPr/>
        </p:nvSpPr>
        <p:spPr>
          <a:xfrm>
            <a:off x="3871992" y="6539403"/>
            <a:ext cx="3230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https://www.checkmarket.com/blog/net-promoter-score/</a:t>
            </a:r>
          </a:p>
        </p:txBody>
      </p:sp>
    </p:spTree>
    <p:extLst>
      <p:ext uri="{BB962C8B-B14F-4D97-AF65-F5344CB8AC3E}">
        <p14:creationId xmlns:p14="http://schemas.microsoft.com/office/powerpoint/2010/main" val="248097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223"/>
            <a:ext cx="526234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Architektura CRM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3864" y="3609900"/>
            <a:ext cx="10776045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Architektura CRM zahrnuje několik částí. </a:t>
            </a:r>
          </a:p>
          <a:p>
            <a:pPr algn="ctr"/>
            <a:r>
              <a:rPr lang="cs-CZ" sz="3200" b="1" dirty="0">
                <a:solidFill>
                  <a:srgbClr val="008080"/>
                </a:solidFill>
              </a:rPr>
              <a:t>Jedná se o </a:t>
            </a:r>
            <a:r>
              <a:rPr lang="cs-CZ" sz="3200" b="1" u="sng" dirty="0">
                <a:solidFill>
                  <a:srgbClr val="008080"/>
                </a:solidFill>
              </a:rPr>
              <a:t>strategickou část</a:t>
            </a:r>
            <a:r>
              <a:rPr lang="cs-CZ" sz="3200" b="1" dirty="0">
                <a:solidFill>
                  <a:srgbClr val="008080"/>
                </a:solidFill>
              </a:rPr>
              <a:t>, </a:t>
            </a:r>
            <a:r>
              <a:rPr lang="cs-CZ" sz="3200" b="1" u="sng" dirty="0">
                <a:solidFill>
                  <a:srgbClr val="008080"/>
                </a:solidFill>
              </a:rPr>
              <a:t>analytickou, operativní </a:t>
            </a:r>
          </a:p>
          <a:p>
            <a:pPr algn="ctr"/>
            <a:r>
              <a:rPr lang="cs-CZ" sz="3200" b="1" dirty="0">
                <a:solidFill>
                  <a:srgbClr val="008080"/>
                </a:solidFill>
              </a:rPr>
              <a:t>a </a:t>
            </a:r>
            <a:r>
              <a:rPr lang="cs-CZ" sz="3200" b="1" u="sng" dirty="0">
                <a:solidFill>
                  <a:srgbClr val="008080"/>
                </a:solidFill>
              </a:rPr>
              <a:t>kolaborativní</a:t>
            </a:r>
            <a:r>
              <a:rPr lang="cs-CZ" sz="3200" b="1" dirty="0">
                <a:solidFill>
                  <a:srgbClr val="008080"/>
                </a:solidFill>
              </a:rPr>
              <a:t>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23EA01-898E-4D8D-AF19-A74D98A3D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9223"/>
            <a:ext cx="5460545" cy="284305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C0E088F8-A1BB-4B83-9556-142626D190BA}"/>
              </a:ext>
            </a:extLst>
          </p:cNvPr>
          <p:cNvSpPr/>
          <p:nvPr/>
        </p:nvSpPr>
        <p:spPr>
          <a:xfrm>
            <a:off x="5512178" y="3069167"/>
            <a:ext cx="33409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https://www.squirian.com/crm-development-company.html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64134D-BB54-4C0C-9457-D9F9E59ED5FE}"/>
              </a:ext>
            </a:extLst>
          </p:cNvPr>
          <p:cNvSpPr txBox="1"/>
          <p:nvPr/>
        </p:nvSpPr>
        <p:spPr>
          <a:xfrm>
            <a:off x="2654424" y="5400098"/>
            <a:ext cx="605457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Někdy se CRM systémy člení na marketing, prodej, vztahy se zákazníky a call centra.</a:t>
            </a:r>
          </a:p>
        </p:txBody>
      </p:sp>
    </p:spTree>
    <p:extLst>
      <p:ext uri="{BB962C8B-B14F-4D97-AF65-F5344CB8AC3E}">
        <p14:creationId xmlns:p14="http://schemas.microsoft.com/office/powerpoint/2010/main" val="1748698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67767" y="644418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Výpočet NPS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89CA82-537E-41C1-BF11-6ED811EC7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75" y="3868131"/>
            <a:ext cx="6731000" cy="23876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937E6AA-B6EF-422F-BA70-91249649BB10}"/>
              </a:ext>
            </a:extLst>
          </p:cNvPr>
          <p:cNvSpPr/>
          <p:nvPr/>
        </p:nvSpPr>
        <p:spPr>
          <a:xfrm>
            <a:off x="3188228" y="652884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http://www.netpromotersystem.com/about/measuring-your-net-promoter-score.aspx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AC6569D-7FD2-4D01-B3D1-CB82B35888BC}"/>
              </a:ext>
            </a:extLst>
          </p:cNvPr>
          <p:cNvSpPr/>
          <p:nvPr/>
        </p:nvSpPr>
        <p:spPr>
          <a:xfrm>
            <a:off x="467767" y="1919900"/>
            <a:ext cx="717696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NPS může mít hodnoty od – 100 % až + 100 %. </a:t>
            </a:r>
            <a:endParaRPr lang="cs-CZ" sz="28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3CB88A36-8856-4AF0-B008-4AF0A3EBD756}"/>
              </a:ext>
            </a:extLst>
          </p:cNvPr>
          <p:cNvSpPr/>
          <p:nvPr/>
        </p:nvSpPr>
        <p:spPr>
          <a:xfrm>
            <a:off x="467767" y="3071801"/>
            <a:ext cx="96664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Čím vyšší je % skóre, tím více jsou zákazníci s firmou spokojení. </a:t>
            </a:r>
            <a:endParaRPr lang="cs-CZ" sz="28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D19411-8370-4033-90BD-9C53D03EDAFD}"/>
              </a:ext>
            </a:extLst>
          </p:cNvPr>
          <p:cNvSpPr txBox="1"/>
          <p:nvPr/>
        </p:nvSpPr>
        <p:spPr>
          <a:xfrm>
            <a:off x="159798" y="5250474"/>
            <a:ext cx="2068497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Jak je pravděpodobné, že byste nás doporučili příteli?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C53A301-BD04-4290-B462-1FF1783918EA}"/>
              </a:ext>
            </a:extLst>
          </p:cNvPr>
          <p:cNvSpPr txBox="1"/>
          <p:nvPr/>
        </p:nvSpPr>
        <p:spPr>
          <a:xfrm>
            <a:off x="467768" y="3977196"/>
            <a:ext cx="1760528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Velmi</a:t>
            </a:r>
          </a:p>
          <a:p>
            <a:pPr algn="ctr"/>
            <a:r>
              <a:rPr lang="cs-CZ" dirty="0"/>
              <a:t>pravděpodobné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9352B83-1B80-45B1-BB70-7C7677DF5A40}"/>
              </a:ext>
            </a:extLst>
          </p:cNvPr>
          <p:cNvSpPr txBox="1"/>
          <p:nvPr/>
        </p:nvSpPr>
        <p:spPr>
          <a:xfrm>
            <a:off x="9800325" y="4161862"/>
            <a:ext cx="2033609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Nepravděpodobné</a:t>
            </a:r>
          </a:p>
        </p:txBody>
      </p:sp>
    </p:spTree>
    <p:extLst>
      <p:ext uri="{BB962C8B-B14F-4D97-AF65-F5344CB8AC3E}">
        <p14:creationId xmlns:p14="http://schemas.microsoft.com/office/powerpoint/2010/main" val="9206307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Konkrétní příklad výpočtu NPS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7124676-97CB-46AD-ABE2-5ACC27F98E17}"/>
              </a:ext>
            </a:extLst>
          </p:cNvPr>
          <p:cNvSpPr/>
          <p:nvPr/>
        </p:nvSpPr>
        <p:spPr>
          <a:xfrm>
            <a:off x="1153627" y="1622204"/>
            <a:ext cx="880337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 promotérů, 40 zákazníků je neutrálních a 90 je kritiků.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A7D03E95-FBEB-4378-8107-FE6D6676DC0B}"/>
                  </a:ext>
                </a:extLst>
              </p:cNvPr>
              <p:cNvSpPr/>
              <p:nvPr/>
            </p:nvSpPr>
            <p:spPr>
              <a:xfrm>
                <a:off x="3588689" y="3028525"/>
                <a:ext cx="4147930" cy="1351396"/>
              </a:xfrm>
              <a:prstGeom prst="rect">
                <a:avLst/>
              </a:prstGeom>
              <a:ln>
                <a:solidFill>
                  <a:srgbClr val="00808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NPS =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(120−90)</m:t>
                        </m:r>
                      </m:num>
                      <m:den>
                        <m:r>
                          <a:rPr lang="cs-CZ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250</m:t>
                        </m:r>
                      </m:den>
                    </m:f>
                  </m:oMath>
                </a14:m>
                <a:endParaRPr lang="cs-CZ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cs-CZ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NPS = </a:t>
                </a:r>
                <a:r>
                  <a:rPr lang="cs-CZ" sz="2800" b="1" u="sng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12 %</a:t>
                </a:r>
                <a:endParaRPr lang="cs-CZ" sz="2800" u="sng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A7D03E95-FBEB-4378-8107-FE6D6676D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689" y="3028525"/>
                <a:ext cx="4147930" cy="1351396"/>
              </a:xfrm>
              <a:prstGeom prst="rect">
                <a:avLst/>
              </a:prstGeom>
              <a:blipFill>
                <a:blip r:embed="rId3"/>
                <a:stretch>
                  <a:fillRect t="-2691" b="-11659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délník 9">
            <a:extLst>
              <a:ext uri="{FF2B5EF4-FFF2-40B4-BE49-F238E27FC236}">
                <a16:creationId xmlns:a16="http://schemas.microsoft.com/office/drawing/2014/main" id="{C08654E0-A563-4A66-8537-23DBC40920C4}"/>
              </a:ext>
            </a:extLst>
          </p:cNvPr>
          <p:cNvSpPr/>
          <p:nvPr/>
        </p:nvSpPr>
        <p:spPr>
          <a:xfrm>
            <a:off x="251520" y="5271480"/>
            <a:ext cx="11028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Podnik má o 12 % více spokojených zákazníků než zákazníků nespokojených.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819170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31377" y="632413"/>
            <a:ext cx="899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008080"/>
                </a:solidFill>
              </a:rPr>
              <a:t>Nevýhody NPS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F09E2D-DB01-4FDE-BF6F-91B79A98D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04" y="3947877"/>
            <a:ext cx="4158369" cy="2806899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52EBC638-66CB-477F-9ADA-FFE72AFC966C}"/>
              </a:ext>
            </a:extLst>
          </p:cNvPr>
          <p:cNvSpPr/>
          <p:nvPr/>
        </p:nvSpPr>
        <p:spPr>
          <a:xfrm>
            <a:off x="6924622" y="66474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https://www.expertnafinancie.sk/blog/vyhody-a-nevyhody-medziuveru-61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8FCB867-666E-409E-9C37-22E54F0DD128}"/>
              </a:ext>
            </a:extLst>
          </p:cNvPr>
          <p:cNvSpPr/>
          <p:nvPr/>
        </p:nvSpPr>
        <p:spPr>
          <a:xfrm>
            <a:off x="531377" y="1345258"/>
            <a:ext cx="7582813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Pouze jedna otázka, tzn., že firma nemůže do hloubky zjistit 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příčiny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odpovědí jednotlivých zákazníků.</a:t>
            </a:r>
            <a:endParaRPr lang="cs-CZ" sz="28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2A022B2-1CDA-45A0-9264-6F2DB37D65E1}"/>
              </a:ext>
            </a:extLst>
          </p:cNvPr>
          <p:cNvSpPr/>
          <p:nvPr/>
        </p:nvSpPr>
        <p:spPr>
          <a:xfrm>
            <a:off x="531377" y="2910123"/>
            <a:ext cx="7494037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Nelze rozlišit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co konkrétně zákazník hodnotil – zdali to byl produkt, webová stránka, komunikace se zaměstnancem apod. </a:t>
            </a:r>
            <a:endParaRPr lang="cs-CZ" sz="2800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8D1DB37-23DE-4633-BD79-0CA18BEFE9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7" y="4181224"/>
            <a:ext cx="5910917" cy="2515284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6E1DCB32-278A-4E64-AC43-3FED837C7202}"/>
              </a:ext>
            </a:extLst>
          </p:cNvPr>
          <p:cNvSpPr/>
          <p:nvPr/>
        </p:nvSpPr>
        <p:spPr>
          <a:xfrm>
            <a:off x="1864917" y="6647463"/>
            <a:ext cx="28328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https://blog.chartmogul.com/net-promoter-score/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9E93231-C432-43A9-8C8D-325E56286C6B}"/>
              </a:ext>
            </a:extLst>
          </p:cNvPr>
          <p:cNvSpPr txBox="1"/>
          <p:nvPr/>
        </p:nvSpPr>
        <p:spPr>
          <a:xfrm>
            <a:off x="8395154" y="1905586"/>
            <a:ext cx="3577172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Přesnější je ILZ (spokojenost, retenci i doporučení).</a:t>
            </a:r>
          </a:p>
          <a:p>
            <a:r>
              <a:rPr lang="cs-CZ" sz="2400" dirty="0">
                <a:solidFill>
                  <a:srgbClr val="FF0000"/>
                </a:solidFill>
              </a:rPr>
              <a:t>V praxi se ale NPS využívá často – Datart, Rohlík, </a:t>
            </a:r>
            <a:r>
              <a:rPr lang="cs-CZ" sz="2400" dirty="0" err="1">
                <a:solidFill>
                  <a:srgbClr val="FF0000"/>
                </a:solidFill>
              </a:rPr>
              <a:t>Alza</a:t>
            </a:r>
            <a:r>
              <a:rPr lang="cs-CZ" sz="2400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2902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27234" y="576523"/>
            <a:ext cx="3071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9731" y="2464439"/>
            <a:ext cx="9940573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Hlavní části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strategická a analytická část</a:t>
            </a:r>
            <a:r>
              <a:rPr lang="cs-CZ" sz="3200" b="1">
                <a:solidFill>
                  <a:srgbClr val="008080"/>
                </a:solidFill>
                <a:cs typeface="Arial" panose="020B0604020202020204" pitchFamily="34" charset="0"/>
              </a:rPr>
              <a:t>, strategie</a:t>
            </a:r>
            <a:endParaRPr lang="cs-CZ" sz="3200" b="1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Implementace strategie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typy, postup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Analytický část CRM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centrální databáze zákazníků, databázový marketing</a:t>
            </a:r>
          </a:p>
          <a:p>
            <a:r>
              <a:rPr lang="cs-CZ" sz="3200" b="1" dirty="0">
                <a:solidFill>
                  <a:srgbClr val="FF0000"/>
                </a:solidFill>
                <a:cs typeface="Arial" panose="020B0604020202020204" pitchFamily="34" charset="0"/>
              </a:rPr>
              <a:t>CLV a NPS </a:t>
            </a:r>
            <a:r>
              <a:rPr 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– charakteristika a modelové příklady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0E68B49F-4EBE-4CD0-8C25-FC595C24121C}"/>
              </a:ext>
            </a:extLst>
          </p:cNvPr>
          <p:cNvSpPr txBox="1">
            <a:spLocks/>
          </p:cNvSpPr>
          <p:nvPr/>
        </p:nvSpPr>
        <p:spPr>
          <a:xfrm>
            <a:off x="569837" y="157546"/>
            <a:ext cx="7553231" cy="90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008080"/>
                </a:solidFill>
                <a:latin typeface="Calibri "/>
              </a:rPr>
              <a:t>Masový marketing a strategie cílení na vybrané segmenty trhu (první zákaznické strategie využívané dodnes)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28897AB-7170-4D4D-AE1E-98F3937AC2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EB503B2-F938-4182-A41D-39A81C4A708C}"/>
              </a:ext>
            </a:extLst>
          </p:cNvPr>
          <p:cNvSpPr/>
          <p:nvPr/>
        </p:nvSpPr>
        <p:spPr>
          <a:xfrm>
            <a:off x="569837" y="1184705"/>
            <a:ext cx="6146358" cy="73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800" b="1" dirty="0">
                <a:solidFill>
                  <a:srgbClr val="FF0000"/>
                </a:solidFill>
              </a:rPr>
              <a:t>Strategie masového marketingu</a:t>
            </a:r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2AFE7230-2E43-4754-A5AB-83D9A8292432}"/>
              </a:ext>
            </a:extLst>
          </p:cNvPr>
          <p:cNvSpPr/>
          <p:nvPr/>
        </p:nvSpPr>
        <p:spPr>
          <a:xfrm>
            <a:off x="569837" y="3774690"/>
            <a:ext cx="6146358" cy="7304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FF0000"/>
                </a:solidFill>
              </a:rPr>
              <a:t>Strategie cílení na segmenty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3D06C01-F822-4DCE-8502-9CC8C20D51BB}"/>
              </a:ext>
            </a:extLst>
          </p:cNvPr>
          <p:cNvSpPr/>
          <p:nvPr/>
        </p:nvSpPr>
        <p:spPr>
          <a:xfrm>
            <a:off x="569837" y="2060114"/>
            <a:ext cx="790833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využívají např. obchodní řetězce provozující sítě supermarketů, hypermarketů a diskontů, také je uplatňují globální firmy, které nabízejí globální značky (např.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Coca-cola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IT, mobilní telefony…).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094C4F6-81AA-4986-80CD-B94D9AF6359E}"/>
              </a:ext>
            </a:extLst>
          </p:cNvPr>
          <p:cNvSpPr/>
          <p:nvPr/>
        </p:nvSpPr>
        <p:spPr>
          <a:xfrm>
            <a:off x="472183" y="4651023"/>
            <a:ext cx="719812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 typická tím, že podnik vyčerpá možnosti rozvoje určitého segmentu, tak hledá příležitosti, které mu umožní zvýšit prodeje. Volen je pak sousední segment, což znamená, že se jedná o příbuzné potřeby a produkty.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F882C3-6052-4054-ABF1-5F5EF42E7829}"/>
              </a:ext>
            </a:extLst>
          </p:cNvPr>
          <p:cNvSpPr txBox="1"/>
          <p:nvPr/>
        </p:nvSpPr>
        <p:spPr>
          <a:xfrm>
            <a:off x="8478175" y="693982"/>
            <a:ext cx="146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E2F643-18F1-4871-98CF-18C98FEE6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71399" y="693982"/>
            <a:ext cx="1795509" cy="19690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BAB78E5-A6BD-4B29-89E6-E2F43B7DD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507493" y="1673837"/>
            <a:ext cx="1376761" cy="2100853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A807196F-F4E3-4589-A2FD-9A86F7F783E4}"/>
              </a:ext>
            </a:extLst>
          </p:cNvPr>
          <p:cNvSpPr txBox="1"/>
          <p:nvPr/>
        </p:nvSpPr>
        <p:spPr>
          <a:xfrm>
            <a:off x="8571399" y="4171275"/>
            <a:ext cx="3373515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Segment </a:t>
            </a:r>
            <a:r>
              <a:rPr lang="cs-CZ" sz="2400" dirty="0"/>
              <a:t>– skupina zákazníků se stejnými potřebami a vlastnostmi – např. výše příjmu, věk, zájmy…</a:t>
            </a:r>
          </a:p>
        </p:txBody>
      </p:sp>
    </p:spTree>
    <p:extLst>
      <p:ext uri="{BB962C8B-B14F-4D97-AF65-F5344CB8AC3E}">
        <p14:creationId xmlns:p14="http://schemas.microsoft.com/office/powerpoint/2010/main" val="331406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545" y="373076"/>
            <a:ext cx="6890468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CRM a její typy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6A95A1C-9DF4-41BA-A3EB-0EF082301DA0}"/>
              </a:ext>
            </a:extLst>
          </p:cNvPr>
          <p:cNvSpPr/>
          <p:nvPr/>
        </p:nvSpPr>
        <p:spPr>
          <a:xfrm>
            <a:off x="271314" y="1474531"/>
            <a:ext cx="5339372" cy="6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FF0000"/>
                </a:solidFill>
              </a:rPr>
              <a:t>1. Masová personalizace</a:t>
            </a: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2B8D73BB-FD09-4476-BB0F-05D21924C30F}"/>
              </a:ext>
            </a:extLst>
          </p:cNvPr>
          <p:cNvSpPr/>
          <p:nvPr/>
        </p:nvSpPr>
        <p:spPr>
          <a:xfrm>
            <a:off x="271314" y="3706365"/>
            <a:ext cx="4359972" cy="6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FF0000"/>
                </a:solidFill>
              </a:rPr>
              <a:t>2. Masová </a:t>
            </a:r>
            <a:r>
              <a:rPr lang="cs-CZ" sz="3200" b="1" dirty="0" err="1">
                <a:solidFill>
                  <a:srgbClr val="FF0000"/>
                </a:solidFill>
              </a:rPr>
              <a:t>kastomizace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7B0F81B-BC0D-40D8-8D1A-24062A870681}"/>
              </a:ext>
            </a:extLst>
          </p:cNvPr>
          <p:cNvSpPr/>
          <p:nvPr/>
        </p:nvSpPr>
        <p:spPr>
          <a:xfrm>
            <a:off x="271314" y="2322155"/>
            <a:ext cx="6129486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identifikace zákazníka podle jména a adresy, kterou podniky potřebují k individuální péči o zákazníky a komunikaci s cílovými zákazníky.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73FC712-8C93-4CB9-A6B3-5A72725B2B9E}"/>
              </a:ext>
            </a:extLst>
          </p:cNvPr>
          <p:cNvSpPr/>
          <p:nvPr/>
        </p:nvSpPr>
        <p:spPr>
          <a:xfrm>
            <a:off x="271314" y="4650992"/>
            <a:ext cx="678643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reakce na individuální potřeby a přání, představy zákazníka jsou součástí tvorby produktu nebo služby,</a:t>
            </a:r>
          </a:p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míra péče je v podstatě pro všechny zákazníky na stejné úrovni, ale obsahuje poradenství, které zákazník ocení.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62EF61-E084-446A-AB92-97E93DB302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27" y="167599"/>
            <a:ext cx="3207232" cy="2158352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BFD7DB20-F1F6-45F2-B1EA-8893D886E50D}"/>
              </a:ext>
            </a:extLst>
          </p:cNvPr>
          <p:cNvSpPr/>
          <p:nvPr/>
        </p:nvSpPr>
        <p:spPr>
          <a:xfrm flipV="1">
            <a:off x="10341889" y="1796347"/>
            <a:ext cx="1796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http://www.adliterate.com/2016/09/stand-up-for-strategy/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61C8150-D91B-4FBA-883A-40F455A1EB88}"/>
              </a:ext>
            </a:extLst>
          </p:cNvPr>
          <p:cNvSpPr txBox="1"/>
          <p:nvPr/>
        </p:nvSpPr>
        <p:spPr>
          <a:xfrm>
            <a:off x="7057748" y="2590724"/>
            <a:ext cx="3400147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Banky, pojišťovny, zásilkový obchod…znají  své zákazníky individuální komunikace – zákazník má pocit individuální péče.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D1F6D5A-3BD4-426B-82B8-D014E6AA4F99}"/>
              </a:ext>
            </a:extLst>
          </p:cNvPr>
          <p:cNvSpPr txBox="1"/>
          <p:nvPr/>
        </p:nvSpPr>
        <p:spPr>
          <a:xfrm>
            <a:off x="8284346" y="4661544"/>
            <a:ext cx="3400147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Míra péče o zákazníka je stejná, má ale možnost podílet se na tom, jak bude jeho produkt vypadat.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296D4D3F-DB4F-450C-B5E0-62B8D0CA518C}"/>
              </a:ext>
            </a:extLst>
          </p:cNvPr>
          <p:cNvCxnSpPr/>
          <p:nvPr/>
        </p:nvCxnSpPr>
        <p:spPr>
          <a:xfrm>
            <a:off x="5699464" y="3613212"/>
            <a:ext cx="1127464" cy="1686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7D3E33B-3B5B-4494-B421-4D321ADC9CE4}"/>
              </a:ext>
            </a:extLst>
          </p:cNvPr>
          <p:cNvCxnSpPr>
            <a:cxnSpLocks/>
          </p:cNvCxnSpPr>
          <p:nvPr/>
        </p:nvCxnSpPr>
        <p:spPr>
          <a:xfrm flipV="1">
            <a:off x="7283156" y="6082684"/>
            <a:ext cx="901547" cy="1671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187"/>
            <a:ext cx="8346743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Případová studie </a:t>
            </a:r>
            <a:r>
              <a:rPr lang="cs-CZ" sz="3600" b="1" dirty="0">
                <a:solidFill>
                  <a:srgbClr val="008080"/>
                </a:solidFill>
              </a:rPr>
              <a:t>– prodej kuchyní </a:t>
            </a:r>
            <a:r>
              <a:rPr lang="cs-CZ" sz="3600" b="1" dirty="0" err="1">
                <a:solidFill>
                  <a:srgbClr val="008080"/>
                </a:solidFill>
              </a:rPr>
              <a:t>Oresi</a:t>
            </a:r>
            <a:endParaRPr lang="cs-CZ" sz="3600" b="1" dirty="0">
              <a:solidFill>
                <a:srgbClr val="00808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7C233F4-D724-42E8-899D-F48D53DC1424}"/>
              </a:ext>
            </a:extLst>
          </p:cNvPr>
          <p:cNvSpPr txBox="1"/>
          <p:nvPr/>
        </p:nvSpPr>
        <p:spPr>
          <a:xfrm>
            <a:off x="609600" y="1212742"/>
            <a:ext cx="9679388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dirty="0">
                <a:solidFill>
                  <a:srgbClr val="008080"/>
                </a:solidFill>
              </a:rPr>
              <a:t>U firmy se kuchyň tvoří a nakupuje během dlouhého dialogu mezi odborníkem a budoucím spokojeným uživatelem. U dobré kávy a s dobrými radami. K podpoře prodeje jsou nabízeny různé akce a výhody (slevy, prodloužená smluvní záruka 7 let na nábytek, 5 let na spotřebiče, atraktivní splátkový kalendář).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0CE7D7-107C-4E7F-9F2D-64CCBFBF3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88" y="4109752"/>
            <a:ext cx="4008734" cy="2772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8DEDD69-AE95-4CDC-AAB4-372506D37492}"/>
              </a:ext>
            </a:extLst>
          </p:cNvPr>
          <p:cNvSpPr/>
          <p:nvPr/>
        </p:nvSpPr>
        <p:spPr>
          <a:xfrm>
            <a:off x="8830627" y="6611779"/>
            <a:ext cx="26196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https://www.kuchyne-oresi.cz/dolti/epiqa.php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75D2A8E-F184-479F-8FF1-AA5ECE0DA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9" y="4129649"/>
            <a:ext cx="3753015" cy="2594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4F7B048-F4E5-47DD-80A4-2812361BF84C}"/>
              </a:ext>
            </a:extLst>
          </p:cNvPr>
          <p:cNvSpPr/>
          <p:nvPr/>
        </p:nvSpPr>
        <p:spPr>
          <a:xfrm>
            <a:off x="2971200" y="6610073"/>
            <a:ext cx="33457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https://www.tauergroup.cz/kuchyne/kuchynska-studia-oresi</a:t>
            </a:r>
          </a:p>
        </p:txBody>
      </p:sp>
    </p:spTree>
    <p:extLst>
      <p:ext uri="{BB962C8B-B14F-4D97-AF65-F5344CB8AC3E}">
        <p14:creationId xmlns:p14="http://schemas.microsoft.com/office/powerpoint/2010/main" val="241655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3E92815-0765-4690-8EFB-CABFE6A1963D}"/>
              </a:ext>
            </a:extLst>
          </p:cNvPr>
          <p:cNvSpPr txBox="1">
            <a:spLocks/>
          </p:cNvSpPr>
          <p:nvPr/>
        </p:nvSpPr>
        <p:spPr>
          <a:xfrm>
            <a:off x="617545" y="373077"/>
            <a:ext cx="6890468" cy="5413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CRM a její typy</a:t>
            </a:r>
          </a:p>
        </p:txBody>
      </p:sp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83203820-F7F2-4B1B-A964-E679EFA84BE8}"/>
              </a:ext>
            </a:extLst>
          </p:cNvPr>
          <p:cNvSpPr/>
          <p:nvPr/>
        </p:nvSpPr>
        <p:spPr>
          <a:xfrm>
            <a:off x="688565" y="949651"/>
            <a:ext cx="6582245" cy="6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FF0000"/>
                </a:solidFill>
              </a:rPr>
              <a:t>3. Diferencovaná </a:t>
            </a:r>
            <a:r>
              <a:rPr lang="cs-CZ" sz="3200" b="1" dirty="0" err="1">
                <a:solidFill>
                  <a:srgbClr val="FF0000"/>
                </a:solidFill>
              </a:rPr>
              <a:t>kastomizace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B3C00171-4CB7-4B38-B270-A6B2283DDB01}"/>
              </a:ext>
            </a:extLst>
          </p:cNvPr>
          <p:cNvSpPr/>
          <p:nvPr/>
        </p:nvSpPr>
        <p:spPr>
          <a:xfrm>
            <a:off x="688565" y="3742223"/>
            <a:ext cx="4359972" cy="6878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200" b="1" dirty="0">
                <a:solidFill>
                  <a:srgbClr val="FF0000"/>
                </a:solidFill>
              </a:rPr>
              <a:t>4. Diferencované CRM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D9D9547C-977C-4CA2-83C9-D580CC76C637}"/>
              </a:ext>
            </a:extLst>
          </p:cNvPr>
          <p:cNvSpPr/>
          <p:nvPr/>
        </p:nvSpPr>
        <p:spPr>
          <a:xfrm>
            <a:off x="688565" y="1724779"/>
            <a:ext cx="770083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produkty a služby jsou zákazníkům „šity“ na míru, podle produktů jsou pak vytvářeny ostatní prvky marketingového mixu, tak aby zákazník obdržel jedinečnou hodnotu, která je vytvořena na základě spolupráce mezi poskytovatelem produktu a služby.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D8EAE0F-AC5A-4FCD-A2F2-1769D61B2599}"/>
              </a:ext>
            </a:extLst>
          </p:cNvPr>
          <p:cNvSpPr/>
          <p:nvPr/>
        </p:nvSpPr>
        <p:spPr>
          <a:xfrm>
            <a:off x="688565" y="4508571"/>
            <a:ext cx="7700833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kombinace všech předchozích strategií, je nabízena </a:t>
            </a:r>
            <a:r>
              <a:rPr lang="cs-CZ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významným zákazníkům s odlišnými potřebami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nákupním chováním. Je důležité u nich monitorovat celoživotní hodnotu a promýšlet individualizovaná řešení potřeb (CSM -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solution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2C9F1F5-1B16-4468-B81F-69EEAB8EB51A}"/>
              </a:ext>
            </a:extLst>
          </p:cNvPr>
          <p:cNvSpPr txBox="1"/>
          <p:nvPr/>
        </p:nvSpPr>
        <p:spPr>
          <a:xfrm>
            <a:off x="8824404" y="2119476"/>
            <a:ext cx="290299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Produkty a služby pro VIP zákazníky (banky), tvorba investičního portfolia…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BEF2906-A927-4738-BB8D-2E79787E2F07}"/>
              </a:ext>
            </a:extLst>
          </p:cNvPr>
          <p:cNvSpPr txBox="1"/>
          <p:nvPr/>
        </p:nvSpPr>
        <p:spPr>
          <a:xfrm>
            <a:off x="8930936" y="4651899"/>
            <a:ext cx="2112885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Monitoring celoživotní hodnoty</a:t>
            </a:r>
          </a:p>
        </p:txBody>
      </p:sp>
    </p:spTree>
    <p:extLst>
      <p:ext uri="{BB962C8B-B14F-4D97-AF65-F5344CB8AC3E}">
        <p14:creationId xmlns:p14="http://schemas.microsoft.com/office/powerpoint/2010/main" val="274513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2641" y="256023"/>
            <a:ext cx="915953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zákaznického portfolia – CPM – customer portfolio management)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895256-BC85-4065-ADCB-1878074B801B}"/>
              </a:ext>
            </a:extLst>
          </p:cNvPr>
          <p:cNvSpPr txBox="1"/>
          <p:nvPr/>
        </p:nvSpPr>
        <p:spPr>
          <a:xfrm>
            <a:off x="463864" y="1596547"/>
            <a:ext cx="1077604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Zákaznické </a:t>
            </a:r>
            <a:r>
              <a:rPr lang="cs-CZ" sz="2400" b="1" dirty="0" err="1">
                <a:solidFill>
                  <a:srgbClr val="FF0000"/>
                </a:solidFill>
              </a:rPr>
              <a:t>porfolio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008080"/>
                </a:solidFill>
              </a:rPr>
              <a:t>- soubor vzájemně se vylučujících skupin zákazníků, 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které zahrnují celou zákaznickou základnu.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C11A31A-9445-4DE7-B9DA-EAFF0C15EE86}"/>
              </a:ext>
            </a:extLst>
          </p:cNvPr>
          <p:cNvSpPr txBox="1"/>
          <p:nvPr/>
        </p:nvSpPr>
        <p:spPr>
          <a:xfrm>
            <a:off x="463864" y="2622011"/>
            <a:ext cx="992301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Základní disciplíny CPM: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segmentace trhu (rozdělení trhu na skupiny se stejnými potřebami)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prodejní předpovědi,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propočet nákladů,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rozdělení podle celoživotní hodnoty zákazníků,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data </a:t>
            </a:r>
            <a:r>
              <a:rPr lang="cs-CZ" sz="3200" dirty="0" err="1"/>
              <a:t>mining</a:t>
            </a:r>
            <a:r>
              <a:rPr lang="cs-CZ" sz="3200" dirty="0"/>
              <a:t> (analýza zákaznických dat).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220F70E-3154-47D3-8F0B-262874F9C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71" y="3757541"/>
            <a:ext cx="3029093" cy="1345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5F0C66FE-0E8D-4294-B21F-F0AD61A99DF0}"/>
              </a:ext>
            </a:extLst>
          </p:cNvPr>
          <p:cNvSpPr/>
          <p:nvPr/>
        </p:nvSpPr>
        <p:spPr>
          <a:xfrm>
            <a:off x="7680961" y="66267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http://www.jinasenainfotech.com/customer-relationship-management.php</a:t>
            </a:r>
          </a:p>
        </p:txBody>
      </p:sp>
    </p:spTree>
    <p:extLst>
      <p:ext uri="{BB962C8B-B14F-4D97-AF65-F5344CB8AC3E}">
        <p14:creationId xmlns:p14="http://schemas.microsoft.com/office/powerpoint/2010/main" val="244722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3864" y="341271"/>
            <a:ext cx="10515600" cy="679661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Rozdělení zákazníků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8450DCF-8EAB-4CFC-BE50-8CDB75B4471B}"/>
              </a:ext>
            </a:extLst>
          </p:cNvPr>
          <p:cNvSpPr/>
          <p:nvPr/>
        </p:nvSpPr>
        <p:spPr>
          <a:xfrm>
            <a:off x="603553" y="838133"/>
            <a:ext cx="7199919" cy="5127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Klíčoví zákazníci (velmi hodnotní zákazníci)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mají největší vliv na prosperitu firmy, jsou nositeli největších  finančních i nefinančních přínosů,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Méně významní zákazníci (středně hodnotní zákazníci)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péče o tyto zákazníky není prioritou, je standardní.</a:t>
            </a:r>
          </a:p>
          <a:p>
            <a:pPr marL="342900" lvl="0" indent="-34290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Ostatní nevýznamní zákazníci (málo hodnotní a nehodnotní)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náhodní kupující.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A13902-0250-4CA4-8A33-B23BC31F6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813" y="2069024"/>
            <a:ext cx="3968513" cy="297255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2EE1569-E52D-44E5-AE47-D205DCB0EE6F}"/>
              </a:ext>
            </a:extLst>
          </p:cNvPr>
          <p:cNvSpPr/>
          <p:nvPr/>
        </p:nvSpPr>
        <p:spPr>
          <a:xfrm>
            <a:off x="8722485" y="5327375"/>
            <a:ext cx="3570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https://www.cratejoy.com/sell/blog/difference-between-subscriber-and-customer/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92941B-E5CE-4F19-A9F5-CB89505121B6}"/>
              </a:ext>
            </a:extLst>
          </p:cNvPr>
          <p:cNvSpPr txBox="1"/>
          <p:nvPr/>
        </p:nvSpPr>
        <p:spPr>
          <a:xfrm>
            <a:off x="733141" y="6214369"/>
            <a:ext cx="4185087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Analýza ABC – Paretova analýza 80/20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3F32B16-2A49-4001-8775-0F6F6D6AA4BF}"/>
              </a:ext>
            </a:extLst>
          </p:cNvPr>
          <p:cNvSpPr/>
          <p:nvPr/>
        </p:nvSpPr>
        <p:spPr>
          <a:xfrm>
            <a:off x="5646198" y="6258757"/>
            <a:ext cx="449802" cy="355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641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2189</Words>
  <Application>Microsoft Office PowerPoint</Application>
  <PresentationFormat>Širokoúhlá obrazovka</PresentationFormat>
  <Paragraphs>236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</vt:lpstr>
      <vt:lpstr>Calibri Light</vt:lpstr>
      <vt:lpstr>Cambria Math</vt:lpstr>
      <vt:lpstr>Times New Roman</vt:lpstr>
      <vt:lpstr>Motiv Office</vt:lpstr>
      <vt:lpstr>Prezentace aplikace PowerPoint</vt:lpstr>
      <vt:lpstr>Prezentace aplikace PowerPoint</vt:lpstr>
      <vt:lpstr>Architektura CRM</vt:lpstr>
      <vt:lpstr>Prezentace aplikace PowerPoint</vt:lpstr>
      <vt:lpstr>Strategie CRM a její typy</vt:lpstr>
      <vt:lpstr>Případová studie – prodej kuchyní Oresi</vt:lpstr>
      <vt:lpstr>Prezentace aplikace PowerPoint</vt:lpstr>
      <vt:lpstr>Řízení zákaznického portfolia – CPM – customer portfolio management)</vt:lpstr>
      <vt:lpstr>Rozdělení zákazníků</vt:lpstr>
      <vt:lpstr>Prezentace aplikace PowerPoint</vt:lpstr>
      <vt:lpstr>Strategicky významní zákazníci </vt:lpstr>
      <vt:lpstr>Prezentace aplikace PowerPoint</vt:lpstr>
      <vt:lpstr>Stanovení cílů implementace CRM </vt:lpstr>
      <vt:lpstr>Výběr implementačního partnera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810</cp:revision>
  <dcterms:created xsi:type="dcterms:W3CDTF">2016-11-25T20:36:16Z</dcterms:created>
  <dcterms:modified xsi:type="dcterms:W3CDTF">2021-10-19T02:02:45Z</dcterms:modified>
</cp:coreProperties>
</file>