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86" r:id="rId4"/>
    <p:sldId id="292" r:id="rId5"/>
    <p:sldId id="321" r:id="rId6"/>
    <p:sldId id="294" r:id="rId7"/>
    <p:sldId id="316" r:id="rId8"/>
    <p:sldId id="315" r:id="rId9"/>
    <p:sldId id="295" r:id="rId10"/>
    <p:sldId id="296" r:id="rId11"/>
    <p:sldId id="297" r:id="rId12"/>
    <p:sldId id="322" r:id="rId13"/>
    <p:sldId id="298" r:id="rId14"/>
    <p:sldId id="317" r:id="rId15"/>
    <p:sldId id="318" r:id="rId16"/>
    <p:sldId id="299" r:id="rId17"/>
    <p:sldId id="319" r:id="rId18"/>
    <p:sldId id="300" r:id="rId19"/>
    <p:sldId id="301" r:id="rId20"/>
    <p:sldId id="312" r:id="rId21"/>
    <p:sldId id="314" r:id="rId22"/>
    <p:sldId id="302" r:id="rId23"/>
    <p:sldId id="303" r:id="rId24"/>
    <p:sldId id="304" r:id="rId25"/>
    <p:sldId id="313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20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omedonchisciotte.org/pareggio-di-bilancio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Budování vztahu se zákazníkem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562775"/>
            <a:ext cx="4806091" cy="2402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  pochopit jednotlivé fáze vztahu se zákazníkem a jejich řízení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8080"/>
                </a:solidFill>
              </a:rPr>
              <a:t> </a:t>
            </a:r>
            <a:endParaRPr lang="en-GB" sz="2400" dirty="0">
              <a:solidFill>
                <a:srgbClr val="00808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06504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2. Rozvoj vztahu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1108" y="980821"/>
            <a:ext cx="8699827" cy="537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●zvyšovat jeho hodnoty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ziskovosti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referenční hodnoty zákazníka 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všech přínosů (příjmy)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působení na spokojenost zákazníka  a péče o zákazníka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prodlužování doby setrvání u podniku a délky vztahu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budování pevnosti vztahu – tvorba zákaznické základny.</a:t>
            </a:r>
          </a:p>
        </p:txBody>
      </p:sp>
      <p:pic>
        <p:nvPicPr>
          <p:cNvPr id="4098" name="Picture 2" descr="Jak uzdravit vztah - Partnerské vztahy">
            <a:extLst>
              <a:ext uri="{FF2B5EF4-FFF2-40B4-BE49-F238E27FC236}">
                <a16:creationId xmlns:a16="http://schemas.microsoft.com/office/drawing/2014/main" id="{322E3D48-F93C-40EE-BAD5-81EC4601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5" y="2290624"/>
            <a:ext cx="3261065" cy="24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45" y="141259"/>
            <a:ext cx="7405048" cy="77999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Péče 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5461" y="1273138"/>
            <a:ext cx="7121681" cy="449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standardy péče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zákazníky,  manažer, který je za péči odpovědný.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Nedostatečná péče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obvykle způsobena (Cooper,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1999):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nízkou úrovní managementu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(nízká úroveň vzdělání a nedostatečné manažerské znalosti a dovednosti)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●●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nedostatečně vyškolení pracovníci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(neochota vedení firem investovat dostatečné prostředky do rozvoje svých pracovníků).</a:t>
            </a:r>
          </a:p>
        </p:txBody>
      </p:sp>
      <p:pic>
        <p:nvPicPr>
          <p:cNvPr id="5122" name="Picture 2" descr="Pokles poptávky po nájemních bytech - Vašdomovnik">
            <a:extLst>
              <a:ext uri="{FF2B5EF4-FFF2-40B4-BE49-F238E27FC236}">
                <a16:creationId xmlns:a16="http://schemas.microsoft.com/office/drawing/2014/main" id="{D9AC823C-2639-4D8C-A8FC-C1ECFFD9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88" y="2423603"/>
            <a:ext cx="4337512" cy="25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2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45" y="141259"/>
            <a:ext cx="7405048" cy="77999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Principy péče 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6542" y="921251"/>
            <a:ext cx="6129668" cy="5435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otevřenost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vede k lepšímu pochopení potřeb, základ dlouhodobého přátelství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proaktivita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předvídavost přání zákazníka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férovost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diskrétní zacházení s informacemi od   zákazníka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znalost zákazníka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poznávání vlivů působících na chování zákazníka.</a:t>
            </a:r>
          </a:p>
        </p:txBody>
      </p:sp>
      <p:pic>
        <p:nvPicPr>
          <p:cNvPr id="6146" name="Picture 2" descr="Vektor růst stromu #69964191 | fotobanka Fotky&amp;amp;Foto">
            <a:extLst>
              <a:ext uri="{FF2B5EF4-FFF2-40B4-BE49-F238E27FC236}">
                <a16:creationId xmlns:a16="http://schemas.microsoft.com/office/drawing/2014/main" id="{F1CF4483-13B0-4C92-98C5-D480D8F2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5" y="1481184"/>
            <a:ext cx="4286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deje aut v Evropě: únor přinesl drobný růst, po 10 měsících |  Autoforum.cz">
            <a:extLst>
              <a:ext uri="{FF2B5EF4-FFF2-40B4-BE49-F238E27FC236}">
                <a16:creationId xmlns:a16="http://schemas.microsoft.com/office/drawing/2014/main" id="{59E235DB-BE48-4860-AC96-82E76B0C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17" y="4110791"/>
            <a:ext cx="4286251" cy="2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876" y="241542"/>
            <a:ext cx="8537812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o zákazníka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příklad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2601" y="1012483"/>
            <a:ext cx="10066361" cy="5386090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JSME SPOKOJENI TEPRVE TEHDY, KDYŽ VY JSTE NADŠENI.</a:t>
            </a:r>
            <a:r>
              <a:rPr lang="cs-CZ" sz="2800" dirty="0"/>
              <a:t>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●</a:t>
            </a:r>
            <a:r>
              <a:rPr lang="cs-CZ" sz="2400" dirty="0">
                <a:solidFill>
                  <a:srgbClr val="FF0000"/>
                </a:solidFill>
              </a:rPr>
              <a:t>Postaráme se </a:t>
            </a:r>
            <a:r>
              <a:rPr lang="cs-CZ" sz="2400" dirty="0">
                <a:solidFill>
                  <a:srgbClr val="008080"/>
                </a:solidFill>
              </a:rPr>
              <a:t>o to, abyste se s námi mohli vždy pohodlně spojit a sjednáme s Vámi takový termín konzultace, který Vám bude vyhovovat.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příjemném prostředí naší vzorkovny získáte </a:t>
            </a:r>
            <a:r>
              <a:rPr lang="cs-CZ" sz="2400" dirty="0">
                <a:solidFill>
                  <a:srgbClr val="FF0000"/>
                </a:solidFill>
              </a:rPr>
              <a:t>dobrý přehled o výrobcích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FF0000"/>
                </a:solidFill>
              </a:rPr>
              <a:t>Vážíme si </a:t>
            </a:r>
            <a:r>
              <a:rPr lang="cs-CZ" sz="2400" dirty="0">
                <a:solidFill>
                  <a:srgbClr val="008080"/>
                </a:solidFill>
              </a:rPr>
              <a:t>Vás jako zákazníka, chováme se vždy přátelsky a vstřícně a reagujeme na Vaše individuální potřeby.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FF0000"/>
                </a:solidFill>
              </a:rPr>
              <a:t>Kompetentní poradenství </a:t>
            </a:r>
            <a:r>
              <a:rPr lang="cs-CZ" sz="2400" dirty="0">
                <a:solidFill>
                  <a:srgbClr val="008080"/>
                </a:solidFill>
              </a:rPr>
              <a:t>zahrnující všechny naše výrobky i služby Vám usnadní rozhodnutí. Kromě toho nabízíme užitečné příslušenství.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Nabídka Vám bude </a:t>
            </a:r>
            <a:r>
              <a:rPr lang="cs-CZ" sz="2400" dirty="0">
                <a:solidFill>
                  <a:srgbClr val="FF0000"/>
                </a:solidFill>
              </a:rPr>
              <a:t>předána včas </a:t>
            </a:r>
            <a:r>
              <a:rPr lang="cs-CZ" sz="2400" dirty="0">
                <a:solidFill>
                  <a:srgbClr val="008080"/>
                </a:solidFill>
              </a:rPr>
              <a:t>a bude přesně odpovídat dohodnutým ujednáním.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507493" y="5441855"/>
            <a:ext cx="1529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http://www.dvere-okna-rublic.cz/data/file/1/211-10-standardu-cc-screen-2015.pdf</a:t>
            </a:r>
          </a:p>
        </p:txBody>
      </p:sp>
    </p:spTree>
    <p:extLst>
      <p:ext uri="{BB962C8B-B14F-4D97-AF65-F5344CB8AC3E}">
        <p14:creationId xmlns:p14="http://schemas.microsoft.com/office/powerpoint/2010/main" val="37836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7812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o zákazníka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příklad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9835" y="1127893"/>
            <a:ext cx="10066361" cy="3785652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dirty="0">
                <a:solidFill>
                  <a:srgbClr val="FF0000"/>
                </a:solidFill>
              </a:rPr>
              <a:t>Nabídku vytvoříme přehledně </a:t>
            </a:r>
            <a:r>
              <a:rPr lang="cs-CZ" sz="2400" dirty="0">
                <a:solidFill>
                  <a:srgbClr val="008080"/>
                </a:solidFill>
              </a:rPr>
              <a:t>a projednáme ji s Vámi, abychom mohli zodpovědět Vaše případné dotazy.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Objednané výrobky dodáme </a:t>
            </a:r>
            <a:r>
              <a:rPr lang="cs-CZ" sz="2400" dirty="0">
                <a:solidFill>
                  <a:srgbClr val="FF0000"/>
                </a:solidFill>
              </a:rPr>
              <a:t>ve sjednaném termínu </a:t>
            </a:r>
            <a:r>
              <a:rPr lang="cs-CZ" sz="2400" dirty="0">
                <a:solidFill>
                  <a:srgbClr val="008080"/>
                </a:solidFill>
              </a:rPr>
              <a:t>a v bezvadném stavu a odborně je osadíme.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Veškeré práce budou </a:t>
            </a:r>
            <a:r>
              <a:rPr lang="cs-CZ" sz="2400" dirty="0">
                <a:solidFill>
                  <a:srgbClr val="FF0000"/>
                </a:solidFill>
              </a:rPr>
              <a:t>prováděny šetrným způsobem</a:t>
            </a:r>
            <a:r>
              <a:rPr lang="cs-CZ" sz="2400" dirty="0">
                <a:solidFill>
                  <a:srgbClr val="008080"/>
                </a:solidFill>
              </a:rPr>
              <a:t>, čistě a řádně spolehlivým a kompetentním montážním týmem.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přiměřené době </a:t>
            </a:r>
            <a:r>
              <a:rPr lang="cs-CZ" sz="2400" dirty="0">
                <a:solidFill>
                  <a:srgbClr val="FF0000"/>
                </a:solidFill>
              </a:rPr>
              <a:t>po montáži </a:t>
            </a:r>
            <a:r>
              <a:rPr lang="cs-CZ" sz="2400" dirty="0">
                <a:solidFill>
                  <a:srgbClr val="008080"/>
                </a:solidFill>
              </a:rPr>
              <a:t>se s Vámi spojíme, abychom se ujistili, že jste nadšeni.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Firma </a:t>
            </a:r>
            <a:r>
              <a:rPr lang="cs-CZ" sz="2400" b="1" dirty="0" err="1">
                <a:solidFill>
                  <a:srgbClr val="008080"/>
                </a:solidFill>
              </a:rPr>
              <a:t>Internorm</a:t>
            </a:r>
            <a:r>
              <a:rPr lang="cs-CZ" sz="2400" b="1" dirty="0">
                <a:solidFill>
                  <a:srgbClr val="008080"/>
                </a:solidFill>
              </a:rPr>
              <a:t> – prodej dveří a oken (rakouský rodinný podnik, na trhu více než 88 let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B829BC-252C-444F-9968-713ECBD29F1C}"/>
              </a:ext>
            </a:extLst>
          </p:cNvPr>
          <p:cNvSpPr txBox="1"/>
          <p:nvPr/>
        </p:nvSpPr>
        <p:spPr>
          <a:xfrm>
            <a:off x="619835" y="6123543"/>
            <a:ext cx="477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80"/>
                </a:solidFill>
              </a:rPr>
              <a:t>https://www.internorm.com/cz-cs/internorm/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5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0479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na úrovni B2C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5538" y="1845892"/>
            <a:ext cx="822906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Návštěva prodejny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Zákazníci musí mít z návštěv prodejny dobrý pocit.</a:t>
            </a:r>
            <a:r>
              <a:rPr lang="cs-CZ" sz="2800" b="1" dirty="0">
                <a:solidFill>
                  <a:srgbClr val="FF0000"/>
                </a:solidFill>
              </a:rPr>
              <a:t> Jak to udělat, aby měli radost z nákupu?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Standardy péče o zákazníky by měly být budovány od základů tak jako dům.  Je třeba začít u zaměstnanců: </a:t>
            </a:r>
          </a:p>
          <a:p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Spokojení zaměstnanci          spokojení zákazníci          opakované nákupy          lepší komunikace se zaměstnanci           spokojení zaměstnanci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080680" y="4656161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683690" y="4656161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18411" y="5054219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7596262" y="5163575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414589" y="5148644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9F46D8B-7537-4476-9625-3C887FEB54EB}"/>
              </a:ext>
            </a:extLst>
          </p:cNvPr>
          <p:cNvCxnSpPr/>
          <p:nvPr/>
        </p:nvCxnSpPr>
        <p:spPr>
          <a:xfrm>
            <a:off x="2546057" y="5558496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hief Happiness Officer / Manažer štěstí :: Adelakarlovska">
            <a:extLst>
              <a:ext uri="{FF2B5EF4-FFF2-40B4-BE49-F238E27FC236}">
                <a16:creationId xmlns:a16="http://schemas.microsoft.com/office/drawing/2014/main" id="{A4977AD6-C6F5-488E-AB9D-1B3472A3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91" y="2080149"/>
            <a:ext cx="2956264" cy="26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4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842" y="457200"/>
            <a:ext cx="4417183" cy="1600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+mn-lt"/>
              </a:rPr>
              <a:t>Fáze péče o zákazníka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1750" y="1257300"/>
            <a:ext cx="7601802" cy="4873625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7 tipů aktivního poprodejního </a:t>
            </a:r>
            <a:r>
              <a:rPr lang="cs-CZ" sz="2800" b="1" dirty="0" err="1">
                <a:solidFill>
                  <a:srgbClr val="FF0000"/>
                </a:solidFill>
              </a:rPr>
              <a:t>emailingu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Nastavte vhodný tón (příjemný, přátelský)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Buďte užiteční (zasílejte novinky, zkuste vzdělávat i pobavit)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Projevte zájem (ptejte se, co můžete pro zákazníky udělat)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Pomáhejte prodejem (nabízejte doplňkové produkty a služby)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Buďte pozitivní (pište čitelné emaily, pozor na zápory)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Budujte si věrnost (připomínejte se, nabízejte věrnostní bonusy)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Slušnost je, se podepsat.</a:t>
            </a:r>
          </a:p>
          <a:p>
            <a:endParaRPr lang="cs-CZ" sz="2800" b="1" dirty="0">
              <a:solidFill>
                <a:srgbClr val="008080"/>
              </a:solidFill>
            </a:endParaRPr>
          </a:p>
          <a:p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0377" y="2057400"/>
            <a:ext cx="2896505" cy="38115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Předprodejní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Prodejní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Poprodejní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0968" y="25337"/>
            <a:ext cx="906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Prodejem to nekončí, zůstaňte v kontaktu a budujte vztah!</a:t>
            </a:r>
          </a:p>
        </p:txBody>
      </p:sp>
      <p:sp>
        <p:nvSpPr>
          <p:cNvPr id="7" name="Obdélník 6"/>
          <p:cNvSpPr/>
          <p:nvPr/>
        </p:nvSpPr>
        <p:spPr>
          <a:xfrm>
            <a:off x="9735403" y="6072424"/>
            <a:ext cx="19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https://www.smartemailing.cz/pece-o-zakaznika-7-tipu-jak-aktivni-poprodejni-e-mailing-zvedne-vase-obchody/</a:t>
            </a:r>
          </a:p>
        </p:txBody>
      </p:sp>
    </p:spTree>
    <p:extLst>
      <p:ext uri="{BB962C8B-B14F-4D97-AF65-F5344CB8AC3E}">
        <p14:creationId xmlns:p14="http://schemas.microsoft.com/office/powerpoint/2010/main" val="179015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74" y="0"/>
            <a:ext cx="8377352" cy="1325563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45454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 – ukažte zákazníkům, že se o ně zajímáte (</a:t>
            </a:r>
            <a:r>
              <a:rPr lang="cs-CZ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případová studie</a:t>
            </a:r>
            <a:r>
              <a:rPr lang="cs-CZ" sz="31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cs-CZ" dirty="0">
                <a:solidFill>
                  <a:srgbClr val="454545"/>
                </a:solidFill>
                <a:latin typeface="Avenir Next LT Pro"/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7326" y="1050904"/>
            <a:ext cx="783691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odvolává na studií Rockefeller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Corporation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podle které 68 % zákazníků odchází ke konkurenci jen proto, že mají pocit, že je nezajímáte.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 je důležité o klienty pečovat průběžně. 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 tak vás budou mít opravdu rádi a doporučí vaše služby ostatním.</a:t>
            </a:r>
          </a:p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 zaznamenal, že spousta firem je dobrá v předprodejní a prodejní fázi, pro které mají pevně nastavené procesy a standardy. V péči o zákazníka ale podobná pravidla často chybí.</a:t>
            </a:r>
          </a:p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Právě jasný systém zákaznické péče pomohl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zvýšit spokojenost uživatelů. Vedl dokonce k tomu, že klientů výrazně přibylo, zatímco počet jejich odchodů klesl přibližně na polovinu.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přispěly k tomu i takové maličkosti, jako pravidelné zavolání s dotazem, zda je vše OK nebo osobnější vánoční dárky.</a:t>
            </a:r>
            <a:endParaRPr lang="cs-CZ" sz="2400" b="1" i="0" dirty="0">
              <a:solidFill>
                <a:srgbClr val="00808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745284" y="6035367"/>
            <a:ext cx="3105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https://www.obsahova-agentura.cz/blog/customercon-ukazal-ze-k-lepsi-peci-o-zakazniky-staci-min-nez-cekate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A145B4-113D-4627-BC2C-20E678438260}"/>
              </a:ext>
            </a:extLst>
          </p:cNvPr>
          <p:cNvSpPr txBox="1"/>
          <p:nvPr/>
        </p:nvSpPr>
        <p:spPr>
          <a:xfrm>
            <a:off x="8528994" y="1926645"/>
            <a:ext cx="237033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Předprodejní fáze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A419EB1-2958-4D71-8277-A3BF16D45CB2}"/>
              </a:ext>
            </a:extLst>
          </p:cNvPr>
          <p:cNvSpPr txBox="1"/>
          <p:nvPr/>
        </p:nvSpPr>
        <p:spPr>
          <a:xfrm>
            <a:off x="8528994" y="2785016"/>
            <a:ext cx="237033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Prodejní fáze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1F642A-6EE8-4397-B174-906B77FF4DFF}"/>
              </a:ext>
            </a:extLst>
          </p:cNvPr>
          <p:cNvSpPr txBox="1"/>
          <p:nvPr/>
        </p:nvSpPr>
        <p:spPr>
          <a:xfrm>
            <a:off x="8528994" y="3968540"/>
            <a:ext cx="223850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Poprodejní fáze</a:t>
            </a:r>
          </a:p>
        </p:txBody>
      </p:sp>
      <p:pic>
        <p:nvPicPr>
          <p:cNvPr id="7170" name="Picture 2" descr="Plus: snímky, stock fotografie a vektory | Shutterstock">
            <a:extLst>
              <a:ext uri="{FF2B5EF4-FFF2-40B4-BE49-F238E27FC236}">
                <a16:creationId xmlns:a16="http://schemas.microsoft.com/office/drawing/2014/main" id="{C250A765-AB88-4C60-8443-F0DDD0CB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909" y="1690688"/>
            <a:ext cx="853552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us: snímky, stock fotografie a vektory | Shutterstock">
            <a:extLst>
              <a:ext uri="{FF2B5EF4-FFF2-40B4-BE49-F238E27FC236}">
                <a16:creationId xmlns:a16="http://schemas.microsoft.com/office/drawing/2014/main" id="{4C620635-D99D-4062-BD84-ECBC07B5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36" y="2700882"/>
            <a:ext cx="853552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ínus Negativní Špatný - Vektorová grafika zdarma na Pixabay">
            <a:extLst>
              <a:ext uri="{FF2B5EF4-FFF2-40B4-BE49-F238E27FC236}">
                <a16:creationId xmlns:a16="http://schemas.microsoft.com/office/drawing/2014/main" id="{8B6D6B69-6D4D-4729-B26B-4F277E4B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79" y="3622449"/>
            <a:ext cx="1109709" cy="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3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540" y="102126"/>
            <a:ext cx="5972033" cy="94506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zákaznické základny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2460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38105" y="1295838"/>
            <a:ext cx="4743734" cy="9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Snižování míry odchodu zákazníků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053919" y="1257800"/>
            <a:ext cx="5601269" cy="91685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Budování odborného týmu, přívětivost -  růst pravděpodobnosti dobré obsluhy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8105" y="2526218"/>
            <a:ext cx="4743734" cy="49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2. Prodlužování délky vztahu</a:t>
            </a:r>
            <a:r>
              <a:rPr lang="cs-CZ" sz="2400" dirty="0"/>
              <a:t>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53919" y="2424120"/>
            <a:ext cx="5601269" cy="9149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Úzká propojenost se zákazníky a jejich pravidelné kontaktování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8105" y="3235186"/>
            <a:ext cx="4743734" cy="914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3. Využití růstového potencionálu každého zákazníka</a:t>
            </a:r>
            <a:r>
              <a:rPr lang="cs-CZ" sz="2400" dirty="0"/>
              <a:t>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53919" y="3550990"/>
            <a:ext cx="5601269" cy="49019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Příprava nových nabídek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8105" y="4495450"/>
            <a:ext cx="4743734" cy="941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4. Zvýšení ziskovosti neziskových zákazníků či ukončení vztahu </a:t>
            </a:r>
            <a:r>
              <a:rPr lang="cs-CZ" sz="2400" dirty="0"/>
              <a:t> 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53919" y="4522316"/>
            <a:ext cx="5601269" cy="94179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Oslovení zákazníků a výzvy k nákupu dalších produktů či větších balení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8105" y="5630489"/>
            <a:ext cx="4743734" cy="916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5. Zaměření se na nejziskovější zákazníky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96000" y="5842854"/>
            <a:ext cx="5601269" cy="5170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Speciální zacházení, podpora prodeje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0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45490" cy="8631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budování věrnosti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7132" y="1517286"/>
            <a:ext cx="6845490" cy="4632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diferenciace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odlišení se od konkurence, která se týká produktů i služeb.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Např. na úrovni maloobchodu: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prodejna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(exteriér, interiér a jeho design), dispoziční řešení prodejny, </a:t>
            </a:r>
            <a:r>
              <a:rPr lang="cs-CZ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merchandising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celková nákupní atmosféra, komunikace se spotřebitelem, úroveň produktových letáků, přístup prodejního personálu atd.</a:t>
            </a:r>
          </a:p>
        </p:txBody>
      </p:sp>
      <p:pic>
        <p:nvPicPr>
          <p:cNvPr id="9218" name="Picture 2" descr="Zákaznická věrnost - Ed Horrel, brožovaná vazba, český jazyk | Knihy na  Martinus.cz">
            <a:extLst>
              <a:ext uri="{FF2B5EF4-FFF2-40B4-BE49-F238E27FC236}">
                <a16:creationId xmlns:a16="http://schemas.microsoft.com/office/drawing/2014/main" id="{B0E5B42D-5C94-462B-AB87-2C65A221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13" y="1517286"/>
            <a:ext cx="2832624" cy="4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Budování vztahu </a:t>
            </a:r>
          </a:p>
          <a:p>
            <a:r>
              <a:rPr lang="cs-CZ" sz="4000" b="1" dirty="0"/>
              <a:t>se zákazníkem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01652" y="2486741"/>
            <a:ext cx="4152282" cy="2772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Budování stabilního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Fáze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Navázání kontaktů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Rozvoj vztahu a péče o zákazníka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Ukončování vztahu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45490" cy="8631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budování věrnosti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6540" y="1142950"/>
            <a:ext cx="73871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Strategie loajality</a:t>
            </a:r>
            <a:r>
              <a:rPr lang="cs-CZ" sz="2400" dirty="0">
                <a:solidFill>
                  <a:srgbClr val="FF0000"/>
                </a:solidFill>
              </a:rPr>
              <a:t> 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008080"/>
                </a:solidFill>
              </a:rPr>
              <a:t>firmy poskytují rozmanité odměny za opakované nákupy. Tato strategie je podpořena strategií odměn a strategií vztahu. k opakovaným nákupům.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8840" y="2622779"/>
            <a:ext cx="749485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Strategie odměn</a:t>
            </a:r>
            <a:r>
              <a:rPr lang="cs-CZ" sz="2400" dirty="0">
                <a:solidFill>
                  <a:srgbClr val="008080"/>
                </a:solidFill>
              </a:rPr>
              <a:t> je zacílena hlavně na racionální zákazníky  a jejím cílem je pomocí různých odměn a bonusů motivovat zákazníky.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4351" y="4145390"/>
            <a:ext cx="7459340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Strategie vztahu</a:t>
            </a:r>
            <a:r>
              <a:rPr lang="cs-CZ" sz="2400" dirty="0">
                <a:solidFill>
                  <a:srgbClr val="008080"/>
                </a:solidFill>
              </a:rPr>
              <a:t>  - umocnění vztahu </a:t>
            </a:r>
            <a:r>
              <a:rPr lang="cs-CZ" sz="2400" b="1" dirty="0">
                <a:solidFill>
                  <a:srgbClr val="008080"/>
                </a:solidFill>
              </a:rPr>
              <a:t>(vytvoření emoční vazby).  </a:t>
            </a:r>
            <a:r>
              <a:rPr lang="cs-CZ" sz="2400" dirty="0">
                <a:solidFill>
                  <a:srgbClr val="008080"/>
                </a:solidFill>
              </a:rPr>
              <a:t>Podmínkou je velmi dobrá znalost zákazníka a informace o něm (trh B2B, vybraný MO, internetový prodej), aby odměna korespondovala s jeho přáními (Zamazalová, 2009).</a:t>
            </a:r>
          </a:p>
        </p:txBody>
      </p:sp>
      <p:pic>
        <p:nvPicPr>
          <p:cNvPr id="11266" name="Picture 2" descr="Zákaznické segmenty v marketingu loajality - ManagementMania.com">
            <a:extLst>
              <a:ext uri="{FF2B5EF4-FFF2-40B4-BE49-F238E27FC236}">
                <a16:creationId xmlns:a16="http://schemas.microsoft.com/office/drawing/2014/main" id="{BFDE1A17-84F5-4505-8174-FDFD76BF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89" y="1339680"/>
            <a:ext cx="3903677" cy="47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1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482" y="563946"/>
            <a:ext cx="6640773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zavádět věrnostní programy?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2105" y="1326714"/>
            <a:ext cx="3655911" cy="526297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jaké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výhody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věrnostní program může nabídnout, měl by být odlišný od konkurence</a:t>
            </a:r>
          </a:p>
          <a:p>
            <a:pPr indent="180340" algn="just"/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bude program určen, kdo je naším stálým zákazníkem, jaké jsou jeho preference</a:t>
            </a:r>
          </a:p>
          <a:p>
            <a:pPr indent="180340" algn="just"/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budou stanoveny podmínky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získání výhod věrnostního programu.</a:t>
            </a:r>
          </a:p>
        </p:txBody>
      </p:sp>
      <p:pic>
        <p:nvPicPr>
          <p:cNvPr id="12290" name="Picture 2" descr="Věrnostní program">
            <a:extLst>
              <a:ext uri="{FF2B5EF4-FFF2-40B4-BE49-F238E27FC236}">
                <a16:creationId xmlns:a16="http://schemas.microsoft.com/office/drawing/2014/main" id="{15C1BDB4-6280-402E-8B59-53FEB5CB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05" y="1368048"/>
            <a:ext cx="5767871" cy="25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onusový program">
            <a:extLst>
              <a:ext uri="{FF2B5EF4-FFF2-40B4-BE49-F238E27FC236}">
                <a16:creationId xmlns:a16="http://schemas.microsoft.com/office/drawing/2014/main" id="{E5A51DAA-042C-47FA-A696-E60E8A10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3988843"/>
            <a:ext cx="7444714" cy="27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8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40773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zavádět věrnostní programy?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25136" y="1627503"/>
            <a:ext cx="6521388" cy="452431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je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citlivost zákazníků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různé formy odměn, jak je zákazníci vnímají (např. ceny)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jaká bude výše nákladů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zavedení systému a provoz programu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je </a:t>
            </a: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nabídka konkurence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srovnání.</a:t>
            </a:r>
          </a:p>
        </p:txBody>
      </p:sp>
      <p:pic>
        <p:nvPicPr>
          <p:cNvPr id="13314" name="Picture 2" descr="Věrnostní program WOODCOTE | WOODCOTE Stavebniny">
            <a:extLst>
              <a:ext uri="{FF2B5EF4-FFF2-40B4-BE49-F238E27FC236}">
                <a16:creationId xmlns:a16="http://schemas.microsoft.com/office/drawing/2014/main" id="{1F476B31-B292-475F-BB50-4A6EA19B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30" y="1347036"/>
            <a:ext cx="4181383" cy="23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ěrnostní program | DD PNEU">
            <a:extLst>
              <a:ext uri="{FF2B5EF4-FFF2-40B4-BE49-F238E27FC236}">
                <a16:creationId xmlns:a16="http://schemas.microsoft.com/office/drawing/2014/main" id="{7C01A8FA-60F6-432B-896C-9415C6BD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2" y="4349434"/>
            <a:ext cx="3727881" cy="21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2762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3. Ukončování vztahu se zákazníkem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6728" y="1690688"/>
            <a:ext cx="7357866" cy="4561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momentální úspěšný vztah zárukou dlouhodobosti?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jako mezilidské vztahy se potýkají s různými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riziky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tak i vztahy se zákazníky.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podnik je ovlivňován změnami ve vnějším prostředí, a to i podnik úspěšný.  Změny v ekonomice a na trhu musí podnik akceptovat a vhodně na ně reagovat. Podobně je to se vztahem se zákazníkem. I když je momentálně úspěšný, může se stát, že pokud není řízen a systematicky zlepšován, tak se může zhoršit.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14338" name="Picture 2" descr="Riziko protistrany - kreditní (úvěrové) riziko - Finanční vzdělávání">
            <a:extLst>
              <a:ext uri="{FF2B5EF4-FFF2-40B4-BE49-F238E27FC236}">
                <a16:creationId xmlns:a16="http://schemas.microsoft.com/office/drawing/2014/main" id="{BCB20D45-E987-49A2-A1B6-D44B16DC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12" y="2097696"/>
            <a:ext cx="3321960" cy="26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7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26122" cy="76276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Symptomy ohrožení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3165" y="1249233"/>
            <a:ext cx="6287068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Existují nějaká varování, že je vztah ohrožen?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Každý vztah prochází krizemi. </a:t>
            </a: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Symptomy: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zákazník omezuje kontakt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klesá objem nákupů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nárůst stížností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vznik problémů při distribuci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či přímé konstatování, že bude vztah ukončen. </a:t>
            </a: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1127893"/>
            <a:ext cx="2546319" cy="2470245"/>
          </a:xfrm>
          <a:prstGeom prst="rect">
            <a:avLst/>
          </a:prstGeom>
        </p:spPr>
      </p:pic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11" y="2208341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20" y="3980625"/>
            <a:ext cx="2546319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26122" cy="76276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Symptomy ohrožení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6937" y="1659285"/>
            <a:ext cx="574738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se objeví nějaké problémy, je třeba je hned analyzovat a rozhodnout o zlepšení či vypovězení. </a:t>
            </a:r>
          </a:p>
          <a:p>
            <a:endParaRPr lang="cs-CZ" sz="2800" b="1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Přirozené ukončení vztahu: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(ukončení hypotéky, ukončení životního pojištění….). Otázkou je zda podnik umí na tento ukončený vztah navázat novým. 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35" y="1391595"/>
            <a:ext cx="2546319" cy="2470245"/>
          </a:xfrm>
          <a:prstGeom prst="rect">
            <a:avLst/>
          </a:prstGeom>
        </p:spPr>
      </p:pic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0" y="0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68" y="1127893"/>
            <a:ext cx="2546319" cy="2470245"/>
          </a:xfrm>
          <a:prstGeom prst="rect">
            <a:avLst/>
          </a:prstGeom>
        </p:spPr>
      </p:pic>
      <p:pic>
        <p:nvPicPr>
          <p:cNvPr id="15362" name="Picture 2" descr="8 Tipů pro ukončení vztahu bez toho, abyste se ubližovali -  cs.imevictoria.com">
            <a:extLst>
              <a:ext uri="{FF2B5EF4-FFF2-40B4-BE49-F238E27FC236}">
                <a16:creationId xmlns:a16="http://schemas.microsoft.com/office/drawing/2014/main" id="{115798C6-94AC-4C18-B71E-90781BEF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4" y="3464564"/>
            <a:ext cx="4821501" cy="27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8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 jeho fázích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1" y="2556290"/>
            <a:ext cx="6709012" cy="2406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sponky – sepnutí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zdrhovadla – propojení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suchého zipu – přimknutí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16" y="1690688"/>
            <a:ext cx="3515847" cy="37221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090616" y="5775593"/>
            <a:ext cx="357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https://c1.staticflickr.com/9/8006/7142981737_e03316828b_b.jpg</a:t>
            </a:r>
          </a:p>
        </p:txBody>
      </p:sp>
    </p:spTree>
    <p:extLst>
      <p:ext uri="{BB962C8B-B14F-4D97-AF65-F5344CB8AC3E}">
        <p14:creationId xmlns:p14="http://schemas.microsoft.com/office/powerpoint/2010/main" val="224367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093" y="196481"/>
            <a:ext cx="6244988" cy="9314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sponky - sepnutí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5093" y="1296538"/>
            <a:ext cx="726060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Typické je, že se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zákazník se adaptuje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procesy společnosti. Podnik mu nabízí své procesy a zákazník se jim přizpůsobuje.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5" y="563946"/>
            <a:ext cx="2152941" cy="19789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1951" y="2850178"/>
            <a:ext cx="10617958" cy="35394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●setkání probíhají v režii podniku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●strategie spjata se širokou zákaznickou základnou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vztah není pro zákazníka příliš důležitý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rozvoji vztahu je vhodné dbát na emocionální stránku vztahu a loajalitu ke značce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zákazník se nemusí moc snažit, scénář je stanoven, není nutná smlouva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např. MC Donald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05848" y="6281254"/>
            <a:ext cx="1910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https://pt.wiktionary.org/wiki/clipe#/media/File:Bueroklammern-quer-w050-h050-trans.png</a:t>
            </a:r>
          </a:p>
        </p:txBody>
      </p:sp>
    </p:spTree>
    <p:extLst>
      <p:ext uri="{BB962C8B-B14F-4D97-AF65-F5344CB8AC3E}">
        <p14:creationId xmlns:p14="http://schemas.microsoft.com/office/powerpoint/2010/main" val="121597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3728" cy="57657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zdrhovadla - propojení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8407" y="1104754"/>
            <a:ext cx="770131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Principem této strategie je, že</a:t>
            </a:r>
            <a:r>
              <a:rPr lang="cs-CZ" sz="2800" b="1" dirty="0">
                <a:solidFill>
                  <a:srgbClr val="FF0000"/>
                </a:solidFill>
              </a:rPr>
              <a:t> oba účastnící vztahu přizpůsobí své procesy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  <a:r>
              <a:rPr lang="cs-CZ" dirty="0"/>
              <a:t> </a:t>
            </a:r>
            <a:r>
              <a:rPr lang="cs-CZ" sz="2800" b="1" dirty="0">
                <a:solidFill>
                  <a:srgbClr val="008080"/>
                </a:solidFill>
              </a:rPr>
              <a:t>Předpokládá se vyřazení nepotřebných činností a systematické analýzy procesů vedoucí k jejich zlepšování.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8614" y="3275464"/>
            <a:ext cx="11136573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nepoužívá se pro nové vztahy, je nutná smlouva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největší předpoklad pro dlouhodobý vztah, někdy se těžce ukončuje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aktivní řízení zákaznické základny bez rutiny a stereotypu, komplexnost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východiskem nosný produkt a následné budování důvěry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vztah musí být podpořen TOP managementem.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B2B trh – integrace podniků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85" y="1424256"/>
            <a:ext cx="2166724" cy="155484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79747" y="6148897"/>
            <a:ext cx="2025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https://www.tkaczik.cz/4650/zip-spiralovy-5mm-delitelny-25cm.html</a:t>
            </a:r>
          </a:p>
        </p:txBody>
      </p:sp>
    </p:spTree>
    <p:extLst>
      <p:ext uri="{BB962C8B-B14F-4D97-AF65-F5344CB8AC3E}">
        <p14:creationId xmlns:p14="http://schemas.microsoft.com/office/powerpoint/2010/main" val="690264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407" y="289308"/>
            <a:ext cx="7701319" cy="5492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suchého zipu - přimknutí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8615" y="3275464"/>
            <a:ext cx="10617958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orientace na zákazníka nesmí být povrchní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vytváření hodnoty pro zákazníka dle jeho činnosti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zákazník nemění své činnosti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 doporučuje se </a:t>
            </a:r>
            <a:r>
              <a:rPr lang="cs-CZ" sz="2800" b="1" dirty="0">
                <a:solidFill>
                  <a:srgbClr val="008080"/>
                </a:solidFill>
              </a:rPr>
              <a:t>kombinovat s jinými strategiemi </a:t>
            </a:r>
            <a:r>
              <a:rPr lang="cs-CZ" sz="2800" dirty="0">
                <a:solidFill>
                  <a:srgbClr val="008080"/>
                </a:solidFill>
              </a:rPr>
              <a:t>s ohledem na rozmanitou základnu.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poradenské firmy, finanční poradci</a:t>
            </a:r>
          </a:p>
        </p:txBody>
      </p:sp>
      <p:sp>
        <p:nvSpPr>
          <p:cNvPr id="5" name="Obdélník 4"/>
          <p:cNvSpPr/>
          <p:nvPr/>
        </p:nvSpPr>
        <p:spPr>
          <a:xfrm>
            <a:off x="678407" y="1104754"/>
            <a:ext cx="808345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Podniky přizpůsobují své procesy zákazníkům</a:t>
            </a:r>
            <a:r>
              <a:rPr lang="cs-CZ" sz="2800" b="1" dirty="0">
                <a:solidFill>
                  <a:srgbClr val="008080"/>
                </a:solidFill>
              </a:rPr>
              <a:t>. Role podniku je ovlivněna  scénářem zákazníka. Podnik potřebuje proto monitorovat systematicky zpětnou vazbu  od zákazníka.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8" y="1361131"/>
            <a:ext cx="2033516" cy="1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49038" y="1807198"/>
            <a:ext cx="20881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Cíl CRM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785862" y="1762953"/>
            <a:ext cx="1583140" cy="73698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99304" y="1652924"/>
            <a:ext cx="488589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Dlouhodobý stabilní vztah se zákazníkem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91839" y="5168369"/>
            <a:ext cx="719237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>
                <a:solidFill>
                  <a:srgbClr val="008080"/>
                </a:solidFill>
              </a:rPr>
              <a:t>Vztah je vytvářen na základě jednotlivých epizod, setkání, návštěv a jednání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24553" y="861230"/>
            <a:ext cx="6722660" cy="61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008080"/>
                </a:solidFill>
                <a:latin typeface="+mn-lt"/>
              </a:rPr>
              <a:t>Budování stabilního vztahu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96E290F-EEA2-4DE4-8A67-E6FA6647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6431" y="2935779"/>
            <a:ext cx="3898037" cy="179674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E8D11F-B04E-43BD-9880-A3178EC29272}"/>
              </a:ext>
            </a:extLst>
          </p:cNvPr>
          <p:cNvSpPr txBox="1"/>
          <p:nvPr/>
        </p:nvSpPr>
        <p:spPr>
          <a:xfrm>
            <a:off x="4056355" y="9009258"/>
            <a:ext cx="488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comedonchisciotte.org/pareggio-di-bilancio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-sa/3.0/"/>
              </a:rPr>
              <a:t>CC BY-SA-NC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4290" cy="55043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Řízení vztahu ve fázi navázání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25135" y="826779"/>
            <a:ext cx="6681185" cy="3511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0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přístupy k novým skupinám</a:t>
            </a: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závisí na strategii vztahu, strategie sepnutí – začátek vztahu začíná koupí nosného produktu, strategie propojení – začátek vztahu je dán širokou výměnou informací a emocí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0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využití více kanálů (</a:t>
            </a:r>
            <a:r>
              <a:rPr lang="cs-CZ" sz="20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omnichannel</a:t>
            </a: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multichannel</a:t>
            </a: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0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setkání (epizod)</a:t>
            </a:r>
            <a:r>
              <a:rPr lang="cs-CZ" sz="20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důležité je vyvolat v zákazníkovi pozitivní pocit z prvního setkání.</a:t>
            </a:r>
          </a:p>
        </p:txBody>
      </p:sp>
      <p:pic>
        <p:nvPicPr>
          <p:cNvPr id="16386" name="Picture 2" descr="nove-pristupy-v-akvizici | Blog ACOMWARE">
            <a:extLst>
              <a:ext uri="{FF2B5EF4-FFF2-40B4-BE49-F238E27FC236}">
                <a16:creationId xmlns:a16="http://schemas.microsoft.com/office/drawing/2014/main" id="{4927503B-9D4B-4620-8551-7FCC1B60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7" y="1305941"/>
            <a:ext cx="4110362" cy="2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mnichannel vs Multichannel">
            <a:extLst>
              <a:ext uri="{FF2B5EF4-FFF2-40B4-BE49-F238E27FC236}">
                <a16:creationId xmlns:a16="http://schemas.microsoft.com/office/drawing/2014/main" id="{D26208D1-5127-46ED-A340-B0E51D54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3" y="4030490"/>
            <a:ext cx="3488924" cy="22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93D3FB-8FBA-44DD-A2BB-66A9C2A0CB9A}"/>
              </a:ext>
            </a:extLst>
          </p:cNvPr>
          <p:cNvSpPr txBox="1"/>
          <p:nvPr/>
        </p:nvSpPr>
        <p:spPr>
          <a:xfrm>
            <a:off x="259300" y="4454323"/>
            <a:ext cx="7412856" cy="24622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2000" b="1" dirty="0"/>
              <a:t>Multichannel</a:t>
            </a:r>
            <a:r>
              <a:rPr lang="cs-CZ" sz="2000" dirty="0"/>
              <a:t>- schopnost komunikovat s potenciálními zákazníky na různých platformách individuálně, komunikačním kanálem může být reklama v tiskovinách, propagační </a:t>
            </a:r>
            <a:r>
              <a:rPr lang="cs-CZ" sz="2000" dirty="0" err="1"/>
              <a:t>eventy</a:t>
            </a:r>
            <a:r>
              <a:rPr lang="cs-CZ" sz="2000" dirty="0"/>
              <a:t>, maloobchodní činnost, balíček produktů na zkoušku, webová stránka</a:t>
            </a:r>
          </a:p>
          <a:p>
            <a:r>
              <a:rPr lang="cs-CZ" sz="2000" dirty="0"/>
              <a:t>Omnichannel - </a:t>
            </a:r>
            <a:r>
              <a:rPr lang="cs-CZ" dirty="0"/>
              <a:t>se zaměřuje na akci zákazníka jako na jeden komplexní a konzistentní zážitek, který se odehrává na více kanálech současně. Zatímco přijde zákazník do bodu koupě, přejde přitom různými kanály, v zájmu zjistit o produktu co nejvíce.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4169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132" y="-98836"/>
            <a:ext cx="867429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Řízení vztahu ve fázi rozvoje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1723" y="794699"/>
            <a:ext cx="6961030" cy="5653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se zákaznickou základnou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rozlišit skupiny zákazníků, stanovit potencionální hodnotu vztahů, vytvoření strategií vztahu, naplánování činností ke zvýšení hodnoty vztahu,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úroveň každého vztahu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roční plán, plán dlouhodobého rozvoje,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prodlužování vztahu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posilování vazeb se zákazníkem, zvětšení místa v mysli a v srdci, zlepšování schopností  a znalostí pracovníků, školení,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promýšlené scénáře vedoucí k pozitivnímu ovlivňování spokojenosti,</a:t>
            </a:r>
          </a:p>
        </p:txBody>
      </p:sp>
      <p:pic>
        <p:nvPicPr>
          <p:cNvPr id="17410" name="Picture 2" descr="Základní typy B2B zákazníků | TC Business School">
            <a:extLst>
              <a:ext uri="{FF2B5EF4-FFF2-40B4-BE49-F238E27FC236}">
                <a16:creationId xmlns:a16="http://schemas.microsoft.com/office/drawing/2014/main" id="{83DF6B2B-820D-4405-B90C-30AAEB25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95" y="1252931"/>
            <a:ext cx="3486982" cy="26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aši zákazníci | www.pkpneu.cz">
            <a:extLst>
              <a:ext uri="{FF2B5EF4-FFF2-40B4-BE49-F238E27FC236}">
                <a16:creationId xmlns:a16="http://schemas.microsoft.com/office/drawing/2014/main" id="{6F674DE7-CCF2-47B7-873E-E93C34DC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8" y="4124509"/>
            <a:ext cx="3688129" cy="24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0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1397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ve fázi ukončení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714969"/>
            <a:ext cx="5358414" cy="449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zákaznické základny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zjišťování zpětné vazby, ke zjišťování zpětné vazby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vztahu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rozpoznání krize vztahu, včasný monitoring může vést k nápravě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úrovní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zjištění informací o důvodech ukončení vztahu a následné vyhodnocení.</a:t>
            </a:r>
          </a:p>
        </p:txBody>
      </p:sp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9" y="1815271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>
            <a:extLst>
              <a:ext uri="{FF2B5EF4-FFF2-40B4-BE49-F238E27FC236}">
                <a16:creationId xmlns:a16="http://schemas.microsoft.com/office/drawing/2014/main" id="{179C6715-62EC-42EF-9EA3-590DC0492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64" y="2908705"/>
            <a:ext cx="2546319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6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24454" y="314913"/>
            <a:ext cx="3477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2211" y="1521507"/>
            <a:ext cx="10817442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Budování stabilního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cíl CRM, hodnota vnímaná zákazníkem, spokojený zákazník, věrný zákazník – stabilní vztah</a:t>
            </a:r>
          </a:p>
          <a:p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Informační imunita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Navázání vztahu se zákazníkem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nástroje vytváření vztahu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Rozvoj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péče o zákazníka, standardy péče o zákazníka, fáze péče o zákazníka (předprodejní, prodejní, poprodejní), řízení zákaznické základny, strategie budování věrnosti, strategie loajality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Věrnostní programy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jak je zavádět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Ukončování vztahu se zákazníkem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symptomy ohrožení vztahu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Řízení vztahu v jeho fázích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strategie  sponky – sepnutí, strategie zdrhovadla – propojení, strategie suchého zipu - přimknutí</a:t>
            </a:r>
          </a:p>
          <a:p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22660" cy="61751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8080"/>
                </a:solidFill>
                <a:latin typeface="+mn-lt"/>
              </a:rPr>
              <a:t>Budování stabilního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0" name="Textové pole 14351"/>
          <p:cNvSpPr txBox="1">
            <a:spLocks noChangeArrowheads="1"/>
          </p:cNvSpPr>
          <p:nvPr/>
        </p:nvSpPr>
        <p:spPr bwMode="auto">
          <a:xfrm>
            <a:off x="838200" y="1704221"/>
            <a:ext cx="3010468" cy="998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Vnímaná kvalita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ové pole 14351"/>
          <p:cNvSpPr txBox="1">
            <a:spLocks noChangeArrowheads="1"/>
          </p:cNvSpPr>
          <p:nvPr/>
        </p:nvSpPr>
        <p:spPr bwMode="auto">
          <a:xfrm>
            <a:off x="838199" y="3186665"/>
            <a:ext cx="3010469" cy="112602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/>
              <a:t>Hodnota vnímaná zákazníkem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ové pole 14351"/>
          <p:cNvSpPr txBox="1">
            <a:spLocks noChangeArrowheads="1"/>
          </p:cNvSpPr>
          <p:nvPr/>
        </p:nvSpPr>
        <p:spPr bwMode="auto">
          <a:xfrm>
            <a:off x="838199" y="5036024"/>
            <a:ext cx="3010469" cy="1351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/>
              <a:t>Investice vnímaná zákazníkem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 pole 14351"/>
          <p:cNvSpPr txBox="1">
            <a:spLocks noChangeArrowheads="1"/>
          </p:cNvSpPr>
          <p:nvPr/>
        </p:nvSpPr>
        <p:spPr bwMode="auto">
          <a:xfrm>
            <a:off x="4691228" y="1704221"/>
            <a:ext cx="2514789" cy="998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Věrný zákazník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ové pole 14351"/>
          <p:cNvSpPr txBox="1">
            <a:spLocks noChangeArrowheads="1"/>
          </p:cNvSpPr>
          <p:nvPr/>
        </p:nvSpPr>
        <p:spPr bwMode="auto">
          <a:xfrm>
            <a:off x="4691228" y="3184915"/>
            <a:ext cx="2514790" cy="1031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Spokojenost 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 pole 14351"/>
          <p:cNvSpPr txBox="1">
            <a:spLocks noChangeArrowheads="1"/>
          </p:cNvSpPr>
          <p:nvPr/>
        </p:nvSpPr>
        <p:spPr bwMode="auto">
          <a:xfrm>
            <a:off x="4790364" y="5036024"/>
            <a:ext cx="2415653" cy="1214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Vazby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ové pole 14351"/>
          <p:cNvSpPr txBox="1">
            <a:spLocks noChangeArrowheads="1"/>
          </p:cNvSpPr>
          <p:nvPr/>
        </p:nvSpPr>
        <p:spPr bwMode="auto">
          <a:xfrm>
            <a:off x="8673831" y="2971490"/>
            <a:ext cx="2281735" cy="1127893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Stabilita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vztahu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Přímá spojnice se šipkou 12"/>
          <p:cNvCxnSpPr>
            <a:cxnSpLocks/>
          </p:cNvCxnSpPr>
          <p:nvPr/>
        </p:nvCxnSpPr>
        <p:spPr>
          <a:xfrm flipV="1">
            <a:off x="2343433" y="4536246"/>
            <a:ext cx="0" cy="390861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cxnSpLocks/>
          </p:cNvCxnSpPr>
          <p:nvPr/>
        </p:nvCxnSpPr>
        <p:spPr>
          <a:xfrm flipH="1">
            <a:off x="2343432" y="2772043"/>
            <a:ext cx="1" cy="382137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cxnSpLocks/>
          </p:cNvCxnSpPr>
          <p:nvPr/>
        </p:nvCxnSpPr>
        <p:spPr>
          <a:xfrm flipH="1" flipV="1">
            <a:off x="5948622" y="2788801"/>
            <a:ext cx="49568" cy="36537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948622" y="4452615"/>
            <a:ext cx="0" cy="404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342496" y="2203239"/>
            <a:ext cx="1009934" cy="10995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365430" y="3985146"/>
            <a:ext cx="959704" cy="186974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3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423" y="704371"/>
            <a:ext cx="7773537" cy="103695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1. Navázání vztahu se zákazníkem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 pole 14351"/>
          <p:cNvSpPr txBox="1">
            <a:spLocks noChangeArrowheads="1"/>
          </p:cNvSpPr>
          <p:nvPr/>
        </p:nvSpPr>
        <p:spPr bwMode="auto">
          <a:xfrm>
            <a:off x="3918446" y="2099840"/>
            <a:ext cx="3164006" cy="1732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Informace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(reklamní kampaň)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52191" y="5067226"/>
            <a:ext cx="1854200" cy="474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Emoce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5423" y="3115467"/>
            <a:ext cx="2487162" cy="226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Potřeby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konečného spotřebitele, podniku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438960" y="3009104"/>
            <a:ext cx="2362082" cy="1974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Návštěva prodejny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Sepsání dohody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355910" y="8334849"/>
            <a:ext cx="104775" cy="4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394010" y="8525984"/>
            <a:ext cx="57150" cy="9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660960" y="7868759"/>
            <a:ext cx="400050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775260" y="8811734"/>
            <a:ext cx="447675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60310" y="27805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60310" y="3694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1" i="0" u="none" strike="noStrike" cap="none" normalizeH="0" baseline="0">
              <a:ln>
                <a:noFill/>
              </a:ln>
              <a:solidFill>
                <a:srgbClr val="981E3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3370997" y="3370997"/>
            <a:ext cx="395785" cy="54591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313278" y="4813104"/>
            <a:ext cx="1175697" cy="436728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222935" y="3115467"/>
            <a:ext cx="815596" cy="579437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6775260" y="4681182"/>
            <a:ext cx="1399749" cy="700572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5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779" y="105063"/>
            <a:ext cx="7937309" cy="9177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– informační imunita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8789" y="1389421"/>
            <a:ext cx="8701287" cy="4730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je východiskem komunikace se zákazníkem. Všude je tolik informací a tolik reklamních kampaní, že se často v praxi setkáváme, že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roste imunita vůči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informacím. Setkáváme se s ní např.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sledování filmu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televizi, který je často přerušován reklamou. Stává se to často v rozporu s platnou legislativou, která upravuje reklamu v televizi.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Přibývá lidí, kteří reklamu odmítají.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Určitě jste se setkali s tím, že na poštovních schránkách lidé umísťují nálepky „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Nevhazujte reklamní materiál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 propagační letáky.“ Tento jev není ojedinělý. Lidé si tímto způsobem budují kolem svého domu „zeď“, kde si chtějí udržet soukromí. Storbacka a Lehtinen (2002) tomuto jevu říkají „zapouzdření.“</a:t>
            </a:r>
          </a:p>
        </p:txBody>
      </p:sp>
      <p:pic>
        <p:nvPicPr>
          <p:cNvPr id="1026" name="Picture 2" descr="Informace pro rodiče o použití elektronických čipů – ZŠ Rousínov">
            <a:extLst>
              <a:ext uri="{FF2B5EF4-FFF2-40B4-BE49-F238E27FC236}">
                <a16:creationId xmlns:a16="http://schemas.microsoft.com/office/drawing/2014/main" id="{BF405B2B-A5D5-40B5-88DF-95FAAD68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60" y="246515"/>
            <a:ext cx="1415398" cy="9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rmace | Obec Lidečko">
            <a:extLst>
              <a:ext uri="{FF2B5EF4-FFF2-40B4-BE49-F238E27FC236}">
                <a16:creationId xmlns:a16="http://schemas.microsoft.com/office/drawing/2014/main" id="{F0F526AA-A92E-4041-9A74-672EC361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3165686"/>
            <a:ext cx="3012489" cy="20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íce než 7 ilustrací Sledování Tv a Televize zdarma - Pixabay">
            <a:extLst>
              <a:ext uri="{FF2B5EF4-FFF2-40B4-BE49-F238E27FC236}">
                <a16:creationId xmlns:a16="http://schemas.microsoft.com/office/drawing/2014/main" id="{6BFBC718-91CD-4D54-B2F8-61F24252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27" y="1389421"/>
            <a:ext cx="3065755" cy="16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letter">
            <a:extLst>
              <a:ext uri="{FF2B5EF4-FFF2-40B4-BE49-F238E27FC236}">
                <a16:creationId xmlns:a16="http://schemas.microsoft.com/office/drawing/2014/main" id="{D03FAAFB-3D3D-4D7C-99D7-FFFAE858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5069150"/>
            <a:ext cx="2864388" cy="13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2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200330" cy="91776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Případová studie – informační imunita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90850" y="1371666"/>
            <a:ext cx="4469422" cy="5038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této informační imunitě zabránit, resp. ji eliminovat?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Nabízí se odpověď.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Firmy musí mít informace o zákaznících (databáze) a jeho chování v minulosti (Storbacka, Lehtinen, 2003). Dá se to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aplikovat lépe u náročnějších produktů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(ukončení termínovaného vkladu, uběhnutí určité doby od nákupu auta).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DA1811-B3C9-4C6B-9F62-B6DF79D7F260}"/>
              </a:ext>
            </a:extLst>
          </p:cNvPr>
          <p:cNvSpPr txBox="1"/>
          <p:nvPr/>
        </p:nvSpPr>
        <p:spPr>
          <a:xfrm>
            <a:off x="5592932" y="1371666"/>
            <a:ext cx="6498453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třeba snížit počet sdělení zákazníkům.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třeba rozpoznat okamžiky, kdy zákazník potřebuje pomoci.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Dobře načasovat sdělení.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Lze sledovat určitá životní období v lidském životě, jako je stěhování, narození dítěte, svatba.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Informace k testování ve škole – Střední průmyslová škola dopravní, a.s.">
            <a:extLst>
              <a:ext uri="{FF2B5EF4-FFF2-40B4-BE49-F238E27FC236}">
                <a16:creationId xmlns:a16="http://schemas.microsoft.com/office/drawing/2014/main" id="{217BB614-3A47-4C51-B2BE-C7D71421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24" y="3890721"/>
            <a:ext cx="3209833" cy="23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76499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Nástroje vytváření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7672" y="1078174"/>
            <a:ext cx="8243247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Marketing spřízněné skupiny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– zákazníci, kteří jsou ochotni referovat o firmě a jejich produktech</a:t>
            </a:r>
          </a:p>
          <a:p>
            <a:endParaRPr lang="cs-CZ" sz="3200" b="1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Nosné produkty</a:t>
            </a:r>
            <a:r>
              <a:rPr lang="cs-CZ" sz="3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slouží k zažehnutí vztahu a získání důvěry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Systém podpory nových zákazníků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zahájení vztahu, udržování kontaktu, komunikace, příprava další nabídky, pozornost po prodejní péči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45" y="2224585"/>
            <a:ext cx="2717895" cy="198418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292841" y="4661679"/>
            <a:ext cx="2429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https://news.biancolavoro.it/wp-content/uploads/2015/09/Stretta-di-mano.jpg</a:t>
            </a:r>
          </a:p>
        </p:txBody>
      </p:sp>
    </p:spTree>
    <p:extLst>
      <p:ext uri="{BB962C8B-B14F-4D97-AF65-F5344CB8AC3E}">
        <p14:creationId xmlns:p14="http://schemas.microsoft.com/office/powerpoint/2010/main" val="239988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7649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Nástroje vytváření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0927" y="1554313"/>
            <a:ext cx="7823466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Výběr zákazníků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dle vyhodnocení hodnoty vztahu, kritériem vyhodnocení může být  finanční ohodnocení zákazníkova potenciálu nebo kompatibilita základních hodnot</a:t>
            </a:r>
          </a:p>
          <a:p>
            <a:pPr indent="180340"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Investice do navázání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vztahu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vyhodnocení nákladů na zákazníka od počátku vztahu, (ziskovost)</a:t>
            </a:r>
          </a:p>
          <a:p>
            <a:pPr indent="180340"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Hledání náročných zákazníků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hledání náročných zákazníků - motivace k plnění náročných úkolů - posílení konkurenční schopnosti.</a:t>
            </a:r>
          </a:p>
        </p:txBody>
      </p:sp>
      <p:pic>
        <p:nvPicPr>
          <p:cNvPr id="3074" name="Picture 2" descr="Jak si bezpečně spořit peníze? - Měšec.cz">
            <a:extLst>
              <a:ext uri="{FF2B5EF4-FFF2-40B4-BE49-F238E27FC236}">
                <a16:creationId xmlns:a16="http://schemas.microsoft.com/office/drawing/2014/main" id="{0D447036-44CE-4134-B54C-EDBA5B95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22" y="2397691"/>
            <a:ext cx="3073694" cy="22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52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2411</Words>
  <Application>Microsoft Office PowerPoint</Application>
  <PresentationFormat>Širokoúhlá obrazovka</PresentationFormat>
  <Paragraphs>240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Avenir Next LT Pro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Budování stabilního vztahu</vt:lpstr>
      <vt:lpstr>1. Navázání vztahu se zákazníkem</vt:lpstr>
      <vt:lpstr>Případová studie – informační imunita</vt:lpstr>
      <vt:lpstr>Případová studie – informační imunita</vt:lpstr>
      <vt:lpstr>Nástroje vytváření vztahu</vt:lpstr>
      <vt:lpstr>Nástroje vytváření vztahu</vt:lpstr>
      <vt:lpstr>2. Rozvoj vztahu </vt:lpstr>
      <vt:lpstr>Péče o zákazníka</vt:lpstr>
      <vt:lpstr>Principy péče o zákazníka</vt:lpstr>
      <vt:lpstr>Standardy péče o zákazníka – příklad z praxe</vt:lpstr>
      <vt:lpstr>Standardy péče o zákazníka – příklad z praxe</vt:lpstr>
      <vt:lpstr>Standardy péče na úrovni B2C </vt:lpstr>
      <vt:lpstr>Fáze péče o zákazníka</vt:lpstr>
      <vt:lpstr> RAYNET – ukažte zákazníkům, že se o ně zajímáte (případová studie) </vt:lpstr>
      <vt:lpstr>Řízení zákaznické základny</vt:lpstr>
      <vt:lpstr>Strategie budování věrnosti</vt:lpstr>
      <vt:lpstr>Strategie budování věrnosti</vt:lpstr>
      <vt:lpstr>Jak zavádět věrnostní programy?</vt:lpstr>
      <vt:lpstr>Jak zavádět věrnostní programy?</vt:lpstr>
      <vt:lpstr>3. Ukončování vztahu se zákazníkem </vt:lpstr>
      <vt:lpstr>Symptomy ohrožení vztahu</vt:lpstr>
      <vt:lpstr>Symptomy ohrožení vztahu</vt:lpstr>
      <vt:lpstr>Řízení vztahu v jeho fázích</vt:lpstr>
      <vt:lpstr>Strategie sponky - sepnutí</vt:lpstr>
      <vt:lpstr>Strategie zdrhovadla - propojení</vt:lpstr>
      <vt:lpstr>Strategie suchého zipu - přimknutí</vt:lpstr>
      <vt:lpstr>Řízení vztahu ve fázi navázání vztahu</vt:lpstr>
      <vt:lpstr>Řízení vztahu ve fázi rozvoje vztahu</vt:lpstr>
      <vt:lpstr>Řízení vztahu ve fázi ukončení vztahu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162</cp:revision>
  <dcterms:created xsi:type="dcterms:W3CDTF">2016-11-25T20:36:16Z</dcterms:created>
  <dcterms:modified xsi:type="dcterms:W3CDTF">2021-11-01T18:59:45Z</dcterms:modified>
</cp:coreProperties>
</file>