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8" r:id="rId2"/>
    <p:sldId id="263" r:id="rId3"/>
    <p:sldId id="355" r:id="rId4"/>
    <p:sldId id="362" r:id="rId5"/>
    <p:sldId id="363" r:id="rId6"/>
    <p:sldId id="353" r:id="rId7"/>
    <p:sldId id="351" r:id="rId8"/>
    <p:sldId id="360" r:id="rId9"/>
    <p:sldId id="359" r:id="rId10"/>
    <p:sldId id="330" r:id="rId11"/>
    <p:sldId id="361" r:id="rId12"/>
    <p:sldId id="352" r:id="rId13"/>
    <p:sldId id="332" r:id="rId14"/>
    <p:sldId id="334" r:id="rId15"/>
    <p:sldId id="335" r:id="rId16"/>
    <p:sldId id="336" r:id="rId17"/>
    <p:sldId id="337" r:id="rId18"/>
    <p:sldId id="338" r:id="rId19"/>
    <p:sldId id="340" r:id="rId20"/>
    <p:sldId id="356" r:id="rId21"/>
    <p:sldId id="341" r:id="rId22"/>
    <p:sldId id="357" r:id="rId23"/>
    <p:sldId id="343" r:id="rId24"/>
    <p:sldId id="344" r:id="rId25"/>
    <p:sldId id="345" r:id="rId26"/>
    <p:sldId id="346" r:id="rId27"/>
    <p:sldId id="347" r:id="rId28"/>
    <p:sldId id="348" r:id="rId29"/>
    <p:sldId id="349" r:id="rId30"/>
    <p:sldId id="354" r:id="rId31"/>
    <p:sldId id="364" r:id="rId32"/>
    <p:sldId id="365" r:id="rId33"/>
    <p:sldId id="327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66"/>
    <a:srgbClr val="FFFFCC"/>
    <a:srgbClr val="CCFFFF"/>
    <a:srgbClr val="009999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8751A-B656-4B05-B981-04E47CB0D6BE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F4A6C-AD35-43C6-BC69-07D0F55DB7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067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15.cz/galerie/finexpert/nakupujeme/175168/kupni-sila-v-regionech-se-vyrovnava-praha-se-zbytku-republiky-vymyka?foto=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692931" y="210830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  <a:buNone/>
            </a:pPr>
            <a:endParaRPr lang="cs-CZ" altLang="cs-CZ" b="1" i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545690"/>
            <a:ext cx="4297080" cy="33941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cs-CZ" sz="4000" b="1" cap="all" dirty="0"/>
          </a:p>
          <a:p>
            <a:pPr>
              <a:defRPr/>
            </a:pPr>
            <a:r>
              <a:rPr lang="cs-CZ" sz="4000" b="1" dirty="0"/>
              <a:t>Principy řešení maloobchodní sítě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9274729" y="4965171"/>
            <a:ext cx="2688299" cy="657707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Halina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Starzyczná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 předmětu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991366" y="2552131"/>
            <a:ext cx="4203511" cy="20621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cs-CZ" sz="3200" b="1" i="1" dirty="0">
                <a:solidFill>
                  <a:srgbClr val="008080"/>
                </a:solidFill>
                <a:latin typeface="Arial" charset="0"/>
              </a:rPr>
              <a:t>Cílem přednášky je pochopit principy řešení maloobchodní sítě </a:t>
            </a: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18"/>
          <p:cNvSpPr>
            <a:spLocks noChangeShapeType="1"/>
          </p:cNvSpPr>
          <p:nvPr/>
        </p:nvSpPr>
        <p:spPr bwMode="auto">
          <a:xfrm>
            <a:off x="6096000" y="2349501"/>
            <a:ext cx="0" cy="639763"/>
          </a:xfrm>
          <a:prstGeom prst="line">
            <a:avLst/>
          </a:prstGeom>
          <a:noFill/>
          <a:ln w="19050">
            <a:solidFill>
              <a:srgbClr val="FF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5" name="Oval 17"/>
          <p:cNvSpPr>
            <a:spLocks noChangeArrowheads="1"/>
          </p:cNvSpPr>
          <p:nvPr/>
        </p:nvSpPr>
        <p:spPr bwMode="auto">
          <a:xfrm>
            <a:off x="4800601" y="2997200"/>
            <a:ext cx="2447925" cy="194468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3316" name="Line 16"/>
          <p:cNvSpPr>
            <a:spLocks noChangeShapeType="1"/>
          </p:cNvSpPr>
          <p:nvPr/>
        </p:nvSpPr>
        <p:spPr bwMode="auto">
          <a:xfrm>
            <a:off x="6096000" y="5013326"/>
            <a:ext cx="0" cy="639763"/>
          </a:xfrm>
          <a:prstGeom prst="line">
            <a:avLst/>
          </a:prstGeom>
          <a:noFill/>
          <a:ln w="19050">
            <a:solidFill>
              <a:srgbClr val="FFCC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1306513" y="2997200"/>
            <a:ext cx="2447925" cy="454025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KONKURENCE</a:t>
            </a:r>
            <a:endParaRPr lang="cs-CZ" altLang="cs-CZ" sz="2000" dirty="0">
              <a:solidFill>
                <a:schemeClr val="bg1"/>
              </a:solidFill>
            </a:endParaRPr>
          </a:p>
        </p:txBody>
      </p:sp>
      <p:sp>
        <p:nvSpPr>
          <p:cNvPr id="13318" name="Text Box 15"/>
          <p:cNvSpPr txBox="1">
            <a:spLocks noChangeArrowheads="1"/>
          </p:cNvSpPr>
          <p:nvPr/>
        </p:nvSpPr>
        <p:spPr bwMode="auto">
          <a:xfrm>
            <a:off x="5519739" y="5734050"/>
            <a:ext cx="1152525" cy="719138"/>
          </a:xfrm>
          <a:prstGeom prst="rect">
            <a:avLst/>
          </a:prstGeom>
          <a:solidFill>
            <a:srgbClr val="00808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CC0000"/>
                </a:solidFill>
              </a:rPr>
              <a:t>FY Y</a:t>
            </a:r>
            <a:endParaRPr lang="cs-CZ" altLang="cs-CZ" sz="2000" dirty="0">
              <a:solidFill>
                <a:srgbClr val="CC0000"/>
              </a:solidFill>
            </a:endParaRPr>
          </a:p>
        </p:txBody>
      </p:sp>
      <p:sp>
        <p:nvSpPr>
          <p:cNvPr id="13319" name="Line 14"/>
          <p:cNvSpPr>
            <a:spLocks noChangeShapeType="1"/>
          </p:cNvSpPr>
          <p:nvPr/>
        </p:nvSpPr>
        <p:spPr bwMode="auto">
          <a:xfrm>
            <a:off x="8385175" y="3383342"/>
            <a:ext cx="1646237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0" name="Line 13"/>
          <p:cNvSpPr>
            <a:spLocks noChangeShapeType="1"/>
          </p:cNvSpPr>
          <p:nvPr/>
        </p:nvSpPr>
        <p:spPr bwMode="auto">
          <a:xfrm>
            <a:off x="8385175" y="3573463"/>
            <a:ext cx="1646237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7327664" y="3116263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plus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400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 dirty="0">
                <a:cs typeface="Times New Roman" panose="02020603050405020304" pitchFamily="18" charset="0"/>
              </a:rPr>
              <a:t>mínus</a:t>
            </a:r>
            <a:endParaRPr lang="cs-CZ" altLang="cs-CZ" sz="1800" dirty="0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8568803" y="2087563"/>
            <a:ext cx="2103438" cy="720725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SPÁDOVÉ POMĚRY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>
              <a:solidFill>
                <a:schemeClr val="bg1"/>
              </a:solidFill>
            </a:endParaRPr>
          </a:p>
        </p:txBody>
      </p:sp>
      <p:sp>
        <p:nvSpPr>
          <p:cNvPr id="13323" name="Text Box 7"/>
          <p:cNvSpPr txBox="1">
            <a:spLocks noChangeArrowheads="1"/>
          </p:cNvSpPr>
          <p:nvPr/>
        </p:nvSpPr>
        <p:spPr bwMode="auto">
          <a:xfrm>
            <a:off x="8748216" y="4010821"/>
            <a:ext cx="3443784" cy="764994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DOCHÁZKOVÁ VZDÁLENOST</a:t>
            </a:r>
            <a:endParaRPr lang="cs-CZ" altLang="cs-CZ" sz="1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CHARAKTER SORTIMENTU</a:t>
            </a:r>
            <a:endParaRPr lang="cs-CZ" altLang="cs-CZ" sz="1800" dirty="0">
              <a:solidFill>
                <a:schemeClr val="bg1"/>
              </a:solidFill>
            </a:endParaRPr>
          </a:p>
        </p:txBody>
      </p:sp>
      <p:sp>
        <p:nvSpPr>
          <p:cNvPr id="13324" name="Text Box 9"/>
          <p:cNvSpPr txBox="1">
            <a:spLocks noChangeArrowheads="1"/>
          </p:cNvSpPr>
          <p:nvPr/>
        </p:nvSpPr>
        <p:spPr bwMode="auto">
          <a:xfrm>
            <a:off x="5448300" y="3573463"/>
            <a:ext cx="947738" cy="647700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1800" b="1" dirty="0">
              <a:solidFill>
                <a:srgbClr val="00808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</a:rPr>
              <a:t>FY XY</a:t>
            </a:r>
          </a:p>
        </p:txBody>
      </p:sp>
      <p:sp>
        <p:nvSpPr>
          <p:cNvPr id="13325" name="Text Box 19"/>
          <p:cNvSpPr txBox="1">
            <a:spLocks noChangeArrowheads="1"/>
          </p:cNvSpPr>
          <p:nvPr/>
        </p:nvSpPr>
        <p:spPr bwMode="auto">
          <a:xfrm>
            <a:off x="450531" y="1428880"/>
            <a:ext cx="2964067" cy="1207959"/>
          </a:xfrm>
          <a:prstGeom prst="rect">
            <a:avLst/>
          </a:prstGeom>
          <a:solidFill>
            <a:srgbClr val="008080"/>
          </a:solidFill>
          <a:ln w="57150" cmpd="thinThick">
            <a:solidFill>
              <a:srgbClr val="FFFF66"/>
            </a:solidFill>
            <a:miter lim="800000"/>
            <a:headEnd/>
            <a:tailEnd/>
          </a:ln>
        </p:spPr>
        <p:txBody>
          <a:bodyPr tIns="118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Vlivy působící na akční rádius</a:t>
            </a:r>
            <a:endParaRPr lang="cs-CZ" altLang="cs-CZ" sz="2400" dirty="0">
              <a:solidFill>
                <a:schemeClr val="bg1"/>
              </a:solidFill>
            </a:endParaRPr>
          </a:p>
        </p:txBody>
      </p:sp>
      <p:sp>
        <p:nvSpPr>
          <p:cNvPr id="13326" name="Rectangle 20"/>
          <p:cNvSpPr>
            <a:spLocks noChangeArrowheads="1"/>
          </p:cNvSpPr>
          <p:nvPr/>
        </p:nvSpPr>
        <p:spPr bwMode="auto">
          <a:xfrm>
            <a:off x="1547814" y="8297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3327" name="Rectangle 22"/>
          <p:cNvSpPr>
            <a:spLocks noChangeArrowheads="1"/>
          </p:cNvSpPr>
          <p:nvPr/>
        </p:nvSpPr>
        <p:spPr bwMode="auto">
          <a:xfrm>
            <a:off x="3935413" y="844403"/>
            <a:ext cx="4321176" cy="2000548"/>
          </a:xfrm>
          <a:prstGeom prst="rect">
            <a:avLst/>
          </a:prstGeom>
          <a:solidFill>
            <a:srgbClr val="008080"/>
          </a:solidFill>
          <a:ln>
            <a:noFill/>
          </a:ln>
          <a:extLst/>
        </p:spPr>
        <p:txBody>
          <a:bodyPr wrap="square" lIns="1348950" bIns="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100" dirty="0"/>
            </a:br>
            <a:endParaRPr lang="cs-CZ" altLang="cs-CZ" sz="180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POČET A HUSTOTA OBYVATELSTVA</a:t>
            </a:r>
            <a:endParaRPr lang="cs-CZ" altLang="cs-CZ" sz="20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BYTOVÁ ZÁSTAVBA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sp>
        <p:nvSpPr>
          <p:cNvPr id="13328" name="Rectangle 28"/>
          <p:cNvSpPr>
            <a:spLocks noChangeArrowheads="1"/>
          </p:cNvSpPr>
          <p:nvPr/>
        </p:nvSpPr>
        <p:spPr bwMode="auto">
          <a:xfrm>
            <a:off x="6027738" y="2447926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100"/>
            </a:b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3329" name="Rectangle 30"/>
          <p:cNvSpPr>
            <a:spLocks noChangeArrowheads="1"/>
          </p:cNvSpPr>
          <p:nvPr/>
        </p:nvSpPr>
        <p:spPr bwMode="auto">
          <a:xfrm>
            <a:off x="1547814" y="30728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3330" name="Rectangle 33"/>
          <p:cNvSpPr>
            <a:spLocks noChangeArrowheads="1"/>
          </p:cNvSpPr>
          <p:nvPr/>
        </p:nvSpPr>
        <p:spPr bwMode="auto">
          <a:xfrm>
            <a:off x="1547814" y="30728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3331" name="Rectangle 34"/>
          <p:cNvSpPr>
            <a:spLocks noChangeArrowheads="1"/>
          </p:cNvSpPr>
          <p:nvPr/>
        </p:nvSpPr>
        <p:spPr bwMode="auto">
          <a:xfrm>
            <a:off x="167208" y="4726082"/>
            <a:ext cx="4919937" cy="20159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100" dirty="0"/>
            </a:br>
            <a:endParaRPr lang="cs-CZ" altLang="cs-CZ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u="sng" dirty="0">
                <a:solidFill>
                  <a:srgbClr val="008080"/>
                </a:solidFill>
                <a:cs typeface="Times New Roman" panose="02020603050405020304" pitchFamily="18" charset="0"/>
              </a:rPr>
              <a:t>Vlastnosti akčního rádia:</a:t>
            </a:r>
            <a:endParaRPr lang="cs-CZ" altLang="cs-CZ" sz="24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Minimální hranice akčního rádia</a:t>
            </a:r>
            <a:endParaRPr lang="cs-CZ" altLang="cs-CZ" sz="24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Maximální hranice akčního rádia</a:t>
            </a:r>
            <a:endParaRPr lang="cs-CZ" altLang="cs-CZ" sz="24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800000"/>
              </a:solidFill>
            </a:endParaRPr>
          </a:p>
        </p:txBody>
      </p:sp>
      <p:sp>
        <p:nvSpPr>
          <p:cNvPr id="13332" name="Line 35"/>
          <p:cNvSpPr>
            <a:spLocks noChangeShapeType="1"/>
          </p:cNvSpPr>
          <p:nvPr/>
        </p:nvSpPr>
        <p:spPr bwMode="auto">
          <a:xfrm>
            <a:off x="4151313" y="3860800"/>
            <a:ext cx="431800" cy="0"/>
          </a:xfrm>
          <a:prstGeom prst="line">
            <a:avLst/>
          </a:prstGeom>
          <a:noFill/>
          <a:ln w="9525">
            <a:solidFill>
              <a:srgbClr val="FF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21" name="Obrázek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140" y="195486"/>
            <a:ext cx="1464833" cy="1127893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450531" y="452052"/>
            <a:ext cx="5175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008080"/>
                </a:solidFill>
              </a:rPr>
              <a:t>2. Akční rádius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DB7D1B6-604C-430D-905F-55142E5495AD}"/>
              </a:ext>
            </a:extLst>
          </p:cNvPr>
          <p:cNvSpPr txBox="1"/>
          <p:nvPr/>
        </p:nvSpPr>
        <p:spPr>
          <a:xfrm>
            <a:off x="8187474" y="5092854"/>
            <a:ext cx="3593193" cy="156966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</a:rPr>
              <a:t>Kruhová metoda</a:t>
            </a:r>
          </a:p>
          <a:p>
            <a:pPr algn="ctr"/>
            <a:r>
              <a:rPr lang="cs-CZ" sz="2400" b="1" dirty="0">
                <a:solidFill>
                  <a:srgbClr val="FF0000"/>
                </a:solidFill>
              </a:rPr>
              <a:t>Odhad počtu potencionálních zákazníků (SO)</a:t>
            </a: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42CCAED2-46DA-4FAA-995C-894092164FF9}"/>
              </a:ext>
            </a:extLst>
          </p:cNvPr>
          <p:cNvCxnSpPr/>
          <p:nvPr/>
        </p:nvCxnSpPr>
        <p:spPr>
          <a:xfrm>
            <a:off x="7248526" y="4775815"/>
            <a:ext cx="431800" cy="307977"/>
          </a:xfrm>
          <a:prstGeom prst="straightConnector1">
            <a:avLst/>
          </a:prstGeom>
          <a:ln w="5715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36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0645" y="391759"/>
            <a:ext cx="8829583" cy="617514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Aplikace kruhové metody při odhadu počtu zákazníků 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A2917571-CB44-4A10-AC71-3FAFBC9882FB}"/>
              </a:ext>
            </a:extLst>
          </p:cNvPr>
          <p:cNvSpPr/>
          <p:nvPr/>
        </p:nvSpPr>
        <p:spPr>
          <a:xfrm>
            <a:off x="660646" y="1124285"/>
            <a:ext cx="7195162" cy="57246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008080"/>
                </a:solidFill>
              </a:rPr>
              <a:t>Kruhová metoda:  </a:t>
            </a:r>
            <a:r>
              <a:rPr lang="cs-CZ" sz="2400" dirty="0">
                <a:solidFill>
                  <a:srgbClr val="008080"/>
                </a:solidFill>
              </a:rPr>
              <a:t>soustředné zóny (soustředné  kružnice) se opisují kolem předpokládaného místa lokalizace prodejny. </a:t>
            </a:r>
          </a:p>
          <a:p>
            <a:r>
              <a:rPr lang="cs-CZ" sz="2400" dirty="0">
                <a:solidFill>
                  <a:srgbClr val="008080"/>
                </a:solidFill>
              </a:rPr>
              <a:t>●Tyto zóny představují určitou pravděpodobnost nákupu, ovlivněnou docházkovou vzdáleností</a:t>
            </a:r>
          </a:p>
          <a:p>
            <a:r>
              <a:rPr lang="cs-CZ" sz="2400" dirty="0">
                <a:solidFill>
                  <a:srgbClr val="008080"/>
                </a:solidFill>
              </a:rPr>
              <a:t>●Plocha kruhu představuje akční rádius prodejní jednotky. </a:t>
            </a:r>
          </a:p>
          <a:p>
            <a:r>
              <a:rPr lang="cs-CZ" sz="2400" dirty="0">
                <a:solidFill>
                  <a:srgbClr val="008080"/>
                </a:solidFill>
              </a:rPr>
              <a:t>● Odhad počtu potencionálních zákazníků lze pak odvodit od hustoty obyvatelstva na km² daného akčního rádia.</a:t>
            </a:r>
          </a:p>
          <a:p>
            <a:r>
              <a:rPr lang="cs-CZ" b="1" dirty="0">
                <a:solidFill>
                  <a:srgbClr val="008080"/>
                </a:solidFill>
              </a:rPr>
              <a:t>Postup výpočtu: Zjistíme:</a:t>
            </a:r>
          </a:p>
          <a:p>
            <a:pPr marL="342900" indent="-342900">
              <a:buAutoNum type="arabicPeriod"/>
            </a:pPr>
            <a:r>
              <a:rPr lang="cs-CZ" dirty="0">
                <a:solidFill>
                  <a:srgbClr val="008080"/>
                </a:solidFill>
              </a:rPr>
              <a:t>rozlohu sídelního útvaru (v km²)</a:t>
            </a:r>
          </a:p>
          <a:p>
            <a:pPr marL="342900" indent="-342900">
              <a:buAutoNum type="arabicPeriod"/>
            </a:pPr>
            <a:r>
              <a:rPr lang="cs-CZ" dirty="0">
                <a:solidFill>
                  <a:srgbClr val="008080"/>
                </a:solidFill>
              </a:rPr>
              <a:t>počet obyvatel celkem</a:t>
            </a:r>
          </a:p>
          <a:p>
            <a:pPr marL="342900" indent="-342900">
              <a:buAutoNum type="arabicPeriod"/>
            </a:pPr>
            <a:r>
              <a:rPr lang="cs-CZ" dirty="0">
                <a:solidFill>
                  <a:srgbClr val="008080"/>
                </a:solidFill>
              </a:rPr>
              <a:t>počet obyvatel na km² </a:t>
            </a:r>
          </a:p>
          <a:p>
            <a:pPr marL="342900" indent="-342900">
              <a:buAutoNum type="arabicPeriod"/>
            </a:pPr>
            <a:r>
              <a:rPr lang="cs-CZ" dirty="0">
                <a:solidFill>
                  <a:srgbClr val="008080"/>
                </a:solidFill>
              </a:rPr>
              <a:t>plochu kruhu P = 3,14r² </a:t>
            </a:r>
          </a:p>
          <a:p>
            <a:pPr marL="342900" indent="-342900">
              <a:buAutoNum type="arabicPeriod"/>
            </a:pPr>
            <a:r>
              <a:rPr lang="cs-CZ" dirty="0">
                <a:solidFill>
                  <a:srgbClr val="008080"/>
                </a:solidFill>
              </a:rPr>
              <a:t>r = ? (chodec ujde za hodinu cca 5 km (z toho odvodíme docházkovou vzdálenost v km pro 5 min, 10 min, 15 min, …).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C62548E6-1315-41E2-8C0B-9A805E399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9857" y="1588903"/>
            <a:ext cx="3491498" cy="324008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CF50DF2-D68D-48F2-B72D-F5D8C99F9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6470" y="2137537"/>
            <a:ext cx="2348575" cy="214281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75864CBD-CDC0-42F6-9A6A-ED75123E1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2863" y="2481207"/>
            <a:ext cx="1582321" cy="14554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       *</a:t>
            </a:r>
          </a:p>
        </p:txBody>
      </p:sp>
      <p:cxnSp>
        <p:nvCxnSpPr>
          <p:cNvPr id="13" name="Přímá spojnice se šipkou 12">
            <a:extLst>
              <a:ext uri="{FF2B5EF4-FFF2-40B4-BE49-F238E27FC236}">
                <a16:creationId xmlns:a16="http://schemas.microsoft.com/office/drawing/2014/main" id="{35DA2444-BDF3-417A-9F2D-1EB53227FB13}"/>
              </a:ext>
            </a:extLst>
          </p:cNvPr>
          <p:cNvCxnSpPr>
            <a:cxnSpLocks/>
          </p:cNvCxnSpPr>
          <p:nvPr/>
        </p:nvCxnSpPr>
        <p:spPr>
          <a:xfrm>
            <a:off x="9903365" y="3186417"/>
            <a:ext cx="673316" cy="12984"/>
          </a:xfrm>
          <a:prstGeom prst="straightConnector1">
            <a:avLst/>
          </a:prstGeom>
          <a:ln w="38100">
            <a:solidFill>
              <a:srgbClr val="FFFF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9F53AD7-F336-4656-AF57-3E7E59AA91A0}"/>
              </a:ext>
            </a:extLst>
          </p:cNvPr>
          <p:cNvSpPr txBox="1"/>
          <p:nvPr/>
        </p:nvSpPr>
        <p:spPr>
          <a:xfrm>
            <a:off x="10121539" y="2823577"/>
            <a:ext cx="31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FF66"/>
                </a:solidFill>
              </a:rPr>
              <a:t>r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7CFF8C9-C5BB-4F86-ADF4-EC4BE0F1EEEE}"/>
              </a:ext>
            </a:extLst>
          </p:cNvPr>
          <p:cNvSpPr txBox="1"/>
          <p:nvPr/>
        </p:nvSpPr>
        <p:spPr>
          <a:xfrm>
            <a:off x="7936637" y="4971495"/>
            <a:ext cx="4035689" cy="1754326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Pokud by byl počet obyvatel na</a:t>
            </a:r>
            <a:r>
              <a:rPr lang="cs-CZ" dirty="0">
                <a:solidFill>
                  <a:srgbClr val="008080"/>
                </a:solidFill>
              </a:rPr>
              <a:t> km²  500.  Tak při docházkové vzdálenosti 10 min (cca 0,8 km) by plocha kruhu činila 2 km.² Počet obyvatel AR = </a:t>
            </a:r>
            <a:r>
              <a:rPr lang="cs-CZ" dirty="0">
                <a:solidFill>
                  <a:srgbClr val="FF0000"/>
                </a:solidFill>
              </a:rPr>
              <a:t>2x500=1000</a:t>
            </a:r>
          </a:p>
          <a:p>
            <a:r>
              <a:rPr lang="cs-CZ" dirty="0">
                <a:solidFill>
                  <a:srgbClr val="FF0000"/>
                </a:solidFill>
              </a:rPr>
              <a:t>Příklad výpočtu na s. 153 (skripta)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816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0376" y="277813"/>
            <a:ext cx="9760424" cy="990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b="1" dirty="0">
                <a:solidFill>
                  <a:srgbClr val="008080"/>
                </a:solidFill>
                <a:latin typeface="+mn-lt"/>
              </a:rPr>
              <a:t>Akční rádius</a:t>
            </a:r>
            <a:br>
              <a:rPr lang="cs-CZ" sz="3600" b="1" dirty="0">
                <a:solidFill>
                  <a:srgbClr val="008080"/>
                </a:solidFill>
                <a:latin typeface="+mn-lt"/>
              </a:rPr>
            </a:br>
            <a:r>
              <a:rPr lang="cs-CZ" sz="3600" b="1" dirty="0">
                <a:solidFill>
                  <a:srgbClr val="008080"/>
                </a:solidFill>
                <a:latin typeface="+mn-lt"/>
              </a:rPr>
              <a:t>Minimální a maximální hranice akčního rádia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376" y="1600201"/>
            <a:ext cx="9760424" cy="4924425"/>
          </a:xfrm>
        </p:spPr>
        <p:txBody>
          <a:bodyPr/>
          <a:lstStyle/>
          <a:p>
            <a:pPr eaLnBrk="1" hangingPunct="1">
              <a:defRPr/>
            </a:pPr>
            <a:r>
              <a:rPr lang="cs-CZ" b="1" dirty="0">
                <a:solidFill>
                  <a:srgbClr val="008080"/>
                </a:solidFill>
              </a:rPr>
              <a:t>Minimální hranice:</a:t>
            </a:r>
            <a:endParaRPr lang="cs-CZ" dirty="0">
              <a:solidFill>
                <a:srgbClr val="008080"/>
              </a:solidFill>
            </a:endParaRPr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endParaRPr lang="cs-CZ" sz="2400" b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cs-CZ" sz="2400" b="1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cs-CZ" b="1" dirty="0">
                <a:solidFill>
                  <a:srgbClr val="008080"/>
                </a:solidFill>
              </a:rPr>
              <a:t>Maximální  hranice: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b="1" dirty="0"/>
              <a:t>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2400" b="1" dirty="0"/>
              <a:t>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2400" b="1" dirty="0"/>
              <a:t>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2400" b="1" dirty="0">
                <a:solidFill>
                  <a:srgbClr val="008080"/>
                </a:solidFill>
              </a:rPr>
              <a:t> </a:t>
            </a:r>
            <a:r>
              <a:rPr lang="cs-CZ" b="1" dirty="0">
                <a:solidFill>
                  <a:srgbClr val="008080"/>
                </a:solidFill>
              </a:rPr>
              <a:t> (plochy, forma prodeje, zboží, pracovníci,…)</a:t>
            </a:r>
          </a:p>
        </p:txBody>
      </p:sp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599743" y="2322206"/>
            <a:ext cx="7956550" cy="1152525"/>
          </a:xfrm>
          <a:prstGeom prst="homePlate">
            <a:avLst>
              <a:gd name="adj" fmla="val 140565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b="1">
                <a:solidFill>
                  <a:schemeClr val="bg2"/>
                </a:solidFill>
              </a:rPr>
              <a:t>počet potenciálních zákazníků, minimální rentabilita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140" y="195486"/>
            <a:ext cx="1464833" cy="1127893"/>
          </a:xfrm>
          <a:prstGeom prst="rect">
            <a:avLst/>
          </a:prstGeom>
        </p:spPr>
      </p:pic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99743" y="4680400"/>
            <a:ext cx="7956550" cy="1152525"/>
          </a:xfrm>
          <a:prstGeom prst="homePlate">
            <a:avLst>
              <a:gd name="adj" fmla="val 140565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b="1" dirty="0">
                <a:solidFill>
                  <a:schemeClr val="bg2"/>
                </a:solidFill>
              </a:rPr>
              <a:t>docházková vzdálenost, kapacita prodejny</a:t>
            </a:r>
          </a:p>
        </p:txBody>
      </p:sp>
    </p:spTree>
    <p:extLst>
      <p:ext uri="{BB962C8B-B14F-4D97-AF65-F5344CB8AC3E}">
        <p14:creationId xmlns:p14="http://schemas.microsoft.com/office/powerpoint/2010/main" val="229356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4149" y="277813"/>
            <a:ext cx="9596651" cy="7048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b="1" dirty="0">
                <a:solidFill>
                  <a:srgbClr val="008080"/>
                </a:solidFill>
                <a:latin typeface="+mn-lt"/>
              </a:rPr>
              <a:t>3. Nákupní spád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4275" y="1600201"/>
            <a:ext cx="9446525" cy="4924425"/>
          </a:xfrm>
        </p:spPr>
        <p:txBody>
          <a:bodyPr/>
          <a:lstStyle/>
          <a:p>
            <a:pPr eaLnBrk="1" hangingPunct="1">
              <a:defRPr/>
            </a:pPr>
            <a:r>
              <a:rPr lang="cs-CZ" b="1" dirty="0">
                <a:solidFill>
                  <a:srgbClr val="008080"/>
                </a:solidFill>
              </a:rPr>
              <a:t>přesun koupěschopné poptávky mimo místo svého bydliště</a:t>
            </a:r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r>
              <a:rPr lang="cs-CZ" b="1" dirty="0">
                <a:solidFill>
                  <a:srgbClr val="008080"/>
                </a:solidFill>
              </a:rPr>
              <a:t>Nákupní spád může být: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b="1" dirty="0"/>
              <a:t> </a:t>
            </a:r>
            <a:r>
              <a:rPr lang="cs-CZ" b="1" dirty="0">
                <a:solidFill>
                  <a:srgbClr val="008080"/>
                </a:solidFill>
              </a:rPr>
              <a:t>vnější a vnitřní (mezi SÚ)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b="1" dirty="0"/>
              <a:t>     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b="1" dirty="0"/>
              <a:t> </a:t>
            </a:r>
            <a:r>
              <a:rPr lang="cs-CZ" b="1" dirty="0">
                <a:solidFill>
                  <a:srgbClr val="008080"/>
                </a:solidFill>
              </a:rPr>
              <a:t>kladný a záporný (příliv a odliv koupěschopné poptávky)</a:t>
            </a: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>
            <a:off x="1049623" y="2183263"/>
            <a:ext cx="7466580" cy="1152525"/>
          </a:xfrm>
          <a:prstGeom prst="homePlate">
            <a:avLst>
              <a:gd name="adj" fmla="val 140565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</a:rPr>
              <a:t>Mobilita obyvatelstva, zaměstnání,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</a:rPr>
              <a:t>škola, zdravotnické zařízení, úřad,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</a:rPr>
              <a:t>rekreace</a:t>
            </a:r>
            <a:r>
              <a:rPr lang="cs-CZ" altLang="cs-CZ" sz="1800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15365" name="AutoShape 7"/>
          <p:cNvSpPr>
            <a:spLocks noChangeArrowheads="1"/>
          </p:cNvSpPr>
          <p:nvPr/>
        </p:nvSpPr>
        <p:spPr bwMode="auto">
          <a:xfrm flipH="1" flipV="1">
            <a:off x="1021073" y="4640109"/>
            <a:ext cx="647700" cy="93503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0 w 21600"/>
              <a:gd name="T25" fmla="*/ 18514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8514" y="0"/>
                </a:moveTo>
                <a:lnTo>
                  <a:pt x="15428" y="6171"/>
                </a:lnTo>
                <a:lnTo>
                  <a:pt x="18514" y="6171"/>
                </a:lnTo>
                <a:lnTo>
                  <a:pt x="18514" y="18514"/>
                </a:lnTo>
                <a:lnTo>
                  <a:pt x="6171" y="18514"/>
                </a:lnTo>
                <a:lnTo>
                  <a:pt x="6171" y="15428"/>
                </a:lnTo>
                <a:lnTo>
                  <a:pt x="0" y="18514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8514" y="0"/>
                </a:lnTo>
                <a:close/>
              </a:path>
            </a:pathLst>
          </a:cu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66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46"/>
          <p:cNvSpPr>
            <a:spLocks noChangeArrowheads="1"/>
          </p:cNvSpPr>
          <p:nvPr/>
        </p:nvSpPr>
        <p:spPr bwMode="auto">
          <a:xfrm>
            <a:off x="4872039" y="3860801"/>
            <a:ext cx="2103437" cy="2041525"/>
          </a:xfrm>
          <a:prstGeom prst="ellipse">
            <a:avLst/>
          </a:prstGeom>
          <a:solidFill>
            <a:srgbClr val="FFFFFF"/>
          </a:solidFill>
          <a:ln w="603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7411" name="Oval 45"/>
          <p:cNvSpPr>
            <a:spLocks noChangeArrowheads="1"/>
          </p:cNvSpPr>
          <p:nvPr/>
        </p:nvSpPr>
        <p:spPr bwMode="auto">
          <a:xfrm>
            <a:off x="5880101" y="4724400"/>
            <a:ext cx="182563" cy="18573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7412" name="Text Box 44"/>
          <p:cNvSpPr txBox="1">
            <a:spLocks noChangeArrowheads="1"/>
          </p:cNvSpPr>
          <p:nvPr/>
        </p:nvSpPr>
        <p:spPr bwMode="auto">
          <a:xfrm>
            <a:off x="5159376" y="4868863"/>
            <a:ext cx="5492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>
                <a:solidFill>
                  <a:srgbClr val="990000"/>
                </a:solidFill>
                <a:cs typeface="Times New Roman" panose="02020603050405020304" pitchFamily="18" charset="0"/>
              </a:rPr>
              <a:t>+</a:t>
            </a:r>
            <a:endParaRPr lang="cs-CZ" altLang="cs-CZ" sz="1800">
              <a:solidFill>
                <a:srgbClr val="990000"/>
              </a:solidFill>
            </a:endParaRPr>
          </a:p>
        </p:txBody>
      </p:sp>
      <p:sp>
        <p:nvSpPr>
          <p:cNvPr id="17413" name="Text Box 43"/>
          <p:cNvSpPr txBox="1">
            <a:spLocks noChangeArrowheads="1"/>
          </p:cNvSpPr>
          <p:nvPr/>
        </p:nvSpPr>
        <p:spPr bwMode="auto">
          <a:xfrm>
            <a:off x="6167439" y="4941888"/>
            <a:ext cx="5492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>
                <a:solidFill>
                  <a:srgbClr val="990000"/>
                </a:solidFill>
                <a:cs typeface="Times New Roman" panose="02020603050405020304" pitchFamily="18" charset="0"/>
              </a:rPr>
              <a:t>+</a:t>
            </a:r>
            <a:endParaRPr lang="cs-CZ" altLang="cs-CZ" sz="1800">
              <a:solidFill>
                <a:srgbClr val="990000"/>
              </a:solidFill>
            </a:endParaRPr>
          </a:p>
        </p:txBody>
      </p:sp>
      <p:sp>
        <p:nvSpPr>
          <p:cNvPr id="17414" name="Text Box 42"/>
          <p:cNvSpPr txBox="1">
            <a:spLocks noChangeArrowheads="1"/>
          </p:cNvSpPr>
          <p:nvPr/>
        </p:nvSpPr>
        <p:spPr bwMode="auto">
          <a:xfrm>
            <a:off x="3956051" y="5719763"/>
            <a:ext cx="5492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7415" name="Line 41"/>
          <p:cNvSpPr>
            <a:spLocks noChangeShapeType="1"/>
          </p:cNvSpPr>
          <p:nvPr/>
        </p:nvSpPr>
        <p:spPr bwMode="auto">
          <a:xfrm>
            <a:off x="5880100" y="5013325"/>
            <a:ext cx="0" cy="7429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6" name="Text Box 40"/>
          <p:cNvSpPr txBox="1">
            <a:spLocks noChangeArrowheads="1"/>
          </p:cNvSpPr>
          <p:nvPr/>
        </p:nvSpPr>
        <p:spPr bwMode="auto">
          <a:xfrm>
            <a:off x="5664201" y="4076700"/>
            <a:ext cx="5492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>
                <a:solidFill>
                  <a:srgbClr val="990000"/>
                </a:solidFill>
                <a:cs typeface="Times New Roman" panose="02020603050405020304" pitchFamily="18" charset="0"/>
              </a:rPr>
              <a:t>+</a:t>
            </a:r>
            <a:endParaRPr lang="cs-CZ" altLang="cs-CZ" sz="1800">
              <a:solidFill>
                <a:srgbClr val="990000"/>
              </a:solidFill>
            </a:endParaRPr>
          </a:p>
        </p:txBody>
      </p:sp>
      <p:sp>
        <p:nvSpPr>
          <p:cNvPr id="17417" name="Line 39"/>
          <p:cNvSpPr>
            <a:spLocks noChangeShapeType="1"/>
          </p:cNvSpPr>
          <p:nvPr/>
        </p:nvSpPr>
        <p:spPr bwMode="auto">
          <a:xfrm rot="21540000">
            <a:off x="5303839" y="4149725"/>
            <a:ext cx="547687" cy="5540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8" name="Line 38"/>
          <p:cNvSpPr>
            <a:spLocks noChangeShapeType="1"/>
          </p:cNvSpPr>
          <p:nvPr/>
        </p:nvSpPr>
        <p:spPr bwMode="auto">
          <a:xfrm flipV="1">
            <a:off x="6096001" y="4221163"/>
            <a:ext cx="549275" cy="5572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17419" name="Group 28"/>
          <p:cNvGrpSpPr>
            <a:grpSpLocks/>
          </p:cNvGrpSpPr>
          <p:nvPr/>
        </p:nvGrpSpPr>
        <p:grpSpPr bwMode="auto">
          <a:xfrm>
            <a:off x="5159375" y="2205038"/>
            <a:ext cx="1646238" cy="1466850"/>
            <a:chOff x="4896" y="4608"/>
            <a:chExt cx="2448" cy="2160"/>
          </a:xfrm>
        </p:grpSpPr>
        <p:sp>
          <p:nvSpPr>
            <p:cNvPr id="17451" name="Oval 37"/>
            <p:cNvSpPr>
              <a:spLocks noChangeArrowheads="1"/>
            </p:cNvSpPr>
            <p:nvPr/>
          </p:nvSpPr>
          <p:spPr bwMode="auto">
            <a:xfrm>
              <a:off x="4896" y="4608"/>
              <a:ext cx="2346" cy="216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800"/>
            </a:p>
          </p:txBody>
        </p:sp>
        <p:sp>
          <p:nvSpPr>
            <p:cNvPr id="17452" name="Oval 36"/>
            <p:cNvSpPr>
              <a:spLocks noChangeArrowheads="1"/>
            </p:cNvSpPr>
            <p:nvPr/>
          </p:nvSpPr>
          <p:spPr bwMode="auto">
            <a:xfrm>
              <a:off x="5916" y="5590"/>
              <a:ext cx="204" cy="1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800"/>
            </a:p>
          </p:txBody>
        </p:sp>
        <p:sp>
          <p:nvSpPr>
            <p:cNvPr id="17453" name="Text Box 35"/>
            <p:cNvSpPr txBox="1">
              <a:spLocks noChangeArrowheads="1"/>
            </p:cNvSpPr>
            <p:nvPr/>
          </p:nvSpPr>
          <p:spPr bwMode="auto">
            <a:xfrm>
              <a:off x="5100" y="5197"/>
              <a:ext cx="612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800" b="1">
                  <a:cs typeface="Times New Roman" panose="02020603050405020304" pitchFamily="18" charset="0"/>
                </a:rPr>
                <a:t>+</a:t>
              </a:r>
              <a:endParaRPr lang="cs-CZ" altLang="cs-CZ" sz="1800"/>
            </a:p>
          </p:txBody>
        </p:sp>
        <p:sp>
          <p:nvSpPr>
            <p:cNvPr id="17454" name="Text Box 34"/>
            <p:cNvSpPr txBox="1">
              <a:spLocks noChangeArrowheads="1"/>
            </p:cNvSpPr>
            <p:nvPr/>
          </p:nvSpPr>
          <p:spPr bwMode="auto">
            <a:xfrm>
              <a:off x="6018" y="6277"/>
              <a:ext cx="612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800" b="1">
                  <a:cs typeface="Times New Roman" panose="02020603050405020304" pitchFamily="18" charset="0"/>
                </a:rPr>
                <a:t>+</a:t>
              </a:r>
              <a:endParaRPr lang="cs-CZ" altLang="cs-CZ" sz="1800"/>
            </a:p>
          </p:txBody>
        </p:sp>
        <p:sp>
          <p:nvSpPr>
            <p:cNvPr id="17455" name="Text Box 33"/>
            <p:cNvSpPr txBox="1">
              <a:spLocks noChangeArrowheads="1"/>
            </p:cNvSpPr>
            <p:nvPr/>
          </p:nvSpPr>
          <p:spPr bwMode="auto">
            <a:xfrm>
              <a:off x="6732" y="5688"/>
              <a:ext cx="612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800"/>
            </a:p>
          </p:txBody>
        </p:sp>
        <p:sp>
          <p:nvSpPr>
            <p:cNvPr id="17456" name="Line 32"/>
            <p:cNvSpPr>
              <a:spLocks noChangeShapeType="1"/>
            </p:cNvSpPr>
            <p:nvPr/>
          </p:nvSpPr>
          <p:spPr bwMode="auto">
            <a:xfrm>
              <a:off x="6018" y="5884"/>
              <a:ext cx="0" cy="78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57" name="Text Box 31"/>
            <p:cNvSpPr txBox="1">
              <a:spLocks noChangeArrowheads="1"/>
            </p:cNvSpPr>
            <p:nvPr/>
          </p:nvSpPr>
          <p:spPr bwMode="auto">
            <a:xfrm>
              <a:off x="6192" y="4896"/>
              <a:ext cx="612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800" b="1">
                  <a:cs typeface="Times New Roman" panose="02020603050405020304" pitchFamily="18" charset="0"/>
                </a:rPr>
                <a:t>+</a:t>
              </a:r>
              <a:endParaRPr lang="cs-CZ" altLang="cs-CZ" sz="1800"/>
            </a:p>
          </p:txBody>
        </p:sp>
        <p:sp>
          <p:nvSpPr>
            <p:cNvPr id="17458" name="Line 30"/>
            <p:cNvSpPr>
              <a:spLocks noChangeShapeType="1"/>
            </p:cNvSpPr>
            <p:nvPr/>
          </p:nvSpPr>
          <p:spPr bwMode="auto">
            <a:xfrm>
              <a:off x="5202" y="5001"/>
              <a:ext cx="612" cy="5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59" name="Line 29"/>
            <p:cNvSpPr>
              <a:spLocks noChangeShapeType="1"/>
            </p:cNvSpPr>
            <p:nvPr/>
          </p:nvSpPr>
          <p:spPr bwMode="auto">
            <a:xfrm flipV="1">
              <a:off x="6222" y="5001"/>
              <a:ext cx="612" cy="5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7420" name="Group 20"/>
          <p:cNvGrpSpPr>
            <a:grpSpLocks/>
          </p:cNvGrpSpPr>
          <p:nvPr/>
        </p:nvGrpSpPr>
        <p:grpSpPr bwMode="auto">
          <a:xfrm>
            <a:off x="5375275" y="1125538"/>
            <a:ext cx="1189038" cy="927100"/>
            <a:chOff x="5328" y="2016"/>
            <a:chExt cx="1872" cy="1440"/>
          </a:xfrm>
        </p:grpSpPr>
        <p:sp>
          <p:nvSpPr>
            <p:cNvPr id="17444" name="Oval 27"/>
            <p:cNvSpPr>
              <a:spLocks noChangeArrowheads="1"/>
            </p:cNvSpPr>
            <p:nvPr/>
          </p:nvSpPr>
          <p:spPr bwMode="auto">
            <a:xfrm>
              <a:off x="5328" y="2016"/>
              <a:ext cx="1584" cy="1440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cs-CZ" sz="1800"/>
            </a:p>
          </p:txBody>
        </p:sp>
        <p:sp>
          <p:nvSpPr>
            <p:cNvPr id="17445" name="Line 26"/>
            <p:cNvSpPr>
              <a:spLocks noChangeShapeType="1"/>
            </p:cNvSpPr>
            <p:nvPr/>
          </p:nvSpPr>
          <p:spPr bwMode="auto">
            <a:xfrm flipV="1">
              <a:off x="6123" y="2880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46" name="Line 25"/>
            <p:cNvSpPr>
              <a:spLocks noChangeShapeType="1"/>
            </p:cNvSpPr>
            <p:nvPr/>
          </p:nvSpPr>
          <p:spPr bwMode="auto">
            <a:xfrm>
              <a:off x="5760" y="2448"/>
              <a:ext cx="28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47" name="Line 24"/>
            <p:cNvSpPr>
              <a:spLocks noChangeShapeType="1"/>
            </p:cNvSpPr>
            <p:nvPr/>
          </p:nvSpPr>
          <p:spPr bwMode="auto">
            <a:xfrm flipV="1">
              <a:off x="6192" y="2448"/>
              <a:ext cx="28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48" name="Text Box 23"/>
            <p:cNvSpPr txBox="1">
              <a:spLocks noChangeArrowheads="1"/>
            </p:cNvSpPr>
            <p:nvPr/>
          </p:nvSpPr>
          <p:spPr bwMode="auto">
            <a:xfrm>
              <a:off x="5328" y="2304"/>
              <a:ext cx="86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400">
                  <a:cs typeface="Times New Roman" panose="02020603050405020304" pitchFamily="18" charset="0"/>
                </a:rPr>
                <a:t>+</a:t>
              </a:r>
              <a:endParaRPr lang="cs-CZ" altLang="cs-CZ" sz="1800"/>
            </a:p>
          </p:txBody>
        </p:sp>
        <p:sp>
          <p:nvSpPr>
            <p:cNvPr id="17449" name="Text Box 22"/>
            <p:cNvSpPr txBox="1">
              <a:spLocks noChangeArrowheads="1"/>
            </p:cNvSpPr>
            <p:nvPr/>
          </p:nvSpPr>
          <p:spPr bwMode="auto">
            <a:xfrm>
              <a:off x="6336" y="2304"/>
              <a:ext cx="86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400">
                  <a:cs typeface="Times New Roman" panose="02020603050405020304" pitchFamily="18" charset="0"/>
                </a:rPr>
                <a:t> +</a:t>
              </a:r>
              <a:endParaRPr lang="cs-CZ" altLang="cs-CZ" sz="1800"/>
            </a:p>
          </p:txBody>
        </p:sp>
        <p:sp>
          <p:nvSpPr>
            <p:cNvPr id="17450" name="Text Box 21"/>
            <p:cNvSpPr txBox="1">
              <a:spLocks noChangeArrowheads="1"/>
            </p:cNvSpPr>
            <p:nvPr/>
          </p:nvSpPr>
          <p:spPr bwMode="auto">
            <a:xfrm>
              <a:off x="6048" y="2880"/>
              <a:ext cx="86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cs-CZ" altLang="cs-CZ" sz="1400">
                  <a:cs typeface="Times New Roman" panose="02020603050405020304" pitchFamily="18" charset="0"/>
                </a:rPr>
                <a:t>+</a:t>
              </a:r>
              <a:endParaRPr lang="cs-CZ" altLang="cs-CZ" sz="1800"/>
            </a:p>
          </p:txBody>
        </p:sp>
      </p:grpSp>
      <p:sp>
        <p:nvSpPr>
          <p:cNvPr id="17421" name="Text Box 19"/>
          <p:cNvSpPr txBox="1">
            <a:spLocks noChangeArrowheads="1"/>
          </p:cNvSpPr>
          <p:nvPr/>
        </p:nvSpPr>
        <p:spPr bwMode="auto">
          <a:xfrm>
            <a:off x="3575051" y="1484314"/>
            <a:ext cx="100647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okrsek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17422" name="Text Box 18"/>
          <p:cNvSpPr txBox="1">
            <a:spLocks noChangeArrowheads="1"/>
          </p:cNvSpPr>
          <p:nvPr/>
        </p:nvSpPr>
        <p:spPr bwMode="auto">
          <a:xfrm>
            <a:off x="3503614" y="3213101"/>
            <a:ext cx="1189037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obvod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17423" name="Text Box 17"/>
          <p:cNvSpPr txBox="1">
            <a:spLocks noChangeArrowheads="1"/>
          </p:cNvSpPr>
          <p:nvPr/>
        </p:nvSpPr>
        <p:spPr bwMode="auto">
          <a:xfrm>
            <a:off x="3503614" y="4724401"/>
            <a:ext cx="12795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centrum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2855913" y="1268413"/>
            <a:ext cx="2011362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5" name="Line 15"/>
          <p:cNvSpPr>
            <a:spLocks noChangeShapeType="1"/>
          </p:cNvSpPr>
          <p:nvPr/>
        </p:nvSpPr>
        <p:spPr bwMode="auto">
          <a:xfrm flipH="1">
            <a:off x="2855914" y="5805488"/>
            <a:ext cx="1462087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6" name="Line 14"/>
          <p:cNvSpPr>
            <a:spLocks noChangeShapeType="1"/>
          </p:cNvSpPr>
          <p:nvPr/>
        </p:nvSpPr>
        <p:spPr bwMode="auto">
          <a:xfrm>
            <a:off x="2855913" y="1268413"/>
            <a:ext cx="0" cy="4545012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7" name="Line 13"/>
          <p:cNvSpPr>
            <a:spLocks noChangeShapeType="1"/>
          </p:cNvSpPr>
          <p:nvPr/>
        </p:nvSpPr>
        <p:spPr bwMode="auto">
          <a:xfrm flipH="1">
            <a:off x="2855914" y="3213100"/>
            <a:ext cx="1279525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8" name="Line 12"/>
          <p:cNvSpPr>
            <a:spLocks noChangeShapeType="1"/>
          </p:cNvSpPr>
          <p:nvPr/>
        </p:nvSpPr>
        <p:spPr bwMode="auto">
          <a:xfrm flipV="1">
            <a:off x="2855913" y="1268413"/>
            <a:ext cx="0" cy="1947862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9" name="Line 11"/>
          <p:cNvSpPr>
            <a:spLocks noChangeShapeType="1"/>
          </p:cNvSpPr>
          <p:nvPr/>
        </p:nvSpPr>
        <p:spPr bwMode="auto">
          <a:xfrm>
            <a:off x="8401051" y="6021388"/>
            <a:ext cx="1223963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0" name="Line 10"/>
          <p:cNvSpPr>
            <a:spLocks noChangeShapeType="1"/>
          </p:cNvSpPr>
          <p:nvPr/>
        </p:nvSpPr>
        <p:spPr bwMode="auto">
          <a:xfrm flipV="1">
            <a:off x="9625013" y="2852738"/>
            <a:ext cx="0" cy="316865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1" name="Line 9"/>
          <p:cNvSpPr>
            <a:spLocks noChangeShapeType="1"/>
          </p:cNvSpPr>
          <p:nvPr/>
        </p:nvSpPr>
        <p:spPr bwMode="auto">
          <a:xfrm>
            <a:off x="8183564" y="2852738"/>
            <a:ext cx="1462087" cy="0"/>
          </a:xfrm>
          <a:prstGeom prst="line">
            <a:avLst/>
          </a:prstGeom>
          <a:noFill/>
          <a:ln w="28575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2" name="Text Box 8"/>
          <p:cNvSpPr txBox="1">
            <a:spLocks noChangeArrowheads="1"/>
          </p:cNvSpPr>
          <p:nvPr/>
        </p:nvSpPr>
        <p:spPr bwMode="auto">
          <a:xfrm>
            <a:off x="1524000" y="1341438"/>
            <a:ext cx="1176338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600" b="1" dirty="0">
                <a:solidFill>
                  <a:srgbClr val="008080"/>
                </a:solidFill>
              </a:rPr>
              <a:t>mínus</a:t>
            </a:r>
            <a:endParaRPr lang="cs-CZ" altLang="cs-CZ" sz="1800" dirty="0">
              <a:solidFill>
                <a:srgbClr val="008080"/>
              </a:solidFill>
            </a:endParaRPr>
          </a:p>
        </p:txBody>
      </p:sp>
      <p:sp>
        <p:nvSpPr>
          <p:cNvPr id="17433" name="Text Box 7"/>
          <p:cNvSpPr txBox="1">
            <a:spLocks noChangeArrowheads="1"/>
          </p:cNvSpPr>
          <p:nvPr/>
        </p:nvSpPr>
        <p:spPr bwMode="auto">
          <a:xfrm>
            <a:off x="7175501" y="2636838"/>
            <a:ext cx="10191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</a:rPr>
              <a:t>mínus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17434" name="Text Box 6"/>
          <p:cNvSpPr txBox="1">
            <a:spLocks noChangeArrowheads="1"/>
          </p:cNvSpPr>
          <p:nvPr/>
        </p:nvSpPr>
        <p:spPr bwMode="auto">
          <a:xfrm>
            <a:off x="4151314" y="2565401"/>
            <a:ext cx="731837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200" b="1">
                <a:cs typeface="Times New Roman" panose="02020603050405020304" pitchFamily="18" charset="0"/>
              </a:rPr>
              <a:t>+</a:t>
            </a:r>
            <a:endParaRPr lang="cs-CZ" altLang="cs-CZ" sz="1800"/>
          </a:p>
        </p:txBody>
      </p:sp>
      <p:sp>
        <p:nvSpPr>
          <p:cNvPr id="17435" name="Text Box 5"/>
          <p:cNvSpPr txBox="1">
            <a:spLocks noChangeArrowheads="1"/>
          </p:cNvSpPr>
          <p:nvPr/>
        </p:nvSpPr>
        <p:spPr bwMode="auto">
          <a:xfrm>
            <a:off x="7391400" y="5661026"/>
            <a:ext cx="947738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200" b="1"/>
              <a:t>plus</a:t>
            </a:r>
            <a:endParaRPr lang="cs-CZ" altLang="cs-CZ" sz="1800"/>
          </a:p>
        </p:txBody>
      </p:sp>
      <p:sp>
        <p:nvSpPr>
          <p:cNvPr id="17436" name="Text Box 4"/>
          <p:cNvSpPr txBox="1">
            <a:spLocks noChangeArrowheads="1"/>
          </p:cNvSpPr>
          <p:nvPr/>
        </p:nvSpPr>
        <p:spPr bwMode="auto">
          <a:xfrm>
            <a:off x="4079875" y="5734051"/>
            <a:ext cx="731838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200" b="1">
                <a:cs typeface="Times New Roman" panose="02020603050405020304" pitchFamily="18" charset="0"/>
              </a:rPr>
              <a:t>+</a:t>
            </a:r>
            <a:endParaRPr lang="cs-CZ" altLang="cs-CZ" sz="1800"/>
          </a:p>
        </p:txBody>
      </p:sp>
      <p:sp>
        <p:nvSpPr>
          <p:cNvPr id="17437" name="Rectangle 48"/>
          <p:cNvSpPr>
            <a:spLocks noChangeArrowheads="1"/>
          </p:cNvSpPr>
          <p:nvPr/>
        </p:nvSpPr>
        <p:spPr bwMode="auto">
          <a:xfrm>
            <a:off x="-1239838" y="-68778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7438" name="Rectangle 70"/>
          <p:cNvSpPr>
            <a:spLocks noChangeArrowheads="1"/>
          </p:cNvSpPr>
          <p:nvPr/>
        </p:nvSpPr>
        <p:spPr bwMode="auto">
          <a:xfrm>
            <a:off x="5303838" y="2852738"/>
            <a:ext cx="317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>
                <a:solidFill>
                  <a:srgbClr val="990000"/>
                </a:solidFill>
              </a:rPr>
              <a:t>+</a:t>
            </a:r>
          </a:p>
        </p:txBody>
      </p:sp>
      <p:sp>
        <p:nvSpPr>
          <p:cNvPr id="17439" name="Rectangle 71"/>
          <p:cNvSpPr>
            <a:spLocks noChangeArrowheads="1"/>
          </p:cNvSpPr>
          <p:nvPr/>
        </p:nvSpPr>
        <p:spPr bwMode="auto">
          <a:xfrm>
            <a:off x="5735638" y="2349501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>
                <a:solidFill>
                  <a:srgbClr val="990000"/>
                </a:solidFill>
              </a:rPr>
              <a:t>+</a:t>
            </a:r>
          </a:p>
        </p:txBody>
      </p:sp>
      <p:sp>
        <p:nvSpPr>
          <p:cNvPr id="17440" name="Rectangle 72"/>
          <p:cNvSpPr>
            <a:spLocks noChangeArrowheads="1"/>
          </p:cNvSpPr>
          <p:nvPr/>
        </p:nvSpPr>
        <p:spPr bwMode="auto">
          <a:xfrm>
            <a:off x="6167438" y="2924176"/>
            <a:ext cx="31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>
                <a:solidFill>
                  <a:srgbClr val="990000"/>
                </a:solidFill>
              </a:rPr>
              <a:t>+</a:t>
            </a:r>
          </a:p>
        </p:txBody>
      </p:sp>
      <p:sp>
        <p:nvSpPr>
          <p:cNvPr id="17441" name="Text Box 73"/>
          <p:cNvSpPr txBox="1">
            <a:spLocks noChangeArrowheads="1"/>
          </p:cNvSpPr>
          <p:nvPr/>
        </p:nvSpPr>
        <p:spPr bwMode="auto">
          <a:xfrm>
            <a:off x="2063750" y="260351"/>
            <a:ext cx="7200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7442" name="Text Box 75"/>
          <p:cNvSpPr txBox="1">
            <a:spLocks noChangeArrowheads="1"/>
          </p:cNvSpPr>
          <p:nvPr/>
        </p:nvSpPr>
        <p:spPr bwMode="auto">
          <a:xfrm>
            <a:off x="2279650" y="260351"/>
            <a:ext cx="70564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Schematické znázornění vnitřního nákupního spádu</a:t>
            </a:r>
          </a:p>
        </p:txBody>
      </p:sp>
      <p:sp>
        <p:nvSpPr>
          <p:cNvPr id="17443" name="Rectangle 77"/>
          <p:cNvSpPr>
            <a:spLocks noChangeArrowheads="1"/>
          </p:cNvSpPr>
          <p:nvPr/>
        </p:nvSpPr>
        <p:spPr bwMode="auto">
          <a:xfrm>
            <a:off x="1343187" y="6182636"/>
            <a:ext cx="9827360" cy="707886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/>
              <a:t>Ve větších městech je současná podoba modifikována přesunem obchodu do periferních částí měst (nákupních center)</a:t>
            </a:r>
          </a:p>
        </p:txBody>
      </p:sp>
      <p:pic>
        <p:nvPicPr>
          <p:cNvPr id="52" name="Obrázek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440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/>
          <p:cNvSpPr txBox="1">
            <a:spLocks noChangeArrowheads="1"/>
          </p:cNvSpPr>
          <p:nvPr/>
        </p:nvSpPr>
        <p:spPr bwMode="auto">
          <a:xfrm>
            <a:off x="259307" y="632103"/>
            <a:ext cx="6181678" cy="720725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tIns="82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  <a:cs typeface="Times New Roman" panose="02020603050405020304" pitchFamily="18" charset="0"/>
              </a:rPr>
              <a:t>Vymezení nákupního spádu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6440985" y="1589089"/>
            <a:ext cx="3200400" cy="1008063"/>
          </a:xfrm>
          <a:prstGeom prst="rect">
            <a:avLst/>
          </a:prstGeom>
          <a:solidFill>
            <a:srgbClr val="CCFFFF"/>
          </a:solidFill>
          <a:ln w="38100">
            <a:solidFill>
              <a:srgbClr val="00808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souhrn kladných a záporných přesunů výdajů obyvatelstva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946945" y="1789114"/>
            <a:ext cx="3960812" cy="7921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808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>
                <a:solidFill>
                  <a:srgbClr val="008080"/>
                </a:solidFill>
                <a:cs typeface="Times New Roman" panose="02020603050405020304" pitchFamily="18" charset="0"/>
              </a:rPr>
              <a:t>SALDO NÁKUPNÍHO SPÁDU</a:t>
            </a:r>
            <a:endParaRPr lang="cs-CZ" altLang="cs-CZ" sz="2000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50405" y="4002089"/>
            <a:ext cx="3887787" cy="1584325"/>
          </a:xfrm>
          <a:prstGeom prst="rect">
            <a:avLst/>
          </a:prstGeom>
          <a:solidFill>
            <a:srgbClr val="FFFFCC"/>
          </a:solidFill>
          <a:ln w="38100">
            <a:solidFill>
              <a:srgbClr val="008080"/>
            </a:solidFill>
            <a:miter lim="800000"/>
            <a:headEnd/>
            <a:tailEnd/>
          </a:ln>
        </p:spPr>
        <p:txBody>
          <a:bodyPr tIns="82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Nákupní spád vyjadřujeme: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</a:rPr>
              <a:t>a)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absolutně (v Kč)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</a:rPr>
              <a:t>b)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relativně (v indexech, v %)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1524001" y="18933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1524000" y="2078039"/>
            <a:ext cx="184150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8440" name="Rectangle 14"/>
          <p:cNvSpPr>
            <a:spLocks noChangeArrowheads="1"/>
          </p:cNvSpPr>
          <p:nvPr/>
        </p:nvSpPr>
        <p:spPr bwMode="auto">
          <a:xfrm>
            <a:off x="1524001" y="2765426"/>
            <a:ext cx="233363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>
                <a:solidFill>
                  <a:srgbClr val="008080"/>
                </a:solidFill>
                <a:cs typeface="Times New Roman" panose="02020603050405020304" pitchFamily="18" charset="0"/>
              </a:rPr>
              <a:t> </a:t>
            </a: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8441" name="Rectangle 16"/>
          <p:cNvSpPr>
            <a:spLocks noChangeArrowheads="1"/>
          </p:cNvSpPr>
          <p:nvPr/>
        </p:nvSpPr>
        <p:spPr bwMode="auto">
          <a:xfrm>
            <a:off x="1524001" y="3817938"/>
            <a:ext cx="233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r>
              <a:rPr lang="cs-CZ" altLang="cs-CZ" sz="1400" b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endParaRPr lang="cs-CZ" altLang="cs-CZ" sz="1800"/>
          </a:p>
        </p:txBody>
      </p:sp>
      <p:sp>
        <p:nvSpPr>
          <p:cNvPr id="18442" name="AutoShape 17"/>
          <p:cNvSpPr>
            <a:spLocks noChangeArrowheads="1"/>
          </p:cNvSpPr>
          <p:nvPr/>
        </p:nvSpPr>
        <p:spPr bwMode="auto">
          <a:xfrm>
            <a:off x="5358330" y="1933576"/>
            <a:ext cx="433387" cy="5032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18443" name="AutoShape 18"/>
          <p:cNvSpPr>
            <a:spLocks noChangeArrowheads="1"/>
          </p:cNvSpPr>
          <p:nvPr/>
        </p:nvSpPr>
        <p:spPr bwMode="auto">
          <a:xfrm>
            <a:off x="2292162" y="3002203"/>
            <a:ext cx="936625" cy="71913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041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777922" y="654657"/>
            <a:ext cx="5605929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cs-CZ" altLang="cs-CZ" sz="2800" b="1" dirty="0">
                <a:solidFill>
                  <a:srgbClr val="008080"/>
                </a:solidFill>
                <a:cs typeface="Times New Roman" panose="02020603050405020304" pitchFamily="18" charset="0"/>
              </a:rPr>
              <a:t>absolutní výše salda NS v Kč</a:t>
            </a:r>
            <a:endParaRPr lang="cs-CZ" altLang="cs-CZ" sz="2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472703" y="1806932"/>
            <a:ext cx="3529012" cy="865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tIns="82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NS </a:t>
            </a:r>
            <a:r>
              <a:rPr lang="cs-CZ" altLang="cs-CZ" sz="24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 = MO </a:t>
            </a:r>
            <a:r>
              <a:rPr lang="cs-CZ" altLang="cs-CZ" sz="24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400" b="1" baseline="-30000" dirty="0">
                <a:solidFill>
                  <a:srgbClr val="008080"/>
                </a:solidFill>
                <a:cs typeface="Times New Roman" panose="02020603050405020304" pitchFamily="18" charset="0"/>
              </a:rPr>
              <a:t> – </a:t>
            </a: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KF </a:t>
            </a:r>
            <a:r>
              <a:rPr lang="cs-CZ" altLang="cs-CZ" sz="24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endParaRPr lang="cs-CZ" altLang="cs-CZ" sz="2400" dirty="0">
              <a:solidFill>
                <a:srgbClr val="008080"/>
              </a:solidFill>
            </a:endParaRPr>
          </a:p>
        </p:txBody>
      </p:sp>
      <p:sp>
        <p:nvSpPr>
          <p:cNvPr id="19460" name="Rectangle 8"/>
          <p:cNvSpPr>
            <a:spLocks noChangeArrowheads="1"/>
          </p:cNvSpPr>
          <p:nvPr/>
        </p:nvSpPr>
        <p:spPr bwMode="auto">
          <a:xfrm>
            <a:off x="873457" y="3451226"/>
            <a:ext cx="9091281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MO </a:t>
            </a:r>
            <a:r>
              <a:rPr lang="cs-CZ" altLang="cs-CZ" sz="2400" b="1" baseline="-25000" dirty="0" err="1">
                <a:solidFill>
                  <a:srgbClr val="008080"/>
                </a:solidFill>
              </a:rPr>
              <a:t>lk</a:t>
            </a:r>
            <a:r>
              <a:rPr lang="cs-CZ" altLang="cs-CZ" sz="2400" b="1" dirty="0">
                <a:solidFill>
                  <a:srgbClr val="008080"/>
                </a:solidFill>
              </a:rPr>
              <a:t>        skutečný maloobchodní obrat lokality</a:t>
            </a:r>
            <a:endParaRPr lang="cs-CZ" altLang="cs-CZ" sz="2400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KF </a:t>
            </a:r>
            <a:r>
              <a:rPr lang="cs-CZ" altLang="cs-CZ" sz="2400" b="1" baseline="-25000" dirty="0">
                <a:solidFill>
                  <a:srgbClr val="008080"/>
                </a:solidFill>
              </a:rPr>
              <a:t> lk            </a:t>
            </a:r>
            <a:r>
              <a:rPr lang="cs-CZ" altLang="cs-CZ" sz="2400" b="1" dirty="0">
                <a:solidFill>
                  <a:srgbClr val="008080"/>
                </a:solidFill>
              </a:rPr>
              <a:t>kupní fondy lokality (teoretický obrat-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                průměrný obrat na 1 obyv. x počet obyv. </a:t>
            </a:r>
            <a:endParaRPr lang="cs-CZ" altLang="cs-CZ" sz="2400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                 lokality), zpřesnění indexem kupní síly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                 obyvatelstva (odchylka od průměru v ČR)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941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3214689" y="2050257"/>
            <a:ext cx="5041900" cy="792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tIns="82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% NS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 = MO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baseline="-30000" dirty="0">
                <a:solidFill>
                  <a:srgbClr val="008080"/>
                </a:solidFill>
                <a:cs typeface="Times New Roman" panose="02020603050405020304" pitchFamily="18" charset="0"/>
              </a:rPr>
              <a:t> –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KF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 / KF 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baseline="-30000" dirty="0">
                <a:solidFill>
                  <a:srgbClr val="008080"/>
                </a:solidFill>
                <a:cs typeface="Times New Roman" panose="02020603050405020304" pitchFamily="18" charset="0"/>
              </a:rPr>
              <a:t> 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 x 100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20483" name="AutoShape 7"/>
          <p:cNvSpPr>
            <a:spLocks noChangeArrowheads="1"/>
          </p:cNvSpPr>
          <p:nvPr/>
        </p:nvSpPr>
        <p:spPr bwMode="auto">
          <a:xfrm>
            <a:off x="1073718" y="2249969"/>
            <a:ext cx="342900" cy="2286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0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1073718" y="4720216"/>
            <a:ext cx="342900" cy="2286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00808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184525" y="4396581"/>
            <a:ext cx="4608513" cy="7191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tIns="82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I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b="1" dirty="0" err="1">
                <a:solidFill>
                  <a:srgbClr val="008080"/>
                </a:solidFill>
              </a:rPr>
              <a:t>MR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baseline="-30000" dirty="0">
                <a:solidFill>
                  <a:srgbClr val="008080"/>
                </a:solidFill>
                <a:cs typeface="Times New Roman" panose="02020603050405020304" pitchFamily="18" charset="0"/>
              </a:rPr>
              <a:t> =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/ MO´´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baseline="-30000" dirty="0">
                <a:solidFill>
                  <a:srgbClr val="008080"/>
                </a:solidFill>
                <a:cs typeface="Times New Roman" panose="02020603050405020304" pitchFamily="18" charset="0"/>
              </a:rPr>
              <a:t>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 x</a:t>
            </a:r>
            <a:r>
              <a:rPr lang="cs-CZ" altLang="cs-CZ" sz="2000" dirty="0">
                <a:solidFill>
                  <a:srgbClr val="008080"/>
                </a:solidFill>
                <a:cs typeface="Times New Roman" panose="02020603050405020304" pitchFamily="18" charset="0"/>
              </a:rPr>
              <a:t>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100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20486" name="Rectangle 9"/>
          <p:cNvSpPr>
            <a:spLocks noChangeArrowheads="1"/>
          </p:cNvSpPr>
          <p:nvPr/>
        </p:nvSpPr>
        <p:spPr bwMode="auto">
          <a:xfrm>
            <a:off x="941697" y="609611"/>
            <a:ext cx="8683318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2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cs-CZ" altLang="cs-CZ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 </a:t>
            </a:r>
            <a:endParaRPr lang="cs-CZ" altLang="cs-CZ" sz="20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800" b="1" dirty="0">
                <a:solidFill>
                  <a:srgbClr val="008080"/>
                </a:solidFill>
                <a:cs typeface="Times New Roman" panose="02020603050405020304" pitchFamily="18" charset="0"/>
              </a:rPr>
              <a:t>●</a:t>
            </a:r>
            <a:r>
              <a:rPr lang="cs-CZ" altLang="cs-CZ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podílem salda NS na k</a:t>
            </a:r>
            <a:r>
              <a:rPr lang="cs-CZ" altLang="cs-CZ" sz="2800" b="1" dirty="0">
                <a:solidFill>
                  <a:srgbClr val="FF0000"/>
                </a:solidFill>
              </a:rPr>
              <a:t>u</a:t>
            </a:r>
            <a:r>
              <a:rPr lang="cs-CZ" altLang="cs-CZ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pních fondech (v %)</a:t>
            </a:r>
            <a:endParaRPr lang="cs-CZ" altLang="cs-CZ" sz="28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FFFF00"/>
              </a:solidFill>
            </a:endParaRPr>
          </a:p>
        </p:txBody>
      </p:sp>
      <p:sp>
        <p:nvSpPr>
          <p:cNvPr id="20487" name="Rectangle 11"/>
          <p:cNvSpPr>
            <a:spLocks noChangeArrowheads="1"/>
          </p:cNvSpPr>
          <p:nvPr/>
        </p:nvSpPr>
        <p:spPr bwMode="auto">
          <a:xfrm>
            <a:off x="831273" y="2770848"/>
            <a:ext cx="9982777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 dirty="0">
                <a:cs typeface="Times New Roman" panose="02020603050405020304" pitchFamily="18" charset="0"/>
              </a:rPr>
            </a:br>
            <a:endParaRPr lang="cs-CZ" altLang="cs-CZ" sz="11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dirty="0">
                <a:solidFill>
                  <a:srgbClr val="FFFF00"/>
                </a:solidFill>
                <a:cs typeface="Times New Roman" panose="02020603050405020304" pitchFamily="18" charset="0"/>
              </a:rPr>
              <a:t>  </a:t>
            </a:r>
            <a:r>
              <a:rPr lang="cs-CZ" altLang="cs-CZ" sz="2000" dirty="0">
                <a:solidFill>
                  <a:srgbClr val="008080"/>
                </a:solidFill>
                <a:cs typeface="Times New Roman" panose="02020603050405020304" pitchFamily="18" charset="0"/>
              </a:rPr>
              <a:t>●</a:t>
            </a:r>
            <a:r>
              <a:rPr lang="cs-CZ" altLang="cs-CZ" sz="20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cs-CZ" altLang="cs-CZ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měřením směru a intenzity NS (v indexovém vyjádření, v %) – komplexní pohled</a:t>
            </a:r>
            <a:endParaRPr lang="cs-CZ" altLang="cs-CZ" sz="28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/>
          </a:p>
        </p:txBody>
      </p:sp>
      <p:sp>
        <p:nvSpPr>
          <p:cNvPr id="20488" name="Rectangle 13"/>
          <p:cNvSpPr>
            <a:spLocks noChangeArrowheads="1"/>
          </p:cNvSpPr>
          <p:nvPr/>
        </p:nvSpPr>
        <p:spPr bwMode="auto">
          <a:xfrm>
            <a:off x="3000375" y="3848100"/>
            <a:ext cx="18415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20489" name="Rectangle 14"/>
          <p:cNvSpPr>
            <a:spLocks noChangeArrowheads="1"/>
          </p:cNvSpPr>
          <p:nvPr/>
        </p:nvSpPr>
        <p:spPr bwMode="auto">
          <a:xfrm>
            <a:off x="1073718" y="5425643"/>
            <a:ext cx="8152169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100" dirty="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MR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b="1" baseline="-30000" dirty="0" err="1">
                <a:solidFill>
                  <a:srgbClr val="008080"/>
                </a:solidFill>
                <a:cs typeface="Times New Roman" panose="02020603050405020304" pitchFamily="18" charset="0"/>
              </a:rPr>
              <a:t>lk</a:t>
            </a:r>
            <a:r>
              <a:rPr lang="cs-CZ" altLang="cs-CZ" sz="2000" b="1" baseline="-30000" dirty="0">
                <a:solidFill>
                  <a:srgbClr val="008080"/>
                </a:solidFill>
                <a:cs typeface="Times New Roman" panose="02020603050405020304" pitchFamily="18" charset="0"/>
              </a:rPr>
              <a:t>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= míra realizace výdajů </a:t>
            </a:r>
            <a:r>
              <a:rPr lang="cs-CZ" altLang="cs-CZ" sz="2000" b="1" dirty="0">
                <a:solidFill>
                  <a:srgbClr val="008080"/>
                </a:solidFill>
              </a:rPr>
              <a:t>  </a:t>
            </a: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obyvatelstva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MO´´= teoretický obrat (KF)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20490" name="Text Box 15"/>
          <p:cNvSpPr txBox="1">
            <a:spLocks noChangeArrowheads="1"/>
          </p:cNvSpPr>
          <p:nvPr/>
        </p:nvSpPr>
        <p:spPr bwMode="auto">
          <a:xfrm>
            <a:off x="941697" y="555194"/>
            <a:ext cx="731489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b) relativně (index, %)</a:t>
            </a: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24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91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651128"/>
              </p:ext>
            </p:extLst>
          </p:nvPr>
        </p:nvGraphicFramePr>
        <p:xfrm>
          <a:off x="1992314" y="1125539"/>
          <a:ext cx="7775575" cy="2182813"/>
        </p:xfrm>
        <a:graphic>
          <a:graphicData uri="http://schemas.openxmlformats.org/drawingml/2006/table">
            <a:tbl>
              <a:tblPr/>
              <a:tblGrid>
                <a:gridCol w="1681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3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MR = 100 %</a:t>
                      </a:r>
                      <a:endParaRPr kumimoji="0" lang="cs-CZ" sz="2000" b="1" i="0" u="none" strike="noStrike" cap="none" normalizeH="0" baseline="-3000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rovnováha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ani příliv ani odliv poptávky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7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MR &gt; 100 %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kladný nákupní spád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příliv koupěschopné poptávky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MR &lt; 100 %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záporný nákupní spád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odliv koupěschopné poptávky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524" name="Rectangle 63"/>
          <p:cNvSpPr>
            <a:spLocks noChangeArrowheads="1"/>
          </p:cNvSpPr>
          <p:nvPr/>
        </p:nvSpPr>
        <p:spPr bwMode="auto">
          <a:xfrm>
            <a:off x="1524001" y="34570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graphicFrame>
        <p:nvGraphicFramePr>
          <p:cNvPr id="19586" name="Group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088796"/>
              </p:ext>
            </p:extLst>
          </p:nvPr>
        </p:nvGraphicFramePr>
        <p:xfrm>
          <a:off x="1992314" y="3641726"/>
          <a:ext cx="7775575" cy="2235201"/>
        </p:xfrm>
        <a:graphic>
          <a:graphicData uri="http://schemas.openxmlformats.org/drawingml/2006/table">
            <a:tbl>
              <a:tblPr/>
              <a:tblGrid>
                <a:gridCol w="166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1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9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cs-CZ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MR    =   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rovnováha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ani příliv ani odliv poptávky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2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cs-CZ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MR   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&gt; 1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kladný nákupní spád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příliv koupěschopné poptávky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8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cs-CZ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MR   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&lt; 1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záporný nákupní spád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odliv koupěschopné poptávky</a:t>
                      </a: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543" name="Rectangle 121"/>
          <p:cNvSpPr>
            <a:spLocks noChangeArrowheads="1"/>
          </p:cNvSpPr>
          <p:nvPr/>
        </p:nvSpPr>
        <p:spPr bwMode="auto">
          <a:xfrm>
            <a:off x="1524001" y="42666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21544" name="Text Box 131"/>
          <p:cNvSpPr txBox="1">
            <a:spLocks noChangeArrowheads="1"/>
          </p:cNvSpPr>
          <p:nvPr/>
        </p:nvSpPr>
        <p:spPr bwMode="auto">
          <a:xfrm>
            <a:off x="723331" y="404813"/>
            <a:ext cx="87531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FF0000"/>
                </a:solidFill>
                <a:latin typeface="+mn-lt"/>
              </a:rPr>
              <a:t>Platí, že mohou nastat následující situace: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81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587284" y="63354"/>
            <a:ext cx="77375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</a:rPr>
              <a:t>Kupní síla obyvatelstva - 2009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pic>
        <p:nvPicPr>
          <p:cNvPr id="1071" name="Picture 47" descr="KupnÃ­ sÃ­la v krajÃ­ch 20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20" y="838133"/>
            <a:ext cx="8829671" cy="5295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9198591" y="5300949"/>
            <a:ext cx="253848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/>
              <a:t>http://www.regiograph.cz/cs/Nova-data-tykajici-se-kupni-sily-v-okresech-a-obcich-n276/</a:t>
            </a:r>
          </a:p>
        </p:txBody>
      </p:sp>
    </p:spTree>
    <p:extLst>
      <p:ext uri="{BB962C8B-B14F-4D97-AF65-F5344CB8AC3E}">
        <p14:creationId xmlns:p14="http://schemas.microsoft.com/office/powerpoint/2010/main" val="105036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77445" y="396427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140" y="195486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/>
          </a:p>
          <a:p>
            <a:pPr algn="l"/>
            <a:endParaRPr lang="cs-CZ" sz="4000" b="1" dirty="0"/>
          </a:p>
          <a:p>
            <a:pPr>
              <a:defRPr/>
            </a:pPr>
            <a:r>
              <a:rPr lang="cs-CZ" sz="4300" b="1" dirty="0"/>
              <a:t>Principy řešení maloobchodní sítě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81301" y="2713683"/>
            <a:ext cx="5629986" cy="23181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cs-CZ" sz="2800" b="1" dirty="0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Rozmístění maloobchodní sítě a její východiska</a:t>
            </a:r>
          </a:p>
          <a:p>
            <a:pPr marL="0" indent="0">
              <a:buNone/>
              <a:defRPr/>
            </a:pPr>
            <a:r>
              <a:rPr lang="cs-CZ" sz="2800" b="1" dirty="0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 principů řešení MOS, jejich charakteristika</a:t>
            </a:r>
          </a:p>
          <a:p>
            <a:pPr marL="0" indent="0">
              <a:buNone/>
            </a:pPr>
            <a:endParaRPr lang="cs-CZ" sz="24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572534" cy="549275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rgbClr val="008080"/>
                </a:solidFill>
                <a:latin typeface="+mn-lt"/>
              </a:rPr>
              <a:t>Kupní síla obyvatelstva 2018 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7847463" y="6223573"/>
            <a:ext cx="38623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/>
              <a:t>Zdroj: https://www.e15.cz/finexpert/nakupujeme/kupni-sila-v-regionech-se-vyrovnava-praha-se-zbytku-republiky-vymyka-1354082</a:t>
            </a:r>
          </a:p>
        </p:txBody>
      </p:sp>
      <p:pic>
        <p:nvPicPr>
          <p:cNvPr id="5" name="Obrázek 4" descr="Kupní síla v ČR (2018)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8663987" cy="51101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6806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55" name="Group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08278"/>
              </p:ext>
            </p:extLst>
          </p:nvPr>
        </p:nvGraphicFramePr>
        <p:xfrm>
          <a:off x="532262" y="908050"/>
          <a:ext cx="7246962" cy="5267646"/>
        </p:xfrm>
        <a:graphic>
          <a:graphicData uri="http://schemas.openxmlformats.org/drawingml/2006/table">
            <a:tbl>
              <a:tblPr/>
              <a:tblGrid>
                <a:gridCol w="145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3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NEJBOHATŠÍ“ OKRESY (ČR = 100,0)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Hlavní město Praha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132,6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Praha-východ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116,1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Praha-západ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115,7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4.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Plzeň-město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112,4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5.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Cheb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108,0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92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„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charset="0"/>
                        </a:rPr>
                        <a:t>NEJCHUDŠÍ“ OKRESY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73.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Žďár nad Sázavou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87,3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74.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Hodonín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86,9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75.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Třebíč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86,6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76.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Karviná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86,4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77.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Bruntál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35" marR="914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              84,9</a:t>
                      </a:r>
                    </a:p>
                  </a:txBody>
                  <a:tcPr marL="91435" marR="9143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4612" name="Text Box 109"/>
          <p:cNvSpPr txBox="1">
            <a:spLocks noChangeArrowheads="1"/>
          </p:cNvSpPr>
          <p:nvPr/>
        </p:nvSpPr>
        <p:spPr bwMode="auto">
          <a:xfrm>
            <a:off x="327547" y="286630"/>
            <a:ext cx="1000380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</a:rPr>
              <a:t>Nejbohatší okresy (ČR=100,0), rok 2007, kupní síla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8815391" y="4375077"/>
            <a:ext cx="218364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/>
              <a:t>https://www.mediaguru.cz/clanky/2007/12/uroven-kupni-sily-se-v-regionech-vyrazne-lisi/</a:t>
            </a:r>
          </a:p>
        </p:txBody>
      </p:sp>
    </p:spTree>
    <p:extLst>
      <p:ext uri="{BB962C8B-B14F-4D97-AF65-F5344CB8AC3E}">
        <p14:creationId xmlns:p14="http://schemas.microsoft.com/office/powerpoint/2010/main" val="3542560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0502" y="365126"/>
            <a:ext cx="7246962" cy="699400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008080"/>
                </a:solidFill>
                <a:latin typeface="+mn-lt"/>
              </a:rPr>
              <a:t>Nejbohatší a nejchudší okresy v ČR 2018 – kupní síla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graphicFrame>
        <p:nvGraphicFramePr>
          <p:cNvPr id="4" name="Group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01810"/>
              </p:ext>
            </p:extLst>
          </p:nvPr>
        </p:nvGraphicFramePr>
        <p:xfrm>
          <a:off x="600501" y="1726916"/>
          <a:ext cx="7246962" cy="3597594"/>
        </p:xfrm>
        <a:graphic>
          <a:graphicData uri="http://schemas.openxmlformats.org/drawingml/2006/table">
            <a:tbl>
              <a:tblPr/>
              <a:tblGrid>
                <a:gridCol w="145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9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3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NEJBOHATŠÍ“ OKRESY (ČR = 100,0)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Hlavní město Praha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128,7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Praha-západ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116,0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Praha-východ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113,9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2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„</a:t>
                      </a: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charset="0"/>
                        </a:rPr>
                        <a:t>NEJCHUDŠÍ“ OKRESY</a:t>
                      </a:r>
                    </a:p>
                  </a:txBody>
                  <a:tcPr marL="91435" marR="91435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Teplice 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85,5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Děčín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84,1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Bruntál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charset="0"/>
                        </a:rPr>
                        <a:t>82,4</a:t>
                      </a:r>
                    </a:p>
                  </a:txBody>
                  <a:tcPr marL="91435" marR="9143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7847463" y="5786845"/>
            <a:ext cx="38623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/>
              <a:t>https://www.e15.cz/finexpert/nakupujeme/kupni-sila-v-regionech-se-vyrovnava-praha-se-zbytku-republiky-vymyka-1354082</a:t>
            </a:r>
          </a:p>
        </p:txBody>
      </p:sp>
    </p:spTree>
    <p:extLst>
      <p:ext uri="{BB962C8B-B14F-4D97-AF65-F5344CB8AC3E}">
        <p14:creationId xmlns:p14="http://schemas.microsoft.com/office/powerpoint/2010/main" val="1613240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655093" y="277814"/>
            <a:ext cx="8925635" cy="631825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cs-CZ" sz="3600" b="1" dirty="0">
                <a:solidFill>
                  <a:srgbClr val="008080"/>
                </a:solidFill>
                <a:latin typeface="+mn-lt"/>
              </a:rPr>
              <a:t>Modelová úloha na vymezení  salda NS č. 1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55093" y="1600200"/>
            <a:ext cx="9555707" cy="3858904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Zadání: V jednom malém městě v ČR byl v maloobchodní síti s potravinářským sortimentem realizován obrat ve výši 750 mil. Kč.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b="1" dirty="0">
                <a:solidFill>
                  <a:srgbClr val="008080"/>
                </a:solidFill>
              </a:rPr>
              <a:t>Vypočtěte hodnoty nákupního spádu, jestliže: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   - průměrný spotřební výdaj na 1 obyvatele za potraviny činí cca 25 000 Kč/za rok,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    - I</a:t>
            </a:r>
            <a:r>
              <a:rPr lang="cs-CZ" b="1" baseline="-25000" dirty="0">
                <a:solidFill>
                  <a:srgbClr val="008080"/>
                </a:solidFill>
              </a:rPr>
              <a:t>KS</a:t>
            </a:r>
            <a:r>
              <a:rPr lang="cs-CZ" b="1" dirty="0">
                <a:solidFill>
                  <a:srgbClr val="008080"/>
                </a:solidFill>
              </a:rPr>
              <a:t> (index kupní síly) se odhaduje pro   danou lokalitu: 0,95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    - počet obyvatel: 30 000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505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012" y="188914"/>
            <a:ext cx="10132776" cy="640873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Výpočet: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u="sng" dirty="0">
                <a:solidFill>
                  <a:srgbClr val="008080"/>
                </a:solidFill>
              </a:rPr>
              <a:t>saldo NS (absolutně)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Saldo NS = MO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– KF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= 750 000 000 - (30 000 x 25 000 x 0,95)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sz="2400" b="1" dirty="0">
                <a:solidFill>
                  <a:srgbClr val="008080"/>
                </a:solidFill>
              </a:rPr>
              <a:t>    =  750 000 000 - (712 500 000)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=  </a:t>
            </a:r>
            <a:r>
              <a:rPr lang="cs-CZ" sz="2400" b="1" dirty="0">
                <a:solidFill>
                  <a:srgbClr val="FF0000"/>
                </a:solidFill>
              </a:rPr>
              <a:t>37 500 000 Kč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=  </a:t>
            </a:r>
            <a:r>
              <a:rPr lang="cs-CZ" sz="2400" b="1" u="sng" dirty="0">
                <a:solidFill>
                  <a:srgbClr val="008080"/>
                </a:solidFill>
              </a:rPr>
              <a:t>(kladný nákupní spád)</a:t>
            </a:r>
            <a:endParaRPr lang="cs-CZ" sz="2400" b="1" dirty="0">
              <a:solidFill>
                <a:srgbClr val="00808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u="sng" dirty="0">
                <a:solidFill>
                  <a:srgbClr val="008080"/>
                </a:solidFill>
              </a:rPr>
              <a:t>Saldo NS (relativně)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  % NS = (MO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– KF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/ KF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) x 100</a:t>
            </a:r>
          </a:p>
          <a:p>
            <a:pPr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=  750 000 000 - 712 500 000 / 712 500 000 x 100</a:t>
            </a:r>
          </a:p>
          <a:p>
            <a:pPr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=    37 500 000 Kč/ 712 500 000  x 100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 =  </a:t>
            </a:r>
            <a:r>
              <a:rPr lang="cs-CZ" sz="2400" b="1" dirty="0">
                <a:solidFill>
                  <a:srgbClr val="FF0000"/>
                </a:solidFill>
              </a:rPr>
              <a:t>5,26</a:t>
            </a:r>
            <a:r>
              <a:rPr lang="cs-CZ" sz="2400" b="1" u="sng" dirty="0">
                <a:solidFill>
                  <a:srgbClr val="FF0000"/>
                </a:solidFill>
              </a:rPr>
              <a:t> %</a:t>
            </a:r>
            <a:endParaRPr lang="cs-CZ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>
                <a:solidFill>
                  <a:srgbClr val="008080"/>
                </a:solidFill>
              </a:rPr>
              <a:t>	</a:t>
            </a:r>
            <a:r>
              <a:rPr lang="cs-CZ" sz="2400" b="1" dirty="0">
                <a:solidFill>
                  <a:srgbClr val="008080"/>
                </a:solidFill>
              </a:rPr>
              <a:t>MR lk = (MO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/ MO´´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) x 100 =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            = (750 mil./712,5 mil.) x 100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=  </a:t>
            </a:r>
            <a:r>
              <a:rPr lang="cs-CZ" sz="2400" b="1" u="sng" dirty="0">
                <a:solidFill>
                  <a:srgbClr val="FF0000"/>
                </a:solidFill>
              </a:rPr>
              <a:t>105,26 %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sz="2400" b="1" dirty="0">
                <a:solidFill>
                  <a:srgbClr val="008080"/>
                </a:solidFill>
              </a:rPr>
              <a:t>Odp.: V lokalitě je </a:t>
            </a:r>
            <a:r>
              <a:rPr lang="cs-CZ" sz="2400" b="1" dirty="0">
                <a:solidFill>
                  <a:srgbClr val="FF0000"/>
                </a:solidFill>
              </a:rPr>
              <a:t>kladný NS </a:t>
            </a:r>
            <a:r>
              <a:rPr lang="cs-CZ" sz="2400" b="1" dirty="0">
                <a:solidFill>
                  <a:srgbClr val="008080"/>
                </a:solidFill>
              </a:rPr>
              <a:t>ve výši 5,26%.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94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b="1" dirty="0">
                <a:solidFill>
                  <a:srgbClr val="008080"/>
                </a:solidFill>
                <a:latin typeface="+mn-lt"/>
              </a:rPr>
              <a:t>Modelová úloha na vymezení NS č. 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515600" cy="35106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Zadání: V jednom městě byl v maloobchodní síti s potravinářským sortimentem realizován obrat ve výši 400 000 000 Kč.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b="1" dirty="0">
                <a:solidFill>
                  <a:srgbClr val="008080"/>
                </a:solidFill>
              </a:rPr>
              <a:t>Vypočtěte hodnoty nákupního spádu, jestliže: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   - průměrný spotřební výdaj na 1 obyv.,  za potraviny činí cca 25 000 Kč/za rok,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    - I</a:t>
            </a:r>
            <a:r>
              <a:rPr lang="cs-CZ" b="1" baseline="-25000" dirty="0">
                <a:solidFill>
                  <a:srgbClr val="008080"/>
                </a:solidFill>
              </a:rPr>
              <a:t>KS</a:t>
            </a:r>
            <a:r>
              <a:rPr lang="cs-CZ" b="1" dirty="0">
                <a:solidFill>
                  <a:srgbClr val="008080"/>
                </a:solidFill>
              </a:rPr>
              <a:t> (index kupní síly) se odhaduje pro danou lokalitu : 0,92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b="1" dirty="0">
                <a:solidFill>
                  <a:srgbClr val="008080"/>
                </a:solidFill>
              </a:rPr>
              <a:t>    počet obyvatel: 20 000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dirty="0">
              <a:solidFill>
                <a:schemeClr val="bg2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240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3206" y="333376"/>
            <a:ext cx="9791582" cy="62642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sz="2400" b="1" dirty="0">
                <a:solidFill>
                  <a:srgbClr val="008080"/>
                </a:solidFill>
              </a:rPr>
              <a:t>Výpočet: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u="sng" dirty="0">
                <a:solidFill>
                  <a:srgbClr val="008080"/>
                </a:solidFill>
              </a:rPr>
              <a:t>saldo NS (absolutně)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Saldo NS = MO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– KF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= 400 000 000 - (20 000 x 25 000 x 0,92)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 	   	 =  400 000 000- (20 000 x 23 000)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=  400 000 000- (460 000 000)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=  </a:t>
            </a:r>
            <a:r>
              <a:rPr lang="cs-CZ" sz="2400" b="1" dirty="0">
                <a:solidFill>
                  <a:srgbClr val="FF0000"/>
                </a:solidFill>
              </a:rPr>
              <a:t>- 60 mil. Kč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</a:t>
            </a:r>
            <a:r>
              <a:rPr lang="cs-CZ" sz="2400" b="1" u="sng" dirty="0">
                <a:solidFill>
                  <a:srgbClr val="008080"/>
                </a:solidFill>
              </a:rPr>
              <a:t>(záporný nákupní spád)</a:t>
            </a:r>
            <a:endParaRPr lang="cs-CZ" sz="2400" b="1" dirty="0">
              <a:solidFill>
                <a:srgbClr val="00808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u="sng" dirty="0">
                <a:solidFill>
                  <a:srgbClr val="008080"/>
                </a:solidFill>
              </a:rPr>
              <a:t>Saldo NS (relativně)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   % NS = (MO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– KF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/ KF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) x 100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 =  - 60 / 460 x 100               v mil Kč.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 =  </a:t>
            </a:r>
            <a:r>
              <a:rPr lang="cs-CZ" sz="2400" b="1" u="sng" dirty="0">
                <a:solidFill>
                  <a:srgbClr val="FF0000"/>
                </a:solidFill>
              </a:rPr>
              <a:t>- 0,13 x 100 = - 13 %</a:t>
            </a:r>
            <a:endParaRPr lang="cs-CZ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>
                <a:solidFill>
                  <a:srgbClr val="008080"/>
                </a:solidFill>
              </a:rPr>
              <a:t>	</a:t>
            </a:r>
            <a:r>
              <a:rPr lang="cs-CZ" sz="2400" b="1" dirty="0">
                <a:solidFill>
                  <a:srgbClr val="008080"/>
                </a:solidFill>
              </a:rPr>
              <a:t>MR</a:t>
            </a:r>
            <a:r>
              <a:rPr lang="cs-CZ" sz="2400" b="1" baseline="-25000" dirty="0">
                <a:solidFill>
                  <a:srgbClr val="008080"/>
                </a:solidFill>
              </a:rPr>
              <a:t> lk </a:t>
            </a:r>
            <a:r>
              <a:rPr lang="cs-CZ" sz="2400" b="1" dirty="0">
                <a:solidFill>
                  <a:srgbClr val="008080"/>
                </a:solidFill>
              </a:rPr>
              <a:t>= (MO 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/ MO´´</a:t>
            </a:r>
            <a:r>
              <a:rPr lang="cs-CZ" sz="2400" b="1" baseline="-25000" dirty="0">
                <a:solidFill>
                  <a:srgbClr val="008080"/>
                </a:solidFill>
              </a:rPr>
              <a:t>lk</a:t>
            </a:r>
            <a:r>
              <a:rPr lang="cs-CZ" sz="2400" b="1" dirty="0">
                <a:solidFill>
                  <a:srgbClr val="008080"/>
                </a:solidFill>
              </a:rPr>
              <a:t> ) x 100 =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            = (400/460 ) x 100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>
                <a:solidFill>
                  <a:srgbClr val="008080"/>
                </a:solidFill>
              </a:rPr>
              <a:t>		 =  </a:t>
            </a:r>
            <a:r>
              <a:rPr lang="cs-CZ" sz="2400" b="1" dirty="0">
                <a:solidFill>
                  <a:srgbClr val="FF0000"/>
                </a:solidFill>
              </a:rPr>
              <a:t>0,87 x 100 = </a:t>
            </a:r>
            <a:r>
              <a:rPr lang="cs-CZ" sz="2400" b="1" u="sng" dirty="0">
                <a:solidFill>
                  <a:srgbClr val="FF0000"/>
                </a:solidFill>
              </a:rPr>
              <a:t>87 %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sz="2400" b="1" u="sng" dirty="0">
                <a:solidFill>
                  <a:srgbClr val="008080"/>
                </a:solidFill>
              </a:rPr>
              <a:t>Odp.: V lokalitě je </a:t>
            </a:r>
            <a:r>
              <a:rPr lang="cs-CZ" sz="2400" b="1" u="sng" dirty="0">
                <a:solidFill>
                  <a:srgbClr val="FF0000"/>
                </a:solidFill>
              </a:rPr>
              <a:t>záporný NS </a:t>
            </a:r>
            <a:r>
              <a:rPr lang="cs-CZ" sz="2400" b="1" u="sng" dirty="0">
                <a:solidFill>
                  <a:srgbClr val="008080"/>
                </a:solidFill>
              </a:rPr>
              <a:t>ve výši cca 13%.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5864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627797" y="236261"/>
            <a:ext cx="7525129" cy="7318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tIns="11880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</a:rPr>
              <a:t>4. Rovnoměrnost rozmístění MOS</a:t>
            </a:r>
            <a:endParaRPr lang="cs-CZ" altLang="cs-CZ" sz="3600" dirty="0">
              <a:solidFill>
                <a:srgbClr val="008080"/>
              </a:solidFill>
              <a:latin typeface="+mn-lt"/>
            </a:endParaRPr>
          </a:p>
        </p:txBody>
      </p:sp>
      <p:pic>
        <p:nvPicPr>
          <p:cNvPr id="30723" name="Picture 7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3716339"/>
            <a:ext cx="896938" cy="896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</p:pic>
      <p:sp>
        <p:nvSpPr>
          <p:cNvPr id="30724" name="Text Box 17"/>
          <p:cNvSpPr txBox="1">
            <a:spLocks noChangeArrowheads="1"/>
          </p:cNvSpPr>
          <p:nvPr/>
        </p:nvSpPr>
        <p:spPr bwMode="auto">
          <a:xfrm>
            <a:off x="794353" y="1827729"/>
            <a:ext cx="8120063" cy="1584325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KOUPĚSCHOPNÁ			KAPACITA MOS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poptávka			</a:t>
            </a:r>
            <a:r>
              <a:rPr lang="cs-CZ" altLang="cs-CZ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=</a:t>
            </a:r>
            <a:r>
              <a:rPr lang="cs-CZ" altLang="cs-CZ" sz="24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v určitém územním měřítku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(KF)</a:t>
            </a:r>
            <a:endParaRPr lang="cs-CZ" altLang="cs-CZ" sz="2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30725" name="Group 13"/>
          <p:cNvGrpSpPr>
            <a:grpSpLocks/>
          </p:cNvGrpSpPr>
          <p:nvPr/>
        </p:nvGrpSpPr>
        <p:grpSpPr bwMode="auto">
          <a:xfrm>
            <a:off x="3372798" y="4519710"/>
            <a:ext cx="731838" cy="549275"/>
            <a:chOff x="5184" y="4210"/>
            <a:chExt cx="1152" cy="864"/>
          </a:xfrm>
        </p:grpSpPr>
        <p:sp>
          <p:nvSpPr>
            <p:cNvPr id="30738" name="Line 16"/>
            <p:cNvSpPr>
              <a:spLocks noChangeShapeType="1"/>
            </p:cNvSpPr>
            <p:nvPr/>
          </p:nvSpPr>
          <p:spPr bwMode="auto">
            <a:xfrm>
              <a:off x="5184" y="4642"/>
              <a:ext cx="1152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739" name="Line 15"/>
            <p:cNvSpPr>
              <a:spLocks noChangeShapeType="1"/>
            </p:cNvSpPr>
            <p:nvPr/>
          </p:nvSpPr>
          <p:spPr bwMode="auto">
            <a:xfrm flipV="1">
              <a:off x="5184" y="4210"/>
              <a:ext cx="1152" cy="432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740" name="Line 14"/>
            <p:cNvSpPr>
              <a:spLocks noChangeShapeType="1"/>
            </p:cNvSpPr>
            <p:nvPr/>
          </p:nvSpPr>
          <p:spPr bwMode="auto">
            <a:xfrm>
              <a:off x="5184" y="4642"/>
              <a:ext cx="1152" cy="432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0726" name="Text Box 12"/>
          <p:cNvSpPr txBox="1">
            <a:spLocks noChangeArrowheads="1"/>
          </p:cNvSpPr>
          <p:nvPr/>
        </p:nvSpPr>
        <p:spPr bwMode="auto">
          <a:xfrm>
            <a:off x="4511676" y="4581526"/>
            <a:ext cx="1439863" cy="7921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>
              <a:solidFill>
                <a:srgbClr val="000099"/>
              </a:solidFill>
            </a:endParaRPr>
          </a:p>
        </p:txBody>
      </p:sp>
      <p:sp>
        <p:nvSpPr>
          <p:cNvPr id="30727" name="Text Box 11"/>
          <p:cNvSpPr txBox="1">
            <a:spLocks noChangeArrowheads="1"/>
          </p:cNvSpPr>
          <p:nvPr/>
        </p:nvSpPr>
        <p:spPr bwMode="auto">
          <a:xfrm>
            <a:off x="7535864" y="3789363"/>
            <a:ext cx="909637" cy="576262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400" b="1" dirty="0">
              <a:solidFill>
                <a:srgbClr val="008080"/>
              </a:solidFill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7535864" y="5589588"/>
            <a:ext cx="911225" cy="576262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7535864" y="4724401"/>
            <a:ext cx="909637" cy="576263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400" dirty="0">
              <a:solidFill>
                <a:srgbClr val="008080"/>
              </a:solidFill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8616951" y="4221163"/>
            <a:ext cx="1763713" cy="165576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optimální intenzita práce a využití kapacity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0731" name="Rectangle 18"/>
          <p:cNvSpPr>
            <a:spLocks noChangeArrowheads="1"/>
          </p:cNvSpPr>
          <p:nvPr/>
        </p:nvSpPr>
        <p:spPr bwMode="auto">
          <a:xfrm>
            <a:off x="1524001" y="1498600"/>
            <a:ext cx="341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>
                <a:cs typeface="Times New Roman" panose="02020603050405020304" pitchFamily="18" charset="0"/>
              </a:rPr>
              <a:t>1)</a:t>
            </a: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0732" name="Rectangle 23"/>
          <p:cNvSpPr>
            <a:spLocks noChangeArrowheads="1"/>
          </p:cNvSpPr>
          <p:nvPr/>
        </p:nvSpPr>
        <p:spPr bwMode="auto">
          <a:xfrm>
            <a:off x="1524000" y="2078039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100"/>
            </a:b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0733" name="Rectangle 24"/>
          <p:cNvSpPr>
            <a:spLocks noChangeArrowheads="1"/>
          </p:cNvSpPr>
          <p:nvPr/>
        </p:nvSpPr>
        <p:spPr bwMode="auto">
          <a:xfrm>
            <a:off x="1524000" y="2887663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0734" name="Rectangle 25"/>
          <p:cNvSpPr>
            <a:spLocks noChangeArrowheads="1"/>
          </p:cNvSpPr>
          <p:nvPr/>
        </p:nvSpPr>
        <p:spPr bwMode="auto">
          <a:xfrm>
            <a:off x="1524001" y="33157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pic>
        <p:nvPicPr>
          <p:cNvPr id="30735" name="Picture 6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4724401"/>
            <a:ext cx="89852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6" name="Picture 5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5734050"/>
            <a:ext cx="896938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7" name="Rectangle 26"/>
          <p:cNvSpPr>
            <a:spLocks noChangeArrowheads="1"/>
          </p:cNvSpPr>
          <p:nvPr/>
        </p:nvSpPr>
        <p:spPr bwMode="auto">
          <a:xfrm>
            <a:off x="1524001" y="51731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pic>
        <p:nvPicPr>
          <p:cNvPr id="21" name="Obrázek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682388" y="1093253"/>
            <a:ext cx="6673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008080"/>
                </a:solidFill>
              </a:rPr>
              <a:t>Může dojít ke třem situacím</a:t>
            </a:r>
          </a:p>
        </p:txBody>
      </p:sp>
    </p:spTree>
    <p:extLst>
      <p:ext uri="{BB962C8B-B14F-4D97-AF65-F5344CB8AC3E}">
        <p14:creationId xmlns:p14="http://schemas.microsoft.com/office/powerpoint/2010/main" val="13653813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7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924176"/>
            <a:ext cx="969962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20"/>
          <p:cNvSpPr txBox="1">
            <a:spLocks noChangeArrowheads="1"/>
          </p:cNvSpPr>
          <p:nvPr/>
        </p:nvSpPr>
        <p:spPr bwMode="auto">
          <a:xfrm>
            <a:off x="2055019" y="1303318"/>
            <a:ext cx="6858000" cy="828675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txBody>
          <a:bodyPr bIns="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chemeClr val="bg1"/>
                </a:solidFill>
                <a:latin typeface="+mj-lt"/>
              </a:rPr>
              <a:t>                 </a:t>
            </a:r>
            <a:r>
              <a:rPr lang="cs-CZ" altLang="cs-CZ" sz="28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(KF)	</a:t>
            </a:r>
            <a:r>
              <a:rPr lang="cs-CZ" altLang="cs-CZ" sz="2800" b="1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altLang="cs-CZ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&gt;</a:t>
            </a:r>
            <a:r>
              <a:rPr lang="cs-CZ" altLang="cs-CZ" sz="28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	</a:t>
            </a:r>
            <a:r>
              <a:rPr lang="cs-CZ" altLang="cs-CZ" sz="2800" b="1" dirty="0">
                <a:solidFill>
                  <a:schemeClr val="bg1"/>
                </a:solidFill>
                <a:latin typeface="+mj-lt"/>
              </a:rPr>
              <a:t>K</a:t>
            </a:r>
            <a:r>
              <a:rPr lang="cs-CZ" altLang="cs-CZ" sz="28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APACITA MOS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cs-CZ" altLang="cs-CZ" sz="1500" b="1" dirty="0">
                <a:cs typeface="Arial" panose="020B0604020202020204" pitchFamily="34" charset="0"/>
              </a:rPr>
              <a:t>	</a:t>
            </a:r>
            <a:endParaRPr lang="cs-CZ" altLang="cs-CZ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grpSp>
        <p:nvGrpSpPr>
          <p:cNvPr id="31748" name="Group 11"/>
          <p:cNvGrpSpPr>
            <a:grpSpLocks/>
          </p:cNvGrpSpPr>
          <p:nvPr/>
        </p:nvGrpSpPr>
        <p:grpSpPr bwMode="auto">
          <a:xfrm>
            <a:off x="3719514" y="3860801"/>
            <a:ext cx="731837" cy="549275"/>
            <a:chOff x="5184" y="4210"/>
            <a:chExt cx="1152" cy="864"/>
          </a:xfrm>
        </p:grpSpPr>
        <p:sp>
          <p:nvSpPr>
            <p:cNvPr id="31767" name="Line 14"/>
            <p:cNvSpPr>
              <a:spLocks noChangeShapeType="1"/>
            </p:cNvSpPr>
            <p:nvPr/>
          </p:nvSpPr>
          <p:spPr bwMode="auto">
            <a:xfrm>
              <a:off x="5184" y="4642"/>
              <a:ext cx="1152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768" name="Line 13"/>
            <p:cNvSpPr>
              <a:spLocks noChangeShapeType="1"/>
            </p:cNvSpPr>
            <p:nvPr/>
          </p:nvSpPr>
          <p:spPr bwMode="auto">
            <a:xfrm flipV="1">
              <a:off x="5184" y="4210"/>
              <a:ext cx="1152" cy="432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769" name="Line 12"/>
            <p:cNvSpPr>
              <a:spLocks noChangeShapeType="1"/>
            </p:cNvSpPr>
            <p:nvPr/>
          </p:nvSpPr>
          <p:spPr bwMode="auto">
            <a:xfrm>
              <a:off x="5184" y="4642"/>
              <a:ext cx="1152" cy="432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1749" name="Text Box 15"/>
          <p:cNvSpPr txBox="1">
            <a:spLocks noChangeArrowheads="1"/>
          </p:cNvSpPr>
          <p:nvPr/>
        </p:nvSpPr>
        <p:spPr bwMode="auto">
          <a:xfrm>
            <a:off x="4800600" y="4005264"/>
            <a:ext cx="1366838" cy="530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OBRAT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1750" name="Text Box 19"/>
          <p:cNvSpPr txBox="1">
            <a:spLocks noChangeArrowheads="1"/>
          </p:cNvSpPr>
          <p:nvPr/>
        </p:nvSpPr>
        <p:spPr bwMode="auto">
          <a:xfrm>
            <a:off x="7032625" y="4508501"/>
            <a:ext cx="1125538" cy="576263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1751" name="Text Box 16"/>
          <p:cNvSpPr txBox="1">
            <a:spLocks noChangeArrowheads="1"/>
          </p:cNvSpPr>
          <p:nvPr/>
        </p:nvSpPr>
        <p:spPr bwMode="auto">
          <a:xfrm>
            <a:off x="7032626" y="3789363"/>
            <a:ext cx="1052513" cy="419100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1752" name="Text Box 17"/>
          <p:cNvSpPr txBox="1">
            <a:spLocks noChangeArrowheads="1"/>
          </p:cNvSpPr>
          <p:nvPr/>
        </p:nvSpPr>
        <p:spPr bwMode="auto">
          <a:xfrm>
            <a:off x="7032625" y="5373689"/>
            <a:ext cx="1125538" cy="503237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1754" name="Arc 9"/>
          <p:cNvSpPr>
            <a:spLocks/>
          </p:cNvSpPr>
          <p:nvPr/>
        </p:nvSpPr>
        <p:spPr bwMode="auto">
          <a:xfrm flipV="1">
            <a:off x="2927351" y="4797425"/>
            <a:ext cx="2468563" cy="914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00808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55" name="Arc 10"/>
          <p:cNvSpPr>
            <a:spLocks/>
          </p:cNvSpPr>
          <p:nvPr/>
        </p:nvSpPr>
        <p:spPr bwMode="auto">
          <a:xfrm flipV="1">
            <a:off x="2495550" y="4724400"/>
            <a:ext cx="457200" cy="7318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56" name="Text Box 18"/>
          <p:cNvSpPr txBox="1">
            <a:spLocks noChangeArrowheads="1"/>
          </p:cNvSpPr>
          <p:nvPr/>
        </p:nvSpPr>
        <p:spPr bwMode="auto">
          <a:xfrm>
            <a:off x="8472488" y="3789363"/>
            <a:ext cx="1485900" cy="187166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tx1"/>
              </a:buClr>
              <a:buSz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značné zatížení sítě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>
                <a:schemeClr val="tx1"/>
              </a:buClr>
              <a:buSz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nevyužití potenciálu obratu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1757" name="Rectangle 21"/>
          <p:cNvSpPr>
            <a:spLocks noChangeArrowheads="1"/>
          </p:cNvSpPr>
          <p:nvPr/>
        </p:nvSpPr>
        <p:spPr bwMode="auto">
          <a:xfrm>
            <a:off x="1562101" y="10551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1758" name="Rectangle 22"/>
          <p:cNvSpPr>
            <a:spLocks noChangeArrowheads="1"/>
          </p:cNvSpPr>
          <p:nvPr/>
        </p:nvSpPr>
        <p:spPr bwMode="auto">
          <a:xfrm>
            <a:off x="1562101" y="1239839"/>
            <a:ext cx="341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/>
              <a:t>2)</a:t>
            </a: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1759" name="Rectangle 23"/>
          <p:cNvSpPr>
            <a:spLocks noChangeArrowheads="1"/>
          </p:cNvSpPr>
          <p:nvPr/>
        </p:nvSpPr>
        <p:spPr bwMode="auto">
          <a:xfrm>
            <a:off x="1562100" y="1819276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100"/>
            </a:b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1760" name="Rectangle 24"/>
          <p:cNvSpPr>
            <a:spLocks noChangeArrowheads="1"/>
          </p:cNvSpPr>
          <p:nvPr/>
        </p:nvSpPr>
        <p:spPr bwMode="auto">
          <a:xfrm>
            <a:off x="1562100" y="2628900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1761" name="Rectangle 25"/>
          <p:cNvSpPr>
            <a:spLocks noChangeArrowheads="1"/>
          </p:cNvSpPr>
          <p:nvPr/>
        </p:nvSpPr>
        <p:spPr bwMode="auto">
          <a:xfrm>
            <a:off x="1562101" y="3085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pic>
        <p:nvPicPr>
          <p:cNvPr id="31762" name="Picture 6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4076700"/>
            <a:ext cx="896937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3" name="Rectangle 26"/>
          <p:cNvSpPr>
            <a:spLocks noChangeArrowheads="1"/>
          </p:cNvSpPr>
          <p:nvPr/>
        </p:nvSpPr>
        <p:spPr bwMode="auto">
          <a:xfrm>
            <a:off x="1562101" y="430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1764" name="Rectangle 27"/>
          <p:cNvSpPr>
            <a:spLocks noChangeArrowheads="1"/>
          </p:cNvSpPr>
          <p:nvPr/>
        </p:nvSpPr>
        <p:spPr bwMode="auto">
          <a:xfrm>
            <a:off x="1919289" y="4794578"/>
            <a:ext cx="6815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400" b="1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>
                <a:cs typeface="Times New Roman" panose="02020603050405020304" pitchFamily="18" charset="0"/>
              </a:rPr>
              <a:t>          </a:t>
            </a:r>
            <a:endParaRPr lang="cs-CZ" altLang="cs-CZ" sz="1800"/>
          </a:p>
        </p:txBody>
      </p:sp>
      <p:pic>
        <p:nvPicPr>
          <p:cNvPr id="31765" name="Picture 4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5734050"/>
            <a:ext cx="8636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6" name="Rectangle 28"/>
          <p:cNvSpPr>
            <a:spLocks noChangeArrowheads="1"/>
          </p:cNvSpPr>
          <p:nvPr/>
        </p:nvSpPr>
        <p:spPr bwMode="auto">
          <a:xfrm>
            <a:off x="1562101" y="54319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pic>
        <p:nvPicPr>
          <p:cNvPr id="26" name="Obrázek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1542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6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412875"/>
            <a:ext cx="1079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26"/>
          <p:cNvSpPr txBox="1">
            <a:spLocks noChangeArrowheads="1"/>
          </p:cNvSpPr>
          <p:nvPr/>
        </p:nvSpPr>
        <p:spPr bwMode="auto">
          <a:xfrm>
            <a:off x="2640013" y="404812"/>
            <a:ext cx="5486400" cy="71171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txBody>
          <a:bodyPr bIns="0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8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(KF)	</a:t>
            </a:r>
            <a:r>
              <a:rPr lang="cs-CZ" altLang="cs-CZ" sz="36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‹</a:t>
            </a:r>
            <a:r>
              <a:rPr lang="cs-CZ" altLang="cs-CZ" sz="28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	KAPACITA MOS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500" b="1" dirty="0">
                <a:latin typeface="+mj-lt"/>
                <a:cs typeface="Times New Roman" panose="02020603050405020304" pitchFamily="18" charset="0"/>
              </a:rPr>
              <a:t>			</a:t>
            </a:r>
            <a:r>
              <a:rPr lang="cs-CZ" altLang="cs-CZ" sz="1500" b="1" dirty="0">
                <a:latin typeface="+mj-lt"/>
                <a:cs typeface="Arial" panose="020B0604020202020204" pitchFamily="34" charset="0"/>
              </a:rPr>
              <a:t>	</a:t>
            </a:r>
            <a:endParaRPr lang="cs-CZ" altLang="cs-CZ" sz="1500" b="1" dirty="0">
              <a:latin typeface="+mj-lt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grpSp>
        <p:nvGrpSpPr>
          <p:cNvPr id="32772" name="Group 17"/>
          <p:cNvGrpSpPr>
            <a:grpSpLocks/>
          </p:cNvGrpSpPr>
          <p:nvPr/>
        </p:nvGrpSpPr>
        <p:grpSpPr bwMode="auto">
          <a:xfrm>
            <a:off x="3863975" y="2781301"/>
            <a:ext cx="731838" cy="549275"/>
            <a:chOff x="5184" y="4210"/>
            <a:chExt cx="1152" cy="864"/>
          </a:xfrm>
        </p:grpSpPr>
        <p:sp>
          <p:nvSpPr>
            <p:cNvPr id="32797" name="Line 20"/>
            <p:cNvSpPr>
              <a:spLocks noChangeShapeType="1"/>
            </p:cNvSpPr>
            <p:nvPr/>
          </p:nvSpPr>
          <p:spPr bwMode="auto">
            <a:xfrm>
              <a:off x="5184" y="4642"/>
              <a:ext cx="1152" cy="0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798" name="Line 19"/>
            <p:cNvSpPr>
              <a:spLocks noChangeShapeType="1"/>
            </p:cNvSpPr>
            <p:nvPr/>
          </p:nvSpPr>
          <p:spPr bwMode="auto">
            <a:xfrm flipV="1">
              <a:off x="5184" y="4210"/>
              <a:ext cx="1152" cy="432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799" name="Line 18"/>
            <p:cNvSpPr>
              <a:spLocks noChangeShapeType="1"/>
            </p:cNvSpPr>
            <p:nvPr/>
          </p:nvSpPr>
          <p:spPr bwMode="auto">
            <a:xfrm>
              <a:off x="5184" y="4642"/>
              <a:ext cx="1152" cy="432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2773" name="Text Box 22"/>
          <p:cNvSpPr txBox="1">
            <a:spLocks noChangeArrowheads="1"/>
          </p:cNvSpPr>
          <p:nvPr/>
        </p:nvSpPr>
        <p:spPr bwMode="auto">
          <a:xfrm>
            <a:off x="4872038" y="2852739"/>
            <a:ext cx="1439862" cy="4159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>
                <a:solidFill>
                  <a:srgbClr val="008080"/>
                </a:solidFill>
                <a:cs typeface="Times New Roman" panose="02020603050405020304" pitchFamily="18" charset="0"/>
              </a:rPr>
              <a:t>OBRAT</a:t>
            </a:r>
            <a:endParaRPr lang="cs-CZ" altLang="cs-CZ" sz="2400">
              <a:solidFill>
                <a:srgbClr val="008080"/>
              </a:solidFill>
            </a:endParaRPr>
          </a:p>
        </p:txBody>
      </p:sp>
      <p:sp>
        <p:nvSpPr>
          <p:cNvPr id="32774" name="Line 12"/>
          <p:cNvSpPr>
            <a:spLocks noChangeShapeType="1"/>
          </p:cNvSpPr>
          <p:nvPr/>
        </p:nvSpPr>
        <p:spPr bwMode="auto">
          <a:xfrm flipV="1">
            <a:off x="4440239" y="5229226"/>
            <a:ext cx="1006475" cy="366713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2775" name="Line 6"/>
          <p:cNvSpPr>
            <a:spLocks noChangeShapeType="1"/>
          </p:cNvSpPr>
          <p:nvPr/>
        </p:nvSpPr>
        <p:spPr bwMode="auto">
          <a:xfrm>
            <a:off x="4440239" y="5734050"/>
            <a:ext cx="1006475" cy="274638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2776" name="Text Box 24"/>
          <p:cNvSpPr txBox="1">
            <a:spLocks noChangeArrowheads="1"/>
          </p:cNvSpPr>
          <p:nvPr/>
        </p:nvSpPr>
        <p:spPr bwMode="auto">
          <a:xfrm>
            <a:off x="8173468" y="2509833"/>
            <a:ext cx="2914626" cy="146871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tx1"/>
              </a:buClr>
              <a:buSz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zesílení konkurence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>
                <a:schemeClr val="tx1"/>
              </a:buClr>
              <a:buSz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ztráty z nevyužitých kapacit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>
                <a:schemeClr val="tx1"/>
              </a:buClr>
              <a:buSz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neudržení se na trhu</a:t>
            </a:r>
            <a:endParaRPr lang="cs-CZ" altLang="cs-CZ" sz="20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2000" dirty="0">
              <a:solidFill>
                <a:srgbClr val="000099"/>
              </a:solidFill>
            </a:endParaRPr>
          </a:p>
        </p:txBody>
      </p:sp>
      <p:sp>
        <p:nvSpPr>
          <p:cNvPr id="32777" name="Rectangle 27"/>
          <p:cNvSpPr>
            <a:spLocks noChangeArrowheads="1"/>
          </p:cNvSpPr>
          <p:nvPr/>
        </p:nvSpPr>
        <p:spPr bwMode="auto">
          <a:xfrm>
            <a:off x="1524001" y="-33230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78" name="Rectangle 28"/>
          <p:cNvSpPr>
            <a:spLocks noChangeArrowheads="1"/>
          </p:cNvSpPr>
          <p:nvPr/>
        </p:nvSpPr>
        <p:spPr bwMode="auto">
          <a:xfrm>
            <a:off x="1524001" y="414339"/>
            <a:ext cx="341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/>
              <a:t>3)</a:t>
            </a: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79" name="Rectangle 29"/>
          <p:cNvSpPr>
            <a:spLocks noChangeArrowheads="1"/>
          </p:cNvSpPr>
          <p:nvPr/>
        </p:nvSpPr>
        <p:spPr bwMode="auto">
          <a:xfrm>
            <a:off x="1524000" y="431800"/>
            <a:ext cx="184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800"/>
            </a:b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80" name="Rectangle 30"/>
          <p:cNvSpPr>
            <a:spLocks noChangeArrowheads="1"/>
          </p:cNvSpPr>
          <p:nvPr/>
        </p:nvSpPr>
        <p:spPr bwMode="auto">
          <a:xfrm>
            <a:off x="1524000" y="1347788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81" name="Rectangle 31"/>
          <p:cNvSpPr>
            <a:spLocks noChangeArrowheads="1"/>
          </p:cNvSpPr>
          <p:nvPr/>
        </p:nvSpPr>
        <p:spPr bwMode="auto">
          <a:xfrm>
            <a:off x="1524001" y="18044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pic>
        <p:nvPicPr>
          <p:cNvPr id="32782" name="Picture 15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2565400"/>
            <a:ext cx="10414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3" name="Picture 14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3716338"/>
            <a:ext cx="100806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4" name="Rectangle 32"/>
          <p:cNvSpPr>
            <a:spLocks noChangeArrowheads="1"/>
          </p:cNvSpPr>
          <p:nvPr/>
        </p:nvSpPr>
        <p:spPr bwMode="auto">
          <a:xfrm>
            <a:off x="1524001" y="36332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85" name="Rectangle 33"/>
          <p:cNvSpPr>
            <a:spLocks noChangeArrowheads="1"/>
          </p:cNvSpPr>
          <p:nvPr/>
        </p:nvSpPr>
        <p:spPr bwMode="auto">
          <a:xfrm>
            <a:off x="1524000" y="3817939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100"/>
            </a:b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86" name="Rectangle 34"/>
          <p:cNvSpPr>
            <a:spLocks noChangeArrowheads="1"/>
          </p:cNvSpPr>
          <p:nvPr/>
        </p:nvSpPr>
        <p:spPr bwMode="auto">
          <a:xfrm>
            <a:off x="1524000" y="4627563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87" name="Rectangle 35"/>
          <p:cNvSpPr>
            <a:spLocks noChangeArrowheads="1"/>
          </p:cNvSpPr>
          <p:nvPr/>
        </p:nvSpPr>
        <p:spPr bwMode="auto">
          <a:xfrm>
            <a:off x="1524001" y="5266066"/>
            <a:ext cx="8803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4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b="1"/>
              <a:t>              </a:t>
            </a:r>
            <a:endParaRPr lang="cs-CZ" altLang="cs-CZ" sz="1800"/>
          </a:p>
        </p:txBody>
      </p:sp>
      <p:pic>
        <p:nvPicPr>
          <p:cNvPr id="32788" name="Picture 5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51577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9" name="Picture 4" descr="BS01595_(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60213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90" name="Rectangle 36"/>
          <p:cNvSpPr>
            <a:spLocks noChangeArrowheads="1"/>
          </p:cNvSpPr>
          <p:nvPr/>
        </p:nvSpPr>
        <p:spPr bwMode="auto">
          <a:xfrm>
            <a:off x="1524001" y="68209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2791" name="Text Box 37"/>
          <p:cNvSpPr txBox="1">
            <a:spLocks noChangeArrowheads="1"/>
          </p:cNvSpPr>
          <p:nvPr/>
        </p:nvSpPr>
        <p:spPr bwMode="auto">
          <a:xfrm>
            <a:off x="6743700" y="1484313"/>
            <a:ext cx="1125538" cy="576262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2792" name="Text Box 38"/>
          <p:cNvSpPr txBox="1">
            <a:spLocks noChangeArrowheads="1"/>
          </p:cNvSpPr>
          <p:nvPr/>
        </p:nvSpPr>
        <p:spPr bwMode="auto">
          <a:xfrm>
            <a:off x="6743700" y="2420938"/>
            <a:ext cx="1125538" cy="576262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2793" name="Text Box 39"/>
          <p:cNvSpPr txBox="1">
            <a:spLocks noChangeArrowheads="1"/>
          </p:cNvSpPr>
          <p:nvPr/>
        </p:nvSpPr>
        <p:spPr bwMode="auto">
          <a:xfrm>
            <a:off x="6743700" y="3284538"/>
            <a:ext cx="1125538" cy="576262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2794" name="Text Box 40"/>
          <p:cNvSpPr txBox="1">
            <a:spLocks noChangeArrowheads="1"/>
          </p:cNvSpPr>
          <p:nvPr/>
        </p:nvSpPr>
        <p:spPr bwMode="auto">
          <a:xfrm>
            <a:off x="6743700" y="4149726"/>
            <a:ext cx="1125538" cy="576263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2795" name="Text Box 41"/>
          <p:cNvSpPr txBox="1">
            <a:spLocks noChangeArrowheads="1"/>
          </p:cNvSpPr>
          <p:nvPr/>
        </p:nvSpPr>
        <p:spPr bwMode="auto">
          <a:xfrm>
            <a:off x="1524000" y="5084763"/>
            <a:ext cx="1125538" cy="576262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 dirty="0">
              <a:solidFill>
                <a:srgbClr val="008080"/>
              </a:solidFill>
            </a:endParaRPr>
          </a:p>
        </p:txBody>
      </p:sp>
      <p:sp>
        <p:nvSpPr>
          <p:cNvPr id="32796" name="Text Box 42"/>
          <p:cNvSpPr txBox="1">
            <a:spLocks noChangeArrowheads="1"/>
          </p:cNvSpPr>
          <p:nvPr/>
        </p:nvSpPr>
        <p:spPr bwMode="auto">
          <a:xfrm>
            <a:off x="1524000" y="5876926"/>
            <a:ext cx="1125538" cy="576263"/>
          </a:xfrm>
          <a:prstGeom prst="rect">
            <a:avLst/>
          </a:prstGeom>
          <a:solidFill>
            <a:srgbClr val="00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>
                <a:solidFill>
                  <a:srgbClr val="008080"/>
                </a:solidFill>
                <a:cs typeface="Times New Roman" panose="02020603050405020304" pitchFamily="18" charset="0"/>
              </a:rPr>
              <a:t>MOJ</a:t>
            </a:r>
            <a:endParaRPr lang="cs-CZ" altLang="cs-CZ" sz="2000">
              <a:solidFill>
                <a:srgbClr val="008080"/>
              </a:solidFill>
            </a:endParaRPr>
          </a:p>
        </p:txBody>
      </p:sp>
      <p:pic>
        <p:nvPicPr>
          <p:cNvPr id="32" name="Obrázek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018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1446" y="365126"/>
            <a:ext cx="8024882" cy="822230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008080"/>
                </a:solidFill>
                <a:latin typeface="+mn-lt"/>
              </a:rPr>
              <a:t>Rozmístění prodejen maloobchodní sítě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7167" y="54592"/>
            <a:ext cx="1464833" cy="1127893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750627" y="1182485"/>
            <a:ext cx="11344528" cy="550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008080"/>
                </a:solidFill>
              </a:rPr>
              <a:t>Řešení maloobchodní sítě musí zohledňovat </a:t>
            </a:r>
            <a:r>
              <a:rPr lang="cs-CZ" sz="3200" b="1" dirty="0">
                <a:solidFill>
                  <a:srgbClr val="FF0000"/>
                </a:solidFill>
              </a:rPr>
              <a:t>potřeby zákazníků</a:t>
            </a:r>
            <a:r>
              <a:rPr lang="cs-CZ" sz="3200" dirty="0">
                <a:solidFill>
                  <a:srgbClr val="008080"/>
                </a:solidFill>
              </a:rPr>
              <a:t>.</a:t>
            </a:r>
          </a:p>
          <a:p>
            <a:r>
              <a:rPr lang="cs-CZ" sz="3200" dirty="0">
                <a:solidFill>
                  <a:srgbClr val="008080"/>
                </a:solidFill>
              </a:rPr>
              <a:t>Konkrétní rozmístění maloobchodních jednotek navazuje na strukturu a </a:t>
            </a:r>
            <a:r>
              <a:rPr lang="cs-CZ" sz="3200" b="1" dirty="0">
                <a:solidFill>
                  <a:srgbClr val="FF0000"/>
                </a:solidFill>
              </a:rPr>
              <a:t>charakter sídelní soustavy </a:t>
            </a:r>
            <a:r>
              <a:rPr lang="cs-CZ" sz="3200" dirty="0">
                <a:solidFill>
                  <a:srgbClr val="008080"/>
                </a:solidFill>
              </a:rPr>
              <a:t>a typ sídelního útvarů. </a:t>
            </a:r>
          </a:p>
          <a:p>
            <a:endParaRPr lang="cs-CZ" sz="3200" dirty="0">
              <a:solidFill>
                <a:srgbClr val="008080"/>
              </a:solidFill>
            </a:endParaRPr>
          </a:p>
          <a:p>
            <a:r>
              <a:rPr lang="cs-CZ" sz="3200" dirty="0">
                <a:solidFill>
                  <a:srgbClr val="008080"/>
                </a:solidFill>
              </a:rPr>
              <a:t>V rámci sídelního útvaru se rozhodování vedou směrem </a:t>
            </a:r>
            <a:r>
              <a:rPr lang="cs-CZ" sz="3200" b="1" dirty="0">
                <a:solidFill>
                  <a:srgbClr val="008080"/>
                </a:solidFill>
              </a:rPr>
              <a:t>k </a:t>
            </a:r>
            <a:r>
              <a:rPr lang="cs-CZ" sz="3200" b="1" dirty="0">
                <a:solidFill>
                  <a:srgbClr val="FF0000"/>
                </a:solidFill>
              </a:rPr>
              <a:t>návaznosti prodejen na ostatní jednotky</a:t>
            </a:r>
            <a:r>
              <a:rPr lang="cs-CZ" sz="3200" dirty="0">
                <a:solidFill>
                  <a:srgbClr val="FF0000"/>
                </a:solidFill>
              </a:rPr>
              <a:t>, </a:t>
            </a:r>
            <a:r>
              <a:rPr lang="cs-CZ" sz="3200" dirty="0">
                <a:solidFill>
                  <a:srgbClr val="008080"/>
                </a:solidFill>
              </a:rPr>
              <a:t>na pohyb zákazníků, dopravní dostupnost atd. </a:t>
            </a:r>
          </a:p>
          <a:p>
            <a:endParaRPr lang="cs-CZ" sz="3200" dirty="0">
              <a:solidFill>
                <a:srgbClr val="008080"/>
              </a:solidFill>
            </a:endParaRPr>
          </a:p>
          <a:p>
            <a:r>
              <a:rPr lang="cs-CZ" sz="3200" dirty="0">
                <a:solidFill>
                  <a:srgbClr val="008080"/>
                </a:solidFill>
              </a:rPr>
              <a:t>Rozhodování obchodních firem o lokalizaci jednotek předcházejí </a:t>
            </a:r>
            <a:r>
              <a:rPr lang="cs-CZ" sz="3200" b="1" dirty="0">
                <a:solidFill>
                  <a:srgbClr val="FF0000"/>
                </a:solidFill>
              </a:rPr>
              <a:t>územní a tržní analýzy</a:t>
            </a:r>
            <a:r>
              <a:rPr lang="cs-CZ" sz="3200" dirty="0">
                <a:solidFill>
                  <a:srgbClr val="008080"/>
                </a:solidFill>
              </a:rPr>
              <a:t>, jejímž cílem je určit poptávku lokality, možnosti konkurence i určení kapacity vlastní uvažované jednotky. </a:t>
            </a:r>
            <a:endParaRPr lang="cs-CZ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2534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7948" y="500878"/>
            <a:ext cx="8292153" cy="685753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008080"/>
                </a:solidFill>
                <a:latin typeface="+mn-lt"/>
              </a:rPr>
              <a:t>5. Prostorová a provozní koncentrace MOS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675" y="58738"/>
            <a:ext cx="1464833" cy="1127893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537948" y="1186631"/>
            <a:ext cx="620020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>
                <a:solidFill>
                  <a:srgbClr val="FF0000"/>
                </a:solidFill>
              </a:rPr>
              <a:t>Provozní stránka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>
                <a:solidFill>
                  <a:srgbClr val="008080"/>
                </a:solidFill>
              </a:rPr>
              <a:t>koncentrace </a:t>
            </a:r>
          </a:p>
          <a:p>
            <a:pPr marL="342900" indent="-342900" algn="just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sdružování nabídky do jedné, případně menšího počtu jednotek, projevem provozní koncentrace je </a:t>
            </a:r>
            <a:r>
              <a:rPr lang="cs-CZ" sz="2400" b="1" dirty="0">
                <a:solidFill>
                  <a:srgbClr val="FF0000"/>
                </a:solidFill>
              </a:rPr>
              <a:t>zvyšování průměrné velikosti prodejen</a:t>
            </a:r>
          </a:p>
          <a:p>
            <a:pPr marL="342900" indent="-342900" algn="just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je závislý na hustotě osídlení a přijatelné dostupnosti pro zákazníka dané charakterem sortimentu. </a:t>
            </a:r>
          </a:p>
          <a:p>
            <a:pPr algn="just"/>
            <a:endParaRPr lang="cs-CZ" sz="2400" b="1" dirty="0"/>
          </a:p>
          <a:p>
            <a:pPr algn="just"/>
            <a:r>
              <a:rPr lang="cs-CZ" sz="2400" b="1" dirty="0">
                <a:solidFill>
                  <a:srgbClr val="FF0000"/>
                </a:solidFill>
              </a:rPr>
              <a:t>Prostorová (územní) stránka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>
                <a:solidFill>
                  <a:srgbClr val="008080"/>
                </a:solidFill>
              </a:rPr>
              <a:t>- soustřeďování provozních jednotek maloobchodu do center osídlení a bytové zástavby či míst s přirozeným nákupním spádem, nejčastěji se projevuje vznikem nákupních center. </a:t>
            </a:r>
            <a:endParaRPr lang="cs-CZ" sz="2400" b="1" dirty="0">
              <a:solidFill>
                <a:srgbClr val="008080"/>
              </a:solidFill>
            </a:endParaRPr>
          </a:p>
          <a:p>
            <a:endParaRPr lang="cs-CZ" sz="24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8293F57-8D9A-4059-84CA-B72A3ABAFA5E}"/>
              </a:ext>
            </a:extLst>
          </p:cNvPr>
          <p:cNvSpPr txBox="1"/>
          <p:nvPr/>
        </p:nvSpPr>
        <p:spPr>
          <a:xfrm>
            <a:off x="7794595" y="1186631"/>
            <a:ext cx="3381391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rgbClr val="FF0000"/>
                </a:solidFill>
              </a:rPr>
              <a:t>Růst velikosti prodejen</a:t>
            </a:r>
          </a:p>
        </p:txBody>
      </p:sp>
      <p:pic>
        <p:nvPicPr>
          <p:cNvPr id="3074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DCA0252B-655B-414E-8B0A-C9AD85D3A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260" y="2539014"/>
            <a:ext cx="1163297" cy="82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5D115F36-D785-4918-B6F6-EDC6C2B91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452" y="1944211"/>
            <a:ext cx="1490352" cy="140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16DEDAA5-92CB-449F-97C5-307DC94B3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126" y="1555964"/>
            <a:ext cx="2208382" cy="158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649B08BA-532C-4EB1-9357-94138C139838}"/>
              </a:ext>
            </a:extLst>
          </p:cNvPr>
          <p:cNvCxnSpPr/>
          <p:nvPr/>
        </p:nvCxnSpPr>
        <p:spPr>
          <a:xfrm flipV="1">
            <a:off x="7235301" y="1731558"/>
            <a:ext cx="2272683" cy="496737"/>
          </a:xfrm>
          <a:prstGeom prst="straightConnector1">
            <a:avLst/>
          </a:prstGeom>
          <a:ln w="381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5D295BA9-25FA-44D6-9283-9AC5EA8F9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660" y="2691414"/>
            <a:ext cx="1163297" cy="82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A8253EA7-902E-476B-BFF8-AAD0A5635BF0}"/>
              </a:ext>
            </a:extLst>
          </p:cNvPr>
          <p:cNvSpPr txBox="1"/>
          <p:nvPr/>
        </p:nvSpPr>
        <p:spPr>
          <a:xfrm flipH="1">
            <a:off x="8076979" y="3875381"/>
            <a:ext cx="3313070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Soustřeďování na jednom místě</a:t>
            </a:r>
          </a:p>
        </p:txBody>
      </p:sp>
      <p:sp>
        <p:nvSpPr>
          <p:cNvPr id="18" name="Oval 9">
            <a:extLst>
              <a:ext uri="{FF2B5EF4-FFF2-40B4-BE49-F238E27FC236}">
                <a16:creationId xmlns:a16="http://schemas.microsoft.com/office/drawing/2014/main" id="{E878ED9C-CE22-4597-B558-FE7CF3AA6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578" y="4468151"/>
            <a:ext cx="3183872" cy="2222819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/>
          </a:p>
        </p:txBody>
      </p:sp>
      <p:pic>
        <p:nvPicPr>
          <p:cNvPr id="19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57DE9A6F-6095-4E21-8B22-C6D1D038B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5639" y="4587075"/>
            <a:ext cx="1163297" cy="82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E7797D99-F8B0-493F-983B-7B9084537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343" y="4845746"/>
            <a:ext cx="1163297" cy="82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A0CDC029-E0DA-4B64-83EF-B68ED1979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0101" y="5671369"/>
            <a:ext cx="1163297" cy="82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Kidkraft Zahradní domek na hraní Meadowlane Market | pinkorblue.cz">
            <a:extLst>
              <a:ext uri="{FF2B5EF4-FFF2-40B4-BE49-F238E27FC236}">
                <a16:creationId xmlns:a16="http://schemas.microsoft.com/office/drawing/2014/main" id="{9C9AB105-24D1-4071-9675-4406D16C2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7287" y="5520535"/>
            <a:ext cx="1163297" cy="82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6715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33776" y="274187"/>
            <a:ext cx="8223288" cy="5873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200" b="1" dirty="0">
                <a:solidFill>
                  <a:srgbClr val="008080"/>
                </a:solidFill>
                <a:latin typeface="+mn-lt"/>
              </a:rPr>
              <a:t>Umístění prodejen v sídelních útvarech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A738160F-B7BD-42FA-9C6C-334152B65036}"/>
              </a:ext>
            </a:extLst>
          </p:cNvPr>
          <p:cNvSpPr txBox="1"/>
          <p:nvPr/>
        </p:nvSpPr>
        <p:spPr>
          <a:xfrm>
            <a:off x="341050" y="861907"/>
            <a:ext cx="11182166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Ve městech: 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Dle stupně návaznosti:</a:t>
            </a:r>
          </a:p>
          <a:p>
            <a:pPr marL="285750" indent="-285750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samostatné</a:t>
            </a:r>
          </a:p>
          <a:p>
            <a:pPr marL="285750" indent="-285750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skupinové  (</a:t>
            </a:r>
            <a:r>
              <a:rPr lang="cs-CZ" sz="2400" dirty="0" err="1">
                <a:solidFill>
                  <a:srgbClr val="008080"/>
                </a:solidFill>
              </a:rPr>
              <a:t>monosortimentní</a:t>
            </a:r>
            <a:r>
              <a:rPr lang="cs-CZ" sz="2400" dirty="0">
                <a:solidFill>
                  <a:srgbClr val="008080"/>
                </a:solidFill>
              </a:rPr>
              <a:t>, </a:t>
            </a:r>
            <a:r>
              <a:rPr lang="cs-CZ" sz="2400" dirty="0" err="1">
                <a:solidFill>
                  <a:srgbClr val="008080"/>
                </a:solidFill>
              </a:rPr>
              <a:t>polysortimentní</a:t>
            </a:r>
            <a:r>
              <a:rPr lang="cs-CZ" sz="2400" dirty="0">
                <a:solidFill>
                  <a:srgbClr val="008080"/>
                </a:solidFill>
              </a:rPr>
              <a:t>)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Dle stavebně technického řešení:</a:t>
            </a:r>
          </a:p>
          <a:p>
            <a:pPr marL="285750" indent="-285750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samostatné provozní objekty (SM, HM, DIS…)</a:t>
            </a:r>
          </a:p>
          <a:p>
            <a:pPr marL="285750" indent="-285750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součást obchodní třídy, pěší zóny, náměstí, nákupního centra</a:t>
            </a:r>
          </a:p>
          <a:p>
            <a:pPr marL="285750" indent="-285750">
              <a:buFontTx/>
              <a:buChar char="-"/>
            </a:pPr>
            <a:r>
              <a:rPr lang="cs-CZ" sz="2400" dirty="0">
                <a:solidFill>
                  <a:srgbClr val="008080"/>
                </a:solidFill>
              </a:rPr>
              <a:t>umístění bytovém domě.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Pěší zóny</a:t>
            </a:r>
          </a:p>
          <a:p>
            <a:r>
              <a:rPr lang="cs-CZ" sz="2400" dirty="0">
                <a:solidFill>
                  <a:srgbClr val="008080"/>
                </a:solidFill>
              </a:rPr>
              <a:t>Cílem - nerušené prostředí pro nákup zákazníků, omezena nebo zcela vyloučena doprava, zónu mohou tvořit například ulice, pasáže, náměstí a parky, anebo ji mohou vytvářet uzavřená nákupní centra.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Obchodní střediska</a:t>
            </a:r>
          </a:p>
          <a:p>
            <a:r>
              <a:rPr lang="cs-CZ" sz="2400" dirty="0">
                <a:solidFill>
                  <a:srgbClr val="008080"/>
                </a:solidFill>
              </a:rPr>
              <a:t>Obchodní střediska se mohou dobře uplatnit na všech úrovních obchodní vybavenosti, a to jak okrskové, obvodové i centrální, vyvinula se z tržnic…</a:t>
            </a:r>
          </a:p>
        </p:txBody>
      </p:sp>
    </p:spTree>
    <p:extLst>
      <p:ext uri="{BB962C8B-B14F-4D97-AF65-F5344CB8AC3E}">
        <p14:creationId xmlns:p14="http://schemas.microsoft.com/office/powerpoint/2010/main" val="20564564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12071" y="250758"/>
            <a:ext cx="9146566" cy="5873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200" b="1" dirty="0">
                <a:solidFill>
                  <a:srgbClr val="008080"/>
                </a:solidFill>
                <a:latin typeface="+mn-lt"/>
              </a:rPr>
              <a:t>Vyhodnocení ekonomické efektivnosti lokalizace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A738160F-B7BD-42FA-9C6C-334152B65036}"/>
              </a:ext>
            </a:extLst>
          </p:cNvPr>
          <p:cNvSpPr txBox="1"/>
          <p:nvPr/>
        </p:nvSpPr>
        <p:spPr>
          <a:xfrm>
            <a:off x="92477" y="722723"/>
            <a:ext cx="7453544" cy="60016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008080"/>
                </a:solidFill>
              </a:rPr>
              <a:t>● klasické </a:t>
            </a:r>
            <a:r>
              <a:rPr lang="cs-CZ" sz="2400" b="1" dirty="0">
                <a:solidFill>
                  <a:srgbClr val="FF0000"/>
                </a:solidFill>
              </a:rPr>
              <a:t>investiční rozhodnutí, </a:t>
            </a:r>
            <a:r>
              <a:rPr lang="cs-CZ" sz="2400" dirty="0">
                <a:solidFill>
                  <a:srgbClr val="008080"/>
                </a:solidFill>
              </a:rPr>
              <a:t>kdy obchodní firma zvažuje, zda uvažovaný projekt přinese patřičné zhodnocení vložených finančních prostředků. </a:t>
            </a:r>
          </a:p>
          <a:p>
            <a:endParaRPr lang="cs-CZ" sz="2400" dirty="0">
              <a:solidFill>
                <a:srgbClr val="008080"/>
              </a:solidFill>
            </a:endParaRPr>
          </a:p>
          <a:p>
            <a:r>
              <a:rPr lang="cs-CZ" sz="2400" dirty="0">
                <a:solidFill>
                  <a:srgbClr val="008080"/>
                </a:solidFill>
              </a:rPr>
              <a:t>● při tomto hodnocení je využíváno standardního metodologického aparátu posuzování ekonomické efektivnosti investic. </a:t>
            </a:r>
          </a:p>
          <a:p>
            <a:endParaRPr lang="cs-CZ" sz="2400" dirty="0">
              <a:solidFill>
                <a:srgbClr val="008080"/>
              </a:solidFill>
            </a:endParaRPr>
          </a:p>
          <a:p>
            <a:r>
              <a:rPr lang="cs-CZ" sz="2400" dirty="0">
                <a:solidFill>
                  <a:srgbClr val="008080"/>
                </a:solidFill>
              </a:rPr>
              <a:t>● obchodní organizace se tedy zaměřuje na </a:t>
            </a:r>
            <a:r>
              <a:rPr lang="cs-CZ" sz="2400" dirty="0">
                <a:solidFill>
                  <a:srgbClr val="FF0000"/>
                </a:solidFill>
              </a:rPr>
              <a:t>čistou současnou hodnotu, dobu návratnosti investice, index ziskovosti, či vnitřní výnosové procento…</a:t>
            </a:r>
          </a:p>
          <a:p>
            <a:endParaRPr lang="cs-CZ" sz="2400" dirty="0">
              <a:solidFill>
                <a:srgbClr val="008080"/>
              </a:solidFill>
            </a:endParaRPr>
          </a:p>
          <a:p>
            <a:r>
              <a:rPr lang="cs-CZ" sz="2400" dirty="0">
                <a:solidFill>
                  <a:srgbClr val="008080"/>
                </a:solidFill>
              </a:rPr>
              <a:t>● při provádění výpočtů územní a tržní analýzy se doporučuje ve výpočtech pracovat spíše s</a:t>
            </a:r>
            <a:r>
              <a:rPr lang="cs-CZ" sz="2400" b="1" dirty="0">
                <a:solidFill>
                  <a:srgbClr val="FF0000"/>
                </a:solidFill>
              </a:rPr>
              <a:t> pesimistickým scénářem</a:t>
            </a:r>
            <a:r>
              <a:rPr lang="cs-CZ" sz="2400" dirty="0">
                <a:solidFill>
                  <a:srgbClr val="008080"/>
                </a:solidFill>
              </a:rPr>
              <a:t>, aby obchodník předešel nepříjemnému překvapení ve fázi realizace projektu.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6BA804E-5E0D-48DC-8C41-09BD94C8CB46}"/>
              </a:ext>
            </a:extLst>
          </p:cNvPr>
          <p:cNvSpPr txBox="1"/>
          <p:nvPr/>
        </p:nvSpPr>
        <p:spPr>
          <a:xfrm>
            <a:off x="7812350" y="1864310"/>
            <a:ext cx="3959441" cy="2308324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Územní analýza  </a:t>
            </a:r>
            <a:r>
              <a:rPr lang="cs-CZ" sz="2400" dirty="0">
                <a:solidFill>
                  <a:srgbClr val="FF0000"/>
                </a:solidFill>
              </a:rPr>
              <a:t>je východiskem -  odhaduje kupní potenciál v lokalitě a možnost jeho získání s ohledem na již působící  v ní konkurenční podniky. </a:t>
            </a:r>
          </a:p>
        </p:txBody>
      </p:sp>
    </p:spTree>
    <p:extLst>
      <p:ext uri="{BB962C8B-B14F-4D97-AF65-F5344CB8AC3E}">
        <p14:creationId xmlns:p14="http://schemas.microsoft.com/office/powerpoint/2010/main" val="20115927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2454" y="673599"/>
            <a:ext cx="4405952" cy="5873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b="1" dirty="0">
                <a:solidFill>
                  <a:srgbClr val="008080"/>
                </a:solidFill>
                <a:latin typeface="+mn-lt"/>
              </a:rPr>
              <a:t>Shrnutí přednášky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0106" y="1606409"/>
            <a:ext cx="8816308" cy="479439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spcBef>
                <a:spcPct val="0"/>
              </a:spcBef>
              <a:buNone/>
            </a:pPr>
            <a:endParaRPr lang="cs-CZ" altLang="cs-CZ" sz="7000" b="1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008080"/>
                </a:solidFill>
              </a:rPr>
              <a:t>Principy řešení MOS</a:t>
            </a:r>
          </a:p>
          <a:p>
            <a:pPr>
              <a:spcBef>
                <a:spcPct val="0"/>
              </a:spcBef>
              <a:buNone/>
            </a:pPr>
            <a:endParaRPr lang="cs-CZ" altLang="cs-CZ" sz="11200" b="1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FF0000"/>
                </a:solidFill>
              </a:rPr>
              <a:t>Hierarchie v uspořádání </a:t>
            </a:r>
            <a:r>
              <a:rPr lang="cs-CZ" altLang="cs-CZ" sz="11200" b="1" dirty="0">
                <a:solidFill>
                  <a:srgbClr val="008080"/>
                </a:solidFill>
              </a:rPr>
              <a:t>– stupně obchodní vybavenosti</a:t>
            </a:r>
          </a:p>
          <a:p>
            <a:pPr>
              <a:spcBef>
                <a:spcPct val="0"/>
              </a:spcBef>
              <a:buNone/>
            </a:pPr>
            <a:endParaRPr lang="cs-CZ" altLang="cs-CZ" sz="11200" b="1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FF0000"/>
                </a:solidFill>
              </a:rPr>
              <a:t>Akční rádius </a:t>
            </a:r>
            <a:r>
              <a:rPr lang="cs-CZ" altLang="cs-CZ" sz="11200" b="1" dirty="0">
                <a:solidFill>
                  <a:srgbClr val="008080"/>
                </a:solidFill>
              </a:rPr>
              <a:t>– minimální hranice, maximální hranice </a:t>
            </a:r>
          </a:p>
          <a:p>
            <a:pPr>
              <a:spcBef>
                <a:spcPct val="0"/>
              </a:spcBef>
              <a:buNone/>
            </a:pPr>
            <a:endParaRPr lang="cs-CZ" altLang="cs-CZ" sz="1120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FF0000"/>
                </a:solidFill>
              </a:rPr>
              <a:t>Nákupní spád- </a:t>
            </a:r>
            <a:r>
              <a:rPr lang="cs-CZ" altLang="cs-CZ" sz="11200" b="1" dirty="0">
                <a:solidFill>
                  <a:srgbClr val="008080"/>
                </a:solidFill>
              </a:rPr>
              <a:t>kladný záporný, vnější, vnitřní NS</a:t>
            </a:r>
          </a:p>
          <a:p>
            <a:pPr>
              <a:spcBef>
                <a:spcPct val="0"/>
              </a:spcBef>
              <a:buNone/>
            </a:pPr>
            <a:endParaRPr lang="cs-CZ" altLang="cs-CZ" sz="11200" b="1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FF0000"/>
                </a:solidFill>
              </a:rPr>
              <a:t>Rovnoměrnost v rozmístění MOS </a:t>
            </a:r>
            <a:r>
              <a:rPr lang="cs-CZ" altLang="cs-CZ" sz="11200" b="1" dirty="0">
                <a:solidFill>
                  <a:srgbClr val="008080"/>
                </a:solidFill>
              </a:rPr>
              <a:t>– vztah mezi kapacitou MOS a koupěschopnou poptávkou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008080"/>
                </a:solidFill>
              </a:rPr>
              <a:t> </a:t>
            </a:r>
            <a:endParaRPr lang="cs-CZ" altLang="cs-CZ" sz="1120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FF0000"/>
                </a:solidFill>
              </a:rPr>
              <a:t>Provozní a prostorová koncentrace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008080"/>
                </a:solidFill>
              </a:rPr>
              <a:t>  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008080"/>
                </a:solidFill>
              </a:rPr>
              <a:t>Specifika podnikání v městském a venkovském prostoru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1200" b="1" dirty="0">
                <a:solidFill>
                  <a:srgbClr val="008080"/>
                </a:solidFill>
              </a:rPr>
              <a:t>Umístění a řešení prodejen</a:t>
            </a:r>
          </a:p>
          <a:p>
            <a:pPr>
              <a:spcBef>
                <a:spcPct val="0"/>
              </a:spcBef>
              <a:buNone/>
            </a:pPr>
            <a:endParaRPr lang="cs-CZ" altLang="cs-CZ" sz="11200" b="1" dirty="0">
              <a:solidFill>
                <a:srgbClr val="00808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59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ovéPole 1"/>
          <p:cNvSpPr txBox="1">
            <a:spLocks noChangeArrowheads="1"/>
          </p:cNvSpPr>
          <p:nvPr/>
        </p:nvSpPr>
        <p:spPr bwMode="auto">
          <a:xfrm>
            <a:off x="382137" y="545910"/>
            <a:ext cx="93900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b="1" dirty="0">
                <a:solidFill>
                  <a:srgbClr val="008080"/>
                </a:solidFill>
                <a:latin typeface="+mn-lt"/>
              </a:rPr>
              <a:t>Principy řešení MOS</a:t>
            </a:r>
          </a:p>
        </p:txBody>
      </p:sp>
      <p:sp>
        <p:nvSpPr>
          <p:cNvPr id="11267" name="TextovéPole 2"/>
          <p:cNvSpPr txBox="1">
            <a:spLocks noChangeArrowheads="1"/>
          </p:cNvSpPr>
          <p:nvPr/>
        </p:nvSpPr>
        <p:spPr bwMode="auto">
          <a:xfrm>
            <a:off x="1438579" y="1850054"/>
            <a:ext cx="7858125" cy="36933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1. Hierarchie v řešení MOS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2. Akční rádius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3. Nákupní spád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dirty="0">
                <a:solidFill>
                  <a:srgbClr val="00808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4. Rovnoměrnost v rozmístění MOS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Char char="-"/>
            </a:pPr>
            <a:endParaRPr lang="cs-CZ" altLang="cs-CZ" sz="2400" b="1" dirty="0">
              <a:solidFill>
                <a:srgbClr val="00808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cs-CZ" altLang="cs-CZ" sz="2400" b="1" dirty="0">
                <a:solidFill>
                  <a:srgbClr val="008080"/>
                </a:solidFill>
              </a:rPr>
              <a:t>5. Prostorová a provozní koncentrace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893" y="4265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12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ovéPole 1"/>
          <p:cNvSpPr txBox="1">
            <a:spLocks noChangeArrowheads="1"/>
          </p:cNvSpPr>
          <p:nvPr/>
        </p:nvSpPr>
        <p:spPr bwMode="auto">
          <a:xfrm>
            <a:off x="382137" y="545910"/>
            <a:ext cx="93900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</a:rPr>
              <a:t>1. Hierarchie v uspořádání MOS</a:t>
            </a:r>
          </a:p>
        </p:txBody>
      </p:sp>
      <p:sp>
        <p:nvSpPr>
          <p:cNvPr id="11267" name="TextovéPole 2"/>
          <p:cNvSpPr txBox="1">
            <a:spLocks noChangeArrowheads="1"/>
          </p:cNvSpPr>
          <p:nvPr/>
        </p:nvSpPr>
        <p:spPr bwMode="auto">
          <a:xfrm>
            <a:off x="1193363" y="1228397"/>
            <a:ext cx="7767563" cy="44012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Rozlišujeme různé </a:t>
            </a:r>
            <a:r>
              <a:rPr lang="cs-CZ" sz="2800" b="1" dirty="0">
                <a:solidFill>
                  <a:srgbClr val="FF0000"/>
                </a:solidFill>
              </a:rPr>
              <a:t>úrovně </a:t>
            </a:r>
            <a:r>
              <a:rPr lang="cs-CZ" sz="2800" dirty="0">
                <a:solidFill>
                  <a:srgbClr val="008080"/>
                </a:solidFill>
              </a:rPr>
              <a:t>(stupně) obchodní vybavenosti příslušných částí (zón), mezi něž řadíme: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cs-CZ" sz="2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• venkovská obchodní vybavenost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• okrsková obchodní vybavenost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• obvodová obchodní vybavenost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• čtvrťová obchodní vybavenost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• centrální obchodní vybavenost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cs-CZ" sz="2800" dirty="0">
                <a:solidFill>
                  <a:srgbClr val="008080"/>
                </a:solidFill>
              </a:rPr>
              <a:t>• regionální obchodní vybavenost.</a:t>
            </a:r>
            <a:endParaRPr lang="cs-CZ" altLang="cs-CZ" sz="2800" dirty="0">
              <a:solidFill>
                <a:srgbClr val="00808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893" y="426587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012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ovéPole 1"/>
          <p:cNvSpPr txBox="1">
            <a:spLocks noChangeArrowheads="1"/>
          </p:cNvSpPr>
          <p:nvPr/>
        </p:nvSpPr>
        <p:spPr bwMode="auto">
          <a:xfrm>
            <a:off x="375420" y="165368"/>
            <a:ext cx="93900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</a:rPr>
              <a:t>Venkovská obchodní vybavenost</a:t>
            </a:r>
          </a:p>
        </p:txBody>
      </p:sp>
      <p:sp>
        <p:nvSpPr>
          <p:cNvPr id="11267" name="TextovéPole 2"/>
          <p:cNvSpPr txBox="1">
            <a:spLocks noChangeArrowheads="1"/>
          </p:cNvSpPr>
          <p:nvPr/>
        </p:nvSpPr>
        <p:spPr bwMode="auto">
          <a:xfrm>
            <a:off x="284482" y="918527"/>
            <a:ext cx="6240605" cy="55399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1800" dirty="0"/>
              <a:t> </a:t>
            </a:r>
            <a:r>
              <a:rPr lang="cs-CZ" altLang="cs-CZ" sz="2400" b="1" dirty="0">
                <a:solidFill>
                  <a:srgbClr val="008080"/>
                </a:solidFill>
              </a:rPr>
              <a:t>nižší koncentrace spotřebitelské poptávky a nižší  úrovní koupěschopnosti,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2400" b="1" dirty="0">
                <a:solidFill>
                  <a:srgbClr val="008080"/>
                </a:solidFill>
              </a:rPr>
              <a:t> část koupěschopné poptávky je odčerpávána </a:t>
            </a:r>
            <a:r>
              <a:rPr lang="cs-CZ" altLang="cs-CZ" sz="2400" b="1" dirty="0">
                <a:solidFill>
                  <a:srgbClr val="FF0000"/>
                </a:solidFill>
              </a:rPr>
              <a:t>záporným nákupním spádem do měst</a:t>
            </a:r>
            <a:r>
              <a:rPr lang="cs-CZ" altLang="cs-CZ" sz="2400" b="1" dirty="0">
                <a:solidFill>
                  <a:srgbClr val="008080"/>
                </a:solidFill>
              </a:rPr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2400" b="1" dirty="0">
                <a:solidFill>
                  <a:srgbClr val="008080"/>
                </a:solidFill>
              </a:rPr>
              <a:t> charakter osídlení je spojen s prostorově roztříštěnou maloobchodní sítí,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dirty="0">
                <a:solidFill>
                  <a:srgbClr val="00808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2400" b="1" dirty="0">
                <a:solidFill>
                  <a:srgbClr val="008080"/>
                </a:solidFill>
              </a:rPr>
              <a:t> nižší využitelnost moderních logistických systémů a procesů.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893" y="426587"/>
            <a:ext cx="1464833" cy="1127893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AC5E6A76-0B13-43EA-9527-0CAC5B9A29A9}"/>
              </a:ext>
            </a:extLst>
          </p:cNvPr>
          <p:cNvSpPr txBox="1"/>
          <p:nvPr/>
        </p:nvSpPr>
        <p:spPr>
          <a:xfrm>
            <a:off x="6853561" y="3332483"/>
            <a:ext cx="4956302" cy="193899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• malá samoobsluha s převahou potravin a doplňkovým sortimentem</a:t>
            </a:r>
          </a:p>
          <a:p>
            <a:endParaRPr lang="cs-CZ" sz="2400" dirty="0">
              <a:solidFill>
                <a:srgbClr val="FF0000"/>
              </a:solidFill>
            </a:endParaRPr>
          </a:p>
          <a:p>
            <a:r>
              <a:rPr lang="cs-CZ" sz="2400" dirty="0">
                <a:solidFill>
                  <a:srgbClr val="FF0000"/>
                </a:solidFill>
              </a:rPr>
              <a:t>• obslužná prodejna smíšeného zboží</a:t>
            </a:r>
          </a:p>
          <a:p>
            <a:r>
              <a:rPr lang="cs-CZ" sz="2400" dirty="0">
                <a:solidFill>
                  <a:srgbClr val="FF0000"/>
                </a:solidFill>
              </a:rPr>
              <a:t>• venkovská nákupní střediska.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BE8DE0B-6087-4121-A72C-DE6F3EB37741}"/>
              </a:ext>
            </a:extLst>
          </p:cNvPr>
          <p:cNvSpPr txBox="1"/>
          <p:nvPr/>
        </p:nvSpPr>
        <p:spPr>
          <a:xfrm>
            <a:off x="7804251" y="1858172"/>
            <a:ext cx="3435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Vhodný typ prodejny</a:t>
            </a:r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4295B630-EB52-4C81-8D7A-2546393BF5DB}"/>
              </a:ext>
            </a:extLst>
          </p:cNvPr>
          <p:cNvSpPr/>
          <p:nvPr/>
        </p:nvSpPr>
        <p:spPr>
          <a:xfrm>
            <a:off x="9241654" y="2556769"/>
            <a:ext cx="523783" cy="443883"/>
          </a:xfrm>
          <a:prstGeom prst="downArrow">
            <a:avLst/>
          </a:prstGeom>
          <a:solidFill>
            <a:srgbClr val="008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637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15"/>
          <p:cNvSpPr>
            <a:spLocks noChangeArrowheads="1"/>
          </p:cNvSpPr>
          <p:nvPr/>
        </p:nvSpPr>
        <p:spPr bwMode="auto">
          <a:xfrm>
            <a:off x="7112110" y="1333501"/>
            <a:ext cx="549275" cy="800100"/>
          </a:xfrm>
          <a:prstGeom prst="rightArrowCallout">
            <a:avLst>
              <a:gd name="adj1" fmla="val 36416"/>
              <a:gd name="adj2" fmla="val 36416"/>
              <a:gd name="adj3" fmla="val 16667"/>
              <a:gd name="adj4" fmla="val 66667"/>
            </a:avLst>
          </a:prstGeom>
          <a:solidFill>
            <a:srgbClr val="339966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4819" name="AutoShape 11"/>
          <p:cNvSpPr>
            <a:spLocks noChangeArrowheads="1"/>
          </p:cNvSpPr>
          <p:nvPr/>
        </p:nvSpPr>
        <p:spPr bwMode="auto">
          <a:xfrm>
            <a:off x="7158147" y="5300664"/>
            <a:ext cx="639762" cy="914400"/>
          </a:xfrm>
          <a:prstGeom prst="rightArrowCallout">
            <a:avLst>
              <a:gd name="adj1" fmla="val 35732"/>
              <a:gd name="adj2" fmla="val 35732"/>
              <a:gd name="adj3" fmla="val 16667"/>
              <a:gd name="adj4" fmla="val 66667"/>
            </a:avLst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4820" name="AutoShape 16"/>
          <p:cNvSpPr>
            <a:spLocks noChangeArrowheads="1"/>
          </p:cNvSpPr>
          <p:nvPr/>
        </p:nvSpPr>
        <p:spPr bwMode="auto">
          <a:xfrm>
            <a:off x="7112110" y="2656930"/>
            <a:ext cx="457200" cy="479425"/>
          </a:xfrm>
          <a:prstGeom prst="rightArrowCallout">
            <a:avLst>
              <a:gd name="adj1" fmla="val 26215"/>
              <a:gd name="adj2" fmla="val 26215"/>
              <a:gd name="adj3" fmla="val 16667"/>
              <a:gd name="adj4" fmla="val 66667"/>
            </a:avLst>
          </a:prstGeom>
          <a:solidFill>
            <a:srgbClr val="99CC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4821" name="AutoShape 9"/>
          <p:cNvSpPr>
            <a:spLocks noChangeArrowheads="1"/>
          </p:cNvSpPr>
          <p:nvPr/>
        </p:nvSpPr>
        <p:spPr bwMode="auto">
          <a:xfrm>
            <a:off x="7158147" y="3775869"/>
            <a:ext cx="457200" cy="457200"/>
          </a:xfrm>
          <a:prstGeom prst="rightArrowCallout">
            <a:avLst>
              <a:gd name="adj1" fmla="val 25000"/>
              <a:gd name="adj2" fmla="val 25000"/>
              <a:gd name="adj3" fmla="val 16667"/>
              <a:gd name="adj4" fmla="val 66667"/>
            </a:avLst>
          </a:pr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4822" name="Text Box 18"/>
          <p:cNvSpPr txBox="1">
            <a:spLocks noChangeArrowheads="1"/>
          </p:cNvSpPr>
          <p:nvPr/>
        </p:nvSpPr>
        <p:spPr bwMode="auto">
          <a:xfrm>
            <a:off x="8007153" y="1396445"/>
            <a:ext cx="1800225" cy="720725"/>
          </a:xfrm>
          <a:prstGeom prst="rect">
            <a:avLst/>
          </a:prstGeom>
          <a:solidFill>
            <a:srgbClr val="FFFFCC"/>
          </a:solidFill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Centrální   vybavenost</a:t>
            </a:r>
            <a:endParaRPr lang="cs-CZ" altLang="cs-CZ" sz="1800" dirty="0">
              <a:solidFill>
                <a:srgbClr val="000066"/>
              </a:solidFill>
            </a:endParaRPr>
          </a:p>
        </p:txBody>
      </p:sp>
      <p:sp>
        <p:nvSpPr>
          <p:cNvPr id="34823" name="Text Box 14"/>
          <p:cNvSpPr txBox="1">
            <a:spLocks noChangeArrowheads="1"/>
          </p:cNvSpPr>
          <p:nvPr/>
        </p:nvSpPr>
        <p:spPr bwMode="auto">
          <a:xfrm>
            <a:off x="1214745" y="1330401"/>
            <a:ext cx="5551597" cy="73726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Sezónní prodej (občerstvení, květiny, upomínky)                                                           </a:t>
            </a:r>
            <a:endParaRPr lang="cs-CZ" altLang="cs-CZ" sz="1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Specializované a úzce specializované prodejny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>
              <a:solidFill>
                <a:srgbClr val="000066"/>
              </a:solidFill>
            </a:endParaRPr>
          </a:p>
        </p:txBody>
      </p:sp>
      <p:sp>
        <p:nvSpPr>
          <p:cNvPr id="34824" name="Text Box 17"/>
          <p:cNvSpPr txBox="1">
            <a:spLocks noChangeArrowheads="1"/>
          </p:cNvSpPr>
          <p:nvPr/>
        </p:nvSpPr>
        <p:spPr bwMode="auto">
          <a:xfrm>
            <a:off x="8007153" y="2545557"/>
            <a:ext cx="1800225" cy="792163"/>
          </a:xfrm>
          <a:prstGeom prst="rect">
            <a:avLst/>
          </a:prstGeom>
          <a:solidFill>
            <a:srgbClr val="FFFFCC"/>
          </a:solidFill>
          <a:ln w="38100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Sektorová vybavenost</a:t>
            </a:r>
            <a:endParaRPr lang="cs-CZ" altLang="cs-CZ" sz="1800" dirty="0">
              <a:solidFill>
                <a:srgbClr val="000066"/>
              </a:solidFill>
            </a:endParaRP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1329155" y="2200220"/>
            <a:ext cx="5400675" cy="11375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Specializované a úzce specializované prodejny                                    </a:t>
            </a:r>
            <a:endParaRPr lang="cs-CZ" altLang="cs-CZ" sz="1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nepotravinářského sortimentu</a:t>
            </a:r>
            <a:r>
              <a:rPr lang="cs-CZ" altLang="cs-CZ" sz="1400" b="1" dirty="0">
                <a:solidFill>
                  <a:srgbClr val="00808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Nákupní centrum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Obchodní dům                                                              </a:t>
            </a:r>
            <a:endParaRPr lang="cs-CZ" altLang="cs-CZ" sz="1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sp>
        <p:nvSpPr>
          <p:cNvPr id="34826" name="Text Box 6"/>
          <p:cNvSpPr txBox="1">
            <a:spLocks noChangeArrowheads="1"/>
          </p:cNvSpPr>
          <p:nvPr/>
        </p:nvSpPr>
        <p:spPr bwMode="auto">
          <a:xfrm>
            <a:off x="1365668" y="3479800"/>
            <a:ext cx="5327650" cy="85883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Specializované prodejny nepotravinářského                                                                           </a:t>
            </a:r>
            <a:endParaRPr lang="cs-CZ" altLang="cs-CZ" sz="1800" dirty="0">
              <a:solidFill>
                <a:srgbClr val="00808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sortimentu</a:t>
            </a:r>
            <a:r>
              <a:rPr lang="cs-CZ" altLang="cs-CZ" sz="1400" b="1" dirty="0">
                <a:solidFill>
                  <a:srgbClr val="008080"/>
                </a:solidFill>
                <a:cs typeface="Times New Roman" panose="02020603050405020304" pitchFamily="18" charset="0"/>
              </a:rPr>
              <a:t>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8080"/>
                </a:solidFill>
                <a:cs typeface="Times New Roman" panose="02020603050405020304" pitchFamily="18" charset="0"/>
              </a:rPr>
              <a:t>Hypermarket</a:t>
            </a:r>
            <a:r>
              <a:rPr lang="cs-CZ" altLang="cs-CZ" sz="1400" b="1" dirty="0">
                <a:solidFill>
                  <a:srgbClr val="008080"/>
                </a:solidFill>
                <a:cs typeface="Times New Roman" panose="02020603050405020304" pitchFamily="18" charset="0"/>
              </a:rPr>
              <a:t>      </a:t>
            </a:r>
            <a:r>
              <a:rPr lang="cs-CZ" altLang="cs-CZ" sz="1200" b="1" dirty="0">
                <a:solidFill>
                  <a:srgbClr val="008080"/>
                </a:solidFill>
                <a:cs typeface="Times New Roman" panose="02020603050405020304" pitchFamily="18" charset="0"/>
              </a:rPr>
              <a:t>                                                                                           </a:t>
            </a:r>
            <a:endParaRPr lang="cs-CZ" altLang="cs-CZ" sz="1800" dirty="0">
              <a:solidFill>
                <a:srgbClr val="008080"/>
              </a:solidFill>
            </a:endParaRPr>
          </a:p>
        </p:txBody>
      </p:sp>
      <p:sp>
        <p:nvSpPr>
          <p:cNvPr id="34827" name="Text Box 13"/>
          <p:cNvSpPr txBox="1">
            <a:spLocks noChangeArrowheads="1"/>
          </p:cNvSpPr>
          <p:nvPr/>
        </p:nvSpPr>
        <p:spPr bwMode="auto">
          <a:xfrm>
            <a:off x="8052528" y="3640932"/>
            <a:ext cx="1800225" cy="858837"/>
          </a:xfrm>
          <a:prstGeom prst="rect">
            <a:avLst/>
          </a:prstGeom>
          <a:solidFill>
            <a:srgbClr val="FFFFCC"/>
          </a:solidFill>
          <a:ln w="38100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000" b="1" dirty="0">
                <a:solidFill>
                  <a:srgbClr val="000066"/>
                </a:solidFill>
                <a:cs typeface="Times New Roman" panose="02020603050405020304" pitchFamily="18" charset="0"/>
              </a:rPr>
              <a:t>Obvodová     vybavenost</a:t>
            </a:r>
            <a:endParaRPr lang="cs-CZ" altLang="cs-CZ" sz="2000" dirty="0">
              <a:solidFill>
                <a:srgbClr val="000066"/>
              </a:solidFill>
            </a:endParaRP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8138795" y="5332394"/>
            <a:ext cx="1655763" cy="865187"/>
          </a:xfrm>
          <a:prstGeom prst="rect">
            <a:avLst/>
          </a:prstGeom>
          <a:solidFill>
            <a:srgbClr val="FFFFCC"/>
          </a:solidFill>
          <a:ln w="57150">
            <a:solidFill>
              <a:srgbClr val="CCFFCC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Základní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(okrsková) vybavenost</a:t>
            </a:r>
            <a:endParaRPr lang="cs-CZ" altLang="cs-CZ" sz="1800" dirty="0">
              <a:solidFill>
                <a:srgbClr val="000066"/>
              </a:solidFill>
            </a:endParaRPr>
          </a:p>
        </p:txBody>
      </p:sp>
      <p:sp>
        <p:nvSpPr>
          <p:cNvPr id="34829" name="Text Box 10"/>
          <p:cNvSpPr txBox="1">
            <a:spLocks noChangeArrowheads="1"/>
          </p:cNvSpPr>
          <p:nvPr/>
        </p:nvSpPr>
        <p:spPr bwMode="auto">
          <a:xfrm>
            <a:off x="1365668" y="4671093"/>
            <a:ext cx="5327650" cy="21336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 err="1">
                <a:solidFill>
                  <a:srgbClr val="000066"/>
                </a:solidFill>
                <a:cs typeface="Times New Roman" panose="02020603050405020304" pitchFamily="18" charset="0"/>
              </a:rPr>
              <a:t>Širokosortimentní</a:t>
            </a: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 prodejna nepotravinářského zboží                       </a:t>
            </a:r>
            <a:endParaRPr lang="cs-CZ" altLang="cs-CZ" sz="1800" b="1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Prodejny typu lahůdky, cukrárna</a:t>
            </a:r>
            <a:endParaRPr lang="cs-CZ" altLang="cs-CZ" sz="1800" dirty="0">
              <a:solidFill>
                <a:srgbClr val="000066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Supermarket </a:t>
            </a:r>
            <a:endParaRPr lang="cs-CZ" altLang="cs-CZ" sz="1800" dirty="0">
              <a:solidFill>
                <a:srgbClr val="000066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 err="1">
                <a:solidFill>
                  <a:srgbClr val="000066"/>
                </a:solidFill>
                <a:cs typeface="Times New Roman" panose="02020603050405020304" pitchFamily="18" charset="0"/>
              </a:rPr>
              <a:t>Plnosortimentní</a:t>
            </a: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 prodejna potravin typu </a:t>
            </a:r>
            <a:r>
              <a:rPr lang="cs-CZ" altLang="cs-CZ" sz="1800" b="1" dirty="0" err="1">
                <a:solidFill>
                  <a:srgbClr val="000066"/>
                </a:solidFill>
                <a:cs typeface="Times New Roman" panose="02020603050405020304" pitchFamily="18" charset="0"/>
              </a:rPr>
              <a:t>superstore</a:t>
            </a: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 </a:t>
            </a:r>
            <a:endParaRPr lang="cs-CZ" altLang="cs-CZ" sz="1800" dirty="0">
              <a:solidFill>
                <a:srgbClr val="000066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b="1" dirty="0">
                <a:solidFill>
                  <a:srgbClr val="000066"/>
                </a:solidFill>
                <a:cs typeface="Times New Roman" panose="02020603050405020304" pitchFamily="18" charset="0"/>
              </a:rPr>
              <a:t>Smíšená prodejna</a:t>
            </a:r>
            <a:r>
              <a:rPr lang="cs-CZ" altLang="cs-CZ" sz="1400" b="1" dirty="0">
                <a:cs typeface="Times New Roman" panose="02020603050405020304" pitchFamily="18" charset="0"/>
              </a:rPr>
              <a:t>                                                     </a:t>
            </a:r>
            <a:endParaRPr lang="cs-CZ" altLang="cs-CZ" sz="1800" dirty="0"/>
          </a:p>
        </p:txBody>
      </p:sp>
      <p:sp>
        <p:nvSpPr>
          <p:cNvPr id="34830" name="Text Box 4"/>
          <p:cNvSpPr txBox="1">
            <a:spLocks noChangeArrowheads="1"/>
          </p:cNvSpPr>
          <p:nvPr/>
        </p:nvSpPr>
        <p:spPr bwMode="auto">
          <a:xfrm>
            <a:off x="425450" y="4727884"/>
            <a:ext cx="528637" cy="5048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>
                <a:solidFill>
                  <a:srgbClr val="000066"/>
                </a:solidFill>
                <a:cs typeface="Times New Roman" panose="02020603050405020304" pitchFamily="18" charset="0"/>
              </a:rPr>
              <a:t>+</a:t>
            </a:r>
            <a:endParaRPr lang="cs-CZ" altLang="cs-CZ" sz="1800">
              <a:solidFill>
                <a:srgbClr val="000066"/>
              </a:solidFill>
            </a:endParaRPr>
          </a:p>
        </p:txBody>
      </p:sp>
      <p:sp>
        <p:nvSpPr>
          <p:cNvPr id="34831" name="Rectangle 19"/>
          <p:cNvSpPr>
            <a:spLocks noChangeArrowheads="1"/>
          </p:cNvSpPr>
          <p:nvPr/>
        </p:nvSpPr>
        <p:spPr bwMode="auto">
          <a:xfrm>
            <a:off x="1560514" y="-1033120"/>
            <a:ext cx="18473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bIns="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4832" name="Rectangle 22"/>
          <p:cNvSpPr>
            <a:spLocks noChangeArrowheads="1"/>
          </p:cNvSpPr>
          <p:nvPr/>
        </p:nvSpPr>
        <p:spPr bwMode="auto">
          <a:xfrm>
            <a:off x="1560513" y="-871538"/>
            <a:ext cx="184150" cy="93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bIns="0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2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altLang="cs-CZ" sz="1800"/>
          </a:p>
        </p:txBody>
      </p:sp>
      <p:sp>
        <p:nvSpPr>
          <p:cNvPr id="34833" name="Rectangle 24"/>
          <p:cNvSpPr>
            <a:spLocks noChangeArrowheads="1"/>
          </p:cNvSpPr>
          <p:nvPr/>
        </p:nvSpPr>
        <p:spPr bwMode="auto">
          <a:xfrm>
            <a:off x="110492" y="-202108"/>
            <a:ext cx="10311891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alt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800" b="1" dirty="0">
                <a:solidFill>
                  <a:srgbClr val="008080"/>
                </a:solidFill>
                <a:latin typeface="+mn-lt"/>
                <a:cs typeface="Times New Roman" panose="02020603050405020304" pitchFamily="18" charset="0"/>
              </a:rPr>
              <a:t>Hierarchie řešení MOS - stupně obchodní vybavenosti ve městech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 dirty="0"/>
          </a:p>
        </p:txBody>
      </p:sp>
      <p:sp>
        <p:nvSpPr>
          <p:cNvPr id="34834" name="Rectangle 27"/>
          <p:cNvSpPr>
            <a:spLocks noChangeArrowheads="1"/>
          </p:cNvSpPr>
          <p:nvPr/>
        </p:nvSpPr>
        <p:spPr bwMode="auto">
          <a:xfrm>
            <a:off x="1560513" y="1035051"/>
            <a:ext cx="18415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endParaRPr lang="cs-CZ" altLang="cs-CZ" sz="1800"/>
          </a:p>
        </p:txBody>
      </p:sp>
      <p:sp>
        <p:nvSpPr>
          <p:cNvPr id="34835" name="Rectangle 29"/>
          <p:cNvSpPr>
            <a:spLocks noChangeArrowheads="1"/>
          </p:cNvSpPr>
          <p:nvPr/>
        </p:nvSpPr>
        <p:spPr bwMode="auto">
          <a:xfrm>
            <a:off x="1560513" y="1706563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endParaRPr lang="cs-CZ" altLang="cs-CZ" sz="1800"/>
          </a:p>
        </p:txBody>
      </p:sp>
      <p:sp>
        <p:nvSpPr>
          <p:cNvPr id="34836" name="Rectangle 35"/>
          <p:cNvSpPr>
            <a:spLocks noChangeArrowheads="1"/>
          </p:cNvSpPr>
          <p:nvPr/>
        </p:nvSpPr>
        <p:spPr bwMode="auto">
          <a:xfrm>
            <a:off x="1560513" y="2378075"/>
            <a:ext cx="184150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0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cs-CZ" altLang="cs-CZ" sz="1000">
                <a:cs typeface="Times New Roman" panose="02020603050405020304" pitchFamily="18" charset="0"/>
              </a:rPr>
            </a:br>
            <a:endParaRPr lang="cs-CZ" altLang="cs-CZ" sz="11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34837" name="Text Box 36"/>
          <p:cNvSpPr txBox="1">
            <a:spLocks noChangeArrowheads="1"/>
          </p:cNvSpPr>
          <p:nvPr/>
        </p:nvSpPr>
        <p:spPr bwMode="auto">
          <a:xfrm>
            <a:off x="473824" y="3640932"/>
            <a:ext cx="528637" cy="5048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dirty="0">
                <a:solidFill>
                  <a:srgbClr val="000066"/>
                </a:solidFill>
                <a:cs typeface="Times New Roman" panose="02020603050405020304" pitchFamily="18" charset="0"/>
              </a:rPr>
              <a:t>+</a:t>
            </a:r>
            <a:endParaRPr lang="cs-CZ" altLang="cs-CZ" sz="1800" dirty="0">
              <a:solidFill>
                <a:srgbClr val="000066"/>
              </a:solidFill>
            </a:endParaRPr>
          </a:p>
        </p:txBody>
      </p:sp>
      <p:sp>
        <p:nvSpPr>
          <p:cNvPr id="34838" name="Text Box 37"/>
          <p:cNvSpPr txBox="1">
            <a:spLocks noChangeArrowheads="1"/>
          </p:cNvSpPr>
          <p:nvPr/>
        </p:nvSpPr>
        <p:spPr bwMode="auto">
          <a:xfrm>
            <a:off x="473825" y="2636044"/>
            <a:ext cx="528637" cy="5048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>
                <a:solidFill>
                  <a:srgbClr val="000066"/>
                </a:solidFill>
                <a:cs typeface="Times New Roman" panose="02020603050405020304" pitchFamily="18" charset="0"/>
              </a:rPr>
              <a:t>+</a:t>
            </a:r>
            <a:endParaRPr lang="cs-CZ" altLang="cs-CZ" sz="1800">
              <a:solidFill>
                <a:srgbClr val="000066"/>
              </a:solidFill>
            </a:endParaRPr>
          </a:p>
        </p:txBody>
      </p:sp>
      <p:sp>
        <p:nvSpPr>
          <p:cNvPr id="34839" name="Text Box 38"/>
          <p:cNvSpPr txBox="1">
            <a:spLocks noChangeArrowheads="1"/>
          </p:cNvSpPr>
          <p:nvPr/>
        </p:nvSpPr>
        <p:spPr bwMode="auto">
          <a:xfrm>
            <a:off x="425451" y="1396445"/>
            <a:ext cx="528637" cy="5048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dirty="0">
                <a:solidFill>
                  <a:srgbClr val="000066"/>
                </a:solidFill>
                <a:cs typeface="Times New Roman" panose="02020603050405020304" pitchFamily="18" charset="0"/>
              </a:rPr>
              <a:t>+</a:t>
            </a:r>
            <a:endParaRPr lang="cs-CZ" altLang="cs-CZ" sz="1800" dirty="0">
              <a:solidFill>
                <a:srgbClr val="000066"/>
              </a:solidFill>
            </a:endParaRPr>
          </a:p>
        </p:txBody>
      </p:sp>
      <p:pic>
        <p:nvPicPr>
          <p:cNvPr id="24" name="Obrázek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675" y="58738"/>
            <a:ext cx="1464833" cy="1127893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BBA7BD3-09BE-4E6C-92E6-F717A67FA60E}"/>
              </a:ext>
            </a:extLst>
          </p:cNvPr>
          <p:cNvSpPr txBox="1"/>
          <p:nvPr/>
        </p:nvSpPr>
        <p:spPr>
          <a:xfrm>
            <a:off x="10422383" y="5332394"/>
            <a:ext cx="146483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Záporný nákupní spád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378FCFA9-A8DC-4F85-94F3-9F0BDDDA523B}"/>
              </a:ext>
            </a:extLst>
          </p:cNvPr>
          <p:cNvSpPr txBox="1"/>
          <p:nvPr/>
        </p:nvSpPr>
        <p:spPr>
          <a:xfrm>
            <a:off x="10479546" y="3747184"/>
            <a:ext cx="146483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Záporný nákupní spád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CCAA3B50-9BD9-4370-BB77-753D59C264E0}"/>
              </a:ext>
            </a:extLst>
          </p:cNvPr>
          <p:cNvSpPr txBox="1"/>
          <p:nvPr/>
        </p:nvSpPr>
        <p:spPr>
          <a:xfrm>
            <a:off x="10422383" y="1433641"/>
            <a:ext cx="146483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Kladný  nákupní spád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320F77AB-8080-4AB6-B3BC-F1E1BA900ED5}"/>
              </a:ext>
            </a:extLst>
          </p:cNvPr>
          <p:cNvSpPr txBox="1"/>
          <p:nvPr/>
        </p:nvSpPr>
        <p:spPr>
          <a:xfrm>
            <a:off x="10479546" y="2565290"/>
            <a:ext cx="146483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Kladný  nákupní spád</a:t>
            </a:r>
          </a:p>
        </p:txBody>
      </p:sp>
    </p:spTree>
    <p:extLst>
      <p:ext uri="{BB962C8B-B14F-4D97-AF65-F5344CB8AC3E}">
        <p14:creationId xmlns:p14="http://schemas.microsoft.com/office/powerpoint/2010/main" val="218261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ovéPole 1"/>
          <p:cNvSpPr txBox="1">
            <a:spLocks noChangeArrowheads="1"/>
          </p:cNvSpPr>
          <p:nvPr/>
        </p:nvSpPr>
        <p:spPr bwMode="auto">
          <a:xfrm>
            <a:off x="382137" y="545910"/>
            <a:ext cx="93900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3600" b="1" dirty="0">
                <a:solidFill>
                  <a:srgbClr val="008080"/>
                </a:solidFill>
                <a:latin typeface="+mn-lt"/>
              </a:rPr>
              <a:t>Specifika podnikání v městském prostoru</a:t>
            </a:r>
          </a:p>
        </p:txBody>
      </p:sp>
      <p:sp>
        <p:nvSpPr>
          <p:cNvPr id="11267" name="TextovéPole 2"/>
          <p:cNvSpPr txBox="1">
            <a:spLocks noChangeArrowheads="1"/>
          </p:cNvSpPr>
          <p:nvPr/>
        </p:nvSpPr>
        <p:spPr bwMode="auto">
          <a:xfrm>
            <a:off x="382137" y="1601480"/>
            <a:ext cx="9062114" cy="48936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1800" dirty="0"/>
              <a:t> </a:t>
            </a:r>
            <a:r>
              <a:rPr lang="cs-CZ" altLang="cs-CZ" sz="2400" b="1" dirty="0">
                <a:solidFill>
                  <a:srgbClr val="008080"/>
                </a:solidFill>
              </a:rPr>
              <a:t>vyšší koncentrace spotřebitelské poptávky a vyšší  úrovní koupěschopnosti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cs-CZ" altLang="cs-CZ" sz="2400" b="1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2400" b="1" dirty="0">
                <a:solidFill>
                  <a:srgbClr val="008080"/>
                </a:solidFill>
              </a:rPr>
              <a:t>větší konkurence, více obchodních partnerů, menší riziko finanční kontroly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2400" b="1" dirty="0">
                <a:solidFill>
                  <a:srgbClr val="008080"/>
                </a:solidFill>
              </a:rPr>
              <a:t> část koupěschopné poptávky je posilována </a:t>
            </a:r>
            <a:r>
              <a:rPr lang="cs-CZ" altLang="cs-CZ" sz="2400" b="1" dirty="0">
                <a:solidFill>
                  <a:srgbClr val="FF0000"/>
                </a:solidFill>
              </a:rPr>
              <a:t>kladným nákupním spádem </a:t>
            </a:r>
            <a:r>
              <a:rPr lang="cs-CZ" altLang="cs-CZ" sz="2400" b="1" dirty="0">
                <a:solidFill>
                  <a:srgbClr val="008080"/>
                </a:solidFill>
              </a:rPr>
              <a:t>do měst ovlivněným funkcí měst (lidé přijíždějí za prací, za lékařem, za kulturou, za sportem, do úřadů apod., turisté…)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2400" dirty="0">
              <a:solidFill>
                <a:srgbClr val="00808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cs-CZ" altLang="cs-CZ" sz="2400" b="1" dirty="0">
                <a:solidFill>
                  <a:srgbClr val="008080"/>
                </a:solidFill>
              </a:rPr>
              <a:t> využitelnost moderních logistických systémů a procesů je efektivnější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893" y="426587"/>
            <a:ext cx="1464833" cy="1127893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9932316" y="5941129"/>
            <a:ext cx="20400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/>
              <a:t>https://comeflexoffice.cz/clanky/je-lepsi-podnikat-v-malem-meste-nebo-ve-velkomeste</a:t>
            </a:r>
          </a:p>
        </p:txBody>
      </p:sp>
    </p:spTree>
    <p:extLst>
      <p:ext uri="{BB962C8B-B14F-4D97-AF65-F5344CB8AC3E}">
        <p14:creationId xmlns:p14="http://schemas.microsoft.com/office/powerpoint/2010/main" val="2827708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6056" y="348449"/>
            <a:ext cx="7637060" cy="61751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008080"/>
                </a:solidFill>
                <a:latin typeface="+mn-lt"/>
              </a:rPr>
              <a:t>Regionální vybavenost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776056" y="1125761"/>
            <a:ext cx="9302087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</a:rPr>
              <a:t>Obchodníci ji nestaví na místní příslušnosti a potřebě být co nejblíže zákazníkovi, ale na filozofii „být tak atraktivní, že zákazník z přijatelné vzdálenosti přijede“.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F3EDDFB-F952-4E5A-B5DE-8932B463A3A6}"/>
              </a:ext>
            </a:extLst>
          </p:cNvPr>
          <p:cNvSpPr txBox="1"/>
          <p:nvPr/>
        </p:nvSpPr>
        <p:spPr>
          <a:xfrm>
            <a:off x="900343" y="2621105"/>
            <a:ext cx="91778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008080"/>
                </a:solidFill>
              </a:rPr>
              <a:t>Regionální úroveň obchodní obslužnosti staví na filozofii přímého </a:t>
            </a:r>
            <a:r>
              <a:rPr lang="cs-CZ" sz="2400" dirty="0">
                <a:solidFill>
                  <a:srgbClr val="FF0000"/>
                </a:solidFill>
              </a:rPr>
              <a:t>suplování či doplňování </a:t>
            </a:r>
            <a:r>
              <a:rPr lang="cs-CZ" sz="2400" dirty="0">
                <a:solidFill>
                  <a:srgbClr val="008080"/>
                </a:solidFill>
              </a:rPr>
              <a:t>centrální, okrskové, obvodové, čtvrťové i venkovské vybavenosti.</a:t>
            </a:r>
          </a:p>
          <a:p>
            <a:pPr algn="ctr"/>
            <a:r>
              <a:rPr lang="cs-CZ" sz="2400" b="1" dirty="0">
                <a:solidFill>
                  <a:srgbClr val="008080"/>
                </a:solidFill>
              </a:rPr>
              <a:t>Typy prodejen:</a:t>
            </a:r>
            <a:r>
              <a:rPr lang="cs-CZ" sz="2400" b="1" dirty="0"/>
              <a:t> </a:t>
            </a:r>
          </a:p>
          <a:p>
            <a:pPr algn="ctr"/>
            <a:r>
              <a:rPr lang="cs-CZ" sz="2400" dirty="0"/>
              <a:t>• </a:t>
            </a:r>
            <a:r>
              <a:rPr lang="cs-CZ" sz="2400" dirty="0">
                <a:solidFill>
                  <a:srgbClr val="008080"/>
                </a:solidFill>
              </a:rPr>
              <a:t>rozsáhlý specializovaný </a:t>
            </a:r>
            <a:r>
              <a:rPr lang="cs-CZ" sz="2400" b="1" dirty="0">
                <a:solidFill>
                  <a:srgbClr val="008080"/>
                </a:solidFill>
              </a:rPr>
              <a:t>obchodní dům </a:t>
            </a:r>
            <a:r>
              <a:rPr lang="cs-CZ" sz="2400" dirty="0">
                <a:solidFill>
                  <a:srgbClr val="008080"/>
                </a:solidFill>
              </a:rPr>
              <a:t>zahrnující velké množství specializovaných a úzce specializovaných prodejen, </a:t>
            </a:r>
          </a:p>
          <a:p>
            <a:pPr algn="ctr"/>
            <a:r>
              <a:rPr lang="cs-CZ" sz="2400" dirty="0">
                <a:solidFill>
                  <a:srgbClr val="008080"/>
                </a:solidFill>
              </a:rPr>
              <a:t>• </a:t>
            </a:r>
            <a:r>
              <a:rPr lang="cs-CZ" sz="2400" b="1" dirty="0">
                <a:solidFill>
                  <a:srgbClr val="008080"/>
                </a:solidFill>
              </a:rPr>
              <a:t>extrémně velký hypermarket </a:t>
            </a:r>
            <a:r>
              <a:rPr lang="cs-CZ" sz="2400" dirty="0">
                <a:solidFill>
                  <a:srgbClr val="008080"/>
                </a:solidFill>
              </a:rPr>
              <a:t>včetně širokého spektra doplňkových specializovaných a úzce specializovaných prodejen potravinářského a nepotravinářského sortimentu (nákupní středisko)</a:t>
            </a:r>
          </a:p>
          <a:p>
            <a:pPr algn="ctr"/>
            <a:r>
              <a:rPr lang="cs-CZ" sz="2400" dirty="0">
                <a:solidFill>
                  <a:srgbClr val="008080"/>
                </a:solidFill>
              </a:rPr>
              <a:t>• </a:t>
            </a:r>
            <a:r>
              <a:rPr lang="cs-CZ" sz="2400" b="1" dirty="0">
                <a:solidFill>
                  <a:srgbClr val="008080"/>
                </a:solidFill>
              </a:rPr>
              <a:t>specializovaná odborná velkoprodejna (OBI, BAUHAUS…)</a:t>
            </a:r>
            <a:r>
              <a:rPr lang="cs-CZ" sz="2400" dirty="0">
                <a:solidFill>
                  <a:srgbClr val="00808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788301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2233</Words>
  <Application>Microsoft Office PowerPoint</Application>
  <PresentationFormat>Širokoúhlá obrazovka</PresentationFormat>
  <Paragraphs>436</Paragraphs>
  <Slides>33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Prezentace aplikace PowerPoint</vt:lpstr>
      <vt:lpstr>Rozmístění prodejen maloobchodní sítě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Regionální vybavenost</vt:lpstr>
      <vt:lpstr>Prezentace aplikace PowerPoint</vt:lpstr>
      <vt:lpstr>Aplikace kruhové metody při odhadu počtu zákazníků </vt:lpstr>
      <vt:lpstr>Akční rádius Minimální a maximální hranice akčního rádia</vt:lpstr>
      <vt:lpstr>3. Nákupní spád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Kupní síla obyvatelstva 2018 </vt:lpstr>
      <vt:lpstr>Prezentace aplikace PowerPoint</vt:lpstr>
      <vt:lpstr>Nejbohatší a nejchudší okresy v ČR 2018 – kupní síla</vt:lpstr>
      <vt:lpstr>Modelová úloha na vymezení  salda NS č. 1</vt:lpstr>
      <vt:lpstr>Prezentace aplikace PowerPoint</vt:lpstr>
      <vt:lpstr>Modelová úloha na vymezení NS č. 2</vt:lpstr>
      <vt:lpstr>Prezentace aplikace PowerPoint</vt:lpstr>
      <vt:lpstr>Prezentace aplikace PowerPoint</vt:lpstr>
      <vt:lpstr>Prezentace aplikace PowerPoint</vt:lpstr>
      <vt:lpstr>Prezentace aplikace PowerPoint</vt:lpstr>
      <vt:lpstr>5. Prostorová a provozní koncentrace MOS</vt:lpstr>
      <vt:lpstr>Umístění prodejen v sídelních útvarech</vt:lpstr>
      <vt:lpstr>Vyhodnocení ekonomické efektivnosti lokalizace</vt:lpstr>
      <vt:lpstr>Shrnutí přednášky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sta0006</cp:lastModifiedBy>
  <cp:revision>197</cp:revision>
  <dcterms:created xsi:type="dcterms:W3CDTF">2016-11-25T20:36:16Z</dcterms:created>
  <dcterms:modified xsi:type="dcterms:W3CDTF">2021-11-24T17:59:47Z</dcterms:modified>
</cp:coreProperties>
</file>