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88" r:id="rId4"/>
    <p:sldId id="286" r:id="rId5"/>
    <p:sldId id="289" r:id="rId6"/>
    <p:sldId id="293" r:id="rId7"/>
    <p:sldId id="290" r:id="rId8"/>
    <p:sldId id="291" r:id="rId9"/>
    <p:sldId id="292" r:id="rId10"/>
    <p:sldId id="28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>
      <p:cViewPr varScale="1">
        <p:scale>
          <a:sx n="118" d="100"/>
          <a:sy n="118" d="100"/>
        </p:scale>
        <p:origin x="91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X3Ci0ilk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mMk1Myrx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1785" y="236832"/>
            <a:ext cx="597666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9797" y="560868"/>
            <a:ext cx="5760640" cy="39604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 A JEHO POSTAVENÍ V NH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39502"/>
            <a:ext cx="2609012" cy="93610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2 </a:t>
            </a:r>
          </a:p>
          <a:p>
            <a:pPr algn="r"/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30. 9. 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7128792" cy="1728192"/>
          </a:xfrm>
        </p:spPr>
        <p:txBody>
          <a:bodyPr/>
          <a:lstStyle/>
          <a:p>
            <a:pPr algn="ctr"/>
            <a:r>
              <a:rPr lang="cs-CZ" sz="4400" dirty="0" smtClean="0">
                <a:solidFill>
                  <a:srgbClr val="000000"/>
                </a:solidFill>
              </a:rPr>
              <a:t>Děkuji za pozornost </a:t>
            </a:r>
            <a:br>
              <a:rPr lang="cs-CZ" sz="4400" dirty="0" smtClean="0">
                <a:solidFill>
                  <a:srgbClr val="000000"/>
                </a:solidFill>
              </a:rPr>
            </a:br>
            <a:r>
              <a:rPr lang="cs-CZ" sz="4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cs-CZ" sz="44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cs-CZ" sz="4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Máte nějaké dotazy?</a:t>
            </a:r>
            <a:r>
              <a:rPr lang="cs-CZ" sz="4400" dirty="0" smtClean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cs-CZ" sz="44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cs-CZ" sz="4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160240" cy="2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CÍL SEMINÁŘE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843558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Procvičit fáze vývoje trhu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Aplikovat teoretické znalosti z přednášky </a:t>
            </a:r>
            <a:r>
              <a:rPr lang="cs-CZ" sz="2400" dirty="0">
                <a:solidFill>
                  <a:srgbClr val="000000"/>
                </a:solidFill>
              </a:rPr>
              <a:t>při </a:t>
            </a:r>
            <a:r>
              <a:rPr lang="cs-CZ" sz="2400" dirty="0" smtClean="0">
                <a:solidFill>
                  <a:srgbClr val="000000"/>
                </a:solidFill>
              </a:rPr>
              <a:t>zpracování případové studie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Rozšířit znalosti </a:t>
            </a:r>
            <a:r>
              <a:rPr lang="cs-CZ" sz="2400" dirty="0">
                <a:solidFill>
                  <a:srgbClr val="000000"/>
                </a:solidFill>
              </a:rPr>
              <a:t>a </a:t>
            </a:r>
            <a:r>
              <a:rPr lang="cs-CZ" sz="2400" dirty="0" smtClean="0">
                <a:solidFill>
                  <a:srgbClr val="000000"/>
                </a:solidFill>
              </a:rPr>
              <a:t>pochopit souvislosti </a:t>
            </a:r>
            <a:r>
              <a:rPr lang="cs-CZ" sz="2400" dirty="0">
                <a:solidFill>
                  <a:srgbClr val="000000"/>
                </a:solidFill>
              </a:rPr>
              <a:t>v problematice venkovského obchodu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Procvičit komunikaci, argumentaci </a:t>
            </a:r>
            <a:r>
              <a:rPr lang="cs-CZ" sz="2400" dirty="0" smtClean="0">
                <a:solidFill>
                  <a:srgbClr val="000000"/>
                </a:solidFill>
              </a:rPr>
              <a:t>a </a:t>
            </a:r>
            <a:r>
              <a:rPr lang="cs-CZ" sz="2400" dirty="0" smtClean="0">
                <a:solidFill>
                  <a:srgbClr val="000000"/>
                </a:solidFill>
              </a:rPr>
              <a:t>práci </a:t>
            </a:r>
            <a:r>
              <a:rPr lang="cs-CZ" sz="2400" dirty="0" smtClean="0">
                <a:solidFill>
                  <a:srgbClr val="000000"/>
                </a:solidFill>
              </a:rPr>
              <a:t>v týmu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3707749"/>
            <a:ext cx="85689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V IS ve složce semináře je vložena </a:t>
            </a:r>
            <a:r>
              <a:rPr lang="cs-CZ" b="1" dirty="0" smtClean="0">
                <a:solidFill>
                  <a:srgbClr val="000000"/>
                </a:solidFill>
              </a:rPr>
              <a:t>šablona pro psaní seminární práce</a:t>
            </a:r>
            <a:r>
              <a:rPr lang="cs-CZ" dirty="0" smtClean="0">
                <a:solidFill>
                  <a:srgbClr val="000000"/>
                </a:solidFill>
              </a:rPr>
              <a:t>, kterou můžete použít při zpracovávání své SP. Jednotlivé kapitoly v šabloně upravte dle tématu, které jste si vybrali. Šablona je přednastavena na téma projekt MOJ.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8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086"/>
            <a:ext cx="7920880" cy="753464"/>
          </a:xfrm>
        </p:spPr>
        <p:txBody>
          <a:bodyPr/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CVIČENÍ ORIENTOVANÉ NA ZÁKLADNÍ FÁZE VÝVOJE TRHU</a:t>
            </a:r>
            <a:br>
              <a:rPr lang="cs-CZ" sz="2000" b="1" dirty="0" smtClean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Přiřaďte k jednotlivým fázím vývoje trhu odpovídající charakteristiky: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07504" y="1059582"/>
            <a:ext cx="223224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000000"/>
                </a:solidFill>
              </a:rPr>
              <a:t>1. Éra přežití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07504" y="2398928"/>
            <a:ext cx="223224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000000"/>
                </a:solidFill>
              </a:rPr>
              <a:t>2. Éra produktivní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07504" y="3738275"/>
            <a:ext cx="223224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000000"/>
                </a:solidFill>
              </a:rPr>
              <a:t>3. Éra spotřebitelská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69340" y="2544685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C</a:t>
            </a:r>
            <a:r>
              <a:rPr lang="cs-CZ" dirty="0" smtClean="0">
                <a:solidFill>
                  <a:srgbClr val="000000"/>
                </a:solidFill>
              </a:rPr>
              <a:t>) Rozdělujeme ji na tři kvalitativně odlišné časové úseky – samozásobitelství, decentralizovaná směna a centralizovaná směna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69340" y="782588"/>
            <a:ext cx="655272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A) Počátky této éry jsou spojovány s „prehistorií trhu“, kdy člověk začal produkovat přebytky, které nestačil konzumovat a tak je směňoval za to, co v domácnosti scházelo.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470968" y="1814725"/>
            <a:ext cx="65527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B) Počátek spojen s počátkem industriální společnosti, průmyslovou revolucí a vynálezem parního stroje.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69340" y="4199548"/>
            <a:ext cx="65527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E</a:t>
            </a:r>
            <a:r>
              <a:rPr lang="cs-CZ" dirty="0" smtClean="0">
                <a:solidFill>
                  <a:srgbClr val="000000"/>
                </a:solidFill>
              </a:rPr>
              <a:t>) Vznik řady omezení a nástrojů – začátek regulace trhu ze strany vládních institucí.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69340" y="3233617"/>
            <a:ext cx="65527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D) Diferenciace výroby, vědeckotechnický rozvoj, vliv spotřebitele na vývoj trhu, masový charakter spotřeby, převis nabídky nad poptávkou, sílící konkurence a boj o zákazníka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824" y="782588"/>
            <a:ext cx="9069680" cy="42657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000000"/>
                </a:solidFill>
              </a:rPr>
              <a:t>Správné řešení: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 1. Éra přežití 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A) Počátky </a:t>
            </a:r>
            <a:r>
              <a:rPr lang="cs-CZ" dirty="0">
                <a:solidFill>
                  <a:srgbClr val="000000"/>
                </a:solidFill>
              </a:rPr>
              <a:t>této éry jsou </a:t>
            </a:r>
            <a:r>
              <a:rPr lang="cs-CZ" dirty="0" smtClean="0">
                <a:solidFill>
                  <a:srgbClr val="000000"/>
                </a:solidFill>
              </a:rPr>
              <a:t>spojovány </a:t>
            </a:r>
            <a:r>
              <a:rPr lang="cs-CZ" dirty="0">
                <a:solidFill>
                  <a:srgbClr val="000000"/>
                </a:solidFill>
              </a:rPr>
              <a:t>s „prehistorií trhu“, kdy člověk začal </a:t>
            </a:r>
            <a:r>
              <a:rPr lang="cs-CZ" dirty="0" smtClean="0">
                <a:solidFill>
                  <a:srgbClr val="000000"/>
                </a:solidFill>
              </a:rPr>
              <a:t>produkovat přebytky</a:t>
            </a:r>
            <a:r>
              <a:rPr lang="cs-CZ" dirty="0">
                <a:solidFill>
                  <a:srgbClr val="000000"/>
                </a:solidFill>
              </a:rPr>
              <a:t>, které nestačil konzumovat a tak je směňoval za to, co v domácnosti </a:t>
            </a:r>
            <a:r>
              <a:rPr lang="cs-CZ" dirty="0" smtClean="0">
                <a:solidFill>
                  <a:srgbClr val="000000"/>
                </a:solidFill>
              </a:rPr>
              <a:t>scházelo.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C</a:t>
            </a:r>
            <a:r>
              <a:rPr lang="cs-CZ" dirty="0">
                <a:solidFill>
                  <a:srgbClr val="000000"/>
                </a:solidFill>
              </a:rPr>
              <a:t>) Rozdělujeme ji na tři kvalitativně odlišné časové úseky – samozásobitelství,  </a:t>
            </a:r>
            <a:r>
              <a:rPr lang="cs-CZ" dirty="0" smtClean="0">
                <a:solidFill>
                  <a:srgbClr val="000000"/>
                </a:solidFill>
              </a:rPr>
              <a:t>     decentralizovaná </a:t>
            </a:r>
            <a:r>
              <a:rPr lang="cs-CZ" dirty="0">
                <a:solidFill>
                  <a:srgbClr val="000000"/>
                </a:solidFill>
              </a:rPr>
              <a:t>směna a centralizovaná </a:t>
            </a:r>
            <a:r>
              <a:rPr lang="cs-CZ" dirty="0" smtClean="0">
                <a:solidFill>
                  <a:srgbClr val="000000"/>
                </a:solidFill>
              </a:rPr>
              <a:t>směna</a:t>
            </a:r>
          </a:p>
          <a:p>
            <a:endParaRPr lang="cs-CZ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2. Éra produktivní </a:t>
            </a:r>
          </a:p>
          <a:p>
            <a:r>
              <a:rPr lang="cs-CZ" dirty="0">
                <a:solidFill>
                  <a:srgbClr val="000000"/>
                </a:solidFill>
              </a:rPr>
              <a:t>B) Počátek spojen s počátkem industriální společnosti, průmyslovou revolucí a vynálezem parního stroje.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E</a:t>
            </a:r>
            <a:r>
              <a:rPr lang="cs-CZ" dirty="0">
                <a:solidFill>
                  <a:srgbClr val="000000"/>
                </a:solidFill>
              </a:rPr>
              <a:t>) Vznik řady omezení a nástrojů – začátek regulace trhu ze strany vládních institucí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</a:p>
          <a:p>
            <a:endParaRPr lang="cs-CZ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3. Éra spotřebitelská</a:t>
            </a:r>
            <a:endParaRPr lang="en-GB" b="1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D) Diferenciace výroby, vědeckotechnický rozvoj, vliv spotřebitele na vývoj trhu, masový charakter spotřeby, převis nabídky nad poptávkou, sílící konkurence a boj o </a:t>
            </a:r>
            <a:r>
              <a:rPr lang="cs-CZ" dirty="0" smtClean="0">
                <a:solidFill>
                  <a:srgbClr val="000000"/>
                </a:solidFill>
              </a:rPr>
              <a:t>zákazníka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9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0"/>
            <a:ext cx="8208912" cy="864096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0000"/>
                </a:solidFill>
              </a:rPr>
              <a:t>PŘÍPADOVÁ STUDIE </a:t>
            </a:r>
            <a:br>
              <a:rPr lang="cs-CZ" sz="2000" b="1" dirty="0" smtClean="0">
                <a:solidFill>
                  <a:srgbClr val="000000"/>
                </a:solidFill>
              </a:rPr>
            </a:br>
            <a:r>
              <a:rPr lang="cs-CZ" sz="2000" b="1" dirty="0" smtClean="0">
                <a:solidFill>
                  <a:srgbClr val="000000"/>
                </a:solidFill>
              </a:rPr>
              <a:t>Sortimentní </a:t>
            </a:r>
            <a:r>
              <a:rPr lang="cs-CZ" sz="2000" b="1" dirty="0">
                <a:solidFill>
                  <a:srgbClr val="000000"/>
                </a:solidFill>
              </a:rPr>
              <a:t>disproporce  ve venkovském prostoru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-25827" y="887005"/>
            <a:ext cx="9145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solidFill>
                  <a:srgbClr val="000000"/>
                </a:solidFill>
              </a:rPr>
              <a:t>Všeobecně se uznává názor, že obchod na venkově v současných podmínkách plní nenahraditelnou sociální funkci. Proto také orgány Evropské unie podporují snahy o zachování existence a funkčnosti venkovského obchodu a jeho rozvoj. Do řešení je zapojena většina členských zemí, např. při realizaci pilotních projektů podpory rozvoje venkovského obchodu. Existují totiž přímé důkazy o narůstajících ekonomických a sociálních problémech </a:t>
            </a:r>
            <a:r>
              <a:rPr lang="cs-CZ" dirty="0" smtClean="0">
                <a:solidFill>
                  <a:srgbClr val="000000"/>
                </a:solidFill>
              </a:rPr>
              <a:t>venkova. Takto </a:t>
            </a:r>
            <a:r>
              <a:rPr lang="cs-CZ" dirty="0">
                <a:solidFill>
                  <a:srgbClr val="000000"/>
                </a:solidFill>
              </a:rPr>
              <a:t>např. před několika lety došlo k hospodářskému a kulturnímu úpadku v některých regionech francouzského venkova odlivem obchodníků a odchodem obyvatel do měst. Náprava pak stála mnoho finančních prostředků ze státního rozpočtu i z pokladny EU. Rovněž v Česku již existují první náznaky koncepčního řešení problematiky stabilizace venkovského obchodu. Jednou z nich je dlouhodobý záměr ministerstva průmyslu a obchodu podporovat kooperace a podnikání v sítích v rámci státních programů podpory malého a středního podnikání. Jde o dlouhodobý program, jehož výsledek je nejistý zejména v periferních oblastech, kde snaha zachovat obchodní funkce má své limity </a:t>
            </a:r>
            <a:r>
              <a:rPr lang="cs-CZ" dirty="0" err="1">
                <a:solidFill>
                  <a:srgbClr val="000000"/>
                </a:solidFill>
              </a:rPr>
              <a:t>geodemografické</a:t>
            </a:r>
            <a:r>
              <a:rPr lang="cs-CZ" dirty="0">
                <a:solidFill>
                  <a:srgbClr val="000000"/>
                </a:solidFill>
              </a:rPr>
              <a:t> a </a:t>
            </a:r>
            <a:r>
              <a:rPr lang="cs-CZ" dirty="0" smtClean="0">
                <a:solidFill>
                  <a:srgbClr val="000000"/>
                </a:solidFill>
              </a:rPr>
              <a:t>ekonomické (Smolová, Toušek 1998)</a:t>
            </a:r>
          </a:p>
          <a:p>
            <a:pPr algn="just">
              <a:defRPr/>
            </a:pP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6408712" cy="4835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DISKUZE k případové </a:t>
            </a:r>
            <a:r>
              <a:rPr lang="cs-CZ" b="1" dirty="0" smtClean="0">
                <a:solidFill>
                  <a:srgbClr val="000000"/>
                </a:solidFill>
              </a:rPr>
              <a:t>studii – týmová práce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20" y="1185929"/>
            <a:ext cx="4499992" cy="356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251520" y="1851670"/>
            <a:ext cx="42707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Jaké </a:t>
            </a:r>
            <a:r>
              <a:rPr lang="cs-CZ" b="1" dirty="0">
                <a:solidFill>
                  <a:srgbClr val="000000"/>
                </a:solidFill>
              </a:rPr>
              <a:t>funkce</a:t>
            </a:r>
            <a:r>
              <a:rPr lang="cs-CZ" dirty="0">
                <a:solidFill>
                  <a:srgbClr val="000000"/>
                </a:solidFill>
              </a:rPr>
              <a:t> plní obchod na venkově?</a:t>
            </a:r>
          </a:p>
          <a:p>
            <a:pPr marL="342900" indent="-342900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Jaký </a:t>
            </a:r>
            <a:r>
              <a:rPr lang="cs-CZ" b="1" dirty="0">
                <a:solidFill>
                  <a:srgbClr val="000000"/>
                </a:solidFill>
              </a:rPr>
              <a:t>druh obchodu </a:t>
            </a:r>
            <a:r>
              <a:rPr lang="cs-CZ" dirty="0">
                <a:solidFill>
                  <a:srgbClr val="000000"/>
                </a:solidFill>
              </a:rPr>
              <a:t>dle činnosti převažuje na venkově? 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000000"/>
                </a:solidFill>
              </a:rPr>
              <a:t>Proč</a:t>
            </a:r>
            <a:r>
              <a:rPr lang="cs-CZ" dirty="0">
                <a:solidFill>
                  <a:srgbClr val="000000"/>
                </a:solidFill>
              </a:rPr>
              <a:t> podle Vás dochází k úbytku maloobchodních prodejen v tomto prostředí? (Příčiny)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000000"/>
                </a:solidFill>
              </a:rPr>
              <a:t>Jaké důsledky </a:t>
            </a:r>
            <a:r>
              <a:rPr lang="cs-CZ" dirty="0">
                <a:solidFill>
                  <a:srgbClr val="000000"/>
                </a:solidFill>
              </a:rPr>
              <a:t>bude mít tento úbytek v dané lokalitě?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000000"/>
                </a:solidFill>
              </a:rPr>
              <a:t>Navrhněte</a:t>
            </a:r>
            <a:r>
              <a:rPr lang="cs-CZ" dirty="0">
                <a:solidFill>
                  <a:srgbClr val="000000"/>
                </a:solidFill>
              </a:rPr>
              <a:t>, jak by se dalo této situaci předejít.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6994" y="805636"/>
            <a:ext cx="40324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Předpokládaná časová náročnost: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0000"/>
                </a:solidFill>
              </a:rPr>
              <a:t>Zpracování: 15 minut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0000"/>
                </a:solidFill>
              </a:rPr>
              <a:t>Diskuze: 10 minut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/>
          <p:cNvSpPr/>
          <p:nvPr/>
        </p:nvSpPr>
        <p:spPr>
          <a:xfrm>
            <a:off x="173493" y="3777884"/>
            <a:ext cx="8964488" cy="126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107504" y="177484"/>
            <a:ext cx="8964488" cy="126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2283718"/>
            <a:ext cx="2664296" cy="792088"/>
          </a:xfr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Současné trendy v maloobchodě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771550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391730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3723878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63888" y="195486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72200" y="915566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660232" y="2499742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68144" y="3795886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68549" y="3939902"/>
            <a:ext cx="1800200" cy="936104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?</a:t>
            </a:r>
            <a:endParaRPr lang="cs-CZ" dirty="0">
              <a:solidFill>
                <a:srgbClr val="000000"/>
              </a:solidFill>
            </a:endParaRPr>
          </a:p>
        </p:txBody>
      </p:sp>
      <p:cxnSp>
        <p:nvCxnSpPr>
          <p:cNvPr id="12" name="Přímá spojnice se šipkou 11"/>
          <p:cNvCxnSpPr>
            <a:stCxn id="2" idx="0"/>
            <a:endCxn id="6" idx="2"/>
          </p:cNvCxnSpPr>
          <p:nvPr/>
        </p:nvCxnSpPr>
        <p:spPr>
          <a:xfrm flipV="1">
            <a:off x="4463988" y="113159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2" idx="0"/>
            <a:endCxn id="7" idx="1"/>
          </p:cNvCxnSpPr>
          <p:nvPr/>
        </p:nvCxnSpPr>
        <p:spPr>
          <a:xfrm flipV="1">
            <a:off x="4463988" y="1383618"/>
            <a:ext cx="1908212" cy="900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2" idx="0"/>
            <a:endCxn id="3" idx="3"/>
          </p:cNvCxnSpPr>
          <p:nvPr/>
        </p:nvCxnSpPr>
        <p:spPr>
          <a:xfrm flipH="1" flipV="1">
            <a:off x="2339752" y="1239602"/>
            <a:ext cx="2124236" cy="1044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" idx="1"/>
            <a:endCxn id="4" idx="3"/>
          </p:cNvCxnSpPr>
          <p:nvPr/>
        </p:nvCxnSpPr>
        <p:spPr>
          <a:xfrm flipH="1">
            <a:off x="2123728" y="2679762"/>
            <a:ext cx="1008112" cy="180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2" idx="3"/>
            <a:endCxn id="8" idx="1"/>
          </p:cNvCxnSpPr>
          <p:nvPr/>
        </p:nvCxnSpPr>
        <p:spPr>
          <a:xfrm>
            <a:off x="5796136" y="2679762"/>
            <a:ext cx="86409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" idx="2"/>
            <a:endCxn id="10" idx="0"/>
          </p:cNvCxnSpPr>
          <p:nvPr/>
        </p:nvCxnSpPr>
        <p:spPr>
          <a:xfrm>
            <a:off x="4463988" y="3075806"/>
            <a:ext cx="4661" cy="86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" idx="2"/>
            <a:endCxn id="9" idx="0"/>
          </p:cNvCxnSpPr>
          <p:nvPr/>
        </p:nvCxnSpPr>
        <p:spPr>
          <a:xfrm>
            <a:off x="4463988" y="3075806"/>
            <a:ext cx="230425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2" idx="2"/>
            <a:endCxn id="5" idx="0"/>
          </p:cNvCxnSpPr>
          <p:nvPr/>
        </p:nvCxnSpPr>
        <p:spPr>
          <a:xfrm flipH="1">
            <a:off x="1943708" y="3075806"/>
            <a:ext cx="2520280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70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87049" y="177608"/>
            <a:ext cx="7079036" cy="84355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</a:t>
            </a:r>
            <a:r>
              <a:rPr lang="cs-CZ" b="1" dirty="0" smtClean="0">
                <a:solidFill>
                  <a:srgbClr val="000000"/>
                </a:solidFill>
              </a:rPr>
              <a:t>oučasné trendy v maloobchodě – „</a:t>
            </a:r>
            <a:r>
              <a:rPr lang="cs-CZ" b="1" dirty="0">
                <a:solidFill>
                  <a:srgbClr val="000000"/>
                </a:solidFill>
              </a:rPr>
              <a:t>S</a:t>
            </a:r>
            <a:r>
              <a:rPr lang="cs-CZ" b="1" dirty="0" smtClean="0">
                <a:solidFill>
                  <a:srgbClr val="000000"/>
                </a:solidFill>
              </a:rPr>
              <a:t>mart“ lednice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8" name="_X3Ci0ilkB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987574"/>
            <a:ext cx="6262543" cy="35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6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rmMk1Myrx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600" y="843558"/>
            <a:ext cx="6840760" cy="384792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27584" y="195486"/>
            <a:ext cx="6863012" cy="84355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Současné trendy v maloobchodě – Amazon go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2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4536504" cy="507703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0000"/>
                </a:solidFill>
              </a:rPr>
              <a:t>ÚKOLY NA PŘÍŠTÍ SEMINÁŘ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3949" y="854524"/>
            <a:ext cx="5194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Přečíst si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znění nadčasových zásad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Tomáše Bati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</a:rPr>
              <a:t>Z </a:t>
            </a:r>
            <a:r>
              <a:rPr lang="cs-CZ" dirty="0">
                <a:solidFill>
                  <a:srgbClr val="000000"/>
                </a:solidFill>
              </a:rPr>
              <a:t>přednášky si </a:t>
            </a:r>
            <a:r>
              <a:rPr lang="cs-CZ" b="1" dirty="0">
                <a:solidFill>
                  <a:srgbClr val="000000"/>
                </a:solidFill>
              </a:rPr>
              <a:t>zopakujte problematiku obchodu v období první </a:t>
            </a:r>
            <a:r>
              <a:rPr lang="cs-CZ" b="1" dirty="0" smtClean="0">
                <a:solidFill>
                  <a:srgbClr val="000000"/>
                </a:solidFill>
              </a:rPr>
              <a:t>republiky, CPE a transformace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(ekonomický model řízení, role státu, velikostní struktura, srovnání MOS se světem</a:t>
            </a:r>
            <a:r>
              <a:rPr lang="cs-CZ" dirty="0" smtClean="0">
                <a:solidFill>
                  <a:srgbClr val="000000"/>
                </a:solidFill>
              </a:rPr>
              <a:t>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</a:rPr>
              <a:t>Vyhledejte </a:t>
            </a:r>
            <a:r>
              <a:rPr lang="cs-CZ" b="1" dirty="0" smtClean="0">
                <a:solidFill>
                  <a:srgbClr val="000000"/>
                </a:solidFill>
              </a:rPr>
              <a:t>2 věci</a:t>
            </a:r>
            <a:r>
              <a:rPr lang="cs-CZ" dirty="0" smtClean="0">
                <a:solidFill>
                  <a:srgbClr val="000000"/>
                </a:solidFill>
              </a:rPr>
              <a:t>, které jsou charakteristické pro </a:t>
            </a:r>
            <a:r>
              <a:rPr lang="cs-CZ" b="1" dirty="0" smtClean="0">
                <a:solidFill>
                  <a:srgbClr val="000000"/>
                </a:solidFill>
              </a:rPr>
              <a:t>období první republiky</a:t>
            </a:r>
            <a:r>
              <a:rPr lang="cs-CZ" dirty="0" smtClean="0">
                <a:solidFill>
                  <a:srgbClr val="000000"/>
                </a:solidFill>
              </a:rPr>
              <a:t>, </a:t>
            </a:r>
            <a:r>
              <a:rPr lang="cs-CZ" b="1" dirty="0" smtClean="0">
                <a:solidFill>
                  <a:srgbClr val="000000"/>
                </a:solidFill>
              </a:rPr>
              <a:t>CPE</a:t>
            </a:r>
            <a:r>
              <a:rPr lang="cs-CZ" dirty="0" smtClean="0">
                <a:solidFill>
                  <a:srgbClr val="000000"/>
                </a:solidFill>
              </a:rPr>
              <a:t> a </a:t>
            </a:r>
            <a:r>
              <a:rPr lang="cs-CZ" b="1" dirty="0" smtClean="0">
                <a:solidFill>
                  <a:srgbClr val="000000"/>
                </a:solidFill>
              </a:rPr>
              <a:t>období transformace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(produkty, konkrétní obchodníci, ceny produktů, velikost a typ prodejen, další specifika) – </a:t>
            </a:r>
            <a:r>
              <a:rPr lang="cs-CZ" dirty="0" smtClean="0">
                <a:solidFill>
                  <a:srgbClr val="000000"/>
                </a:solidFill>
              </a:rPr>
              <a:t>nemusíte se moc rozepisovat, stačí pojem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3949" y="4227934"/>
            <a:ext cx="8634745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Informace k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úkolům a materiály k nim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jsou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dostupné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v IS ve složce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Materiály na další seminář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96" y="2212603"/>
            <a:ext cx="3326910" cy="186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89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13645</TotalTime>
  <Words>765</Words>
  <Application>Microsoft Office PowerPoint</Application>
  <PresentationFormat>Předvádění na obrazovce (16:9)</PresentationFormat>
  <Paragraphs>58</Paragraphs>
  <Slides>10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SLU</vt:lpstr>
      <vt:lpstr>OBCHOD A JEHO POSTAVENÍ V NH   </vt:lpstr>
      <vt:lpstr>CÍL SEMINÁŘE</vt:lpstr>
      <vt:lpstr>CVIČENÍ ORIENTOVANÉ NA ZÁKLADNÍ FÁZE VÝVOJE TRHU Přiřaďte k jednotlivým fázím vývoje trhu odpovídající charakteristiky: </vt:lpstr>
      <vt:lpstr>PŘÍPADOVÁ STUDIE  Sortimentní disproporce  ve venkovském prostoru</vt:lpstr>
      <vt:lpstr>DISKUZE k případové studii – týmová práce</vt:lpstr>
      <vt:lpstr>Současné trendy v maloobchodě</vt:lpstr>
      <vt:lpstr>Současné trendy v maloobchodě – „Smart“ lednice</vt:lpstr>
      <vt:lpstr>Současné trendy v maloobchodě – Amazon go</vt:lpstr>
      <vt:lpstr>ÚKOLY NA PŘÍŠTÍ SEMINÁŘ</vt:lpstr>
      <vt:lpstr>Děkuji za pozornost   Máte nějaké dotazy?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225</cp:revision>
  <dcterms:created xsi:type="dcterms:W3CDTF">2016-07-06T15:42:34Z</dcterms:created>
  <dcterms:modified xsi:type="dcterms:W3CDTF">2021-09-28T10:04:14Z</dcterms:modified>
</cp:coreProperties>
</file>