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5" r:id="rId4"/>
    <p:sldId id="266" r:id="rId5"/>
    <p:sldId id="293" r:id="rId6"/>
    <p:sldId id="294" r:id="rId7"/>
    <p:sldId id="295" r:id="rId8"/>
    <p:sldId id="267" r:id="rId9"/>
    <p:sldId id="268" r:id="rId10"/>
    <p:sldId id="269" r:id="rId11"/>
    <p:sldId id="299" r:id="rId12"/>
    <p:sldId id="278" r:id="rId13"/>
    <p:sldId id="300" r:id="rId14"/>
    <p:sldId id="270" r:id="rId15"/>
    <p:sldId id="301" r:id="rId16"/>
    <p:sldId id="285" r:id="rId17"/>
    <p:sldId id="272" r:id="rId18"/>
    <p:sldId id="286" r:id="rId19"/>
    <p:sldId id="273" r:id="rId20"/>
    <p:sldId id="288" r:id="rId21"/>
    <p:sldId id="289" r:id="rId22"/>
    <p:sldId id="290" r:id="rId23"/>
    <p:sldId id="291" r:id="rId24"/>
    <p:sldId id="292" r:id="rId25"/>
    <p:sldId id="274" r:id="rId26"/>
    <p:sldId id="259" r:id="rId27"/>
    <p:sldId id="283" r:id="rId28"/>
    <p:sldId id="275" r:id="rId29"/>
    <p:sldId id="276" r:id="rId30"/>
    <p:sldId id="277" r:id="rId31"/>
    <p:sldId id="279" r:id="rId32"/>
    <p:sldId id="280" r:id="rId33"/>
    <p:sldId id="281" r:id="rId34"/>
    <p:sldId id="296" r:id="rId35"/>
    <p:sldId id="297" r:id="rId36"/>
    <p:sldId id="298" r:id="rId37"/>
    <p:sldId id="282" r:id="rId38"/>
    <p:sldId id="284" r:id="rId39"/>
    <p:sldId id="263" r:id="rId4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26" d="100"/>
          <a:sy n="126" d="100"/>
        </p:scale>
        <p:origin x="58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4.0452225523622189E-2"/>
          <c:y val="0.20751129297830082"/>
          <c:w val="0.67516464297301004"/>
          <c:h val="0.7915723400373218"/>
        </c:manualLayout>
      </c:layout>
      <c:pieChart>
        <c:varyColors val="1"/>
        <c:ser>
          <c:idx val="0"/>
          <c:order val="0"/>
          <c:tx>
            <c:strRef>
              <c:f>List1!$B$1</c:f>
              <c:strCache>
                <c:ptCount val="1"/>
                <c:pt idx="0">
                  <c:v>Prodej</c:v>
                </c:pt>
              </c:strCache>
            </c:strRef>
          </c:tx>
          <c:dPt>
            <c:idx val="2"/>
            <c:bubble3D val="0"/>
            <c:spPr>
              <a:solidFill>
                <a:srgbClr val="FF0000"/>
              </a:solidFill>
            </c:spPr>
            <c:extLst>
              <c:ext xmlns:c16="http://schemas.microsoft.com/office/drawing/2014/chart" uri="{C3380CC4-5D6E-409C-BE32-E72D297353CC}">
                <c16:uniqueId val="{00000001-9CFB-4B21-A5B1-E612CFF284C1}"/>
              </c:ext>
            </c:extLst>
          </c:dPt>
          <c:cat>
            <c:strRef>
              <c:f>List1!$A$2:$A$5</c:f>
              <c:strCache>
                <c:ptCount val="4"/>
                <c:pt idx="0">
                  <c:v>1. čtvrt.</c:v>
                </c:pt>
                <c:pt idx="1">
                  <c:v>2. čtvrt.</c:v>
                </c:pt>
                <c:pt idx="2">
                  <c:v>3. čtvrt.</c:v>
                </c:pt>
                <c:pt idx="3">
                  <c:v>4. čtvrt.</c:v>
                </c:pt>
              </c:strCache>
            </c:strRef>
          </c:cat>
          <c:val>
            <c:numRef>
              <c:f>List1!$B$2:$B$5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2-9CFB-4B21-A5B1-E612CFF284C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13.09.2021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isualcapitalist.com/what-happens-in-an-internet-minute-in-201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5052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84969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GDG je Google</a:t>
            </a:r>
            <a:r>
              <a:rPr lang="cs-CZ" baseline="0" dirty="0"/>
              <a:t> Digitální Garáž</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80383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https://www.visualcapitalist.com/what-happens-in-an-internet-minute-in-2019/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309396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https://wearesocial.com/special-reports/digital-in-2017-global-overview</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155431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33577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919801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https://wearesocial.com/special-reports/digital-in-2017-global-overview</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65315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319361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http://www.contentmarketing.cz/</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23429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411756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9289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solidFill>
                  <a:srgbClr val="002060"/>
                </a:solidFill>
              </a:rPr>
              <a:t>Globální dosah – internetová stránka může zasáhnout kohokoliv, kdo má přístup na internet. To umožňuje najít nové trhy a konkurovat globálně při malé investici.</a:t>
            </a:r>
          </a:p>
          <a:p>
            <a:r>
              <a:rPr lang="cs-CZ" sz="1200" dirty="0">
                <a:solidFill>
                  <a:srgbClr val="002060"/>
                </a:solidFill>
              </a:rPr>
              <a:t>Nižší náklady – správně naplánovaná a efektivně zacílená e-marketingová kampaň dokáže přitáhnout správné zákazníky s mnohem nižšími náklady než tradiční </a:t>
            </a:r>
            <a:r>
              <a:rPr lang="cs-CZ" sz="1200" dirty="0" err="1">
                <a:solidFill>
                  <a:srgbClr val="002060"/>
                </a:solidFill>
              </a:rPr>
              <a:t>mar-ketingové</a:t>
            </a:r>
            <a:r>
              <a:rPr lang="cs-CZ" sz="1200" dirty="0">
                <a:solidFill>
                  <a:srgbClr val="002060"/>
                </a:solidFill>
              </a:rPr>
              <a:t> metody. </a:t>
            </a:r>
          </a:p>
          <a:p>
            <a:r>
              <a:rPr lang="cs-CZ" sz="1200" dirty="0">
                <a:solidFill>
                  <a:srgbClr val="002060"/>
                </a:solidFill>
              </a:rPr>
              <a:t>Lehce sledovatelné a měřitelné výsledky – email marketing nebo </a:t>
            </a:r>
            <a:r>
              <a:rPr lang="cs-CZ" sz="1200" dirty="0" err="1">
                <a:solidFill>
                  <a:srgbClr val="002060"/>
                </a:solidFill>
              </a:rPr>
              <a:t>bannerová</a:t>
            </a:r>
            <a:r>
              <a:rPr lang="cs-CZ" sz="1200" dirty="0">
                <a:solidFill>
                  <a:srgbClr val="002060"/>
                </a:solidFill>
              </a:rPr>
              <a:t> re-</a:t>
            </a:r>
            <a:r>
              <a:rPr lang="cs-CZ" sz="1200" dirty="0" err="1">
                <a:solidFill>
                  <a:srgbClr val="002060"/>
                </a:solidFill>
              </a:rPr>
              <a:t>klama</a:t>
            </a:r>
            <a:r>
              <a:rPr lang="cs-CZ" sz="1200" dirty="0">
                <a:solidFill>
                  <a:srgbClr val="002060"/>
                </a:solidFill>
              </a:rPr>
              <a:t> ulehčuje zjišťování, jak efektivní kampaň byla. Firma může získat detailní informace z odpovědí zákazníků na její reklamu.</a:t>
            </a:r>
          </a:p>
          <a:p>
            <a:r>
              <a:rPr lang="cs-CZ" sz="1200" dirty="0">
                <a:solidFill>
                  <a:srgbClr val="002060"/>
                </a:solidFill>
              </a:rPr>
              <a:t>24 hodinový marketing – přes webové stránky si zákazníci můžou zjistit </a:t>
            </a:r>
            <a:r>
              <a:rPr lang="cs-CZ" sz="1200" dirty="0" err="1">
                <a:solidFill>
                  <a:srgbClr val="002060"/>
                </a:solidFill>
              </a:rPr>
              <a:t>informa-ce</a:t>
            </a:r>
            <a:r>
              <a:rPr lang="cs-CZ" sz="1200" dirty="0">
                <a:solidFill>
                  <a:srgbClr val="002060"/>
                </a:solidFill>
              </a:rPr>
              <a:t> o firmě nebo produktu, i když je to mimo úředních hodin.</a:t>
            </a:r>
          </a:p>
          <a:p>
            <a:r>
              <a:rPr lang="cs-CZ" sz="1200" dirty="0">
                <a:solidFill>
                  <a:srgbClr val="002060"/>
                </a:solidFill>
              </a:rPr>
              <a:t>Personalizace – jestliže je databáze zákazníků firmy spojená s její webovou </a:t>
            </a:r>
            <a:r>
              <a:rPr lang="cs-CZ" sz="1200" dirty="0" err="1">
                <a:solidFill>
                  <a:srgbClr val="002060"/>
                </a:solidFill>
              </a:rPr>
              <a:t>strán-kou</a:t>
            </a:r>
            <a:r>
              <a:rPr lang="cs-CZ" sz="1200" dirty="0">
                <a:solidFill>
                  <a:srgbClr val="002060"/>
                </a:solidFill>
              </a:rPr>
              <a:t>, pak někdo stránku navštíví, firma je může oslovit s konkrétní nabídkou. Čím více zákazníci a podniky nakupují, tím lepší jsou data a efektivnější marketing. </a:t>
            </a:r>
          </a:p>
          <a:p>
            <a:r>
              <a:rPr lang="cs-CZ" sz="1200" dirty="0">
                <a:solidFill>
                  <a:srgbClr val="002060"/>
                </a:solidFill>
              </a:rPr>
              <a:t>Marketing jeden na jednoho – e-marketing napomáhá získat přístup k individuálním zákazníkům na počítačích a mobilních telefonech.</a:t>
            </a:r>
          </a:p>
          <a:p>
            <a:r>
              <a:rPr lang="cs-CZ" sz="1200" dirty="0">
                <a:solidFill>
                  <a:srgbClr val="002060"/>
                </a:solidFill>
              </a:rPr>
              <a:t>Zajímavější kampaně – e-marketing umožňuje vytváření interaktivních kampaní využívaním hudby, grafiky a videí. Firma může poslat svým zákazníkům žádost na hru, či kvíz, jednoduše cokoliv, co si myslí, že by jej mohlo zaujmout. </a:t>
            </a:r>
          </a:p>
          <a:p>
            <a:r>
              <a:rPr lang="cs-CZ" sz="1200" dirty="0">
                <a:solidFill>
                  <a:srgbClr val="002060"/>
                </a:solidFill>
              </a:rPr>
              <a:t>Lepší míra konverze – na webové stránce jsou návštěvníci jenom pár kliků od dokončení nákupu, na rozdíl od jiných médií, které vyžadují telefonát nebo osobně zajít do obchodu.</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57293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 elektronické „jednostránkové“ dokumenty, které jsou obvykle zasílané e-mailem v pravidelných intervalech definovanému seznamu příjemců, kteří se přihlásili k odebírání elektronické pošty. Příjemci tak dávají najevo svůj zájem o hodnotný obsah dané firmy (novinky, kupóny, atd.). Odpověď se neočekává.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jsou běžně odesílány z poskytovatelů služeb 3. stran.</a:t>
            </a:r>
          </a:p>
          <a:p>
            <a:pPr lvl="0"/>
            <a:r>
              <a:rPr lang="cs-CZ" sz="1200" b="1" kern="1200" dirty="0">
                <a:solidFill>
                  <a:schemeClr val="tx1"/>
                </a:solidFill>
                <a:effectLst/>
                <a:latin typeface="+mn-lt"/>
                <a:ea typeface="+mn-ea"/>
                <a:cs typeface="+mn-cs"/>
              </a:rPr>
              <a:t>Sociální média</a:t>
            </a:r>
            <a:r>
              <a:rPr lang="cs-CZ" sz="1200" kern="1200" dirty="0">
                <a:solidFill>
                  <a:schemeClr val="tx1"/>
                </a:solidFill>
                <a:effectLst/>
                <a:latin typeface="+mn-lt"/>
                <a:ea typeface="+mn-ea"/>
                <a:cs typeface="+mn-cs"/>
              </a:rPr>
              <a:t> – média, které usnadňují komunikaci a sdílení prostřednictvím sociálních sítí. Důvodů, proč lidé využívají sociální média, je několik. Může to být touha sdílet informace a zkušenosti, držet krok s dobou, učit se nebo zhodnotit své zkušenosti. Sociální média jsou marketingovým snem firem, jakožto dobrá kampaň, která zajistí potenciální zákazníky značce nebo obrovskou příležitost sdílení marketingových aktivit.</a:t>
            </a:r>
          </a:p>
          <a:p>
            <a:pPr lvl="0"/>
            <a:r>
              <a:rPr lang="cs-CZ" sz="1200" b="1" kern="1200" dirty="0">
                <a:solidFill>
                  <a:schemeClr val="tx1"/>
                </a:solidFill>
                <a:effectLst/>
                <a:latin typeface="+mn-lt"/>
                <a:ea typeface="+mn-ea"/>
                <a:cs typeface="+mn-cs"/>
              </a:rPr>
              <a:t>SEO </a:t>
            </a:r>
            <a:r>
              <a:rPr lang="cs-CZ" sz="1200" kern="1200" dirty="0">
                <a:solidFill>
                  <a:schemeClr val="tx1"/>
                </a:solidFill>
                <a:effectLst/>
                <a:latin typeface="+mn-lt"/>
                <a:ea typeface="+mn-ea"/>
                <a:cs typeface="+mn-cs"/>
              </a:rPr>
              <a:t>(z angl. </a:t>
            </a:r>
            <a:r>
              <a:rPr lang="cs-CZ" sz="1200" kern="1200" dirty="0" err="1">
                <a:solidFill>
                  <a:schemeClr val="tx1"/>
                </a:solidFill>
                <a:effectLst/>
                <a:latin typeface="+mn-lt"/>
                <a:ea typeface="+mn-ea"/>
                <a:cs typeface="+mn-cs"/>
              </a:rPr>
              <a:t>Search</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Engine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Optimization</a:t>
            </a:r>
            <a:r>
              <a:rPr lang="cs-CZ" sz="1200" kern="1200" dirty="0">
                <a:solidFill>
                  <a:schemeClr val="tx1"/>
                </a:solidFill>
                <a:effectLst/>
                <a:latin typeface="+mn-lt"/>
                <a:ea typeface="+mn-ea"/>
                <a:cs typeface="+mn-cs"/>
              </a:rPr>
              <a:t>) – optimalizace pro vyhledávače představuje proces využívání souboru technik, který vede k lepšímu umístění webových stránek v neplacených (organických) výsledcích vyhledávání internetových vyhledávačů podle klíčových slov adekvátních pro dané webové stránky. Jestliže např. firma nabízí poznávací zájezdy do Itálie, je jejím cílem, aby se její nabídka objevila na první stránce s výsledky pokaždé, když někdo vyhledává „zájezdy Řím“. SEO k tomu napomáhá.</a:t>
            </a:r>
          </a:p>
          <a:p>
            <a:pPr lvl="0"/>
            <a:r>
              <a:rPr lang="cs-CZ" sz="1200" b="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 využívání mobilního média jako prostředku marketingové komunikace a distribuce jakéhokoli druhu propagačních, či reklamních sdělení konečnému zákazníkovi prostřednictvím bezdrátových sítí.</a:t>
            </a:r>
          </a:p>
          <a:p>
            <a:pPr lvl="0"/>
            <a:r>
              <a:rPr lang="cs-CZ" sz="1200" b="1"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 semináře vedené na webu. Jako marketingové nástroje mohou být použity pro propagační akce, lepší znalost produktů, „jak na to“ sezení apod. Jsou ideální pro produkty, které jsou vizuální, mají různorodé využití, zahrnují komplexní prodeje, atd.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jsou obvykle zdarma a jsou propagovány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či jinými marketingovými kanály. Jsou vyvinuty tak, aby nabízeli hodnotu potenciálním zákazníkům, demonstrovali atributy společnosti, jako je odbornost, inventář produktů, atd. a tak zapojili účastníky do nákupního cyklu.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využívají multimediální funkce, včetně používání prezentací, živých nebo předem nahraných videí, živé ukázky produktů, hlasovou komunikaci a textový chat. Mohou být zaznamenávány a zveřejněny na webových stránkách společnosti nebo na jiných stánkách, jako je </a:t>
            </a:r>
            <a:r>
              <a:rPr lang="cs-CZ" sz="1200" kern="1200" dirty="0" err="1">
                <a:solidFill>
                  <a:schemeClr val="tx1"/>
                </a:solidFill>
                <a:effectLst/>
                <a:latin typeface="+mn-lt"/>
                <a:ea typeface="+mn-ea"/>
                <a:cs typeface="+mn-cs"/>
              </a:rPr>
              <a:t>YouTube</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Tvorba videí</a:t>
            </a:r>
            <a:r>
              <a:rPr lang="cs-CZ" sz="1200" kern="1200" dirty="0">
                <a:solidFill>
                  <a:schemeClr val="tx1"/>
                </a:solidFill>
                <a:effectLst/>
                <a:latin typeface="+mn-lt"/>
                <a:ea typeface="+mn-ea"/>
                <a:cs typeface="+mn-cs"/>
              </a:rPr>
              <a:t> – videa jsou běžně používány k demonstraci výrobků nebo služeb a ukázce okolí těchto produktů, jako například oblast kolem domu, který se prodává. Představují velice efektivní marketingový nástroj, protože videa mají lidé rádi, pokud ovšem jsou rozumně krátké, zábavné a nápadité. </a:t>
            </a:r>
          </a:p>
          <a:p>
            <a:pPr lvl="0"/>
            <a:r>
              <a:rPr lang="cs-CZ" sz="1200" b="1" kern="1200" dirty="0">
                <a:solidFill>
                  <a:schemeClr val="tx1"/>
                </a:solidFill>
                <a:effectLst/>
                <a:latin typeface="+mn-lt"/>
                <a:ea typeface="+mn-ea"/>
                <a:cs typeface="+mn-cs"/>
              </a:rPr>
              <a:t>Vytváření obsahu (obsahový marketing)</a:t>
            </a:r>
            <a:r>
              <a:rPr lang="cs-CZ" sz="1200" kern="1200" dirty="0">
                <a:solidFill>
                  <a:schemeClr val="tx1"/>
                </a:solidFill>
                <a:effectLst/>
                <a:latin typeface="+mn-lt"/>
                <a:ea typeface="+mn-ea"/>
                <a:cs typeface="+mn-cs"/>
              </a:rPr>
              <a:t> – tvorba a umisťování hodnotného a užitečného obsahu, díky kterému se zákazníci zapojují do komunikace, přilákávají tak potenciální zákazníky a přimějí je k akci – koupě. Jedná se tedy o schopnost firmy komunikovat se zájemci a potenciálními zákazníky tak, aniž by na ně tlačila s nabídkou.</a:t>
            </a:r>
          </a:p>
          <a:p>
            <a:pPr lvl="0"/>
            <a:r>
              <a:rPr lang="cs-CZ" sz="1200" b="1" kern="1200" dirty="0">
                <a:solidFill>
                  <a:schemeClr val="tx1"/>
                </a:solidFill>
                <a:effectLst/>
                <a:latin typeface="+mn-lt"/>
                <a:ea typeface="+mn-ea"/>
                <a:cs typeface="+mn-cs"/>
              </a:rPr>
              <a:t>Placené reklamy</a:t>
            </a:r>
            <a:r>
              <a:rPr lang="cs-CZ" sz="1200" kern="1200" dirty="0">
                <a:solidFill>
                  <a:schemeClr val="tx1"/>
                </a:solidFill>
                <a:effectLst/>
                <a:latin typeface="+mn-lt"/>
                <a:ea typeface="+mn-ea"/>
                <a:cs typeface="+mn-cs"/>
              </a:rPr>
              <a:t> – </a:t>
            </a:r>
            <a:r>
              <a:rPr lang="cs-CZ" sz="1200" kern="1200" dirty="0" err="1">
                <a:solidFill>
                  <a:schemeClr val="tx1"/>
                </a:solidFill>
                <a:effectLst/>
                <a:latin typeface="+mn-lt"/>
                <a:ea typeface="+mn-ea"/>
                <a:cs typeface="+mn-cs"/>
              </a:rPr>
              <a:t>bannerová</a:t>
            </a:r>
            <a:r>
              <a:rPr lang="cs-CZ" sz="1200" kern="1200" dirty="0">
                <a:solidFill>
                  <a:schemeClr val="tx1"/>
                </a:solidFill>
                <a:effectLst/>
                <a:latin typeface="+mn-lt"/>
                <a:ea typeface="+mn-ea"/>
                <a:cs typeface="+mn-cs"/>
              </a:rPr>
              <a:t> reklama, PPC reklama, placené distribuce obsahu, či </a:t>
            </a:r>
            <a:r>
              <a:rPr lang="cs-CZ" sz="1200" kern="1200" dirty="0" err="1">
                <a:solidFill>
                  <a:schemeClr val="tx1"/>
                </a:solidFill>
                <a:effectLst/>
                <a:latin typeface="+mn-lt"/>
                <a:ea typeface="+mn-ea"/>
                <a:cs typeface="+mn-cs"/>
              </a:rPr>
              <a:t>syndikace</a:t>
            </a:r>
            <a:r>
              <a:rPr lang="cs-CZ" sz="1200" kern="1200" dirty="0">
                <a:solidFill>
                  <a:schemeClr val="tx1"/>
                </a:solidFill>
                <a:effectLst/>
                <a:latin typeface="+mn-lt"/>
                <a:ea typeface="+mn-ea"/>
                <a:cs typeface="+mn-cs"/>
              </a:rPr>
              <a:t>. Placené reklamy přivádí návštěvníky na webové stránky firem, blogy, či jiné on-line platformy. Jsou běžně používány k podání informací o společnosti on-line, když návštěvníci hledají určité výrazy nebo přichází na webové stránky, které zobrazují reklamy spojené s jejím obsahem.</a:t>
            </a:r>
          </a:p>
          <a:p>
            <a:r>
              <a:rPr lang="cs-CZ" sz="1200" b="1" kern="1200" dirty="0">
                <a:solidFill>
                  <a:schemeClr val="tx1"/>
                </a:solidFill>
                <a:effectLst/>
                <a:latin typeface="+mn-lt"/>
                <a:ea typeface="+mn-ea"/>
                <a:cs typeface="+mn-cs"/>
              </a:rPr>
              <a:t>Direct email kampaně (email marketing)</a:t>
            </a:r>
            <a:r>
              <a:rPr lang="cs-CZ" sz="1200" kern="1200" dirty="0">
                <a:solidFill>
                  <a:schemeClr val="tx1"/>
                </a:solidFill>
                <a:effectLst/>
                <a:latin typeface="+mn-lt"/>
                <a:ea typeface="+mn-ea"/>
                <a:cs typeface="+mn-cs"/>
              </a:rPr>
              <a:t> – komerční zpráva zasílaná skupině lidí prostřednictvím emailu. Odesílání emailových zpráv s cílem posílit vztahy se současnými zákazníky, podpořit jejich loajalitu, přimět je k okamžité koupě, či získat nové zákazníky.</a:t>
            </a:r>
            <a:r>
              <a:rPr lang="cs-CZ" dirty="0">
                <a:effectLst/>
              </a:rPr>
              <a:t>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625042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4510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60298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založeno</a:t>
            </a:r>
            <a:r>
              <a:rPr lang="cs-CZ" baseline="0" dirty="0"/>
              <a:t> na http://markething.cz/e-jako-sport-fenomen</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28382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604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81743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36166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91931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arkething.cz/" TargetMode="External"/><Relationship Id="rId3" Type="http://schemas.openxmlformats.org/officeDocument/2006/relationships/hyperlink" Target="https://www.facebook.com/groups/1656268444620875/" TargetMode="External"/><Relationship Id="rId7" Type="http://schemas.openxmlformats.org/officeDocument/2006/relationships/hyperlink" Target="http://tyinternety.c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rategie.e15.cz/" TargetMode="External"/><Relationship Id="rId11" Type="http://schemas.openxmlformats.org/officeDocument/2006/relationships/hyperlink" Target="http://www.engadget.com/" TargetMode="External"/><Relationship Id="rId5" Type="http://schemas.openxmlformats.org/officeDocument/2006/relationships/hyperlink" Target="http://www.m-journal.cz/cs/" TargetMode="External"/><Relationship Id="rId10" Type="http://schemas.openxmlformats.org/officeDocument/2006/relationships/hyperlink" Target="http://mashable.com/" TargetMode="External"/><Relationship Id="rId4" Type="http://schemas.openxmlformats.org/officeDocument/2006/relationships/hyperlink" Target="http://www.marketingovenoviny.cz/" TargetMode="External"/><Relationship Id="rId9" Type="http://schemas.openxmlformats.org/officeDocument/2006/relationships/hyperlink" Target="http://newsfeed.cz/"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gate.cz/blo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zzfeed.com/jamedjackson/instagram-influencer-2-million-followers-arii?fbclid=IwAR2raCJqONBL_U39mNuTaGRUTA6zfi7QSvlqLDv5pQxue12q-iQ4KItXZfA" TargetMode="External"/><Relationship Id="rId2" Type="http://schemas.openxmlformats.org/officeDocument/2006/relationships/hyperlink" Target="https://www.mediar.cz/galerie-reklamy/jak-vystrihnout-brand-kampan-pro-fintech-se-zasahem-10-milionu-kovy-a-portu/?fbclid=IwAR2jNV8CB_haQN-JHihttNzHZCrbZZmHhuYnsEe5zNFDfXeGNU7XQV8krfI" TargetMode="External"/><Relationship Id="rId1" Type="http://schemas.openxmlformats.org/officeDocument/2006/relationships/slideLayout" Target="../slideLayouts/slideLayout2.xml"/><Relationship Id="rId5" Type="http://schemas.openxmlformats.org/officeDocument/2006/relationships/hyperlink" Target="https://www.focus-age.cz/m-journal/aktuality/mcdonalds-rozehrava-na-printech-hamburgerovou-symfonii__s288x14722.html" TargetMode="External"/><Relationship Id="rId4" Type="http://schemas.openxmlformats.org/officeDocument/2006/relationships/hyperlink" Target="https://www.focus-age.cz/m-journal/marketing/mark-ritson-na-marketing--festivalu-2019--jak-vytvorit-funkcni-marketingovou-strategii__s277x14361.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hyperlink" Target="http://www.dbm.cz/pfile/1Blogbarometr%202015_CZ.pdf" TargetMode="External"/><Relationship Id="rId7" Type="http://schemas.openxmlformats.org/officeDocument/2006/relationships/hyperlink" Target="http://contentmarketinginstitute.com/2015/10/breaking-content-marketing-constrai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zive.cz/bleskovky/video-technologie-microsoftu-v-praxi-kdyz-babicka-jede-na-navstevu/sc-4-a-180200/default.aspx" TargetMode="External"/><Relationship Id="rId5" Type="http://schemas.openxmlformats.org/officeDocument/2006/relationships/hyperlink" Target="https://www.facebook.com/Intel/?fref=ts" TargetMode="External"/><Relationship Id="rId4" Type="http://schemas.openxmlformats.org/officeDocument/2006/relationships/hyperlink" Target="http://www.marcob2b.cz/content/jak-se-sestavit-multikanalovou-kampan-krok-po-krok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pir.cz/sites/default/files/brozurka_spir_vykonnostni_marketing.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arcob2b.cz/content/jak-se-sestavit-multikanalovou-kampan-krok-po-krok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ipodnikatel.cz/Propagace/planovani-reklamni-kampane-zadani-pro-reklamni-agenturu.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user/PewDiePi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twitch.tv/director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journal.cz/cs/aktuality/vyzkum-aka--ve-vyberovych-komisich-nesedi-ti--kteri-rozhoduji__s288x1329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Úvod do </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E-marketingu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Začátek naší společné cesty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t>FB skupina Marketing OPF Karviná </a:t>
            </a:r>
            <a:r>
              <a:rPr lang="cs-CZ" sz="2000" dirty="0">
                <a:hlinkClick r:id="rId3"/>
              </a:rPr>
              <a:t>https://www.facebook.com/groups/1656268444620875/</a:t>
            </a:r>
            <a:r>
              <a:rPr lang="cs-CZ" sz="2000" dirty="0"/>
              <a:t> </a:t>
            </a:r>
          </a:p>
          <a:p>
            <a:r>
              <a:rPr lang="cs-CZ" sz="2000" dirty="0"/>
              <a:t>FB Katedra podnikové ekonomiky a managementu SU OPF Karviná.</a:t>
            </a:r>
          </a:p>
          <a:p>
            <a:r>
              <a:rPr lang="cs-CZ" sz="2000" dirty="0">
                <a:hlinkClick r:id="rId4"/>
              </a:rPr>
              <a:t>http://www.marketingovenoviny.cz/</a:t>
            </a:r>
            <a:r>
              <a:rPr lang="cs-CZ" sz="2000" dirty="0"/>
              <a:t> </a:t>
            </a:r>
          </a:p>
          <a:p>
            <a:r>
              <a:rPr lang="cs-CZ" sz="2000" dirty="0">
                <a:hlinkClick r:id="rId5"/>
              </a:rPr>
              <a:t>http://www.m-journal.cz/cs/</a:t>
            </a:r>
            <a:endParaRPr lang="cs-CZ" sz="2000" dirty="0"/>
          </a:p>
          <a:p>
            <a:r>
              <a:rPr lang="cs-CZ" sz="2000" dirty="0">
                <a:hlinkClick r:id="rId6"/>
              </a:rPr>
              <a:t>http://strategie.e15.cz/</a:t>
            </a:r>
            <a:endParaRPr lang="cs-CZ" sz="2000" dirty="0"/>
          </a:p>
          <a:p>
            <a:r>
              <a:rPr lang="cs-CZ" sz="2000" dirty="0">
                <a:hlinkClick r:id="rId7"/>
              </a:rPr>
              <a:t>http://tyinternety.cz/</a:t>
            </a:r>
            <a:r>
              <a:rPr lang="cs-CZ" sz="2000" dirty="0"/>
              <a:t> </a:t>
            </a:r>
          </a:p>
          <a:p>
            <a:r>
              <a:rPr lang="cs-CZ" sz="2000" dirty="0">
                <a:hlinkClick r:id="rId8"/>
              </a:rPr>
              <a:t>http://www.markething.cz/</a:t>
            </a:r>
            <a:r>
              <a:rPr lang="cs-CZ" sz="2000" dirty="0"/>
              <a:t> </a:t>
            </a:r>
          </a:p>
          <a:p>
            <a:r>
              <a:rPr lang="cs-CZ" sz="2000" dirty="0">
                <a:hlinkClick r:id="rId9"/>
              </a:rPr>
              <a:t>http://newsfeed.cz/</a:t>
            </a:r>
            <a:r>
              <a:rPr lang="cs-CZ" sz="2000" dirty="0"/>
              <a:t> </a:t>
            </a:r>
          </a:p>
          <a:p>
            <a:r>
              <a:rPr lang="cs-CZ" sz="2000" dirty="0"/>
              <a:t>A další </a:t>
            </a:r>
            <a:r>
              <a:rPr lang="cs-CZ" sz="2000" dirty="0">
                <a:hlinkClick r:id="rId10"/>
              </a:rPr>
              <a:t>http://mashable.com/</a:t>
            </a:r>
            <a:r>
              <a:rPr lang="cs-CZ" sz="2000" dirty="0"/>
              <a:t>, </a:t>
            </a:r>
            <a:r>
              <a:rPr lang="cs-CZ" sz="2000" dirty="0">
                <a:hlinkClick r:id="rId11"/>
              </a:rPr>
              <a:t>http://www.engadget.com/</a:t>
            </a:r>
            <a:r>
              <a:rPr lang="cs-CZ" sz="2000" dirty="0"/>
              <a:t> apod. </a:t>
            </a:r>
          </a:p>
        </p:txBody>
      </p:sp>
      <p:sp>
        <p:nvSpPr>
          <p:cNvPr id="6" name="Nadpis 5"/>
          <p:cNvSpPr>
            <a:spLocks noGrp="1"/>
          </p:cNvSpPr>
          <p:nvPr>
            <p:ph type="title"/>
          </p:nvPr>
        </p:nvSpPr>
        <p:spPr>
          <a:xfrm>
            <a:off x="179512" y="195486"/>
            <a:ext cx="3888432" cy="507703"/>
          </a:xfrm>
        </p:spPr>
        <p:txBody>
          <a:bodyPr/>
          <a:lstStyle/>
          <a:p>
            <a:r>
              <a:rPr lang="cs-CZ" dirty="0"/>
              <a:t>Co sledovat</a:t>
            </a:r>
          </a:p>
        </p:txBody>
      </p:sp>
    </p:spTree>
    <p:extLst>
      <p:ext uri="{BB962C8B-B14F-4D97-AF65-F5344CB8AC3E}">
        <p14:creationId xmlns:p14="http://schemas.microsoft.com/office/powerpoint/2010/main" val="55978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Jeďte na Erasmus+!</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International Student </a:t>
            </a:r>
            <a:r>
              <a:rPr lang="cs-CZ" sz="2000" dirty="0" err="1">
                <a:solidFill>
                  <a:srgbClr val="002060"/>
                </a:solidFill>
                <a:latin typeface="Times New Roman" panose="02020603050405020304" pitchFamily="18" charset="0"/>
                <a:cs typeface="Times New Roman" panose="02020603050405020304" pitchFamily="18" charset="0"/>
              </a:rPr>
              <a:t>Seminar</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Rzeszow</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3"/>
              </a:rPr>
              <a:t>Business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Gate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A mnoho dalšího, viz web a Facebook.</a:t>
            </a:r>
          </a:p>
        </p:txBody>
      </p:sp>
      <p:sp>
        <p:nvSpPr>
          <p:cNvPr id="6" name="Nadpis 5"/>
          <p:cNvSpPr>
            <a:spLocks noGrp="1"/>
          </p:cNvSpPr>
          <p:nvPr>
            <p:ph type="title"/>
          </p:nvPr>
        </p:nvSpPr>
        <p:spPr>
          <a:xfrm>
            <a:off x="179512" y="195486"/>
            <a:ext cx="4608512" cy="507703"/>
          </a:xfrm>
        </p:spPr>
        <p:txBody>
          <a:bodyPr/>
          <a:lstStyle/>
          <a:p>
            <a:r>
              <a:rPr lang="cs-CZ" dirty="0"/>
              <a:t>OPF – studium plné příležitostí</a:t>
            </a:r>
          </a:p>
        </p:txBody>
      </p:sp>
    </p:spTree>
    <p:extLst>
      <p:ext uri="{BB962C8B-B14F-4D97-AF65-F5344CB8AC3E}">
        <p14:creationId xmlns:p14="http://schemas.microsoft.com/office/powerpoint/2010/main" val="173570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Motivační slajd</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Jste průkopníci, kteří nám pomáhají dotvořit předmět, záleží nám na vaší zpětné vazbě.</a:t>
            </a:r>
          </a:p>
          <a:p>
            <a:r>
              <a:rPr lang="cs-CZ" sz="2000" dirty="0">
                <a:solidFill>
                  <a:srgbClr val="002060"/>
                </a:solidFill>
                <a:latin typeface="Times New Roman" panose="02020603050405020304" pitchFamily="18" charset="0"/>
                <a:cs typeface="Times New Roman" panose="02020603050405020304" pitchFamily="18" charset="0"/>
              </a:rPr>
              <a:t>Studujete marketing – v praxi budete potřebovat tyto znalosti.</a:t>
            </a:r>
          </a:p>
          <a:p>
            <a:r>
              <a:rPr lang="cs-CZ" sz="2000" dirty="0">
                <a:solidFill>
                  <a:srgbClr val="002060"/>
                </a:solidFill>
              </a:rPr>
              <a:t>Snad si užijeme i nějakou srandu a bude nás to všechny bavit – předmět je hodně praktický. </a:t>
            </a:r>
          </a:p>
          <a:p>
            <a:r>
              <a:rPr lang="cs-CZ" sz="2000" dirty="0">
                <a:solidFill>
                  <a:srgbClr val="002060"/>
                </a:solidFill>
              </a:rPr>
              <a:t>Na vysoké škole se dá projít bez naučení čehokoliv – praxe je pak těžká – jsme tu pro vás 2 „mladí“ s praxí, ptejte se, diskutujte, vytáhněte z nás maximum </a:t>
            </a:r>
            <a:r>
              <a:rPr lang="cs-CZ" sz="2000" dirty="0">
                <a:solidFill>
                  <a:srgbClr val="002060"/>
                </a:solidFill>
                <a:sym typeface="Wingdings" panose="05000000000000000000" pitchFamily="2" charset="2"/>
              </a:rPr>
              <a:t> … </a:t>
            </a:r>
            <a:r>
              <a:rPr lang="cs-CZ" sz="2400" dirty="0">
                <a:solidFill>
                  <a:srgbClr val="FF0000"/>
                </a:solidFill>
                <a:sym typeface="Wingdings" panose="05000000000000000000" pitchFamily="2" charset="2"/>
              </a:rPr>
              <a:t>Co od předmětu čekáte? Co už znáte? Co se chcete naučit? </a:t>
            </a:r>
            <a:endParaRPr lang="en-US" sz="2000" dirty="0">
              <a:solidFill>
                <a:srgbClr val="FF0000"/>
              </a:solidFill>
            </a:endParaRPr>
          </a:p>
          <a:p>
            <a:endParaRPr 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6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Kejsky</a:t>
            </a:r>
            <a:endParaRPr lang="cs-CZ" dirty="0"/>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Jak vystřihnout </a:t>
            </a:r>
            <a:r>
              <a:rPr lang="cs-CZ" sz="2000" dirty="0" err="1">
                <a:solidFill>
                  <a:srgbClr val="002060"/>
                </a:solidFill>
                <a:latin typeface="Times New Roman" panose="02020603050405020304" pitchFamily="18" charset="0"/>
                <a:cs typeface="Times New Roman" panose="02020603050405020304" pitchFamily="18" charset="0"/>
                <a:hlinkClick r:id="rId2"/>
              </a:rPr>
              <a:t>brand</a:t>
            </a:r>
            <a:r>
              <a:rPr lang="cs-CZ" sz="2000" dirty="0">
                <a:solidFill>
                  <a:srgbClr val="002060"/>
                </a:solidFill>
                <a:latin typeface="Times New Roman" panose="02020603050405020304" pitchFamily="18" charset="0"/>
                <a:cs typeface="Times New Roman" panose="02020603050405020304" pitchFamily="18" charset="0"/>
                <a:hlinkClick r:id="rId2"/>
              </a:rPr>
              <a:t> kampaň pro </a:t>
            </a:r>
            <a:r>
              <a:rPr lang="cs-CZ" sz="2000" dirty="0" err="1">
                <a:solidFill>
                  <a:srgbClr val="002060"/>
                </a:solidFill>
                <a:latin typeface="Times New Roman" panose="02020603050405020304" pitchFamily="18" charset="0"/>
                <a:cs typeface="Times New Roman" panose="02020603050405020304" pitchFamily="18" charset="0"/>
                <a:hlinkClick r:id="rId2"/>
              </a:rPr>
              <a:t>fintech</a:t>
            </a:r>
            <a:r>
              <a:rPr lang="cs-CZ" sz="2000" dirty="0">
                <a:solidFill>
                  <a:srgbClr val="002060"/>
                </a:solidFill>
                <a:latin typeface="Times New Roman" panose="02020603050405020304" pitchFamily="18" charset="0"/>
                <a:cs typeface="Times New Roman" panose="02020603050405020304" pitchFamily="18" charset="0"/>
                <a:hlinkClick r:id="rId2"/>
              </a:rPr>
              <a:t> se zásahem 10 milionů: Kovy a Portu</a:t>
            </a:r>
            <a:r>
              <a:rPr lang="cs-CZ"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hlinkClick r:id="rId3"/>
            </a:endParaRPr>
          </a:p>
          <a:p>
            <a:endParaRPr lang="cs-CZ" sz="2000" dirty="0">
              <a:solidFill>
                <a:srgbClr val="002060"/>
              </a:solidFill>
              <a:latin typeface="Times New Roman" panose="02020603050405020304" pitchFamily="18" charset="0"/>
              <a:cs typeface="Times New Roman" panose="02020603050405020304" pitchFamily="18" charset="0"/>
              <a:hlinkClick r:id="rId3"/>
            </a:endParaRPr>
          </a:p>
          <a:p>
            <a:r>
              <a:rPr lang="cs-CZ" sz="2000" dirty="0" err="1">
                <a:solidFill>
                  <a:srgbClr val="002060"/>
                </a:solidFill>
                <a:latin typeface="Times New Roman" panose="02020603050405020304" pitchFamily="18" charset="0"/>
                <a:cs typeface="Times New Roman" panose="02020603050405020304" pitchFamily="18" charset="0"/>
                <a:hlinkClick r:id="rId3"/>
              </a:rPr>
              <a:t>Arri</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Instagram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influencer</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Mark</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Ritson</a:t>
            </a:r>
            <a:r>
              <a:rPr lang="cs-CZ" sz="2000" dirty="0">
                <a:solidFill>
                  <a:srgbClr val="002060"/>
                </a:solidFill>
                <a:latin typeface="Times New Roman" panose="02020603050405020304" pitchFamily="18" charset="0"/>
                <a:cs typeface="Times New Roman" panose="02020603050405020304" pitchFamily="18" charset="0"/>
              </a:rPr>
              <a:t> na Marketing Festivalu 2019: jak vytvořit funkční marketingovou strategii.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err="1">
                <a:solidFill>
                  <a:srgbClr val="002060"/>
                </a:solidFill>
                <a:latin typeface="Times New Roman" panose="02020603050405020304" pitchFamily="18" charset="0"/>
                <a:cs typeface="Times New Roman" panose="02020603050405020304" pitchFamily="18" charset="0"/>
              </a:rPr>
              <a:t>McDonald's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rozehrává</a:t>
            </a:r>
            <a:r>
              <a:rPr lang="cs-CZ" sz="2000" dirty="0">
                <a:solidFill>
                  <a:srgbClr val="002060"/>
                </a:solidFill>
                <a:latin typeface="Times New Roman" panose="02020603050405020304" pitchFamily="18" charset="0"/>
                <a:cs typeface="Times New Roman" panose="02020603050405020304" pitchFamily="18" charset="0"/>
              </a:rPr>
              <a:t> na </a:t>
            </a:r>
            <a:r>
              <a:rPr lang="cs-CZ" sz="2000" dirty="0" err="1">
                <a:solidFill>
                  <a:srgbClr val="002060"/>
                </a:solidFill>
                <a:latin typeface="Times New Roman" panose="02020603050405020304" pitchFamily="18" charset="0"/>
                <a:cs typeface="Times New Roman" panose="02020603050405020304" pitchFamily="18" charset="0"/>
              </a:rPr>
              <a:t>printech</a:t>
            </a:r>
            <a:r>
              <a:rPr lang="cs-CZ" sz="2000" dirty="0">
                <a:solidFill>
                  <a:srgbClr val="002060"/>
                </a:solidFill>
                <a:latin typeface="Times New Roman" panose="02020603050405020304" pitchFamily="18" charset="0"/>
                <a:cs typeface="Times New Roman" panose="02020603050405020304" pitchFamily="18" charset="0"/>
              </a:rPr>
              <a:t> hamburgerovou symfonii. </a:t>
            </a:r>
          </a:p>
        </p:txBody>
      </p:sp>
    </p:spTree>
    <p:extLst>
      <p:ext uri="{BB962C8B-B14F-4D97-AF65-F5344CB8AC3E}">
        <p14:creationId xmlns:p14="http://schemas.microsoft.com/office/powerpoint/2010/main" val="33223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Marketing je bouda na lidi!</a:t>
            </a:r>
            <a:r>
              <a:rPr lang="cs-CZ" sz="2000" dirty="0">
                <a:solidFill>
                  <a:srgbClr val="002060"/>
                </a:solidFill>
              </a:rPr>
              <a:t>“ (Karel Skeptik,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je reklama v televizi, třeba ta pěkná s pejsky nebo ta otravná s </a:t>
            </a:r>
            <a:r>
              <a:rPr lang="cs-CZ" sz="2000" i="1" dirty="0" err="1">
                <a:solidFill>
                  <a:srgbClr val="002060"/>
                </a:solidFill>
              </a:rPr>
              <a:t>Alza</a:t>
            </a:r>
            <a:r>
              <a:rPr lang="cs-CZ" sz="2000" i="1" dirty="0">
                <a:solidFill>
                  <a:srgbClr val="002060"/>
                </a:solidFill>
              </a:rPr>
              <a:t> ufonem.</a:t>
            </a:r>
            <a:r>
              <a:rPr lang="cs-CZ" sz="2000" dirty="0">
                <a:solidFill>
                  <a:srgbClr val="002060"/>
                </a:solidFill>
              </a:rPr>
              <a:t>“ (Júlie Skočdopole,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to jsou ty letáky ve schránce, akce 1+1 na pizzu, reklama v TV apod., že?</a:t>
            </a:r>
            <a:r>
              <a:rPr lang="cs-CZ" sz="2000" dirty="0">
                <a:solidFill>
                  <a:srgbClr val="002060"/>
                </a:solidFill>
              </a:rPr>
              <a:t>“ – tedy komunikace. (Cecílie </a:t>
            </a:r>
            <a:r>
              <a:rPr lang="cs-CZ" sz="2000" dirty="0" err="1">
                <a:solidFill>
                  <a:srgbClr val="002060"/>
                </a:solidFill>
              </a:rPr>
              <a:t>Šetřílková</a:t>
            </a:r>
            <a:r>
              <a:rPr lang="cs-CZ" sz="2000" dirty="0">
                <a:solidFill>
                  <a:srgbClr val="002060"/>
                </a:solidFill>
              </a:rPr>
              <a:t>,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jsou nástroje, které mi umožní více prodat.</a:t>
            </a:r>
            <a:r>
              <a:rPr lang="cs-CZ" sz="2000" dirty="0">
                <a:solidFill>
                  <a:srgbClr val="002060"/>
                </a:solidFill>
              </a:rPr>
              <a:t>“ (manažer Antonín T., 2015)</a:t>
            </a:r>
          </a:p>
        </p:txBody>
      </p:sp>
      <p:sp>
        <p:nvSpPr>
          <p:cNvPr id="6" name="Nadpis 5"/>
          <p:cNvSpPr>
            <a:spLocks noGrp="1"/>
          </p:cNvSpPr>
          <p:nvPr>
            <p:ph type="title"/>
          </p:nvPr>
        </p:nvSpPr>
        <p:spPr>
          <a:xfrm>
            <a:off x="107504" y="195486"/>
            <a:ext cx="8136904" cy="507703"/>
          </a:xfrm>
        </p:spPr>
        <p:txBody>
          <a:bodyPr/>
          <a:lstStyle/>
          <a:p>
            <a:r>
              <a:rPr lang="cs-CZ" dirty="0"/>
              <a:t>1 Marketing – základní opakování – lidové názory na marketing</a:t>
            </a:r>
          </a:p>
        </p:txBody>
      </p:sp>
    </p:spTree>
    <p:extLst>
      <p:ext uri="{BB962C8B-B14F-4D97-AF65-F5344CB8AC3E}">
        <p14:creationId xmlns:p14="http://schemas.microsoft.com/office/powerpoint/2010/main" val="166188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Společenský a manažerský proces, jehož prostřednictvím uspokojují jednotlivci a skupiny své potřeby a přání v procesu výroby a směny produktů a hodnot. (</a:t>
            </a:r>
            <a:r>
              <a:rPr lang="cs-CZ" sz="2000" dirty="0" err="1">
                <a:solidFill>
                  <a:srgbClr val="002060"/>
                </a:solidFill>
              </a:rPr>
              <a:t>Kotler</a:t>
            </a:r>
            <a:r>
              <a:rPr lang="cs-CZ" sz="2000" dirty="0">
                <a:solidFill>
                  <a:srgbClr val="002060"/>
                </a:solidFill>
              </a:rPr>
              <a:t>, 2007)</a:t>
            </a:r>
          </a:p>
          <a:p>
            <a:r>
              <a:rPr lang="cs-CZ" sz="2000" dirty="0">
                <a:solidFill>
                  <a:srgbClr val="002060"/>
                </a:solidFill>
              </a:rPr>
              <a:t>Marketing je proces řízení, jehož výsledkem je poznání, předvídání, ovlivňování a v konečné fázi uspokojení potřeb a přání zákazníka efektivním a výhodným způsobem zajišťujícím splnění cílů organizace. (Světlík)</a:t>
            </a:r>
          </a:p>
          <a:p>
            <a:r>
              <a:rPr lang="cs-CZ" sz="2000" b="1" dirty="0">
                <a:solidFill>
                  <a:srgbClr val="002060"/>
                </a:solidFill>
              </a:rPr>
              <a:t>Marketing je činnost, soubor institucí a procesů pro vytváření, komunikaci, poskytování a výměnu nabídek, které mají hodnotu pro zákazníky, klienty, partnery a společnost obecně. (AMA, 2013)</a:t>
            </a:r>
            <a:endParaRPr lang="cs-CZ" sz="2000" dirty="0">
              <a:solidFill>
                <a:srgbClr val="002060"/>
              </a:solidFill>
            </a:endParaRPr>
          </a:p>
        </p:txBody>
      </p:sp>
      <p:sp>
        <p:nvSpPr>
          <p:cNvPr id="6" name="Nadpis 5"/>
          <p:cNvSpPr>
            <a:spLocks noGrp="1"/>
          </p:cNvSpPr>
          <p:nvPr>
            <p:ph type="title"/>
          </p:nvPr>
        </p:nvSpPr>
        <p:spPr>
          <a:xfrm>
            <a:off x="179512" y="195486"/>
            <a:ext cx="4608512" cy="507703"/>
          </a:xfrm>
        </p:spPr>
        <p:txBody>
          <a:bodyPr/>
          <a:lstStyle/>
          <a:p>
            <a:r>
              <a:rPr lang="cs-CZ" dirty="0"/>
              <a:t>(Současný) pohled na marketing</a:t>
            </a:r>
          </a:p>
        </p:txBody>
      </p:sp>
    </p:spTree>
    <p:extLst>
      <p:ext uri="{BB962C8B-B14F-4D97-AF65-F5344CB8AC3E}">
        <p14:creationId xmlns:p14="http://schemas.microsoft.com/office/powerpoint/2010/main" val="277080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Přístup na internet – v roce 2000 cca 361 mil. lidí, v roce 2014 cca 3 mld., dnes cca polovina světa, v Evropě skoro 80%. </a:t>
            </a:r>
          </a:p>
          <a:p>
            <a:r>
              <a:rPr lang="cs-CZ" sz="2000" dirty="0">
                <a:solidFill>
                  <a:srgbClr val="002060"/>
                </a:solidFill>
              </a:rPr>
              <a:t>Na internetu strávíme průměrně přes 1900 minut měsíčně. </a:t>
            </a:r>
          </a:p>
          <a:p>
            <a:r>
              <a:rPr lang="cs-CZ" sz="2000" dirty="0">
                <a:solidFill>
                  <a:srgbClr val="002060"/>
                </a:solidFill>
              </a:rPr>
              <a:t>Na internetu nakupujeme (v roce 2018 v ČR obchod přes 100 mld. Kč.).</a:t>
            </a:r>
          </a:p>
          <a:p>
            <a:r>
              <a:rPr lang="cs-CZ" sz="2000" dirty="0">
                <a:solidFill>
                  <a:srgbClr val="002060"/>
                </a:solidFill>
              </a:rPr>
              <a:t>Sledujeme videa na YT, </a:t>
            </a:r>
            <a:r>
              <a:rPr lang="cs-CZ" sz="2000" dirty="0" err="1">
                <a:solidFill>
                  <a:srgbClr val="002060"/>
                </a:solidFill>
              </a:rPr>
              <a:t>Netflix</a:t>
            </a:r>
            <a:r>
              <a:rPr lang="cs-CZ" sz="2000" dirty="0">
                <a:solidFill>
                  <a:srgbClr val="002060"/>
                </a:solidFill>
              </a:rPr>
              <a:t>. Jsme na sociálních sítích. </a:t>
            </a:r>
          </a:p>
          <a:p>
            <a:r>
              <a:rPr lang="cs-CZ" sz="2000" dirty="0">
                <a:solidFill>
                  <a:srgbClr val="002060"/>
                </a:solidFill>
              </a:rPr>
              <a:t>Sledujeme weby, kde máme rádi obsah, interaktivitu, dostupnou péči.</a:t>
            </a:r>
          </a:p>
          <a:p>
            <a:r>
              <a:rPr lang="cs-CZ" sz="2000" dirty="0">
                <a:solidFill>
                  <a:srgbClr val="002060"/>
                </a:solidFill>
              </a:rPr>
              <a:t>Díky působení online podstatně lépe poznáme své zákazníky. </a:t>
            </a:r>
          </a:p>
          <a:p>
            <a:endParaRPr lang="cs-CZ" sz="2000" dirty="0">
              <a:solidFill>
                <a:srgbClr val="002060"/>
              </a:solidFill>
            </a:endParaRPr>
          </a:p>
        </p:txBody>
      </p:sp>
      <p:sp>
        <p:nvSpPr>
          <p:cNvPr id="6" name="Nadpis 5"/>
          <p:cNvSpPr>
            <a:spLocks noGrp="1"/>
          </p:cNvSpPr>
          <p:nvPr>
            <p:ph type="title"/>
          </p:nvPr>
        </p:nvSpPr>
        <p:spPr>
          <a:xfrm>
            <a:off x="179512" y="195486"/>
            <a:ext cx="4968552" cy="507703"/>
          </a:xfrm>
        </p:spPr>
        <p:txBody>
          <a:bodyPr/>
          <a:lstStyle/>
          <a:p>
            <a:r>
              <a:rPr lang="cs-CZ" dirty="0"/>
              <a:t>Svět se digitalizuje – GDG lekce 1, 2</a:t>
            </a:r>
          </a:p>
        </p:txBody>
      </p:sp>
    </p:spTree>
    <p:extLst>
      <p:ext uri="{BB962C8B-B14F-4D97-AF65-F5344CB8AC3E}">
        <p14:creationId xmlns:p14="http://schemas.microsoft.com/office/powerpoint/2010/main" val="414451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Potřeba</a:t>
            </a:r>
            <a:r>
              <a:rPr lang="cs-CZ" sz="2000" dirty="0">
                <a:solidFill>
                  <a:srgbClr val="002060"/>
                </a:solidFill>
              </a:rPr>
              <a:t> = pocit nedostatku.</a:t>
            </a:r>
          </a:p>
          <a:p>
            <a:r>
              <a:rPr lang="cs-CZ" sz="2000" b="1" dirty="0">
                <a:solidFill>
                  <a:srgbClr val="002060"/>
                </a:solidFill>
              </a:rPr>
              <a:t>Přání</a:t>
            </a:r>
            <a:r>
              <a:rPr lang="cs-CZ" sz="2000" dirty="0">
                <a:solidFill>
                  <a:srgbClr val="002060"/>
                </a:solidFill>
              </a:rPr>
              <a:t> = formulace potřeby (</a:t>
            </a:r>
            <a:r>
              <a:rPr lang="cs-CZ" sz="2000" dirty="0" err="1">
                <a:solidFill>
                  <a:srgbClr val="002060"/>
                </a:solidFill>
              </a:rPr>
              <a:t>socio</a:t>
            </a:r>
            <a:r>
              <a:rPr lang="cs-CZ" sz="2000" dirty="0">
                <a:solidFill>
                  <a:srgbClr val="002060"/>
                </a:solidFill>
              </a:rPr>
              <a:t>-kulturní a osobní charakteristiky spotřebitele).</a:t>
            </a:r>
          </a:p>
          <a:p>
            <a:r>
              <a:rPr lang="cs-CZ" sz="2000" b="1" dirty="0">
                <a:solidFill>
                  <a:srgbClr val="002060"/>
                </a:solidFill>
              </a:rPr>
              <a:t>Poptávka</a:t>
            </a:r>
            <a:r>
              <a:rPr lang="cs-CZ" sz="2000" dirty="0">
                <a:solidFill>
                  <a:srgbClr val="002060"/>
                </a:solidFill>
              </a:rPr>
              <a:t> = přání podpořená určitou kupní silou (impulzivní nakupování – vážně to potřebuji?). </a:t>
            </a:r>
          </a:p>
          <a:p>
            <a:r>
              <a:rPr lang="cs-CZ" sz="2000" dirty="0">
                <a:solidFill>
                  <a:srgbClr val="002060"/>
                </a:solidFill>
              </a:rPr>
              <a:t>Poptávka = „souhrn produktů, které jsou zákazníci schopni si koupit“.</a:t>
            </a:r>
          </a:p>
          <a:p>
            <a:r>
              <a:rPr lang="cs-CZ" sz="2000" b="1" dirty="0">
                <a:solidFill>
                  <a:srgbClr val="002060"/>
                </a:solidFill>
              </a:rPr>
              <a:t>Hodnota</a:t>
            </a:r>
            <a:r>
              <a:rPr lang="cs-CZ" sz="2000" dirty="0">
                <a:solidFill>
                  <a:srgbClr val="002060"/>
                </a:solidFill>
              </a:rPr>
              <a:t> (zákazníkův odhad celkového potenciálu produktu uspokojit jeho potřeby) </a:t>
            </a:r>
            <a:r>
              <a:rPr lang="cs-CZ" sz="2000" b="1" dirty="0">
                <a:solidFill>
                  <a:srgbClr val="002060"/>
                </a:solidFill>
              </a:rPr>
              <a:t>produktu</a:t>
            </a:r>
            <a:r>
              <a:rPr lang="cs-CZ" sz="2000" dirty="0">
                <a:solidFill>
                  <a:srgbClr val="002060"/>
                </a:solidFill>
              </a:rPr>
              <a:t> pro zákazníka. Jak ji měřit? Jaká je hodnota pro firmu? Jaké jsou drivery (tahouni) poptávky (cena, značka, certifikace)?</a:t>
            </a:r>
          </a:p>
        </p:txBody>
      </p:sp>
      <p:sp>
        <p:nvSpPr>
          <p:cNvPr id="6" name="Nadpis 5"/>
          <p:cNvSpPr>
            <a:spLocks noGrp="1"/>
          </p:cNvSpPr>
          <p:nvPr>
            <p:ph type="title"/>
          </p:nvPr>
        </p:nvSpPr>
        <p:spPr>
          <a:xfrm>
            <a:off x="179512" y="195486"/>
            <a:ext cx="4536504" cy="507703"/>
          </a:xfrm>
        </p:spPr>
        <p:txBody>
          <a:bodyPr/>
          <a:lstStyle/>
          <a:p>
            <a:r>
              <a:rPr lang="cs-CZ" dirty="0"/>
              <a:t>Základní marketingový koncept</a:t>
            </a:r>
          </a:p>
        </p:txBody>
      </p:sp>
    </p:spTree>
    <p:extLst>
      <p:ext uri="{BB962C8B-B14F-4D97-AF65-F5344CB8AC3E}">
        <p14:creationId xmlns:p14="http://schemas.microsoft.com/office/powerpoint/2010/main" val="293897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128792" cy="507703"/>
          </a:xfrm>
        </p:spPr>
        <p:txBody>
          <a:bodyPr/>
          <a:lstStyle/>
          <a:p>
            <a:r>
              <a:rPr lang="cs-CZ" dirty="0"/>
              <a:t>Co se děje každou minutu na internetu v roce 2019?</a:t>
            </a:r>
          </a:p>
        </p:txBody>
      </p:sp>
      <p:pic>
        <p:nvPicPr>
          <p:cNvPr id="3" name="Obrázek 2">
            <a:extLst>
              <a:ext uri="{FF2B5EF4-FFF2-40B4-BE49-F238E27FC236}">
                <a16:creationId xmlns:a16="http://schemas.microsoft.com/office/drawing/2014/main" id="{7A48C6C8-DE3E-46DE-8B97-9A51C1DAF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91211"/>
            <a:ext cx="3587978" cy="4156803"/>
          </a:xfrm>
          <a:prstGeom prst="rect">
            <a:avLst/>
          </a:prstGeom>
        </p:spPr>
      </p:pic>
    </p:spTree>
    <p:extLst>
      <p:ext uri="{BB962C8B-B14F-4D97-AF65-F5344CB8AC3E}">
        <p14:creationId xmlns:p14="http://schemas.microsoft.com/office/powerpoint/2010/main" val="354059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b="1" dirty="0">
                <a:solidFill>
                  <a:srgbClr val="002060"/>
                </a:solidFill>
              </a:rPr>
              <a:t>Strategická marketingová rozhodnutí:</a:t>
            </a:r>
          </a:p>
          <a:p>
            <a:pPr lvl="1"/>
            <a:r>
              <a:rPr lang="cs-CZ" sz="1800" dirty="0">
                <a:solidFill>
                  <a:srgbClr val="002060"/>
                </a:solidFill>
              </a:rPr>
              <a:t>Kdo je náš zákazník?</a:t>
            </a:r>
          </a:p>
          <a:p>
            <a:pPr lvl="1"/>
            <a:r>
              <a:rPr lang="cs-CZ" sz="1800" dirty="0">
                <a:solidFill>
                  <a:srgbClr val="002060"/>
                </a:solidFill>
              </a:rPr>
              <a:t>Jakou hodnotu mu nabízíme?</a:t>
            </a:r>
          </a:p>
          <a:p>
            <a:pPr lvl="1"/>
            <a:r>
              <a:rPr lang="cs-CZ" sz="1800" dirty="0">
                <a:solidFill>
                  <a:srgbClr val="002060"/>
                </a:solidFill>
              </a:rPr>
              <a:t>Jak zajišťujeme jeho spokojenost?</a:t>
            </a:r>
          </a:p>
          <a:p>
            <a:pPr lvl="1"/>
            <a:r>
              <a:rPr lang="cs-CZ" sz="1800" dirty="0">
                <a:solidFill>
                  <a:srgbClr val="002060"/>
                </a:solidFill>
              </a:rPr>
              <a:t>Jak si udržujeme konkurenční pozici?</a:t>
            </a:r>
          </a:p>
          <a:p>
            <a:endParaRPr lang="cs-CZ" sz="1800" dirty="0">
              <a:solidFill>
                <a:srgbClr val="002060"/>
              </a:solidFill>
            </a:endParaRPr>
          </a:p>
          <a:p>
            <a:r>
              <a:rPr lang="cs-CZ" sz="1800" b="1" dirty="0">
                <a:solidFill>
                  <a:srgbClr val="002060"/>
                </a:solidFill>
              </a:rPr>
              <a:t>Taktická marketingová rozhodnutí:</a:t>
            </a:r>
          </a:p>
          <a:p>
            <a:pPr lvl="1"/>
            <a:r>
              <a:rPr lang="cs-CZ" sz="1800" dirty="0">
                <a:solidFill>
                  <a:srgbClr val="002060"/>
                </a:solidFill>
              </a:rPr>
              <a:t>Jaký produkt budeme nabízet?</a:t>
            </a:r>
          </a:p>
          <a:p>
            <a:pPr lvl="1"/>
            <a:r>
              <a:rPr lang="cs-CZ" sz="1800" dirty="0">
                <a:solidFill>
                  <a:srgbClr val="002060"/>
                </a:solidFill>
              </a:rPr>
              <a:t>Jaká bude jeho cena?</a:t>
            </a:r>
          </a:p>
          <a:p>
            <a:pPr lvl="1"/>
            <a:r>
              <a:rPr lang="cs-CZ" sz="1800" dirty="0">
                <a:solidFill>
                  <a:srgbClr val="002060"/>
                </a:solidFill>
              </a:rPr>
              <a:t>Kde, kdy a jak ho budeme propagovat?</a:t>
            </a:r>
          </a:p>
          <a:p>
            <a:pPr lvl="1"/>
            <a:r>
              <a:rPr lang="cs-CZ" sz="1800" dirty="0">
                <a:solidFill>
                  <a:srgbClr val="002060"/>
                </a:solidFill>
              </a:rPr>
              <a:t>Kde, kdy a jak bude zákazníkům dostupný?</a:t>
            </a:r>
          </a:p>
        </p:txBody>
      </p:sp>
      <p:sp>
        <p:nvSpPr>
          <p:cNvPr id="6" name="Nadpis 5"/>
          <p:cNvSpPr>
            <a:spLocks noGrp="1"/>
          </p:cNvSpPr>
          <p:nvPr>
            <p:ph type="title"/>
          </p:nvPr>
        </p:nvSpPr>
        <p:spPr>
          <a:xfrm>
            <a:off x="179512" y="195486"/>
            <a:ext cx="5256584" cy="507703"/>
          </a:xfrm>
        </p:spPr>
        <p:txBody>
          <a:bodyPr/>
          <a:lstStyle/>
          <a:p>
            <a:r>
              <a:rPr lang="cs-CZ" dirty="0"/>
              <a:t>Strategická a taktická rovina marketingu</a:t>
            </a:r>
          </a:p>
        </p:txBody>
      </p:sp>
    </p:spTree>
    <p:extLst>
      <p:ext uri="{BB962C8B-B14F-4D97-AF65-F5344CB8AC3E}">
        <p14:creationId xmlns:p14="http://schemas.microsoft.com/office/powerpoint/2010/main" val="286328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Podmínky předmětu.</a:t>
            </a:r>
          </a:p>
          <a:p>
            <a:r>
              <a:rPr lang="cs-CZ" altLang="cs-CZ" sz="2000" b="1" dirty="0">
                <a:solidFill>
                  <a:srgbClr val="002060"/>
                </a:solidFill>
                <a:latin typeface="Times New Roman" panose="02020603050405020304" pitchFamily="18" charset="0"/>
                <a:cs typeface="Times New Roman" panose="02020603050405020304" pitchFamily="18" charset="0"/>
              </a:rPr>
              <a:t>Studijní literatura.</a:t>
            </a:r>
          </a:p>
          <a:p>
            <a:r>
              <a:rPr lang="cs-CZ" altLang="cs-CZ" sz="2000" b="1" dirty="0">
                <a:solidFill>
                  <a:srgbClr val="002060"/>
                </a:solidFill>
                <a:latin typeface="Times New Roman" panose="02020603050405020304" pitchFamily="18" charset="0"/>
                <a:cs typeface="Times New Roman" panose="02020603050405020304" pitchFamily="18" charset="0"/>
              </a:rPr>
              <a:t>Struktura přednášek.</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1 Marketing – základní opakování.</a:t>
            </a:r>
          </a:p>
          <a:p>
            <a:r>
              <a:rPr lang="cs-CZ" altLang="cs-CZ" sz="2000" b="1" dirty="0">
                <a:solidFill>
                  <a:srgbClr val="002060"/>
                </a:solidFill>
                <a:latin typeface="Times New Roman" panose="02020603050405020304" pitchFamily="18" charset="0"/>
                <a:cs typeface="Times New Roman" panose="02020603050405020304" pitchFamily="18" charset="0"/>
              </a:rPr>
              <a:t>2 E-marketing – vymezení pojmu.</a:t>
            </a:r>
          </a:p>
          <a:p>
            <a:r>
              <a:rPr lang="cs-CZ" altLang="cs-CZ" sz="2000" b="1" dirty="0">
                <a:solidFill>
                  <a:srgbClr val="002060"/>
                </a:solidFill>
                <a:latin typeface="Times New Roman" panose="02020603050405020304" pitchFamily="18" charset="0"/>
                <a:cs typeface="Times New Roman" panose="02020603050405020304" pitchFamily="18" charset="0"/>
              </a:rPr>
              <a:t>3 Kampaně – jak na ně?</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3669" y="1059582"/>
            <a:ext cx="3164196" cy="1872208"/>
          </a:xfrm>
          <a:prstGeom prst="rect">
            <a:avLst/>
          </a:prstGeom>
        </p:spPr>
        <p:txBody>
          <a:bodyPr>
            <a:noAutofit/>
          </a:bodyPr>
          <a:lstStyle/>
          <a:p>
            <a:pPr fontAlgn="base"/>
            <a:r>
              <a:rPr lang="cs-CZ" sz="1800" dirty="0">
                <a:solidFill>
                  <a:srgbClr val="002060"/>
                </a:solidFill>
              </a:rPr>
              <a:t>Celková populace v roce 2017 je </a:t>
            </a:r>
            <a:r>
              <a:rPr lang="cs-CZ" sz="1800" dirty="0">
                <a:solidFill>
                  <a:srgbClr val="FF0000"/>
                </a:solidFill>
              </a:rPr>
              <a:t>7,4</a:t>
            </a:r>
            <a:r>
              <a:rPr lang="cs-CZ" sz="1800" dirty="0">
                <a:solidFill>
                  <a:srgbClr val="002060"/>
                </a:solidFill>
              </a:rPr>
              <a:t>76 mld. lidí, z toho </a:t>
            </a:r>
            <a:r>
              <a:rPr lang="cs-CZ" sz="1800" dirty="0">
                <a:solidFill>
                  <a:srgbClr val="FF0000"/>
                </a:solidFill>
              </a:rPr>
              <a:t>3,7</a:t>
            </a:r>
            <a:r>
              <a:rPr lang="cs-CZ" sz="1800" dirty="0">
                <a:solidFill>
                  <a:srgbClr val="002060"/>
                </a:solidFill>
              </a:rPr>
              <a:t>7 mld. má přístup k internetu (50%), </a:t>
            </a:r>
            <a:r>
              <a:rPr lang="cs-CZ" sz="1800" dirty="0">
                <a:solidFill>
                  <a:srgbClr val="FF0000"/>
                </a:solidFill>
              </a:rPr>
              <a:t>2,8</a:t>
            </a:r>
            <a:r>
              <a:rPr lang="cs-CZ" sz="1800" dirty="0">
                <a:solidFill>
                  <a:srgbClr val="002060"/>
                </a:solidFill>
              </a:rPr>
              <a:t> mld. je na sociálních sítích (37%), </a:t>
            </a:r>
            <a:r>
              <a:rPr lang="cs-CZ" sz="1800" dirty="0">
                <a:solidFill>
                  <a:srgbClr val="FF0000"/>
                </a:solidFill>
              </a:rPr>
              <a:t>4,2</a:t>
            </a:r>
            <a:r>
              <a:rPr lang="cs-CZ" sz="1800" dirty="0">
                <a:solidFill>
                  <a:srgbClr val="002060"/>
                </a:solidFill>
              </a:rPr>
              <a:t> mld. má mobilní telefon (66%), </a:t>
            </a:r>
            <a:r>
              <a:rPr lang="cs-CZ" sz="1800" dirty="0">
                <a:solidFill>
                  <a:srgbClr val="FF0000"/>
                </a:solidFill>
              </a:rPr>
              <a:t>2,5</a:t>
            </a:r>
            <a:r>
              <a:rPr lang="cs-CZ" sz="1800" dirty="0">
                <a:solidFill>
                  <a:srgbClr val="002060"/>
                </a:solidFill>
              </a:rPr>
              <a:t>6 mld. používá sociální sítě na mobilu (34%), </a:t>
            </a:r>
            <a:r>
              <a:rPr lang="cs-CZ" sz="1800" dirty="0">
                <a:solidFill>
                  <a:srgbClr val="FF0000"/>
                </a:solidFill>
              </a:rPr>
              <a:t>1,6</a:t>
            </a:r>
            <a:r>
              <a:rPr lang="cs-CZ" sz="1800" dirty="0">
                <a:solidFill>
                  <a:srgbClr val="002060"/>
                </a:solidFill>
              </a:rPr>
              <a:t>1 mld. nakupuje online (22%). Oproti předchozímu roku je to meziroční nárůst o 10%, 21%, 5% a 30%!</a:t>
            </a:r>
          </a:p>
          <a:p>
            <a:pPr fontAlgn="base"/>
            <a:endParaRPr lang="cs-CZ" sz="1800" dirty="0">
              <a:solidFill>
                <a:srgbClr val="002060"/>
              </a:solidFill>
            </a:endParaRPr>
          </a:p>
          <a:p>
            <a:pPr fontAlgn="base"/>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Statistika o internetu</a:t>
            </a:r>
          </a:p>
        </p:txBody>
      </p:sp>
      <p:pic>
        <p:nvPicPr>
          <p:cNvPr id="1026" name="Picture 2" descr="https://wearesocial-net.s3.amazonaws.com/uk/wp-content/uploads/sites/2/2017/01/Slide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47613"/>
            <a:ext cx="5394932" cy="30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3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1800" b="1" dirty="0"/>
          </a:p>
          <a:p>
            <a:pPr lvl="0"/>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Penetrace internetu podle země</a:t>
            </a:r>
          </a:p>
        </p:txBody>
      </p:sp>
      <p:pic>
        <p:nvPicPr>
          <p:cNvPr id="2050" name="Picture 2" descr="https://wearesocial-net.s3.amazonaws.com/uk/wp-content/uploads/sites/2/2017/01/Slide0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53236"/>
            <a:ext cx="6768752" cy="38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4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256584" cy="507703"/>
          </a:xfrm>
        </p:spPr>
        <p:txBody>
          <a:bodyPr/>
          <a:lstStyle/>
          <a:p>
            <a:r>
              <a:rPr lang="cs-CZ" dirty="0"/>
              <a:t>Přístup na internet z různých zařízení</a:t>
            </a:r>
          </a:p>
        </p:txBody>
      </p:sp>
      <p:pic>
        <p:nvPicPr>
          <p:cNvPr id="3074" name="Picture 2" descr="https://wearesocial-net.s3.amazonaws.com/uk/wp-content/uploads/sites/2/2017/01/Slide035.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90662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5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760640" cy="507703"/>
          </a:xfrm>
        </p:spPr>
        <p:txBody>
          <a:bodyPr/>
          <a:lstStyle/>
          <a:p>
            <a:r>
              <a:rPr lang="cs-CZ" dirty="0"/>
              <a:t>Počet aktivních uživatelů sociálních sítí</a:t>
            </a:r>
          </a:p>
        </p:txBody>
      </p:sp>
      <p:pic>
        <p:nvPicPr>
          <p:cNvPr id="4098" name="Picture 2" descr="https://wearesocial-net.s3.amazonaws.com/uk/wp-content/uploads/sites/2/2017/01/Slide0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71550"/>
            <a:ext cx="6984776" cy="393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2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Kolik času trávíme kde?</a:t>
            </a:r>
          </a:p>
        </p:txBody>
      </p:sp>
      <p:pic>
        <p:nvPicPr>
          <p:cNvPr id="5122" name="Picture 2" descr="https://wearesocial-net.s3.amazonaws.com/uk/wp-content/uploads/sites/2/2017/01/Slide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74498"/>
            <a:ext cx="6912768" cy="38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3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Vize a mise firmy.</a:t>
            </a:r>
          </a:p>
          <a:p>
            <a:r>
              <a:rPr lang="cs-CZ" sz="2000" dirty="0">
                <a:solidFill>
                  <a:srgbClr val="002060"/>
                </a:solidFill>
              </a:rPr>
              <a:t>Analýza prostředí.</a:t>
            </a:r>
          </a:p>
          <a:p>
            <a:r>
              <a:rPr lang="cs-CZ" sz="2000" dirty="0">
                <a:solidFill>
                  <a:srgbClr val="002060"/>
                </a:solidFill>
              </a:rPr>
              <a:t>Strategické cíle. </a:t>
            </a:r>
          </a:p>
          <a:p>
            <a:r>
              <a:rPr lang="cs-CZ" sz="2000" dirty="0">
                <a:solidFill>
                  <a:srgbClr val="002060"/>
                </a:solidFill>
              </a:rPr>
              <a:t>Formulace strategie – generování strategie, analýza alternativ, výběr optimální strategie. </a:t>
            </a:r>
          </a:p>
          <a:p>
            <a:r>
              <a:rPr lang="cs-CZ" sz="2000" dirty="0">
                <a:solidFill>
                  <a:srgbClr val="002060"/>
                </a:solidFill>
              </a:rPr>
              <a:t>Implementace strategie.</a:t>
            </a:r>
          </a:p>
          <a:p>
            <a:r>
              <a:rPr lang="cs-CZ" sz="2000" dirty="0">
                <a:solidFill>
                  <a:srgbClr val="002060"/>
                </a:solidFill>
              </a:rPr>
              <a:t>Hodnocení a kontrola. </a:t>
            </a:r>
          </a:p>
        </p:txBody>
      </p:sp>
      <p:sp>
        <p:nvSpPr>
          <p:cNvPr id="6" name="Nadpis 5"/>
          <p:cNvSpPr>
            <a:spLocks noGrp="1"/>
          </p:cNvSpPr>
          <p:nvPr>
            <p:ph type="title"/>
          </p:nvPr>
        </p:nvSpPr>
        <p:spPr>
          <a:xfrm>
            <a:off x="179512" y="195486"/>
            <a:ext cx="3888432" cy="507703"/>
          </a:xfrm>
        </p:spPr>
        <p:txBody>
          <a:bodyPr/>
          <a:lstStyle/>
          <a:p>
            <a:r>
              <a:rPr lang="cs-CZ" dirty="0"/>
              <a:t>Proces strategického řízení</a:t>
            </a:r>
          </a:p>
        </p:txBody>
      </p:sp>
    </p:spTree>
    <p:extLst>
      <p:ext uri="{BB962C8B-B14F-4D97-AF65-F5344CB8AC3E}">
        <p14:creationId xmlns:p14="http://schemas.microsoft.com/office/powerpoint/2010/main" val="346128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STP proces</a:t>
            </a:r>
          </a:p>
        </p:txBody>
      </p:sp>
      <p:sp>
        <p:nvSpPr>
          <p:cNvPr id="7" name="Nadpis 2"/>
          <p:cNvSpPr txBox="1">
            <a:spLocks/>
          </p:cNvSpPr>
          <p:nvPr/>
        </p:nvSpPr>
        <p:spPr>
          <a:xfrm>
            <a:off x="899592" y="915566"/>
            <a:ext cx="2496737" cy="704838"/>
          </a:xfrm>
          <a:prstGeom prst="rect">
            <a:avLst/>
          </a:prstGeom>
          <a:noFill/>
          <a:ln>
            <a:noFill/>
          </a:ln>
        </p:spPr>
        <p:txBody>
          <a:bodyPr anchor="t">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b="1" dirty="0" err="1">
                <a:solidFill>
                  <a:srgbClr val="002060"/>
                </a:solidFill>
              </a:rPr>
              <a:t>Segmenting</a:t>
            </a:r>
            <a:endParaRPr lang="cs-CZ" b="1" dirty="0">
              <a:solidFill>
                <a:srgbClr val="002060"/>
              </a:solidFill>
            </a:endParaRPr>
          </a:p>
        </p:txBody>
      </p:sp>
      <p:pic>
        <p:nvPicPr>
          <p:cNvPr id="8" name="Picture 3" descr="C:\Users\Libor\Desktop\segmentation.jpg"/>
          <p:cNvPicPr>
            <a:picLocks noChangeAspect="1" noChangeArrowheads="1"/>
          </p:cNvPicPr>
          <p:nvPr/>
        </p:nvPicPr>
        <p:blipFill>
          <a:blip r:embed="rId2"/>
          <a:srcRect/>
          <a:stretch>
            <a:fillRect/>
          </a:stretch>
        </p:blipFill>
        <p:spPr bwMode="auto">
          <a:xfrm>
            <a:off x="1371071" y="1602048"/>
            <a:ext cx="1553777" cy="1553777"/>
          </a:xfrm>
          <a:prstGeom prst="rect">
            <a:avLst/>
          </a:prstGeom>
          <a:noFill/>
        </p:spPr>
      </p:pic>
      <p:sp>
        <p:nvSpPr>
          <p:cNvPr id="9" name="Šipka doprava 8"/>
          <p:cNvSpPr/>
          <p:nvPr/>
        </p:nvSpPr>
        <p:spPr>
          <a:xfrm>
            <a:off x="3416468" y="1530829"/>
            <a:ext cx="1178727"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1" name="Nadpis 2"/>
          <p:cNvSpPr txBox="1">
            <a:spLocks/>
          </p:cNvSpPr>
          <p:nvPr/>
        </p:nvSpPr>
        <p:spPr>
          <a:xfrm>
            <a:off x="4813103" y="657236"/>
            <a:ext cx="1982405"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400" b="1" dirty="0" err="1">
                <a:solidFill>
                  <a:srgbClr val="002060"/>
                </a:solidFill>
                <a:ea typeface="+mj-ea"/>
                <a:cs typeface="+mj-cs"/>
              </a:rPr>
              <a:t>Targeting</a:t>
            </a:r>
            <a:endParaRPr lang="cs-CZ" sz="2400" b="1" dirty="0">
              <a:solidFill>
                <a:srgbClr val="002060"/>
              </a:solidFill>
              <a:ea typeface="+mj-ea"/>
              <a:cs typeface="+mj-cs"/>
            </a:endParaRPr>
          </a:p>
        </p:txBody>
      </p:sp>
      <p:graphicFrame>
        <p:nvGraphicFramePr>
          <p:cNvPr id="12" name="Graf 11"/>
          <p:cNvGraphicFramePr/>
          <p:nvPr>
            <p:extLst>
              <p:ext uri="{D42A27DB-BD31-4B8C-83A1-F6EECF244321}">
                <p14:modId xmlns:p14="http://schemas.microsoft.com/office/powerpoint/2010/main" val="3664448579"/>
              </p:ext>
            </p:extLst>
          </p:nvPr>
        </p:nvGraphicFramePr>
        <p:xfrm>
          <a:off x="5268521" y="1203598"/>
          <a:ext cx="2464611" cy="1796780"/>
        </p:xfrm>
        <a:graphic>
          <a:graphicData uri="http://schemas.openxmlformats.org/drawingml/2006/chart">
            <c:chart xmlns:c="http://schemas.openxmlformats.org/drawingml/2006/chart" xmlns:r="http://schemas.openxmlformats.org/officeDocument/2006/relationships" r:id="rId3"/>
          </a:graphicData>
        </a:graphic>
      </p:graphicFrame>
      <p:sp>
        <p:nvSpPr>
          <p:cNvPr id="13" name="Šipka dolů 12"/>
          <p:cNvSpPr/>
          <p:nvPr/>
        </p:nvSpPr>
        <p:spPr>
          <a:xfrm rot="2251551">
            <a:off x="5776557" y="3186900"/>
            <a:ext cx="375050" cy="803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14" name="Picture 2" descr="C:\Users\Libor\Desktop\Brand-Positioning-021.jpg"/>
          <p:cNvPicPr>
            <a:picLocks noChangeAspect="1" noChangeArrowheads="1"/>
          </p:cNvPicPr>
          <p:nvPr/>
        </p:nvPicPr>
        <p:blipFill>
          <a:blip r:embed="rId4"/>
          <a:srcRect/>
          <a:stretch>
            <a:fillRect/>
          </a:stretch>
        </p:blipFill>
        <p:spPr bwMode="auto">
          <a:xfrm>
            <a:off x="3228379" y="2787097"/>
            <a:ext cx="1930325" cy="1814505"/>
          </a:xfrm>
          <a:prstGeom prst="rect">
            <a:avLst/>
          </a:prstGeom>
          <a:noFill/>
        </p:spPr>
      </p:pic>
      <p:sp>
        <p:nvSpPr>
          <p:cNvPr id="15" name="Nadpis 2"/>
          <p:cNvSpPr txBox="1">
            <a:spLocks/>
          </p:cNvSpPr>
          <p:nvPr/>
        </p:nvSpPr>
        <p:spPr>
          <a:xfrm>
            <a:off x="3118562" y="2273464"/>
            <a:ext cx="2496737"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625" b="1" dirty="0" err="1">
                <a:solidFill>
                  <a:schemeClr val="tx2"/>
                </a:solidFill>
                <a:effectLst>
                  <a:outerShdw blurRad="38100" dist="38100" dir="2700000" algn="tl">
                    <a:srgbClr val="000000">
                      <a:alpha val="43137"/>
                    </a:srgbClr>
                  </a:outerShdw>
                </a:effectLst>
                <a:latin typeface="+mj-lt"/>
                <a:ea typeface="+mj-ea"/>
                <a:cs typeface="+mj-cs"/>
              </a:rPr>
              <a:t>Positioning</a:t>
            </a:r>
            <a:endParaRPr lang="cs-CZ" sz="2625" b="1"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20992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lgn="just"/>
            <a:r>
              <a:rPr lang="cs-CZ" sz="2000" b="1" i="1" dirty="0" err="1">
                <a:solidFill>
                  <a:srgbClr val="002060"/>
                </a:solidFill>
              </a:rPr>
              <a:t>Content</a:t>
            </a:r>
            <a:r>
              <a:rPr lang="cs-CZ" sz="2000" b="1" i="1" dirty="0">
                <a:solidFill>
                  <a:srgbClr val="002060"/>
                </a:solidFill>
              </a:rPr>
              <a:t> marketing</a:t>
            </a:r>
            <a:r>
              <a:rPr lang="cs-CZ" sz="2000" dirty="0">
                <a:solidFill>
                  <a:srgbClr val="002060"/>
                </a:solidFill>
              </a:rPr>
              <a:t> neboli obsahový marketing je založený na tvorbě a umisťování užitečného a hodnotného obsahu, který přiláká a zapojí do komunikace vaše žádané zákazníky a vyvolá u nich akci, která povede k prodeji.</a:t>
            </a:r>
          </a:p>
          <a:p>
            <a:pPr algn="just"/>
            <a:r>
              <a:rPr lang="cs-CZ" sz="2000" dirty="0" err="1">
                <a:solidFill>
                  <a:srgbClr val="002060"/>
                </a:solidFill>
              </a:rPr>
              <a:t>Content</a:t>
            </a:r>
            <a:r>
              <a:rPr lang="cs-CZ" sz="2000" dirty="0">
                <a:solidFill>
                  <a:srgbClr val="002060"/>
                </a:solidFill>
              </a:rPr>
              <a:t> marketing je v podstatě </a:t>
            </a:r>
            <a:r>
              <a:rPr lang="cs-CZ" sz="2000" b="1" dirty="0">
                <a:solidFill>
                  <a:srgbClr val="002060"/>
                </a:solidFill>
              </a:rPr>
              <a:t>dovednost komunikovat </a:t>
            </a:r>
            <a:r>
              <a:rPr lang="cs-CZ" sz="2000" dirty="0">
                <a:solidFill>
                  <a:srgbClr val="002060"/>
                </a:solidFill>
              </a:rPr>
              <a:t>se zájemci vaši nabídku a potenciálními zákazníky tak, aniž byste na ně tlačili. </a:t>
            </a:r>
            <a:r>
              <a:rPr lang="cs-CZ" sz="2000" b="1" dirty="0">
                <a:solidFill>
                  <a:srgbClr val="002060"/>
                </a:solidFill>
              </a:rPr>
              <a:t>Místo drahé reklamy </a:t>
            </a:r>
            <a:r>
              <a:rPr lang="cs-CZ" sz="2000" dirty="0">
                <a:solidFill>
                  <a:srgbClr val="002060"/>
                </a:solidFill>
              </a:rPr>
              <a:t>na vaše produkty a služby přinášíte </a:t>
            </a:r>
            <a:r>
              <a:rPr lang="cs-CZ" sz="2000" b="1" dirty="0">
                <a:solidFill>
                  <a:srgbClr val="002060"/>
                </a:solidFill>
              </a:rPr>
              <a:t>hodnotné a zajímavé informace</a:t>
            </a:r>
            <a:r>
              <a:rPr lang="cs-CZ" sz="2000" dirty="0">
                <a:solidFill>
                  <a:srgbClr val="002060"/>
                </a:solidFill>
              </a:rPr>
              <a:t>, které vašim kupujícím pomáhají a vzdělávají je. </a:t>
            </a:r>
          </a:p>
          <a:p>
            <a:pPr algn="just"/>
            <a:r>
              <a:rPr lang="cs-CZ" sz="2000" dirty="0">
                <a:solidFill>
                  <a:srgbClr val="002060"/>
                </a:solidFill>
              </a:rPr>
              <a:t>Neskutečně úspěšný trend – </a:t>
            </a:r>
            <a:r>
              <a:rPr lang="cs-CZ" sz="2000" dirty="0">
                <a:solidFill>
                  <a:srgbClr val="002060"/>
                </a:solidFill>
                <a:hlinkClick r:id="rId3"/>
              </a:rPr>
              <a:t>blogy</a:t>
            </a:r>
            <a:r>
              <a:rPr lang="cs-CZ" sz="2000" dirty="0">
                <a:solidFill>
                  <a:srgbClr val="002060"/>
                </a:solidFill>
              </a:rPr>
              <a:t>. Mohlo by vypadat třeba </a:t>
            </a:r>
            <a:r>
              <a:rPr lang="cs-CZ" sz="2000" dirty="0">
                <a:solidFill>
                  <a:srgbClr val="002060"/>
                </a:solidFill>
                <a:hlinkClick r:id="rId4"/>
              </a:rPr>
              <a:t>takto</a:t>
            </a:r>
            <a:r>
              <a:rPr lang="cs-CZ" sz="2000" dirty="0">
                <a:solidFill>
                  <a:srgbClr val="002060"/>
                </a:solidFill>
              </a:rPr>
              <a:t>. </a:t>
            </a:r>
            <a:r>
              <a:rPr lang="cs-CZ" sz="2000" dirty="0">
                <a:solidFill>
                  <a:srgbClr val="002060"/>
                </a:solidFill>
                <a:hlinkClick r:id="rId5"/>
              </a:rPr>
              <a:t>FB Intelu </a:t>
            </a:r>
            <a:r>
              <a:rPr lang="cs-CZ" sz="2000" dirty="0">
                <a:solidFill>
                  <a:srgbClr val="002060"/>
                </a:solidFill>
              </a:rPr>
              <a:t>– nuda s mikroprocesory? </a:t>
            </a:r>
            <a:r>
              <a:rPr lang="cs-CZ" sz="2000" dirty="0">
                <a:solidFill>
                  <a:srgbClr val="002060"/>
                </a:solidFill>
                <a:hlinkClick r:id="rId6"/>
              </a:rPr>
              <a:t>Microsoft </a:t>
            </a:r>
            <a:r>
              <a:rPr lang="cs-CZ" sz="2000" dirty="0">
                <a:solidFill>
                  <a:srgbClr val="002060"/>
                </a:solidFill>
              </a:rPr>
              <a:t>je taky přece nudná firma s těma .. </a:t>
            </a:r>
            <a:r>
              <a:rPr lang="cs-CZ" sz="2000" dirty="0" err="1">
                <a:solidFill>
                  <a:srgbClr val="002060"/>
                </a:solidFill>
              </a:rPr>
              <a:t>woknama</a:t>
            </a:r>
            <a:r>
              <a:rPr lang="cs-CZ" sz="2000" dirty="0">
                <a:solidFill>
                  <a:srgbClr val="002060"/>
                </a:solidFill>
              </a:rPr>
              <a:t>, ne? Perfektní case study o </a:t>
            </a:r>
            <a:r>
              <a:rPr lang="cs-CZ" sz="2000" dirty="0">
                <a:solidFill>
                  <a:srgbClr val="002060"/>
                </a:solidFill>
                <a:hlinkClick r:id="rId7"/>
              </a:rPr>
              <a:t>MSP</a:t>
            </a:r>
            <a:r>
              <a:rPr lang="cs-CZ" sz="2000" dirty="0">
                <a:solidFill>
                  <a:srgbClr val="002060"/>
                </a:solidFill>
              </a:rPr>
              <a:t>.</a:t>
            </a:r>
          </a:p>
          <a:p>
            <a:pPr algn="just"/>
            <a:endParaRPr lang="cs-CZ" sz="2000" dirty="0"/>
          </a:p>
        </p:txBody>
      </p:sp>
      <p:sp>
        <p:nvSpPr>
          <p:cNvPr id="6" name="Nadpis 5"/>
          <p:cNvSpPr>
            <a:spLocks noGrp="1"/>
          </p:cNvSpPr>
          <p:nvPr>
            <p:ph type="title"/>
          </p:nvPr>
        </p:nvSpPr>
        <p:spPr>
          <a:xfrm>
            <a:off x="179512" y="195486"/>
            <a:ext cx="4608512" cy="507703"/>
          </a:xfrm>
        </p:spPr>
        <p:txBody>
          <a:bodyPr/>
          <a:lstStyle/>
          <a:p>
            <a:r>
              <a:rPr lang="cs-CZ" dirty="0" err="1"/>
              <a:t>Content</a:t>
            </a:r>
            <a:r>
              <a:rPr lang="cs-CZ" dirty="0"/>
              <a:t> (obsahový) marketing</a:t>
            </a:r>
          </a:p>
        </p:txBody>
      </p:sp>
    </p:spTree>
    <p:extLst>
      <p:ext uri="{BB962C8B-B14F-4D97-AF65-F5344CB8AC3E}">
        <p14:creationId xmlns:p14="http://schemas.microsoft.com/office/powerpoint/2010/main" val="152301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544616" cy="507703"/>
          </a:xfrm>
        </p:spPr>
        <p:txBody>
          <a:bodyPr/>
          <a:lstStyle/>
          <a:p>
            <a:r>
              <a:rPr lang="cs-CZ" dirty="0"/>
              <a:t>Makro a mikro marketingové prostředí</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75656" y="651533"/>
            <a:ext cx="5976663" cy="3891781"/>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98238"/>
            <a:ext cx="5616624" cy="3657337"/>
          </a:xfrm>
          <a:prstGeom prst="rect">
            <a:avLst/>
          </a:prstGeom>
        </p:spPr>
      </p:pic>
    </p:spTree>
    <p:extLst>
      <p:ext uri="{BB962C8B-B14F-4D97-AF65-F5344CB8AC3E}">
        <p14:creationId xmlns:p14="http://schemas.microsoft.com/office/powerpoint/2010/main" val="3853775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Demografické</a:t>
            </a:r>
            <a:r>
              <a:rPr lang="cs-CZ" sz="2000" dirty="0">
                <a:solidFill>
                  <a:srgbClr val="002060"/>
                </a:solidFill>
              </a:rPr>
              <a:t> – náš zákazník, stárnutí, migrace zpět z měst, pokles porodnosti, </a:t>
            </a:r>
            <a:r>
              <a:rPr lang="cs-CZ" sz="2000" dirty="0" err="1">
                <a:solidFill>
                  <a:srgbClr val="002060"/>
                </a:solidFill>
              </a:rPr>
              <a:t>singles</a:t>
            </a:r>
            <a:r>
              <a:rPr lang="cs-CZ" sz="2000" dirty="0">
                <a:solidFill>
                  <a:srgbClr val="002060"/>
                </a:solidFill>
              </a:rPr>
              <a:t>, charakter rodin a domácností, rasová a národní struktura.</a:t>
            </a:r>
          </a:p>
          <a:p>
            <a:r>
              <a:rPr lang="cs-CZ" sz="2000" b="1" dirty="0">
                <a:solidFill>
                  <a:srgbClr val="002060"/>
                </a:solidFill>
              </a:rPr>
              <a:t>Ekonomické</a:t>
            </a:r>
            <a:r>
              <a:rPr lang="cs-CZ" sz="2000" dirty="0">
                <a:solidFill>
                  <a:srgbClr val="002060"/>
                </a:solidFill>
              </a:rPr>
              <a:t> – kupní síla, celosvětová a hospodářská krize, nezaměstnanost, disponibilní důchod, daňová politika, měnový kurz.</a:t>
            </a:r>
          </a:p>
          <a:p>
            <a:r>
              <a:rPr lang="cs-CZ" sz="2000" b="1" dirty="0">
                <a:solidFill>
                  <a:srgbClr val="002060"/>
                </a:solidFill>
              </a:rPr>
              <a:t>Legislativní a politické </a:t>
            </a:r>
            <a:r>
              <a:rPr lang="cs-CZ" sz="2000" dirty="0">
                <a:solidFill>
                  <a:srgbClr val="002060"/>
                </a:solidFill>
              </a:rPr>
              <a:t>– nestabilita, EU právo.</a:t>
            </a:r>
          </a:p>
          <a:p>
            <a:r>
              <a:rPr lang="cs-CZ" sz="2000" b="1" dirty="0">
                <a:solidFill>
                  <a:srgbClr val="002060"/>
                </a:solidFill>
              </a:rPr>
              <a:t>Přírodní</a:t>
            </a:r>
            <a:r>
              <a:rPr lang="cs-CZ" sz="2000" dirty="0">
                <a:solidFill>
                  <a:srgbClr val="002060"/>
                </a:solidFill>
              </a:rPr>
              <a:t> – ekologie, ceny energií, klimatické změny.</a:t>
            </a:r>
          </a:p>
          <a:p>
            <a:r>
              <a:rPr lang="cs-CZ" sz="2000" b="1" dirty="0">
                <a:solidFill>
                  <a:srgbClr val="002060"/>
                </a:solidFill>
              </a:rPr>
              <a:t>Technologie</a:t>
            </a:r>
            <a:r>
              <a:rPr lang="cs-CZ" sz="2000" dirty="0">
                <a:solidFill>
                  <a:srgbClr val="002060"/>
                </a:solidFill>
              </a:rPr>
              <a:t> – zkracování cyklu, inovace.</a:t>
            </a:r>
          </a:p>
          <a:p>
            <a:r>
              <a:rPr lang="cs-CZ" sz="2000" b="1" dirty="0" err="1">
                <a:solidFill>
                  <a:srgbClr val="002060"/>
                </a:solidFill>
              </a:rPr>
              <a:t>Socio</a:t>
            </a:r>
            <a:r>
              <a:rPr lang="cs-CZ" sz="2000" b="1" dirty="0">
                <a:solidFill>
                  <a:srgbClr val="002060"/>
                </a:solidFill>
              </a:rPr>
              <a:t>-kulturní </a:t>
            </a:r>
            <a:r>
              <a:rPr lang="cs-CZ" sz="2000" dirty="0">
                <a:solidFill>
                  <a:srgbClr val="002060"/>
                </a:solidFill>
              </a:rPr>
              <a:t>– univerzální globální zvyky, sociální komunity, život na dluh, bio životní styl, zdraví a krása, emancipace žen, terorismus, vzdělání.</a:t>
            </a:r>
          </a:p>
        </p:txBody>
      </p:sp>
      <p:sp>
        <p:nvSpPr>
          <p:cNvPr id="6" name="Nadpis 5"/>
          <p:cNvSpPr>
            <a:spLocks noGrp="1"/>
          </p:cNvSpPr>
          <p:nvPr>
            <p:ph type="title"/>
          </p:nvPr>
        </p:nvSpPr>
        <p:spPr>
          <a:xfrm>
            <a:off x="179512" y="195486"/>
            <a:ext cx="4536504" cy="507703"/>
          </a:xfrm>
        </p:spPr>
        <p:txBody>
          <a:bodyPr/>
          <a:lstStyle/>
          <a:p>
            <a:r>
              <a:rPr lang="cs-CZ" dirty="0"/>
              <a:t>Trendy v makro prostředí (PEST)</a:t>
            </a:r>
          </a:p>
        </p:txBody>
      </p:sp>
    </p:spTree>
    <p:extLst>
      <p:ext uri="{BB962C8B-B14F-4D97-AF65-F5344CB8AC3E}">
        <p14:creationId xmlns:p14="http://schemas.microsoft.com/office/powerpoint/2010/main" val="198208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dirty="0">
              <a:solidFill>
                <a:srgbClr val="002060"/>
              </a:solidFill>
            </a:endParaRPr>
          </a:p>
          <a:p>
            <a:r>
              <a:rPr lang="cs-CZ" sz="2000" dirty="0">
                <a:solidFill>
                  <a:srgbClr val="002060"/>
                </a:solidFill>
              </a:rPr>
              <a:t>Ing. Michal Stoklasa, Ph.D.</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r>
              <a:rPr lang="cs-CZ" sz="2000" dirty="0">
                <a:solidFill>
                  <a:srgbClr val="002060"/>
                </a:solidFill>
              </a:rPr>
              <a:t>Ing. Martin </a:t>
            </a:r>
            <a:r>
              <a:rPr lang="cs-CZ" sz="2000" dirty="0" err="1">
                <a:solidFill>
                  <a:srgbClr val="002060"/>
                </a:solidFill>
              </a:rPr>
              <a:t>Klepek</a:t>
            </a:r>
            <a:r>
              <a:rPr lang="cs-CZ" sz="2000" dirty="0">
                <a:solidFill>
                  <a:srgbClr val="002060"/>
                </a:solidFill>
              </a:rPr>
              <a:t>, Ph.D.</a:t>
            </a:r>
          </a:p>
        </p:txBody>
      </p:sp>
      <p:sp>
        <p:nvSpPr>
          <p:cNvPr id="6" name="Nadpis 5"/>
          <p:cNvSpPr>
            <a:spLocks noGrp="1"/>
          </p:cNvSpPr>
          <p:nvPr>
            <p:ph type="title"/>
          </p:nvPr>
        </p:nvSpPr>
        <p:spPr>
          <a:xfrm>
            <a:off x="179512" y="195486"/>
            <a:ext cx="3888432" cy="507703"/>
          </a:xfrm>
        </p:spPr>
        <p:txBody>
          <a:bodyPr/>
          <a:lstStyle/>
          <a:p>
            <a:r>
              <a:rPr lang="cs-CZ" dirty="0"/>
              <a:t>Kdo jsme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05" y="1559968"/>
            <a:ext cx="3464059" cy="2387188"/>
          </a:xfrm>
          <a:prstGeom prst="rect">
            <a:avLst/>
          </a:prstGeom>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960824"/>
            <a:ext cx="1350101" cy="1682934"/>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4028" y="2900523"/>
            <a:ext cx="1405977" cy="1635646"/>
          </a:xfrm>
          <a:prstGeom prst="rect">
            <a:avLst/>
          </a:prstGeom>
        </p:spPr>
      </p:pic>
    </p:spTree>
    <p:extLst>
      <p:ext uri="{BB962C8B-B14F-4D97-AF65-F5344CB8AC3E}">
        <p14:creationId xmlns:p14="http://schemas.microsoft.com/office/powerpoint/2010/main" val="20270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E-marketing bývá často označovaný také jako internetový marketing nebo web-marketing. Rovněž se používají označení on-line marketing nebo digitální marketing.</a:t>
            </a:r>
          </a:p>
          <a:p>
            <a:r>
              <a:rPr lang="cs-CZ" sz="1800" dirty="0">
                <a:solidFill>
                  <a:srgbClr val="002060"/>
                </a:solidFill>
              </a:rPr>
              <a:t>E-marketing představuje způsob, jak je možno dosáhnout stanovených marketingových cílů prostřednictvím internetu. Podobně jako klasický marketing, e-marketing zahrnuje celou řadu aktivit spojených s ovlivňováním, přesvědčováním a udržováním vztahů se zákazníky. (Janouch 2011, s. 19).</a:t>
            </a:r>
          </a:p>
          <a:p>
            <a:r>
              <a:rPr lang="cs-CZ" sz="1800" dirty="0">
                <a:solidFill>
                  <a:srgbClr val="002060"/>
                </a:solidFill>
              </a:rPr>
              <a:t>Jednoduše řečeno, e-marketing je on-line marketing ať již prostřednictvím webových stránek, on-line reklamy, e-mailu, interaktivních kiosků, interaktivní TV nebo mobilních telefonů. To zahrnuje procesy přibližování se zákazníkům, lépe jim rozumět a udržovat s nimi dialog. (</a:t>
            </a:r>
            <a:r>
              <a:rPr lang="cs-CZ" sz="1800" dirty="0" err="1">
                <a:solidFill>
                  <a:srgbClr val="002060"/>
                </a:solidFill>
              </a:rPr>
              <a:t>Chaffey</a:t>
            </a:r>
            <a:r>
              <a:rPr lang="cs-CZ" sz="1800" dirty="0">
                <a:solidFill>
                  <a:srgbClr val="002060"/>
                </a:solidFill>
              </a:rPr>
              <a:t> a Smith, 2013)</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2 E-marketing – vymezení pojmu</a:t>
            </a:r>
          </a:p>
        </p:txBody>
      </p:sp>
    </p:spTree>
    <p:extLst>
      <p:ext uri="{BB962C8B-B14F-4D97-AF65-F5344CB8AC3E}">
        <p14:creationId xmlns:p14="http://schemas.microsoft.com/office/powerpoint/2010/main" val="44320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Charakteristiky současného marketingu je tedy možné vztáhnout právě k nim (Janouch 2011, s. 20-21):</a:t>
            </a:r>
          </a:p>
          <a:p>
            <a:pPr lvl="1"/>
            <a:r>
              <a:rPr lang="cs-CZ" sz="1600" b="1" dirty="0">
                <a:solidFill>
                  <a:srgbClr val="002060"/>
                </a:solidFill>
              </a:rPr>
              <a:t>Konverzace</a:t>
            </a:r>
            <a:r>
              <a:rPr lang="cs-CZ" sz="1600" dirty="0">
                <a:solidFill>
                  <a:srgbClr val="002060"/>
                </a:solidFill>
              </a:rPr>
              <a:t> – lidé na internetu mezi sebou komunikují naprosto bez zábran, protože internet přímo vyzývá ke konverzaci a firmy se tomu přizpůsobují.</a:t>
            </a:r>
          </a:p>
          <a:p>
            <a:pPr lvl="1"/>
            <a:r>
              <a:rPr lang="cs-CZ" sz="1600" b="1" dirty="0">
                <a:solidFill>
                  <a:srgbClr val="002060"/>
                </a:solidFill>
              </a:rPr>
              <a:t>Zákazník není sám</a:t>
            </a:r>
            <a:r>
              <a:rPr lang="cs-CZ" sz="1600" dirty="0">
                <a:solidFill>
                  <a:srgbClr val="002060"/>
                </a:solidFill>
              </a:rPr>
              <a:t> – trh na síti nezná respekt k firmám, které jsou neochotné nebo neschopné se přizpůsobit, protože zákazník není sám a propojení lidí může velkou rychlostí firmu zlikvidovat, či naopak zvednout mezi nejvýznamnější hráče na trhu. </a:t>
            </a:r>
          </a:p>
          <a:p>
            <a:pPr lvl="1"/>
            <a:r>
              <a:rPr lang="cs-CZ" sz="1600" b="1" dirty="0">
                <a:solidFill>
                  <a:srgbClr val="002060"/>
                </a:solidFill>
              </a:rPr>
              <a:t>Spoluúčast </a:t>
            </a:r>
            <a:r>
              <a:rPr lang="cs-CZ" sz="1600" dirty="0">
                <a:solidFill>
                  <a:srgbClr val="002060"/>
                </a:solidFill>
              </a:rPr>
              <a:t>– chytré a poučené firmy se snaží zákazníky zapojit do procesu vývoje nebo přizpůsobování produktů, čímž si pak mohou zajistit loajalitu zákazníků a své budoucí zisky.</a:t>
            </a:r>
          </a:p>
        </p:txBody>
      </p:sp>
      <p:sp>
        <p:nvSpPr>
          <p:cNvPr id="6" name="Nadpis 5"/>
          <p:cNvSpPr>
            <a:spLocks noGrp="1"/>
          </p:cNvSpPr>
          <p:nvPr>
            <p:ph type="title"/>
          </p:nvPr>
        </p:nvSpPr>
        <p:spPr>
          <a:xfrm>
            <a:off x="179512" y="195486"/>
            <a:ext cx="4464496" cy="507703"/>
          </a:xfrm>
        </p:spPr>
        <p:txBody>
          <a:bodyPr/>
          <a:lstStyle/>
          <a:p>
            <a:r>
              <a:rPr lang="cs-CZ" dirty="0"/>
              <a:t>E-marketing – odlišnosti</a:t>
            </a:r>
          </a:p>
        </p:txBody>
      </p:sp>
    </p:spTree>
    <p:extLst>
      <p:ext uri="{BB962C8B-B14F-4D97-AF65-F5344CB8AC3E}">
        <p14:creationId xmlns:p14="http://schemas.microsoft.com/office/powerpoint/2010/main" val="112090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Globální dosah.</a:t>
            </a:r>
          </a:p>
          <a:p>
            <a:r>
              <a:rPr lang="cs-CZ" sz="1800" dirty="0">
                <a:solidFill>
                  <a:srgbClr val="002060"/>
                </a:solidFill>
              </a:rPr>
              <a:t>Nižší náklady. </a:t>
            </a:r>
          </a:p>
          <a:p>
            <a:r>
              <a:rPr lang="cs-CZ" sz="1800" dirty="0">
                <a:solidFill>
                  <a:srgbClr val="002060"/>
                </a:solidFill>
              </a:rPr>
              <a:t>Lehce sledovatelné a měřitelné výsledky.</a:t>
            </a:r>
          </a:p>
          <a:p>
            <a:r>
              <a:rPr lang="cs-CZ" sz="1800" dirty="0">
                <a:solidFill>
                  <a:srgbClr val="002060"/>
                </a:solidFill>
              </a:rPr>
              <a:t>24 hodinový marketing.</a:t>
            </a:r>
          </a:p>
          <a:p>
            <a:r>
              <a:rPr lang="cs-CZ" sz="1800" dirty="0">
                <a:solidFill>
                  <a:srgbClr val="002060"/>
                </a:solidFill>
              </a:rPr>
              <a:t>Personalizace. </a:t>
            </a:r>
          </a:p>
          <a:p>
            <a:r>
              <a:rPr lang="cs-CZ" sz="1800" dirty="0">
                <a:solidFill>
                  <a:srgbClr val="002060"/>
                </a:solidFill>
              </a:rPr>
              <a:t>Marketing jeden na jednoho.</a:t>
            </a:r>
          </a:p>
          <a:p>
            <a:r>
              <a:rPr lang="cs-CZ" sz="1800" dirty="0">
                <a:solidFill>
                  <a:srgbClr val="002060"/>
                </a:solidFill>
              </a:rPr>
              <a:t>Zajímavější kampaně. </a:t>
            </a:r>
          </a:p>
          <a:p>
            <a:r>
              <a:rPr lang="cs-CZ" sz="1800" dirty="0">
                <a:solidFill>
                  <a:srgbClr val="002060"/>
                </a:solidFill>
              </a:rPr>
              <a:t>Lepší míra konverze.</a:t>
            </a:r>
          </a:p>
        </p:txBody>
      </p:sp>
      <p:sp>
        <p:nvSpPr>
          <p:cNvPr id="6" name="Nadpis 5"/>
          <p:cNvSpPr>
            <a:spLocks noGrp="1"/>
          </p:cNvSpPr>
          <p:nvPr>
            <p:ph type="title"/>
          </p:nvPr>
        </p:nvSpPr>
        <p:spPr>
          <a:xfrm>
            <a:off x="179512" y="195486"/>
            <a:ext cx="5904656" cy="507703"/>
          </a:xfrm>
        </p:spPr>
        <p:txBody>
          <a:bodyPr/>
          <a:lstStyle/>
          <a:p>
            <a:r>
              <a:rPr lang="cs-CZ" dirty="0"/>
              <a:t>E-marketing – benefity (</a:t>
            </a:r>
            <a:r>
              <a:rPr lang="cs-CZ" dirty="0" err="1"/>
              <a:t>Rana</a:t>
            </a:r>
            <a:r>
              <a:rPr lang="cs-CZ" dirty="0"/>
              <a:t> 2009, s. 2-3)</a:t>
            </a:r>
          </a:p>
        </p:txBody>
      </p:sp>
    </p:spTree>
    <p:extLst>
      <p:ext uri="{BB962C8B-B14F-4D97-AF65-F5344CB8AC3E}">
        <p14:creationId xmlns:p14="http://schemas.microsoft.com/office/powerpoint/2010/main" val="306866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Internet </a:t>
            </a:r>
            <a:r>
              <a:rPr lang="cs-CZ" sz="1800" dirty="0">
                <a:solidFill>
                  <a:srgbClr val="002060"/>
                </a:solidFill>
                <a:sym typeface="Wingdings" panose="05000000000000000000" pitchFamily="2" charset="2"/>
              </a:rPr>
              <a:t></a:t>
            </a:r>
          </a:p>
          <a:p>
            <a:r>
              <a:rPr lang="cs-CZ" sz="1800" dirty="0" err="1">
                <a:solidFill>
                  <a:srgbClr val="002060"/>
                </a:solidFill>
                <a:sym typeface="Wingdings" panose="05000000000000000000" pitchFamily="2" charset="2"/>
              </a:rPr>
              <a:t>Newslettery</a:t>
            </a:r>
            <a:r>
              <a:rPr lang="cs-CZ" sz="1800" dirty="0">
                <a:solidFill>
                  <a:srgbClr val="002060"/>
                </a:solidFill>
                <a:sym typeface="Wingdings" panose="05000000000000000000" pitchFamily="2" charset="2"/>
              </a:rPr>
              <a:t>, direct email kampaně. </a:t>
            </a:r>
          </a:p>
          <a:p>
            <a:r>
              <a:rPr lang="cs-CZ" sz="1800" dirty="0">
                <a:solidFill>
                  <a:srgbClr val="002060"/>
                </a:solidFill>
                <a:sym typeface="Wingdings" panose="05000000000000000000" pitchFamily="2" charset="2"/>
              </a:rPr>
              <a:t>Sociální média.</a:t>
            </a:r>
          </a:p>
          <a:p>
            <a:r>
              <a:rPr lang="cs-CZ" sz="1800" dirty="0">
                <a:solidFill>
                  <a:srgbClr val="002060"/>
                </a:solidFill>
                <a:sym typeface="Wingdings" panose="05000000000000000000" pitchFamily="2" charset="2"/>
              </a:rPr>
              <a:t>SEO.</a:t>
            </a:r>
          </a:p>
          <a:p>
            <a:r>
              <a:rPr lang="cs-CZ" sz="1800" dirty="0">
                <a:solidFill>
                  <a:srgbClr val="002060"/>
                </a:solidFill>
                <a:sym typeface="Wingdings" panose="05000000000000000000" pitchFamily="2" charset="2"/>
              </a:rPr>
              <a:t>Mobilní marketing. </a:t>
            </a:r>
          </a:p>
          <a:p>
            <a:r>
              <a:rPr lang="cs-CZ" sz="1800" dirty="0">
                <a:solidFill>
                  <a:srgbClr val="002060"/>
                </a:solidFill>
                <a:sym typeface="Wingdings" panose="05000000000000000000" pitchFamily="2" charset="2"/>
              </a:rPr>
              <a:t>Obsah obecně, pak specificky video obsah, </a:t>
            </a:r>
            <a:r>
              <a:rPr lang="cs-CZ" sz="1800" dirty="0" err="1">
                <a:solidFill>
                  <a:srgbClr val="002060"/>
                </a:solidFill>
                <a:sym typeface="Wingdings" panose="05000000000000000000" pitchFamily="2" charset="2"/>
              </a:rPr>
              <a:t>webináře</a:t>
            </a:r>
            <a:r>
              <a:rPr lang="cs-CZ" sz="1800" dirty="0">
                <a:solidFill>
                  <a:srgbClr val="002060"/>
                </a:solidFill>
                <a:sym typeface="Wingdings" panose="05000000000000000000" pitchFamily="2" charset="2"/>
              </a:rPr>
              <a:t> apod.</a:t>
            </a:r>
          </a:p>
          <a:p>
            <a:r>
              <a:rPr lang="cs-CZ" sz="1800" dirty="0">
                <a:solidFill>
                  <a:srgbClr val="002060"/>
                </a:solidFill>
              </a:rPr>
              <a:t>Placené reklamy – </a:t>
            </a:r>
            <a:r>
              <a:rPr lang="cs-CZ" sz="1800" dirty="0" err="1">
                <a:solidFill>
                  <a:srgbClr val="002060"/>
                </a:solidFill>
              </a:rPr>
              <a:t>bannerová</a:t>
            </a:r>
            <a:r>
              <a:rPr lang="cs-CZ" sz="1800" dirty="0">
                <a:solidFill>
                  <a:srgbClr val="002060"/>
                </a:solidFill>
              </a:rPr>
              <a:t>, PPC, </a:t>
            </a:r>
            <a:r>
              <a:rPr lang="cs-CZ" sz="1800" dirty="0" err="1">
                <a:solidFill>
                  <a:srgbClr val="002060"/>
                </a:solidFill>
              </a:rPr>
              <a:t>syndikace</a:t>
            </a:r>
            <a:r>
              <a:rPr lang="cs-CZ" sz="1800" dirty="0">
                <a:solidFill>
                  <a:srgbClr val="002060"/>
                </a:solidFill>
              </a:rPr>
              <a:t> apod. Pak také blogy, </a:t>
            </a:r>
            <a:r>
              <a:rPr lang="cs-CZ" sz="1800" dirty="0" err="1">
                <a:solidFill>
                  <a:srgbClr val="002060"/>
                </a:solidFill>
              </a:rPr>
              <a:t>webovky</a:t>
            </a:r>
            <a:r>
              <a:rPr lang="cs-CZ" sz="1800" dirty="0">
                <a:solidFill>
                  <a:srgbClr val="002060"/>
                </a:solidFill>
              </a:rPr>
              <a:t> apod.</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E-marketing – základní nástroje</a:t>
            </a:r>
          </a:p>
        </p:txBody>
      </p:sp>
    </p:spTree>
    <p:extLst>
      <p:ext uri="{BB962C8B-B14F-4D97-AF65-F5344CB8AC3E}">
        <p14:creationId xmlns:p14="http://schemas.microsoft.com/office/powerpoint/2010/main" val="199773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672408"/>
          </a:xfrm>
          <a:prstGeom prst="rect">
            <a:avLst/>
          </a:prstGeom>
        </p:spPr>
        <p:txBody>
          <a:bodyPr>
            <a:noAutofit/>
          </a:bodyPr>
          <a:lstStyle/>
          <a:p>
            <a:r>
              <a:rPr lang="cs-CZ" sz="2000" dirty="0">
                <a:solidFill>
                  <a:srgbClr val="002060"/>
                </a:solidFill>
              </a:rPr>
              <a:t>Obecně si musíme uvědomit, že se online marketing překotně vyvíjí, proto mnoho pojmů nemá ustálené definice, nebo se postupně jejich vymezení mění. </a:t>
            </a:r>
          </a:p>
          <a:p>
            <a:r>
              <a:rPr lang="cs-CZ" sz="2000" dirty="0">
                <a:solidFill>
                  <a:srgbClr val="002060"/>
                </a:solidFill>
              </a:rPr>
              <a:t>„</a:t>
            </a:r>
            <a:r>
              <a:rPr lang="cs-CZ" sz="2000" i="1" dirty="0">
                <a:solidFill>
                  <a:srgbClr val="002060"/>
                </a:solidFill>
              </a:rPr>
              <a:t>Výkonnostní marketing je marketingem zaměřeným na výkon. Nejedná se však o výkon primární (např. to, kolikrát se vaše reklama zobrazí nebo kolik </a:t>
            </a:r>
            <a:r>
              <a:rPr lang="cs-CZ" sz="2000" i="1" dirty="0" err="1">
                <a:solidFill>
                  <a:srgbClr val="002060"/>
                </a:solidFill>
              </a:rPr>
              <a:t>prokliků</a:t>
            </a:r>
            <a:r>
              <a:rPr lang="cs-CZ" sz="2000" i="1" dirty="0">
                <a:solidFill>
                  <a:srgbClr val="002060"/>
                </a:solidFill>
              </a:rPr>
              <a:t> vaše reklama zaznamená), ale především o výkon sekundární, čímž je myšlena až měřitelná akce na webu zadavatele. Za měřitelnou akci (tzv. konverzi) lze stanovit např. vyplnění objednávky, registraci, přihlášení se k odebírání informací a spoustu dalších činností, které se před kampaní (se zadavatelem) stanoví jako „cíl kampaně.“ </a:t>
            </a:r>
            <a:r>
              <a:rPr lang="cs-CZ" sz="2000" dirty="0">
                <a:solidFill>
                  <a:srgbClr val="002060"/>
                </a:solidFill>
              </a:rPr>
              <a:t>“ (</a:t>
            </a:r>
            <a:r>
              <a:rPr lang="cs-CZ" sz="2000" dirty="0">
                <a:solidFill>
                  <a:srgbClr val="002060"/>
                </a:solidFill>
                <a:hlinkClick r:id="rId3"/>
              </a:rPr>
              <a:t>SPIR</a:t>
            </a:r>
            <a:r>
              <a:rPr lang="cs-CZ" sz="2000" dirty="0">
                <a:solidFill>
                  <a:srgbClr val="002060"/>
                </a:solidFill>
              </a:rPr>
              <a:t>, 2018)</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Výkonnostní marketing</a:t>
            </a:r>
          </a:p>
        </p:txBody>
      </p:sp>
    </p:spTree>
    <p:extLst>
      <p:ext uri="{BB962C8B-B14F-4D97-AF65-F5344CB8AC3E}">
        <p14:creationId xmlns:p14="http://schemas.microsoft.com/office/powerpoint/2010/main" val="202286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1 (</a:t>
            </a:r>
            <a:r>
              <a:rPr lang="cs-CZ" dirty="0">
                <a:hlinkClick r:id="rId2"/>
              </a:rPr>
              <a:t>SPIR</a:t>
            </a:r>
            <a:r>
              <a:rPr lang="cs-CZ" dirty="0"/>
              <a:t>, 2018)</a:t>
            </a:r>
          </a:p>
        </p:txBody>
      </p:sp>
      <p:sp>
        <p:nvSpPr>
          <p:cNvPr id="3" name="TextovéPole 2"/>
          <p:cNvSpPr txBox="1"/>
          <p:nvPr/>
        </p:nvSpPr>
        <p:spPr>
          <a:xfrm>
            <a:off x="539552" y="915566"/>
            <a:ext cx="8280920"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Stanovení cílů (konverzí)</a:t>
            </a:r>
            <a:r>
              <a:rPr lang="cs-CZ" sz="2000" dirty="0">
                <a:solidFill>
                  <a:srgbClr val="002060"/>
                </a:solidFill>
              </a:rPr>
              <a:t> -  „</a:t>
            </a:r>
            <a:r>
              <a:rPr lang="cs-CZ" sz="2000" i="1" dirty="0">
                <a:solidFill>
                  <a:srgbClr val="002060"/>
                </a:solidFill>
              </a:rPr>
              <a:t>výkonnostní marketing je o stanovení si měřitelného cíle na webu zadavatele a zároveň o následné, dlouhodobé optimalizaci jeho on-line marketingových aktivit, která povede k efektivní maximalizaci tohoto cíle (efektivní = za cenu, která se zadavateli vyplatí)</a:t>
            </a:r>
            <a:r>
              <a:rPr lang="cs-CZ" sz="2000" dirty="0">
                <a:solidFill>
                  <a:srgbClr val="002060"/>
                </a:solidFill>
              </a:rPr>
              <a:t>“.</a:t>
            </a:r>
          </a:p>
          <a:p>
            <a:pPr marL="285750" indent="-285750">
              <a:buFont typeface="Arial" panose="020B0604020202020204" pitchFamily="34" charset="0"/>
              <a:buChar char="•"/>
            </a:pPr>
            <a:r>
              <a:rPr lang="cs-CZ" sz="2000" b="1" dirty="0">
                <a:solidFill>
                  <a:srgbClr val="002060"/>
                </a:solidFill>
              </a:rPr>
              <a:t>Optimalizace zdrojů návštěvnosti </a:t>
            </a:r>
            <a:r>
              <a:rPr lang="cs-CZ" sz="2000" dirty="0">
                <a:solidFill>
                  <a:srgbClr val="002060"/>
                </a:solidFill>
              </a:rPr>
              <a:t>– „</a:t>
            </a:r>
            <a:r>
              <a:rPr lang="cs-CZ" sz="2000" i="1" dirty="0">
                <a:solidFill>
                  <a:srgbClr val="002060"/>
                </a:solidFill>
              </a:rPr>
              <a:t>výběr takových on-line reklamních aktivit (výběr webů, výběr klíčových slov, pro která se zobrazuje reklama ve vyhledávačích atp.), který povede k maximu efektivních konverzí na webu zadavatele</a:t>
            </a:r>
            <a:r>
              <a:rPr lang="cs-CZ" sz="2000" dirty="0">
                <a:solidFill>
                  <a:srgbClr val="002060"/>
                </a:solidFill>
              </a:rPr>
              <a:t>“. </a:t>
            </a:r>
          </a:p>
          <a:p>
            <a:pPr marL="285750" indent="-285750">
              <a:buFont typeface="Arial" panose="020B0604020202020204" pitchFamily="34" charset="0"/>
              <a:buChar char="•"/>
            </a:pPr>
            <a:r>
              <a:rPr lang="cs-CZ" sz="2000" b="1" dirty="0" err="1">
                <a:solidFill>
                  <a:srgbClr val="002060"/>
                </a:solidFill>
              </a:rPr>
              <a:t>Efektivizace</a:t>
            </a:r>
            <a:r>
              <a:rPr lang="cs-CZ" sz="2000" b="1" dirty="0">
                <a:solidFill>
                  <a:srgbClr val="002060"/>
                </a:solidFill>
              </a:rPr>
              <a:t> webu </a:t>
            </a:r>
            <a:r>
              <a:rPr lang="cs-CZ" sz="2000" dirty="0">
                <a:solidFill>
                  <a:srgbClr val="002060"/>
                </a:solidFill>
              </a:rPr>
              <a:t>– „</a:t>
            </a:r>
            <a:r>
              <a:rPr lang="cs-CZ" sz="2000" i="1" dirty="0">
                <a:solidFill>
                  <a:srgbClr val="002060"/>
                </a:solidFill>
              </a:rPr>
              <a:t>snaha o maximalizaci konverzí (a hodnot konverzí) z příchozích návštěvníků. Do této činnosti patří např. uživatelská přívětivost webu zadavatele (použitelnost, snadná orientace atp.), obchodní přesvědčivost webu či jeho důvěryhodnost</a:t>
            </a:r>
            <a:r>
              <a:rPr lang="cs-CZ" sz="2000" dirty="0">
                <a:solidFill>
                  <a:srgbClr val="002060"/>
                </a:solidFill>
              </a:rPr>
              <a:t>“. </a:t>
            </a:r>
          </a:p>
        </p:txBody>
      </p:sp>
    </p:spTree>
    <p:extLst>
      <p:ext uri="{BB962C8B-B14F-4D97-AF65-F5344CB8AC3E}">
        <p14:creationId xmlns:p14="http://schemas.microsoft.com/office/powerpoint/2010/main" val="148384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2 (</a:t>
            </a:r>
            <a:r>
              <a:rPr lang="cs-CZ" dirty="0">
                <a:hlinkClick r:id="rId2"/>
              </a:rPr>
              <a:t>SPIR</a:t>
            </a:r>
            <a:r>
              <a:rPr lang="cs-CZ" dirty="0"/>
              <a:t>, 2018)</a:t>
            </a:r>
          </a:p>
        </p:txBody>
      </p:sp>
      <p:sp>
        <p:nvSpPr>
          <p:cNvPr id="3" name="TextovéPole 2"/>
          <p:cNvSpPr txBox="1"/>
          <p:nvPr/>
        </p:nvSpPr>
        <p:spPr>
          <a:xfrm>
            <a:off x="539552" y="915566"/>
            <a:ext cx="8208912"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PPC systémy </a:t>
            </a:r>
            <a:r>
              <a:rPr lang="cs-CZ" sz="2000" dirty="0">
                <a:solidFill>
                  <a:srgbClr val="002060"/>
                </a:solidFill>
              </a:rPr>
              <a:t>– „</a:t>
            </a:r>
            <a:r>
              <a:rPr lang="cs-CZ" sz="2000" i="1" dirty="0">
                <a:solidFill>
                  <a:srgbClr val="002060"/>
                </a:solidFill>
              </a:rPr>
              <a:t>zkratka pro </a:t>
            </a:r>
            <a:r>
              <a:rPr lang="cs-CZ" sz="2000" i="1" dirty="0" err="1">
                <a:solidFill>
                  <a:srgbClr val="002060"/>
                </a:solidFill>
              </a:rPr>
              <a:t>Pay</a:t>
            </a:r>
            <a:r>
              <a:rPr lang="cs-CZ" sz="2000" i="1" dirty="0">
                <a:solidFill>
                  <a:srgbClr val="002060"/>
                </a:solidFill>
              </a:rPr>
              <a:t> Per </a:t>
            </a:r>
            <a:r>
              <a:rPr lang="cs-CZ" sz="2000" i="1" dirty="0" err="1">
                <a:solidFill>
                  <a:srgbClr val="002060"/>
                </a:solidFill>
              </a:rPr>
              <a:t>Click</a:t>
            </a:r>
            <a:r>
              <a:rPr lang="cs-CZ" sz="2000" i="1" dirty="0">
                <a:solidFill>
                  <a:srgbClr val="002060"/>
                </a:solidFill>
              </a:rPr>
              <a:t> a znamená, že v těchto systémech se obecně neplatí za zobrazení (impresi) reklamy, ale až v případě, kdy uživatel internetu na reklamu klikne</a:t>
            </a:r>
            <a:r>
              <a:rPr lang="cs-CZ" sz="2000" dirty="0">
                <a:solidFill>
                  <a:srgbClr val="002060"/>
                </a:solidFill>
              </a:rPr>
              <a:t>“. Kromě vyhledávačů ale také obsahové sítě! </a:t>
            </a:r>
          </a:p>
          <a:p>
            <a:pPr marL="285750" indent="-285750">
              <a:buFont typeface="Arial" panose="020B0604020202020204" pitchFamily="34" charset="0"/>
              <a:buChar char="•"/>
            </a:pPr>
            <a:r>
              <a:rPr lang="cs-CZ" sz="2000" b="1" dirty="0">
                <a:solidFill>
                  <a:srgbClr val="002060"/>
                </a:solidFill>
              </a:rPr>
              <a:t>Optimalizace pro vyhledávače (SEO) </a:t>
            </a:r>
            <a:r>
              <a:rPr lang="cs-CZ" sz="2000" dirty="0">
                <a:solidFill>
                  <a:srgbClr val="002060"/>
                </a:solidFill>
              </a:rPr>
              <a:t>– „</a:t>
            </a:r>
            <a:r>
              <a:rPr lang="cs-CZ" sz="2000" i="1" dirty="0">
                <a:solidFill>
                  <a:srgbClr val="002060"/>
                </a:solidFill>
              </a:rPr>
              <a:t>využívá pro dosahování obchodních cílů webu viditelnost v přirozených (neplacených) výsledcích vyhledávání</a:t>
            </a:r>
            <a:r>
              <a:rPr lang="cs-CZ" sz="2000" dirty="0">
                <a:solidFill>
                  <a:srgbClr val="002060"/>
                </a:solidFill>
              </a:rPr>
              <a:t>“. „</a:t>
            </a:r>
            <a:r>
              <a:rPr lang="cs-CZ" sz="2000" i="1" dirty="0">
                <a:solidFill>
                  <a:srgbClr val="002060"/>
                </a:solidFill>
              </a:rPr>
              <a:t>Mezi on-</a:t>
            </a:r>
            <a:r>
              <a:rPr lang="cs-CZ" sz="2000" i="1" dirty="0" err="1">
                <a:solidFill>
                  <a:srgbClr val="002060"/>
                </a:solidFill>
              </a:rPr>
              <a:t>page</a:t>
            </a:r>
            <a:r>
              <a:rPr lang="cs-CZ" sz="2000" i="1" dirty="0">
                <a:solidFill>
                  <a:srgbClr val="002060"/>
                </a:solidFill>
              </a:rPr>
              <a:t> faktory řadíme vše, co je součástí samotné webové prezentace. Roli hraje informační architektura webu, použité texty, struktura HTML kódu a mnoho dalších aspektů. </a:t>
            </a:r>
            <a:r>
              <a:rPr lang="cs-CZ" sz="2000" i="1" dirty="0" err="1">
                <a:solidFill>
                  <a:srgbClr val="002060"/>
                </a:solidFill>
              </a:rPr>
              <a:t>Off-page</a:t>
            </a:r>
            <a:r>
              <a:rPr lang="cs-CZ" sz="2000" i="1" dirty="0">
                <a:solidFill>
                  <a:srgbClr val="002060"/>
                </a:solidFill>
              </a:rPr>
              <a:t> faktory jsou dnes v podstatě synonymem pro zpětné odkazy – tedy odkazy z jiných webů</a:t>
            </a:r>
            <a:r>
              <a:rPr lang="cs-CZ" sz="2000" dirty="0">
                <a:solidFill>
                  <a:srgbClr val="002060"/>
                </a:solidFill>
              </a:rPr>
              <a:t>“.</a:t>
            </a:r>
          </a:p>
          <a:p>
            <a:pPr marL="285750" indent="-285750">
              <a:buFont typeface="Arial" panose="020B0604020202020204" pitchFamily="34" charset="0"/>
              <a:buChar char="•"/>
            </a:pPr>
            <a:r>
              <a:rPr lang="cs-CZ" sz="2000" b="1" dirty="0" err="1">
                <a:solidFill>
                  <a:srgbClr val="002060"/>
                </a:solidFill>
              </a:rPr>
              <a:t>Affiliate</a:t>
            </a:r>
            <a:r>
              <a:rPr lang="cs-CZ" sz="2000" b="1" dirty="0">
                <a:solidFill>
                  <a:srgbClr val="002060"/>
                </a:solidFill>
              </a:rPr>
              <a:t> marketing </a:t>
            </a:r>
            <a:r>
              <a:rPr lang="cs-CZ" sz="2000" dirty="0">
                <a:solidFill>
                  <a:srgbClr val="002060"/>
                </a:solidFill>
              </a:rPr>
              <a:t>– „</a:t>
            </a:r>
            <a:r>
              <a:rPr lang="cs-CZ" sz="2000" i="1" dirty="0">
                <a:solidFill>
                  <a:srgbClr val="002060"/>
                </a:solidFill>
              </a:rPr>
              <a:t>veškeré marketingové aktivity odměňované procenty z prodeje výrobků či služeb (obvykle z objednávky či registrace)“</a:t>
            </a:r>
            <a:r>
              <a:rPr lang="cs-CZ" sz="2000" dirty="0">
                <a:solidFill>
                  <a:srgbClr val="002060"/>
                </a:solidFill>
              </a:rPr>
              <a:t>. </a:t>
            </a:r>
          </a:p>
        </p:txBody>
      </p:sp>
    </p:spTree>
    <p:extLst>
      <p:ext uri="{BB962C8B-B14F-4D97-AF65-F5344CB8AC3E}">
        <p14:creationId xmlns:p14="http://schemas.microsoft.com/office/powerpoint/2010/main" val="3439820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Cíle.</a:t>
            </a:r>
          </a:p>
          <a:p>
            <a:r>
              <a:rPr lang="cs-CZ" sz="1800" dirty="0">
                <a:solidFill>
                  <a:srgbClr val="002060"/>
                </a:solidFill>
              </a:rPr>
              <a:t>Cílové skupiny.</a:t>
            </a:r>
          </a:p>
          <a:p>
            <a:r>
              <a:rPr lang="cs-CZ" sz="1800" dirty="0">
                <a:solidFill>
                  <a:srgbClr val="002060"/>
                </a:solidFill>
              </a:rPr>
              <a:t>Analýzy, rozpočtová omezení, čas, média, tonalita, archetypy atd.</a:t>
            </a:r>
          </a:p>
          <a:p>
            <a:r>
              <a:rPr lang="cs-CZ" sz="1800" dirty="0">
                <a:solidFill>
                  <a:srgbClr val="002060"/>
                </a:solidFill>
              </a:rPr>
              <a:t>Volba vhodných médi ve vztahu k výše řešenému.</a:t>
            </a:r>
          </a:p>
          <a:p>
            <a:r>
              <a:rPr lang="cs-CZ" sz="1800" dirty="0">
                <a:solidFill>
                  <a:srgbClr val="002060"/>
                </a:solidFill>
              </a:rPr>
              <a:t>Implementace, kde kdo co měří a za co je zodpovědný.</a:t>
            </a:r>
          </a:p>
          <a:p>
            <a:r>
              <a:rPr lang="cs-CZ" sz="1800" dirty="0">
                <a:solidFill>
                  <a:srgbClr val="002060"/>
                </a:solidFill>
              </a:rPr>
              <a:t>Neustálé vyhodnocování a úpravy.</a:t>
            </a:r>
          </a:p>
          <a:p>
            <a:endParaRPr lang="cs-CZ" sz="1800" dirty="0">
              <a:solidFill>
                <a:srgbClr val="002060"/>
              </a:solidFill>
            </a:endParaRPr>
          </a:p>
          <a:p>
            <a:r>
              <a:rPr lang="cs-CZ" sz="1800" dirty="0">
                <a:solidFill>
                  <a:srgbClr val="002060"/>
                </a:solidFill>
              </a:rPr>
              <a:t>Postup plánování kampaně může vypadat třeba </a:t>
            </a:r>
            <a:r>
              <a:rPr lang="cs-CZ" sz="1800" dirty="0">
                <a:solidFill>
                  <a:srgbClr val="002060"/>
                </a:solidFill>
                <a:hlinkClick r:id="rId3"/>
              </a:rPr>
              <a:t>takto</a:t>
            </a:r>
            <a:r>
              <a:rPr lang="cs-CZ" sz="1800" dirty="0">
                <a:solidFill>
                  <a:srgbClr val="002060"/>
                </a:solidFill>
              </a:rPr>
              <a:t>, nebo </a:t>
            </a:r>
            <a:r>
              <a:rPr lang="cs-CZ" sz="1800" dirty="0">
                <a:solidFill>
                  <a:srgbClr val="002060"/>
                </a:solidFill>
                <a:hlinkClick r:id="rId4"/>
              </a:rPr>
              <a:t>takto</a:t>
            </a:r>
            <a:r>
              <a:rPr lang="cs-CZ" sz="1800" dirty="0">
                <a:solidFill>
                  <a:srgbClr val="002060"/>
                </a:solidFill>
              </a:rPr>
              <a:t>.</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3 Kampaně – jak na ně?</a:t>
            </a:r>
          </a:p>
        </p:txBody>
      </p:sp>
    </p:spTree>
    <p:extLst>
      <p:ext uri="{BB962C8B-B14F-4D97-AF65-F5344CB8AC3E}">
        <p14:creationId xmlns:p14="http://schemas.microsoft.com/office/powerpoint/2010/main" val="1908346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Nejobsáhlejší kategorie na </a:t>
            </a:r>
            <a:r>
              <a:rPr lang="cs-CZ" sz="1800" dirty="0" err="1">
                <a:solidFill>
                  <a:srgbClr val="002060"/>
                </a:solidFill>
              </a:rPr>
              <a:t>YouTube</a:t>
            </a:r>
            <a:r>
              <a:rPr lang="cs-CZ" sz="1800" dirty="0">
                <a:solidFill>
                  <a:srgbClr val="002060"/>
                </a:solidFill>
              </a:rPr>
              <a:t>? Hry </a:t>
            </a:r>
            <a:r>
              <a:rPr lang="cs-CZ" sz="1800" dirty="0">
                <a:solidFill>
                  <a:srgbClr val="002060"/>
                </a:solidFill>
                <a:sym typeface="Wingdings" panose="05000000000000000000" pitchFamily="2" charset="2"/>
              </a:rPr>
              <a:t> Největší </a:t>
            </a:r>
            <a:r>
              <a:rPr lang="cs-CZ" sz="1800" dirty="0" err="1">
                <a:solidFill>
                  <a:srgbClr val="002060"/>
                </a:solidFill>
                <a:sym typeface="Wingdings" panose="05000000000000000000" pitchFamily="2" charset="2"/>
              </a:rPr>
              <a:t>youtuber</a:t>
            </a:r>
            <a:r>
              <a:rPr lang="cs-CZ" sz="1800" dirty="0">
                <a:solidFill>
                  <a:srgbClr val="002060"/>
                </a:solidFill>
                <a:sym typeface="Wingdings" panose="05000000000000000000" pitchFamily="2" charset="2"/>
              </a:rPr>
              <a:t>? </a:t>
            </a:r>
            <a:r>
              <a:rPr lang="cs-CZ" sz="1800" dirty="0">
                <a:solidFill>
                  <a:srgbClr val="002060"/>
                </a:solidFill>
                <a:sym typeface="Wingdings" panose="05000000000000000000" pitchFamily="2" charset="2"/>
                <a:hlinkClick r:id="rId3"/>
              </a:rPr>
              <a:t>PewDiePie</a:t>
            </a:r>
            <a:r>
              <a:rPr lang="cs-CZ" sz="1800" dirty="0">
                <a:solidFill>
                  <a:srgbClr val="002060"/>
                </a:solidFill>
                <a:sym typeface="Wingdings" panose="05000000000000000000" pitchFamily="2" charset="2"/>
              </a:rPr>
              <a:t> – herní kanál (vydělá si 12 mil. dolarů ročně). Největší internetová televize (Amazon zaplatil 1 mld. dolarů …) – herní </a:t>
            </a:r>
            <a:r>
              <a:rPr lang="cs-CZ" sz="1800" dirty="0">
                <a:solidFill>
                  <a:srgbClr val="002060"/>
                </a:solidFill>
                <a:sym typeface="Wingdings" panose="05000000000000000000" pitchFamily="2" charset="2"/>
                <a:hlinkClick r:id="rId4"/>
              </a:rPr>
              <a:t>Twitch.tv</a:t>
            </a:r>
            <a:r>
              <a:rPr lang="cs-CZ" sz="1800" dirty="0">
                <a:solidFill>
                  <a:srgbClr val="002060"/>
                </a:solidFill>
                <a:sym typeface="Wingdings" panose="05000000000000000000" pitchFamily="2" charset="2"/>
              </a:rPr>
              <a:t>. Herní business předběhl již dávno filmový a hudební (např. GTA:V stálo 265 mil. dolarů a vydělalo přes 3 mld. a stále roste, to nedokázal žádný film, a takovýchto her vychází více, než filmů).</a:t>
            </a:r>
            <a:endParaRPr lang="cs-CZ" sz="1800" dirty="0">
              <a:solidFill>
                <a:srgbClr val="002060"/>
              </a:solidFill>
            </a:endParaRPr>
          </a:p>
          <a:p>
            <a:r>
              <a:rPr lang="cs-CZ" sz="1800" dirty="0">
                <a:solidFill>
                  <a:srgbClr val="002060"/>
                </a:solidFill>
              </a:rPr>
              <a:t>Digitální revoluce změnila, jak vnímáme a konzumujeme obsah – lidé sledují profesionály hrající hry. Vznikají turnaje, vše přitáhlo sponzory, např. </a:t>
            </a:r>
            <a:r>
              <a:rPr lang="cs-CZ" sz="1800" dirty="0" err="1">
                <a:solidFill>
                  <a:srgbClr val="002060"/>
                </a:solidFill>
              </a:rPr>
              <a:t>Gamescom</a:t>
            </a:r>
            <a:r>
              <a:rPr lang="cs-CZ" sz="1800" dirty="0">
                <a:solidFill>
                  <a:srgbClr val="002060"/>
                </a:solidFill>
              </a:rPr>
              <a:t> v Německu navštívilo 350 000 lidí a zahajovala jej německá kancléřka A. Merkel, turnaj v </a:t>
            </a:r>
            <a:r>
              <a:rPr lang="cs-CZ" sz="1800" dirty="0" err="1">
                <a:solidFill>
                  <a:srgbClr val="002060"/>
                </a:solidFill>
              </a:rPr>
              <a:t>Dota</a:t>
            </a:r>
            <a:r>
              <a:rPr lang="cs-CZ" sz="1800" dirty="0">
                <a:solidFill>
                  <a:srgbClr val="002060"/>
                </a:solidFill>
              </a:rPr>
              <a:t> 2 měl </a:t>
            </a:r>
            <a:r>
              <a:rPr lang="cs-CZ" sz="1800" dirty="0" err="1">
                <a:solidFill>
                  <a:srgbClr val="002060"/>
                </a:solidFill>
              </a:rPr>
              <a:t>prize</a:t>
            </a:r>
            <a:r>
              <a:rPr lang="cs-CZ" sz="1800" dirty="0">
                <a:solidFill>
                  <a:srgbClr val="002060"/>
                </a:solidFill>
              </a:rPr>
              <a:t> pool 25 mil. dolarů (ano, hrálo se o půl miliardy Kč.). </a:t>
            </a:r>
          </a:p>
          <a:p>
            <a:r>
              <a:rPr lang="cs-CZ" sz="1800" dirty="0" err="1">
                <a:solidFill>
                  <a:srgbClr val="002060"/>
                </a:solidFill>
              </a:rPr>
              <a:t>Esportu</a:t>
            </a:r>
            <a:r>
              <a:rPr lang="cs-CZ" sz="1800" dirty="0">
                <a:solidFill>
                  <a:srgbClr val="002060"/>
                </a:solidFill>
              </a:rPr>
              <a:t> země zaslíbená je Korea, kde najdete </a:t>
            </a:r>
            <a:r>
              <a:rPr lang="cs-CZ" sz="1800" dirty="0" err="1">
                <a:solidFill>
                  <a:srgbClr val="002060"/>
                </a:solidFill>
              </a:rPr>
              <a:t>esport</a:t>
            </a:r>
            <a:r>
              <a:rPr lang="cs-CZ" sz="1800" dirty="0">
                <a:solidFill>
                  <a:srgbClr val="002060"/>
                </a:solidFill>
              </a:rPr>
              <a:t> hvězdy všude a na všem. </a:t>
            </a:r>
          </a:p>
          <a:p>
            <a:r>
              <a:rPr lang="cs-CZ" sz="1800" dirty="0">
                <a:solidFill>
                  <a:srgbClr val="002060"/>
                </a:solidFill>
              </a:rPr>
              <a:t>A co ČR? Vyhráli jsme </a:t>
            </a:r>
            <a:r>
              <a:rPr lang="cs-CZ" sz="1800" dirty="0" err="1">
                <a:solidFill>
                  <a:srgbClr val="002060"/>
                </a:solidFill>
              </a:rPr>
              <a:t>Hearthstone</a:t>
            </a:r>
            <a:r>
              <a:rPr lang="cs-CZ" sz="1800" dirty="0">
                <a:solidFill>
                  <a:srgbClr val="002060"/>
                </a:solidFill>
              </a:rPr>
              <a:t> </a:t>
            </a:r>
            <a:r>
              <a:rPr lang="cs-CZ" sz="1800" dirty="0" err="1">
                <a:solidFill>
                  <a:srgbClr val="002060"/>
                </a:solidFill>
              </a:rPr>
              <a:t>Global</a:t>
            </a:r>
            <a:r>
              <a:rPr lang="cs-CZ" sz="1800" dirty="0">
                <a:solidFill>
                  <a:srgbClr val="002060"/>
                </a:solidFill>
              </a:rPr>
              <a:t> </a:t>
            </a:r>
            <a:r>
              <a:rPr lang="cs-CZ" sz="1800" dirty="0" err="1">
                <a:solidFill>
                  <a:srgbClr val="002060"/>
                </a:solidFill>
              </a:rPr>
              <a:t>Games</a:t>
            </a:r>
            <a:r>
              <a:rPr lang="cs-CZ" sz="1800" dirty="0">
                <a:solidFill>
                  <a:srgbClr val="002060"/>
                </a:solidFill>
              </a:rPr>
              <a:t> (mistrovství světa týmů v karetní hře </a:t>
            </a:r>
            <a:r>
              <a:rPr lang="cs-CZ" sz="1800" dirty="0" err="1">
                <a:solidFill>
                  <a:srgbClr val="002060"/>
                </a:solidFill>
              </a:rPr>
              <a:t>Hearthstone</a:t>
            </a:r>
            <a:r>
              <a:rPr lang="cs-CZ" sz="1800" dirty="0">
                <a:solidFill>
                  <a:srgbClr val="002060"/>
                </a:solidFill>
              </a:rPr>
              <a:t>, což je další </a:t>
            </a:r>
            <a:r>
              <a:rPr lang="cs-CZ" sz="1800" dirty="0" err="1">
                <a:solidFill>
                  <a:srgbClr val="002060"/>
                </a:solidFill>
              </a:rPr>
              <a:t>multi</a:t>
            </a:r>
            <a:r>
              <a:rPr lang="cs-CZ" sz="1800" dirty="0">
                <a:solidFill>
                  <a:srgbClr val="002060"/>
                </a:solidFill>
              </a:rPr>
              <a:t> miliardová hra od </a:t>
            </a:r>
            <a:r>
              <a:rPr lang="cs-CZ" sz="1800" dirty="0" err="1">
                <a:solidFill>
                  <a:srgbClr val="002060"/>
                </a:solidFill>
              </a:rPr>
              <a:t>Blizzardu</a:t>
            </a:r>
            <a:r>
              <a:rPr lang="cs-CZ" sz="1800" dirty="0">
                <a:solidFill>
                  <a:srgbClr val="002060"/>
                </a:solidFill>
              </a:rPr>
              <a:t>, tvůrců </a:t>
            </a:r>
            <a:r>
              <a:rPr lang="cs-CZ" sz="1800" dirty="0" err="1">
                <a:solidFill>
                  <a:srgbClr val="002060"/>
                </a:solidFill>
              </a:rPr>
              <a:t>WoWka</a:t>
            </a:r>
            <a:r>
              <a:rPr lang="cs-CZ" sz="18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Případová studie – e-sport</a:t>
            </a:r>
          </a:p>
        </p:txBody>
      </p:sp>
    </p:spTree>
    <p:extLst>
      <p:ext uri="{BB962C8B-B14F-4D97-AF65-F5344CB8AC3E}">
        <p14:creationId xmlns:p14="http://schemas.microsoft.com/office/powerpoint/2010/main" val="3221489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Vypracování seminární práce o aplikaci moderních metod e-marketingu.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Kontrola seminární práce před zkouškou vyučujícím - prezentace.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Písemná zkouška pro ověření znalostí z celého rozsahu předmětu.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Podmínky předmětu</a:t>
            </a:r>
          </a:p>
        </p:txBody>
      </p:sp>
    </p:spTree>
    <p:extLst>
      <p:ext uri="{BB962C8B-B14F-4D97-AF65-F5344CB8AC3E}">
        <p14:creationId xmlns:p14="http://schemas.microsoft.com/office/powerpoint/2010/main" val="23371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to pro nás znamená?</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Výuka předmětu probíhá v tříhodinových blocích spojením přednášky a semináře, studenti tedy neabsolvují 90 minutový monologický výklad a 45 minut praktické práce, ale činnost je spojena do jednoho bloku a dynamicky se mění. </a:t>
            </a:r>
          </a:p>
          <a:p>
            <a:r>
              <a:rPr lang="cs-CZ" sz="2000" dirty="0">
                <a:solidFill>
                  <a:srgbClr val="002060"/>
                </a:solidFill>
              </a:rPr>
              <a:t>V rámci bloků studenti dostávají úkoly, které zpracovávají přímo s vyučujícím. </a:t>
            </a:r>
          </a:p>
          <a:p>
            <a:r>
              <a:rPr lang="cs-CZ" sz="2000" dirty="0">
                <a:solidFill>
                  <a:srgbClr val="002060"/>
                </a:solidFill>
              </a:rPr>
              <a:t>Pro svou seminární práci si ve skupině vyberou 3 úkoly, které odevzdají ve Wordu do konce semestru do </a:t>
            </a:r>
            <a:r>
              <a:rPr lang="cs-CZ" sz="2000" dirty="0" err="1">
                <a:solidFill>
                  <a:srgbClr val="002060"/>
                </a:solidFill>
              </a:rPr>
              <a:t>Moodlu</a:t>
            </a:r>
            <a:r>
              <a:rPr lang="cs-CZ" sz="2000" dirty="0">
                <a:solidFill>
                  <a:srgbClr val="002060"/>
                </a:solidFill>
              </a:rPr>
              <a:t>. </a:t>
            </a:r>
          </a:p>
          <a:p>
            <a:r>
              <a:rPr lang="cs-CZ" sz="2000" dirty="0">
                <a:solidFill>
                  <a:srgbClr val="002060"/>
                </a:solidFill>
              </a:rPr>
              <a:t>Na závěr semestru si každý student vybere jeden zpracovaný úkol a </a:t>
            </a:r>
            <a:r>
              <a:rPr lang="cs-CZ" sz="2000" dirty="0" err="1">
                <a:solidFill>
                  <a:srgbClr val="002060"/>
                </a:solidFill>
              </a:rPr>
              <a:t>odprezentuje</a:t>
            </a:r>
            <a:r>
              <a:rPr lang="cs-CZ" sz="2000" dirty="0">
                <a:solidFill>
                  <a:srgbClr val="002060"/>
                </a:solidFill>
              </a:rPr>
              <a:t> jej v hodině formou </a:t>
            </a:r>
            <a:r>
              <a:rPr lang="cs-CZ" sz="2000" dirty="0" err="1">
                <a:solidFill>
                  <a:srgbClr val="002060"/>
                </a:solidFill>
              </a:rPr>
              <a:t>pitche</a:t>
            </a:r>
            <a:r>
              <a:rPr lang="cs-CZ" sz="2000" dirty="0">
                <a:solidFill>
                  <a:srgbClr val="002060"/>
                </a:solidFill>
              </a:rPr>
              <a:t>. </a:t>
            </a:r>
          </a:p>
          <a:p>
            <a:r>
              <a:rPr lang="cs-CZ" sz="2000" dirty="0">
                <a:solidFill>
                  <a:srgbClr val="002060"/>
                </a:solidFill>
              </a:rPr>
              <a:t>Ve zkouškovém období studenti absolvují závěrečnou písemnou zkoušku. </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7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Seminární práce je zpracována ve skupině 2-3 studentů. </a:t>
            </a:r>
          </a:p>
          <a:p>
            <a:r>
              <a:rPr lang="cs-CZ" sz="2000" dirty="0">
                <a:solidFill>
                  <a:srgbClr val="002060"/>
                </a:solidFill>
              </a:rPr>
              <a:t>Studenti budou průběžně ve výukových blocích dostávat úkoly, které mohou zpracovat pod vedením vyučujícího. </a:t>
            </a:r>
          </a:p>
          <a:p>
            <a:r>
              <a:rPr lang="cs-CZ" sz="2000" dirty="0">
                <a:solidFill>
                  <a:srgbClr val="002060"/>
                </a:solidFill>
              </a:rPr>
              <a:t>V seminární práci každý z vybraných 3 úkolů zpracují na cca 2 strany (</a:t>
            </a:r>
            <a:r>
              <a:rPr lang="cs-CZ" sz="2000" dirty="0" err="1">
                <a:solidFill>
                  <a:srgbClr val="002060"/>
                </a:solidFill>
              </a:rPr>
              <a:t>Times</a:t>
            </a:r>
            <a:r>
              <a:rPr lang="cs-CZ" sz="2000" dirty="0">
                <a:solidFill>
                  <a:srgbClr val="002060"/>
                </a:solidFill>
              </a:rPr>
              <a:t> New Roman 12, standardní okraje). Pro zpracování seminární práce platí pravidla platná na OPF SLU (úvodní strana, formát citací, úvod a závěr, seznam literatury, formátování atd.). </a:t>
            </a:r>
          </a:p>
          <a:p>
            <a:r>
              <a:rPr lang="cs-CZ" sz="2000" dirty="0">
                <a:solidFill>
                  <a:srgbClr val="002060"/>
                </a:solidFill>
              </a:rPr>
              <a:t>V závěru semestru si každý student ze skupiny vybere 1 z těchto zpracovaných úkolů a pokusí se jej formou </a:t>
            </a:r>
            <a:r>
              <a:rPr lang="cs-CZ" sz="2000" dirty="0" err="1">
                <a:solidFill>
                  <a:srgbClr val="002060"/>
                </a:solidFill>
              </a:rPr>
              <a:t>pitche</a:t>
            </a:r>
            <a:r>
              <a:rPr lang="cs-CZ" sz="2000" dirty="0">
                <a:solidFill>
                  <a:srgbClr val="002060"/>
                </a:solidFill>
              </a:rPr>
              <a:t> </a:t>
            </a:r>
            <a:r>
              <a:rPr lang="cs-CZ" sz="2000" dirty="0" err="1">
                <a:solidFill>
                  <a:srgbClr val="002060"/>
                </a:solidFill>
              </a:rPr>
              <a:t>odprezentovat</a:t>
            </a:r>
            <a:r>
              <a:rPr lang="cs-CZ" sz="2000" dirty="0">
                <a:solidFill>
                  <a:srgbClr val="002060"/>
                </a:solidFill>
              </a:rPr>
              <a:t>. </a:t>
            </a:r>
          </a:p>
          <a:p>
            <a:r>
              <a:rPr lang="cs-CZ" sz="2000" dirty="0">
                <a:solidFill>
                  <a:srgbClr val="002060"/>
                </a:solidFill>
              </a:rPr>
              <a:t>Celkem mohou studenti za seminární práci a </a:t>
            </a:r>
            <a:r>
              <a:rPr lang="cs-CZ" sz="2000" dirty="0" err="1">
                <a:solidFill>
                  <a:srgbClr val="002060"/>
                </a:solidFill>
              </a:rPr>
              <a:t>pitch</a:t>
            </a:r>
            <a:r>
              <a:rPr lang="cs-CZ" sz="2000" dirty="0">
                <a:solidFill>
                  <a:srgbClr val="002060"/>
                </a:solidFill>
              </a:rPr>
              <a:t> získat maximálně 15 bodů. </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248472" cy="507703"/>
          </a:xfrm>
        </p:spPr>
        <p:txBody>
          <a:bodyPr/>
          <a:lstStyle/>
          <a:p>
            <a:r>
              <a:rPr lang="cs-CZ" dirty="0"/>
              <a:t>Seminární práce a její prezentace</a:t>
            </a:r>
          </a:p>
        </p:txBody>
      </p:sp>
    </p:spTree>
    <p:extLst>
      <p:ext uri="{BB962C8B-B14F-4D97-AF65-F5344CB8AC3E}">
        <p14:creationId xmlns:p14="http://schemas.microsoft.com/office/powerpoint/2010/main" val="419736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 rozsahu předmětu probraného během semestru, materiály budou studentům dostupné v </a:t>
            </a:r>
            <a:r>
              <a:rPr lang="cs-CZ" sz="2000" dirty="0" err="1">
                <a:solidFill>
                  <a:srgbClr val="002060"/>
                </a:solidFill>
              </a:rPr>
              <a:t>Moodlu</a:t>
            </a:r>
            <a:r>
              <a:rPr lang="cs-CZ" sz="2000" dirty="0">
                <a:solidFill>
                  <a:srgbClr val="002060"/>
                </a:solidFill>
              </a:rPr>
              <a:t>. Maximální možný zisk bodů z písemné zkoušky je 40. Důraz je kladen na pochopení probíraného učiva a schopnost aplikace na reálných příkladech.</a:t>
            </a:r>
          </a:p>
          <a:p>
            <a:endParaRPr lang="cs-CZ" sz="2000" dirty="0">
              <a:solidFill>
                <a:srgbClr val="002060"/>
              </a:solidFill>
            </a:endParaRPr>
          </a:p>
          <a:p>
            <a:r>
              <a:rPr lang="cs-CZ" sz="2000" dirty="0">
                <a:solidFill>
                  <a:srgbClr val="002060"/>
                </a:solidFill>
              </a:rPr>
              <a:t>Hodnocení předmětu:</a:t>
            </a:r>
          </a:p>
          <a:p>
            <a:pPr marL="800100" lvl="2" indent="0">
              <a:buNone/>
            </a:pPr>
            <a:r>
              <a:rPr lang="cs-CZ" sz="1600" dirty="0">
                <a:solidFill>
                  <a:srgbClr val="002060"/>
                </a:solidFill>
              </a:rPr>
              <a:t>A: 55-52 bodů</a:t>
            </a:r>
            <a:br>
              <a:rPr lang="cs-CZ" sz="1600" dirty="0">
                <a:solidFill>
                  <a:srgbClr val="002060"/>
                </a:solidFill>
              </a:rPr>
            </a:br>
            <a:r>
              <a:rPr lang="cs-CZ" sz="1600" dirty="0">
                <a:solidFill>
                  <a:srgbClr val="002060"/>
                </a:solidFill>
              </a:rPr>
              <a:t>B: 51-48 bodů</a:t>
            </a:r>
            <a:br>
              <a:rPr lang="cs-CZ" sz="1600" dirty="0">
                <a:solidFill>
                  <a:srgbClr val="002060"/>
                </a:solidFill>
              </a:rPr>
            </a:br>
            <a:r>
              <a:rPr lang="cs-CZ" sz="1600" dirty="0">
                <a:solidFill>
                  <a:srgbClr val="002060"/>
                </a:solidFill>
              </a:rPr>
              <a:t>C: 47-43 bodů</a:t>
            </a:r>
            <a:br>
              <a:rPr lang="cs-CZ" sz="1600" dirty="0">
                <a:solidFill>
                  <a:srgbClr val="002060"/>
                </a:solidFill>
              </a:rPr>
            </a:br>
            <a:r>
              <a:rPr lang="cs-CZ" sz="1600" dirty="0">
                <a:solidFill>
                  <a:srgbClr val="002060"/>
                </a:solidFill>
              </a:rPr>
              <a:t>D: 42-38 bodů</a:t>
            </a:r>
            <a:br>
              <a:rPr lang="cs-CZ" sz="1600" dirty="0">
                <a:solidFill>
                  <a:srgbClr val="002060"/>
                </a:solidFill>
              </a:rPr>
            </a:br>
            <a:r>
              <a:rPr lang="cs-CZ" sz="1600" dirty="0">
                <a:solidFill>
                  <a:srgbClr val="002060"/>
                </a:solidFill>
              </a:rPr>
              <a:t>E: 37-33 bodů</a:t>
            </a:r>
            <a:br>
              <a:rPr lang="cs-CZ" sz="1600" dirty="0">
                <a:solidFill>
                  <a:srgbClr val="002060"/>
                </a:solidFill>
              </a:rPr>
            </a:br>
            <a:r>
              <a:rPr lang="cs-CZ" sz="1600" dirty="0">
                <a:solidFill>
                  <a:srgbClr val="002060"/>
                </a:solidFill>
              </a:rPr>
              <a:t>F: 32 a méně bodů</a:t>
            </a:r>
          </a:p>
        </p:txBody>
      </p:sp>
      <p:sp>
        <p:nvSpPr>
          <p:cNvPr id="6" name="Nadpis 5"/>
          <p:cNvSpPr>
            <a:spLocks noGrp="1"/>
          </p:cNvSpPr>
          <p:nvPr>
            <p:ph type="title"/>
          </p:nvPr>
        </p:nvSpPr>
        <p:spPr>
          <a:xfrm>
            <a:off x="179512" y="195486"/>
            <a:ext cx="6768752" cy="507703"/>
          </a:xfrm>
        </p:spPr>
        <p:txBody>
          <a:bodyPr/>
          <a:lstStyle/>
          <a:p>
            <a:r>
              <a:rPr lang="cs-CZ" dirty="0"/>
              <a:t>Závěrečná písemná zkouška a hodnocení předmětu</a:t>
            </a:r>
          </a:p>
        </p:txBody>
      </p:sp>
    </p:spTree>
    <p:extLst>
      <p:ext uri="{BB962C8B-B14F-4D97-AF65-F5344CB8AC3E}">
        <p14:creationId xmlns:p14="http://schemas.microsoft.com/office/powerpoint/2010/main" val="119048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Studijní materiály v </a:t>
            </a:r>
            <a:r>
              <a:rPr lang="cs-CZ" sz="2000" dirty="0" err="1">
                <a:solidFill>
                  <a:srgbClr val="002060"/>
                </a:solidFill>
                <a:latin typeface="Times New Roman" panose="02020603050405020304" pitchFamily="18" charset="0"/>
                <a:cs typeface="Times New Roman" panose="02020603050405020304" pitchFamily="18" charset="0"/>
              </a:rPr>
              <a:t>Moodlu</a:t>
            </a:r>
            <a:r>
              <a:rPr lang="cs-CZ" sz="2000" dirty="0">
                <a:solidFill>
                  <a:srgbClr val="002060"/>
                </a:solidFill>
                <a:latin typeface="Times New Roman" panose="02020603050405020304" pitchFamily="18" charset="0"/>
                <a:cs typeface="Times New Roman" panose="02020603050405020304" pitchFamily="18" charset="0"/>
              </a:rPr>
              <a:t> (skripta,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Seminární práce a závěrečný test budou pouze z probíraného rozsahu, viz přednášky (opět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FF0000"/>
                </a:solidFill>
                <a:latin typeface="Times New Roman" panose="02020603050405020304" pitchFamily="18" charset="0"/>
                <a:cs typeface="Times New Roman" panose="02020603050405020304" pitchFamily="18" charset="0"/>
              </a:rPr>
              <a:t>Předmět je nastaven pro vysvětlení obecných principů online marketingu – veškeré specifičnosti jsme schopni zajistit externě (workshopy v BG)!</a:t>
            </a:r>
          </a:p>
          <a:p>
            <a:r>
              <a:rPr lang="cs-CZ" sz="2000" dirty="0">
                <a:solidFill>
                  <a:srgbClr val="002060"/>
                </a:solidFill>
                <a:latin typeface="Times New Roman" panose="02020603050405020304" pitchFamily="18" charset="0"/>
                <a:cs typeface="Times New Roman" panose="02020603050405020304" pitchFamily="18" charset="0"/>
              </a:rPr>
              <a:t>Učíme se pomocí základních konceptů – v praxi o věcech nerozhodují vždy jen </a:t>
            </a:r>
            <a:r>
              <a:rPr lang="cs-CZ" sz="2000" dirty="0">
                <a:solidFill>
                  <a:srgbClr val="002060"/>
                </a:solidFill>
                <a:latin typeface="Times New Roman" panose="02020603050405020304" pitchFamily="18" charset="0"/>
                <a:cs typeface="Times New Roman" panose="02020603050405020304" pitchFamily="18" charset="0"/>
                <a:hlinkClick r:id="rId3"/>
              </a:rPr>
              <a:t>odborníci</a:t>
            </a:r>
            <a:r>
              <a:rPr lang="cs-CZ" sz="2000" dirty="0">
                <a:solidFill>
                  <a:srgbClr val="002060"/>
                </a:solidFill>
                <a:latin typeface="Times New Roman" panose="02020603050405020304" pitchFamily="18" charset="0"/>
                <a:cs typeface="Times New Roman" panose="02020603050405020304" pitchFamily="18" charset="0"/>
              </a:rPr>
              <a:t>, potřebujete svůj postup vysvětlit jednoduše i laikům.</a:t>
            </a:r>
          </a:p>
          <a:p>
            <a:r>
              <a:rPr lang="cs-CZ" sz="2000" dirty="0">
                <a:solidFill>
                  <a:srgbClr val="002060"/>
                </a:solidFill>
                <a:latin typeface="Times New Roman" panose="02020603050405020304" pitchFamily="18" charset="0"/>
                <a:cs typeface="Times New Roman" panose="02020603050405020304" pitchFamily="18" charset="0"/>
              </a:rPr>
              <a:t>Teorie? Případové studie?</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Nebudeme vyžadovat doslovné definice, stačí svými slovy obsah. Budeme vyžadovat praktickou aplikaci – vysvětlit na příkladu.</a:t>
            </a:r>
          </a:p>
        </p:txBody>
      </p:sp>
      <p:sp>
        <p:nvSpPr>
          <p:cNvPr id="6" name="Nadpis 5"/>
          <p:cNvSpPr>
            <a:spLocks noGrp="1"/>
          </p:cNvSpPr>
          <p:nvPr>
            <p:ph type="title"/>
          </p:nvPr>
        </p:nvSpPr>
        <p:spPr>
          <a:xfrm>
            <a:off x="179512" y="195486"/>
            <a:ext cx="4896544" cy="507703"/>
          </a:xfrm>
        </p:spPr>
        <p:txBody>
          <a:bodyPr/>
          <a:lstStyle/>
          <a:p>
            <a:r>
              <a:rPr lang="cs-CZ" dirty="0"/>
              <a:t>Studijní literatura a studium obecně</a:t>
            </a:r>
          </a:p>
        </p:txBody>
      </p:sp>
    </p:spTree>
    <p:extLst>
      <p:ext uri="{BB962C8B-B14F-4D97-AF65-F5344CB8AC3E}">
        <p14:creationId xmlns:p14="http://schemas.microsoft.com/office/powerpoint/2010/main" val="11991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latin typeface="Times New Roman" panose="02020603050405020304" pitchFamily="18" charset="0"/>
                <a:cs typeface="Times New Roman" panose="02020603050405020304" pitchFamily="18" charset="0"/>
              </a:rPr>
              <a:t>1. Úvod do E-marketingu, vymezení základních pojmů</a:t>
            </a:r>
          </a:p>
          <a:p>
            <a:r>
              <a:rPr lang="cs-CZ" sz="1600" dirty="0">
                <a:solidFill>
                  <a:srgbClr val="002060"/>
                </a:solidFill>
                <a:latin typeface="Times New Roman" panose="02020603050405020304" pitchFamily="18" charset="0"/>
                <a:cs typeface="Times New Roman" panose="02020603050405020304" pitchFamily="18" charset="0"/>
              </a:rPr>
              <a:t>2. Vývoj a současný stav forem a prostředků marketingu v interaktivním prostředí.</a:t>
            </a:r>
          </a:p>
          <a:p>
            <a:r>
              <a:rPr lang="cs-CZ" sz="1600" dirty="0">
                <a:solidFill>
                  <a:srgbClr val="002060"/>
                </a:solidFill>
                <a:latin typeface="Times New Roman" panose="02020603050405020304" pitchFamily="18" charset="0"/>
                <a:cs typeface="Times New Roman" panose="02020603050405020304" pitchFamily="18" charset="0"/>
              </a:rPr>
              <a:t>3. Cenové strategie a taktiky v rámci E-marketingu</a:t>
            </a:r>
          </a:p>
          <a:p>
            <a:r>
              <a:rPr lang="cs-CZ" sz="1600" dirty="0">
                <a:solidFill>
                  <a:srgbClr val="002060"/>
                </a:solidFill>
                <a:latin typeface="Times New Roman" panose="02020603050405020304" pitchFamily="18" charset="0"/>
                <a:cs typeface="Times New Roman" panose="02020603050405020304" pitchFamily="18" charset="0"/>
              </a:rPr>
              <a:t>4. Vytváření produktových ekosystémů</a:t>
            </a:r>
          </a:p>
          <a:p>
            <a:r>
              <a:rPr lang="cs-CZ" sz="1600" dirty="0">
                <a:solidFill>
                  <a:srgbClr val="002060"/>
                </a:solidFill>
                <a:latin typeface="Times New Roman" panose="02020603050405020304" pitchFamily="18" charset="0"/>
                <a:cs typeface="Times New Roman" panose="02020603050405020304" pitchFamily="18" charset="0"/>
              </a:rPr>
              <a:t>5. Vybrané online nástroje marketingové komunikace</a:t>
            </a:r>
          </a:p>
          <a:p>
            <a:r>
              <a:rPr lang="cs-CZ" sz="1600" dirty="0">
                <a:solidFill>
                  <a:srgbClr val="002060"/>
                </a:solidFill>
                <a:latin typeface="Times New Roman" panose="02020603050405020304" pitchFamily="18" charset="0"/>
                <a:cs typeface="Times New Roman" panose="02020603050405020304" pitchFamily="18" charset="0"/>
              </a:rPr>
              <a:t>6. Proces akvizice zákazníka na internetu</a:t>
            </a:r>
          </a:p>
          <a:p>
            <a:r>
              <a:rPr lang="cs-CZ" sz="1600" dirty="0">
                <a:solidFill>
                  <a:srgbClr val="002060"/>
                </a:solidFill>
                <a:latin typeface="Times New Roman" panose="02020603050405020304" pitchFamily="18" charset="0"/>
                <a:cs typeface="Times New Roman" panose="02020603050405020304" pitchFamily="18" charset="0"/>
              </a:rPr>
              <a:t>7. Mobilní marketing</a:t>
            </a:r>
          </a:p>
          <a:p>
            <a:r>
              <a:rPr lang="cs-CZ" sz="1600" dirty="0">
                <a:solidFill>
                  <a:srgbClr val="002060"/>
                </a:solidFill>
                <a:latin typeface="Times New Roman" panose="02020603050405020304" pitchFamily="18" charset="0"/>
                <a:cs typeface="Times New Roman" panose="02020603050405020304" pitchFamily="18" charset="0"/>
              </a:rPr>
              <a:t>8. Prezentace firmy pomocí webové stránky </a:t>
            </a:r>
          </a:p>
          <a:p>
            <a:r>
              <a:rPr lang="cs-CZ" sz="1600" dirty="0">
                <a:solidFill>
                  <a:srgbClr val="002060"/>
                </a:solidFill>
                <a:latin typeface="Times New Roman" panose="02020603050405020304" pitchFamily="18" charset="0"/>
                <a:cs typeface="Times New Roman" panose="02020603050405020304" pitchFamily="18" charset="0"/>
              </a:rPr>
              <a:t>9. Sociální média a zapojení online zákazníka</a:t>
            </a:r>
          </a:p>
          <a:p>
            <a:r>
              <a:rPr lang="cs-CZ" sz="1600" dirty="0">
                <a:solidFill>
                  <a:srgbClr val="002060"/>
                </a:solidFill>
                <a:latin typeface="Times New Roman" panose="02020603050405020304" pitchFamily="18" charset="0"/>
                <a:cs typeface="Times New Roman" panose="02020603050405020304" pitchFamily="18" charset="0"/>
              </a:rPr>
              <a:t>10. Vytvoření a správa firemního profilu na sociální síti</a:t>
            </a:r>
          </a:p>
          <a:p>
            <a:r>
              <a:rPr lang="cs-CZ" sz="1600" dirty="0">
                <a:solidFill>
                  <a:srgbClr val="002060"/>
                </a:solidFill>
                <a:latin typeface="Times New Roman" panose="02020603050405020304" pitchFamily="18" charset="0"/>
                <a:cs typeface="Times New Roman" panose="02020603050405020304" pitchFamily="18" charset="0"/>
              </a:rPr>
              <a:t>11. Analýza zákazníka a marketingový výzkum na internetu</a:t>
            </a:r>
          </a:p>
          <a:p>
            <a:r>
              <a:rPr lang="cs-CZ" sz="1600" dirty="0">
                <a:solidFill>
                  <a:srgbClr val="002060"/>
                </a:solidFill>
                <a:latin typeface="Times New Roman" panose="02020603050405020304" pitchFamily="18" charset="0"/>
                <a:cs typeface="Times New Roman" panose="02020603050405020304" pitchFamily="18" charset="0"/>
              </a:rPr>
              <a:t>12. Řízení vztahů se zákazníky online</a:t>
            </a:r>
          </a:p>
          <a:p>
            <a:r>
              <a:rPr lang="cs-CZ" sz="1600" dirty="0">
                <a:solidFill>
                  <a:srgbClr val="002060"/>
                </a:solidFill>
                <a:latin typeface="Times New Roman" panose="02020603050405020304" pitchFamily="18" charset="0"/>
                <a:cs typeface="Times New Roman" panose="02020603050405020304" pitchFamily="18" charset="0"/>
              </a:rPr>
              <a:t>13. Komplexní tvorba online marketingových kampaní</a:t>
            </a:r>
          </a:p>
        </p:txBody>
      </p:sp>
      <p:sp>
        <p:nvSpPr>
          <p:cNvPr id="6" name="Nadpis 5"/>
          <p:cNvSpPr>
            <a:spLocks noGrp="1"/>
          </p:cNvSpPr>
          <p:nvPr>
            <p:ph type="title"/>
          </p:nvPr>
        </p:nvSpPr>
        <p:spPr>
          <a:xfrm>
            <a:off x="179512" y="195486"/>
            <a:ext cx="3888432" cy="507703"/>
          </a:xfrm>
        </p:spPr>
        <p:txBody>
          <a:bodyPr/>
          <a:lstStyle/>
          <a:p>
            <a:r>
              <a:rPr lang="cs-CZ" dirty="0"/>
              <a:t>Struktura přednášek</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385" y="2715766"/>
            <a:ext cx="1812071" cy="1812071"/>
          </a:xfrm>
          <a:prstGeom prst="rect">
            <a:avLst/>
          </a:prstGeom>
        </p:spPr>
      </p:pic>
    </p:spTree>
    <p:extLst>
      <p:ext uri="{BB962C8B-B14F-4D97-AF65-F5344CB8AC3E}">
        <p14:creationId xmlns:p14="http://schemas.microsoft.com/office/powerpoint/2010/main" val="117607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3670</Words>
  <Application>Microsoft Office PowerPoint</Application>
  <PresentationFormat>On-screen Show (16:9)</PresentationFormat>
  <Paragraphs>294</Paragraphs>
  <Slides>39</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SLU</vt:lpstr>
      <vt:lpstr>Úvod do  E-marketingu</vt:lpstr>
      <vt:lpstr>Obsah přednášky</vt:lpstr>
      <vt:lpstr>Kdo jsme</vt:lpstr>
      <vt:lpstr>Podmínky předmětu</vt:lpstr>
      <vt:lpstr>Co to pro nás znamená?</vt:lpstr>
      <vt:lpstr>Seminární práce a její prezentace</vt:lpstr>
      <vt:lpstr>Závěrečná písemná zkouška a hodnocení předmětu</vt:lpstr>
      <vt:lpstr>Studijní literatura a studium obecně</vt:lpstr>
      <vt:lpstr>Struktura přednášek</vt:lpstr>
      <vt:lpstr>Co sledovat</vt:lpstr>
      <vt:lpstr>OPF – studium plné příležitostí</vt:lpstr>
      <vt:lpstr>Motivační slajd</vt:lpstr>
      <vt:lpstr>Kejsky</vt:lpstr>
      <vt:lpstr>1 Marketing – základní opakování – lidové názory na marketing</vt:lpstr>
      <vt:lpstr>(Současný) pohled na marketing</vt:lpstr>
      <vt:lpstr>Svět se digitalizuje – GDG lekce 1, 2</vt:lpstr>
      <vt:lpstr>Základní marketingový koncept</vt:lpstr>
      <vt:lpstr>Co se děje každou minutu na internetu v roce 2019?</vt:lpstr>
      <vt:lpstr>Strategická a taktická rovina marketingu</vt:lpstr>
      <vt:lpstr>Statistika o internetu</vt:lpstr>
      <vt:lpstr>Penetrace internetu podle země</vt:lpstr>
      <vt:lpstr>Přístup na internet z různých zařízení</vt:lpstr>
      <vt:lpstr>Počet aktivních uživatelů sociálních sítí</vt:lpstr>
      <vt:lpstr>Kolik času trávíme kde?</vt:lpstr>
      <vt:lpstr>Proces strategického řízení</vt:lpstr>
      <vt:lpstr>STP proces</vt:lpstr>
      <vt:lpstr>Content (obsahový) marketing</vt:lpstr>
      <vt:lpstr>Makro a mikro marketingové prostředí</vt:lpstr>
      <vt:lpstr>Trendy v makro prostředí (PEST)</vt:lpstr>
      <vt:lpstr>2 E-marketing – vymezení pojmu</vt:lpstr>
      <vt:lpstr>E-marketing – odlišnosti</vt:lpstr>
      <vt:lpstr>E-marketing – benefity (Rana 2009, s. 2-3)</vt:lpstr>
      <vt:lpstr>E-marketing – základní nástroje</vt:lpstr>
      <vt:lpstr>Výkonnostní marketing</vt:lpstr>
      <vt:lpstr>Nástroje výkonnostního marketingu 1 (SPIR, 2018)</vt:lpstr>
      <vt:lpstr>Nástroje výkonnostního marketingu 2 (SPIR, 2018)</vt:lpstr>
      <vt:lpstr>3 Kampaně – jak na ně?</vt:lpstr>
      <vt:lpstr>Případová studie – e-sport</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100</cp:revision>
  <dcterms:created xsi:type="dcterms:W3CDTF">2016-07-06T15:42:34Z</dcterms:created>
  <dcterms:modified xsi:type="dcterms:W3CDTF">2021-09-13T10:31:01Z</dcterms:modified>
</cp:coreProperties>
</file>