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1" r:id="rId3"/>
    <p:sldId id="398" r:id="rId4"/>
    <p:sldId id="403" r:id="rId5"/>
    <p:sldId id="424" r:id="rId6"/>
    <p:sldId id="401" r:id="rId7"/>
    <p:sldId id="426" r:id="rId8"/>
    <p:sldId id="425" r:id="rId9"/>
    <p:sldId id="402" r:id="rId10"/>
    <p:sldId id="416" r:id="rId11"/>
    <p:sldId id="404" r:id="rId12"/>
    <p:sldId id="417" r:id="rId13"/>
    <p:sldId id="418" r:id="rId14"/>
    <p:sldId id="419" r:id="rId15"/>
    <p:sldId id="420" r:id="rId16"/>
    <p:sldId id="421" r:id="rId17"/>
    <p:sldId id="415" r:id="rId18"/>
    <p:sldId id="406" r:id="rId19"/>
    <p:sldId id="428" r:id="rId20"/>
    <p:sldId id="414" r:id="rId21"/>
    <p:sldId id="405" r:id="rId22"/>
    <p:sldId id="407" r:id="rId23"/>
    <p:sldId id="427" r:id="rId24"/>
    <p:sldId id="429" r:id="rId25"/>
    <p:sldId id="399" r:id="rId26"/>
    <p:sldId id="400" r:id="rId27"/>
    <p:sldId id="422" r:id="rId28"/>
    <p:sldId id="423" r:id="rId29"/>
    <p:sldId id="408" r:id="rId30"/>
    <p:sldId id="409" r:id="rId31"/>
    <p:sldId id="410" r:id="rId32"/>
    <p:sldId id="413" r:id="rId33"/>
    <p:sldId id="412" r:id="rId34"/>
    <p:sldId id="411" r:id="rId35"/>
    <p:sldId id="395" r:id="rId3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2B2464-CFA7-4E94-9F73-A39E04599FFE}">
          <p14:sldIdLst>
            <p14:sldId id="256"/>
            <p14:sldId id="301"/>
            <p14:sldId id="398"/>
            <p14:sldId id="403"/>
            <p14:sldId id="424"/>
            <p14:sldId id="401"/>
            <p14:sldId id="426"/>
            <p14:sldId id="425"/>
            <p14:sldId id="402"/>
            <p14:sldId id="416"/>
            <p14:sldId id="404"/>
            <p14:sldId id="417"/>
            <p14:sldId id="418"/>
            <p14:sldId id="419"/>
            <p14:sldId id="420"/>
            <p14:sldId id="421"/>
            <p14:sldId id="415"/>
            <p14:sldId id="406"/>
            <p14:sldId id="428"/>
            <p14:sldId id="414"/>
            <p14:sldId id="405"/>
            <p14:sldId id="407"/>
            <p14:sldId id="427"/>
            <p14:sldId id="429"/>
            <p14:sldId id="399"/>
            <p14:sldId id="400"/>
            <p14:sldId id="422"/>
            <p14:sldId id="423"/>
            <p14:sldId id="408"/>
            <p14:sldId id="409"/>
            <p14:sldId id="410"/>
            <p14:sldId id="413"/>
            <p14:sldId id="412"/>
            <p14:sldId id="411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5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https://blog.aw-dev.cz/co-je-ux/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7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https://blog.aw-dev.cz/co-je-ux/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5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https://blog.aw-dev.cz/co-je-ux/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26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https://blog.aw-dev.cz/co-je-ux/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25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https://blog.aw-dev.cz/co-je-ux/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36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https://blog.aw-dev.cz/co-je-ux/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7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34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90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Cick and collect.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564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79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Přehled</a:t>
            </a:r>
            <a:r>
              <a:rPr lang="cs-CZ" baseline="0" dirty="0" smtClean="0"/>
              <a:t> šablon: https://www.templatemonster.com/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143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574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002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50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638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http://www.lukask.cz/utm-parametry/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919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199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747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147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13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18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http://spravawebovek.cz/tutorialy/druhy-webovych-stranek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12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57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42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26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Přehled</a:t>
            </a:r>
            <a:r>
              <a:rPr lang="cs-CZ" baseline="0" dirty="0" smtClean="0"/>
              <a:t> šablon: https://www.templatemonster.com/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5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Přehled</a:t>
            </a:r>
            <a:r>
              <a:rPr lang="cs-CZ" baseline="0" dirty="0" smtClean="0"/>
              <a:t> šablon: https://www.templatemonster.com/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1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81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04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2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a-dev-tools.appspot.com/campaign-url-builde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SKv14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mark.eu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wissarmyman.com/" TargetMode="External"/><Relationship Id="rId5" Type="http://schemas.openxmlformats.org/officeDocument/2006/relationships/hyperlink" Target="http://www.buildinamsterdam.com/" TargetMode="External"/><Relationship Id="rId4" Type="http://schemas.openxmlformats.org/officeDocument/2006/relationships/hyperlink" Target="https://www.moravio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monster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3200" b="1" dirty="0" smtClean="0">
                <a:solidFill>
                  <a:schemeClr val="bg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Prezentace firmy pomocí webové stránky</a:t>
            </a:r>
            <a:endParaRPr lang="cs-CZ" sz="3200" b="1" dirty="0">
              <a:solidFill>
                <a:schemeClr val="bg1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16216" y="3723878"/>
            <a:ext cx="245605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Ing. Martin Klepek,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E-marketing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Funkční znamená, že splňuje tato kritéria: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web přicházejí relevantní návštěvníci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 jim pomáhá tak, že provedou konverzi, která je v souladu se záměrem tvůrce webu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Návštěvníci se na web vrací a provádějí stejnou nebo další akci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 zaujme natolik, že o něm sami od sebe mluví s dalšími členy cílové skupiny</a:t>
            </a: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Design webové stránky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UX neznamená to, že je vytvořen krásný grafický design.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UX je navrhování stránky pro přívětivý uživatelský prožitek.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Techniky UX je možné využívat i mimo webdesign.</a:t>
            </a:r>
          </a:p>
          <a:p>
            <a:pPr marL="0" indent="0">
              <a:buNone/>
            </a:pPr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UX obecně je vytvořit u zákazníka kýžený uživatelský prožitek z navrhovaného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produktu.</a:t>
            </a: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User experience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Uživatelský výzkum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Informační architektura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Interakční design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Vizuální design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User experience - proces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3074" name="Picture 2" descr="Výsledek obrázku pro us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7614"/>
            <a:ext cx="2198911" cy="21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Uživatelský výzkum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rozhovory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 uživateli,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datová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analytika (sledování toků, chování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uživatelů), 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focus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group (skupinová diskuse),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dotazníková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šetření,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testování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použitelnosti s reálnými uživateli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další výzkumné metody.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User experience – Uživatelský výzkum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Infromační architektura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Definuje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strukturu informací na webech a v aplikacích.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Výstup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má obvykle podobu myšlenkové mapy nebo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diagramu.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 je zobrazit jednotlivé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propojení stránek, strukturu navigace a případně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průchod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uživatele k stanovenému cíli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Využitelnou metodou je zde cardsorting.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Tvorba wireframe – drátěných modelů.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User experience – Infromační architektura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Interakční design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Určuje rozmístění prvků a jejich chování v rámci interakce s uživatelem.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Jde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 jádro práce UX designera.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Výstup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této fáze má obvykle podobu funkčního prototypu a technické specifikace.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Slouží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jako zadání pro celou realiziční fázi – pro grafika, kodéra,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programátora.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User experience </a:t>
            </a:r>
            <a:r>
              <a:rPr lang="cs-CZ" b="1" dirty="0">
                <a:latin typeface="Enriqueta" panose="02000000000000000000" pitchFamily="2" charset="0"/>
              </a:rPr>
              <a:t>– Interakční design</a:t>
            </a:r>
          </a:p>
        </p:txBody>
      </p:sp>
    </p:spTree>
    <p:extLst>
      <p:ext uri="{BB962C8B-B14F-4D97-AF65-F5344CB8AC3E}">
        <p14:creationId xmlns:p14="http://schemas.microsoft.com/office/powerpoint/2010/main" val="4147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Vizuální design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Vizuální 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design je </a:t>
            </a:r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“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strategickým uvedením obrázků, barev, typografie a dalších elementů v život”. 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Fakt</a:t>
            </a:r>
            <a:r>
              <a:rPr lang="cs-CZ" alt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že UX designer musí mít přesah také do visuálního designu, neznamená, že musí být i grafickým kreativcem (opačně se to nevylučuje), ale rozhodně musí rozumět barvám, mluvit do identifikovatelnosti grafických prvků, čitelnosti, typografie a podobně.</a:t>
            </a:r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336704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User experience </a:t>
            </a:r>
            <a:r>
              <a:rPr lang="cs-CZ" b="1" dirty="0">
                <a:latin typeface="Enriqueta" panose="02000000000000000000" pitchFamily="2" charset="0"/>
              </a:rPr>
              <a:t>– </a:t>
            </a:r>
            <a:r>
              <a:rPr lang="cs-CZ" b="1" dirty="0" smtClean="0">
                <a:latin typeface="Enriqueta" panose="02000000000000000000" pitchFamily="2" charset="0"/>
              </a:rPr>
              <a:t>Vizuálí </a:t>
            </a:r>
            <a:r>
              <a:rPr lang="cs-CZ" b="1" dirty="0">
                <a:latin typeface="Enriqueta" panose="02000000000000000000" pitchFamily="2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2413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Tři úrovně textů, které v onlinu potřebujete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Pozadí webu (METADATA)</a:t>
            </a:r>
            <a:endParaRPr 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Texty mimo WEB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Web: popisky produktů, text „o nás“, popis příběhu značky, kontakty.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Metadata: titulek webové stránky (title), popisek pro vyhledávače (meta descriptions), popisy obrázků, videí, produktů.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Mimo web: PR články, emailing, obsah na sociální sítě, placené reklamy.</a:t>
            </a: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ZÁSADNÍ VĚC PRO UŽIVATELE WEBU I SEO!</a:t>
            </a: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Webcopy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Už žádné mazlení a komforntí zóny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Proces: Výzkum – Infromační architektura - Interakční design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Reálný pitch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Promyšlené výstupy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Stanovené cíle webu a metriky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20 minut na přípravu 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 minut pitch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Iterace 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10 minut zlepšení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2 minuty pitch</a:t>
            </a: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 1 – vytvořte návrh webu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460851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Pan Luděk od vás potřebuje webovou stránku.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Máte tým kodérů kteří ale mluví takto: „10010010101010001010111“.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vás je prodat na webu pana Luďka a jeho produkty: Čerstvé mléko, maso, zelenina a ovoce.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Distribuce pouze vyzvednutí.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Vyšší kvalita i cena.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Neexistuje brand ani komunikace v onlinu.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 1 – vytvořte návrh webu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050" name="Picture 2" descr="Výsledek obrázku pro farmá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/>
          <a:stretch/>
        </p:blipFill>
        <p:spPr bwMode="auto">
          <a:xfrm>
            <a:off x="5508104" y="1491630"/>
            <a:ext cx="33013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Typologie webových stránek a trendy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Redakční systémy a šablony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Design webové stránky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User experience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Webcopy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Leady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Google analytics</a:t>
            </a: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135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Chování = Motivace + Schopnost + Spouštěč</a:t>
            </a: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064896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Foggův behaviorální model u použitelnosti webu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1026" name="Picture 2" descr="https://www.symbilitysolutions.com/symbility-intersect/wp-content/uploads/sites/4/2014/01/blog-hooked-fogg_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1630"/>
            <a:ext cx="4824536" cy="35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Zvyšování šance na určité chování uživtele webu: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Zvyšování schopností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Trénink – lidé se ovšem nechtějí učit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Jednoduchost – zjednodušení zvyšuje relativní schopnosti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Zvyšování motivace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CTA navázány na výhodu, která z nich plyne.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Nemá smysl křičet na užiatele odebírej newsletter je to tak jednoduché, když nemá motivaci.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Odebírej newsletter a dostaneš slevu na další nákup jej motivuje.</a:t>
            </a:r>
          </a:p>
          <a:p>
            <a:pPr lvl="2"/>
            <a:endParaRPr lang="cs-CZ" sz="12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b="1" dirty="0">
                <a:latin typeface="Enriqueta" panose="02000000000000000000" pitchFamily="2" charset="0"/>
              </a:rPr>
              <a:t>Foggův behaviorální model u použitelnosti webu</a:t>
            </a:r>
          </a:p>
        </p:txBody>
      </p:sp>
    </p:spTree>
    <p:extLst>
      <p:ext uri="{BB962C8B-B14F-4D97-AF65-F5344CB8AC3E}">
        <p14:creationId xmlns:p14="http://schemas.microsoft.com/office/powerpoint/2010/main" val="34722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Leady identifikují firemní návštěvníky webu. </a:t>
            </a:r>
            <a:endParaRPr 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Systém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, který pomáhá obchodníkům a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marketérům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 práci.</a:t>
            </a:r>
          </a:p>
          <a:p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Jediné co potřebujeme pro vyzkoušení, je nasazení JavaScript kódu. </a:t>
            </a:r>
            <a:endParaRPr 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Ten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pak funguje podobně jaké jiné podobné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kódy, třeba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právě Google Analytics. </a:t>
            </a:r>
            <a:endParaRPr lang="cs-CZ" sz="2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Systém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využívá pro identifikaci kombinaci cookie a fingerprintingu a dalších parametrů.</a:t>
            </a:r>
          </a:p>
          <a:p>
            <a:endParaRPr lang="cs-CZ" sz="20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Leady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Ako to vyzerá?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5481" r="12201"/>
          <a:stretch/>
        </p:blipFill>
        <p:spPr>
          <a:xfrm>
            <a:off x="52838" y="843558"/>
            <a:ext cx="9056842" cy="38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google analytic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15566"/>
            <a:ext cx="5042719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Platforma, která sbírá data o webové stránce a poskytuje je uživateli pro lepší marketingová rozhodování.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Vytvořením účtu Google Analytic a vložením html kódu do webové stránky začnete sbírat data o uživatelích webu.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Při každé návštěvě pak kód uchovává anonymizované informace o interakci uživatele na webu.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Jaké další informace o uživatelích GA hlídá?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Jazyk, který je nastavený v prohlížeči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Typ prohlížeče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Zařízení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Operační systém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Zdroj návštěvy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Platforma získává infromace o návštěvníkovi v relcích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Relace se vypíná po 30 minutách neaktivity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Data se natvrdo zapisují do databáze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Urchin </a:t>
            </a:r>
            <a:r>
              <a:rPr lang="cs-CZ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Tracking </a:t>
            </a:r>
            <a:r>
              <a:rPr 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Module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Textové řetězce, které se připojují k URL adrese</a:t>
            </a:r>
          </a:p>
          <a:p>
            <a:pPr lvl="1"/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Tyto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parametry nesou určitou informaci,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kterou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pak 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GA zpracuje</a:t>
            </a:r>
          </a:p>
          <a:p>
            <a:pPr lvl="1"/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Díky UTM parametrům tak od sebe můžeme odlišit jednotlivé zdroje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návštěvnosti mnohem precizněji</a:t>
            </a:r>
            <a:endParaRPr 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https://ga-dev-tools.appspot.com/campaign-url-builder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/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Pozor na to, co píšete :-D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76875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 – SÍLA UTM PARAMETRŮ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Kde je můžeme využít?</a:t>
            </a:r>
          </a:p>
          <a:p>
            <a:pPr lvl="1"/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PPC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reklama</a:t>
            </a:r>
          </a:p>
          <a:p>
            <a:pPr lvl="1"/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Reklama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na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Facebooku</a:t>
            </a:r>
          </a:p>
          <a:p>
            <a:pPr lvl="1"/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Newslettery </a:t>
            </a:r>
          </a:p>
          <a:p>
            <a:pPr lvl="1"/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Vlastní </a:t>
            </a:r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profily na sociálních sítích</a:t>
            </a:r>
          </a:p>
          <a:p>
            <a:pPr lvl="1"/>
            <a:r>
              <a:rPr lang="cs-CZ" sz="2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Odkazy / bannery na cizích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webech</a:t>
            </a: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Kde je to zbytečné? Adwords, Sklik, MailChimp – nabízeny automaticky</a:t>
            </a: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 - Rozložení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955"/>
            <a:ext cx="9144000" cy="44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Ústřední nástroj marketingové komunikace na internetu.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 na ni navázáno mnoho dalších nástrojů e-marketingu.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SEO – bez webu není co optimalizovat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PPC – bez webu není kam zákazníky směřovat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Sociální média – můžeme zde fungovat bez webu?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Pro e-commerce také místo, kde dochází k transakci.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 je novodobá výkladní skříň značky.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Ceny webové stránky se díky různým technologiím výrazně liší.</a:t>
            </a: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Webová stránka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 - Rozložení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1618" r="82287" b="33417"/>
          <a:stretch/>
        </p:blipFill>
        <p:spPr>
          <a:xfrm>
            <a:off x="6516216" y="123478"/>
            <a:ext cx="2627784" cy="496246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39552" y="987574"/>
            <a:ext cx="8280920" cy="33207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Levý panel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Obsahuje navigaci k různým typům dat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Nová položka „v reálném čase“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Publikum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Kolik návštěvníků k nám chodí + info o nich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Akvizice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Odkud přišli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Chování</a:t>
            </a:r>
          </a:p>
          <a:p>
            <a:pPr lvl="1"/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Jak se na webo chovají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 - Rozložení</a:t>
            </a:r>
            <a:endParaRPr lang="cs-CZ" b="1" dirty="0">
              <a:latin typeface="Enriqueta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7" b="13649"/>
          <a:stretch/>
        </p:blipFill>
        <p:spPr>
          <a:xfrm>
            <a:off x="4089648" y="915566"/>
            <a:ext cx="4909828" cy="3960440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987574"/>
            <a:ext cx="3384376" cy="33207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Časový úsek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Jednoduchý kalendář, kde nastavujete, za jaké období chcete data vidět.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Důležité pro posuzování efektivity marketingových kampaní.</a:t>
            </a:r>
          </a:p>
        </p:txBody>
      </p:sp>
    </p:spTree>
    <p:extLst>
      <p:ext uri="{BB962C8B-B14F-4D97-AF65-F5344CB8AC3E}">
        <p14:creationId xmlns:p14="http://schemas.microsoft.com/office/powerpoint/2010/main" val="35775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44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Google analytics – Demo účet</a:t>
            </a:r>
            <a:endParaRPr lang="cs-CZ" b="1" dirty="0"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1995686"/>
            <a:ext cx="7416824" cy="2312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cs-CZ" sz="4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goo.gl/SKv14N</a:t>
            </a:r>
            <a:endParaRPr lang="cs-CZ" sz="4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4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Každý sám za sebe</a:t>
            </a:r>
          </a:p>
          <a:p>
            <a:pPr lvl="1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Stanovte si období</a:t>
            </a:r>
          </a:p>
          <a:p>
            <a:pPr lvl="1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Vytvořte segmenty</a:t>
            </a:r>
          </a:p>
          <a:p>
            <a:pPr lvl="2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Mobilní návštěvy</a:t>
            </a:r>
          </a:p>
          <a:p>
            <a:pPr lvl="2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Návštěvy s </a:t>
            </a:r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konverzemi</a:t>
            </a:r>
            <a:endParaRPr lang="cs-CZ" sz="22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Identifikujte rozdíly v chování</a:t>
            </a:r>
          </a:p>
          <a:p>
            <a:pPr lvl="1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Identifikujte rozdíly ve zdroji návštěvnosti</a:t>
            </a:r>
          </a:p>
          <a:p>
            <a:pPr lvl="1"/>
            <a:r>
              <a:rPr lang="cs-CZ" sz="22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Podívejte se na celkové toky chování</a:t>
            </a:r>
            <a:endParaRPr lang="cs-CZ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lvl="1"/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Úkol 2 </a:t>
            </a:r>
            <a:r>
              <a:rPr lang="cs-CZ" b="1" smtClean="0">
                <a:latin typeface="Enriqueta" panose="02000000000000000000" pitchFamily="2" charset="0"/>
              </a:rPr>
              <a:t>– zpracujte report v GA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Děkuji za pozornost</a:t>
            </a:r>
            <a:endParaRPr lang="cs-CZ" altLang="cs-CZ" sz="28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Rolovací a proklikávací</a:t>
            </a:r>
          </a:p>
          <a:p>
            <a:pPr marL="0" indent="0" algn="ctr">
              <a:buNone/>
            </a:pPr>
            <a:endParaRPr 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Statické a dynamické</a:t>
            </a:r>
          </a:p>
          <a:p>
            <a:pPr marL="0" indent="0" algn="ctr">
              <a:buNone/>
            </a:pPr>
            <a:endParaRPr lang="cs-CZ" sz="28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FLASH is dead!</a:t>
            </a: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760640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Typologie webových stránek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Mobile first a responsibilita</a:t>
            </a:r>
          </a:p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Minimalismus</a:t>
            </a:r>
          </a:p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Pastelové a jemné barvy</a:t>
            </a:r>
          </a:p>
          <a:p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Video a animace (</a:t>
            </a:r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http://www.walmark.eu/en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Interaktivné prvky (</a:t>
            </a:r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4"/>
              </a:rPr>
              <a:t>https://www.moravio.com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Vývoj technologií způsobuje střet vzheldu a funkčnosti</a:t>
            </a:r>
          </a:p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Podpora 3D zobrazování</a:t>
            </a:r>
          </a:p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Změna navigačních </a:t>
            </a:r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paradigmatů menu (</a:t>
            </a:r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5"/>
              </a:rPr>
              <a:t>www.buildinamsterdam.com/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Rolovací stránky – vyprávění příběhu</a:t>
            </a:r>
          </a:p>
          <a:p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Gamifikace (</a:t>
            </a:r>
            <a:r>
              <a:rPr lang="cs-CZ" sz="18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6"/>
              </a:rPr>
              <a:t>http://swissarmyman.com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16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760640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Trendy webu 2017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Redakční systém je internetová aplikace, která jednoduchým způsobem umožňuje vytvářet a upravovat webové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stránky.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Technologický název je CMS systém (content management system) nebo také publikační systém.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Přístup do redakčního systému je nutný pro copywritery i marketéry.</a:t>
            </a:r>
          </a:p>
          <a:p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Vlastní redakční systém nebo všeobecně rozšířený systém</a:t>
            </a:r>
          </a:p>
          <a:p>
            <a:pPr lvl="1"/>
            <a:r>
              <a:rPr lang="cs-CZ" sz="16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wordpress, joomla, prestashop, </a:t>
            </a:r>
            <a:r>
              <a:rPr lang="cs-CZ" sz="16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woocommerce</a:t>
            </a:r>
            <a:endParaRPr lang="cs-CZ" sz="16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Redakční </a:t>
            </a: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systémy</a:t>
            </a:r>
            <a:endParaRPr lang="cs-CZ" altLang="cs-CZ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Tvorba, modifikace a publikace dokumentů (článků) zpravidla prostřednictvím webového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rozhraní (WYSIWYG)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editoru nebo jednoduchého systému formátování textu (není nutná znalost HTML),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řízení přístupu k dokumentům, zpravidla se správou uživatelů a přístupových práv, často s funkcemi workflow či groupware,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správa diskusí či komentářů, ať už k publikovaným dokumentům nebo obecných,</a:t>
            </a:r>
          </a:p>
          <a:p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správa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souborů, správa 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obrázků či </a:t>
            </a: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galerií, kalendářní funkce</a:t>
            </a:r>
            <a:r>
              <a:rPr lang="cs-CZ" sz="20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Redakční </a:t>
            </a:r>
            <a:r>
              <a:rPr lang="cs-CZ" altLang="cs-CZ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systémy - využití</a:t>
            </a:r>
            <a:endParaRPr lang="cs-CZ" altLang="cs-CZ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Dilema vývoje:</a:t>
            </a:r>
          </a:p>
          <a:p>
            <a:pPr marL="0" indent="0" algn="ctr">
              <a:buNone/>
            </a:pPr>
            <a:endParaRPr 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 postavený od nuly?</a:t>
            </a:r>
          </a:p>
          <a:p>
            <a:pPr marL="457200" lvl="1" indent="0" algn="ctr">
              <a:buNone/>
            </a:pPr>
            <a:endParaRPr lang="cs-CZ" sz="24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Řešení postavené na 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  <a:hlinkClick r:id="rId3"/>
              </a:rPr>
              <a:t>šabloně</a:t>
            </a:r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?</a:t>
            </a:r>
            <a:endParaRPr lang="cs-CZ" sz="32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endParaRPr lang="cs-CZ" altLang="cs-CZ" sz="2000" b="1" dirty="0" smtClean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Redakční systémy a šablony</a:t>
            </a:r>
          </a:p>
        </p:txBody>
      </p:sp>
    </p:spTree>
    <p:extLst>
      <p:ext uri="{BB962C8B-B14F-4D97-AF65-F5344CB8AC3E}">
        <p14:creationId xmlns:p14="http://schemas.microsoft.com/office/powerpoint/2010/main" val="18891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Mezioborová disciplína</a:t>
            </a:r>
          </a:p>
          <a:p>
            <a:pPr lvl="1"/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Psychologie</a:t>
            </a:r>
          </a:p>
          <a:p>
            <a:pPr lvl="1"/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Vizuální komunikace</a:t>
            </a:r>
          </a:p>
          <a:p>
            <a:pPr lvl="1"/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Interakční design</a:t>
            </a:r>
          </a:p>
          <a:p>
            <a:pPr lvl="1"/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Branding</a:t>
            </a:r>
          </a:p>
          <a:p>
            <a:pPr lvl="1"/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Copywriting</a:t>
            </a:r>
          </a:p>
          <a:p>
            <a:pPr lvl="1"/>
            <a:r>
              <a:rPr lang="cs-CZ" sz="18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Gamifikace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Cílem je vytvoření funkční webové stránky nebo webové aplikace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 smtClean="0">
                <a:latin typeface="Enriqueta" panose="02000000000000000000" pitchFamily="2" charset="0"/>
              </a:rPr>
              <a:t>Design webové stránky</a:t>
            </a:r>
            <a:endParaRPr lang="cs-CZ" b="1" dirty="0"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1389</Words>
  <Application>Microsoft Office PowerPoint</Application>
  <PresentationFormat>Předvádění na obrazovce (16:9)</PresentationFormat>
  <Paragraphs>290</Paragraphs>
  <Slides>35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SLU</vt:lpstr>
      <vt:lpstr>Prezentace firmy pomocí webové stránky</vt:lpstr>
      <vt:lpstr>Obsah</vt:lpstr>
      <vt:lpstr>Webová stránka</vt:lpstr>
      <vt:lpstr>Typologie webových stránek</vt:lpstr>
      <vt:lpstr>Trendy webu 2017</vt:lpstr>
      <vt:lpstr>Redakční systémy</vt:lpstr>
      <vt:lpstr>Redakční systémy - využití</vt:lpstr>
      <vt:lpstr>Redakční systémy a šablony</vt:lpstr>
      <vt:lpstr>Design webové stránky</vt:lpstr>
      <vt:lpstr>Design webové stránky</vt:lpstr>
      <vt:lpstr>User experience</vt:lpstr>
      <vt:lpstr>User experience - proces</vt:lpstr>
      <vt:lpstr>User experience – Uživatelský výzkum</vt:lpstr>
      <vt:lpstr>User experience – Infromační architektura</vt:lpstr>
      <vt:lpstr>User experience – Interakční design</vt:lpstr>
      <vt:lpstr>User experience – Vizuálí design</vt:lpstr>
      <vt:lpstr>Webcopy</vt:lpstr>
      <vt:lpstr>Úkol 1 – vytvořte návrh webu</vt:lpstr>
      <vt:lpstr>Úkol 1 – vytvořte návrh webu</vt:lpstr>
      <vt:lpstr>Foggův behaviorální model u použitelnosti webu</vt:lpstr>
      <vt:lpstr>Foggův behaviorální model u použitelnosti webu</vt:lpstr>
      <vt:lpstr>Leady</vt:lpstr>
      <vt:lpstr>Ako to vyzerá?</vt:lpstr>
      <vt:lpstr>Prezentace aplikace PowerPoint</vt:lpstr>
      <vt:lpstr>Google analytics</vt:lpstr>
      <vt:lpstr>Google analytics</vt:lpstr>
      <vt:lpstr>Google analytics – SÍLA UTM PARAMETRŮ</vt:lpstr>
      <vt:lpstr>Google analytics</vt:lpstr>
      <vt:lpstr>Google analytics - Rozložení</vt:lpstr>
      <vt:lpstr>Google analytics - Rozložení</vt:lpstr>
      <vt:lpstr>Google analytics - Rozložení</vt:lpstr>
      <vt:lpstr>Prezentace aplikace PowerPoint</vt:lpstr>
      <vt:lpstr>Google analytics – Demo účet</vt:lpstr>
      <vt:lpstr>Úkol 2 – zpracujte report v GA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klepek</cp:lastModifiedBy>
  <cp:revision>236</cp:revision>
  <dcterms:created xsi:type="dcterms:W3CDTF">2016-07-06T15:42:34Z</dcterms:created>
  <dcterms:modified xsi:type="dcterms:W3CDTF">2017-11-22T13:36:30Z</dcterms:modified>
</cp:coreProperties>
</file>