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24" r:id="rId4"/>
    <p:sldId id="266" r:id="rId5"/>
    <p:sldId id="300" r:id="rId6"/>
    <p:sldId id="297" r:id="rId7"/>
    <p:sldId id="298" r:id="rId8"/>
    <p:sldId id="299" r:id="rId9"/>
    <p:sldId id="301" r:id="rId10"/>
    <p:sldId id="302" r:id="rId11"/>
    <p:sldId id="322" r:id="rId12"/>
    <p:sldId id="323" r:id="rId13"/>
    <p:sldId id="303" r:id="rId14"/>
    <p:sldId id="319" r:id="rId15"/>
    <p:sldId id="304" r:id="rId16"/>
    <p:sldId id="284" r:id="rId17"/>
    <p:sldId id="320" r:id="rId18"/>
    <p:sldId id="285" r:id="rId19"/>
    <p:sldId id="288" r:id="rId20"/>
    <p:sldId id="289" r:id="rId21"/>
    <p:sldId id="295" r:id="rId22"/>
    <p:sldId id="296" r:id="rId23"/>
    <p:sldId id="290" r:id="rId24"/>
    <p:sldId id="291" r:id="rId25"/>
    <p:sldId id="292" r:id="rId26"/>
    <p:sldId id="293" r:id="rId27"/>
    <p:sldId id="294" r:id="rId28"/>
    <p:sldId id="286" r:id="rId29"/>
    <p:sldId id="321" r:id="rId30"/>
    <p:sldId id="287"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263"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26" d="100"/>
          <a:sy n="126" d="100"/>
        </p:scale>
        <p:origin x="58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dirty="0"/>
            <a:t>Definování problému a cíle </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Analýza situace a pilotáž</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Plán výzkumného projektu</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Předvýzkum</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4">
        <dgm:presLayoutVars>
          <dgm:bulletEnabled val="1"/>
        </dgm:presLayoutVars>
      </dgm:prSet>
      <dgm:spPr/>
    </dgm:pt>
    <dgm:pt modelId="{347A2FD1-21D8-400C-90B5-D09C04AAB781}" type="pres">
      <dgm:prSet presAssocID="{CC6AAC47-156A-4E08-BA57-CC12D69257C1}" presName="sibTrans" presStyleLbl="sibTrans2D1" presStyleIdx="0" presStyleCnt="3"/>
      <dgm:spPr/>
    </dgm:pt>
    <dgm:pt modelId="{DA62AAFB-A494-47A8-8F84-DF29884D2F5F}" type="pres">
      <dgm:prSet presAssocID="{CC6AAC47-156A-4E08-BA57-CC12D69257C1}" presName="connectorText" presStyleLbl="sibTrans2D1" presStyleIdx="0" presStyleCnt="3"/>
      <dgm:spPr/>
    </dgm:pt>
    <dgm:pt modelId="{5DD1E7C9-4BD7-499C-8E5F-08951CB6AD79}" type="pres">
      <dgm:prSet presAssocID="{4A5C6E72-44B8-4FB1-81B3-FDD3805A2504}" presName="node" presStyleLbl="node1" presStyleIdx="1" presStyleCnt="4">
        <dgm:presLayoutVars>
          <dgm:bulletEnabled val="1"/>
        </dgm:presLayoutVars>
      </dgm:prSet>
      <dgm:spPr/>
    </dgm:pt>
    <dgm:pt modelId="{C7086C38-9281-465E-BA21-28043B1CC6DB}" type="pres">
      <dgm:prSet presAssocID="{FB564F8E-99B3-415F-BE62-2CD04E5CDEE9}" presName="sibTrans" presStyleLbl="sibTrans2D1" presStyleIdx="1" presStyleCnt="3"/>
      <dgm:spPr/>
    </dgm:pt>
    <dgm:pt modelId="{92A6C36B-5685-421C-B669-D50AFEF1F9B2}" type="pres">
      <dgm:prSet presAssocID="{FB564F8E-99B3-415F-BE62-2CD04E5CDEE9}" presName="connectorText" presStyleLbl="sibTrans2D1" presStyleIdx="1" presStyleCnt="3"/>
      <dgm:spPr/>
    </dgm:pt>
    <dgm:pt modelId="{917BAFA5-5871-48F9-AE80-83AC19E1D2A3}" type="pres">
      <dgm:prSet presAssocID="{6B238044-4908-4589-B854-88D2D506316C}" presName="node" presStyleLbl="node1" presStyleIdx="2" presStyleCnt="4">
        <dgm:presLayoutVars>
          <dgm:bulletEnabled val="1"/>
        </dgm:presLayoutVars>
      </dgm:prSet>
      <dgm:spPr/>
    </dgm:pt>
    <dgm:pt modelId="{75B8B742-3A6F-4F51-AEAB-AF33DFB00CA1}" type="pres">
      <dgm:prSet presAssocID="{2F55BA75-5DC3-439E-90DC-695A28D286EB}" presName="sibTrans" presStyleLbl="sibTrans2D1" presStyleIdx="2" presStyleCnt="3"/>
      <dgm:spPr/>
    </dgm:pt>
    <dgm:pt modelId="{F4E627B3-6BB8-42D7-A6A9-B3BD8BCC7D47}" type="pres">
      <dgm:prSet presAssocID="{2F55BA75-5DC3-439E-90DC-695A28D286EB}" presName="connectorText" presStyleLbl="sibTrans2D1" presStyleIdx="2" presStyleCnt="3"/>
      <dgm:spPr/>
    </dgm:pt>
    <dgm:pt modelId="{05B985C0-DD9A-4CE0-85E2-7632B6396BBB}" type="pres">
      <dgm:prSet presAssocID="{A2319302-D91E-4441-93AC-9E15A0BD984B}" presName="node" presStyleLbl="node1" presStyleIdx="3" presStyleCnt="4">
        <dgm:presLayoutVars>
          <dgm:bulletEnabled val="1"/>
        </dgm:presLayoutVars>
      </dgm:prSet>
      <dgm:spPr/>
    </dgm:pt>
  </dgm:ptLst>
  <dgm:cxnLst>
    <dgm:cxn modelId="{27C5F102-D7D3-4008-AE7E-60B6DB6B96FD}" type="presOf" srcId="{2F55BA75-5DC3-439E-90DC-695A28D286EB}" destId="{F4E627B3-6BB8-42D7-A6A9-B3BD8BCC7D47}" srcOrd="1" destOrd="0" presId="urn:microsoft.com/office/officeart/2005/8/layout/process1"/>
    <dgm:cxn modelId="{1C3A8703-486B-4F35-863E-29DAD2AA109F}" srcId="{B1BE35B5-4608-441E-A0B2-125A58C3C04E}" destId="{4A5C6E72-44B8-4FB1-81B3-FDD3805A2504}" srcOrd="1" destOrd="0" parTransId="{96EC213F-AA08-4C68-BACB-B2BF1CF15C5A}" sibTransId="{FB564F8E-99B3-415F-BE62-2CD04E5CDEE9}"/>
    <dgm:cxn modelId="{A7687B19-E462-47E1-8DC0-B602BBC5443E}" type="presOf" srcId="{FB564F8E-99B3-415F-BE62-2CD04E5CDEE9}" destId="{C7086C38-9281-465E-BA21-28043B1CC6DB}" srcOrd="0" destOrd="0" presId="urn:microsoft.com/office/officeart/2005/8/layout/process1"/>
    <dgm:cxn modelId="{462CFD19-E954-4ABA-B688-5239C046C95E}" srcId="{B1BE35B5-4608-441E-A0B2-125A58C3C04E}" destId="{6B238044-4908-4589-B854-88D2D506316C}" srcOrd="2" destOrd="0" parTransId="{D49AD826-CC15-4027-8082-12571A9CD938}" sibTransId="{2F55BA75-5DC3-439E-90DC-695A28D286EB}"/>
    <dgm:cxn modelId="{43D0031D-38C9-4E48-B9F1-7A7B086F87A4}" type="presOf" srcId="{A2319302-D91E-4441-93AC-9E15A0BD984B}" destId="{05B985C0-DD9A-4CE0-85E2-7632B6396BBB}" srcOrd="0" destOrd="0" presId="urn:microsoft.com/office/officeart/2005/8/layout/process1"/>
    <dgm:cxn modelId="{D880B42B-C173-4FA8-B8AB-6E17E551E2CB}" type="presOf" srcId="{4A5C6E72-44B8-4FB1-81B3-FDD3805A2504}" destId="{5DD1E7C9-4BD7-499C-8E5F-08951CB6AD79}" srcOrd="0" destOrd="0" presId="urn:microsoft.com/office/officeart/2005/8/layout/process1"/>
    <dgm:cxn modelId="{44D8305B-8617-4FE5-8432-8F6B38EB5C47}" type="presOf" srcId="{CC6AAC47-156A-4E08-BA57-CC12D69257C1}" destId="{347A2FD1-21D8-400C-90B5-D09C04AAB781}"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25131B73-C957-49FE-9474-F5CCBBF55F99}" type="presOf" srcId="{0018FF04-C515-424F-9961-5C1F88931F05}" destId="{5D3536DD-9EDA-48FC-910E-56B4A48B2FEB}" srcOrd="0" destOrd="0" presId="urn:microsoft.com/office/officeart/2005/8/layout/process1"/>
    <dgm:cxn modelId="{AE1FB286-AE73-465D-85C0-08FAB81C9672}" type="presOf" srcId="{CC6AAC47-156A-4E08-BA57-CC12D69257C1}" destId="{DA62AAFB-A494-47A8-8F84-DF29884D2F5F}" srcOrd="1" destOrd="0" presId="urn:microsoft.com/office/officeart/2005/8/layout/process1"/>
    <dgm:cxn modelId="{3CFB4489-41E3-4FDC-AA1B-B1DDECBE5152}" type="presOf" srcId="{FB564F8E-99B3-415F-BE62-2CD04E5CDEE9}" destId="{92A6C36B-5685-421C-B669-D50AFEF1F9B2}" srcOrd="1" destOrd="0" presId="urn:microsoft.com/office/officeart/2005/8/layout/process1"/>
    <dgm:cxn modelId="{FBE1EEA2-1B1D-49C1-B495-2B8A960C022B}" type="presOf" srcId="{2F55BA75-5DC3-439E-90DC-695A28D286EB}" destId="{75B8B742-3A6F-4F51-AEAB-AF33DFB00CA1}" srcOrd="0" destOrd="0" presId="urn:microsoft.com/office/officeart/2005/8/layout/process1"/>
    <dgm:cxn modelId="{C456BAB3-0AE0-4B34-97BC-E298FA3AA026}" type="presOf" srcId="{6B238044-4908-4589-B854-88D2D506316C}" destId="{917BAFA5-5871-48F9-AE80-83AC19E1D2A3}" srcOrd="0" destOrd="0" presId="urn:microsoft.com/office/officeart/2005/8/layout/process1"/>
    <dgm:cxn modelId="{5E1090BD-D9B3-480C-B278-BD4FAF768E9A}" type="presOf" srcId="{B1BE35B5-4608-441E-A0B2-125A58C3C04E}" destId="{420555A9-160B-4819-937D-5324CB0AA3C2}" srcOrd="0" destOrd="0" presId="urn:microsoft.com/office/officeart/2005/8/layout/process1"/>
    <dgm:cxn modelId="{3DD5BDEA-2DC8-4660-917E-D40F34EB99C6}" srcId="{B1BE35B5-4608-441E-A0B2-125A58C3C04E}" destId="{A2319302-D91E-4441-93AC-9E15A0BD984B}" srcOrd="3" destOrd="0" parTransId="{BAF7401C-AC69-4866-A697-FB5A626FB677}" sibTransId="{43EC925B-E8C6-4BA9-9190-BBC6CA652D8B}"/>
    <dgm:cxn modelId="{85292F54-C92C-48C0-B068-1DC3A22F21C4}" type="presParOf" srcId="{420555A9-160B-4819-937D-5324CB0AA3C2}" destId="{5D3536DD-9EDA-48FC-910E-56B4A48B2FEB}" srcOrd="0" destOrd="0" presId="urn:microsoft.com/office/officeart/2005/8/layout/process1"/>
    <dgm:cxn modelId="{E479BF30-A46D-4AE0-999D-89560005A10E}" type="presParOf" srcId="{420555A9-160B-4819-937D-5324CB0AA3C2}" destId="{347A2FD1-21D8-400C-90B5-D09C04AAB781}" srcOrd="1" destOrd="0" presId="urn:microsoft.com/office/officeart/2005/8/layout/process1"/>
    <dgm:cxn modelId="{9F4D9004-DDCC-4D11-AA9D-AA28DDF2BBA3}" type="presParOf" srcId="{347A2FD1-21D8-400C-90B5-D09C04AAB781}" destId="{DA62AAFB-A494-47A8-8F84-DF29884D2F5F}" srcOrd="0" destOrd="0" presId="urn:microsoft.com/office/officeart/2005/8/layout/process1"/>
    <dgm:cxn modelId="{EAB9E6C7-D340-4305-9CD0-3F3978E97D46}" type="presParOf" srcId="{420555A9-160B-4819-937D-5324CB0AA3C2}" destId="{5DD1E7C9-4BD7-499C-8E5F-08951CB6AD79}" srcOrd="2" destOrd="0" presId="urn:microsoft.com/office/officeart/2005/8/layout/process1"/>
    <dgm:cxn modelId="{480F90A5-4DC3-4AA5-BAD5-49CF5C3EF732}" type="presParOf" srcId="{420555A9-160B-4819-937D-5324CB0AA3C2}" destId="{C7086C38-9281-465E-BA21-28043B1CC6DB}" srcOrd="3" destOrd="0" presId="urn:microsoft.com/office/officeart/2005/8/layout/process1"/>
    <dgm:cxn modelId="{2F4C16C0-22DB-4FD3-9326-8D9043E9718C}" type="presParOf" srcId="{C7086C38-9281-465E-BA21-28043B1CC6DB}" destId="{92A6C36B-5685-421C-B669-D50AFEF1F9B2}" srcOrd="0" destOrd="0" presId="urn:microsoft.com/office/officeart/2005/8/layout/process1"/>
    <dgm:cxn modelId="{C9E98B8D-B82D-48BD-9C12-88E03E4F1FD2}" type="presParOf" srcId="{420555A9-160B-4819-937D-5324CB0AA3C2}" destId="{917BAFA5-5871-48F9-AE80-83AC19E1D2A3}" srcOrd="4" destOrd="0" presId="urn:microsoft.com/office/officeart/2005/8/layout/process1"/>
    <dgm:cxn modelId="{C515906E-0519-4BBB-9B22-F4440225C322}" type="presParOf" srcId="{420555A9-160B-4819-937D-5324CB0AA3C2}" destId="{75B8B742-3A6F-4F51-AEAB-AF33DFB00CA1}" srcOrd="5" destOrd="0" presId="urn:microsoft.com/office/officeart/2005/8/layout/process1"/>
    <dgm:cxn modelId="{56715842-74EF-4298-98E6-4D2412514143}" type="presParOf" srcId="{75B8B742-3A6F-4F51-AEAB-AF33DFB00CA1}" destId="{F4E627B3-6BB8-42D7-A6A9-B3BD8BCC7D47}" srcOrd="0" destOrd="0" presId="urn:microsoft.com/office/officeart/2005/8/layout/process1"/>
    <dgm:cxn modelId="{FBB99085-C020-4C4F-8C54-FCDCB1AE428B}" type="presParOf" srcId="{420555A9-160B-4819-937D-5324CB0AA3C2}" destId="{05B985C0-DD9A-4CE0-85E2-7632B6396BB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a:t>Sběr dat</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Zpracování dat</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Vizualizace a interpertace</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Prezentace</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09F886B3-0851-4DB9-BAE7-08BFFD0F83C9}">
      <dgm:prSet/>
      <dgm:spPr/>
      <dgm:t>
        <a:bodyPr/>
        <a:lstStyle/>
        <a:p>
          <a:r>
            <a:rPr lang="cs-CZ"/>
            <a:t>Analýza dat</a:t>
          </a:r>
        </a:p>
      </dgm:t>
    </dgm:pt>
    <dgm:pt modelId="{1DDD2A70-A456-4F7F-9863-1ED334D6F531}" type="parTrans" cxnId="{A52B4028-B471-4762-8FAA-78B00D32F3E7}">
      <dgm:prSet/>
      <dgm:spPr/>
      <dgm:t>
        <a:bodyPr/>
        <a:lstStyle/>
        <a:p>
          <a:endParaRPr lang="cs-CZ"/>
        </a:p>
      </dgm:t>
    </dgm:pt>
    <dgm:pt modelId="{052A28DF-D4CC-4C71-90B8-C31C3FAA5B53}" type="sibTrans" cxnId="{A52B4028-B471-4762-8FAA-78B00D32F3E7}">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5">
        <dgm:presLayoutVars>
          <dgm:bulletEnabled val="1"/>
        </dgm:presLayoutVars>
      </dgm:prSet>
      <dgm:spPr/>
    </dgm:pt>
    <dgm:pt modelId="{347A2FD1-21D8-400C-90B5-D09C04AAB781}" type="pres">
      <dgm:prSet presAssocID="{CC6AAC47-156A-4E08-BA57-CC12D69257C1}" presName="sibTrans" presStyleLbl="sibTrans2D1" presStyleIdx="0" presStyleCnt="4"/>
      <dgm:spPr/>
    </dgm:pt>
    <dgm:pt modelId="{DA62AAFB-A494-47A8-8F84-DF29884D2F5F}" type="pres">
      <dgm:prSet presAssocID="{CC6AAC47-156A-4E08-BA57-CC12D69257C1}" presName="connectorText" presStyleLbl="sibTrans2D1" presStyleIdx="0" presStyleCnt="4"/>
      <dgm:spPr/>
    </dgm:pt>
    <dgm:pt modelId="{5DD1E7C9-4BD7-499C-8E5F-08951CB6AD79}" type="pres">
      <dgm:prSet presAssocID="{4A5C6E72-44B8-4FB1-81B3-FDD3805A2504}" presName="node" presStyleLbl="node1" presStyleIdx="1" presStyleCnt="5">
        <dgm:presLayoutVars>
          <dgm:bulletEnabled val="1"/>
        </dgm:presLayoutVars>
      </dgm:prSet>
      <dgm:spPr/>
    </dgm:pt>
    <dgm:pt modelId="{C7086C38-9281-465E-BA21-28043B1CC6DB}" type="pres">
      <dgm:prSet presAssocID="{FB564F8E-99B3-415F-BE62-2CD04E5CDEE9}" presName="sibTrans" presStyleLbl="sibTrans2D1" presStyleIdx="1" presStyleCnt="4"/>
      <dgm:spPr/>
    </dgm:pt>
    <dgm:pt modelId="{92A6C36B-5685-421C-B669-D50AFEF1F9B2}" type="pres">
      <dgm:prSet presAssocID="{FB564F8E-99B3-415F-BE62-2CD04E5CDEE9}" presName="connectorText" presStyleLbl="sibTrans2D1" presStyleIdx="1" presStyleCnt="4"/>
      <dgm:spPr/>
    </dgm:pt>
    <dgm:pt modelId="{4D434BBA-F9DC-4CB7-9074-2AF08D5EE15D}" type="pres">
      <dgm:prSet presAssocID="{09F886B3-0851-4DB9-BAE7-08BFFD0F83C9}" presName="node" presStyleLbl="node1" presStyleIdx="2" presStyleCnt="5">
        <dgm:presLayoutVars>
          <dgm:bulletEnabled val="1"/>
        </dgm:presLayoutVars>
      </dgm:prSet>
      <dgm:spPr/>
    </dgm:pt>
    <dgm:pt modelId="{DD19BB04-481B-43F4-A5DF-D78D1437BBAA}" type="pres">
      <dgm:prSet presAssocID="{052A28DF-D4CC-4C71-90B8-C31C3FAA5B53}" presName="sibTrans" presStyleLbl="sibTrans2D1" presStyleIdx="2" presStyleCnt="4"/>
      <dgm:spPr/>
    </dgm:pt>
    <dgm:pt modelId="{685DD0B6-574A-41FD-9196-596341912A71}" type="pres">
      <dgm:prSet presAssocID="{052A28DF-D4CC-4C71-90B8-C31C3FAA5B53}" presName="connectorText" presStyleLbl="sibTrans2D1" presStyleIdx="2" presStyleCnt="4"/>
      <dgm:spPr/>
    </dgm:pt>
    <dgm:pt modelId="{917BAFA5-5871-48F9-AE80-83AC19E1D2A3}" type="pres">
      <dgm:prSet presAssocID="{6B238044-4908-4589-B854-88D2D506316C}" presName="node" presStyleLbl="node1" presStyleIdx="3" presStyleCnt="5">
        <dgm:presLayoutVars>
          <dgm:bulletEnabled val="1"/>
        </dgm:presLayoutVars>
      </dgm:prSet>
      <dgm:spPr/>
    </dgm:pt>
    <dgm:pt modelId="{75B8B742-3A6F-4F51-AEAB-AF33DFB00CA1}" type="pres">
      <dgm:prSet presAssocID="{2F55BA75-5DC3-439E-90DC-695A28D286EB}" presName="sibTrans" presStyleLbl="sibTrans2D1" presStyleIdx="3" presStyleCnt="4"/>
      <dgm:spPr/>
    </dgm:pt>
    <dgm:pt modelId="{F4E627B3-6BB8-42D7-A6A9-B3BD8BCC7D47}" type="pres">
      <dgm:prSet presAssocID="{2F55BA75-5DC3-439E-90DC-695A28D286EB}" presName="connectorText" presStyleLbl="sibTrans2D1" presStyleIdx="3" presStyleCnt="4"/>
      <dgm:spPr/>
    </dgm:pt>
    <dgm:pt modelId="{05B985C0-DD9A-4CE0-85E2-7632B6396BBB}" type="pres">
      <dgm:prSet presAssocID="{A2319302-D91E-4441-93AC-9E15A0BD984B}" presName="node" presStyleLbl="node1" presStyleIdx="4" presStyleCnt="5">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659ECD0B-65F3-4CBC-A258-6630D0EE1873}" type="presOf" srcId="{052A28DF-D4CC-4C71-90B8-C31C3FAA5B53}" destId="{DD19BB04-481B-43F4-A5DF-D78D1437BBAA}" srcOrd="0" destOrd="0" presId="urn:microsoft.com/office/officeart/2005/8/layout/process1"/>
    <dgm:cxn modelId="{350CB914-8D9E-4B15-BD55-0DB5CA6220D8}" type="presOf" srcId="{4A5C6E72-44B8-4FB1-81B3-FDD3805A2504}" destId="{5DD1E7C9-4BD7-499C-8E5F-08951CB6AD79}" srcOrd="0" destOrd="0" presId="urn:microsoft.com/office/officeart/2005/8/layout/process1"/>
    <dgm:cxn modelId="{462CFD19-E954-4ABA-B688-5239C046C95E}" srcId="{B1BE35B5-4608-441E-A0B2-125A58C3C04E}" destId="{6B238044-4908-4589-B854-88D2D506316C}" srcOrd="3" destOrd="0" parTransId="{D49AD826-CC15-4027-8082-12571A9CD938}" sibTransId="{2F55BA75-5DC3-439E-90DC-695A28D286EB}"/>
    <dgm:cxn modelId="{BA8D5E1D-F4ED-4CAD-8804-801B47A0F81E}" type="presOf" srcId="{CC6AAC47-156A-4E08-BA57-CC12D69257C1}" destId="{347A2FD1-21D8-400C-90B5-D09C04AAB781}" srcOrd="0" destOrd="0" presId="urn:microsoft.com/office/officeart/2005/8/layout/process1"/>
    <dgm:cxn modelId="{A52B4028-B471-4762-8FAA-78B00D32F3E7}" srcId="{B1BE35B5-4608-441E-A0B2-125A58C3C04E}" destId="{09F886B3-0851-4DB9-BAE7-08BFFD0F83C9}" srcOrd="2" destOrd="0" parTransId="{1DDD2A70-A456-4F7F-9863-1ED334D6F531}" sibTransId="{052A28DF-D4CC-4C71-90B8-C31C3FAA5B53}"/>
    <dgm:cxn modelId="{E74B3039-FBCA-4E2D-B7A6-D39E7C207322}" type="presOf" srcId="{2F55BA75-5DC3-439E-90DC-695A28D286EB}" destId="{75B8B742-3A6F-4F51-AEAB-AF33DFB00CA1}"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F04AF27B-009C-48CE-8845-7C1C1DCD4C45}" type="presOf" srcId="{A2319302-D91E-4441-93AC-9E15A0BD984B}" destId="{05B985C0-DD9A-4CE0-85E2-7632B6396BBB}" srcOrd="0" destOrd="0" presId="urn:microsoft.com/office/officeart/2005/8/layout/process1"/>
    <dgm:cxn modelId="{BFD04384-8562-4AC3-AF80-8C68B8C008BA}" type="presOf" srcId="{CC6AAC47-156A-4E08-BA57-CC12D69257C1}" destId="{DA62AAFB-A494-47A8-8F84-DF29884D2F5F}" srcOrd="1" destOrd="0" presId="urn:microsoft.com/office/officeart/2005/8/layout/process1"/>
    <dgm:cxn modelId="{4C45B18E-0891-415F-AA88-30171747AF7D}" type="presOf" srcId="{FB564F8E-99B3-415F-BE62-2CD04E5CDEE9}" destId="{92A6C36B-5685-421C-B669-D50AFEF1F9B2}" srcOrd="1" destOrd="0" presId="urn:microsoft.com/office/officeart/2005/8/layout/process1"/>
    <dgm:cxn modelId="{126B3F9C-8C66-4AF0-AAE2-CF5534A5D4E4}" type="presOf" srcId="{6B238044-4908-4589-B854-88D2D506316C}" destId="{917BAFA5-5871-48F9-AE80-83AC19E1D2A3}" srcOrd="0" destOrd="0" presId="urn:microsoft.com/office/officeart/2005/8/layout/process1"/>
    <dgm:cxn modelId="{1E5787BF-298F-4A22-96B5-B1E265D7600C}" type="presOf" srcId="{0018FF04-C515-424F-9961-5C1F88931F05}" destId="{5D3536DD-9EDA-48FC-910E-56B4A48B2FEB}" srcOrd="0" destOrd="0" presId="urn:microsoft.com/office/officeart/2005/8/layout/process1"/>
    <dgm:cxn modelId="{5D9ACDE6-E33E-44DC-982A-B5A6420514E1}" type="presOf" srcId="{B1BE35B5-4608-441E-A0B2-125A58C3C04E}" destId="{420555A9-160B-4819-937D-5324CB0AA3C2}" srcOrd="0" destOrd="0" presId="urn:microsoft.com/office/officeart/2005/8/layout/process1"/>
    <dgm:cxn modelId="{3DD5BDEA-2DC8-4660-917E-D40F34EB99C6}" srcId="{B1BE35B5-4608-441E-A0B2-125A58C3C04E}" destId="{A2319302-D91E-4441-93AC-9E15A0BD984B}" srcOrd="4" destOrd="0" parTransId="{BAF7401C-AC69-4866-A697-FB5A626FB677}" sibTransId="{43EC925B-E8C6-4BA9-9190-BBC6CA652D8B}"/>
    <dgm:cxn modelId="{0D5029EB-CE07-463C-B4B5-A1B27F66784F}" type="presOf" srcId="{052A28DF-D4CC-4C71-90B8-C31C3FAA5B53}" destId="{685DD0B6-574A-41FD-9196-596341912A71}" srcOrd="1" destOrd="0" presId="urn:microsoft.com/office/officeart/2005/8/layout/process1"/>
    <dgm:cxn modelId="{EED272EB-0D9E-4F60-9B05-5E23A46B39B8}" type="presOf" srcId="{2F55BA75-5DC3-439E-90DC-695A28D286EB}" destId="{F4E627B3-6BB8-42D7-A6A9-B3BD8BCC7D47}" srcOrd="1" destOrd="0" presId="urn:microsoft.com/office/officeart/2005/8/layout/process1"/>
    <dgm:cxn modelId="{F06C67FC-2446-47B7-94BD-4100521491DD}" type="presOf" srcId="{FB564F8E-99B3-415F-BE62-2CD04E5CDEE9}" destId="{C7086C38-9281-465E-BA21-28043B1CC6DB}" srcOrd="0" destOrd="0" presId="urn:microsoft.com/office/officeart/2005/8/layout/process1"/>
    <dgm:cxn modelId="{097F86FC-542D-432D-903E-B8CD8B7052E2}" type="presOf" srcId="{09F886B3-0851-4DB9-BAE7-08BFFD0F83C9}" destId="{4D434BBA-F9DC-4CB7-9074-2AF08D5EE15D}" srcOrd="0" destOrd="0" presId="urn:microsoft.com/office/officeart/2005/8/layout/process1"/>
    <dgm:cxn modelId="{9CDFE7BD-12A4-40A3-A204-E013474096AB}" type="presParOf" srcId="{420555A9-160B-4819-937D-5324CB0AA3C2}" destId="{5D3536DD-9EDA-48FC-910E-56B4A48B2FEB}" srcOrd="0" destOrd="0" presId="urn:microsoft.com/office/officeart/2005/8/layout/process1"/>
    <dgm:cxn modelId="{E706460B-BAA6-4E00-B2F2-55DBE2C63A5C}" type="presParOf" srcId="{420555A9-160B-4819-937D-5324CB0AA3C2}" destId="{347A2FD1-21D8-400C-90B5-D09C04AAB781}" srcOrd="1" destOrd="0" presId="urn:microsoft.com/office/officeart/2005/8/layout/process1"/>
    <dgm:cxn modelId="{F23F4D96-177C-48F4-BC46-16EB0464818F}" type="presParOf" srcId="{347A2FD1-21D8-400C-90B5-D09C04AAB781}" destId="{DA62AAFB-A494-47A8-8F84-DF29884D2F5F}" srcOrd="0" destOrd="0" presId="urn:microsoft.com/office/officeart/2005/8/layout/process1"/>
    <dgm:cxn modelId="{4733D901-E3E1-489A-B084-01ED4E147B43}" type="presParOf" srcId="{420555A9-160B-4819-937D-5324CB0AA3C2}" destId="{5DD1E7C9-4BD7-499C-8E5F-08951CB6AD79}" srcOrd="2" destOrd="0" presId="urn:microsoft.com/office/officeart/2005/8/layout/process1"/>
    <dgm:cxn modelId="{46D36B36-BE79-4023-80F0-C62729291576}" type="presParOf" srcId="{420555A9-160B-4819-937D-5324CB0AA3C2}" destId="{C7086C38-9281-465E-BA21-28043B1CC6DB}" srcOrd="3" destOrd="0" presId="urn:microsoft.com/office/officeart/2005/8/layout/process1"/>
    <dgm:cxn modelId="{35B4C633-711D-40C0-A1BA-C36D482F9F62}" type="presParOf" srcId="{C7086C38-9281-465E-BA21-28043B1CC6DB}" destId="{92A6C36B-5685-421C-B669-D50AFEF1F9B2}" srcOrd="0" destOrd="0" presId="urn:microsoft.com/office/officeart/2005/8/layout/process1"/>
    <dgm:cxn modelId="{A8C3B191-DABD-4D1F-9C4D-45EBFC1A6C4D}" type="presParOf" srcId="{420555A9-160B-4819-937D-5324CB0AA3C2}" destId="{4D434BBA-F9DC-4CB7-9074-2AF08D5EE15D}" srcOrd="4" destOrd="0" presId="urn:microsoft.com/office/officeart/2005/8/layout/process1"/>
    <dgm:cxn modelId="{135B6DBE-5D6A-4E25-98EA-99FECC82643B}" type="presParOf" srcId="{420555A9-160B-4819-937D-5324CB0AA3C2}" destId="{DD19BB04-481B-43F4-A5DF-D78D1437BBAA}" srcOrd="5" destOrd="0" presId="urn:microsoft.com/office/officeart/2005/8/layout/process1"/>
    <dgm:cxn modelId="{939F1EB4-011A-407A-92CD-959BA537470B}" type="presParOf" srcId="{DD19BB04-481B-43F4-A5DF-D78D1437BBAA}" destId="{685DD0B6-574A-41FD-9196-596341912A71}" srcOrd="0" destOrd="0" presId="urn:microsoft.com/office/officeart/2005/8/layout/process1"/>
    <dgm:cxn modelId="{D00C8CAF-58FE-4378-91E1-B1CB468F815B}" type="presParOf" srcId="{420555A9-160B-4819-937D-5324CB0AA3C2}" destId="{917BAFA5-5871-48F9-AE80-83AC19E1D2A3}" srcOrd="6" destOrd="0" presId="urn:microsoft.com/office/officeart/2005/8/layout/process1"/>
    <dgm:cxn modelId="{F58C8E6D-FA13-476C-976C-E96D81B72968}" type="presParOf" srcId="{420555A9-160B-4819-937D-5324CB0AA3C2}" destId="{75B8B742-3A6F-4F51-AEAB-AF33DFB00CA1}" srcOrd="7" destOrd="0" presId="urn:microsoft.com/office/officeart/2005/8/layout/process1"/>
    <dgm:cxn modelId="{B1A36D32-F2A5-468F-B531-3E00B753F7B0}" type="presParOf" srcId="{75B8B742-3A6F-4F51-AEAB-AF33DFB00CA1}" destId="{F4E627B3-6BB8-42D7-A6A9-B3BD8BCC7D47}" srcOrd="0" destOrd="0" presId="urn:microsoft.com/office/officeart/2005/8/layout/process1"/>
    <dgm:cxn modelId="{E184BC2F-092D-4EFE-A1E7-0251FEC4C587}" type="presParOf" srcId="{420555A9-160B-4819-937D-5324CB0AA3C2}" destId="{05B985C0-DD9A-4CE0-85E2-7632B6396BB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411"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Definování problému a cíle </a:t>
          </a:r>
        </a:p>
      </dsp:txBody>
      <dsp:txXfrm>
        <a:off x="21804" y="145524"/>
        <a:ext cx="1015363" cy="623351"/>
      </dsp:txXfrm>
    </dsp:sp>
    <dsp:sp modelId="{347A2FD1-21D8-400C-90B5-D09C04AAB781}">
      <dsp:nvSpPr>
        <dsp:cNvPr id="0" name=""/>
        <dsp:cNvSpPr/>
      </dsp:nvSpPr>
      <dsp:spPr>
        <a:xfrm>
          <a:off x="116197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1161975" y="378771"/>
        <a:ext cx="156435" cy="156857"/>
      </dsp:txXfrm>
    </dsp:sp>
    <dsp:sp modelId="{5DD1E7C9-4BD7-499C-8E5F-08951CB6AD79}">
      <dsp:nvSpPr>
        <dsp:cNvPr id="0" name=""/>
        <dsp:cNvSpPr/>
      </dsp:nvSpPr>
      <dsp:spPr>
        <a:xfrm>
          <a:off x="1478220"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Analýza situace a pilotáž</a:t>
          </a:r>
        </a:p>
      </dsp:txBody>
      <dsp:txXfrm>
        <a:off x="1497613" y="145524"/>
        <a:ext cx="1015363" cy="623351"/>
      </dsp:txXfrm>
    </dsp:sp>
    <dsp:sp modelId="{C7086C38-9281-465E-BA21-28043B1CC6DB}">
      <dsp:nvSpPr>
        <dsp:cNvPr id="0" name=""/>
        <dsp:cNvSpPr/>
      </dsp:nvSpPr>
      <dsp:spPr>
        <a:xfrm>
          <a:off x="263778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2637785" y="378771"/>
        <a:ext cx="156435" cy="156857"/>
      </dsp:txXfrm>
    </dsp:sp>
    <dsp:sp modelId="{917BAFA5-5871-48F9-AE80-83AC19E1D2A3}">
      <dsp:nvSpPr>
        <dsp:cNvPr id="0" name=""/>
        <dsp:cNvSpPr/>
      </dsp:nvSpPr>
      <dsp:spPr>
        <a:xfrm>
          <a:off x="295402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Plán výzkumného projektu</a:t>
          </a:r>
        </a:p>
      </dsp:txBody>
      <dsp:txXfrm>
        <a:off x="2973422" y="145524"/>
        <a:ext cx="1015363" cy="623351"/>
      </dsp:txXfrm>
    </dsp:sp>
    <dsp:sp modelId="{75B8B742-3A6F-4F51-AEAB-AF33DFB00CA1}">
      <dsp:nvSpPr>
        <dsp:cNvPr id="0" name=""/>
        <dsp:cNvSpPr/>
      </dsp:nvSpPr>
      <dsp:spPr>
        <a:xfrm>
          <a:off x="4113594"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4113594" y="378771"/>
        <a:ext cx="156435" cy="156857"/>
      </dsp:txXfrm>
    </dsp:sp>
    <dsp:sp modelId="{05B985C0-DD9A-4CE0-85E2-7632B6396BBB}">
      <dsp:nvSpPr>
        <dsp:cNvPr id="0" name=""/>
        <dsp:cNvSpPr/>
      </dsp:nvSpPr>
      <dsp:spPr>
        <a:xfrm>
          <a:off x="442983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Předvýzkum</a:t>
          </a:r>
        </a:p>
      </dsp:txBody>
      <dsp:txXfrm>
        <a:off x="4449232" y="145524"/>
        <a:ext cx="1015363" cy="623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678"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Sběr dat</a:t>
          </a:r>
        </a:p>
      </dsp:txBody>
      <dsp:txXfrm>
        <a:off x="19324" y="98232"/>
        <a:ext cx="797168" cy="535054"/>
      </dsp:txXfrm>
    </dsp:sp>
    <dsp:sp modelId="{347A2FD1-21D8-400C-90B5-D09C04AAB781}">
      <dsp:nvSpPr>
        <dsp:cNvPr id="0" name=""/>
        <dsp:cNvSpPr/>
      </dsp:nvSpPr>
      <dsp:spPr>
        <a:xfrm>
          <a:off x="916185"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916185" y="303973"/>
        <a:ext cx="123240" cy="123572"/>
      </dsp:txXfrm>
    </dsp:sp>
    <dsp:sp modelId="{5DD1E7C9-4BD7-499C-8E5F-08951CB6AD79}">
      <dsp:nvSpPr>
        <dsp:cNvPr id="0" name=""/>
        <dsp:cNvSpPr/>
      </dsp:nvSpPr>
      <dsp:spPr>
        <a:xfrm>
          <a:off x="116532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Zpracování dat</a:t>
          </a:r>
        </a:p>
      </dsp:txBody>
      <dsp:txXfrm>
        <a:off x="1181970" y="98232"/>
        <a:ext cx="797168" cy="535054"/>
      </dsp:txXfrm>
    </dsp:sp>
    <dsp:sp modelId="{C7086C38-9281-465E-BA21-28043B1CC6DB}">
      <dsp:nvSpPr>
        <dsp:cNvPr id="0" name=""/>
        <dsp:cNvSpPr/>
      </dsp:nvSpPr>
      <dsp:spPr>
        <a:xfrm>
          <a:off x="207883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078831" y="303973"/>
        <a:ext cx="123240" cy="123572"/>
      </dsp:txXfrm>
    </dsp:sp>
    <dsp:sp modelId="{4D434BBA-F9DC-4CB7-9074-2AF08D5EE15D}">
      <dsp:nvSpPr>
        <dsp:cNvPr id="0" name=""/>
        <dsp:cNvSpPr/>
      </dsp:nvSpPr>
      <dsp:spPr>
        <a:xfrm>
          <a:off x="2327969"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Analýza dat</a:t>
          </a:r>
        </a:p>
      </dsp:txBody>
      <dsp:txXfrm>
        <a:off x="2344615" y="98232"/>
        <a:ext cx="797168" cy="535054"/>
      </dsp:txXfrm>
    </dsp:sp>
    <dsp:sp modelId="{DD19BB04-481B-43F4-A5DF-D78D1437BBAA}">
      <dsp:nvSpPr>
        <dsp:cNvPr id="0" name=""/>
        <dsp:cNvSpPr/>
      </dsp:nvSpPr>
      <dsp:spPr>
        <a:xfrm>
          <a:off x="3241476"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3241476" y="303973"/>
        <a:ext cx="123240" cy="123572"/>
      </dsp:txXfrm>
    </dsp:sp>
    <dsp:sp modelId="{917BAFA5-5871-48F9-AE80-83AC19E1D2A3}">
      <dsp:nvSpPr>
        <dsp:cNvPr id="0" name=""/>
        <dsp:cNvSpPr/>
      </dsp:nvSpPr>
      <dsp:spPr>
        <a:xfrm>
          <a:off x="349061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Vizualizace a interpertace</a:t>
          </a:r>
        </a:p>
      </dsp:txBody>
      <dsp:txXfrm>
        <a:off x="3507260" y="98232"/>
        <a:ext cx="797168" cy="535054"/>
      </dsp:txXfrm>
    </dsp:sp>
    <dsp:sp modelId="{75B8B742-3A6F-4F51-AEAB-AF33DFB00CA1}">
      <dsp:nvSpPr>
        <dsp:cNvPr id="0" name=""/>
        <dsp:cNvSpPr/>
      </dsp:nvSpPr>
      <dsp:spPr>
        <a:xfrm>
          <a:off x="440412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404121" y="303973"/>
        <a:ext cx="123240" cy="123572"/>
      </dsp:txXfrm>
    </dsp:sp>
    <dsp:sp modelId="{05B985C0-DD9A-4CE0-85E2-7632B6396BBB}">
      <dsp:nvSpPr>
        <dsp:cNvPr id="0" name=""/>
        <dsp:cNvSpPr/>
      </dsp:nvSpPr>
      <dsp:spPr>
        <a:xfrm>
          <a:off x="4653260"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Prezentace</a:t>
          </a:r>
        </a:p>
      </dsp:txBody>
      <dsp:txXfrm>
        <a:off x="4669906" y="98232"/>
        <a:ext cx="797168" cy="535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01.07.2021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tista.com/statistics/276623/number-of-apps-available-in-leading-app-stor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21492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03993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66120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46111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2833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22753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04570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05110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15409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41183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50624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827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3069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88962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953732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53283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88852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427611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57431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1337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710096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870471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49601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38545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995172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316457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984266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16657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12167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8324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501150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http://www.zive.cz/clanky/facebook-nas-sleduje-a-take-vsichni-ostatni/sc-3-a-159631/default.aspx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600861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4227790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http://www.svethardware.cz/superpocitac-watson-od-ibm-napsal-svou-prvni-kucharku/40327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64759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[online] [vid. 22. srpna 2016]. Dostupné z http://www.reklamavtelefonu.cz/mobilni-marketing/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6808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https://www.feo.cz/mobilni-marketing-jede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549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SMS reklama</a:t>
            </a:r>
            <a:r>
              <a:rPr lang="cs-CZ" sz="1200" kern="1200" dirty="0">
                <a:solidFill>
                  <a:schemeClr val="tx1"/>
                </a:solidFill>
                <a:effectLst/>
                <a:latin typeface="+mn-lt"/>
                <a:ea typeface="+mn-ea"/>
                <a:cs typeface="+mn-cs"/>
              </a:rPr>
              <a:t> [online] [vid. 22. srpna 2016]. Dostupné z http://www.reklamavtelefonu.cz/sms-reklama/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8056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https://www.statista.com/statistics/276623/number-of-apps-available-in-leading-app-stores/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60296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36137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maglobal.com/mobile-marketing-playbook/" TargetMode="External"/><Relationship Id="rId2" Type="http://schemas.openxmlformats.org/officeDocument/2006/relationships/hyperlink" Target="https://www.mmaglobal.com/" TargetMode="External"/><Relationship Id="rId1" Type="http://schemas.openxmlformats.org/officeDocument/2006/relationships/slideLayout" Target="../slideLayouts/slideLayout2.xml"/><Relationship Id="rId4" Type="http://schemas.openxmlformats.org/officeDocument/2006/relationships/hyperlink" Target="https://www.mmaglobal.com/case-study-hu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yinternety.cz/digital/infografika-vyvoj-mobilni-navstevnosti-ceske-republice/" TargetMode="External"/><Relationship Id="rId7" Type="http://schemas.openxmlformats.org/officeDocument/2006/relationships/hyperlink" Target="https://www.globus.cz/o-globusu/pro-novinare/archiv-tiskovych-zprav/tiskova-zprava.html/139_7118-moderni-nakupovani-rovnou-do-tasky-ma-pokracovani-globus-spustil-aplikaci-scan-go-v-mobilu/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yinternety.cz/digital/infografika-pocet-konverzi-na-mobilnich-zarizenich-v-lete-roste-o-30/" TargetMode="External"/><Relationship Id="rId5" Type="http://schemas.openxmlformats.org/officeDocument/2006/relationships/hyperlink" Target="https://tyinternety.cz/technologie/nakupni-galerie-teplice-se-prospikovalo-technologiemi/" TargetMode="External"/><Relationship Id="rId4" Type="http://schemas.openxmlformats.org/officeDocument/2006/relationships/hyperlink" Target="https://tyinternety.cz/smart/labyrintem-skodova-palace-vas-praha-provede-mobilni-aplikaci-s-interierovou-navigac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eklamavtelefonu.cz/qr-kod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zechcrunch.cz/2017/10/jak-s-pomoci-chatbotu-a-dalsich-modernich-technologii-dominovat-vasemu-byznys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cus-age.cz/m-journal/internet/infografika--jak-na-ten-nejlepsi-mailing-v-roce-2021__s281x15931.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ailchimp.com/?ds_rl=1276838&amp;gclid=CjwKCAiAiML-BRAAEiwAuWVggjYLvFMXBEGh4qPnxO8_blR2nNmRuv6pDN7yJJvoruZcvbH2aS6BUBoCYHQQAvD_BwE&amp;gclsrc=aw.d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lincev.com/pripadovka-redesign-ceske-pojistovny?fbclid=IwAR1mbYytN-9hTA0Q3Dar_5zq2Ot6PsKLRaaQo8rADsvz2_hYST3-PDjZlX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klamavtelefonu.cz/mobilni-marke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hyperlink" Target="http://tyinternety.cz/prirucka-marketera/prirucka-marketera-rozhodujte-se-spravne-diky-ab-testovani/"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zive.cz/clanky/facebook-nas-sleduje-a-take-vsichni-ostatni/sc-3-a-159631/default.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lickclickclick.click/#bf3e9c948e67a3e1f37435ace5320b5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theguardian.com/technology/2015/feb/26/facebook-rolls-out-new-suicide-prevention-support-tools" TargetMode="External"/><Relationship Id="rId5" Type="http://schemas.openxmlformats.org/officeDocument/2006/relationships/hyperlink" Target="http://connect.zive.cz/clanky/big-data-male-chyby-velky-problem/sc-320-a-176646/default.aspx" TargetMode="External"/><Relationship Id="rId4" Type="http://schemas.openxmlformats.org/officeDocument/2006/relationships/hyperlink" Target="https://www.zive.cz/clanky/internetove-sluzby-o-nas-vi-vic-nez-si-myslime-jak-to-zjistit-a-jak-data-smazat/sc-3-a-189731/default.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vethardware.cz/superpocitac-watson-od-ibm-napsal-svou-prvni-kucharku/4032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nzertnivykony.cz/" TargetMode="External"/><Relationship Id="rId5" Type="http://schemas.openxmlformats.org/officeDocument/2006/relationships/hyperlink" Target="https://www.mediaguru.cz/clanky/2018/07/prognoza-mobilni-reklama-dozene-do-roku-2020-tv-reklamu/" TargetMode="External"/><Relationship Id="rId4" Type="http://schemas.openxmlformats.org/officeDocument/2006/relationships/hyperlink" Target="https://www.spir.cz/28-6-miliard-korun-investovali-zadavatele-do-internetove-reklamy-v-roce-2018-vice-nez-polovin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Mobilní marketing, </a:t>
            </a:r>
            <a:r>
              <a:rPr lang="cs-CZ" sz="4000" b="1" dirty="0" err="1">
                <a:solidFill>
                  <a:schemeClr val="bg1"/>
                </a:solidFill>
                <a:latin typeface="Times New Roman" panose="02020603050405020304" pitchFamily="18" charset="0"/>
                <a:cs typeface="Times New Roman" panose="02020603050405020304" pitchFamily="18" charset="0"/>
              </a:rPr>
              <a:t>emailing</a:t>
            </a:r>
            <a:r>
              <a:rPr lang="cs-CZ" sz="4000" b="1" dirty="0">
                <a:solidFill>
                  <a:schemeClr val="bg1"/>
                </a:solidFill>
                <a:latin typeface="Times New Roman" panose="02020603050405020304" pitchFamily="18" charset="0"/>
                <a:cs typeface="Times New Roman" panose="02020603050405020304" pitchFamily="18" charset="0"/>
              </a:rPr>
              <a:t>, výzkum na internetu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Haló? Haló!</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Prodejní aplikace.</a:t>
            </a:r>
          </a:p>
          <a:p>
            <a:r>
              <a:rPr lang="cs-CZ" sz="2000" dirty="0">
                <a:solidFill>
                  <a:srgbClr val="002060"/>
                </a:solidFill>
                <a:latin typeface="Times New Roman" panose="02020603050405020304" pitchFamily="18" charset="0"/>
                <a:cs typeface="Times New Roman" panose="02020603050405020304" pitchFamily="18" charset="0"/>
              </a:rPr>
              <a:t>Lokalizace zákazníka. (najdi si svou hospodu)</a:t>
            </a:r>
          </a:p>
          <a:p>
            <a:r>
              <a:rPr lang="cs-CZ" altLang="cs-CZ" sz="2000" dirty="0">
                <a:solidFill>
                  <a:srgbClr val="002060"/>
                </a:solidFill>
                <a:latin typeface="Times New Roman" panose="02020603050405020304" pitchFamily="18" charset="0"/>
                <a:cs typeface="Times New Roman" panose="02020603050405020304" pitchFamily="18" charset="0"/>
              </a:rPr>
              <a:t>Šíření povědomí o značce či konkrétním produktu. (</a:t>
            </a:r>
            <a:r>
              <a:rPr lang="cs-CZ" altLang="cs-CZ" sz="2000" dirty="0" err="1">
                <a:solidFill>
                  <a:srgbClr val="002060"/>
                </a:solidFill>
                <a:latin typeface="Times New Roman" panose="02020603050405020304" pitchFamily="18" charset="0"/>
                <a:cs typeface="Times New Roman" panose="02020603050405020304" pitchFamily="18" charset="0"/>
              </a:rPr>
              <a:t>Heineken</a:t>
            </a:r>
            <a:r>
              <a:rPr lang="cs-CZ" altLang="cs-CZ" sz="2000" dirty="0">
                <a:solidFill>
                  <a:srgbClr val="002060"/>
                </a:solidFill>
                <a:latin typeface="Times New Roman" panose="02020603050405020304" pitchFamily="18" charset="0"/>
                <a:cs typeface="Times New Roman" panose="02020603050405020304" pitchFamily="18" charset="0"/>
              </a:rPr>
              <a:t> fotbal)</a:t>
            </a:r>
          </a:p>
          <a:p>
            <a:r>
              <a:rPr lang="cs-CZ" altLang="cs-CZ" sz="2000" dirty="0">
                <a:solidFill>
                  <a:srgbClr val="002060"/>
                </a:solidFill>
                <a:latin typeface="Times New Roman" panose="02020603050405020304" pitchFamily="18" charset="0"/>
                <a:cs typeface="Times New Roman" panose="02020603050405020304" pitchFamily="18" charset="0"/>
              </a:rPr>
              <a:t>Úspora nákladů? (pokusy Globusu)</a:t>
            </a:r>
          </a:p>
          <a:p>
            <a:r>
              <a:rPr lang="cs-CZ" altLang="cs-CZ" sz="2000" dirty="0">
                <a:solidFill>
                  <a:srgbClr val="002060"/>
                </a:solidFill>
                <a:latin typeface="Times New Roman" panose="02020603050405020304" pitchFamily="18" charset="0"/>
                <a:cs typeface="Times New Roman" panose="02020603050405020304" pitchFamily="18" charset="0"/>
              </a:rPr>
              <a:t>Řešíme nějaký problém! (mapy)</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301111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Mobile Marketing Association</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Mobile Marketing Association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Po registraci dostupný celý </a:t>
            </a:r>
            <a:r>
              <a:rPr lang="cs-CZ" sz="2000" dirty="0">
                <a:solidFill>
                  <a:srgbClr val="002060"/>
                </a:solidFill>
                <a:latin typeface="Times New Roman" panose="02020603050405020304" pitchFamily="18" charset="0"/>
                <a:cs typeface="Times New Roman" panose="02020603050405020304" pitchFamily="18" charset="0"/>
                <a:hlinkClick r:id="rId3"/>
              </a:rPr>
              <a:t>Playbook</a:t>
            </a:r>
            <a:r>
              <a:rPr lang="cs-CZ" sz="2000"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Mají hodně případových studií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Výborné jsou např. Sony </a:t>
            </a:r>
            <a:r>
              <a:rPr lang="cs-CZ" sz="2000" dirty="0" err="1">
                <a:solidFill>
                  <a:srgbClr val="002060"/>
                </a:solidFill>
                <a:latin typeface="Times New Roman" panose="02020603050405020304" pitchFamily="18" charset="0"/>
                <a:cs typeface="Times New Roman" panose="02020603050405020304" pitchFamily="18" charset="0"/>
              </a:rPr>
              <a:t>Pictures</a:t>
            </a:r>
            <a:r>
              <a:rPr lang="cs-CZ" sz="2000" dirty="0">
                <a:solidFill>
                  <a:srgbClr val="002060"/>
                </a:solidFill>
                <a:latin typeface="Times New Roman" panose="02020603050405020304" pitchFamily="18" charset="0"/>
                <a:cs typeface="Times New Roman" panose="02020603050405020304" pitchFamily="18" charset="0"/>
              </a:rPr>
              <a:t>: Peter </a:t>
            </a:r>
            <a:r>
              <a:rPr lang="cs-CZ" sz="2000" dirty="0" err="1">
                <a:solidFill>
                  <a:srgbClr val="002060"/>
                </a:solidFill>
                <a:latin typeface="Times New Roman" panose="02020603050405020304" pitchFamily="18" charset="0"/>
                <a:cs typeface="Times New Roman" panose="02020603050405020304" pitchFamily="18" charset="0"/>
              </a:rPr>
              <a:t>Rabbit</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Turning</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into</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Gamers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Playground</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 úvod </a:t>
            </a:r>
            <a:r>
              <a:rPr lang="cs-CZ" alt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altLang="cs-CZ" sz="2000" dirty="0">
                <a:solidFill>
                  <a:srgbClr val="002060"/>
                </a:solidFill>
                <a:latin typeface="Times New Roman" panose="02020603050405020304" pitchFamily="18" charset="0"/>
                <a:cs typeface="Times New Roman" panose="02020603050405020304" pitchFamily="18" charset="0"/>
              </a:rPr>
              <a:t> – od 2018 Google přesedlal na mobile </a:t>
            </a:r>
            <a:r>
              <a:rPr lang="cs-CZ" altLang="cs-CZ" sz="2000" dirty="0" err="1">
                <a:solidFill>
                  <a:srgbClr val="002060"/>
                </a:solidFill>
                <a:latin typeface="Times New Roman" panose="02020603050405020304" pitchFamily="18" charset="0"/>
                <a:cs typeface="Times New Roman" panose="02020603050405020304" pitchFamily="18" charset="0"/>
              </a:rPr>
              <a:t>first</a:t>
            </a:r>
            <a:r>
              <a:rPr lang="cs-CZ" altLang="cs-CZ" sz="2000" dirty="0">
                <a:solidFill>
                  <a:srgbClr val="002060"/>
                </a:solidFill>
                <a:latin typeface="Times New Roman" panose="02020603050405020304" pitchFamily="18" charset="0"/>
                <a:cs typeface="Times New Roman" panose="02020603050405020304" pitchFamily="18" charset="0"/>
              </a:rPr>
              <a:t>, český internet malinko zaostává (u nás 2018 jen 30-40% mobilní přístupy, nákupy dokončujeme na desktopu, 2019 – mobil vede!). </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Labyrintem Škodova paláce vás Praha provede mobilní aplikací s interiérovou navigací</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Nákupní Galerie Teplice se prošpikovala technologiemi. Mobilní aplikací chce změnit nákupní zážitek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6"/>
              </a:rPr>
              <a:t>Infografika: Počet konverzí na mobilních zařízeních v létě roste o 30 %</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7"/>
              </a:rPr>
              <a:t>Moderní nakupování rovnou do tašky má pokračování - Globus spustil aplikaci </a:t>
            </a:r>
            <a:r>
              <a:rPr lang="cs-CZ" altLang="cs-CZ" sz="2000" dirty="0" err="1">
                <a:solidFill>
                  <a:srgbClr val="002060"/>
                </a:solidFill>
                <a:latin typeface="Times New Roman" panose="02020603050405020304" pitchFamily="18" charset="0"/>
                <a:cs typeface="Times New Roman" panose="02020603050405020304" pitchFamily="18" charset="0"/>
                <a:hlinkClick r:id="rId7"/>
              </a:rPr>
              <a:t>Scan&amp;Go</a:t>
            </a:r>
            <a:r>
              <a:rPr lang="cs-CZ" altLang="cs-CZ" sz="2000" dirty="0">
                <a:solidFill>
                  <a:srgbClr val="002060"/>
                </a:solidFill>
                <a:latin typeface="Times New Roman" panose="02020603050405020304" pitchFamily="18" charset="0"/>
                <a:cs typeface="Times New Roman" panose="02020603050405020304" pitchFamily="18" charset="0"/>
                <a:hlinkClick r:id="rId7"/>
              </a:rPr>
              <a:t> v mobilu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cs-CZ" dirty="0"/>
              <a:t>Mobilní marketing zajímavosti</a:t>
            </a:r>
          </a:p>
        </p:txBody>
      </p:sp>
    </p:spTree>
    <p:extLst>
      <p:ext uri="{BB962C8B-B14F-4D97-AF65-F5344CB8AC3E}">
        <p14:creationId xmlns:p14="http://schemas.microsoft.com/office/powerpoint/2010/main" val="211638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640960" cy="3024336"/>
          </a:xfrm>
          <a:prstGeom prst="rect">
            <a:avLst/>
          </a:prstGeom>
        </p:spPr>
        <p:txBody>
          <a:bodyPr>
            <a:noAutofit/>
          </a:bodyPr>
          <a:lstStyle/>
          <a:p>
            <a:r>
              <a:rPr lang="cs-CZ" sz="2000" i="1" dirty="0">
                <a:solidFill>
                  <a:srgbClr val="002060"/>
                </a:solidFill>
              </a:rPr>
              <a:t>„QR kódy jsou grafické prvky čtvercového vzhledu s dalšími černými a bílými čtverci. Přečtením (oskenováním) QR kódu mobilním telefonem můžeme uživatele dovést na internetovou stránku (ideálně optimalizovanou pro mobily), nabídnout mu přidání kontaktu do seznamů kontaktů v telefonu, nebo mu zobrazit reklamní text či obrázek.“</a:t>
            </a:r>
            <a:r>
              <a:rPr lang="cs-CZ" sz="2000" dirty="0">
                <a:solidFill>
                  <a:srgbClr val="002060"/>
                </a:solidFill>
              </a:rPr>
              <a:t> Webový portál Reklama v telefonu. </a:t>
            </a:r>
            <a:r>
              <a:rPr lang="cs-CZ" sz="2000" i="1" dirty="0">
                <a:solidFill>
                  <a:srgbClr val="002060"/>
                </a:solidFill>
              </a:rPr>
              <a:t>QR kódy</a:t>
            </a:r>
            <a:r>
              <a:rPr lang="cs-CZ" sz="2000" dirty="0">
                <a:solidFill>
                  <a:srgbClr val="002060"/>
                </a:solidFill>
              </a:rPr>
              <a:t> [online] [vid. 22. srpna 2016]. Dostupné </a:t>
            </a:r>
            <a:r>
              <a:rPr lang="cs-CZ" sz="2000" dirty="0">
                <a:solidFill>
                  <a:srgbClr val="002060"/>
                </a:solidFill>
                <a:hlinkClick r:id="rId3"/>
              </a:rPr>
              <a:t>http://www.reklamavtelefonu.cz/qr-kody/</a:t>
            </a:r>
            <a:endParaRPr lang="cs-CZ" sz="2000" dirty="0">
              <a:solidFill>
                <a:srgbClr val="002060"/>
              </a:solidFill>
            </a:endParaRPr>
          </a:p>
          <a:p>
            <a:r>
              <a:rPr lang="cs-CZ" sz="2000" dirty="0">
                <a:solidFill>
                  <a:srgbClr val="002060"/>
                </a:solidFill>
              </a:rPr>
              <a:t>Nový trend, který se příliš neprosadil. Uživatel musí mít nainstalovánu univerzální aplikaci – 2019 umí většina foto </a:t>
            </a:r>
            <a:r>
              <a:rPr lang="cs-CZ" sz="2000" dirty="0" err="1">
                <a:solidFill>
                  <a:srgbClr val="002060"/>
                </a:solidFill>
              </a:rPr>
              <a:t>app</a:t>
            </a:r>
            <a:r>
              <a:rPr lang="cs-CZ" sz="2000" dirty="0">
                <a:solidFill>
                  <a:srgbClr val="002060"/>
                </a:solidFill>
              </a:rPr>
              <a:t>. Je zdarma. Kódy jsou zdarma.</a:t>
            </a:r>
          </a:p>
          <a:p>
            <a:r>
              <a:rPr lang="cs-CZ" sz="2000" dirty="0">
                <a:solidFill>
                  <a:srgbClr val="002060"/>
                </a:solidFill>
              </a:rPr>
              <a:t>Neskutečné možnosti! Rychlý způsob, jak předat informace. Zcela nové styly nakupování, QR </a:t>
            </a:r>
            <a:r>
              <a:rPr lang="cs-CZ" sz="2000" dirty="0" err="1">
                <a:solidFill>
                  <a:srgbClr val="002060"/>
                </a:solidFill>
              </a:rPr>
              <a:t>shop</a:t>
            </a:r>
            <a:r>
              <a:rPr lang="cs-CZ" sz="2000" dirty="0">
                <a:solidFill>
                  <a:srgbClr val="002060"/>
                </a:solidFill>
              </a:rPr>
              <a:t>, doplňkové video, recept apod.</a:t>
            </a:r>
          </a:p>
        </p:txBody>
      </p:sp>
      <p:sp>
        <p:nvSpPr>
          <p:cNvPr id="6" name="Nadpis 5"/>
          <p:cNvSpPr>
            <a:spLocks noGrp="1"/>
          </p:cNvSpPr>
          <p:nvPr>
            <p:ph type="title"/>
          </p:nvPr>
        </p:nvSpPr>
        <p:spPr>
          <a:xfrm>
            <a:off x="179512" y="195486"/>
            <a:ext cx="3888432" cy="507703"/>
          </a:xfrm>
        </p:spPr>
        <p:txBody>
          <a:bodyPr/>
          <a:lstStyle/>
          <a:p>
            <a:r>
              <a:rPr lang="cs-CZ" dirty="0"/>
              <a:t>QR kódy</a:t>
            </a:r>
          </a:p>
        </p:txBody>
      </p:sp>
    </p:spTree>
    <p:extLst>
      <p:ext uri="{BB962C8B-B14F-4D97-AF65-F5344CB8AC3E}">
        <p14:creationId xmlns:p14="http://schemas.microsoft.com/office/powerpoint/2010/main" val="211718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9572" y="739003"/>
            <a:ext cx="6696744" cy="388985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QR obchod v metru</a:t>
            </a:r>
          </a:p>
        </p:txBody>
      </p:sp>
    </p:spTree>
    <p:extLst>
      <p:ext uri="{BB962C8B-B14F-4D97-AF65-F5344CB8AC3E}">
        <p14:creationId xmlns:p14="http://schemas.microsoft.com/office/powerpoint/2010/main" val="291471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Location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Based</a:t>
            </a:r>
            <a:r>
              <a:rPr lang="cs-CZ" sz="2000" dirty="0">
                <a:solidFill>
                  <a:srgbClr val="002060"/>
                </a:solidFill>
                <a:latin typeface="Times New Roman" panose="02020603050405020304" pitchFamily="18" charset="0"/>
                <a:cs typeface="Times New Roman" panose="02020603050405020304" pitchFamily="18" charset="0"/>
              </a:rPr>
              <a:t> Marketing – </a:t>
            </a:r>
            <a:r>
              <a:rPr lang="cs-CZ" sz="2000" dirty="0" err="1">
                <a:solidFill>
                  <a:srgbClr val="002060"/>
                </a:solidFill>
                <a:latin typeface="Times New Roman" panose="02020603050405020304" pitchFamily="18" charset="0"/>
                <a:cs typeface="Times New Roman" panose="02020603050405020304" pitchFamily="18" charset="0"/>
              </a:rPr>
              <a:t>geolokační</a:t>
            </a:r>
            <a:r>
              <a:rPr lang="cs-CZ" sz="2000" dirty="0">
                <a:solidFill>
                  <a:srgbClr val="002060"/>
                </a:solidFill>
                <a:latin typeface="Times New Roman" panose="02020603050405020304" pitchFamily="18" charset="0"/>
                <a:cs typeface="Times New Roman" panose="02020603050405020304" pitchFamily="18" charset="0"/>
              </a:rPr>
              <a:t> marketing, založený na poloze uživatele. </a:t>
            </a:r>
          </a:p>
          <a:p>
            <a:r>
              <a:rPr lang="cs-CZ" altLang="cs-CZ" sz="2000" dirty="0">
                <a:solidFill>
                  <a:srgbClr val="002060"/>
                </a:solidFill>
                <a:latin typeface="Times New Roman" panose="02020603050405020304" pitchFamily="18" charset="0"/>
                <a:cs typeface="Times New Roman" panose="02020603050405020304" pitchFamily="18" charset="0"/>
              </a:rPr>
              <a:t>Výhodou je možnost snadno zacílit na zákazníka (prochází kolem naší prodejny) a dopřát mu stimul, který jej donutí jednat okamžitě (např. za rohem je naše restaurace specializující se na …). </a:t>
            </a:r>
          </a:p>
          <a:p>
            <a:r>
              <a:rPr lang="cs-CZ" altLang="cs-CZ" sz="2000" dirty="0">
                <a:solidFill>
                  <a:srgbClr val="002060"/>
                </a:solidFill>
                <a:latin typeface="Times New Roman" panose="02020603050405020304" pitchFamily="18" charset="0"/>
                <a:cs typeface="Times New Roman" panose="02020603050405020304" pitchFamily="18" charset="0"/>
              </a:rPr>
              <a:t>Princip fungování je založen buď na GPS modulu zabudovaném v (kaž-dém)  mobilním zařízení, nebo lokalizujeme uživatele pomocí vysílačů mobilního signálu (pokud používáte nějaké Android zařízení, schválně se podívejte, jak Google </a:t>
            </a:r>
            <a:r>
              <a:rPr lang="cs-CZ" altLang="cs-CZ" sz="2000" dirty="0" err="1">
                <a:solidFill>
                  <a:srgbClr val="002060"/>
                </a:solidFill>
                <a:latin typeface="Times New Roman" panose="02020603050405020304" pitchFamily="18" charset="0"/>
                <a:cs typeface="Times New Roman" panose="02020603050405020304" pitchFamily="18" charset="0"/>
              </a:rPr>
              <a:t>trackuje</a:t>
            </a:r>
            <a:r>
              <a:rPr lang="cs-CZ" altLang="cs-CZ" sz="2000" dirty="0">
                <a:solidFill>
                  <a:srgbClr val="002060"/>
                </a:solidFill>
                <a:latin typeface="Times New Roman" panose="02020603050405020304" pitchFamily="18" charset="0"/>
                <a:cs typeface="Times New Roman" panose="02020603050405020304" pitchFamily="18" charset="0"/>
              </a:rPr>
              <a:t> vaši historii díky internetu/</a:t>
            </a:r>
            <a:r>
              <a:rPr lang="cs-CZ" altLang="cs-CZ" sz="2000" dirty="0" err="1">
                <a:solidFill>
                  <a:srgbClr val="002060"/>
                </a:solidFill>
                <a:latin typeface="Times New Roman" panose="02020603050405020304" pitchFamily="18" charset="0"/>
                <a:cs typeface="Times New Roman" panose="02020603050405020304" pitchFamily="18" charset="0"/>
              </a:rPr>
              <a:t>wifi</a:t>
            </a:r>
            <a:r>
              <a:rPr lang="cs-CZ" altLang="cs-CZ" sz="2000" dirty="0">
                <a:solidFill>
                  <a:srgbClr val="002060"/>
                </a:solidFill>
                <a:latin typeface="Times New Roman" panose="02020603050405020304" pitchFamily="18" charset="0"/>
                <a:cs typeface="Times New Roman" panose="02020603050405020304" pitchFamily="18" charset="0"/>
              </a:rPr>
              <a:t>/BTS).</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Geomarketing</a:t>
            </a:r>
            <a:endParaRPr lang="cs-CZ" dirty="0"/>
          </a:p>
        </p:txBody>
      </p:sp>
    </p:spTree>
    <p:extLst>
      <p:ext uri="{BB962C8B-B14F-4D97-AF65-F5344CB8AC3E}">
        <p14:creationId xmlns:p14="http://schemas.microsoft.com/office/powerpoint/2010/main" val="127458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Senzory – </a:t>
            </a:r>
            <a:r>
              <a:rPr lang="cs-CZ" altLang="cs-CZ" sz="2000" dirty="0" err="1">
                <a:solidFill>
                  <a:srgbClr val="002060"/>
                </a:solidFill>
                <a:latin typeface="Times New Roman" panose="02020603050405020304" pitchFamily="18" charset="0"/>
                <a:cs typeface="Times New Roman" panose="02020603050405020304" pitchFamily="18" charset="0"/>
              </a:rPr>
              <a:t>iBeacon</a:t>
            </a:r>
            <a:r>
              <a:rPr lang="cs-CZ" altLang="cs-CZ" sz="2000" dirty="0">
                <a:solidFill>
                  <a:srgbClr val="002060"/>
                </a:solidFill>
                <a:latin typeface="Times New Roman" panose="02020603050405020304" pitchFamily="18" charset="0"/>
                <a:cs typeface="Times New Roman" panose="02020603050405020304" pitchFamily="18" charset="0"/>
              </a:rPr>
              <a:t> (vlevo), </a:t>
            </a:r>
            <a:r>
              <a:rPr lang="cs-CZ" altLang="cs-CZ" sz="2000" dirty="0" err="1">
                <a:solidFill>
                  <a:srgbClr val="002060"/>
                </a:solidFill>
                <a:latin typeface="Times New Roman" panose="02020603050405020304" pitchFamily="18" charset="0"/>
                <a:cs typeface="Times New Roman" panose="02020603050405020304" pitchFamily="18" charset="0"/>
              </a:rPr>
              <a:t>Eddystone</a:t>
            </a:r>
            <a:r>
              <a:rPr lang="cs-CZ" altLang="cs-CZ" sz="2000" dirty="0">
                <a:solidFill>
                  <a:srgbClr val="002060"/>
                </a:solidFill>
                <a:latin typeface="Times New Roman" panose="02020603050405020304" pitchFamily="18" charset="0"/>
                <a:cs typeface="Times New Roman" panose="02020603050405020304" pitchFamily="18" charset="0"/>
              </a:rPr>
              <a:t> (vpravo). Každý kolemjdoucí dostane upozornění, můžeme měřit, kolikrát kde prošel zákazník a podle toho mu dávat obsah. Článek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Mobilní senzory</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11710"/>
            <a:ext cx="6705600" cy="2449814"/>
          </a:xfrm>
          <a:prstGeom prst="rect">
            <a:avLst/>
          </a:prstGeom>
        </p:spPr>
      </p:pic>
    </p:spTree>
    <p:extLst>
      <p:ext uri="{BB962C8B-B14F-4D97-AF65-F5344CB8AC3E}">
        <p14:creationId xmlns:p14="http://schemas.microsoft.com/office/powerpoint/2010/main" val="311631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mobilního marketingu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1</a:t>
            </a:r>
          </a:p>
        </p:txBody>
      </p:sp>
    </p:spTree>
    <p:extLst>
      <p:ext uri="{BB962C8B-B14F-4D97-AF65-F5344CB8AC3E}">
        <p14:creationId xmlns:p14="http://schemas.microsoft.com/office/powerpoint/2010/main" val="269901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E-mailing spadá do přímého (direct) marketingu, stejně jako např. telemarketing. E-mailing označuje oslovení spotřebitele e-mailem, jedná se o marketingový nástroj, který nám umožňuje oslovit najednou velkou skupinu zákazníků s výhodou, že jde kampaň udělat interaktivní. I naše cílová skupina dobrovolně souhlasila, že s námi do interakce půjde. Proto jim zasíláme zajímavé a relevantní nabídky. Tento nástroj nám také umožňuje budovat dlouhodobý vztah (přání, personalizované akce). E-mailing nám také pomáhá dostat </a:t>
            </a:r>
            <a:r>
              <a:rPr lang="cs-CZ" sz="2000" dirty="0" err="1">
                <a:solidFill>
                  <a:srgbClr val="002060"/>
                </a:solidFill>
                <a:latin typeface="Times New Roman" panose="02020603050405020304" pitchFamily="18" charset="0"/>
                <a:cs typeface="Times New Roman" panose="02020603050405020304" pitchFamily="18" charset="0"/>
              </a:rPr>
              <a:t>traffic</a:t>
            </a:r>
            <a:r>
              <a:rPr lang="cs-CZ" sz="2000" dirty="0">
                <a:solidFill>
                  <a:srgbClr val="002060"/>
                </a:solidFill>
                <a:latin typeface="Times New Roman" panose="02020603050405020304" pitchFamily="18" charset="0"/>
                <a:cs typeface="Times New Roman" panose="02020603050405020304" pitchFamily="18" charset="0"/>
              </a:rPr>
              <a:t> na web, čímž nás obohacuje z pohledu dat. (Sálová et al., 2015, s. 83)</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3"/>
              </a:rPr>
              <a:t>Best </a:t>
            </a:r>
            <a:r>
              <a:rPr lang="cs-CZ" altLang="cs-CZ" sz="2000" dirty="0" err="1">
                <a:solidFill>
                  <a:srgbClr val="002060"/>
                </a:solidFill>
                <a:latin typeface="Times New Roman" panose="02020603050405020304" pitchFamily="18" charset="0"/>
                <a:cs typeface="Times New Roman" panose="02020603050405020304" pitchFamily="18" charset="0"/>
                <a:hlinkClick r:id="rId3"/>
              </a:rPr>
              <a:t>practices</a:t>
            </a:r>
            <a:r>
              <a:rPr lang="cs-CZ" altLang="cs-CZ" sz="2000" dirty="0">
                <a:solidFill>
                  <a:srgbClr val="002060"/>
                </a:solidFill>
                <a:latin typeface="Times New Roman" panose="02020603050405020304" pitchFamily="18" charset="0"/>
                <a:cs typeface="Times New Roman" panose="02020603050405020304" pitchFamily="18" charset="0"/>
                <a:hlinkClick r:id="rId3"/>
              </a:rPr>
              <a:t> v </a:t>
            </a:r>
            <a:r>
              <a:rPr lang="cs-CZ" altLang="cs-CZ" sz="2000" dirty="0" err="1">
                <a:solidFill>
                  <a:srgbClr val="002060"/>
                </a:solidFill>
                <a:latin typeface="Times New Roman" panose="02020603050405020304" pitchFamily="18" charset="0"/>
                <a:cs typeface="Times New Roman" panose="02020603050405020304" pitchFamily="18" charset="0"/>
                <a:hlinkClick r:id="rId3"/>
              </a:rPr>
              <a:t>emailingu</a:t>
            </a:r>
            <a:r>
              <a:rPr lang="cs-CZ" altLang="cs-CZ" sz="2000" dirty="0">
                <a:solidFill>
                  <a:srgbClr val="002060"/>
                </a:solidFill>
                <a:latin typeface="Times New Roman" panose="02020603050405020304" pitchFamily="18" charset="0"/>
                <a:cs typeface="Times New Roman" panose="02020603050405020304" pitchFamily="18" charset="0"/>
                <a:hlinkClick r:id="rId3"/>
              </a:rPr>
              <a:t> 2021</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2 E-mailing </a:t>
            </a:r>
          </a:p>
        </p:txBody>
      </p:sp>
    </p:spTree>
    <p:extLst>
      <p:ext uri="{BB962C8B-B14F-4D97-AF65-F5344CB8AC3E}">
        <p14:creationId xmlns:p14="http://schemas.microsoft.com/office/powerpoint/2010/main" val="328453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Obchodní e-mail </a:t>
            </a:r>
            <a:r>
              <a:rPr lang="cs-CZ" sz="2000" dirty="0">
                <a:solidFill>
                  <a:srgbClr val="002060"/>
                </a:solidFill>
                <a:latin typeface="Times New Roman" panose="02020603050405020304" pitchFamily="18" charset="0"/>
                <a:cs typeface="Times New Roman" panose="02020603050405020304" pitchFamily="18" charset="0"/>
              </a:rPr>
              <a:t>– hromadný e-mail s informační nebo reklamní hodnotou, rozesíláme potenciálním nebo stávajícím zákazníkům.</a:t>
            </a:r>
          </a:p>
          <a:p>
            <a:r>
              <a:rPr lang="cs-CZ" sz="2000" b="1"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 informační hodnota, např. informujeme o událostech, akcích.</a:t>
            </a:r>
          </a:p>
          <a:p>
            <a:r>
              <a:rPr lang="cs-CZ" sz="2000" b="1" dirty="0">
                <a:solidFill>
                  <a:srgbClr val="002060"/>
                </a:solidFill>
                <a:latin typeface="Times New Roman" panose="02020603050405020304" pitchFamily="18" charset="0"/>
                <a:cs typeface="Times New Roman" panose="02020603050405020304" pitchFamily="18" charset="0"/>
              </a:rPr>
              <a:t>Transakční e-maily </a:t>
            </a:r>
            <a:r>
              <a:rPr lang="cs-CZ" sz="2000" dirty="0">
                <a:solidFill>
                  <a:srgbClr val="002060"/>
                </a:solidFill>
                <a:latin typeface="Times New Roman" panose="02020603050405020304" pitchFamily="18" charset="0"/>
                <a:cs typeface="Times New Roman" panose="02020603050405020304" pitchFamily="18" charset="0"/>
              </a:rPr>
              <a:t>– automaticky generované, reagují na konkrétní akci zákazníka.</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Hned na začátek musíme upozornit na problémy, které jsou s e-mailingem spjaté. Řada firem se domnívá, že je příliš drahý, že je to spam, neznají své zákazníky, posílají neosobní a nudné e-maily, nevědí, zda byly přečteny, nevyužívají automatizaci, neumí psát texty, neumí pracovat s grafikou. Jako všechny marketingové nástroje, i tento je nutno ovládnout, překonat problémové oblasti, až pak nám může přinést benefity. (</a:t>
            </a:r>
            <a:r>
              <a:rPr lang="cs-CZ" sz="2000" dirty="0" err="1">
                <a:solidFill>
                  <a:srgbClr val="002060"/>
                </a:solidFill>
                <a:latin typeface="Times New Roman" panose="02020603050405020304" pitchFamily="18" charset="0"/>
                <a:cs typeface="Times New Roman" panose="02020603050405020304" pitchFamily="18" charset="0"/>
              </a:rPr>
              <a:t>Kirš</a:t>
            </a:r>
            <a:r>
              <a:rPr lang="cs-CZ" sz="2000" dirty="0">
                <a:solidFill>
                  <a:srgbClr val="002060"/>
                </a:solidFill>
                <a:latin typeface="Times New Roman" panose="02020603050405020304" pitchFamily="18" charset="0"/>
                <a:cs typeface="Times New Roman" panose="02020603050405020304" pitchFamily="18" charset="0"/>
              </a:rPr>
              <a:t>, 2015, s. 17)</a:t>
            </a:r>
          </a:p>
        </p:txBody>
      </p:sp>
      <p:sp>
        <p:nvSpPr>
          <p:cNvPr id="6" name="Nadpis 5"/>
          <p:cNvSpPr>
            <a:spLocks noGrp="1"/>
          </p:cNvSpPr>
          <p:nvPr>
            <p:ph type="title"/>
          </p:nvPr>
        </p:nvSpPr>
        <p:spPr>
          <a:xfrm>
            <a:off x="179512" y="195486"/>
            <a:ext cx="5976664" cy="507703"/>
          </a:xfrm>
        </p:spPr>
        <p:txBody>
          <a:bodyPr/>
          <a:lstStyle/>
          <a:p>
            <a:r>
              <a:rPr lang="cs-CZ" dirty="0"/>
              <a:t>Druhy e-mailů (</a:t>
            </a:r>
            <a:r>
              <a:rPr lang="da-DK" dirty="0"/>
              <a:t>Sálová et al., 2015, s. 83-84)</a:t>
            </a:r>
            <a:endParaRPr lang="cs-CZ" dirty="0"/>
          </a:p>
        </p:txBody>
      </p:sp>
    </p:spTree>
    <p:extLst>
      <p:ext uri="{BB962C8B-B14F-4D97-AF65-F5344CB8AC3E}">
        <p14:creationId xmlns:p14="http://schemas.microsoft.com/office/powerpoint/2010/main" val="152322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Mobilní marketing.</a:t>
            </a:r>
          </a:p>
          <a:p>
            <a:r>
              <a:rPr lang="cs-CZ" altLang="cs-CZ" sz="2000" b="1" dirty="0">
                <a:solidFill>
                  <a:srgbClr val="002060"/>
                </a:solidFill>
                <a:latin typeface="Times New Roman" panose="02020603050405020304" pitchFamily="18" charset="0"/>
                <a:cs typeface="Times New Roman" panose="02020603050405020304" pitchFamily="18" charset="0"/>
              </a:rPr>
              <a:t>2 E-mailing.</a:t>
            </a:r>
          </a:p>
          <a:p>
            <a:r>
              <a:rPr lang="cs-CZ" altLang="cs-CZ" sz="2000" b="1" dirty="0">
                <a:solidFill>
                  <a:srgbClr val="002060"/>
                </a:solidFill>
                <a:latin typeface="Times New Roman" panose="02020603050405020304" pitchFamily="18" charset="0"/>
                <a:cs typeface="Times New Roman" panose="02020603050405020304" pitchFamily="18" charset="0"/>
              </a:rPr>
              <a:t>3 Marketingový výzkum na internetu.</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Cílenost</a:t>
            </a:r>
            <a:r>
              <a:rPr lang="cs-CZ" sz="1800" dirty="0">
                <a:solidFill>
                  <a:srgbClr val="002060"/>
                </a:solidFill>
                <a:latin typeface="Times New Roman" panose="02020603050405020304" pitchFamily="18" charset="0"/>
                <a:cs typeface="Times New Roman" panose="02020603050405020304" pitchFamily="18" charset="0"/>
              </a:rPr>
              <a:t> – e-maily rozesíláme pomocí nástrojů, které nám umožňují dále pracovat s našimi segmenty, tedy cíleně upravovat obsah e-mailu pro publikum (např. vím, že z mého webu si určitý segment objednává pouze část produktového portfolia, proto e-maily pro tento segment budou obsahovat akce na tyto produkty a zbytek portfolia bude pouze uveden v návaznosti na ně). </a:t>
            </a:r>
          </a:p>
          <a:p>
            <a:r>
              <a:rPr lang="cs-CZ" sz="1800" b="1" dirty="0">
                <a:solidFill>
                  <a:srgbClr val="002060"/>
                </a:solidFill>
                <a:latin typeface="Times New Roman" panose="02020603050405020304" pitchFamily="18" charset="0"/>
                <a:cs typeface="Times New Roman" panose="02020603050405020304" pitchFamily="18" charset="0"/>
              </a:rPr>
              <a:t>Měřitelnost</a:t>
            </a:r>
            <a:r>
              <a:rPr lang="cs-CZ" sz="1800" dirty="0">
                <a:solidFill>
                  <a:srgbClr val="002060"/>
                </a:solidFill>
                <a:latin typeface="Times New Roman" panose="02020603050405020304" pitchFamily="18" charset="0"/>
                <a:cs typeface="Times New Roman" panose="02020603050405020304" pitchFamily="18" charset="0"/>
              </a:rPr>
              <a:t> – lze jednoduše změřit, jak efektivní e-mailingová kampaň byla. Jednoduše můžeme zkoušet různé typy e-mailů, šablony, obsah, formy a vyhodnocovat je.</a:t>
            </a:r>
          </a:p>
          <a:p>
            <a:r>
              <a:rPr lang="cs-CZ" sz="1800" b="1" dirty="0" err="1">
                <a:solidFill>
                  <a:srgbClr val="002060"/>
                </a:solidFill>
                <a:latin typeface="Times New Roman" panose="02020603050405020304" pitchFamily="18" charset="0"/>
                <a:cs typeface="Times New Roman" panose="02020603050405020304" pitchFamily="18" charset="0"/>
              </a:rPr>
              <a:t>Personalizovatelnost</a:t>
            </a:r>
            <a:r>
              <a:rPr lang="cs-CZ" sz="1800" dirty="0">
                <a:solidFill>
                  <a:srgbClr val="002060"/>
                </a:solidFill>
                <a:latin typeface="Times New Roman" panose="02020603050405020304" pitchFamily="18" charset="0"/>
                <a:cs typeface="Times New Roman" panose="02020603050405020304" pitchFamily="18" charset="0"/>
              </a:rPr>
              <a:t> – jedná se o nástroj přímého marketingu, můžeme dle naší databáze přesně cílit nabídku na míru zákazníkovi.</a:t>
            </a:r>
          </a:p>
          <a:p>
            <a:r>
              <a:rPr lang="cs-CZ" sz="1800" b="1" dirty="0">
                <a:solidFill>
                  <a:srgbClr val="002060"/>
                </a:solidFill>
                <a:latin typeface="Times New Roman" panose="02020603050405020304" pitchFamily="18" charset="0"/>
                <a:cs typeface="Times New Roman" panose="02020603050405020304" pitchFamily="18" charset="0"/>
              </a:rPr>
              <a:t>Dostupnost</a:t>
            </a:r>
            <a:r>
              <a:rPr lang="cs-CZ" sz="1800" dirty="0">
                <a:solidFill>
                  <a:srgbClr val="002060"/>
                </a:solidFill>
                <a:latin typeface="Times New Roman" panose="02020603050405020304" pitchFamily="18" charset="0"/>
                <a:cs typeface="Times New Roman" panose="02020603050405020304" pitchFamily="18" charset="0"/>
              </a:rPr>
              <a:t> – řešení je relativně dostupné i malým firmám. Nástroje pro rozesílání nejsou drahé, šablony jdou najít zdarma, většinu práce lze zautomatizovat, takže nezatěžují naše zaměstnance.</a:t>
            </a:r>
          </a:p>
        </p:txBody>
      </p:sp>
      <p:sp>
        <p:nvSpPr>
          <p:cNvPr id="6" name="Nadpis 5"/>
          <p:cNvSpPr>
            <a:spLocks noGrp="1"/>
          </p:cNvSpPr>
          <p:nvPr>
            <p:ph type="title"/>
          </p:nvPr>
        </p:nvSpPr>
        <p:spPr>
          <a:xfrm>
            <a:off x="179512" y="195486"/>
            <a:ext cx="6408712" cy="507703"/>
          </a:xfrm>
        </p:spPr>
        <p:txBody>
          <a:bodyPr/>
          <a:lstStyle/>
          <a:p>
            <a:r>
              <a:rPr lang="cs-CZ" dirty="0"/>
              <a:t>Výhody e-mailingu </a:t>
            </a:r>
            <a:r>
              <a:rPr lang="da-DK" dirty="0"/>
              <a:t>(Sálová et al., 2015, s. 84-85)</a:t>
            </a:r>
            <a:endParaRPr lang="cs-CZ" dirty="0"/>
          </a:p>
        </p:txBody>
      </p:sp>
    </p:spTree>
    <p:extLst>
      <p:ext uri="{BB962C8B-B14F-4D97-AF65-F5344CB8AC3E}">
        <p14:creationId xmlns:p14="http://schemas.microsoft.com/office/powerpoint/2010/main" val="183410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Nedoručitelnost – spadne do spamu.</a:t>
            </a:r>
          </a:p>
          <a:p>
            <a:r>
              <a:rPr lang="cs-CZ" altLang="cs-CZ" sz="2000" dirty="0">
                <a:solidFill>
                  <a:srgbClr val="002060"/>
                </a:solidFill>
                <a:latin typeface="Times New Roman" panose="02020603050405020304" pitchFamily="18" charset="0"/>
                <a:cs typeface="Times New Roman" panose="02020603050405020304" pitchFamily="18" charset="0"/>
              </a:rPr>
              <a:t>Obtěžování zákazníka příliš častým posíláním. </a:t>
            </a:r>
          </a:p>
          <a:p>
            <a:r>
              <a:rPr lang="cs-CZ" altLang="cs-CZ" sz="2000" dirty="0">
                <a:solidFill>
                  <a:srgbClr val="002060"/>
                </a:solidFill>
                <a:latin typeface="Times New Roman" panose="02020603050405020304" pitchFamily="18" charset="0"/>
                <a:cs typeface="Times New Roman" panose="02020603050405020304" pitchFamily="18" charset="0"/>
              </a:rPr>
              <a:t>Nemožnost zjistit důvody, proč zákazník nereagoval.</a:t>
            </a:r>
          </a:p>
          <a:p>
            <a:r>
              <a:rPr lang="cs-CZ" altLang="cs-CZ" sz="2000" dirty="0">
                <a:solidFill>
                  <a:srgbClr val="002060"/>
                </a:solidFill>
                <a:latin typeface="Times New Roman" panose="02020603050405020304" pitchFamily="18" charset="0"/>
                <a:cs typeface="Times New Roman" panose="02020603050405020304" pitchFamily="18" charset="0"/>
              </a:rPr>
              <a:t>Technické problémy – např. se nezobrazí obrázky.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Saturace trhu, </a:t>
            </a:r>
            <a:r>
              <a:rPr lang="cs-CZ" altLang="cs-CZ" sz="2000" dirty="0" err="1">
                <a:solidFill>
                  <a:srgbClr val="002060"/>
                </a:solidFill>
                <a:latin typeface="Times New Roman" panose="02020603050405020304" pitchFamily="18" charset="0"/>
                <a:cs typeface="Times New Roman" panose="02020603050405020304" pitchFamily="18" charset="0"/>
              </a:rPr>
              <a:t>hoax</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Nevýhody e-mailingu (Janouch, 2014, s. 205)</a:t>
            </a:r>
          </a:p>
        </p:txBody>
      </p:sp>
    </p:spTree>
    <p:extLst>
      <p:ext uri="{BB962C8B-B14F-4D97-AF65-F5344CB8AC3E}">
        <p14:creationId xmlns:p14="http://schemas.microsoft.com/office/powerpoint/2010/main" val="1436776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 ČR je zákon č. 101/2000 Sb., o ochraně osobních údajů a zákon č. 480/2004 Sb., o některých službách informační společnosti.</a:t>
            </a:r>
          </a:p>
          <a:p>
            <a:r>
              <a:rPr lang="cs-CZ" altLang="cs-CZ" sz="2000" dirty="0">
                <a:solidFill>
                  <a:srgbClr val="002060"/>
                </a:solidFill>
                <a:latin typeface="Times New Roman" panose="02020603050405020304" pitchFamily="18" charset="0"/>
                <a:cs typeface="Times New Roman" panose="02020603050405020304" pitchFamily="18" charset="0"/>
              </a:rPr>
              <a:t>Definují řadu pojmů, mimo jiné elektronické prostředky, elektronickou poštu, pravidla elektronického kontaktu.</a:t>
            </a:r>
          </a:p>
          <a:p>
            <a:r>
              <a:rPr lang="cs-CZ" altLang="cs-CZ" sz="2000" dirty="0">
                <a:solidFill>
                  <a:srgbClr val="002060"/>
                </a:solidFill>
                <a:latin typeface="Times New Roman" panose="02020603050405020304" pitchFamily="18" charset="0"/>
                <a:cs typeface="Times New Roman" panose="02020603050405020304" pitchFamily="18" charset="0"/>
              </a:rPr>
              <a:t>Platí tedy u nás zákon, že mohu zasílat jen po obdržení souhlasu. Zákazník musí mít možnost jednoduše odmítnout souhlas. </a:t>
            </a:r>
          </a:p>
        </p:txBody>
      </p:sp>
      <p:sp>
        <p:nvSpPr>
          <p:cNvPr id="6" name="Nadpis 5"/>
          <p:cNvSpPr>
            <a:spLocks noGrp="1"/>
          </p:cNvSpPr>
          <p:nvPr>
            <p:ph type="title"/>
          </p:nvPr>
        </p:nvSpPr>
        <p:spPr>
          <a:xfrm>
            <a:off x="179512" y="195486"/>
            <a:ext cx="6336704" cy="507703"/>
          </a:xfrm>
        </p:spPr>
        <p:txBody>
          <a:bodyPr/>
          <a:lstStyle/>
          <a:p>
            <a:r>
              <a:rPr lang="cs-CZ" dirty="0"/>
              <a:t>Právní rámec (Janouch, 2014, s. 205-207)</a:t>
            </a:r>
          </a:p>
        </p:txBody>
      </p:sp>
    </p:spTree>
    <p:extLst>
      <p:ext uri="{BB962C8B-B14F-4D97-AF65-F5344CB8AC3E}">
        <p14:creationId xmlns:p14="http://schemas.microsoft.com/office/powerpoint/2010/main" val="58493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1.	Postavení strategie.</a:t>
            </a:r>
          </a:p>
          <a:p>
            <a:r>
              <a:rPr lang="cs-CZ" sz="2000" dirty="0">
                <a:solidFill>
                  <a:srgbClr val="002060"/>
                </a:solidFill>
                <a:latin typeface="Times New Roman" panose="02020603050405020304" pitchFamily="18" charset="0"/>
                <a:cs typeface="Times New Roman" panose="02020603050405020304" pitchFamily="18" charset="0"/>
              </a:rPr>
              <a:t>2.	Vytvoření hodnotného obsahu.</a:t>
            </a:r>
          </a:p>
          <a:p>
            <a:r>
              <a:rPr lang="cs-CZ" sz="2000" dirty="0">
                <a:solidFill>
                  <a:srgbClr val="002060"/>
                </a:solidFill>
                <a:latin typeface="Times New Roman" panose="02020603050405020304" pitchFamily="18" charset="0"/>
                <a:cs typeface="Times New Roman" panose="02020603050405020304" pitchFamily="18" charset="0"/>
              </a:rPr>
              <a:t>3.	Budování databáze klientů.</a:t>
            </a:r>
          </a:p>
          <a:p>
            <a:r>
              <a:rPr lang="cs-CZ" sz="2000" dirty="0">
                <a:solidFill>
                  <a:srgbClr val="002060"/>
                </a:solidFill>
                <a:latin typeface="Times New Roman" panose="02020603050405020304" pitchFamily="18" charset="0"/>
                <a:cs typeface="Times New Roman" panose="02020603050405020304" pitchFamily="18" charset="0"/>
              </a:rPr>
              <a:t>4.	Vytvoření účinného emailu.</a:t>
            </a:r>
          </a:p>
          <a:p>
            <a:r>
              <a:rPr lang="cs-CZ" sz="2000" dirty="0">
                <a:solidFill>
                  <a:srgbClr val="002060"/>
                </a:solidFill>
                <a:latin typeface="Times New Roman" panose="02020603050405020304" pitchFamily="18" charset="0"/>
                <a:cs typeface="Times New Roman" panose="02020603050405020304" pitchFamily="18" charset="0"/>
              </a:rPr>
              <a:t>5.	Rozeslání emailu.</a:t>
            </a:r>
          </a:p>
          <a:p>
            <a:r>
              <a:rPr lang="cs-CZ" sz="2000" dirty="0">
                <a:solidFill>
                  <a:srgbClr val="002060"/>
                </a:solidFill>
                <a:latin typeface="Times New Roman" panose="02020603050405020304" pitchFamily="18" charset="0"/>
                <a:cs typeface="Times New Roman" panose="02020603050405020304" pitchFamily="18" charset="0"/>
              </a:rPr>
              <a:t>6.	Statistiky emailů.</a:t>
            </a:r>
          </a:p>
          <a:p>
            <a:r>
              <a:rPr lang="cs-CZ" sz="2000" dirty="0">
                <a:solidFill>
                  <a:srgbClr val="002060"/>
                </a:solidFill>
                <a:latin typeface="Times New Roman" panose="02020603050405020304" pitchFamily="18" charset="0"/>
                <a:cs typeface="Times New Roman" panose="02020603050405020304" pitchFamily="18" charset="0"/>
              </a:rPr>
              <a:t>7.	Automatizace.</a:t>
            </a:r>
          </a:p>
          <a:p>
            <a:r>
              <a:rPr lang="cs-CZ" sz="2000" dirty="0">
                <a:solidFill>
                  <a:srgbClr val="002060"/>
                </a:solidFill>
                <a:latin typeface="Times New Roman" panose="02020603050405020304" pitchFamily="18" charset="0"/>
                <a:cs typeface="Times New Roman" panose="02020603050405020304" pitchFamily="18" charset="0"/>
              </a:rPr>
              <a:t>8.	Zavedení systému péče o zákazníky.</a:t>
            </a:r>
          </a:p>
        </p:txBody>
      </p:sp>
      <p:sp>
        <p:nvSpPr>
          <p:cNvPr id="6" name="Nadpis 5"/>
          <p:cNvSpPr>
            <a:spLocks noGrp="1"/>
          </p:cNvSpPr>
          <p:nvPr>
            <p:ph type="title"/>
          </p:nvPr>
        </p:nvSpPr>
        <p:spPr>
          <a:xfrm>
            <a:off x="179512" y="195486"/>
            <a:ext cx="7344816" cy="507703"/>
          </a:xfrm>
        </p:spPr>
        <p:txBody>
          <a:bodyPr/>
          <a:lstStyle/>
          <a:p>
            <a:r>
              <a:rPr lang="cs-CZ" dirty="0"/>
              <a:t>8 kroků pro efektivní e-mail marketing (</a:t>
            </a:r>
            <a:r>
              <a:rPr lang="cs-CZ" dirty="0" err="1"/>
              <a:t>Kirš</a:t>
            </a:r>
            <a:r>
              <a:rPr lang="cs-CZ" dirty="0"/>
              <a:t>, 2015, s. 31)</a:t>
            </a:r>
          </a:p>
        </p:txBody>
      </p:sp>
    </p:spTree>
    <p:extLst>
      <p:ext uri="{BB962C8B-B14F-4D97-AF65-F5344CB8AC3E}">
        <p14:creationId xmlns:p14="http://schemas.microsoft.com/office/powerpoint/2010/main" val="117234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568952"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Vše důležité musí být na začátku – po úspěšném předmětu zákazník otevřel e-mail, hned od první věty musíme být přesvědčiví. </a:t>
            </a:r>
          </a:p>
          <a:p>
            <a:r>
              <a:rPr lang="cs-CZ" sz="1800" dirty="0">
                <a:solidFill>
                  <a:srgbClr val="002060"/>
                </a:solidFill>
                <a:latin typeface="Times New Roman" panose="02020603050405020304" pitchFamily="18" charset="0"/>
                <a:cs typeface="Times New Roman" panose="02020603050405020304" pitchFamily="18" charset="0"/>
              </a:rPr>
              <a:t>Krátké věty a odstavce – lidé na internetu nečtou, ale skenují text, takže musíme být maximálně struční, aby informaci pochytili. </a:t>
            </a:r>
          </a:p>
          <a:p>
            <a:r>
              <a:rPr lang="cs-CZ" sz="1800" dirty="0">
                <a:solidFill>
                  <a:srgbClr val="002060"/>
                </a:solidFill>
                <a:latin typeface="Times New Roman" panose="02020603050405020304" pitchFamily="18" charset="0"/>
                <a:cs typeface="Times New Roman" panose="02020603050405020304" pitchFamily="18" charset="0"/>
              </a:rPr>
              <a:t>Strukturovaný text – používejme grafické prvky, odrážky, zvýrazněná slova, číselné seznamy. </a:t>
            </a:r>
          </a:p>
          <a:p>
            <a:r>
              <a:rPr lang="cs-CZ" sz="1800" dirty="0">
                <a:solidFill>
                  <a:srgbClr val="002060"/>
                </a:solidFill>
                <a:latin typeface="Times New Roman" panose="02020603050405020304" pitchFamily="18" charset="0"/>
                <a:cs typeface="Times New Roman" panose="02020603050405020304" pitchFamily="18" charset="0"/>
              </a:rPr>
              <a:t>Obrázky řeknou více než tisíc slov – kromě textu, který je důležitý pro některé segmenty, reagují zákazníci dobře na obrázky. Pro některé typy zařízení a situace jsou vhodnější, než text (prohlížím si na mobilu při dojíždění do práce).</a:t>
            </a:r>
          </a:p>
          <a:p>
            <a:r>
              <a:rPr lang="cs-CZ" sz="1800" dirty="0">
                <a:solidFill>
                  <a:srgbClr val="002060"/>
                </a:solidFill>
                <a:latin typeface="Times New Roman" panose="02020603050405020304" pitchFamily="18" charset="0"/>
                <a:cs typeface="Times New Roman" panose="02020603050405020304" pitchFamily="18" charset="0"/>
              </a:rPr>
              <a:t>Funkční </a:t>
            </a:r>
            <a:r>
              <a:rPr lang="cs-CZ" sz="1800" dirty="0" err="1">
                <a:solidFill>
                  <a:srgbClr val="002060"/>
                </a:solidFill>
                <a:latin typeface="Times New Roman" panose="02020603050405020304" pitchFamily="18" charset="0"/>
                <a:cs typeface="Times New Roman" panose="02020603050405020304" pitchFamily="18" charset="0"/>
              </a:rPr>
              <a:t>prolinkování</a:t>
            </a:r>
            <a:r>
              <a:rPr lang="cs-CZ" sz="1800" dirty="0">
                <a:solidFill>
                  <a:srgbClr val="002060"/>
                </a:solidFill>
                <a:latin typeface="Times New Roman" panose="02020603050405020304" pitchFamily="18" charset="0"/>
                <a:cs typeface="Times New Roman" panose="02020603050405020304" pitchFamily="18" charset="0"/>
              </a:rPr>
              <a:t> – e-mail by měl přímo odkazovat na naše webové stránky. Předem zkontrolujme, že všechny linky někam vedou, že tzv. </a:t>
            </a:r>
            <a:r>
              <a:rPr lang="cs-CZ" sz="1800" dirty="0" err="1">
                <a:solidFill>
                  <a:srgbClr val="002060"/>
                </a:solidFill>
                <a:latin typeface="Times New Roman" panose="02020603050405020304" pitchFamily="18" charset="0"/>
                <a:cs typeface="Times New Roman" panose="02020603050405020304" pitchFamily="18" charset="0"/>
              </a:rPr>
              <a:t>landing</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pages</a:t>
            </a:r>
            <a:r>
              <a:rPr lang="cs-CZ" sz="1800" dirty="0">
                <a:solidFill>
                  <a:srgbClr val="002060"/>
                </a:solidFill>
                <a:latin typeface="Times New Roman" panose="02020603050405020304" pitchFamily="18" charset="0"/>
                <a:cs typeface="Times New Roman" panose="02020603050405020304" pitchFamily="18" charset="0"/>
              </a:rPr>
              <a:t> (kam se uživatel po </a:t>
            </a:r>
            <a:r>
              <a:rPr lang="cs-CZ" sz="1800" dirty="0" err="1">
                <a:solidFill>
                  <a:srgbClr val="002060"/>
                </a:solidFill>
                <a:latin typeface="Times New Roman" panose="02020603050405020304" pitchFamily="18" charset="0"/>
                <a:cs typeface="Times New Roman" panose="02020603050405020304" pitchFamily="18" charset="0"/>
              </a:rPr>
              <a:t>prokliku</a:t>
            </a:r>
            <a:r>
              <a:rPr lang="cs-CZ" sz="1800" dirty="0">
                <a:solidFill>
                  <a:srgbClr val="002060"/>
                </a:solidFill>
                <a:latin typeface="Times New Roman" panose="02020603050405020304" pitchFamily="18" charset="0"/>
                <a:cs typeface="Times New Roman" panose="02020603050405020304" pitchFamily="18" charset="0"/>
              </a:rPr>
              <a:t> dostane) jsou v takovém stavu, v jakém je chceme mít. </a:t>
            </a:r>
          </a:p>
          <a:p>
            <a:r>
              <a:rPr lang="cs-CZ" sz="1800" dirty="0">
                <a:solidFill>
                  <a:srgbClr val="002060"/>
                </a:solidFill>
                <a:latin typeface="Times New Roman" panose="02020603050405020304" pitchFamily="18" charset="0"/>
                <a:cs typeface="Times New Roman" panose="02020603050405020304" pitchFamily="18" charset="0"/>
              </a:rPr>
              <a:t>Úderné call-to-</a:t>
            </a:r>
            <a:r>
              <a:rPr lang="cs-CZ" sz="1800" dirty="0" err="1">
                <a:solidFill>
                  <a:srgbClr val="002060"/>
                </a:solidFill>
                <a:latin typeface="Times New Roman" panose="02020603050405020304" pitchFamily="18" charset="0"/>
                <a:cs typeface="Times New Roman" panose="02020603050405020304" pitchFamily="18" charset="0"/>
              </a:rPr>
              <a:t>action</a:t>
            </a:r>
            <a:r>
              <a:rPr lang="cs-CZ" sz="1800" dirty="0">
                <a:solidFill>
                  <a:srgbClr val="002060"/>
                </a:solidFill>
                <a:latin typeface="Times New Roman" panose="02020603050405020304" pitchFamily="18" charset="0"/>
                <a:cs typeface="Times New Roman" panose="02020603050405020304" pitchFamily="18" charset="0"/>
              </a:rPr>
              <a:t> – po vstřebání obsahu musíme uživateli sdělit, co po něm chceme, tedy jestli má navštívit web, jít do prodejny, nebo přímo objednat v e-</a:t>
            </a:r>
            <a:r>
              <a:rPr lang="cs-CZ" sz="1800" dirty="0" err="1">
                <a:solidFill>
                  <a:srgbClr val="002060"/>
                </a:solidFill>
                <a:latin typeface="Times New Roman" panose="02020603050405020304" pitchFamily="18" charset="0"/>
                <a:cs typeface="Times New Roman" panose="02020603050405020304" pitchFamily="18" charset="0"/>
              </a:rPr>
              <a:t>shopu</a:t>
            </a:r>
            <a:r>
              <a:rPr lang="cs-CZ" sz="18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984776" cy="507703"/>
          </a:xfrm>
        </p:spPr>
        <p:txBody>
          <a:bodyPr/>
          <a:lstStyle/>
          <a:p>
            <a:r>
              <a:rPr lang="cs-CZ" dirty="0"/>
              <a:t>6 zásad pro čtivý e-mail (Sálová et al., 2015, s. 89-90)</a:t>
            </a:r>
          </a:p>
        </p:txBody>
      </p:sp>
    </p:spTree>
    <p:extLst>
      <p:ext uri="{BB962C8B-B14F-4D97-AF65-F5344CB8AC3E}">
        <p14:creationId xmlns:p14="http://schemas.microsoft.com/office/powerpoint/2010/main" val="85100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88731"/>
            <a:ext cx="8280920"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Kontakty musí být relevantní k našim cílům, musíme mít dostatek dat o kontaktech, abychom byli schopni správně segmentovat.</a:t>
            </a:r>
          </a:p>
          <a:p>
            <a:r>
              <a:rPr lang="cs-CZ" altLang="cs-CZ" sz="1800" dirty="0">
                <a:solidFill>
                  <a:srgbClr val="002060"/>
                </a:solidFill>
                <a:latin typeface="Times New Roman" panose="02020603050405020304" pitchFamily="18" charset="0"/>
                <a:cs typeface="Times New Roman" panose="02020603050405020304" pitchFamily="18" charset="0"/>
              </a:rPr>
              <a:t>Jedním z triků je poskytnout dostatečnou hodnotu, aby se spotřebitel sám rád do naší databáze chtěl dostat (např. poskytujeme </a:t>
            </a:r>
            <a:r>
              <a:rPr lang="cs-CZ" altLang="cs-CZ" sz="1800" dirty="0" err="1">
                <a:solidFill>
                  <a:srgbClr val="002060"/>
                </a:solidFill>
                <a:latin typeface="Times New Roman" panose="02020603050405020304" pitchFamily="18" charset="0"/>
                <a:cs typeface="Times New Roman" panose="02020603050405020304" pitchFamily="18" charset="0"/>
              </a:rPr>
              <a:t>wi-fi</a:t>
            </a:r>
            <a:r>
              <a:rPr lang="cs-CZ" altLang="cs-CZ" sz="1800" dirty="0">
                <a:solidFill>
                  <a:srgbClr val="002060"/>
                </a:solidFill>
                <a:latin typeface="Times New Roman" panose="02020603050405020304" pitchFamily="18" charset="0"/>
                <a:cs typeface="Times New Roman" panose="02020603050405020304" pitchFamily="18" charset="0"/>
              </a:rPr>
              <a:t> zdarma, pokud se zaregistruje a souhlasí s odběrem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a:t>
            </a:r>
          </a:p>
          <a:p>
            <a:r>
              <a:rPr lang="cs-CZ" altLang="cs-CZ" sz="1800" dirty="0">
                <a:solidFill>
                  <a:srgbClr val="002060"/>
                </a:solidFill>
                <a:latin typeface="Times New Roman" panose="02020603050405020304" pitchFamily="18" charset="0"/>
                <a:cs typeface="Times New Roman" panose="02020603050405020304" pitchFamily="18" charset="0"/>
              </a:rPr>
              <a:t>Tvorba databáze si může vyžadovat i nasazení tradičních marketingových nástrojů, které pro nás budou znamenat z krátkodobého hlediska zvýšené náklady, ale z dlouhodobého nám umožní lépe pracovat se segmentací a tedy i vyšší zisk (např. různé soutěže, poukázky zdarma, pokud se zaregistrujeme na webu).</a:t>
            </a:r>
          </a:p>
          <a:p>
            <a:r>
              <a:rPr lang="cs-CZ" altLang="cs-CZ" sz="1800" dirty="0">
                <a:solidFill>
                  <a:srgbClr val="002060"/>
                </a:solidFill>
                <a:latin typeface="Times New Roman" panose="02020603050405020304" pitchFamily="18" charset="0"/>
                <a:cs typeface="Times New Roman" panose="02020603050405020304" pitchFamily="18" charset="0"/>
              </a:rPr>
              <a:t>Možnou strategií je i využít známé našeho zaregistrovaného zákazníka, tedy v rámci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výzvu o sdílení dále, nebo rovnou program „</a:t>
            </a:r>
            <a:r>
              <a:rPr lang="cs-CZ" altLang="cs-CZ" sz="1800" dirty="0" err="1">
                <a:solidFill>
                  <a:srgbClr val="002060"/>
                </a:solidFill>
                <a:latin typeface="Times New Roman" panose="02020603050405020304" pitchFamily="18" charset="0"/>
                <a:cs typeface="Times New Roman" panose="02020603050405020304" pitchFamily="18" charset="0"/>
              </a:rPr>
              <a:t>recruit</a:t>
            </a:r>
            <a:r>
              <a:rPr lang="cs-CZ" altLang="cs-CZ" sz="1800" dirty="0">
                <a:solidFill>
                  <a:srgbClr val="002060"/>
                </a:solidFill>
                <a:latin typeface="Times New Roman" panose="02020603050405020304" pitchFamily="18" charset="0"/>
                <a:cs typeface="Times New Roman" panose="02020603050405020304" pitchFamily="18" charset="0"/>
              </a:rPr>
              <a:t> a </a:t>
            </a:r>
            <a:r>
              <a:rPr lang="cs-CZ" altLang="cs-CZ" sz="1800" dirty="0" err="1">
                <a:solidFill>
                  <a:srgbClr val="002060"/>
                </a:solidFill>
                <a:latin typeface="Times New Roman" panose="02020603050405020304" pitchFamily="18" charset="0"/>
                <a:cs typeface="Times New Roman" panose="02020603050405020304" pitchFamily="18" charset="0"/>
              </a:rPr>
              <a:t>friend</a:t>
            </a:r>
            <a:r>
              <a:rPr lang="cs-CZ" altLang="cs-CZ" sz="1800" dirty="0">
                <a:solidFill>
                  <a:srgbClr val="002060"/>
                </a:solidFill>
                <a:latin typeface="Times New Roman" panose="02020603050405020304" pitchFamily="18" charset="0"/>
                <a:cs typeface="Times New Roman" panose="02020603050405020304" pitchFamily="18" charset="0"/>
              </a:rPr>
              <a:t>“, pozor ale, toto chování nemusí být zákazníky hodnoceno pozitivně. </a:t>
            </a:r>
          </a:p>
          <a:p>
            <a:r>
              <a:rPr lang="cs-CZ" altLang="cs-CZ" sz="1800" dirty="0">
                <a:solidFill>
                  <a:srgbClr val="002060"/>
                </a:solidFill>
                <a:latin typeface="Times New Roman" panose="02020603050405020304" pitchFamily="18" charset="0"/>
                <a:cs typeface="Times New Roman" panose="02020603050405020304" pitchFamily="18" charset="0"/>
              </a:rPr>
              <a:t>Další možností je nakoupit databázi kontaktů od třetí strany, která se na tuto činnost specializuje. Tato varianta opět není hodnocena příliš pozitivně zákazníky.  </a:t>
            </a:r>
          </a:p>
        </p:txBody>
      </p:sp>
      <p:sp>
        <p:nvSpPr>
          <p:cNvPr id="6" name="Nadpis 5"/>
          <p:cNvSpPr>
            <a:spLocks noGrp="1"/>
          </p:cNvSpPr>
          <p:nvPr>
            <p:ph type="title"/>
          </p:nvPr>
        </p:nvSpPr>
        <p:spPr>
          <a:xfrm>
            <a:off x="179512" y="195486"/>
            <a:ext cx="3888432" cy="507703"/>
          </a:xfrm>
        </p:spPr>
        <p:txBody>
          <a:bodyPr/>
          <a:lstStyle/>
          <a:p>
            <a:r>
              <a:rPr lang="cs-CZ" dirty="0"/>
              <a:t>Tvorba databáze</a:t>
            </a:r>
          </a:p>
        </p:txBody>
      </p:sp>
    </p:spTree>
    <p:extLst>
      <p:ext uri="{BB962C8B-B14F-4D97-AF65-F5344CB8AC3E}">
        <p14:creationId xmlns:p14="http://schemas.microsoft.com/office/powerpoint/2010/main" val="238628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Dnes jde díky nástrojům na správu e-mailingu běžně zjistit, kdo a kdy otevřel můj email, zda na něco kliknul, kdo a kdy se odhlásil z odběru, proč nebyla zpráva doručena, jakého poštovního klienta spotřebitel používá, jak dlouho email četl, jestli jej přeposlal, vytisknul, jeho lokalitu, předchozí nákupy, reakce na minulé kampaně. </a:t>
            </a:r>
          </a:p>
          <a:p>
            <a:r>
              <a:rPr lang="cs-CZ" sz="2000" dirty="0">
                <a:solidFill>
                  <a:srgbClr val="002060"/>
                </a:solidFill>
                <a:latin typeface="Times New Roman" panose="02020603050405020304" pitchFamily="18" charset="0"/>
                <a:cs typeface="Times New Roman" panose="02020603050405020304" pitchFamily="18" charset="0"/>
              </a:rPr>
              <a:t>Jedním ze základních sledovaných údajů je určitě růst naší databáze a naopak odhlašování z ní (zajímají nás i nedoručené emaily). Dále nás zajímá tzv. open-</a:t>
            </a:r>
            <a:r>
              <a:rPr lang="cs-CZ" sz="2000" dirty="0" err="1">
                <a:solidFill>
                  <a:srgbClr val="002060"/>
                </a:solidFill>
                <a:latin typeface="Times New Roman" panose="02020603050405020304" pitchFamily="18" charset="0"/>
                <a:cs typeface="Times New Roman" panose="02020603050405020304" pitchFamily="18" charset="0"/>
              </a:rPr>
              <a:t>rate</a:t>
            </a:r>
            <a:r>
              <a:rPr lang="cs-CZ" sz="2000" dirty="0">
                <a:solidFill>
                  <a:srgbClr val="002060"/>
                </a:solidFill>
                <a:latin typeface="Times New Roman" panose="02020603050405020304" pitchFamily="18" charset="0"/>
                <a:cs typeface="Times New Roman" panose="02020603050405020304" pitchFamily="18" charset="0"/>
              </a:rPr>
              <a:t>, tedy kolik lidí otevřelo email, a délka čtení, tedy kolik lidí doopravdy četlo náš email, a konečně tzv. </a:t>
            </a:r>
            <a:r>
              <a:rPr lang="cs-CZ" sz="2000" dirty="0" err="1">
                <a:solidFill>
                  <a:srgbClr val="002060"/>
                </a:solidFill>
                <a:latin typeface="Times New Roman" panose="02020603050405020304" pitchFamily="18" charset="0"/>
                <a:cs typeface="Times New Roman" panose="02020603050405020304" pitchFamily="18" charset="0"/>
              </a:rPr>
              <a:t>click-rate</a:t>
            </a:r>
            <a:r>
              <a:rPr lang="cs-CZ" sz="2000" dirty="0">
                <a:solidFill>
                  <a:srgbClr val="002060"/>
                </a:solidFill>
                <a:latin typeface="Times New Roman" panose="02020603050405020304" pitchFamily="18" charset="0"/>
                <a:cs typeface="Times New Roman" panose="02020603050405020304" pitchFamily="18" charset="0"/>
              </a:rPr>
              <a:t>, tedy kolik příjemců kliklo na nějakou naši nabídku v emailu. </a:t>
            </a:r>
          </a:p>
          <a:p>
            <a:r>
              <a:rPr lang="cs-CZ" sz="2000" dirty="0">
                <a:solidFill>
                  <a:srgbClr val="002060"/>
                </a:solidFill>
                <a:latin typeface="Times New Roman" panose="02020603050405020304" pitchFamily="18" charset="0"/>
                <a:cs typeface="Times New Roman" panose="02020603050405020304" pitchFamily="18" charset="0"/>
              </a:rPr>
              <a:t>Propojením s 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pak dostáváme další data, odkud k nám na web zákazník přišel (z emailu).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Sledované metriky</a:t>
            </a:r>
          </a:p>
        </p:txBody>
      </p:sp>
    </p:spTree>
    <p:extLst>
      <p:ext uri="{BB962C8B-B14F-4D97-AF65-F5344CB8AC3E}">
        <p14:creationId xmlns:p14="http://schemas.microsoft.com/office/powerpoint/2010/main" val="344392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Budoucnost e-mailingu je ve větší integraci se sociálními sítěmi, mobilním marketingem a ve větší interaktivitě. </a:t>
            </a:r>
            <a:r>
              <a:rPr lang="cs-CZ" altLang="cs-CZ" sz="2000" dirty="0">
                <a:solidFill>
                  <a:srgbClr val="002060"/>
                </a:solidFill>
                <a:latin typeface="Times New Roman" panose="02020603050405020304" pitchFamily="18" charset="0"/>
                <a:cs typeface="Times New Roman" panose="02020603050405020304" pitchFamily="18" charset="0"/>
              </a:rPr>
              <a:t>V rámci dolování dat ze sociálních sítí jsme schopni se o našich zákaznících dozvědět mnohé, pro e-mailing nové generace je teď velkou výzvou, aby dokázal na základě těchto dat rozesílat opravdu personalizované e-maily. V rámci šablon musí dojít k větší flexibilitě jednotlivých polí, kde bude generována nabídka přímo zákazníkovi šitá na míru. </a:t>
            </a:r>
          </a:p>
          <a:p>
            <a:r>
              <a:rPr lang="cs-CZ" altLang="cs-CZ" sz="2000" dirty="0">
                <a:solidFill>
                  <a:srgbClr val="002060"/>
                </a:solidFill>
                <a:latin typeface="Times New Roman" panose="02020603050405020304" pitchFamily="18" charset="0"/>
                <a:cs typeface="Times New Roman" panose="02020603050405020304" pitchFamily="18" charset="0"/>
              </a:rPr>
              <a:t>Např. obchodní řetězce mohou při propojení s daty ze sociálních sítí a daty z historie nákupů posílat zákazníkovi, který se chystá na dovolenou k moři, akční leták na produkty určenými k moři za akční ceny, víme-li o něm, že některé produkty nakupuje pravidelně bez jakékoliv závislosti na ceně, nebudeme je do letáku umisťovat. Interaktivita by měla být podpořena audiovizuální složkou a snadným </a:t>
            </a:r>
            <a:r>
              <a:rPr lang="cs-CZ" altLang="cs-CZ" sz="2000" dirty="0" err="1">
                <a:solidFill>
                  <a:srgbClr val="002060"/>
                </a:solidFill>
                <a:latin typeface="Times New Roman" panose="02020603050405020304" pitchFamily="18" charset="0"/>
                <a:cs typeface="Times New Roman" panose="02020603050405020304" pitchFamily="18" charset="0"/>
              </a:rPr>
              <a:t>proklikem</a:t>
            </a:r>
            <a:r>
              <a:rPr lang="cs-CZ" altLang="cs-CZ" sz="2000" dirty="0">
                <a:solidFill>
                  <a:srgbClr val="002060"/>
                </a:solidFill>
                <a:latin typeface="Times New Roman" panose="02020603050405020304" pitchFamily="18" charset="0"/>
                <a:cs typeface="Times New Roman" panose="02020603050405020304" pitchFamily="18" charset="0"/>
              </a:rPr>
              <a:t> na další obsah.</a:t>
            </a:r>
          </a:p>
        </p:txBody>
      </p:sp>
      <p:sp>
        <p:nvSpPr>
          <p:cNvPr id="6" name="Nadpis 5"/>
          <p:cNvSpPr>
            <a:spLocks noGrp="1"/>
          </p:cNvSpPr>
          <p:nvPr>
            <p:ph type="title"/>
          </p:nvPr>
        </p:nvSpPr>
        <p:spPr>
          <a:xfrm>
            <a:off x="179512" y="195486"/>
            <a:ext cx="3888432" cy="507703"/>
          </a:xfrm>
        </p:spPr>
        <p:txBody>
          <a:bodyPr/>
          <a:lstStyle/>
          <a:p>
            <a:r>
              <a:rPr lang="cs-CZ" dirty="0"/>
              <a:t>Budoucnost e-mailingu</a:t>
            </a:r>
          </a:p>
        </p:txBody>
      </p:sp>
    </p:spTree>
    <p:extLst>
      <p:ext uri="{BB962C8B-B14F-4D97-AF65-F5344CB8AC3E}">
        <p14:creationId xmlns:p14="http://schemas.microsoft.com/office/powerpoint/2010/main" val="116702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Programy by měly mít tyto základy:</a:t>
            </a:r>
          </a:p>
          <a:p>
            <a:pPr lvl="1"/>
            <a:r>
              <a:rPr lang="cs-CZ" altLang="cs-CZ" sz="1600" dirty="0">
                <a:solidFill>
                  <a:srgbClr val="002060"/>
                </a:solidFill>
                <a:latin typeface="Times New Roman" panose="02020603050405020304" pitchFamily="18" charset="0"/>
                <a:cs typeface="Times New Roman" panose="02020603050405020304" pitchFamily="18" charset="0"/>
              </a:rPr>
              <a:t>Registrační formulář pro nastavení odběru.</a:t>
            </a:r>
          </a:p>
          <a:p>
            <a:pPr lvl="1"/>
            <a:r>
              <a:rPr lang="cs-CZ" altLang="cs-CZ" sz="1600" dirty="0">
                <a:solidFill>
                  <a:srgbClr val="002060"/>
                </a:solidFill>
                <a:latin typeface="Times New Roman" panose="02020603050405020304" pitchFamily="18" charset="0"/>
                <a:cs typeface="Times New Roman" panose="02020603050405020304" pitchFamily="18" charset="0"/>
              </a:rPr>
              <a:t>Odhlašovací systém.</a:t>
            </a:r>
          </a:p>
          <a:p>
            <a:pPr lvl="1"/>
            <a:r>
              <a:rPr lang="cs-CZ" altLang="cs-CZ" sz="1600" dirty="0">
                <a:solidFill>
                  <a:srgbClr val="002060"/>
                </a:solidFill>
                <a:latin typeface="Times New Roman" panose="02020603050405020304" pitchFamily="18" charset="0"/>
                <a:cs typeface="Times New Roman" panose="02020603050405020304" pitchFamily="18" charset="0"/>
              </a:rPr>
              <a:t>Personalizace oslovení a obsahu.</a:t>
            </a:r>
          </a:p>
          <a:p>
            <a:pPr lvl="1"/>
            <a:r>
              <a:rPr lang="cs-CZ" altLang="cs-CZ" sz="1600" dirty="0">
                <a:solidFill>
                  <a:srgbClr val="002060"/>
                </a:solidFill>
                <a:latin typeface="Times New Roman" panose="02020603050405020304" pitchFamily="18" charset="0"/>
                <a:cs typeface="Times New Roman" panose="02020603050405020304" pitchFamily="18" charset="0"/>
              </a:rPr>
              <a:t>Vytváření textových a HTML emailů.</a:t>
            </a:r>
          </a:p>
          <a:p>
            <a:pPr lvl="1"/>
            <a:r>
              <a:rPr lang="cs-CZ" altLang="cs-CZ" sz="1600" dirty="0">
                <a:solidFill>
                  <a:srgbClr val="002060"/>
                </a:solidFill>
                <a:latin typeface="Times New Roman" panose="02020603050405020304" pitchFamily="18" charset="0"/>
                <a:cs typeface="Times New Roman" panose="02020603050405020304" pitchFamily="18" charset="0"/>
              </a:rPr>
              <a:t>Vkládání přílohy k e-mailu.</a:t>
            </a:r>
          </a:p>
          <a:p>
            <a:pPr lvl="1"/>
            <a:r>
              <a:rPr lang="cs-CZ" altLang="cs-CZ" sz="1600" dirty="0">
                <a:solidFill>
                  <a:srgbClr val="002060"/>
                </a:solidFill>
                <a:latin typeface="Times New Roman" panose="02020603050405020304" pitchFamily="18" charset="0"/>
                <a:cs typeface="Times New Roman" panose="02020603050405020304" pitchFamily="18" charset="0"/>
              </a:rPr>
              <a:t>Zjišťování doručení e-mailů.</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Mail.One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SendBlaster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MailKit</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Za nás – </a:t>
            </a:r>
            <a:r>
              <a:rPr lang="cs-CZ" altLang="cs-CZ" sz="2000" dirty="0">
                <a:solidFill>
                  <a:srgbClr val="002060"/>
                </a:solidFill>
                <a:latin typeface="Times New Roman" panose="02020603050405020304" pitchFamily="18" charset="0"/>
                <a:cs typeface="Times New Roman" panose="02020603050405020304" pitchFamily="18" charset="0"/>
                <a:hlinkClick r:id="rId3"/>
              </a:rPr>
              <a:t>MailChimp</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Programy pro e-mailing (Janouch, 2014, s. 216-217)</a:t>
            </a:r>
          </a:p>
        </p:txBody>
      </p:sp>
    </p:spTree>
    <p:extLst>
      <p:ext uri="{BB962C8B-B14F-4D97-AF65-F5344CB8AC3E}">
        <p14:creationId xmlns:p14="http://schemas.microsoft.com/office/powerpoint/2010/main" val="371424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e-mailingu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2</a:t>
            </a:r>
          </a:p>
        </p:txBody>
      </p:sp>
    </p:spTree>
    <p:extLst>
      <p:ext uri="{BB962C8B-B14F-4D97-AF65-F5344CB8AC3E}">
        <p14:creationId xmlns:p14="http://schemas.microsoft.com/office/powerpoint/2010/main" val="357141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a:solidFill>
                  <a:srgbClr val="002060"/>
                </a:solidFill>
                <a:latin typeface="Times New Roman" panose="02020603050405020304" pitchFamily="18" charset="0"/>
                <a:cs typeface="Times New Roman" panose="02020603050405020304" pitchFamily="18" charset="0"/>
                <a:hlinkClick r:id="rId3"/>
              </a:rPr>
              <a:t>https://www.ilincev.com/pripadovka-redesign-ceske-pojistovny?fbclid=IwAR1mbYytN-9hTA0Q3Dar_5zq2Ot6PsKLRaaQo8rADsvz2_hYST3-PDjZlXA</a:t>
            </a:r>
            <a:r>
              <a:rPr lang="cs-CZ" altLang="cs-CZ" sz="2000" b="1">
                <a:solidFill>
                  <a:srgbClr val="002060"/>
                </a:solidFill>
                <a:latin typeface="Times New Roman" panose="02020603050405020304" pitchFamily="18" charset="0"/>
                <a:cs typeface="Times New Roman" panose="02020603050405020304" pitchFamily="18" charset="0"/>
              </a:rPr>
              <a:t> </a:t>
            </a:r>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264696" cy="507703"/>
          </a:xfrm>
        </p:spPr>
        <p:txBody>
          <a:bodyPr/>
          <a:lstStyle/>
          <a:p>
            <a:r>
              <a:rPr lang="cs-CZ" dirty="0"/>
              <a:t>Famózní </a:t>
            </a:r>
            <a:r>
              <a:rPr lang="cs-CZ" dirty="0" err="1"/>
              <a:t>případovka</a:t>
            </a:r>
            <a:r>
              <a:rPr lang="cs-CZ" dirty="0"/>
              <a:t> o </a:t>
            </a:r>
            <a:r>
              <a:rPr lang="cs-CZ" dirty="0" err="1"/>
              <a:t>redesignu</a:t>
            </a:r>
            <a:r>
              <a:rPr lang="cs-CZ" dirty="0"/>
              <a:t> webu</a:t>
            </a:r>
          </a:p>
        </p:txBody>
      </p:sp>
    </p:spTree>
    <p:extLst>
      <p:ext uri="{BB962C8B-B14F-4D97-AF65-F5344CB8AC3E}">
        <p14:creationId xmlns:p14="http://schemas.microsoft.com/office/powerpoint/2010/main" val="352196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Marketingový výzkum je činnost, která propojuje spotřebitele, zákazníka a veřejnost s marketérem prostřednictvím informací za účelem vylepšování marketingových znalostí pro podporu lepšího rozhodování (</a:t>
            </a:r>
            <a:r>
              <a:rPr lang="cs-CZ" sz="2000" dirty="0" err="1">
                <a:solidFill>
                  <a:srgbClr val="002060"/>
                </a:solidFill>
                <a:latin typeface="Times New Roman" panose="02020603050405020304" pitchFamily="18" charset="0"/>
                <a:cs typeface="Times New Roman" panose="02020603050405020304" pitchFamily="18" charset="0"/>
              </a:rPr>
              <a:t>Malhotra</a:t>
            </a:r>
            <a:r>
              <a:rPr lang="cs-CZ" sz="2000" dirty="0">
                <a:solidFill>
                  <a:srgbClr val="002060"/>
                </a:solidFill>
                <a:latin typeface="Times New Roman" panose="02020603050405020304" pitchFamily="18" charset="0"/>
                <a:cs typeface="Times New Roman" panose="02020603050405020304" pitchFamily="18" charset="0"/>
              </a:rPr>
              <a:t> et al. 2012, s. 6). </a:t>
            </a:r>
          </a:p>
          <a:p>
            <a:r>
              <a:rPr lang="cs-CZ" sz="2000" dirty="0">
                <a:solidFill>
                  <a:srgbClr val="002060"/>
                </a:solidFill>
                <a:latin typeface="Times New Roman" panose="02020603050405020304" pitchFamily="18" charset="0"/>
                <a:cs typeface="Times New Roman" panose="02020603050405020304" pitchFamily="18" charset="0"/>
              </a:rPr>
              <a:t>Tuto činnost může zajišťovat interní marketingové oddělení nebo externí výzkumná firma či organizace.</a:t>
            </a:r>
          </a:p>
          <a:p>
            <a:r>
              <a:rPr lang="cs-CZ" altLang="cs-CZ" sz="2000" dirty="0">
                <a:solidFill>
                  <a:srgbClr val="002060"/>
                </a:solidFill>
                <a:latin typeface="Times New Roman" panose="02020603050405020304" pitchFamily="18" charset="0"/>
                <a:cs typeface="Times New Roman" panose="02020603050405020304" pitchFamily="18" charset="0"/>
              </a:rPr>
              <a:t>Konkrétně tedy tyto informace využijeme např. pro segmentaci, analýzu chování zákazníka, měření spokojenosti, vyhodnocení našeho chování, analýzu zákaznických potřeb atd.</a:t>
            </a:r>
          </a:p>
          <a:p>
            <a:r>
              <a:rPr lang="cs-CZ" altLang="cs-CZ" sz="2000" dirty="0">
                <a:solidFill>
                  <a:srgbClr val="002060"/>
                </a:solidFill>
                <a:latin typeface="Times New Roman" panose="02020603050405020304" pitchFamily="18" charset="0"/>
                <a:cs typeface="Times New Roman" panose="02020603050405020304" pitchFamily="18" charset="0"/>
              </a:rPr>
              <a:t>Online ovlivnil staré výzkumné metody a postupy, vytvořil nové - </a:t>
            </a:r>
            <a:r>
              <a:rPr lang="cs-CZ" altLang="cs-CZ" sz="2000" dirty="0" err="1">
                <a:solidFill>
                  <a:srgbClr val="002060"/>
                </a:solidFill>
                <a:latin typeface="Times New Roman" panose="02020603050405020304" pitchFamily="18" charset="0"/>
                <a:cs typeface="Times New Roman" panose="02020603050405020304" pitchFamily="18" charset="0"/>
              </a:rPr>
              <a:t>eyetracking</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mousetracking</a:t>
            </a:r>
            <a:r>
              <a:rPr lang="cs-CZ" altLang="cs-CZ" sz="2000" dirty="0">
                <a:solidFill>
                  <a:srgbClr val="002060"/>
                </a:solidFill>
                <a:latin typeface="Times New Roman" panose="02020603050405020304" pitchFamily="18" charset="0"/>
                <a:cs typeface="Times New Roman" panose="02020603050405020304" pitchFamily="18" charset="0"/>
              </a:rPr>
              <a:t>, analýza sentimentu, analýza sociálních sítí, A/B testování.</a:t>
            </a:r>
          </a:p>
        </p:txBody>
      </p:sp>
      <p:sp>
        <p:nvSpPr>
          <p:cNvPr id="6" name="Nadpis 5"/>
          <p:cNvSpPr>
            <a:spLocks noGrp="1"/>
          </p:cNvSpPr>
          <p:nvPr>
            <p:ph type="title"/>
          </p:nvPr>
        </p:nvSpPr>
        <p:spPr>
          <a:xfrm>
            <a:off x="179512" y="195486"/>
            <a:ext cx="5616624" cy="507703"/>
          </a:xfrm>
        </p:spPr>
        <p:txBody>
          <a:bodyPr/>
          <a:lstStyle/>
          <a:p>
            <a:r>
              <a:rPr lang="cs-CZ" dirty="0"/>
              <a:t>3 Marketingový výzkum na internetu</a:t>
            </a:r>
          </a:p>
        </p:txBody>
      </p:sp>
    </p:spTree>
    <p:extLst>
      <p:ext uri="{BB962C8B-B14F-4D97-AF65-F5344CB8AC3E}">
        <p14:creationId xmlns:p14="http://schemas.microsoft.com/office/powerpoint/2010/main" val="242930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Explorační</a:t>
            </a:r>
            <a:r>
              <a:rPr lang="cs-CZ" sz="2000" dirty="0">
                <a:solidFill>
                  <a:srgbClr val="002060"/>
                </a:solidFill>
                <a:latin typeface="Times New Roman" panose="02020603050405020304" pitchFamily="18" charset="0"/>
                <a:cs typeface="Times New Roman" panose="02020603050405020304" pitchFamily="18" charset="0"/>
              </a:rPr>
              <a:t> - tento typ výzkumu má za cíl popsat co se děje v případech, kdy marketér nerozumí určité situaci či problému. Například se může jednat o výzkum zákaznických potřeb v určitém segmentu. </a:t>
            </a:r>
          </a:p>
          <a:p>
            <a:r>
              <a:rPr lang="cs-CZ" sz="2000" b="1" dirty="0">
                <a:solidFill>
                  <a:srgbClr val="002060"/>
                </a:solidFill>
                <a:latin typeface="Times New Roman" panose="02020603050405020304" pitchFamily="18" charset="0"/>
                <a:cs typeface="Times New Roman" panose="02020603050405020304" pitchFamily="18" charset="0"/>
              </a:rPr>
              <a:t>Deskriptivní</a:t>
            </a:r>
            <a:r>
              <a:rPr lang="cs-CZ" sz="2000" dirty="0">
                <a:solidFill>
                  <a:srgbClr val="002060"/>
                </a:solidFill>
                <a:latin typeface="Times New Roman" panose="02020603050405020304" pitchFamily="18" charset="0"/>
                <a:cs typeface="Times New Roman" panose="02020603050405020304" pitchFamily="18" charset="0"/>
              </a:rPr>
              <a:t> – jeho cílem je shromáždit data o lidech, událostech nebo situacích. Využívá se, když chceme přesně popsat předem definovaný subjekt. Na-příklad se může jednat o měření návštěvnosti webové stránky.</a:t>
            </a:r>
          </a:p>
          <a:p>
            <a:r>
              <a:rPr lang="cs-CZ" sz="2000" b="1" dirty="0">
                <a:solidFill>
                  <a:srgbClr val="002060"/>
                </a:solidFill>
                <a:latin typeface="Times New Roman" panose="02020603050405020304" pitchFamily="18" charset="0"/>
                <a:cs typeface="Times New Roman" panose="02020603050405020304" pitchFamily="18" charset="0"/>
              </a:rPr>
              <a:t>Explanační</a:t>
            </a:r>
            <a:r>
              <a:rPr lang="cs-CZ" sz="2000" dirty="0">
                <a:solidFill>
                  <a:srgbClr val="002060"/>
                </a:solidFill>
                <a:latin typeface="Times New Roman" panose="02020603050405020304" pitchFamily="18" charset="0"/>
                <a:cs typeface="Times New Roman" panose="02020603050405020304" pitchFamily="18" charset="0"/>
              </a:rPr>
              <a:t> – cílem tohoto typu výzkumu je hledat asociace a vztahy mezi proměnnými. Někdy je proto označován jako výzkum kauzální, hledající příčinu a následek. Příkladem může být hledání rozdílu ve spotřebě vybraného produktu u žen a mužů nebo napříč různými generacemi.</a:t>
            </a:r>
          </a:p>
        </p:txBody>
      </p:sp>
      <p:sp>
        <p:nvSpPr>
          <p:cNvPr id="6" name="Nadpis 5"/>
          <p:cNvSpPr>
            <a:spLocks noGrp="1"/>
          </p:cNvSpPr>
          <p:nvPr>
            <p:ph type="title"/>
          </p:nvPr>
        </p:nvSpPr>
        <p:spPr>
          <a:xfrm>
            <a:off x="179512" y="195486"/>
            <a:ext cx="3888432" cy="507703"/>
          </a:xfrm>
        </p:spPr>
        <p:txBody>
          <a:bodyPr/>
          <a:lstStyle/>
          <a:p>
            <a:r>
              <a:rPr lang="cs-CZ" dirty="0"/>
              <a:t>Tři základní typy</a:t>
            </a:r>
          </a:p>
        </p:txBody>
      </p:sp>
    </p:spTree>
    <p:extLst>
      <p:ext uri="{BB962C8B-B14F-4D97-AF65-F5344CB8AC3E}">
        <p14:creationId xmlns:p14="http://schemas.microsoft.com/office/powerpoint/2010/main" val="71264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094205795"/>
              </p:ext>
            </p:extLst>
          </p:nvPr>
        </p:nvGraphicFramePr>
        <p:xfrm>
          <a:off x="13369" y="51470"/>
          <a:ext cx="9130631" cy="5125987"/>
        </p:xfrm>
        <a:graphic>
          <a:graphicData uri="http://schemas.openxmlformats.org/drawingml/2006/table">
            <a:tbl>
              <a:tblPr firstRow="1" firstCol="1" bandRow="1">
                <a:tableStyleId>{5C22544A-7EE6-4342-B048-85BDC9FD1C3A}</a:tableStyleId>
              </a:tblPr>
              <a:tblGrid>
                <a:gridCol w="1642921">
                  <a:extLst>
                    <a:ext uri="{9D8B030D-6E8A-4147-A177-3AD203B41FA5}">
                      <a16:colId xmlns:a16="http://schemas.microsoft.com/office/drawing/2014/main" val="20000"/>
                    </a:ext>
                  </a:extLst>
                </a:gridCol>
                <a:gridCol w="4194695">
                  <a:extLst>
                    <a:ext uri="{9D8B030D-6E8A-4147-A177-3AD203B41FA5}">
                      <a16:colId xmlns:a16="http://schemas.microsoft.com/office/drawing/2014/main" val="20001"/>
                    </a:ext>
                  </a:extLst>
                </a:gridCol>
                <a:gridCol w="3293015">
                  <a:extLst>
                    <a:ext uri="{9D8B030D-6E8A-4147-A177-3AD203B41FA5}">
                      <a16:colId xmlns:a16="http://schemas.microsoft.com/office/drawing/2014/main" val="20002"/>
                    </a:ext>
                  </a:extLst>
                </a:gridCol>
              </a:tblGrid>
              <a:tr h="242489">
                <a:tc>
                  <a:txBody>
                    <a:bodyPr/>
                    <a:lstStyle/>
                    <a:p>
                      <a:pPr>
                        <a:lnSpc>
                          <a:spcPct val="115000"/>
                        </a:lnSpc>
                        <a:spcAft>
                          <a:spcPts val="0"/>
                        </a:spcAft>
                      </a:pPr>
                      <a:r>
                        <a:rPr lang="cs-CZ" sz="1500" dirty="0">
                          <a:effectLst/>
                        </a:rPr>
                        <a:t>Typ dat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Kde a jak</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Zdroje dat</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0"/>
                  </a:ext>
                </a:extLst>
              </a:tr>
              <a:tr h="242489">
                <a:tc>
                  <a:txBody>
                    <a:bodyPr/>
                    <a:lstStyle/>
                    <a:p>
                      <a:pPr>
                        <a:lnSpc>
                          <a:spcPct val="115000"/>
                        </a:lnSpc>
                        <a:spcAft>
                          <a:spcPts val="0"/>
                        </a:spcAft>
                      </a:pPr>
                      <a:r>
                        <a:rPr lang="cs-CZ" sz="1500" dirty="0">
                          <a:effectLst/>
                        </a:rPr>
                        <a:t>Transakční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Nákupy online a na prodejně</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1"/>
                  </a:ext>
                </a:extLst>
              </a:tr>
              <a:tr h="301360">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Poptávky online, telefonicky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2"/>
                  </a:ext>
                </a:extLst>
              </a:tr>
              <a:tr h="242489">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Skladové a expediční transakce</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Partneři, logistika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3"/>
                  </a:ext>
                </a:extLst>
              </a:tr>
              <a:tr h="280405">
                <a:tc>
                  <a:txBody>
                    <a:bodyPr/>
                    <a:lstStyle/>
                    <a:p>
                      <a:pPr>
                        <a:lnSpc>
                          <a:spcPct val="115000"/>
                        </a:lnSpc>
                        <a:spcAft>
                          <a:spcPts val="0"/>
                        </a:spcAft>
                      </a:pPr>
                      <a:r>
                        <a:rPr lang="cs-CZ" sz="1500" dirty="0">
                          <a:effectLst/>
                        </a:rPr>
                        <a:t>Pozorovací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Návštěvy webové a následný nákup v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4"/>
                  </a:ext>
                </a:extLst>
              </a:tr>
              <a:tr h="278186">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Chování na webové stránce (analýza cesty zákazníka)</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5"/>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Servis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6"/>
                  </a:ext>
                </a:extLst>
              </a:tr>
              <a:tr h="258693">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Biometrika (</a:t>
                      </a:r>
                      <a:r>
                        <a:rPr lang="cs-CZ" sz="1500" dirty="0" err="1">
                          <a:effectLst/>
                        </a:rPr>
                        <a:t>neuromarketing</a:t>
                      </a:r>
                      <a:r>
                        <a:rPr lang="cs-CZ" sz="1500" dirty="0">
                          <a:effectLst/>
                        </a:rPr>
                        <a:t>, </a:t>
                      </a:r>
                      <a:r>
                        <a:rPr lang="cs-CZ" sz="1500" dirty="0" err="1">
                          <a:effectLst/>
                        </a:rPr>
                        <a:t>fMRI</a:t>
                      </a:r>
                      <a:r>
                        <a:rPr lang="cs-CZ" sz="1500" dirty="0">
                          <a:effectLst/>
                        </a:rPr>
                        <a:t>, </a:t>
                      </a:r>
                      <a:r>
                        <a:rPr lang="cs-CZ" sz="1500" dirty="0" err="1">
                          <a:effectLst/>
                        </a:rPr>
                        <a:t>Eyetracking</a:t>
                      </a:r>
                      <a:r>
                        <a:rPr lang="cs-CZ" sz="1500" dirty="0">
                          <a:effectLst/>
                        </a:rPr>
                        <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7"/>
                  </a:ext>
                </a:extLst>
              </a:tr>
              <a:tr h="288032">
                <a:tc>
                  <a:txBody>
                    <a:bodyPr/>
                    <a:lstStyle/>
                    <a:p>
                      <a:pPr>
                        <a:lnSpc>
                          <a:spcPct val="115000"/>
                        </a:lnSpc>
                        <a:spcAft>
                          <a:spcPts val="0"/>
                        </a:spcAft>
                      </a:pPr>
                      <a:r>
                        <a:rPr lang="cs-CZ" sz="1500">
                          <a:effectLst/>
                        </a:rPr>
                        <a:t>Konverzační</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Dotazníky online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t>
                      </a:r>
                      <a:r>
                        <a:rPr lang="cs-CZ" sz="1500" dirty="0" err="1">
                          <a:effectLst/>
                        </a:rPr>
                        <a:t>potenc</a:t>
                      </a:r>
                      <a:r>
                        <a:rPr lang="cs-CZ" sz="1500" dirty="0">
                          <a:effectLst/>
                        </a:rPr>
                        <a:t>. zákazníci, zaměstnanci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8"/>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call centru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9"/>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0"/>
                  </a:ext>
                </a:extLst>
              </a:tr>
              <a:tr h="32189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Komunikace na Facebooku, Twitteru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1"/>
                  </a:ext>
                </a:extLst>
              </a:tr>
              <a:tr h="32043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Aktivity na blogu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2"/>
                  </a:ext>
                </a:extLst>
              </a:tr>
              <a:tr h="48497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Další aktivity v oblasti sociálních médií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3"/>
                  </a:ext>
                </a:extLst>
              </a:tr>
              <a:tr h="272402">
                <a:tc>
                  <a:txBody>
                    <a:bodyPr/>
                    <a:lstStyle/>
                    <a:p>
                      <a:pPr>
                        <a:lnSpc>
                          <a:spcPct val="115000"/>
                        </a:lnSpc>
                        <a:spcAft>
                          <a:spcPts val="0"/>
                        </a:spcAft>
                      </a:pPr>
                      <a:r>
                        <a:rPr lang="cs-CZ" sz="1500">
                          <a:effectLst/>
                        </a:rPr>
                        <a:t>Webová analytika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klíčových slov</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4"/>
                  </a:ext>
                </a:extLst>
              </a:tr>
              <a:tr h="288032">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a:t>
                      </a:r>
                      <a:r>
                        <a:rPr lang="cs-CZ" sz="1500" dirty="0" err="1">
                          <a:effectLst/>
                        </a:rPr>
                        <a:t>prokliků</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46572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Výzkumný proces je možno charakterizovat následujícími kroky: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552728" cy="507703"/>
          </a:xfrm>
        </p:spPr>
        <p:txBody>
          <a:bodyPr/>
          <a:lstStyle/>
          <a:p>
            <a:r>
              <a:rPr lang="cs-CZ" dirty="0"/>
              <a:t>Výzkumný proces dle Kozel et al. (2011, s. 73)</a:t>
            </a:r>
          </a:p>
        </p:txBody>
      </p:sp>
      <p:graphicFrame>
        <p:nvGraphicFramePr>
          <p:cNvPr id="4" name="Diagram 3"/>
          <p:cNvGraphicFramePr/>
          <p:nvPr/>
        </p:nvGraphicFramePr>
        <p:xfrm>
          <a:off x="1828800" y="2114550"/>
          <a:ext cx="5486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0009967"/>
              </p:ext>
            </p:extLst>
          </p:nvPr>
        </p:nvGraphicFramePr>
        <p:xfrm>
          <a:off x="1828800" y="3280390"/>
          <a:ext cx="5486400" cy="731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6321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5328592"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Sekundární data – již někým vytvořena, tedy levná a dostupná, proto vždy začínáme jimi. Kvantita dat na internetu – na internet může umisťovat kdokoliv, nemusíme znát přesný vzorek, styl sběru atd.</a:t>
            </a:r>
          </a:p>
          <a:p>
            <a:r>
              <a:rPr lang="cs-CZ" altLang="cs-CZ" sz="2000" dirty="0">
                <a:solidFill>
                  <a:srgbClr val="002060"/>
                </a:solidFill>
                <a:latin typeface="Times New Roman" panose="02020603050405020304" pitchFamily="18" charset="0"/>
                <a:cs typeface="Times New Roman" panose="02020603050405020304" pitchFamily="18" charset="0"/>
              </a:rPr>
              <a:t>Primární data – vytváříme sami. Problémy – reprezentativnost (populace ČR), </a:t>
            </a:r>
            <a:r>
              <a:rPr lang="cs-CZ" altLang="cs-CZ" sz="2000" dirty="0" err="1">
                <a:solidFill>
                  <a:srgbClr val="002060"/>
                </a:solidFill>
                <a:latin typeface="Times New Roman" panose="02020603050405020304" pitchFamily="18" charset="0"/>
                <a:cs typeface="Times New Roman" panose="02020603050405020304" pitchFamily="18" charset="0"/>
              </a:rPr>
              <a:t>samovyplňování</a:t>
            </a:r>
            <a:r>
              <a:rPr lang="cs-CZ" altLang="cs-CZ" sz="2000" dirty="0">
                <a:solidFill>
                  <a:srgbClr val="002060"/>
                </a:solidFill>
                <a:latin typeface="Times New Roman" panose="02020603050405020304" pitchFamily="18" charset="0"/>
                <a:cs typeface="Times New Roman" panose="02020603050405020304" pitchFamily="18" charset="0"/>
              </a:rPr>
              <a:t>, výběr respondentů, profesionální respondent, neverbální signály.</a:t>
            </a:r>
          </a:p>
        </p:txBody>
      </p:sp>
      <p:sp>
        <p:nvSpPr>
          <p:cNvPr id="6" name="Nadpis 5"/>
          <p:cNvSpPr>
            <a:spLocks noGrp="1"/>
          </p:cNvSpPr>
          <p:nvPr>
            <p:ph type="title"/>
          </p:nvPr>
        </p:nvSpPr>
        <p:spPr>
          <a:xfrm>
            <a:off x="179512" y="195486"/>
            <a:ext cx="3888432" cy="507703"/>
          </a:xfrm>
        </p:spPr>
        <p:txBody>
          <a:bodyPr/>
          <a:lstStyle/>
          <a:p>
            <a:r>
              <a:rPr lang="cs-CZ" dirty="0"/>
              <a:t>Typy dat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10702"/>
            <a:ext cx="3106316" cy="2429139"/>
          </a:xfrm>
          <a:prstGeom prst="rect">
            <a:avLst/>
          </a:prstGeom>
        </p:spPr>
      </p:pic>
    </p:spTree>
    <p:extLst>
      <p:ext uri="{BB962C8B-B14F-4D97-AF65-F5344CB8AC3E}">
        <p14:creationId xmlns:p14="http://schemas.microsoft.com/office/powerpoint/2010/main" val="360555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1048" y="843558"/>
            <a:ext cx="842340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Online dotazníky jsou velmi efektivní co se nákladů a rychlosti týká. Mají rovněž unikátní možnost dosáhnout na respondenty prakticky na celé planetě. Jsou pohodlnější pro respondenta, jelikož je může vyplnit tehdy, kdy má čas a je možné jejich prostřednictvím zasílat také obrázky, videa či animace. Řada aplikací pro realizaci dotazníkových šetření nabízí přesné měření časů na konkrétní otázky včetně kontroly IP adres pro opakované vyplňování dotazníku. Výzkumník se tak může podívat také na samotný průběh.</a:t>
            </a:r>
          </a:p>
          <a:p>
            <a:r>
              <a:rPr lang="cs-CZ" altLang="cs-CZ" sz="2000" dirty="0">
                <a:solidFill>
                  <a:srgbClr val="002060"/>
                </a:solidFill>
                <a:latin typeface="Times New Roman" panose="02020603050405020304" pitchFamily="18" charset="0"/>
                <a:cs typeface="Times New Roman" panose="02020603050405020304" pitchFamily="18" charset="0"/>
              </a:rPr>
              <a:t>Odpadá přepisování a kódování odpovědí jako je to u papírové formy dotazníku (menší pravděpodobnost chybovosti). Velký potenciál mají otevřené otázky, které je možné efektivněji vyhodnocovat pomocí obsahové analýzy textu bez pracného přepisování.</a:t>
            </a:r>
          </a:p>
        </p:txBody>
      </p:sp>
      <p:sp>
        <p:nvSpPr>
          <p:cNvPr id="6" name="Nadpis 5"/>
          <p:cNvSpPr>
            <a:spLocks noGrp="1"/>
          </p:cNvSpPr>
          <p:nvPr>
            <p:ph type="title"/>
          </p:nvPr>
        </p:nvSpPr>
        <p:spPr>
          <a:xfrm>
            <a:off x="179512" y="195486"/>
            <a:ext cx="3888432" cy="507703"/>
          </a:xfrm>
        </p:spPr>
        <p:txBody>
          <a:bodyPr/>
          <a:lstStyle/>
          <a:p>
            <a:r>
              <a:rPr lang="cs-CZ" dirty="0"/>
              <a:t>Online dotazníky</a:t>
            </a:r>
          </a:p>
        </p:txBody>
      </p:sp>
    </p:spTree>
    <p:extLst>
      <p:ext uri="{BB962C8B-B14F-4D97-AF65-F5344CB8AC3E}">
        <p14:creationId xmlns:p14="http://schemas.microsoft.com/office/powerpoint/2010/main" val="1153758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Focus groups představují </a:t>
            </a:r>
            <a:r>
              <a:rPr lang="cs-CZ" sz="2000" dirty="0" err="1">
                <a:solidFill>
                  <a:srgbClr val="002060"/>
                </a:solidFill>
                <a:latin typeface="Times New Roman" panose="02020603050405020304" pitchFamily="18" charset="0"/>
                <a:cs typeface="Times New Roman" panose="02020603050405020304" pitchFamily="18" charset="0"/>
              </a:rPr>
              <a:t>polostrukturované</a:t>
            </a:r>
            <a:r>
              <a:rPr lang="cs-CZ" sz="2000" dirty="0">
                <a:solidFill>
                  <a:srgbClr val="002060"/>
                </a:solidFill>
                <a:latin typeface="Times New Roman" panose="02020603050405020304" pitchFamily="18" charset="0"/>
                <a:cs typeface="Times New Roman" panose="02020603050405020304" pitchFamily="18" charset="0"/>
              </a:rPr>
              <a:t> dialogy skupiny lidí, které jsou typické pro svou skupinovou dynamiku a rozvíjení myšlenek a názorů jednotlivých účastníků. Je nutný přesný scénář a přítomnost moderátora.</a:t>
            </a:r>
          </a:p>
          <a:p>
            <a:r>
              <a:rPr lang="cs-CZ" altLang="cs-CZ" sz="2000" dirty="0">
                <a:solidFill>
                  <a:srgbClr val="002060"/>
                </a:solidFill>
                <a:latin typeface="Times New Roman" panose="02020603050405020304" pitchFamily="18" charset="0"/>
                <a:cs typeface="Times New Roman" panose="02020603050405020304" pitchFamily="18" charset="0"/>
              </a:rPr>
              <a:t>Online lze focus group realizovat pomocí chatovacích místností, které lákají lidi s podobnými zájmy. Tato komunikace může být realizována živě, kdy přítomný moderátor pokládá otázky a subjekty reagují ihned online.</a:t>
            </a:r>
          </a:p>
          <a:p>
            <a:r>
              <a:rPr lang="cs-CZ" altLang="cs-CZ" sz="2000" dirty="0">
                <a:solidFill>
                  <a:srgbClr val="002060"/>
                </a:solidFill>
                <a:latin typeface="Times New Roman" panose="02020603050405020304" pitchFamily="18" charset="0"/>
                <a:cs typeface="Times New Roman" panose="02020603050405020304" pitchFamily="18" charset="0"/>
              </a:rPr>
              <a:t>Pomocí chatovací místnosti či aplikace (Messenger, </a:t>
            </a:r>
            <a:r>
              <a:rPr lang="cs-CZ" altLang="cs-CZ" sz="2000" dirty="0" err="1">
                <a:solidFill>
                  <a:srgbClr val="002060"/>
                </a:solidFill>
                <a:latin typeface="Times New Roman" panose="02020603050405020304" pitchFamily="18" charset="0"/>
                <a:cs typeface="Times New Roman" panose="02020603050405020304" pitchFamily="18" charset="0"/>
              </a:rPr>
              <a:t>Whatsup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Viber</a:t>
            </a:r>
            <a:r>
              <a:rPr lang="cs-CZ" altLang="cs-CZ" sz="2000" dirty="0">
                <a:solidFill>
                  <a:srgbClr val="002060"/>
                </a:solidFill>
                <a:latin typeface="Times New Roman" panose="02020603050405020304" pitchFamily="18" charset="0"/>
                <a:cs typeface="Times New Roman" panose="02020603050405020304" pitchFamily="18" charset="0"/>
              </a:rPr>
              <a:t>) je možné provádět také všechny typy individuálních rozhovorů. </a:t>
            </a:r>
          </a:p>
          <a:p>
            <a:r>
              <a:rPr lang="cs-CZ" altLang="cs-CZ" sz="2000" dirty="0">
                <a:solidFill>
                  <a:srgbClr val="002060"/>
                </a:solidFill>
                <a:latin typeface="Times New Roman" panose="02020603050405020304" pitchFamily="18" charset="0"/>
                <a:cs typeface="Times New Roman" panose="02020603050405020304" pitchFamily="18" charset="0"/>
              </a:rPr>
              <a:t>Další možností pro skupinové rozhovory ale také rozhovory jeden na jednoho jsou videokonference respektive </a:t>
            </a:r>
            <a:r>
              <a:rPr lang="cs-CZ" altLang="cs-CZ" sz="2000" dirty="0" err="1">
                <a:solidFill>
                  <a:srgbClr val="002060"/>
                </a:solidFill>
                <a:latin typeface="Times New Roman" panose="02020603050405020304" pitchFamily="18" charset="0"/>
                <a:cs typeface="Times New Roman" panose="02020603050405020304" pitchFamily="18" charset="0"/>
              </a:rPr>
              <a:t>videohovory</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en-US" dirty="0"/>
              <a:t>Online focus groups a interview</a:t>
            </a:r>
            <a:endParaRPr lang="cs-CZ" dirty="0"/>
          </a:p>
        </p:txBody>
      </p:sp>
    </p:spTree>
    <p:extLst>
      <p:ext uri="{BB962C8B-B14F-4D97-AF65-F5344CB8AC3E}">
        <p14:creationId xmlns:p14="http://schemas.microsoft.com/office/powerpoint/2010/main" val="478499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 probráno minule.</a:t>
            </a:r>
          </a:p>
          <a:p>
            <a:r>
              <a:rPr lang="cs-CZ" altLang="cs-CZ" sz="2000" dirty="0">
                <a:solidFill>
                  <a:srgbClr val="002060"/>
                </a:solidFill>
                <a:latin typeface="Times New Roman" panose="02020603050405020304" pitchFamily="18" charset="0"/>
                <a:cs typeface="Times New Roman" panose="02020603050405020304" pitchFamily="18" charset="0"/>
              </a:rPr>
              <a:t>Základním cílem webové analytiky je porozumět chování návštěvníků webové stránky a na základě těchto zjištění upravit buď webovou stránku, nebo celou komunikační strategii.</a:t>
            </a:r>
          </a:p>
          <a:p>
            <a:r>
              <a:rPr lang="cs-CZ" altLang="cs-CZ" sz="2000" dirty="0">
                <a:solidFill>
                  <a:srgbClr val="002060"/>
                </a:solidFill>
                <a:latin typeface="Times New Roman" panose="02020603050405020304" pitchFamily="18" charset="0"/>
                <a:cs typeface="Times New Roman" panose="02020603050405020304" pitchFamily="18" charset="0"/>
              </a:rPr>
              <a:t>Přínosy např.: u PPC a display kampaní vidíme zdroje návštěv, identifikuji chování, monitoruji příchozí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analýza kolem </a:t>
            </a:r>
            <a:r>
              <a:rPr lang="cs-CZ" altLang="cs-CZ" sz="2000" dirty="0" err="1">
                <a:solidFill>
                  <a:srgbClr val="002060"/>
                </a:solidFill>
                <a:latin typeface="Times New Roman" panose="02020603050405020304" pitchFamily="18" charset="0"/>
                <a:cs typeface="Times New Roman" panose="02020603050405020304" pitchFamily="18" charset="0"/>
              </a:rPr>
              <a:t>newsletterů</a:t>
            </a:r>
            <a:r>
              <a:rPr lang="cs-CZ" altLang="cs-CZ" sz="2000" dirty="0">
                <a:solidFill>
                  <a:srgbClr val="002060"/>
                </a:solidFill>
                <a:latin typeface="Times New Roman" panose="02020603050405020304" pitchFamily="18" charset="0"/>
                <a:cs typeface="Times New Roman" panose="02020603050405020304" pitchFamily="18" charset="0"/>
              </a:rPr>
              <a:t>,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 optimalizuji web i nabídku i kampaně, návštěvnost online i </a:t>
            </a:r>
            <a:r>
              <a:rPr lang="cs-CZ" altLang="cs-CZ" sz="2000" dirty="0" err="1">
                <a:solidFill>
                  <a:srgbClr val="002060"/>
                </a:solidFill>
                <a:latin typeface="Times New Roman" panose="02020603050405020304" pitchFamily="18" charset="0"/>
                <a:cs typeface="Times New Roman" panose="02020603050405020304" pitchFamily="18" charset="0"/>
              </a:rPr>
              <a:t>offline</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Webová analytika</a:t>
            </a:r>
          </a:p>
        </p:txBody>
      </p:sp>
    </p:spTree>
    <p:extLst>
      <p:ext uri="{BB962C8B-B14F-4D97-AF65-F5344CB8AC3E}">
        <p14:creationId xmlns:p14="http://schemas.microsoft.com/office/powerpoint/2010/main" val="100807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Dlouhá historie – kvantitativní data. V posledních letech i kvalitativní díky pokročilejším technikám analýzy textu (řeči, obrázků). </a:t>
            </a:r>
          </a:p>
          <a:p>
            <a:r>
              <a:rPr lang="cs-CZ" altLang="cs-CZ" sz="2000" dirty="0">
                <a:solidFill>
                  <a:srgbClr val="002060"/>
                </a:solidFill>
                <a:latin typeface="Times New Roman" panose="02020603050405020304" pitchFamily="18" charset="0"/>
                <a:cs typeface="Times New Roman" panose="02020603050405020304" pitchFamily="18" charset="0"/>
              </a:rPr>
              <a:t>Data </a:t>
            </a:r>
            <a:r>
              <a:rPr lang="cs-CZ" altLang="cs-CZ" sz="2000" dirty="0" err="1">
                <a:solidFill>
                  <a:srgbClr val="002060"/>
                </a:solidFill>
                <a:latin typeface="Times New Roman" panose="02020603050405020304" pitchFamily="18" charset="0"/>
                <a:cs typeface="Times New Roman" panose="02020603050405020304" pitchFamily="18" charset="0"/>
              </a:rPr>
              <a:t>mining</a:t>
            </a:r>
            <a:r>
              <a:rPr lang="cs-CZ" altLang="cs-CZ" sz="2000" dirty="0">
                <a:solidFill>
                  <a:srgbClr val="002060"/>
                </a:solidFill>
                <a:latin typeface="Times New Roman" panose="02020603050405020304" pitchFamily="18" charset="0"/>
                <a:cs typeface="Times New Roman" panose="02020603050405020304" pitchFamily="18" charset="0"/>
              </a:rPr>
              <a:t> je spojen s velkým množstvím dat (big data), která nemají předem stanovena témata či kategorie.</a:t>
            </a:r>
          </a:p>
          <a:p>
            <a:r>
              <a:rPr lang="cs-CZ" altLang="cs-CZ" sz="2000" dirty="0">
                <a:solidFill>
                  <a:srgbClr val="002060"/>
                </a:solidFill>
                <a:latin typeface="Times New Roman" panose="02020603050405020304" pitchFamily="18" charset="0"/>
                <a:cs typeface="Times New Roman" panose="02020603050405020304" pitchFamily="18" charset="0"/>
              </a:rPr>
              <a:t>„Pomáhají nám najít jehlu v kupce sena“ – máme na první pohled nesouvisející údaje a jsme schopni najít podobné vzorce chování. </a:t>
            </a:r>
          </a:p>
          <a:p>
            <a:r>
              <a:rPr lang="cs-CZ" altLang="cs-CZ" sz="2000" dirty="0">
                <a:solidFill>
                  <a:srgbClr val="002060"/>
                </a:solidFill>
                <a:latin typeface="Times New Roman" panose="02020603050405020304" pitchFamily="18" charset="0"/>
                <a:cs typeface="Times New Roman" panose="02020603050405020304" pitchFamily="18" charset="0"/>
              </a:rPr>
              <a:t>Na internetu jsou uživatelé otevřenější a mají falešný pocit anonymity – sdělí své názory (ale je tím také zkresleno jejich chování) – analyzujeme a optimalizujeme naši nabídku.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Data </a:t>
            </a:r>
            <a:r>
              <a:rPr lang="cs-CZ" dirty="0" err="1"/>
              <a:t>mining</a:t>
            </a:r>
            <a:r>
              <a:rPr lang="cs-CZ" dirty="0"/>
              <a:t> a monitoring sociálních médií</a:t>
            </a:r>
          </a:p>
        </p:txBody>
      </p:sp>
    </p:spTree>
    <p:extLst>
      <p:ext uri="{BB962C8B-B14F-4D97-AF65-F5344CB8AC3E}">
        <p14:creationId xmlns:p14="http://schemas.microsoft.com/office/powerpoint/2010/main" val="151676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155" y="1131590"/>
            <a:ext cx="432048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Pozorování pohybu myši - </a:t>
            </a:r>
            <a:r>
              <a:rPr lang="cs-CZ" sz="2000" dirty="0" err="1">
                <a:solidFill>
                  <a:srgbClr val="002060"/>
                </a:solidFill>
                <a:latin typeface="Times New Roman" panose="02020603050405020304" pitchFamily="18" charset="0"/>
                <a:cs typeface="Times New Roman" panose="02020603050405020304" pitchFamily="18" charset="0"/>
              </a:rPr>
              <a:t>Mousetracking</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Cursortracking</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Na základě těchto dat upravujeme layout webu (UX).</a:t>
            </a:r>
          </a:p>
          <a:p>
            <a:r>
              <a:rPr lang="cs-CZ" sz="2000" dirty="0">
                <a:solidFill>
                  <a:srgbClr val="002060"/>
                </a:solidFill>
                <a:latin typeface="Times New Roman" panose="02020603050405020304" pitchFamily="18" charset="0"/>
                <a:cs typeface="Times New Roman" panose="02020603050405020304" pitchFamily="18" charset="0"/>
              </a:rPr>
              <a:t>Nejpoužívanějším software pro tento typ pozorování je </a:t>
            </a:r>
            <a:r>
              <a:rPr lang="cs-CZ" sz="2000" dirty="0" err="1">
                <a:solidFill>
                  <a:srgbClr val="002060"/>
                </a:solidFill>
                <a:latin typeface="Times New Roman" panose="02020603050405020304" pitchFamily="18" charset="0"/>
                <a:cs typeface="Times New Roman" panose="02020603050405020304" pitchFamily="18" charset="0"/>
              </a:rPr>
              <a:t>Mouseflow</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Hotjar</a:t>
            </a:r>
            <a:r>
              <a:rPr lang="cs-CZ" sz="2000" dirty="0">
                <a:solidFill>
                  <a:srgbClr val="002060"/>
                </a:solidFill>
                <a:latin typeface="Times New Roman" panose="02020603050405020304" pitchFamily="18" charset="0"/>
                <a:cs typeface="Times New Roman" panose="02020603050405020304" pitchFamily="18" charset="0"/>
              </a:rPr>
              <a:t> . První nabízí na své webové stránce demo verzi, kde je možné produkt vyzkoušet, druhý jmenovaný software je poskytován v trial verzi pro odzkoušení funkcionality.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cs-CZ" dirty="0" err="1"/>
              <a:t>Mousetracking</a:t>
            </a:r>
            <a:endParaRPr lang="cs-CZ" dirty="0"/>
          </a:p>
        </p:txBody>
      </p:sp>
      <p:pic>
        <p:nvPicPr>
          <p:cNvPr id="4" name="Obrázek 3" descr="C:\Users\Shaman\AppData\Local\Microsoft\Windows\INetCache\Content.Word\mouse-track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635" y="1349861"/>
            <a:ext cx="4571365" cy="2806065"/>
          </a:xfrm>
          <a:prstGeom prst="rect">
            <a:avLst/>
          </a:prstGeom>
          <a:noFill/>
          <a:ln>
            <a:noFill/>
          </a:ln>
        </p:spPr>
      </p:pic>
    </p:spTree>
    <p:extLst>
      <p:ext uri="{BB962C8B-B14F-4D97-AF65-F5344CB8AC3E}">
        <p14:creationId xmlns:p14="http://schemas.microsoft.com/office/powerpoint/2010/main" val="290780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Jako mobilní marketing nejčastěji označujeme komunikaci, při které je využíván mobilní telefon uživatele. Mezi nejčastější využití mobilního marketingu patří zobrazování reklamy (obrázkové či textové) při prohlížení internetových stránek na mobilu, zasílání reklamních SMS zpráv, používání QR kódů pro rozšíření poskytnutých informací k inzerátu v tisku apod. Do mobilního marketingu však počítáme také výrobu webových stránek, optimalizovaných pro prohlížení z mobilního telefonu, či tvorbu mobilních aplikací jako nosičů reklamních sdělení</a:t>
            </a:r>
            <a:r>
              <a:rPr lang="cs-CZ" sz="2000" dirty="0">
                <a:solidFill>
                  <a:srgbClr val="002060"/>
                </a:solidFill>
              </a:rPr>
              <a:t>.“ </a:t>
            </a:r>
            <a:r>
              <a:rPr lang="cs-CZ" sz="2000" dirty="0">
                <a:solidFill>
                  <a:srgbClr val="002060"/>
                </a:solidFill>
                <a:hlinkClick r:id="rId3"/>
              </a:rPr>
              <a:t>reklamavtelefonu.cz</a:t>
            </a:r>
            <a:r>
              <a:rPr lang="cs-CZ" sz="2000" dirty="0">
                <a:solidFill>
                  <a:srgbClr val="002060"/>
                </a:solidFill>
              </a:rPr>
              <a:t>. </a:t>
            </a:r>
          </a:p>
          <a:p>
            <a:r>
              <a:rPr lang="cs-CZ" altLang="cs-CZ" sz="2000" dirty="0">
                <a:solidFill>
                  <a:srgbClr val="002060"/>
                </a:solidFill>
                <a:latin typeface="Times New Roman" panose="02020603050405020304" pitchFamily="18" charset="0"/>
                <a:cs typeface="Times New Roman" panose="02020603050405020304" pitchFamily="18" charset="0"/>
              </a:rPr>
              <a:t>Dříve jako součást přímého marketingu (SMS).</a:t>
            </a:r>
          </a:p>
          <a:p>
            <a:r>
              <a:rPr lang="cs-CZ" altLang="cs-CZ" sz="2000" dirty="0">
                <a:solidFill>
                  <a:srgbClr val="002060"/>
                </a:solidFill>
                <a:latin typeface="Times New Roman" panose="02020603050405020304" pitchFamily="18" charset="0"/>
                <a:cs typeface="Times New Roman" panose="02020603050405020304" pitchFamily="18" charset="0"/>
              </a:rPr>
              <a:t>My si definujeme mobilní marketing </a:t>
            </a:r>
            <a:r>
              <a:rPr lang="cs-CZ" altLang="cs-CZ" sz="2000" b="1" dirty="0">
                <a:solidFill>
                  <a:srgbClr val="002060"/>
                </a:solidFill>
                <a:latin typeface="Times New Roman" panose="02020603050405020304" pitchFamily="18" charset="0"/>
                <a:cs typeface="Times New Roman" panose="02020603050405020304" pitchFamily="18" charset="0"/>
              </a:rPr>
              <a:t>jinak</a:t>
            </a:r>
            <a:r>
              <a:rPr lang="cs-CZ" altLang="cs-CZ" sz="2000" dirty="0">
                <a:solidFill>
                  <a:srgbClr val="002060"/>
                </a:solidFill>
                <a:latin typeface="Times New Roman" panose="02020603050405020304" pitchFamily="18" charset="0"/>
                <a:cs typeface="Times New Roman" panose="02020603050405020304" pitchFamily="18" charset="0"/>
              </a:rPr>
              <a:t> – marketingové nástroje, které využívají mobilní telefony a nejdou bez nich provést (tedy např. na desktopu zaniká ta přidaná hodnota).</a:t>
            </a:r>
          </a:p>
        </p:txBody>
      </p:sp>
      <p:sp>
        <p:nvSpPr>
          <p:cNvPr id="6" name="Nadpis 5"/>
          <p:cNvSpPr>
            <a:spLocks noGrp="1"/>
          </p:cNvSpPr>
          <p:nvPr>
            <p:ph type="title"/>
          </p:nvPr>
        </p:nvSpPr>
        <p:spPr>
          <a:xfrm>
            <a:off x="179512" y="195486"/>
            <a:ext cx="3888432" cy="507703"/>
          </a:xfrm>
        </p:spPr>
        <p:txBody>
          <a:bodyPr/>
          <a:lstStyle/>
          <a:p>
            <a:r>
              <a:rPr lang="cs-CZ" dirty="0"/>
              <a:t>1 Mobilní marketing</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Eyetracking</a:t>
            </a:r>
            <a:r>
              <a:rPr lang="cs-CZ" sz="2000" dirty="0">
                <a:solidFill>
                  <a:srgbClr val="002060"/>
                </a:solidFill>
                <a:latin typeface="Times New Roman" panose="02020603050405020304" pitchFamily="18" charset="0"/>
                <a:cs typeface="Times New Roman" panose="02020603050405020304" pitchFamily="18" charset="0"/>
              </a:rPr>
              <a:t> - sledování pohybu oční zornice. V oblasti internetu se využívá pro identifikaci atraktivních míst na webové stránce. Nad rámec </a:t>
            </a:r>
            <a:r>
              <a:rPr lang="cs-CZ" sz="2000" dirty="0" err="1">
                <a:solidFill>
                  <a:srgbClr val="002060"/>
                </a:solidFill>
                <a:latin typeface="Times New Roman" panose="02020603050405020304" pitchFamily="18" charset="0"/>
                <a:cs typeface="Times New Roman" panose="02020603050405020304" pitchFamily="18" charset="0"/>
              </a:rPr>
              <a:t>mousetrackingu</a:t>
            </a:r>
            <a:r>
              <a:rPr lang="cs-CZ" sz="2000" dirty="0">
                <a:solidFill>
                  <a:srgbClr val="002060"/>
                </a:solidFill>
                <a:latin typeface="Times New Roman" panose="02020603050405020304" pitchFamily="18" charset="0"/>
                <a:cs typeface="Times New Roman" panose="02020603050405020304" pitchFamily="18" charset="0"/>
              </a:rPr>
              <a:t> a webové analytiky ukazuje, kam se uživatel skutečně dívá. Opět nejelegantnější metodou bývá tepelná mapa, ovšem velmi užitečná je také analýza cesty (</a:t>
            </a:r>
            <a:r>
              <a:rPr lang="cs-CZ" sz="2000" dirty="0" err="1">
                <a:solidFill>
                  <a:srgbClr val="002060"/>
                </a:solidFill>
                <a:latin typeface="Times New Roman" panose="02020603050405020304" pitchFamily="18" charset="0"/>
                <a:cs typeface="Times New Roman" panose="02020603050405020304" pitchFamily="18" charset="0"/>
              </a:rPr>
              <a:t>path</a:t>
            </a:r>
            <a:r>
              <a:rPr lang="cs-CZ" sz="2000" dirty="0">
                <a:solidFill>
                  <a:srgbClr val="002060"/>
                </a:solidFill>
                <a:latin typeface="Times New Roman" panose="02020603050405020304" pitchFamily="18" charset="0"/>
                <a:cs typeface="Times New Roman" panose="02020603050405020304" pitchFamily="18" charset="0"/>
              </a:rPr>
              <a:t>), která naznačuje, jak se uživatel po webové stránce pohyboval.</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Eyetracking</a:t>
            </a:r>
            <a:endParaRPr lang="cs-CZ" dirty="0"/>
          </a:p>
        </p:txBody>
      </p:sp>
      <p:pic>
        <p:nvPicPr>
          <p:cNvPr id="4" name="Obrázek 3" descr="eye-tracking-full-option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707311"/>
            <a:ext cx="2543175" cy="1905000"/>
          </a:xfrm>
          <a:prstGeom prst="rect">
            <a:avLst/>
          </a:prstGeom>
          <a:noFill/>
          <a:ln>
            <a:noFill/>
          </a:ln>
        </p:spPr>
      </p:pic>
      <p:pic>
        <p:nvPicPr>
          <p:cNvPr id="5" name="Obrázek 4" descr="10-reassurances-zaland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427" y="2727089"/>
            <a:ext cx="2819400" cy="1914525"/>
          </a:xfrm>
          <a:prstGeom prst="rect">
            <a:avLst/>
          </a:prstGeom>
          <a:noFill/>
          <a:ln>
            <a:noFill/>
          </a:ln>
        </p:spPr>
      </p:pic>
    </p:spTree>
    <p:extLst>
      <p:ext uri="{BB962C8B-B14F-4D97-AF65-F5344CB8AC3E}">
        <p14:creationId xmlns:p14="http://schemas.microsoft.com/office/powerpoint/2010/main" val="202930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5474"/>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A/B testování představuj metody, které umožňují na reálných uživatelích testovat dvě či více variant určité webové stránky.</a:t>
            </a:r>
          </a:p>
          <a:p>
            <a:r>
              <a:rPr lang="cs-CZ" altLang="cs-CZ" sz="2000" dirty="0">
                <a:solidFill>
                  <a:srgbClr val="002060"/>
                </a:solidFill>
                <a:latin typeface="Times New Roman" panose="02020603050405020304" pitchFamily="18" charset="0"/>
                <a:cs typeface="Times New Roman" panose="02020603050405020304" pitchFamily="18" charset="0"/>
              </a:rPr>
              <a:t>Výzkumník pak pozoruje rozdíly v konverzních poměrech a je schopný vyhodnotit, která testovaná stránky je pro uživatele přívětivější, snadnější na ovládání, atraktivnější a tím také lépe plní svůj účel. </a:t>
            </a:r>
          </a:p>
          <a:p>
            <a:r>
              <a:rPr lang="cs-CZ" altLang="cs-CZ" sz="2000" dirty="0">
                <a:solidFill>
                  <a:srgbClr val="002060"/>
                </a:solidFill>
                <a:latin typeface="Times New Roman" panose="02020603050405020304" pitchFamily="18" charset="0"/>
                <a:cs typeface="Times New Roman" panose="02020603050405020304" pitchFamily="18" charset="0"/>
              </a:rPr>
              <a:t>Oproti metodám dotazování je experiment formou techniky A/B testování věrohodnější, jelikož se uživatel chová zcela přirozeně a v podstatě ani neví, že je součástí výzkumu.</a:t>
            </a:r>
          </a:p>
          <a:p>
            <a:r>
              <a:rPr lang="cs-CZ" altLang="cs-CZ" sz="2000" dirty="0">
                <a:solidFill>
                  <a:srgbClr val="002060"/>
                </a:solidFill>
                <a:latin typeface="Times New Roman" panose="02020603050405020304" pitchFamily="18" charset="0"/>
                <a:cs typeface="Times New Roman" panose="02020603050405020304" pitchFamily="18" charset="0"/>
              </a:rPr>
              <a:t>Testujeme – layout, obrázky, texty, grafické prvky, barvy atd.</a:t>
            </a:r>
          </a:p>
          <a:p>
            <a:r>
              <a:rPr lang="cs-CZ" altLang="cs-CZ" sz="2000" dirty="0">
                <a:solidFill>
                  <a:srgbClr val="002060"/>
                </a:solidFill>
                <a:latin typeface="Times New Roman" panose="02020603050405020304" pitchFamily="18" charset="0"/>
                <a:cs typeface="Times New Roman" panose="02020603050405020304" pitchFamily="18" charset="0"/>
              </a:rPr>
              <a:t>Super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A/B testování.</a:t>
            </a:r>
          </a:p>
          <a:p>
            <a:r>
              <a:rPr lang="cs-CZ" altLang="cs-CZ" sz="2000" dirty="0">
                <a:solidFill>
                  <a:srgbClr val="002060"/>
                </a:solidFill>
                <a:latin typeface="Times New Roman" panose="02020603050405020304" pitchFamily="18" charset="0"/>
                <a:cs typeface="Times New Roman" panose="02020603050405020304" pitchFamily="18" charset="0"/>
              </a:rPr>
              <a:t>Variantou A/B testování je MVT testování (</a:t>
            </a:r>
            <a:r>
              <a:rPr lang="cs-CZ" altLang="cs-CZ" sz="2000" dirty="0" err="1">
                <a:solidFill>
                  <a:srgbClr val="002060"/>
                </a:solidFill>
                <a:latin typeface="Times New Roman" panose="02020603050405020304" pitchFamily="18" charset="0"/>
                <a:cs typeface="Times New Roman" panose="02020603050405020304" pitchFamily="18" charset="0"/>
              </a:rPr>
              <a:t>multivariačí</a:t>
            </a:r>
            <a:r>
              <a:rPr lang="cs-CZ" altLang="cs-CZ" sz="2000" dirty="0">
                <a:solidFill>
                  <a:srgbClr val="002060"/>
                </a:solidFill>
                <a:latin typeface="Times New Roman" panose="02020603050405020304" pitchFamily="18" charset="0"/>
                <a:cs typeface="Times New Roman" panose="02020603050405020304" pitchFamily="18" charset="0"/>
              </a:rPr>
              <a:t> testování), což je technika, která umožňuje porovnat více prvků na jedné stránce najednou.</a:t>
            </a:r>
          </a:p>
        </p:txBody>
      </p:sp>
      <p:sp>
        <p:nvSpPr>
          <p:cNvPr id="6" name="Nadpis 5"/>
          <p:cNvSpPr>
            <a:spLocks noGrp="1"/>
          </p:cNvSpPr>
          <p:nvPr>
            <p:ph type="title"/>
          </p:nvPr>
        </p:nvSpPr>
        <p:spPr>
          <a:xfrm>
            <a:off x="179512" y="195486"/>
            <a:ext cx="3888432" cy="507703"/>
          </a:xfrm>
        </p:spPr>
        <p:txBody>
          <a:bodyPr/>
          <a:lstStyle/>
          <a:p>
            <a:r>
              <a:rPr lang="cs-CZ" dirty="0"/>
              <a:t>A/B testování</a:t>
            </a:r>
          </a:p>
        </p:txBody>
      </p:sp>
    </p:spTree>
    <p:extLst>
      <p:ext uri="{BB962C8B-B14F-4D97-AF65-F5344CB8AC3E}">
        <p14:creationId xmlns:p14="http://schemas.microsoft.com/office/powerpoint/2010/main" val="77404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3813" y="703189"/>
            <a:ext cx="8820472" cy="3024336"/>
          </a:xfrm>
          <a:prstGeom prst="rect">
            <a:avLst/>
          </a:prstGeom>
        </p:spPr>
        <p:txBody>
          <a:bodyPr>
            <a:noAutofit/>
          </a:bodyPr>
          <a:lstStyle/>
          <a:p>
            <a:r>
              <a:rPr lang="cs-CZ" sz="2000" b="1" dirty="0">
                <a:solidFill>
                  <a:srgbClr val="002060"/>
                </a:solidFill>
              </a:rPr>
              <a:t>Všichni</a:t>
            </a:r>
            <a:r>
              <a:rPr lang="cs-CZ" sz="2000" dirty="0">
                <a:solidFill>
                  <a:srgbClr val="002060"/>
                </a:solidFill>
              </a:rPr>
              <a:t>.</a:t>
            </a:r>
          </a:p>
          <a:p>
            <a:r>
              <a:rPr lang="cs-CZ" sz="2000" dirty="0">
                <a:solidFill>
                  <a:srgbClr val="002060"/>
                </a:solidFill>
              </a:rPr>
              <a:t>Pokud půjdeme od operačních systémů, tak Apple již prohrál řadu soudů o </a:t>
            </a:r>
            <a:r>
              <a:rPr lang="cs-CZ" sz="2000" dirty="0" err="1">
                <a:solidFill>
                  <a:srgbClr val="002060"/>
                </a:solidFill>
              </a:rPr>
              <a:t>trackování</a:t>
            </a:r>
            <a:r>
              <a:rPr lang="cs-CZ" sz="2000" dirty="0">
                <a:solidFill>
                  <a:srgbClr val="002060"/>
                </a:solidFill>
              </a:rPr>
              <a:t> údajů svých zákazníků, Microsoft aktivně testuje ve Windows 10, které s radostí poskytnul zdarma.</a:t>
            </a:r>
          </a:p>
          <a:p>
            <a:r>
              <a:rPr lang="cs-CZ" sz="2000" dirty="0">
                <a:solidFill>
                  <a:srgbClr val="002060"/>
                </a:solidFill>
              </a:rPr>
              <a:t>Prohlížeče nás sledují (</a:t>
            </a:r>
            <a:r>
              <a:rPr lang="cs-CZ" sz="2000" dirty="0" err="1">
                <a:solidFill>
                  <a:srgbClr val="002060"/>
                </a:solidFill>
              </a:rPr>
              <a:t>cookies</a:t>
            </a:r>
            <a:r>
              <a:rPr lang="cs-CZ" sz="2000" dirty="0">
                <a:solidFill>
                  <a:srgbClr val="002060"/>
                </a:solidFill>
              </a:rPr>
              <a:t>). Google také prohrál řadu soudů o </a:t>
            </a:r>
            <a:r>
              <a:rPr lang="cs-CZ" sz="2000" dirty="0" err="1">
                <a:solidFill>
                  <a:srgbClr val="002060"/>
                </a:solidFill>
              </a:rPr>
              <a:t>trackování</a:t>
            </a:r>
            <a:r>
              <a:rPr lang="cs-CZ" sz="2000" dirty="0">
                <a:solidFill>
                  <a:srgbClr val="002060"/>
                </a:solidFill>
              </a:rPr>
              <a:t> údajů svých zákazníků (</a:t>
            </a:r>
            <a:r>
              <a:rPr lang="cs-CZ" sz="2000" dirty="0" err="1">
                <a:solidFill>
                  <a:srgbClr val="002060"/>
                </a:solidFill>
              </a:rPr>
              <a:t>cookie</a:t>
            </a:r>
            <a:r>
              <a:rPr lang="cs-CZ" sz="2000" dirty="0">
                <a:solidFill>
                  <a:srgbClr val="002060"/>
                </a:solidFill>
              </a:rPr>
              <a:t> PREF – vytvoří se po prvním hledání – cílí pak reklamu). </a:t>
            </a:r>
          </a:p>
          <a:p>
            <a:r>
              <a:rPr lang="cs-CZ" sz="2000" dirty="0">
                <a:solidFill>
                  <a:srgbClr val="002060"/>
                </a:solidFill>
              </a:rPr>
              <a:t>Jednotlivé stránky – jde to velmi jednoduše přes propojení se sociálními sítěmi a různými jinými masovými identifikátory. Např. Facebook pomocí tlačítka pro sdílení a dalších </a:t>
            </a:r>
            <a:r>
              <a:rPr lang="cs-CZ" sz="2000" dirty="0" err="1">
                <a:solidFill>
                  <a:srgbClr val="002060"/>
                </a:solidFill>
              </a:rPr>
              <a:t>widgetů</a:t>
            </a:r>
            <a:r>
              <a:rPr lang="cs-CZ" sz="2000" dirty="0">
                <a:solidFill>
                  <a:srgbClr val="002060"/>
                </a:solidFill>
              </a:rPr>
              <a:t> sleduje, na jakých stránkách surfujete, i když </a:t>
            </a:r>
            <a:r>
              <a:rPr lang="cs-CZ" sz="2000" dirty="0">
                <a:solidFill>
                  <a:srgbClr val="002060"/>
                </a:solidFill>
                <a:hlinkClick r:id="rId3"/>
              </a:rPr>
              <a:t>nejste přihlášení</a:t>
            </a:r>
            <a:r>
              <a:rPr lang="cs-CZ" sz="2000" dirty="0">
                <a:solidFill>
                  <a:srgbClr val="002060"/>
                </a:solidFill>
              </a:rPr>
              <a:t>.</a:t>
            </a:r>
          </a:p>
          <a:p>
            <a:r>
              <a:rPr lang="cs-CZ" sz="2000" dirty="0">
                <a:solidFill>
                  <a:srgbClr val="002060"/>
                </a:solidFill>
              </a:rPr>
              <a:t>Je to problém? Odpověď je na Vás, lze to ale komerčně využít a všichni víme o kauzách, které v roce 2014 zažily USA (FBI, NSA, CIA) –velké firmy jim MUSÍ poskytovat data.</a:t>
            </a:r>
          </a:p>
        </p:txBody>
      </p:sp>
      <p:sp>
        <p:nvSpPr>
          <p:cNvPr id="6" name="Nadpis 5"/>
          <p:cNvSpPr>
            <a:spLocks noGrp="1"/>
          </p:cNvSpPr>
          <p:nvPr>
            <p:ph type="title"/>
          </p:nvPr>
        </p:nvSpPr>
        <p:spPr>
          <a:xfrm>
            <a:off x="179512" y="195486"/>
            <a:ext cx="5616624" cy="507703"/>
          </a:xfrm>
        </p:spPr>
        <p:txBody>
          <a:bodyPr/>
          <a:lstStyle/>
          <a:p>
            <a:r>
              <a:rPr lang="cs-CZ" dirty="0"/>
              <a:t>Kdo všechno nás sleduje na internetu?</a:t>
            </a:r>
          </a:p>
        </p:txBody>
      </p:sp>
    </p:spTree>
    <p:extLst>
      <p:ext uri="{BB962C8B-B14F-4D97-AF65-F5344CB8AC3E}">
        <p14:creationId xmlns:p14="http://schemas.microsoft.com/office/powerpoint/2010/main" val="169382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Tady</a:t>
            </a:r>
            <a:r>
              <a:rPr lang="cs-CZ" sz="2000" dirty="0">
                <a:solidFill>
                  <a:srgbClr val="002060"/>
                </a:solidFill>
                <a:latin typeface="Times New Roman" panose="02020603050405020304" pitchFamily="18" charset="0"/>
                <a:cs typeface="Times New Roman" panose="02020603050405020304" pitchFamily="18" charset="0"/>
              </a:rPr>
              <a:t> si klikněte a uvidíte, co o vás jednoduchý web ví po příchodu. Dá se toho samozřejmě zjistit více přes navázané nástroje, viz předchozí probíraná témata.</a:t>
            </a:r>
          </a:p>
          <a:p>
            <a:r>
              <a:rPr lang="cs-CZ" altLang="cs-CZ" sz="2000" dirty="0">
                <a:solidFill>
                  <a:srgbClr val="002060"/>
                </a:solidFill>
                <a:latin typeface="Times New Roman" panose="02020603050405020304" pitchFamily="18" charset="0"/>
                <a:cs typeface="Times New Roman" panose="02020603050405020304" pitchFamily="18" charset="0"/>
              </a:rPr>
              <a:t>Aktuální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co o nás kdo ví a jak to smazat: „Internetové služby o nás ví víc, než si myslíme. Jak to zjistit a jak data smazat?“. </a:t>
            </a:r>
          </a:p>
          <a:p>
            <a:r>
              <a:rPr lang="cs-CZ" sz="2000" dirty="0">
                <a:solidFill>
                  <a:srgbClr val="002060"/>
                </a:solidFill>
                <a:hlinkClick r:id="rId5"/>
              </a:rPr>
              <a:t>Big data: Malé chyby, velký problém</a:t>
            </a:r>
            <a:r>
              <a:rPr lang="cs-CZ" sz="2000" dirty="0">
                <a:solidFill>
                  <a:srgbClr val="002060"/>
                </a:solidFill>
              </a:rPr>
              <a:t> „</a:t>
            </a:r>
            <a:r>
              <a:rPr lang="cs-CZ" sz="2000" i="1" dirty="0">
                <a:solidFill>
                  <a:srgbClr val="002060"/>
                </a:solidFill>
              </a:rPr>
              <a:t>Představa, že místo úmorného a intelektuálně náročného hledání souvislostí a ověřování teorií pouze vezmeme dostatečně velký soubor dat, která nám po prohnání mašinou samy prozradí svůj smysl, je nesmírně lákavá.“</a:t>
            </a:r>
          </a:p>
          <a:p>
            <a:r>
              <a:rPr lang="cs-CZ" sz="2000" dirty="0">
                <a:solidFill>
                  <a:srgbClr val="002060"/>
                </a:solidFill>
                <a:hlinkClick r:id="rId6"/>
              </a:rPr>
              <a:t>Facebook proti sebevraždám. </a:t>
            </a:r>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336704" cy="507703"/>
          </a:xfrm>
        </p:spPr>
        <p:txBody>
          <a:bodyPr/>
          <a:lstStyle/>
          <a:p>
            <a:r>
              <a:rPr lang="cs-CZ" dirty="0"/>
              <a:t>Jednoduchá ukázka co o mě kdo ví</a:t>
            </a:r>
          </a:p>
        </p:txBody>
      </p:sp>
    </p:spTree>
    <p:extLst>
      <p:ext uri="{BB962C8B-B14F-4D97-AF65-F5344CB8AC3E}">
        <p14:creationId xmlns:p14="http://schemas.microsoft.com/office/powerpoint/2010/main" val="258041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„Byl to Google, který v roce 2008 zveřejnil svoji předpověď šíření epidemie chřipky založenou na frekvenci hledání výrazů spojených s jejími příznaky a radami jak ji „léčit“. Rychlostí i přesností s jakou Google zachytil nástup a předpověděl rozsah chřipkové epidemie, významně předčil standardní statistické metody založené na zpětném sběru diagnóz stanovených lékaři.“</a:t>
            </a:r>
          </a:p>
          <a:p>
            <a:r>
              <a:rPr lang="cs-CZ" sz="2000" dirty="0">
                <a:solidFill>
                  <a:srgbClr val="002060"/>
                </a:solidFill>
                <a:hlinkClick r:id="rId3"/>
              </a:rPr>
              <a:t>Superpočítač Watson od IBM napsal svou první kuchařku</a:t>
            </a:r>
            <a:r>
              <a:rPr lang="cs-CZ" sz="2000" b="1" dirty="0">
                <a:solidFill>
                  <a:srgbClr val="002060"/>
                </a:solidFill>
              </a:rPr>
              <a:t> </a:t>
            </a:r>
            <a:r>
              <a:rPr lang="cs-CZ" sz="2000" dirty="0">
                <a:solidFill>
                  <a:srgbClr val="002060"/>
                </a:solidFill>
              </a:rPr>
              <a:t>„je dostatečně výkonný, aby „pochopil“ obrovské množství dat, hledal souvislosti a obohacoval tím své vlastní znalosti, které následně zohlednil při „chápání“ nových dat.“</a:t>
            </a:r>
            <a:endParaRPr lang="cs-CZ" sz="2000" b="1" dirty="0">
              <a:solidFill>
                <a:srgbClr val="002060"/>
              </a:solidFill>
            </a:endParaRPr>
          </a:p>
          <a:p>
            <a:r>
              <a:rPr lang="cs-CZ" sz="2000" dirty="0">
                <a:solidFill>
                  <a:srgbClr val="002060"/>
                </a:solidFill>
              </a:rPr>
              <a:t>Kam tyto trendy vedou? Automatické analýzy velkých objemů dat – strojové učení a myšlení – automatická tvorba zcela nových informací – automatické rozhodování – bude trendem budoucnosti mít dostatečně chytrý SW, který automaticky navrhne naprosto vše? Chceme to?</a:t>
            </a:r>
          </a:p>
        </p:txBody>
      </p:sp>
      <p:sp>
        <p:nvSpPr>
          <p:cNvPr id="6" name="Nadpis 5"/>
          <p:cNvSpPr>
            <a:spLocks noGrp="1"/>
          </p:cNvSpPr>
          <p:nvPr>
            <p:ph type="title"/>
          </p:nvPr>
        </p:nvSpPr>
        <p:spPr>
          <a:xfrm>
            <a:off x="179512" y="195486"/>
            <a:ext cx="3888432" cy="507703"/>
          </a:xfrm>
        </p:spPr>
        <p:txBody>
          <a:bodyPr/>
          <a:lstStyle/>
          <a:p>
            <a:r>
              <a:rPr lang="cs-CZ" dirty="0"/>
              <a:t>Kam tyto trendy vedou?</a:t>
            </a:r>
          </a:p>
        </p:txBody>
      </p:sp>
    </p:spTree>
    <p:extLst>
      <p:ext uri="{BB962C8B-B14F-4D97-AF65-F5344CB8AC3E}">
        <p14:creationId xmlns:p14="http://schemas.microsoft.com/office/powerpoint/2010/main" val="3445888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Výkon jednotlivých forem internetové a mobilní reklamy v roce 2018 v mil. Kč</a:t>
            </a:r>
          </a:p>
        </p:txBody>
      </p:sp>
      <p:pic>
        <p:nvPicPr>
          <p:cNvPr id="4" name="Obrázek 3">
            <a:extLst>
              <a:ext uri="{FF2B5EF4-FFF2-40B4-BE49-F238E27FC236}">
                <a16:creationId xmlns:a16="http://schemas.microsoft.com/office/drawing/2014/main" id="{346030EF-7622-471C-9CA1-AD7D1D4D6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915566"/>
            <a:ext cx="5216154" cy="3799186"/>
          </a:xfrm>
          <a:prstGeom prst="rect">
            <a:avLst/>
          </a:prstGeom>
        </p:spPr>
      </p:pic>
      <p:sp>
        <p:nvSpPr>
          <p:cNvPr id="5" name="TextovéPole 4">
            <a:extLst>
              <a:ext uri="{FF2B5EF4-FFF2-40B4-BE49-F238E27FC236}">
                <a16:creationId xmlns:a16="http://schemas.microsoft.com/office/drawing/2014/main" id="{35258664-DF76-48D7-9DB8-BAE5A501681A}"/>
              </a:ext>
            </a:extLst>
          </p:cNvPr>
          <p:cNvSpPr txBox="1"/>
          <p:nvPr/>
        </p:nvSpPr>
        <p:spPr>
          <a:xfrm>
            <a:off x="683568" y="1419622"/>
            <a:ext cx="1728192" cy="2585323"/>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rPr>
              <a:t>Zdroj dat je </a:t>
            </a:r>
            <a:r>
              <a:rPr lang="cs-CZ" dirty="0">
                <a:solidFill>
                  <a:srgbClr val="002060"/>
                </a:solidFill>
                <a:hlinkClick r:id="rId4"/>
              </a:rPr>
              <a:t>zde</a:t>
            </a:r>
            <a:r>
              <a:rPr lang="cs-CZ" dirty="0">
                <a:solidFill>
                  <a:srgbClr val="002060"/>
                </a:solidFill>
              </a:rPr>
              <a:t>.</a:t>
            </a:r>
          </a:p>
          <a:p>
            <a:pPr marL="285750" indent="-285750">
              <a:buFont typeface="Arial" panose="020B0604020202020204" pitchFamily="34" charset="0"/>
              <a:buChar char="•"/>
            </a:pPr>
            <a:r>
              <a:rPr lang="cs-CZ" dirty="0">
                <a:solidFill>
                  <a:srgbClr val="002060"/>
                </a:solidFill>
              </a:rPr>
              <a:t>Výdaje na mobilní reklamu </a:t>
            </a:r>
            <a:r>
              <a:rPr lang="cs-CZ" dirty="0">
                <a:solidFill>
                  <a:srgbClr val="002060"/>
                </a:solidFill>
                <a:hlinkClick r:id="rId5"/>
              </a:rPr>
              <a:t>doženou</a:t>
            </a:r>
            <a:r>
              <a:rPr lang="cs-CZ" dirty="0">
                <a:solidFill>
                  <a:srgbClr val="002060"/>
                </a:solidFill>
              </a:rPr>
              <a:t> TV!</a:t>
            </a:r>
          </a:p>
          <a:p>
            <a:pPr marL="285750" indent="-285750">
              <a:buFont typeface="Arial" panose="020B0604020202020204" pitchFamily="34" charset="0"/>
              <a:buChar char="•"/>
            </a:pPr>
            <a:r>
              <a:rPr lang="cs-CZ" dirty="0">
                <a:solidFill>
                  <a:srgbClr val="002060"/>
                </a:solidFill>
              </a:rPr>
              <a:t>Data za 2019 </a:t>
            </a:r>
            <a:r>
              <a:rPr lang="cs-CZ" dirty="0">
                <a:solidFill>
                  <a:srgbClr val="002060"/>
                </a:solidFill>
                <a:hlinkClick r:id="rId6"/>
              </a:rPr>
              <a:t>zde</a:t>
            </a:r>
            <a:r>
              <a:rPr lang="cs-CZ" dirty="0">
                <a:solidFill>
                  <a:srgbClr val="002060"/>
                </a:solidFill>
              </a:rPr>
              <a:t>, 2020 ještě není. </a:t>
            </a:r>
          </a:p>
        </p:txBody>
      </p:sp>
    </p:spTree>
    <p:extLst>
      <p:ext uri="{BB962C8B-B14F-4D97-AF65-F5344CB8AC3E}">
        <p14:creationId xmlns:p14="http://schemas.microsoft.com/office/powerpoint/2010/main" val="426652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Dříve byl mobilní marketing chápán jako součást přímého marketingu, kde tento nástroj umožňoval odesílat SMS (později MMS) zákazníkovi. </a:t>
            </a:r>
          </a:p>
          <a:p>
            <a:r>
              <a:rPr lang="cs-CZ" sz="2000" dirty="0">
                <a:solidFill>
                  <a:srgbClr val="002060"/>
                </a:solidFill>
                <a:latin typeface="Times New Roman" panose="02020603050405020304" pitchFamily="18" charset="0"/>
                <a:cs typeface="Times New Roman" panose="02020603050405020304" pitchFamily="18" charset="0"/>
              </a:rPr>
              <a:t>Tento pasivní přístup je ale dnes nahrazen právě velkou interaktivitou ve vztahu zákazník-mobilní přístroj-my, např. přes mobilní aplikace, </a:t>
            </a:r>
            <a:r>
              <a:rPr lang="cs-CZ" sz="2000" dirty="0" err="1">
                <a:solidFill>
                  <a:srgbClr val="002060"/>
                </a:solidFill>
                <a:latin typeface="Times New Roman" panose="02020603050405020304" pitchFamily="18" charset="0"/>
                <a:cs typeface="Times New Roman" panose="02020603050405020304" pitchFamily="18" charset="0"/>
              </a:rPr>
              <a:t>newslettery</a:t>
            </a:r>
            <a:r>
              <a:rPr lang="cs-CZ" sz="2000" dirty="0">
                <a:solidFill>
                  <a:srgbClr val="002060"/>
                </a:solidFill>
                <a:latin typeface="Times New Roman" panose="02020603050405020304" pitchFamily="18" charset="0"/>
                <a:cs typeface="Times New Roman" panose="02020603050405020304" pitchFamily="18" charset="0"/>
              </a:rPr>
              <a:t>, mobilní web apod. </a:t>
            </a:r>
          </a:p>
          <a:p>
            <a:r>
              <a:rPr lang="cs-CZ" sz="2000" dirty="0">
                <a:solidFill>
                  <a:srgbClr val="002060"/>
                </a:solidFill>
                <a:latin typeface="Times New Roman" panose="02020603050405020304" pitchFamily="18" charset="0"/>
                <a:cs typeface="Times New Roman" panose="02020603050405020304" pitchFamily="18" charset="0"/>
              </a:rPr>
              <a:t>Mobilní marketing má tu výhodu, že zákazník vnímá sdělení na mobilním zařízení intenzivněji (mobilní telefon je osobní věc s kontakty na naše kamarády, tablet je zařízení pro volný čas doma na gauči), také obsah přizpůsobený menší obrazovce umožňuje předat sdělení nepřehlédnutelně.</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O čem tedy pro nás bude mobilní marketing?</a:t>
            </a:r>
          </a:p>
        </p:txBody>
      </p:sp>
    </p:spTree>
    <p:extLst>
      <p:ext uri="{BB962C8B-B14F-4D97-AF65-F5344CB8AC3E}">
        <p14:creationId xmlns:p14="http://schemas.microsoft.com/office/powerpoint/2010/main" val="215714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Mnoho formátů, každý rok jsou nové, některé zanikají. Neměli jsme </a:t>
            </a:r>
            <a:r>
              <a:rPr lang="cs-CZ" sz="2000" dirty="0" err="1">
                <a:solidFill>
                  <a:srgbClr val="002060"/>
                </a:solidFill>
                <a:latin typeface="Times New Roman" panose="02020603050405020304" pitchFamily="18" charset="0"/>
                <a:cs typeface="Times New Roman" panose="02020603050405020304" pitchFamily="18" charset="0"/>
              </a:rPr>
              <a:t>Flash</a:t>
            </a:r>
            <a:r>
              <a:rPr lang="cs-CZ" sz="2000" dirty="0">
                <a:solidFill>
                  <a:srgbClr val="002060"/>
                </a:solidFill>
                <a:latin typeface="Times New Roman" panose="02020603050405020304" pitchFamily="18" charset="0"/>
                <a:cs typeface="Times New Roman" panose="02020603050405020304" pitchFamily="18" charset="0"/>
              </a:rPr>
              <a:t>, pak měli, teď již opět nemáme. Přišlo HTML5, máme velké displeje, rozlišení. </a:t>
            </a:r>
          </a:p>
          <a:p>
            <a:r>
              <a:rPr lang="cs-CZ" sz="2000" dirty="0">
                <a:solidFill>
                  <a:srgbClr val="002060"/>
                </a:solidFill>
                <a:latin typeface="Times New Roman" panose="02020603050405020304" pitchFamily="18" charset="0"/>
                <a:cs typeface="Times New Roman" panose="02020603050405020304" pitchFamily="18" charset="0"/>
              </a:rPr>
              <a:t>Textová a </a:t>
            </a:r>
            <a:r>
              <a:rPr lang="cs-CZ" sz="2000" dirty="0" err="1">
                <a:solidFill>
                  <a:srgbClr val="002060"/>
                </a:solidFill>
                <a:latin typeface="Times New Roman" panose="02020603050405020304" pitchFamily="18" charset="0"/>
                <a:cs typeface="Times New Roman" panose="02020603050405020304" pitchFamily="18" charset="0"/>
              </a:rPr>
              <a:t>bannerová</a:t>
            </a:r>
            <a:r>
              <a:rPr lang="cs-CZ" sz="2000" dirty="0">
                <a:solidFill>
                  <a:srgbClr val="002060"/>
                </a:solidFill>
                <a:latin typeface="Times New Roman" panose="02020603050405020304" pitchFamily="18" charset="0"/>
                <a:cs typeface="Times New Roman" panose="02020603050405020304" pitchFamily="18" charset="0"/>
              </a:rPr>
              <a:t> reklama. (</a:t>
            </a:r>
            <a:r>
              <a:rPr lang="cs-CZ" sz="2000" dirty="0" err="1">
                <a:solidFill>
                  <a:srgbClr val="002060"/>
                </a:solidFill>
                <a:latin typeface="Times New Roman" panose="02020603050405020304" pitchFamily="18" charset="0"/>
                <a:cs typeface="Times New Roman" panose="02020603050405020304" pitchFamily="18" charset="0"/>
              </a:rPr>
              <a:t>iAds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AdWord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Sklik</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SMS, MMS. (DMS, věrnostní systémy, soutěže, podpora značky)</a:t>
            </a:r>
          </a:p>
          <a:p>
            <a:r>
              <a:rPr lang="cs-CZ" altLang="cs-CZ" sz="2000" dirty="0">
                <a:solidFill>
                  <a:srgbClr val="002060"/>
                </a:solidFill>
                <a:latin typeface="Times New Roman" panose="02020603050405020304" pitchFamily="18" charset="0"/>
                <a:cs typeface="Times New Roman" panose="02020603050405020304" pitchFamily="18" charset="0"/>
              </a:rPr>
              <a:t>Mobilní web. (responzivní, specifika velikostí, ovládání, tlačítek atd.)</a:t>
            </a:r>
          </a:p>
          <a:p>
            <a:r>
              <a:rPr lang="cs-CZ" altLang="cs-CZ" sz="2000" dirty="0">
                <a:solidFill>
                  <a:srgbClr val="002060"/>
                </a:solidFill>
                <a:latin typeface="Times New Roman" panose="02020603050405020304" pitchFamily="18" charset="0"/>
                <a:cs typeface="Times New Roman" panose="02020603050405020304" pitchFamily="18" charset="0"/>
              </a:rPr>
              <a:t>Aplikace.</a:t>
            </a:r>
          </a:p>
          <a:p>
            <a:r>
              <a:rPr lang="cs-CZ" altLang="cs-CZ" sz="2000" dirty="0">
                <a:solidFill>
                  <a:srgbClr val="002060"/>
                </a:solidFill>
                <a:latin typeface="Times New Roman" panose="02020603050405020304" pitchFamily="18" charset="0"/>
                <a:cs typeface="Times New Roman" panose="02020603050405020304" pitchFamily="18" charset="0"/>
              </a:rPr>
              <a:t>QR kódy.</a:t>
            </a:r>
          </a:p>
          <a:p>
            <a:r>
              <a:rPr lang="cs-CZ" altLang="cs-CZ" sz="2000" dirty="0">
                <a:solidFill>
                  <a:srgbClr val="002060"/>
                </a:solidFill>
                <a:latin typeface="Times New Roman" panose="02020603050405020304" pitchFamily="18" charset="0"/>
                <a:cs typeface="Times New Roman" panose="02020603050405020304" pitchFamily="18" charset="0"/>
              </a:rPr>
              <a:t>Využitelné jsou i různé </a:t>
            </a:r>
            <a:r>
              <a:rPr lang="cs-CZ" altLang="cs-CZ" sz="2000" dirty="0" err="1">
                <a:solidFill>
                  <a:srgbClr val="002060"/>
                </a:solidFill>
                <a:latin typeface="Times New Roman" panose="02020603050405020304" pitchFamily="18" charset="0"/>
                <a:cs typeface="Times New Roman" panose="02020603050405020304" pitchFamily="18" charset="0"/>
              </a:rPr>
              <a:t>geolokační</a:t>
            </a:r>
            <a:r>
              <a:rPr lang="cs-CZ" altLang="cs-CZ" sz="2000" dirty="0">
                <a:solidFill>
                  <a:srgbClr val="002060"/>
                </a:solidFill>
                <a:latin typeface="Times New Roman" panose="02020603050405020304" pitchFamily="18" charset="0"/>
                <a:cs typeface="Times New Roman" panose="02020603050405020304" pitchFamily="18" charset="0"/>
              </a:rPr>
              <a:t> hrátky přes GPS/BTS/internet (</a:t>
            </a:r>
            <a:r>
              <a:rPr lang="cs-CZ" altLang="cs-CZ" sz="2000" dirty="0" err="1">
                <a:solidFill>
                  <a:srgbClr val="002060"/>
                </a:solidFill>
                <a:latin typeface="Times New Roman" panose="02020603050405020304" pitchFamily="18" charset="0"/>
                <a:cs typeface="Times New Roman" panose="02020603050405020304" pitchFamily="18" charset="0"/>
              </a:rPr>
              <a:t>location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based</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services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Mobilní platby.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Co tedy na mobilu děláme?</a:t>
            </a:r>
          </a:p>
        </p:txBody>
      </p:sp>
    </p:spTree>
    <p:extLst>
      <p:ext uri="{BB962C8B-B14F-4D97-AF65-F5344CB8AC3E}">
        <p14:creationId xmlns:p14="http://schemas.microsoft.com/office/powerpoint/2010/main" val="17233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Nemáme ji rádi, ale stále se na ni v ČR vydává 114 milionů Kč, kde je tedy přínosná?</a:t>
            </a:r>
          </a:p>
          <a:p>
            <a:r>
              <a:rPr lang="cs-CZ" altLang="cs-CZ" sz="2000" dirty="0">
                <a:solidFill>
                  <a:srgbClr val="002060"/>
                </a:solidFill>
                <a:latin typeface="Times New Roman" panose="02020603050405020304" pitchFamily="18" charset="0"/>
                <a:cs typeface="Times New Roman" panose="02020603050405020304" pitchFamily="18" charset="0"/>
              </a:rPr>
              <a:t>Obchodní společnosti pro komunikaci se zákazníky, partnery, pro věrnostní programy, akce v databázi apod., u finančních institucí pro internetové bankovnictví, ve státní správě plní funkci informační a je užitečná v krizové komunikaci. </a:t>
            </a:r>
          </a:p>
          <a:p>
            <a:r>
              <a:rPr lang="cs-CZ" altLang="cs-CZ" sz="2000" dirty="0">
                <a:solidFill>
                  <a:srgbClr val="002060"/>
                </a:solidFill>
                <a:latin typeface="Times New Roman" panose="02020603050405020304" pitchFamily="18" charset="0"/>
                <a:cs typeface="Times New Roman" panose="02020603050405020304" pitchFamily="18" charset="0"/>
              </a:rPr>
              <a:t>Výhodou je přímost, cílenost, masovost, rychlost, relativně nízká cena. </a:t>
            </a:r>
          </a:p>
          <a:p>
            <a:r>
              <a:rPr lang="cs-CZ" altLang="cs-CZ" sz="2000" dirty="0">
                <a:solidFill>
                  <a:srgbClr val="002060"/>
                </a:solidFill>
                <a:latin typeface="Times New Roman" panose="02020603050405020304" pitchFamily="18" charset="0"/>
                <a:cs typeface="Times New Roman" panose="02020603050405020304" pitchFamily="18" charset="0"/>
              </a:rPr>
              <a:t>Nevýhodami jsou omezená velikost a negativní pohled uživatelů na tento nástroj.</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Bonus – SMS komunikace je extrémně oblíbená pro vesnice.</a:t>
            </a:r>
          </a:p>
        </p:txBody>
      </p:sp>
      <p:sp>
        <p:nvSpPr>
          <p:cNvPr id="6" name="Nadpis 5"/>
          <p:cNvSpPr>
            <a:spLocks noGrp="1"/>
          </p:cNvSpPr>
          <p:nvPr>
            <p:ph type="title"/>
          </p:nvPr>
        </p:nvSpPr>
        <p:spPr>
          <a:xfrm>
            <a:off x="179512" y="195486"/>
            <a:ext cx="3888432" cy="507703"/>
          </a:xfrm>
        </p:spPr>
        <p:txBody>
          <a:bodyPr/>
          <a:lstStyle/>
          <a:p>
            <a:r>
              <a:rPr lang="cs-CZ" dirty="0"/>
              <a:t>SMS reklama</a:t>
            </a:r>
          </a:p>
        </p:txBody>
      </p:sp>
    </p:spTree>
    <p:extLst>
      <p:ext uri="{BB962C8B-B14F-4D97-AF65-F5344CB8AC3E}">
        <p14:creationId xmlns:p14="http://schemas.microsoft.com/office/powerpoint/2010/main" val="241747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Posun spotřebitelů od konzumace obsahu na desktopu a webu ke konzumaci ve specializovaných aplikacích. </a:t>
            </a:r>
          </a:p>
          <a:p>
            <a:r>
              <a:rPr lang="cs-CZ" altLang="cs-CZ" sz="2000" dirty="0">
                <a:solidFill>
                  <a:srgbClr val="002060"/>
                </a:solidFill>
                <a:latin typeface="Times New Roman" panose="02020603050405020304" pitchFamily="18" charset="0"/>
                <a:cs typeface="Times New Roman" panose="02020603050405020304" pitchFamily="18" charset="0"/>
              </a:rPr>
              <a:t>Obchod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nese jméno </a:t>
            </a:r>
            <a:r>
              <a:rPr lang="cs-CZ" altLang="cs-CZ" sz="2000" dirty="0" err="1">
                <a:solidFill>
                  <a:srgbClr val="002060"/>
                </a:solidFill>
                <a:latin typeface="Times New Roman" panose="02020603050405020304" pitchFamily="18" charset="0"/>
                <a:cs typeface="Times New Roman" panose="02020603050405020304" pitchFamily="18" charset="0"/>
              </a:rPr>
              <a:t>App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store</a:t>
            </a:r>
            <a:r>
              <a:rPr lang="cs-CZ" altLang="cs-CZ" sz="2000" dirty="0">
                <a:solidFill>
                  <a:srgbClr val="002060"/>
                </a:solidFill>
                <a:latin typeface="Times New Roman" panose="02020603050405020304" pitchFamily="18" charset="0"/>
                <a:cs typeface="Times New Roman" panose="02020603050405020304" pitchFamily="18" charset="0"/>
              </a:rPr>
              <a:t>, je v něm 1,8 milionu aplikací, denně přes 950 nových, a celkem si z něj stáhli zákazníci 90 miliard aplikací. Obchod Googlu se jmenuje Google Play, je v něm také zhruba 2,5 milionu aplikací, také přes 950 nových denně, a celkem si uživatelé stáhli 110 miliard aplikací. </a:t>
            </a:r>
          </a:p>
          <a:p>
            <a:r>
              <a:rPr lang="cs-CZ" altLang="cs-CZ" sz="2000" dirty="0">
                <a:solidFill>
                  <a:srgbClr val="002060"/>
                </a:solidFill>
                <a:latin typeface="Times New Roman" panose="02020603050405020304" pitchFamily="18" charset="0"/>
                <a:cs typeface="Times New Roman" panose="02020603050405020304" pitchFamily="18" charset="0"/>
              </a:rPr>
              <a:t>Nový problém – jak svou aplikaci protlačit k zákazníkům? </a:t>
            </a:r>
          </a:p>
          <a:p>
            <a:r>
              <a:rPr lang="cs-CZ" altLang="cs-CZ" sz="2000" dirty="0">
                <a:solidFill>
                  <a:srgbClr val="002060"/>
                </a:solidFill>
                <a:latin typeface="Times New Roman" panose="02020603050405020304" pitchFamily="18" charset="0"/>
                <a:cs typeface="Times New Roman" panose="02020603050405020304" pitchFamily="18" charset="0"/>
              </a:rPr>
              <a:t>Uživatelé Apple zařízení typicky utrácejí vyšší částky –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zpoplatněné. </a:t>
            </a:r>
            <a:r>
              <a:rPr lang="cs-CZ" altLang="cs-CZ" sz="2000" dirty="0" err="1">
                <a:solidFill>
                  <a:srgbClr val="002060"/>
                </a:solidFill>
                <a:latin typeface="Times New Roman" panose="02020603050405020304" pitchFamily="18" charset="0"/>
                <a:cs typeface="Times New Roman" panose="02020603050405020304" pitchFamily="18" charset="0"/>
              </a:rPr>
              <a:t>Androidí</a:t>
            </a:r>
            <a:r>
              <a:rPr lang="cs-CZ" altLang="cs-CZ" sz="2000" dirty="0">
                <a:solidFill>
                  <a:srgbClr val="002060"/>
                </a:solidFill>
                <a:latin typeface="Times New Roman" panose="02020603050405020304" pitchFamily="18" charset="0"/>
                <a:cs typeface="Times New Roman" panose="02020603050405020304" pitchFamily="18" charset="0"/>
              </a:rPr>
              <a:t> uživatelé typicky preferují free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proto jiná monetizace (ty zmiňované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306225150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3703</TotalTime>
  <Words>4274</Words>
  <Application>Microsoft Office PowerPoint</Application>
  <PresentationFormat>On-screen Show (16:9)</PresentationFormat>
  <Paragraphs>328</Paragraphs>
  <Slides>45</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SLU</vt:lpstr>
      <vt:lpstr>Mobilní marketing, emailing, výzkum na internetu</vt:lpstr>
      <vt:lpstr>Obsah přednášky</vt:lpstr>
      <vt:lpstr>Famózní případovka o redesignu webu</vt:lpstr>
      <vt:lpstr>1 Mobilní marketing</vt:lpstr>
      <vt:lpstr>Výkon jednotlivých forem internetové a mobilní reklamy v roce 2018 v mil. Kč</vt:lpstr>
      <vt:lpstr>O čem tedy pro nás bude mobilní marketing?</vt:lpstr>
      <vt:lpstr>Co tedy na mobilu děláme?</vt:lpstr>
      <vt:lpstr>SMS reklama</vt:lpstr>
      <vt:lpstr>Aplikace</vt:lpstr>
      <vt:lpstr>Aplikace</vt:lpstr>
      <vt:lpstr>Mobile Marketing Association</vt:lpstr>
      <vt:lpstr>Mobilní marketing zajímavosti</vt:lpstr>
      <vt:lpstr>QR kódy</vt:lpstr>
      <vt:lpstr>QR obchod v metru</vt:lpstr>
      <vt:lpstr>Geomarketing</vt:lpstr>
      <vt:lpstr>Mobilní senzory</vt:lpstr>
      <vt:lpstr>Úkol 1</vt:lpstr>
      <vt:lpstr>2 E-mailing </vt:lpstr>
      <vt:lpstr>Druhy e-mailů (Sálová et al., 2015, s. 83-84)</vt:lpstr>
      <vt:lpstr>Výhody e-mailingu (Sálová et al., 2015, s. 84-85)</vt:lpstr>
      <vt:lpstr>Nevýhody e-mailingu (Janouch, 2014, s. 205)</vt:lpstr>
      <vt:lpstr>Právní rámec (Janouch, 2014, s. 205-207)</vt:lpstr>
      <vt:lpstr>8 kroků pro efektivní e-mail marketing (Kirš, 2015, s. 31)</vt:lpstr>
      <vt:lpstr>6 zásad pro čtivý e-mail (Sálová et al., 2015, s. 89-90)</vt:lpstr>
      <vt:lpstr>Tvorba databáze</vt:lpstr>
      <vt:lpstr>Sledované metriky</vt:lpstr>
      <vt:lpstr>Budoucnost e-mailingu</vt:lpstr>
      <vt:lpstr>Programy pro e-mailing (Janouch, 2014, s. 216-217)</vt:lpstr>
      <vt:lpstr>Úkol 2</vt:lpstr>
      <vt:lpstr>3 Marketingový výzkum na internetu</vt:lpstr>
      <vt:lpstr>Tři základní typy</vt:lpstr>
      <vt:lpstr>PowerPoint Presentation</vt:lpstr>
      <vt:lpstr>Výzkumný proces dle Kozel et al. (2011, s. 73)</vt:lpstr>
      <vt:lpstr>Typy dat</vt:lpstr>
      <vt:lpstr>Online dotazníky</vt:lpstr>
      <vt:lpstr>Online focus groups a interview</vt:lpstr>
      <vt:lpstr>Webová analytika</vt:lpstr>
      <vt:lpstr>Data mining a monitoring sociálních médií</vt:lpstr>
      <vt:lpstr>Mousetracking</vt:lpstr>
      <vt:lpstr>Eyetracking</vt:lpstr>
      <vt:lpstr>A/B testování</vt:lpstr>
      <vt:lpstr>Kdo všechno nás sleduje na internetu?</vt:lpstr>
      <vt:lpstr>Jednoduchá ukázka co o mě kdo ví</vt:lpstr>
      <vt:lpstr>Kam tyto trendy vedou?</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161</cp:revision>
  <dcterms:created xsi:type="dcterms:W3CDTF">2016-07-06T15:42:34Z</dcterms:created>
  <dcterms:modified xsi:type="dcterms:W3CDTF">2021-07-01T09:13:45Z</dcterms:modified>
</cp:coreProperties>
</file>