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1" r:id="rId3"/>
    <p:sldId id="402" r:id="rId4"/>
    <p:sldId id="420" r:id="rId5"/>
    <p:sldId id="399" r:id="rId6"/>
    <p:sldId id="400" r:id="rId7"/>
    <p:sldId id="416" r:id="rId8"/>
    <p:sldId id="404" r:id="rId9"/>
    <p:sldId id="398" r:id="rId10"/>
    <p:sldId id="405" r:id="rId11"/>
    <p:sldId id="406" r:id="rId12"/>
    <p:sldId id="410" r:id="rId13"/>
    <p:sldId id="407" r:id="rId14"/>
    <p:sldId id="408" r:id="rId15"/>
    <p:sldId id="417" r:id="rId16"/>
    <p:sldId id="418" r:id="rId17"/>
    <p:sldId id="419" r:id="rId18"/>
    <p:sldId id="409" r:id="rId19"/>
    <p:sldId id="422" r:id="rId20"/>
    <p:sldId id="415" r:id="rId21"/>
    <p:sldId id="414" r:id="rId22"/>
    <p:sldId id="403" r:id="rId23"/>
    <p:sldId id="411" r:id="rId24"/>
    <p:sldId id="412" r:id="rId25"/>
    <p:sldId id="421" r:id="rId26"/>
    <p:sldId id="423" r:id="rId27"/>
    <p:sldId id="395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2B2464-CFA7-4E94-9F73-A39E04599FFE}">
          <p14:sldIdLst>
            <p14:sldId id="256"/>
            <p14:sldId id="301"/>
            <p14:sldId id="402"/>
            <p14:sldId id="420"/>
            <p14:sldId id="399"/>
            <p14:sldId id="400"/>
            <p14:sldId id="416"/>
            <p14:sldId id="404"/>
            <p14:sldId id="398"/>
            <p14:sldId id="405"/>
            <p14:sldId id="406"/>
            <p14:sldId id="410"/>
            <p14:sldId id="407"/>
            <p14:sldId id="408"/>
            <p14:sldId id="417"/>
            <p14:sldId id="418"/>
            <p14:sldId id="419"/>
            <p14:sldId id="409"/>
            <p14:sldId id="422"/>
            <p14:sldId id="415"/>
            <p14:sldId id="414"/>
            <p14:sldId id="403"/>
            <p14:sldId id="411"/>
            <p14:sldId id="412"/>
            <p14:sldId id="421"/>
            <p14:sldId id="423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26" d="100"/>
          <a:sy n="126" d="100"/>
        </p:scale>
        <p:origin x="58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15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509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685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Zenith advertising</a:t>
            </a:r>
            <a:r>
              <a:rPr lang="cs-CZ" baseline="0" dirty="0"/>
              <a:t> expenditure forecast 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8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7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79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28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93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49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https://visibility.sk/blog/see-think-do-care-zjednodusi-kazdy-marketingovy-projekt/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84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https://www.mediaguru.cz/encyklopedie-medii/slovnik/klicova-slova/mediaplan/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8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506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374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612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321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485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42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71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69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8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07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14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91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24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Plánování kampaní online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16216" y="3723878"/>
            <a:ext cx="245605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Ing. Martin Klepek, Ph.D.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E-marketing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>
                <a:latin typeface="Enriqueta" panose="02000000000000000000" pitchFamily="2" charset="0"/>
              </a:rPr>
              <a:t>Odpovídáme si na otázku: jaký je cíl kampaně, co má kampaň u zákazníka způsobit?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Chceme dosáhnout změnu v postojích nebo chování?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Specifikujeme cílové skupiny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Propojujeme s marketingovou strategií</a:t>
            </a:r>
          </a:p>
          <a:p>
            <a:pPr lvl="0"/>
            <a:endParaRPr lang="cs-CZ" sz="2000" dirty="0">
              <a:latin typeface="Enriqueta" panose="02000000000000000000" pitchFamily="2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91522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>
                <a:latin typeface="Enriqueta" panose="02000000000000000000" pitchFamily="2" charset="0"/>
              </a:rPr>
              <a:t>Kolik do kampaně investujeme vzhledem k:</a:t>
            </a:r>
          </a:p>
          <a:p>
            <a:pPr lvl="1"/>
            <a:r>
              <a:rPr lang="cs-CZ" sz="1800" dirty="0">
                <a:latin typeface="Enriqueta" panose="02000000000000000000" pitchFamily="2" charset="0"/>
              </a:rPr>
              <a:t>životnímu cyklu produktu, </a:t>
            </a:r>
          </a:p>
          <a:p>
            <a:pPr lvl="1"/>
            <a:r>
              <a:rPr lang="cs-CZ" sz="1800" dirty="0">
                <a:latin typeface="Enriqueta" panose="02000000000000000000" pitchFamily="2" charset="0"/>
              </a:rPr>
              <a:t>podílu na trhu, </a:t>
            </a:r>
          </a:p>
          <a:p>
            <a:pPr lvl="1"/>
            <a:r>
              <a:rPr lang="cs-CZ" sz="1800" dirty="0">
                <a:latin typeface="Enriqueta" panose="02000000000000000000" pitchFamily="2" charset="0"/>
              </a:rPr>
              <a:t>konkurenci, </a:t>
            </a:r>
          </a:p>
          <a:p>
            <a:pPr lvl="1"/>
            <a:r>
              <a:rPr lang="cs-CZ" sz="1800" dirty="0">
                <a:latin typeface="Enriqueta" panose="02000000000000000000" pitchFamily="2" charset="0"/>
              </a:rPr>
              <a:t>požadované frekvenci reklamy.</a:t>
            </a:r>
          </a:p>
          <a:p>
            <a:r>
              <a:rPr lang="cs-CZ" sz="2200" dirty="0">
                <a:latin typeface="Enriqueta" panose="02000000000000000000" pitchFamily="2" charset="0"/>
              </a:rPr>
              <a:t>Po volbě médií se vracíme k penězům a alokujeme na jednotlivé </a:t>
            </a:r>
            <a:r>
              <a:rPr lang="cs-CZ" sz="2200" dirty="0" err="1">
                <a:latin typeface="Enriqueta" panose="02000000000000000000" pitchFamily="2" charset="0"/>
              </a:rPr>
              <a:t>mediatypy</a:t>
            </a:r>
            <a:endParaRPr lang="cs-CZ" sz="2200" dirty="0">
              <a:latin typeface="Enriqueta" panose="02000000000000000000" pitchFamily="2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Money</a:t>
            </a:r>
          </a:p>
        </p:txBody>
      </p:sp>
      <p:pic>
        <p:nvPicPr>
          <p:cNvPr id="2050" name="Picture 2" descr="Výsledek obrázku pro money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00305"/>
            <a:ext cx="1296144" cy="15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486"/>
            <a:ext cx="6596141" cy="47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0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>
                <a:latin typeface="Enriqueta" panose="02000000000000000000" pitchFamily="2" charset="0"/>
              </a:rPr>
              <a:t>Zpráva kterou chceme zákazníkům předat, aby došlo k naplnění cíle kampaně. 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Jaká bude kreativa?</a:t>
            </a:r>
          </a:p>
          <a:p>
            <a:pPr lvl="1"/>
            <a:r>
              <a:rPr lang="cs-CZ" sz="1600" dirty="0">
                <a:latin typeface="Enriqueta" panose="02000000000000000000" pitchFamily="2" charset="0"/>
              </a:rPr>
              <a:t>Emoce / rácio</a:t>
            </a:r>
          </a:p>
          <a:p>
            <a:pPr lvl="1"/>
            <a:r>
              <a:rPr lang="cs-CZ" sz="1600" dirty="0">
                <a:latin typeface="Enriqueta" panose="02000000000000000000" pitchFamily="2" charset="0"/>
              </a:rPr>
              <a:t>Top–down nebo bottom-up přístup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Jak dlouho bude tato zpráva rezonovat?</a:t>
            </a:r>
          </a:p>
          <a:p>
            <a:pPr lvl="1"/>
            <a:r>
              <a:rPr lang="cs-CZ" sz="1600" dirty="0">
                <a:latin typeface="Enriqueta" panose="02000000000000000000" pitchFamily="2" charset="0"/>
              </a:rPr>
              <a:t>Časy se zkracují v onlinu je to 2-3 týdny.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V jaké fázi nákupního rozhodování je náš zákazník?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Jaké budou CTA?</a:t>
            </a:r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0"/>
            <a:endParaRPr lang="cs-CZ" sz="2000" dirty="0">
              <a:latin typeface="Enriqueta" panose="02000000000000000000" pitchFamily="2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Message</a:t>
            </a:r>
          </a:p>
        </p:txBody>
      </p:sp>
      <p:sp>
        <p:nvSpPr>
          <p:cNvPr id="4" name="Down Arrow 3"/>
          <p:cNvSpPr/>
          <p:nvPr/>
        </p:nvSpPr>
        <p:spPr>
          <a:xfrm>
            <a:off x="7020272" y="1779662"/>
            <a:ext cx="648072" cy="20882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Down Arrow 6"/>
          <p:cNvSpPr/>
          <p:nvPr/>
        </p:nvSpPr>
        <p:spPr>
          <a:xfrm flipV="1">
            <a:off x="7851539" y="1783818"/>
            <a:ext cx="648072" cy="20882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4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>
                <a:latin typeface="Enriqueta" panose="02000000000000000000" pitchFamily="2" charset="0"/>
              </a:rPr>
              <a:t>Volba média, které by mělo být využito k co </a:t>
            </a:r>
            <a:r>
              <a:rPr lang="cs-CZ" sz="2000" b="1" dirty="0">
                <a:latin typeface="Enriqueta" panose="02000000000000000000" pitchFamily="2" charset="0"/>
              </a:rPr>
              <a:t>nejefektivnějšímu</a:t>
            </a:r>
            <a:r>
              <a:rPr lang="cs-CZ" sz="2000" dirty="0">
                <a:latin typeface="Enriqueta" panose="02000000000000000000" pitchFamily="2" charset="0"/>
              </a:rPr>
              <a:t> naplnění cíle.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Jsou média vhodné vzhledem k zamýšlené message?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Jsou zároveň nákladově únosné vzhledem k rozpočtu?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Jaká média obecně jsou v cílové skupině populární?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Jak se zákazník chová ve fázích nákupního rozhodování?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2397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využívání </a:t>
            </a:r>
            <a:r>
              <a:rPr lang="cs-CZ" b="1" dirty="0" err="1">
                <a:latin typeface="Enriqueta" panose="02000000000000000000" pitchFamily="2" charset="0"/>
              </a:rPr>
              <a:t>mediatypů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651" t="21301" r="22438" b="15001"/>
          <a:stretch/>
        </p:blipFill>
        <p:spPr>
          <a:xfrm>
            <a:off x="1043608" y="702043"/>
            <a:ext cx="6840760" cy="43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Vývoj využívání </a:t>
            </a:r>
            <a:r>
              <a:rPr lang="cs-CZ" b="1" dirty="0" err="1">
                <a:latin typeface="Enriqueta" panose="02000000000000000000" pitchFamily="2" charset="0"/>
              </a:rPr>
              <a:t>mediatypů</a:t>
            </a:r>
            <a:r>
              <a:rPr lang="cs-CZ" b="1" dirty="0">
                <a:latin typeface="Enriqueta" panose="02000000000000000000" pitchFamily="2" charset="0"/>
              </a:rPr>
              <a:t> v ČR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82" t="21300" r="40550" b="21300"/>
          <a:stretch/>
        </p:blipFill>
        <p:spPr>
          <a:xfrm>
            <a:off x="1907704" y="703189"/>
            <a:ext cx="5296270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2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Webová stránka/microsite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Sociální média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SEO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Mobilní marketing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Webináře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Obsahový marketing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Online reklamy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Email kampaně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Newsletter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Nástroje e-marketingu</a:t>
            </a:r>
          </a:p>
        </p:txBody>
      </p:sp>
    </p:spTree>
    <p:extLst>
      <p:ext uri="{BB962C8B-B14F-4D97-AF65-F5344CB8AC3E}">
        <p14:creationId xmlns:p14="http://schemas.microsoft.com/office/powerpoint/2010/main" val="78948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>
                <a:latin typeface="Enriqueta" panose="02000000000000000000" pitchFamily="2" charset="0"/>
              </a:rPr>
              <a:t>Stanovení toho, podle jakých kritérií budou měřeny výsledky.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CTR – click through rate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CPC – cost per click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CPM – cost per mile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Engagement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Reach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Bounce rate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Views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Detailněji jsme vše již procházeli (5. přednáška)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16224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>
                <a:latin typeface="Enriqueta" panose="02000000000000000000" pitchFamily="2" charset="0"/>
              </a:rPr>
              <a:t>Velmi často měříme celkové ROI kampaně – má to ale svá úskalí!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Pokud se jedná o </a:t>
            </a:r>
            <a:r>
              <a:rPr lang="cs-CZ" sz="2000" dirty="0" err="1">
                <a:latin typeface="Enriqueta" panose="02000000000000000000" pitchFamily="2" charset="0"/>
              </a:rPr>
              <a:t>eshop</a:t>
            </a:r>
            <a:r>
              <a:rPr lang="cs-CZ" sz="2000" dirty="0">
                <a:latin typeface="Enriqueta" panose="02000000000000000000" pitchFamily="2" charset="0"/>
              </a:rPr>
              <a:t> s komunikací jen v </a:t>
            </a:r>
            <a:r>
              <a:rPr lang="cs-CZ" sz="2000" dirty="0" err="1">
                <a:latin typeface="Enriqueta" panose="02000000000000000000" pitchFamily="2" charset="0"/>
              </a:rPr>
              <a:t>onlinu</a:t>
            </a:r>
            <a:r>
              <a:rPr lang="cs-CZ" sz="2000" dirty="0">
                <a:latin typeface="Enriqueta" panose="02000000000000000000" pitchFamily="2" charset="0"/>
              </a:rPr>
              <a:t>, je to velmi jednoduché:</a:t>
            </a:r>
          </a:p>
          <a:p>
            <a:pPr lvl="1"/>
            <a:r>
              <a:rPr lang="cs-CZ" sz="1600" dirty="0">
                <a:latin typeface="Enriqueta" panose="02000000000000000000" pitchFamily="2" charset="0"/>
              </a:rPr>
              <a:t>ROI = ((čistý zisk z kampaně - náklady na kampaň)/náklady na kampaň) * 100</a:t>
            </a:r>
          </a:p>
          <a:p>
            <a:pPr lvl="1"/>
            <a:r>
              <a:rPr lang="cs-CZ" sz="1600" dirty="0">
                <a:latin typeface="Enriqueta" panose="02000000000000000000" pitchFamily="2" charset="0"/>
              </a:rPr>
              <a:t>Příklad: ROI = ((70 000 – 50 000) / 50 000)*100 = 40%</a:t>
            </a:r>
          </a:p>
          <a:p>
            <a:r>
              <a:rPr lang="cs-CZ" sz="2000" dirty="0">
                <a:latin typeface="Enriqueta" panose="02000000000000000000" pitchFamily="2" charset="0"/>
              </a:rPr>
              <a:t>Problémy</a:t>
            </a:r>
          </a:p>
          <a:p>
            <a:pPr lvl="1"/>
            <a:r>
              <a:rPr lang="cs-CZ" sz="1600" dirty="0">
                <a:latin typeface="Enriqueta" panose="02000000000000000000" pitchFamily="2" charset="0"/>
              </a:rPr>
              <a:t>Kdy měřit – řada komunikačních aktivit má určitou setrvačnost – prodeje se neprojeví hned.</a:t>
            </a:r>
          </a:p>
          <a:p>
            <a:pPr lvl="1"/>
            <a:r>
              <a:rPr lang="cs-CZ" sz="1600" dirty="0" err="1">
                <a:latin typeface="Enriqueta" panose="02000000000000000000" pitchFamily="2" charset="0"/>
              </a:rPr>
              <a:t>Atribuce</a:t>
            </a:r>
            <a:r>
              <a:rPr lang="cs-CZ" sz="1600" dirty="0">
                <a:latin typeface="Enriqueta" panose="02000000000000000000" pitchFamily="2" charset="0"/>
              </a:rPr>
              <a:t> – působila na něj jen kampaň? Kolik zdrojů informací dnes člověk využije před nákupem? (6. přednáška)</a:t>
            </a:r>
          </a:p>
          <a:p>
            <a:pPr lvl="1"/>
            <a:r>
              <a:rPr lang="cs-CZ" sz="1600" dirty="0">
                <a:latin typeface="Enriqueta" panose="02000000000000000000" pitchFamily="2" charset="0"/>
              </a:rPr>
              <a:t>Makroekonomické a další celospolečenské vlivy (1. přednáška)</a:t>
            </a:r>
          </a:p>
          <a:p>
            <a:pPr lvl="1"/>
            <a:endParaRPr lang="cs-CZ" sz="1600" dirty="0">
              <a:latin typeface="Enriqueta" panose="02000000000000000000" pitchFamily="2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58073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Integrovaná marketingová komunikace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Proč plánovat?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Účely kampaní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Základní pilíře kampaně 5M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Mediální plán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13550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000" dirty="0">
                <a:latin typeface="Enriqueta" panose="02000000000000000000" pitchFamily="2" charset="0"/>
              </a:rPr>
              <a:t>Analyzujte v rychlosti společnost </a:t>
            </a:r>
            <a:r>
              <a:rPr lang="cs-CZ" sz="2000" dirty="0" err="1">
                <a:latin typeface="Enriqueta" panose="02000000000000000000" pitchFamily="2" charset="0"/>
              </a:rPr>
              <a:t>Alpine</a:t>
            </a:r>
            <a:r>
              <a:rPr lang="cs-CZ" sz="2000" dirty="0">
                <a:latin typeface="Enriqueta" panose="02000000000000000000" pitchFamily="2" charset="0"/>
              </a:rPr>
              <a:t> Pro (10 minut)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Vytvořte komplexní marketingovou kampaň při použití 5M (20 minut)</a:t>
            </a:r>
          </a:p>
          <a:p>
            <a:pPr lvl="0"/>
            <a:r>
              <a:rPr lang="cs-CZ" sz="2000" b="1" dirty="0" err="1">
                <a:latin typeface="Enriqueta" panose="02000000000000000000" pitchFamily="2" charset="0"/>
              </a:rPr>
              <a:t>Mission</a:t>
            </a:r>
            <a:r>
              <a:rPr lang="cs-CZ" sz="2000" dirty="0">
                <a:latin typeface="Enriqueta" panose="02000000000000000000" pitchFamily="2" charset="0"/>
              </a:rPr>
              <a:t> – Cíl</a:t>
            </a:r>
          </a:p>
          <a:p>
            <a:pPr lvl="0"/>
            <a:r>
              <a:rPr lang="cs-CZ" sz="2000" b="1" dirty="0">
                <a:latin typeface="Enriqueta" panose="02000000000000000000" pitchFamily="2" charset="0"/>
              </a:rPr>
              <a:t>Money </a:t>
            </a:r>
            <a:r>
              <a:rPr lang="cs-CZ" sz="2000" dirty="0">
                <a:latin typeface="Enriqueta" panose="02000000000000000000" pitchFamily="2" charset="0"/>
              </a:rPr>
              <a:t>– Rozpočet</a:t>
            </a:r>
          </a:p>
          <a:p>
            <a:pPr lvl="0"/>
            <a:r>
              <a:rPr lang="cs-CZ" sz="2000" b="1" dirty="0" err="1">
                <a:latin typeface="Enriqueta" panose="02000000000000000000" pitchFamily="2" charset="0"/>
              </a:rPr>
              <a:t>Message</a:t>
            </a:r>
            <a:r>
              <a:rPr lang="cs-CZ" sz="2000" dirty="0">
                <a:latin typeface="Enriqueta" panose="02000000000000000000" pitchFamily="2" charset="0"/>
              </a:rPr>
              <a:t> – Zpráva</a:t>
            </a:r>
          </a:p>
          <a:p>
            <a:pPr lvl="0"/>
            <a:r>
              <a:rPr lang="cs-CZ" sz="2000" b="1" dirty="0">
                <a:latin typeface="Enriqueta" panose="02000000000000000000" pitchFamily="2" charset="0"/>
              </a:rPr>
              <a:t>Media</a:t>
            </a:r>
            <a:r>
              <a:rPr lang="cs-CZ" sz="2000" dirty="0">
                <a:latin typeface="Enriqueta" panose="02000000000000000000" pitchFamily="2" charset="0"/>
              </a:rPr>
              <a:t> – Média</a:t>
            </a:r>
          </a:p>
          <a:p>
            <a:pPr lvl="0"/>
            <a:r>
              <a:rPr lang="cs-CZ" sz="2000" b="1" dirty="0" err="1">
                <a:latin typeface="Enriqueta" panose="02000000000000000000" pitchFamily="2" charset="0"/>
              </a:rPr>
              <a:t>Measurement</a:t>
            </a:r>
            <a:r>
              <a:rPr lang="cs-CZ" sz="2000" dirty="0">
                <a:latin typeface="Enriqueta" panose="02000000000000000000" pitchFamily="2" charset="0"/>
              </a:rPr>
              <a:t> – Měření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Prezentujte v minutě nápady!</a:t>
            </a:r>
          </a:p>
          <a:p>
            <a:pPr lvl="0"/>
            <a:endParaRPr lang="cs-CZ" sz="2000" dirty="0">
              <a:latin typeface="Enriqueta" panose="02000000000000000000" pitchFamily="2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Úkol č. 1 využití 5M v praxi</a:t>
            </a:r>
          </a:p>
        </p:txBody>
      </p:sp>
      <p:pic>
        <p:nvPicPr>
          <p:cNvPr id="1026" name="Picture 2" descr="Výsledek obrázku pro Alpine pr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55726"/>
            <a:ext cx="4632449" cy="5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4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3206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Časový rozvrh, v němž budou odvysílány televizní či rozhlasové spoty, otištěna inzerce a vyvěšena venkovní či online reklama, spolu s podrobným rozpisem jednotlivých médií a formátů, uvedením ukazatelů očekávaného reklamního zásahu.</a:t>
            </a:r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 err="1">
                <a:latin typeface="Enriqueta" panose="02000000000000000000" pitchFamily="2" charset="0"/>
              </a:rPr>
              <a:t>Mediaplán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88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Offline a online</a:t>
            </a:r>
          </a:p>
          <a:p>
            <a:pPr lvl="1"/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Běžně se v kampani využívá kombinace nástrojů</a:t>
            </a:r>
          </a:p>
          <a:p>
            <a:pPr lvl="1"/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 vše v offlinu ale funguje v onlinu</a:t>
            </a:r>
          </a:p>
          <a:p>
            <a:pPr lvl="2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Nejviditelnější to je u videa</a:t>
            </a:r>
          </a:p>
          <a:p>
            <a:pPr lvl="2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30 vteřinový spot má buildup v onlinu na to není čas!</a:t>
            </a:r>
          </a:p>
          <a:p>
            <a:r>
              <a:rPr lang="cs-CZ" altLang="cs-CZ" sz="2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Placená a neplacené komunikace</a:t>
            </a:r>
          </a:p>
          <a:p>
            <a:pPr lvl="1"/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Lepší je, když se doplňují.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Co integrovat do mediaplánu?</a:t>
            </a:r>
          </a:p>
        </p:txBody>
      </p:sp>
    </p:spTree>
    <p:extLst>
      <p:ext uri="{BB962C8B-B14F-4D97-AF65-F5344CB8AC3E}">
        <p14:creationId xmlns:p14="http://schemas.microsoft.com/office/powerpoint/2010/main" val="146949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243806"/>
              </p:ext>
            </p:extLst>
          </p:nvPr>
        </p:nvGraphicFramePr>
        <p:xfrm>
          <a:off x="395288" y="1131888"/>
          <a:ext cx="82804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Jak mediaplán vypadá?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36383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Enriqueta" panose="02000000000000000000" pitchFamily="2" charset="0"/>
                <a:cs typeface="Arial" panose="020B0604020202020204" pitchFamily="34" charset="0"/>
              </a:rPr>
              <a:t>Horizontální a vertikální přístupy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Enriqueta" panose="02000000000000000000" pitchFamily="2" charset="0"/>
                <a:cs typeface="Arial" panose="020B0604020202020204" pitchFamily="34" charset="0"/>
              </a:rPr>
              <a:t>Horizontální jsou pro </a:t>
            </a:r>
            <a:r>
              <a:rPr lang="cs-CZ" dirty="0" err="1">
                <a:latin typeface="Enriqueta" panose="02000000000000000000" pitchFamily="2" charset="0"/>
                <a:cs typeface="Arial" panose="020B0604020202020204" pitchFamily="34" charset="0"/>
              </a:rPr>
              <a:t>mediatypy</a:t>
            </a:r>
            <a:r>
              <a:rPr lang="cs-CZ" dirty="0">
                <a:latin typeface="Enriqueta" panose="02000000000000000000" pitchFamily="2" charset="0"/>
                <a:cs typeface="Arial" panose="020B0604020202020204" pitchFamily="34" charset="0"/>
              </a:rPr>
              <a:t> 24/7 – celý obsahový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Enriqueta" panose="02000000000000000000" pitchFamily="2" charset="0"/>
                <a:cs typeface="Arial" panose="020B0604020202020204" pitchFamily="34" charset="0"/>
              </a:rPr>
              <a:t>Vertikální jsou pro klasické kampaně - </a:t>
            </a:r>
            <a:r>
              <a:rPr lang="cs-CZ" dirty="0" err="1">
                <a:latin typeface="Enriqueta" panose="02000000000000000000" pitchFamily="2" charset="0"/>
                <a:cs typeface="Arial" panose="020B0604020202020204" pitchFamily="34" charset="0"/>
              </a:rPr>
              <a:t>multichannel</a:t>
            </a:r>
            <a:endParaRPr lang="cs-CZ" dirty="0">
              <a:latin typeface="Enriquet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5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latin typeface="Enriqueta" panose="02000000000000000000" pitchFamily="2" charset="0"/>
              </a:rPr>
              <a:t>Připravte pro firmu </a:t>
            </a:r>
            <a:r>
              <a:rPr lang="cs-CZ" sz="2000" dirty="0" err="1">
                <a:latin typeface="Enriqueta" panose="02000000000000000000" pitchFamily="2" charset="0"/>
              </a:rPr>
              <a:t>mediaplán</a:t>
            </a:r>
            <a:r>
              <a:rPr lang="cs-CZ" sz="2000" dirty="0">
                <a:latin typeface="Enriqueta" panose="02000000000000000000" pitchFamily="2" charset="0"/>
              </a:rPr>
              <a:t> na jeden měsíc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Nastartujte Excel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Do sloupců patří čas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Do řádků </a:t>
            </a:r>
            <a:r>
              <a:rPr lang="cs-CZ" sz="2000" dirty="0" err="1">
                <a:latin typeface="Enriqueta" panose="02000000000000000000" pitchFamily="2" charset="0"/>
              </a:rPr>
              <a:t>mediatypy</a:t>
            </a:r>
            <a:r>
              <a:rPr lang="cs-CZ" sz="2000" dirty="0">
                <a:latin typeface="Enriqueta" panose="02000000000000000000" pitchFamily="2" charset="0"/>
              </a:rPr>
              <a:t> podle těch, které jsme probrali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Jednotlivé buňky vyplňte textem a barvami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Identifikujte kolik lidí budete potřebovat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Odhadněte náklady na mediální prostor i lidské zdroje</a:t>
            </a:r>
          </a:p>
          <a:p>
            <a:pPr lvl="0"/>
            <a:r>
              <a:rPr lang="cs-CZ" sz="2000" dirty="0">
                <a:latin typeface="Enriqueta" panose="02000000000000000000" pitchFamily="2" charset="0"/>
              </a:rPr>
              <a:t>Nezapomeňte na reporting</a:t>
            </a:r>
          </a:p>
          <a:p>
            <a:pPr lvl="0"/>
            <a:endParaRPr lang="cs-CZ" sz="2000" dirty="0">
              <a:latin typeface="Enriqueta" panose="02000000000000000000" pitchFamily="2" charset="0"/>
            </a:endParaRP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Úkol č. 2 tvorba vlastního </a:t>
            </a:r>
            <a:r>
              <a:rPr lang="cs-CZ" b="1" dirty="0" err="1">
                <a:latin typeface="Enriqueta" panose="02000000000000000000" pitchFamily="2" charset="0"/>
              </a:rPr>
              <a:t>mediaplánu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81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88" t="13601" r="-388" b="5600"/>
          <a:stretch/>
        </p:blipFill>
        <p:spPr>
          <a:xfrm>
            <a:off x="323528" y="843558"/>
            <a:ext cx="8100392" cy="3681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9662"/>
            <a:ext cx="3898089" cy="22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Děkuji za pozornost</a:t>
            </a:r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Promítáme prvky Integrované marketingové komunikace (IMC) do každodenních aktivit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Integrace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Online – Offline</a:t>
            </a:r>
          </a:p>
          <a:p>
            <a:pPr lvl="2"/>
            <a:r>
              <a:rPr lang="cs-CZ" alt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74% lidí denně sleduje TV (2. přednáška)</a:t>
            </a:r>
          </a:p>
          <a:p>
            <a:pPr lvl="2"/>
            <a:r>
              <a:rPr lang="cs-CZ" alt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Sleduje ji ale jinak?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Paid – </a:t>
            </a:r>
            <a:r>
              <a:rPr lang="cs-CZ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Owned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cs-CZ" altLang="cs-CZ" sz="20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Earned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cs-CZ" alt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Konzumace obsahu on </a:t>
            </a:r>
            <a:r>
              <a:rPr lang="cs-CZ" altLang="cs-CZ" sz="16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demand</a:t>
            </a:r>
            <a:r>
              <a:rPr lang="cs-CZ" alt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(7. přednáška)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Komunikační mix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Komplexnost</a:t>
            </a:r>
          </a:p>
        </p:txBody>
      </p:sp>
      <p:pic>
        <p:nvPicPr>
          <p:cNvPr id="1026" name="Picture 2" descr="Výsledek obrázku pro mix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55726"/>
            <a:ext cx="1786726" cy="21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6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6926" t="15001" r="39762" b="45800"/>
          <a:stretch/>
        </p:blipFill>
        <p:spPr>
          <a:xfrm>
            <a:off x="5025376" y="3127276"/>
            <a:ext cx="3960440" cy="20162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7163" t="8000" r="27951" b="33200"/>
          <a:stretch/>
        </p:blipFill>
        <p:spPr>
          <a:xfrm>
            <a:off x="4932040" y="195486"/>
            <a:ext cx="3693736" cy="2721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9050" t="34601" r="42913" b="18199"/>
          <a:stretch/>
        </p:blipFill>
        <p:spPr>
          <a:xfrm>
            <a:off x="280" y="2726035"/>
            <a:ext cx="4392488" cy="24277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 b="9483"/>
          <a:stretch/>
        </p:blipFill>
        <p:spPr>
          <a:xfrm>
            <a:off x="2123728" y="124748"/>
            <a:ext cx="1816857" cy="27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1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Proces rozprostření akcí v čase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Získáme lepší přehled o objemech investice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Zpřehledníme hluchá místa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Promítneme strategické cíle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Vytyčíme kompetence a odpovědnost</a:t>
            </a:r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Zajistíme kontinuitu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Získáme synergii (1+1=3)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Uvědomíme si, kolik práce to celé dá!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Plánování a plán obecně v komunikaci</a:t>
            </a:r>
          </a:p>
        </p:txBody>
      </p:sp>
    </p:spTree>
    <p:extLst>
      <p:ext uri="{BB962C8B-B14F-4D97-AF65-F5344CB8AC3E}">
        <p14:creationId xmlns:p14="http://schemas.microsoft.com/office/powerpoint/2010/main" val="197104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Komunikační aktivita v určitém čase, která je spojena s určitým obsahem a zprávou za účelem naplnění specifikovaného cíle.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Původní význam byl v nadlinkové komunikaci jiný než je nyní.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Vzniká nový typ komunikace – obsah a 24/7 přítomnost.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Kampaň</a:t>
            </a:r>
          </a:p>
        </p:txBody>
      </p:sp>
    </p:spTree>
    <p:extLst>
      <p:ext uri="{BB962C8B-B14F-4D97-AF65-F5344CB8AC3E}">
        <p14:creationId xmlns:p14="http://schemas.microsoft.com/office/powerpoint/2010/main" val="245593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Základní účely kampaní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Uvedení nového produktu na trh (3. přednáška)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Uvedení nové značky na trh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Podpora prodeje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Rozšiřování povědomí o stávající značce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Vytváření asociací se stávající značkou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Repositioning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Rebranding</a:t>
            </a:r>
          </a:p>
          <a:p>
            <a:pPr lvl="1"/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Kampaň</a:t>
            </a:r>
          </a:p>
        </p:txBody>
      </p:sp>
    </p:spTree>
    <p:extLst>
      <p:ext uri="{BB962C8B-B14F-4D97-AF65-F5344CB8AC3E}">
        <p14:creationId xmlns:p14="http://schemas.microsoft.com/office/powerpoint/2010/main" val="410995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Marketingové strategie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Mám vyřešeno co, komu a proč prodávám.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Komunikační strategie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Vím, co chci říct a jakou očekávám reakci.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Kreativní strategie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Vím, jak upoutám pozornost a tím snížím náklady.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Mediální plánování</a:t>
            </a:r>
          </a:p>
          <a:p>
            <a:pPr lvl="1"/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Vím, kde mu to budu říkat a jak dlouho.</a:t>
            </a: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Důležitý </a:t>
            </a:r>
            <a:r>
              <a:rPr lang="cs-CZ" b="1" dirty="0" err="1">
                <a:latin typeface="Enriqueta" panose="02000000000000000000" pitchFamily="2" charset="0"/>
              </a:rPr>
              <a:t>checklist</a:t>
            </a:r>
            <a:r>
              <a:rPr lang="cs-CZ" b="1" dirty="0">
                <a:latin typeface="Enriqueta" panose="02000000000000000000" pitchFamily="2" charset="0"/>
              </a:rPr>
              <a:t> a postup procesu</a:t>
            </a:r>
          </a:p>
        </p:txBody>
      </p:sp>
    </p:spTree>
    <p:extLst>
      <p:ext uri="{BB962C8B-B14F-4D97-AF65-F5344CB8AC3E}">
        <p14:creationId xmlns:p14="http://schemas.microsoft.com/office/powerpoint/2010/main" val="328842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6940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b="1" dirty="0">
                <a:latin typeface="Enriqueta" panose="02000000000000000000" pitchFamily="2" charset="0"/>
              </a:rPr>
              <a:t>Mission</a:t>
            </a:r>
            <a:r>
              <a:rPr lang="cs-CZ" dirty="0">
                <a:latin typeface="Enriqueta" panose="02000000000000000000" pitchFamily="2" charset="0"/>
              </a:rPr>
              <a:t> – Cíl</a:t>
            </a:r>
          </a:p>
          <a:p>
            <a:pPr lvl="0"/>
            <a:r>
              <a:rPr lang="cs-CZ" b="1" dirty="0">
                <a:latin typeface="Enriqueta" panose="02000000000000000000" pitchFamily="2" charset="0"/>
              </a:rPr>
              <a:t>Money </a:t>
            </a:r>
            <a:r>
              <a:rPr lang="cs-CZ" dirty="0">
                <a:latin typeface="Enriqueta" panose="02000000000000000000" pitchFamily="2" charset="0"/>
              </a:rPr>
              <a:t>– Rozpočet</a:t>
            </a:r>
          </a:p>
          <a:p>
            <a:pPr lvl="0"/>
            <a:r>
              <a:rPr lang="cs-CZ" b="1" dirty="0">
                <a:latin typeface="Enriqueta" panose="02000000000000000000" pitchFamily="2" charset="0"/>
              </a:rPr>
              <a:t>Message</a:t>
            </a:r>
            <a:r>
              <a:rPr lang="cs-CZ" dirty="0">
                <a:latin typeface="Enriqueta" panose="02000000000000000000" pitchFamily="2" charset="0"/>
              </a:rPr>
              <a:t> – Zpráva</a:t>
            </a:r>
          </a:p>
          <a:p>
            <a:pPr lvl="0"/>
            <a:r>
              <a:rPr lang="cs-CZ" b="1" dirty="0">
                <a:latin typeface="Enriqueta" panose="02000000000000000000" pitchFamily="2" charset="0"/>
              </a:rPr>
              <a:t>Media</a:t>
            </a:r>
            <a:r>
              <a:rPr lang="cs-CZ" dirty="0">
                <a:latin typeface="Enriqueta" panose="02000000000000000000" pitchFamily="2" charset="0"/>
              </a:rPr>
              <a:t> – Média</a:t>
            </a:r>
          </a:p>
          <a:p>
            <a:pPr lvl="0"/>
            <a:r>
              <a:rPr lang="cs-CZ" b="1" dirty="0">
                <a:latin typeface="Enriqueta" panose="02000000000000000000" pitchFamily="2" charset="0"/>
              </a:rPr>
              <a:t>Measurement</a:t>
            </a:r>
            <a:r>
              <a:rPr lang="cs-CZ" dirty="0">
                <a:latin typeface="Enriqueta" panose="02000000000000000000" pitchFamily="2" charset="0"/>
              </a:rPr>
              <a:t> – Měření</a:t>
            </a:r>
          </a:p>
          <a:p>
            <a:endParaRPr lang="cs-CZ" alt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Základní pilíře kampaňe 5M</a:t>
            </a:r>
          </a:p>
        </p:txBody>
      </p:sp>
      <p:sp>
        <p:nvSpPr>
          <p:cNvPr id="2" name="Down Arrow 1"/>
          <p:cNvSpPr/>
          <p:nvPr/>
        </p:nvSpPr>
        <p:spPr>
          <a:xfrm>
            <a:off x="5868144" y="1203598"/>
            <a:ext cx="1584176" cy="25922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80321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808</Words>
  <Application>Microsoft Office PowerPoint</Application>
  <PresentationFormat>Předvádění na obrazovce (16:9)</PresentationFormat>
  <Paragraphs>194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Enriqueta</vt:lpstr>
      <vt:lpstr>Times New Roman</vt:lpstr>
      <vt:lpstr>SLU</vt:lpstr>
      <vt:lpstr>Plánování kampaní online</vt:lpstr>
      <vt:lpstr>Obsah</vt:lpstr>
      <vt:lpstr>Komplexnost</vt:lpstr>
      <vt:lpstr>Prezentace aplikace PowerPoint</vt:lpstr>
      <vt:lpstr>Plánování a plán obecně v komunikaci</vt:lpstr>
      <vt:lpstr>Kampaň</vt:lpstr>
      <vt:lpstr>Kampaň</vt:lpstr>
      <vt:lpstr>Důležitý checklist a postup procesu</vt:lpstr>
      <vt:lpstr>Základní pilíře kampaňe 5M</vt:lpstr>
      <vt:lpstr>Mission</vt:lpstr>
      <vt:lpstr>Money</vt:lpstr>
      <vt:lpstr>Prezentace aplikace PowerPoint</vt:lpstr>
      <vt:lpstr>Message</vt:lpstr>
      <vt:lpstr>Media</vt:lpstr>
      <vt:lpstr>Vývoj využívání mediatypů</vt:lpstr>
      <vt:lpstr>Vývoj využívání mediatypů v ČR</vt:lpstr>
      <vt:lpstr>Nástroje e-marketingu</vt:lpstr>
      <vt:lpstr>Measurement</vt:lpstr>
      <vt:lpstr>Measurement</vt:lpstr>
      <vt:lpstr>Úkol č. 1 využití 5M v praxi</vt:lpstr>
      <vt:lpstr>Prezentace aplikace PowerPoint</vt:lpstr>
      <vt:lpstr>Mediaplán</vt:lpstr>
      <vt:lpstr>Co integrovat do mediaplánu?</vt:lpstr>
      <vt:lpstr>Jak mediaplán vypadá?</vt:lpstr>
      <vt:lpstr>Úkol č. 2 tvorba vlastního mediaplánu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267</cp:revision>
  <dcterms:created xsi:type="dcterms:W3CDTF">2016-07-06T15:42:34Z</dcterms:created>
  <dcterms:modified xsi:type="dcterms:W3CDTF">2019-12-18T08:29:08Z</dcterms:modified>
</cp:coreProperties>
</file>