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66" r:id="rId4"/>
    <p:sldId id="267" r:id="rId5"/>
    <p:sldId id="272" r:id="rId6"/>
    <p:sldId id="268" r:id="rId7"/>
    <p:sldId id="269" r:id="rId8"/>
    <p:sldId id="270" r:id="rId9"/>
    <p:sldId id="273" r:id="rId10"/>
    <p:sldId id="274" r:id="rId11"/>
    <p:sldId id="275" r:id="rId12"/>
    <p:sldId id="288" r:id="rId13"/>
    <p:sldId id="289" r:id="rId14"/>
    <p:sldId id="298" r:id="rId15"/>
    <p:sldId id="300" r:id="rId16"/>
    <p:sldId id="290" r:id="rId17"/>
    <p:sldId id="293" r:id="rId18"/>
    <p:sldId id="291" r:id="rId19"/>
    <p:sldId id="295" r:id="rId20"/>
    <p:sldId id="301" r:id="rId21"/>
    <p:sldId id="294" r:id="rId22"/>
    <p:sldId id="296" r:id="rId23"/>
    <p:sldId id="271" r:id="rId24"/>
    <p:sldId id="280" r:id="rId25"/>
    <p:sldId id="299" r:id="rId26"/>
    <p:sldId id="276" r:id="rId27"/>
    <p:sldId id="281" r:id="rId28"/>
    <p:sldId id="277" r:id="rId29"/>
    <p:sldId id="278" r:id="rId30"/>
    <p:sldId id="279" r:id="rId31"/>
    <p:sldId id="284" r:id="rId32"/>
    <p:sldId id="285" r:id="rId33"/>
    <p:sldId id="287" r:id="rId34"/>
    <p:sldId id="263" r:id="rId35"/>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E3A"/>
    <a:srgbClr val="307871"/>
    <a:srgbClr val="000000"/>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8D88EC-484C-4B25-AD91-85A42685A037}" v="4" dt="2020-10-14T09:02:41.2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75" autoAdjust="0"/>
  </p:normalViewPr>
  <p:slideViewPr>
    <p:cSldViewPr>
      <p:cViewPr varScale="1">
        <p:scale>
          <a:sx n="126" d="100"/>
          <a:sy n="126" d="100"/>
        </p:scale>
        <p:origin x="588"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Stoklasa" userId="7c7ba8f323bf6ffe" providerId="LiveId" clId="{EA8D88EC-484C-4B25-AD91-85A42685A037}"/>
    <pc:docChg chg="custSel addSld modSld">
      <pc:chgData name="Michal Stoklasa" userId="7c7ba8f323bf6ffe" providerId="LiveId" clId="{EA8D88EC-484C-4B25-AD91-85A42685A037}" dt="2020-10-14T09:02:57.212" v="185" actId="20577"/>
      <pc:docMkLst>
        <pc:docMk/>
      </pc:docMkLst>
      <pc:sldChg chg="addSp delSp modSp add mod">
        <pc:chgData name="Michal Stoklasa" userId="7c7ba8f323bf6ffe" providerId="LiveId" clId="{EA8D88EC-484C-4B25-AD91-85A42685A037}" dt="2020-10-14T09:02:57.212" v="185" actId="20577"/>
        <pc:sldMkLst>
          <pc:docMk/>
          <pc:sldMk cId="4048038476" sldId="300"/>
        </pc:sldMkLst>
        <pc:spChg chg="add mod">
          <ac:chgData name="Michal Stoklasa" userId="7c7ba8f323bf6ffe" providerId="LiveId" clId="{EA8D88EC-484C-4B25-AD91-85A42685A037}" dt="2020-10-14T09:02:45.101" v="182" actId="6549"/>
          <ac:spMkLst>
            <pc:docMk/>
            <pc:sldMk cId="4048038476" sldId="300"/>
            <ac:spMk id="3" creationId="{6366547B-3C0C-4EA5-8F55-70FC9397C6BD}"/>
          </ac:spMkLst>
        </pc:spChg>
        <pc:spChg chg="mod">
          <ac:chgData name="Michal Stoklasa" userId="7c7ba8f323bf6ffe" providerId="LiveId" clId="{EA8D88EC-484C-4B25-AD91-85A42685A037}" dt="2020-10-14T09:02:57.212" v="185" actId="20577"/>
          <ac:spMkLst>
            <pc:docMk/>
            <pc:sldMk cId="4048038476" sldId="300"/>
            <ac:spMk id="6" creationId="{00000000-0000-0000-0000-000000000000}"/>
          </ac:spMkLst>
        </pc:spChg>
        <pc:picChg chg="del">
          <ac:chgData name="Michal Stoklasa" userId="7c7ba8f323bf6ffe" providerId="LiveId" clId="{EA8D88EC-484C-4B25-AD91-85A42685A037}" dt="2020-10-14T08:33:23.187" v="41" actId="478"/>
          <ac:picMkLst>
            <pc:docMk/>
            <pc:sldMk cId="4048038476" sldId="300"/>
            <ac:picMk id="2" creationId="{00000000-0000-0000-0000-000000000000}"/>
          </ac:picMkLst>
        </pc:picChg>
        <pc:picChg chg="add mod">
          <ac:chgData name="Michal Stoklasa" userId="7c7ba8f323bf6ffe" providerId="LiveId" clId="{EA8D88EC-484C-4B25-AD91-85A42685A037}" dt="2020-10-14T09:01:51.796" v="175" actId="962"/>
          <ac:picMkLst>
            <pc:docMk/>
            <pc:sldMk cId="4048038476" sldId="300"/>
            <ac:picMk id="5" creationId="{BEAE93EB-EB26-4A77-B903-729D77D6D3B3}"/>
          </ac:picMkLst>
        </pc:picChg>
        <pc:picChg chg="add mod">
          <ac:chgData name="Michal Stoklasa" userId="7c7ba8f323bf6ffe" providerId="LiveId" clId="{EA8D88EC-484C-4B25-AD91-85A42685A037}" dt="2020-10-14T09:02:52.355" v="184" actId="14100"/>
          <ac:picMkLst>
            <pc:docMk/>
            <pc:sldMk cId="4048038476" sldId="300"/>
            <ac:picMk id="8" creationId="{422B170E-C74D-49BE-AF43-C46B8ED9280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11.10.2021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Vezmeme-li v úvahu model totálního produktu v marketingu, vyplyne nám z toho, že v rámci jednotlivých vrstev je důležitá nejen fyzická charakteristika produktu, ale právě ty nehmatatelné atributy přidávají největší část hodnoty. Např. u </a:t>
            </a:r>
            <a:r>
              <a:rPr lang="cs-CZ" sz="1200" kern="1200" dirty="0" err="1">
                <a:solidFill>
                  <a:schemeClr val="tx1"/>
                </a:solidFill>
                <a:effectLst/>
                <a:latin typeface="+mn-lt"/>
                <a:ea typeface="+mn-ea"/>
                <a:cs typeface="+mn-cs"/>
              </a:rPr>
              <a:t>high-tech</a:t>
            </a:r>
            <a:r>
              <a:rPr lang="cs-CZ" sz="1200" kern="1200" dirty="0">
                <a:solidFill>
                  <a:schemeClr val="tx1"/>
                </a:solidFill>
                <a:effectLst/>
                <a:latin typeface="+mn-lt"/>
                <a:ea typeface="+mn-ea"/>
                <a:cs typeface="+mn-cs"/>
              </a:rPr>
              <a:t> zařízení firmy často sklouznou pouze k zaměření na technické specifikace (patrné např. u telefonů s neustále rostoucím počtem </a:t>
            </a:r>
            <a:r>
              <a:rPr lang="cs-CZ" sz="1200" kern="1200" dirty="0" err="1">
                <a:solidFill>
                  <a:schemeClr val="tx1"/>
                </a:solidFill>
                <a:effectLst/>
                <a:latin typeface="+mn-lt"/>
                <a:ea typeface="+mn-ea"/>
                <a:cs typeface="+mn-cs"/>
              </a:rPr>
              <a:t>megapixelů</a:t>
            </a:r>
            <a:r>
              <a:rPr lang="cs-CZ" sz="1200" kern="1200" dirty="0">
                <a:solidFill>
                  <a:schemeClr val="tx1"/>
                </a:solidFill>
                <a:effectLst/>
                <a:latin typeface="+mn-lt"/>
                <a:ea typeface="+mn-ea"/>
                <a:cs typeface="+mn-cs"/>
              </a:rPr>
              <a:t> fotoaparátů, rostoucím rozlišením displejů apod.), místo aby se soustředily na přidanou hodnotu produktu v oblasti digitálních služeb. Patrné je to např. opět u telefonů na chování </a:t>
            </a:r>
            <a:r>
              <a:rPr lang="cs-CZ" sz="1200" kern="1200" dirty="0" err="1">
                <a:solidFill>
                  <a:schemeClr val="tx1"/>
                </a:solidFill>
                <a:effectLst/>
                <a:latin typeface="+mn-lt"/>
                <a:ea typeface="+mn-ea"/>
                <a:cs typeface="+mn-cs"/>
              </a:rPr>
              <a:t>Samsungu</a:t>
            </a:r>
            <a:r>
              <a:rPr lang="cs-CZ" sz="1200" kern="1200" dirty="0">
                <a:solidFill>
                  <a:schemeClr val="tx1"/>
                </a:solidFill>
                <a:effectLst/>
                <a:latin typeface="+mn-lt"/>
                <a:ea typeface="+mn-ea"/>
                <a:cs typeface="+mn-cs"/>
              </a:rPr>
              <a:t> vůči </a:t>
            </a:r>
            <a:r>
              <a:rPr lang="cs-CZ" sz="1200" kern="1200" dirty="0" err="1">
                <a:solidFill>
                  <a:schemeClr val="tx1"/>
                </a:solidFill>
                <a:effectLst/>
                <a:latin typeface="+mn-lt"/>
                <a:ea typeface="+mn-ea"/>
                <a:cs typeface="+mn-cs"/>
              </a:rPr>
              <a:t>Applu</a:t>
            </a:r>
            <a:r>
              <a:rPr lang="cs-CZ" sz="1200" kern="1200" dirty="0">
                <a:solidFill>
                  <a:schemeClr val="tx1"/>
                </a:solidFill>
                <a:effectLst/>
                <a:latin typeface="+mn-lt"/>
                <a:ea typeface="+mn-ea"/>
                <a:cs typeface="+mn-cs"/>
              </a:rPr>
              <a:t>. Samsung dlouhou dobu naprosto ignoroval tuto přidanou hodnotu a pouze se soustředil na specifikace. Běžnému uživateli je ale naprosto jedno, kolik má telefon </a:t>
            </a:r>
            <a:r>
              <a:rPr lang="cs-CZ" sz="1200" kern="1200" dirty="0" err="1">
                <a:solidFill>
                  <a:schemeClr val="tx1"/>
                </a:solidFill>
                <a:effectLst/>
                <a:latin typeface="+mn-lt"/>
                <a:ea typeface="+mn-ea"/>
                <a:cs typeface="+mn-cs"/>
              </a:rPr>
              <a:t>megapixelů</a:t>
            </a:r>
            <a:r>
              <a:rPr lang="cs-CZ" sz="1200" kern="1200" dirty="0">
                <a:solidFill>
                  <a:schemeClr val="tx1"/>
                </a:solidFill>
                <a:effectLst/>
                <a:latin typeface="+mn-lt"/>
                <a:ea typeface="+mn-ea"/>
                <a:cs typeface="+mn-cs"/>
              </a:rPr>
              <a:t>, on chce snadnost použití a plný obchod, odkud si může stáhnout hudbu, filmy, knihy apod. Samsung tento skluz musel dohánět řadu let (pokusy o vlastní obchod, vlastní hudbu, úspěch až při spolupráci s externími partnery).</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4013836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Zdroj: https://www.linkedin.com/pulse/future-consumer-products-focused-product-ecosystem-nikhil-krishnan </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4154779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Zdroj: https://www.linkedin.com/pulse/future-consumer-products-focused-product-ecosystem-nikhil-krishnan </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282221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3766782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1813108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https://www.slideshare.net/janschmiedgen/business-ecosystem-design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1633016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https://www.slideshare.net/janschmiedgen/business-ecosystem-design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3128412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https://www.slideshare.net/janschmiedgen/business-ecosystem-design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415005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a:t>
            </a:r>
            <a:r>
              <a:rPr lang="cs-CZ" baseline="0" dirty="0"/>
              <a:t> https://www.slideshare.net/andreasc/digital-ecosystems-for-telenor-digital-winners?next_slideshow=1</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3569368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a:t>
            </a:r>
            <a:r>
              <a:rPr lang="cs-CZ" baseline="0" dirty="0"/>
              <a:t> https://cz.pinterest.com/pin/8162843054074839/</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654023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1675926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2271467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3996500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a:t>
            </a:r>
            <a:r>
              <a:rPr lang="cs-CZ" baseline="0" dirty="0"/>
              <a:t> http://www.jaknainternet.cz/page/1665/crowdsourcing/</a:t>
            </a:r>
          </a:p>
          <a:p>
            <a:endParaRPr lang="cs-CZ" baseline="0" dirty="0"/>
          </a:p>
          <a:p>
            <a:r>
              <a:rPr lang="cs-CZ" baseline="0" dirty="0"/>
              <a:t>Zdroj: http://www.slideshare.net/EnterpriseCoCreation/local-motors-co-creation-case-epmd-13-july2011-v4 !</a:t>
            </a:r>
            <a:r>
              <a:rPr lang="cs-CZ" baseline="0" dirty="0" err="1"/>
              <a:t>thx</a:t>
            </a:r>
            <a:r>
              <a:rPr lang="cs-CZ" baseline="0" dirty="0"/>
              <a:t> to Martin </a:t>
            </a:r>
            <a:r>
              <a:rPr lang="cs-CZ" baseline="0" dirty="0" err="1"/>
              <a:t>Klepek</a:t>
            </a:r>
            <a:r>
              <a:rPr lang="cs-CZ" baseline="0" dirty="0"/>
              <a:t>!</a:t>
            </a:r>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3167892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171121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2218275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3928515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4229995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1899277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3056666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4128330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1120060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1045707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1421251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2680469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3296750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3588088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1677611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2152877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Typickým příkladem zde jsou produkty firmy Apple. Jakmile si pořídíte jedno zařízení, dejme tomu iPhone, po přihlášení začínáte využívat veškeré návazné služby, které tvoří značnou část z přidané hodnoty tohoto produktu. Přihlásíte se do iTunes a začnete nakupovat hudbu, filmy, knihy, hry. Samotný produkt, ten přístroj ve vaší ruce, je jen součástí něčeho mnohem většího, za co jsou pak zákazníci ochotni zaplatit podstatně větší částku. Vede to pak k dalšímu jevu, jakmile máte jeden produkt a jste vázáni ve všech doplňkových službách, koupíte si další produkty z produktové rodiny, takže kromě telefonu sáhnete i po tabletu, laptopu atd.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1520441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KB4_WIPE7v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businessinsider.com/apple-ecosystem-2016-6/#1-airdrop-makes-it-easy-to-transfer-stuff-on-your-iphone-to-your-mac-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xiaomi-czech.cz/typ-produktu/chytra-domacnos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digitaltrends.com/computing/choosing-an-electronic-ecosyste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pymnts.com/ecosystems/2017/apple-iphone-supply-chain-and-shares-conundrum/" TargetMode="External"/><Relationship Id="rId5" Type="http://schemas.openxmlformats.org/officeDocument/2006/relationships/hyperlink" Target="https://fontech.startitup.sk/apple-prilaka-zakaznikov-na-iphone-8-trikom/" TargetMode="External"/><Relationship Id="rId4" Type="http://schemas.openxmlformats.org/officeDocument/2006/relationships/hyperlink" Target="https://www.theverge.com/2016/9/7/12828846/apple-s-greatest-product-is-its-ecosyste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lideshare.net/EnterpriseCoCreation/local-motors-co-creation-case-epmd-13-july2011-v4"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zive.cz/clanky/evropska-komise-zverejnila-navod-jak-bojovat-s-piraty-zatim-je-dobrovolny/sc-3-a-189808/default.aspx"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perfectcrowd.cz/crowdsourcin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logopro.cz/nase-sluzby"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fundlift.cz/?gclid=Cj0KCQjwjdLOBRCkARIsAFj5-GAZJnsOVWvp1VlG0Yg-qKDNiNo9MRUP9t2uilk1dAGdkTP09yJdVxoaAoaaEALw_wcB#/stranka/caste-dotazy"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www.startovac.cz/novinky/detail/1521/" TargetMode="External"/><Relationship Id="rId3" Type="http://schemas.openxmlformats.org/officeDocument/2006/relationships/hyperlink" Target="https://www.startovac.cz/novinky/detail/1551/" TargetMode="External"/><Relationship Id="rId7" Type="http://schemas.openxmlformats.org/officeDocument/2006/relationships/hyperlink" Target="https://www.startovac.cz/novinky/detail/1290/" TargetMode="External"/><Relationship Id="rId12" Type="http://schemas.openxmlformats.org/officeDocument/2006/relationships/hyperlink" Target="https://www.startovac.cz/novinky/detail/1104/"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startovac.cz/novinky/" TargetMode="External"/><Relationship Id="rId11" Type="http://schemas.openxmlformats.org/officeDocument/2006/relationships/hyperlink" Target="https://www.startovac.cz/novinky/detail/1377/" TargetMode="External"/><Relationship Id="rId5" Type="http://schemas.openxmlformats.org/officeDocument/2006/relationships/hyperlink" Target="https://support.indiegogo.com/hc/en-us/articles/204509388-Running-Your-Campaign" TargetMode="External"/><Relationship Id="rId10" Type="http://schemas.openxmlformats.org/officeDocument/2006/relationships/hyperlink" Target="https://www.startovac.cz/novinky/detail/1711/" TargetMode="External"/><Relationship Id="rId4" Type="http://schemas.openxmlformats.org/officeDocument/2006/relationships/hyperlink" Target="https://www.kickstarter.com/learn?ref=nav" TargetMode="External"/><Relationship Id="rId9" Type="http://schemas.openxmlformats.org/officeDocument/2006/relationships/hyperlink" Target="https://www.startovac.cz/novinky/detail/1256/"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crowdcrux.com/how-to-successfully-relaunch-your-failed-kickstarter-campaign/" TargetMode="External"/><Relationship Id="rId3" Type="http://schemas.openxmlformats.org/officeDocument/2006/relationships/hyperlink" Target="http://www.thegamer.com/failure-to-launch-the-15-biggest-kickstarter-fails/" TargetMode="External"/><Relationship Id="rId7" Type="http://schemas.openxmlformats.org/officeDocument/2006/relationships/hyperlink" Target="https://gizmodo.com/the-9-most-disgraceful-crowdfunding-failures-of-2015-1747957776"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mashable.com/2016/04/16/coolest-cooler-money/#4pgf_sW_oaqU" TargetMode="External"/><Relationship Id="rId5" Type="http://schemas.openxmlformats.org/officeDocument/2006/relationships/hyperlink" Target="https://www.digitaltrends.com/cool-tech/biggest-kickstarter-and-indiegogo-scams/" TargetMode="External"/><Relationship Id="rId10" Type="http://schemas.openxmlformats.org/officeDocument/2006/relationships/hyperlink" Target="https://www.kickstarter.com/help/stats" TargetMode="External"/><Relationship Id="rId4" Type="http://schemas.openxmlformats.org/officeDocument/2006/relationships/hyperlink" Target="https://techiwant.com/blog/biggest-kickstarter-failures/" TargetMode="External"/><Relationship Id="rId9" Type="http://schemas.openxmlformats.org/officeDocument/2006/relationships/hyperlink" Target="https://techcrunch.com/2017/01/20/how-to-fail-at-kickstarter-even-if-you-get-funded/"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zive.cz/bleskovky/ipad-pro-zitra-v-obchodech-nejlevnejsi-verze-za-25-tisic-pero-za-tri-a-pul/sc-4-a-180342/default.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google.cz/search?q=hodnotov%C3%A1+k%C5%99ivka&amp;espv=2&amp;biw=1920&amp;bih=955&amp;source=lnms&amp;tbm=isch&amp;sa=X&amp;ved=0CAYQ_AUoAWoVChMI8rW2_uOIyQIV4u5yCh3TsAWZ#imgrc=a4WaqxB5dB-USM%3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Produktové ekosystémy a crowdsourcing</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dirty="0">
                <a:solidFill>
                  <a:schemeClr val="bg1"/>
                </a:solidFill>
                <a:latin typeface="Times New Roman" panose="02020603050405020304" pitchFamily="18" charset="0"/>
                <a:cs typeface="Times New Roman" panose="02020603050405020304" pitchFamily="18" charset="0"/>
              </a:rPr>
              <a:t>Aneb „mám vše od </a:t>
            </a:r>
            <a:r>
              <a:rPr lang="cs-CZ" sz="2000" dirty="0" err="1">
                <a:solidFill>
                  <a:schemeClr val="bg1"/>
                </a:solidFill>
                <a:latin typeface="Times New Roman" panose="02020603050405020304" pitchFamily="18" charset="0"/>
                <a:cs typeface="Times New Roman" panose="02020603050405020304" pitchFamily="18" charset="0"/>
              </a:rPr>
              <a:t>Applu</a:t>
            </a:r>
            <a:r>
              <a:rPr lang="cs-CZ" sz="2000" dirty="0">
                <a:solidFill>
                  <a:schemeClr val="bg1"/>
                </a:solidFill>
                <a:latin typeface="Times New Roman" panose="02020603050405020304" pitchFamily="18" charset="0"/>
                <a:cs typeface="Times New Roman" panose="02020603050405020304" pitchFamily="18" charset="0"/>
              </a:rPr>
              <a:t>“ a nemá tady někdo nějaký nápad?</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1200" dirty="0">
                <a:solidFill>
                  <a:srgbClr val="307871"/>
                </a:solidFill>
                <a:latin typeface="Times New Roman" panose="02020603050405020304" pitchFamily="18" charset="0"/>
                <a:cs typeface="Times New Roman" panose="02020603050405020304" pitchFamily="18" charset="0"/>
              </a:rPr>
              <a:t>E-marketing</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Firmy, které nabízejí zákazníkům ne pouze osamocené produkty, ale celé ekosystémy produktů, jsou mnohem úspěšnější. Samotné slovo „ekosystém“ má ve vztahu k produktu úžasnou náplň, je to nadstavba původních produktových řad, produktových rodin. Můžeme si to v praxi představit jako fyzický produkt, který zapadá do řady/rodiny produktů, které ale hlavně zapadají do velkého ekosystému návazných služeb, digitálního obsahu a podpory. To vše zapadá do filozofie značky a jejího </a:t>
            </a:r>
            <a:r>
              <a:rPr lang="cs-CZ" sz="2000" dirty="0" err="1">
                <a:solidFill>
                  <a:srgbClr val="002060"/>
                </a:solidFill>
              </a:rPr>
              <a:t>positioningu</a:t>
            </a:r>
            <a:r>
              <a:rPr lang="cs-CZ" sz="2000" dirty="0">
                <a:solidFill>
                  <a:srgbClr val="002060"/>
                </a:solidFill>
              </a:rPr>
              <a:t>.</a:t>
            </a:r>
          </a:p>
          <a:p>
            <a:r>
              <a:rPr lang="cs-CZ" altLang="cs-CZ" sz="2000" dirty="0">
                <a:solidFill>
                  <a:srgbClr val="002060"/>
                </a:solidFill>
                <a:latin typeface="Times New Roman" panose="02020603050405020304" pitchFamily="18" charset="0"/>
                <a:cs typeface="Times New Roman" panose="02020603050405020304" pitchFamily="18" charset="0"/>
              </a:rPr>
              <a:t>Typickým příkladem jsou produkty firmy </a:t>
            </a:r>
            <a:r>
              <a:rPr lang="cs-CZ" altLang="cs-CZ" sz="2000" dirty="0">
                <a:solidFill>
                  <a:srgbClr val="002060"/>
                </a:solidFill>
                <a:latin typeface="Times New Roman" panose="02020603050405020304" pitchFamily="18" charset="0"/>
                <a:cs typeface="Times New Roman" panose="02020603050405020304" pitchFamily="18" charset="0"/>
                <a:hlinkClick r:id="rId3"/>
              </a:rPr>
              <a:t>Apple </a:t>
            </a:r>
            <a:r>
              <a:rPr lang="cs-CZ" altLang="cs-CZ" sz="2000" dirty="0">
                <a:solidFill>
                  <a:srgbClr val="002060"/>
                </a:solidFill>
                <a:latin typeface="Times New Roman" panose="02020603050405020304" pitchFamily="18" charset="0"/>
                <a:cs typeface="Times New Roman" panose="02020603050405020304" pitchFamily="18" charset="0"/>
              </a:rPr>
              <a:t>– mám iPhone, zapnu iTunes, koupím hudbu, knihu, film, pak chci další </a:t>
            </a:r>
            <a:r>
              <a:rPr lang="cs-CZ" altLang="cs-CZ" sz="2000" dirty="0" err="1">
                <a:solidFill>
                  <a:srgbClr val="002060"/>
                </a:solidFill>
                <a:latin typeface="Times New Roman" panose="02020603050405020304" pitchFamily="18" charset="0"/>
                <a:cs typeface="Times New Roman" panose="02020603050405020304" pitchFamily="18" charset="0"/>
              </a:rPr>
              <a:t>iVěci</a:t>
            </a:r>
            <a:r>
              <a:rPr lang="cs-CZ" altLang="cs-CZ" sz="2000" dirty="0">
                <a:solidFill>
                  <a:srgbClr val="002060"/>
                </a:solidFill>
                <a:latin typeface="Times New Roman" panose="02020603050405020304" pitchFamily="18" charset="0"/>
                <a:cs typeface="Times New Roman" panose="02020603050405020304" pitchFamily="18" charset="0"/>
              </a:rPr>
              <a:t> a už nemohu nikdy odejít ke konkurenci.</a:t>
            </a:r>
          </a:p>
        </p:txBody>
      </p:sp>
      <p:sp>
        <p:nvSpPr>
          <p:cNvPr id="6" name="Nadpis 5"/>
          <p:cNvSpPr>
            <a:spLocks noGrp="1"/>
          </p:cNvSpPr>
          <p:nvPr>
            <p:ph type="title"/>
          </p:nvPr>
        </p:nvSpPr>
        <p:spPr>
          <a:xfrm>
            <a:off x="179512" y="195486"/>
            <a:ext cx="3888432" cy="507703"/>
          </a:xfrm>
        </p:spPr>
        <p:txBody>
          <a:bodyPr/>
          <a:lstStyle/>
          <a:p>
            <a:r>
              <a:rPr lang="cs-CZ" dirty="0"/>
              <a:t>2 Produktové ekosystémy</a:t>
            </a:r>
          </a:p>
        </p:txBody>
      </p:sp>
    </p:spTree>
    <p:extLst>
      <p:ext uri="{BB962C8B-B14F-4D97-AF65-F5344CB8AC3E}">
        <p14:creationId xmlns:p14="http://schemas.microsoft.com/office/powerpoint/2010/main" val="2547369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Nejen přidaná hodnota k produktu, proč si jej koupím </a:t>
            </a:r>
            <a:r>
              <a:rPr lang="cs-CZ" altLang="cs-CZ" sz="2000" dirty="0">
                <a:solidFill>
                  <a:srgbClr val="002060"/>
                </a:solidFill>
                <a:latin typeface="Times New Roman" panose="02020603050405020304" pitchFamily="18" charset="0"/>
                <a:cs typeface="Times New Roman" panose="02020603050405020304" pitchFamily="18" charset="0"/>
                <a:hlinkClick r:id="rId3"/>
              </a:rPr>
              <a:t>…</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 ale i tvorba loajality zákazníka. </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Viditelné u vývoje bitvy Apple vs. Samsung. Zákazníci neslyší tolik na technické specifikace, ale chtějí dodatečné služby a jednoduchost použití.</a:t>
            </a:r>
          </a:p>
        </p:txBody>
      </p:sp>
      <p:sp>
        <p:nvSpPr>
          <p:cNvPr id="6" name="Nadpis 5"/>
          <p:cNvSpPr>
            <a:spLocks noGrp="1"/>
          </p:cNvSpPr>
          <p:nvPr>
            <p:ph type="title"/>
          </p:nvPr>
        </p:nvSpPr>
        <p:spPr>
          <a:xfrm>
            <a:off x="179512" y="195486"/>
            <a:ext cx="3888432" cy="507703"/>
          </a:xfrm>
        </p:spPr>
        <p:txBody>
          <a:bodyPr/>
          <a:lstStyle/>
          <a:p>
            <a:r>
              <a:rPr lang="cs-CZ" dirty="0"/>
              <a:t>Přínosy budování ekosystému</a:t>
            </a:r>
          </a:p>
        </p:txBody>
      </p:sp>
    </p:spTree>
    <p:extLst>
      <p:ext uri="{BB962C8B-B14F-4D97-AF65-F5344CB8AC3E}">
        <p14:creationId xmlns:p14="http://schemas.microsoft.com/office/powerpoint/2010/main" val="3031199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112568" cy="507703"/>
          </a:xfrm>
        </p:spPr>
        <p:txBody>
          <a:bodyPr/>
          <a:lstStyle/>
          <a:p>
            <a:r>
              <a:rPr lang="cs-CZ" dirty="0"/>
              <a:t>Příklad vývoje ekosystémů – SONOS 1</a:t>
            </a:r>
          </a:p>
        </p:txBody>
      </p:sp>
      <p:pic>
        <p:nvPicPr>
          <p:cNvPr id="1026" name="Picture 2" descr="https://media.licdn.com/mpr/mpr/shrinknp_800_800/AAEAAQAAAAAAAAavAAAAJDRiMjZkYmFlLWQ4NmEtNDlmZC05OGMyLTRjOTZlYmFjZTc5Zg.pn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725488" y="1148556"/>
            <a:ext cx="76200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4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040560" cy="507703"/>
          </a:xfrm>
        </p:spPr>
        <p:txBody>
          <a:bodyPr/>
          <a:lstStyle/>
          <a:p>
            <a:r>
              <a:rPr lang="cs-CZ" dirty="0"/>
              <a:t>Příklad vývoje ekosystémů – SONOS 2</a:t>
            </a:r>
          </a:p>
        </p:txBody>
      </p:sp>
      <p:pic>
        <p:nvPicPr>
          <p:cNvPr id="2050" name="Picture 2" descr="https://media.licdn.com/mpr/mpr/shrinknp_800_800/AAEAAQAAAAAAAAUGAAAAJDY3OGRmOGZiLWY1ZmItNDJmOS1iYzY3LTk3YTA2YTA5YTQ4NQ.pn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611560" y="771550"/>
            <a:ext cx="6768752" cy="386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895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619672" y="725957"/>
            <a:ext cx="5184575" cy="3888431"/>
          </a:xfrm>
          <a:prstGeom prst="rect">
            <a:avLst/>
          </a:prstGeom>
        </p:spPr>
      </p:pic>
      <p:sp>
        <p:nvSpPr>
          <p:cNvPr id="6" name="Nadpis 5"/>
          <p:cNvSpPr>
            <a:spLocks noGrp="1"/>
          </p:cNvSpPr>
          <p:nvPr>
            <p:ph type="title"/>
          </p:nvPr>
        </p:nvSpPr>
        <p:spPr>
          <a:xfrm>
            <a:off x="179512" y="195486"/>
            <a:ext cx="5112568" cy="507703"/>
          </a:xfrm>
        </p:spPr>
        <p:txBody>
          <a:bodyPr/>
          <a:lstStyle/>
          <a:p>
            <a:r>
              <a:rPr lang="cs-CZ" dirty="0"/>
              <a:t>Může soupeřit produkt s ekosystémem?</a:t>
            </a:r>
          </a:p>
        </p:txBody>
      </p:sp>
    </p:spTree>
    <p:extLst>
      <p:ext uri="{BB962C8B-B14F-4D97-AF65-F5344CB8AC3E}">
        <p14:creationId xmlns:p14="http://schemas.microsoft.com/office/powerpoint/2010/main" val="870058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112568" cy="507703"/>
          </a:xfrm>
        </p:spPr>
        <p:txBody>
          <a:bodyPr/>
          <a:lstStyle/>
          <a:p>
            <a:r>
              <a:rPr lang="cs-CZ" dirty="0"/>
              <a:t>Příklady ekosystémů</a:t>
            </a:r>
          </a:p>
        </p:txBody>
      </p:sp>
      <p:sp>
        <p:nvSpPr>
          <p:cNvPr id="3" name="TextovéPole 2">
            <a:extLst>
              <a:ext uri="{FF2B5EF4-FFF2-40B4-BE49-F238E27FC236}">
                <a16:creationId xmlns:a16="http://schemas.microsoft.com/office/drawing/2014/main" id="{6366547B-3C0C-4EA5-8F55-70FC9397C6BD}"/>
              </a:ext>
            </a:extLst>
          </p:cNvPr>
          <p:cNvSpPr txBox="1"/>
          <p:nvPr/>
        </p:nvSpPr>
        <p:spPr>
          <a:xfrm>
            <a:off x="755576" y="843558"/>
            <a:ext cx="7560840" cy="1200329"/>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rgbClr val="002060"/>
                </a:solidFill>
                <a:hlinkClick r:id="rId3"/>
              </a:rPr>
              <a:t>Xiaomi</a:t>
            </a:r>
            <a:r>
              <a:rPr lang="cs-CZ" dirty="0">
                <a:solidFill>
                  <a:srgbClr val="002060"/>
                </a:solidFill>
              </a:rPr>
              <a:t> – chytrá domácnost, propojeno přes aplikace na mobilní zařízení.</a:t>
            </a:r>
          </a:p>
          <a:p>
            <a:pPr marL="285750" indent="-285750">
              <a:buFont typeface="Arial" panose="020B0604020202020204" pitchFamily="34" charset="0"/>
              <a:buChar char="•"/>
            </a:pPr>
            <a:endParaRPr lang="cs-CZ" dirty="0">
              <a:solidFill>
                <a:srgbClr val="002060"/>
              </a:solidFill>
            </a:endParaRPr>
          </a:p>
          <a:p>
            <a:pPr marL="285750" indent="-285750">
              <a:buFont typeface="Arial" panose="020B0604020202020204" pitchFamily="34" charset="0"/>
              <a:buChar char="•"/>
            </a:pPr>
            <a:endParaRPr lang="cs-CZ" dirty="0">
              <a:solidFill>
                <a:srgbClr val="002060"/>
              </a:solidFill>
            </a:endParaRPr>
          </a:p>
          <a:p>
            <a:pPr marL="285750" indent="-285750">
              <a:buFont typeface="Arial" panose="020B0604020202020204" pitchFamily="34" charset="0"/>
              <a:buChar char="•"/>
            </a:pPr>
            <a:r>
              <a:rPr lang="cs-CZ" dirty="0">
                <a:solidFill>
                  <a:srgbClr val="002060"/>
                </a:solidFill>
              </a:rPr>
              <a:t>IKEA – nábytek, ale i chytrá domácnost. </a:t>
            </a:r>
          </a:p>
        </p:txBody>
      </p:sp>
      <p:pic>
        <p:nvPicPr>
          <p:cNvPr id="5" name="Obrázek 4" descr="Obsah obrázku interiér, stůl, vsedě, místnost&#10;&#10;Popis byl vytvořen automaticky">
            <a:extLst>
              <a:ext uri="{FF2B5EF4-FFF2-40B4-BE49-F238E27FC236}">
                <a16:creationId xmlns:a16="http://schemas.microsoft.com/office/drawing/2014/main" id="{BEAE93EB-EB26-4A77-B903-729D77D6D3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2208" y="1347614"/>
            <a:ext cx="3048000" cy="1725168"/>
          </a:xfrm>
          <a:prstGeom prst="rect">
            <a:avLst/>
          </a:prstGeom>
        </p:spPr>
      </p:pic>
      <p:pic>
        <p:nvPicPr>
          <p:cNvPr id="8" name="Obrázek 7" descr="Obsah obrázku objekt, interiér, zrcadlo, místnost&#10;&#10;Popis byl vytvořen automaticky">
            <a:extLst>
              <a:ext uri="{FF2B5EF4-FFF2-40B4-BE49-F238E27FC236}">
                <a16:creationId xmlns:a16="http://schemas.microsoft.com/office/drawing/2014/main" id="{422B170E-C74D-49BE-AF43-C46B8ED928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088" y="2547943"/>
            <a:ext cx="4912016" cy="2128248"/>
          </a:xfrm>
          <a:prstGeom prst="rect">
            <a:avLst/>
          </a:prstGeom>
        </p:spPr>
      </p:pic>
    </p:spTree>
    <p:extLst>
      <p:ext uri="{BB962C8B-B14F-4D97-AF65-F5344CB8AC3E}">
        <p14:creationId xmlns:p14="http://schemas.microsoft.com/office/powerpoint/2010/main" val="4048038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Co kdybychom šli dál?</a:t>
            </a:r>
          </a:p>
        </p:txBody>
      </p:sp>
      <p:pic>
        <p:nvPicPr>
          <p:cNvPr id="3074" name="Picture 2" descr="4Image Credit: © 2012 Subprint (http://subprint.com/blog/it%27s-the-ecosystem,-stupid)&#10;Product/Service Ecosystems ≠ Busine..."/>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403648" y="771550"/>
            <a:ext cx="5544616" cy="3928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303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907704" y="786056"/>
            <a:ext cx="5472608" cy="3869305"/>
          </a:xfrm>
          <a:prstGeom prst="rect">
            <a:avLst/>
          </a:prstGeom>
        </p:spPr>
      </p:pic>
      <p:sp>
        <p:nvSpPr>
          <p:cNvPr id="6" name="Nadpis 5"/>
          <p:cNvSpPr>
            <a:spLocks noGrp="1"/>
          </p:cNvSpPr>
          <p:nvPr>
            <p:ph type="title"/>
          </p:nvPr>
        </p:nvSpPr>
        <p:spPr>
          <a:xfrm>
            <a:off x="179512" y="195486"/>
            <a:ext cx="5544616" cy="507703"/>
          </a:xfrm>
        </p:spPr>
        <p:txBody>
          <a:bodyPr/>
          <a:lstStyle/>
          <a:p>
            <a:r>
              <a:rPr lang="cs-CZ" dirty="0"/>
              <a:t>Náčrt obchodního ekosystému </a:t>
            </a:r>
            <a:r>
              <a:rPr lang="cs-CZ" dirty="0" err="1"/>
              <a:t>Applu</a:t>
            </a:r>
            <a:endParaRPr lang="cs-CZ" dirty="0"/>
          </a:p>
        </p:txBody>
      </p:sp>
    </p:spTree>
    <p:extLst>
      <p:ext uri="{BB962C8B-B14F-4D97-AF65-F5344CB8AC3E}">
        <p14:creationId xmlns:p14="http://schemas.microsoft.com/office/powerpoint/2010/main" val="579593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Business </a:t>
            </a:r>
            <a:r>
              <a:rPr lang="cs-CZ" dirty="0" err="1"/>
              <a:t>Ecosystem</a:t>
            </a:r>
            <a:r>
              <a:rPr lang="cs-CZ" dirty="0"/>
              <a:t> - Apple</a:t>
            </a:r>
          </a:p>
        </p:txBody>
      </p:sp>
      <p:pic>
        <p:nvPicPr>
          <p:cNvPr id="4098" name="Picture 2" descr="Apple’s Business Ecosystem (Excerpt)&#10;Core Value&#10;Proposition&#10;Complementary&#10;Offerings&#10;Supplying and&#10;Enabling Network&#10;Other&#10;S..."/>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691680" y="805219"/>
            <a:ext cx="5473375" cy="3877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945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051720" y="779209"/>
            <a:ext cx="5040560" cy="3784371"/>
          </a:xfrm>
          <a:prstGeom prst="rect">
            <a:avLst/>
          </a:prstGeom>
        </p:spPr>
      </p:pic>
      <p:sp>
        <p:nvSpPr>
          <p:cNvPr id="6" name="Nadpis 5"/>
          <p:cNvSpPr>
            <a:spLocks noGrp="1"/>
          </p:cNvSpPr>
          <p:nvPr>
            <p:ph type="title"/>
          </p:nvPr>
        </p:nvSpPr>
        <p:spPr>
          <a:xfrm>
            <a:off x="179512" y="195486"/>
            <a:ext cx="4608512" cy="507703"/>
          </a:xfrm>
        </p:spPr>
        <p:txBody>
          <a:bodyPr/>
          <a:lstStyle/>
          <a:p>
            <a:r>
              <a:rPr lang="cs-CZ" dirty="0"/>
              <a:t>Jak Google narušuje různá odvětví</a:t>
            </a:r>
          </a:p>
        </p:txBody>
      </p:sp>
    </p:spTree>
    <p:extLst>
      <p:ext uri="{BB962C8B-B14F-4D97-AF65-F5344CB8AC3E}">
        <p14:creationId xmlns:p14="http://schemas.microsoft.com/office/powerpoint/2010/main" val="4052302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1 Produkt v klasickém marketingu – definice, totální produkt, hodnota, životní cyklus, NPD.</a:t>
            </a:r>
          </a:p>
          <a:p>
            <a:r>
              <a:rPr lang="cs-CZ" altLang="cs-CZ" sz="2000" b="1" dirty="0">
                <a:solidFill>
                  <a:srgbClr val="002060"/>
                </a:solidFill>
                <a:latin typeface="Times New Roman" panose="02020603050405020304" pitchFamily="18" charset="0"/>
                <a:cs typeface="Times New Roman" panose="02020603050405020304" pitchFamily="18" charset="0"/>
              </a:rPr>
              <a:t>2 Produktové ekosystémy.</a:t>
            </a:r>
          </a:p>
          <a:p>
            <a:r>
              <a:rPr lang="cs-CZ" altLang="cs-CZ" sz="2000" b="1" dirty="0">
                <a:solidFill>
                  <a:srgbClr val="002060"/>
                </a:solidFill>
                <a:latin typeface="Times New Roman" panose="02020603050405020304" pitchFamily="18" charset="0"/>
                <a:cs typeface="Times New Roman" panose="02020603050405020304" pitchFamily="18" charset="0"/>
              </a:rPr>
              <a:t>3 Crowdsourcing.</a:t>
            </a: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4608512" cy="507703"/>
          </a:xfrm>
        </p:spPr>
        <p:txBody>
          <a:bodyPr/>
          <a:lstStyle/>
          <a:p>
            <a:r>
              <a:rPr lang="cs-CZ" dirty="0"/>
              <a:t>Ekosystémy MS, Google, Apple</a:t>
            </a:r>
          </a:p>
        </p:txBody>
      </p:sp>
      <p:pic>
        <p:nvPicPr>
          <p:cNvPr id="4" name="Picture 3">
            <a:extLst>
              <a:ext uri="{FF2B5EF4-FFF2-40B4-BE49-F238E27FC236}">
                <a16:creationId xmlns:a16="http://schemas.microsoft.com/office/drawing/2014/main" id="{12285A00-B05B-49D6-AE5F-806123DB2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808407"/>
            <a:ext cx="6804248" cy="3827390"/>
          </a:xfrm>
          <a:prstGeom prst="rect">
            <a:avLst/>
          </a:prstGeom>
        </p:spPr>
      </p:pic>
    </p:spTree>
    <p:extLst>
      <p:ext uri="{BB962C8B-B14F-4D97-AF65-F5344CB8AC3E}">
        <p14:creationId xmlns:p14="http://schemas.microsoft.com/office/powerpoint/2010/main" val="2246883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Má to jen samé výhody? Ne, jsou zde i nevýhody pro uživatele (</a:t>
            </a:r>
            <a:r>
              <a:rPr lang="cs-CZ" sz="2000" dirty="0">
                <a:solidFill>
                  <a:srgbClr val="002060"/>
                </a:solidFill>
                <a:latin typeface="Times New Roman" panose="02020603050405020304" pitchFamily="18" charset="0"/>
                <a:cs typeface="Times New Roman" panose="02020603050405020304" pitchFamily="18" charset="0"/>
                <a:hlinkClick r:id="rId3"/>
              </a:rPr>
              <a:t>Apple </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legacy</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apps</a:t>
            </a:r>
            <a:r>
              <a:rPr lang="cs-CZ" sz="2000" dirty="0">
                <a:solidFill>
                  <a:srgbClr val="002060"/>
                </a:solidFill>
                <a:latin typeface="Times New Roman" panose="02020603050405020304" pitchFamily="18" charset="0"/>
                <a:cs typeface="Times New Roman" panose="02020603050405020304" pitchFamily="18" charset="0"/>
              </a:rPr>
              <a:t> nefungují, díky každoročním updatům po pár cyklech mé zařízení zpomalí a nefunguje vše jak má – jsem nucen udržovat vše </a:t>
            </a:r>
            <a:r>
              <a:rPr lang="cs-CZ" sz="2000" dirty="0" err="1">
                <a:solidFill>
                  <a:srgbClr val="002060"/>
                </a:solidFill>
                <a:latin typeface="Times New Roman" panose="02020603050405020304" pitchFamily="18" charset="0"/>
                <a:cs typeface="Times New Roman" panose="02020603050405020304" pitchFamily="18" charset="0"/>
              </a:rPr>
              <a:t>updated</a:t>
            </a:r>
            <a:r>
              <a:rPr lang="cs-CZ" sz="2000" dirty="0">
                <a:solidFill>
                  <a:srgbClr val="002060"/>
                </a:solidFill>
                <a:latin typeface="Times New Roman" panose="02020603050405020304" pitchFamily="18" charset="0"/>
                <a:cs typeface="Times New Roman" panose="02020603050405020304" pitchFamily="18" charset="0"/>
              </a:rPr>
              <a:t> u firmy s nejvyšší marží za značku).</a:t>
            </a:r>
          </a:p>
          <a:p>
            <a:r>
              <a:rPr lang="cs-CZ" sz="2000" dirty="0">
                <a:solidFill>
                  <a:srgbClr val="002060"/>
                </a:solidFill>
                <a:latin typeface="Times New Roman" panose="02020603050405020304" pitchFamily="18" charset="0"/>
                <a:cs typeface="Times New Roman" panose="02020603050405020304" pitchFamily="18" charset="0"/>
              </a:rPr>
              <a:t>Největší inovací </a:t>
            </a:r>
            <a:r>
              <a:rPr lang="cs-CZ" sz="2000" dirty="0" err="1">
                <a:solidFill>
                  <a:srgbClr val="002060"/>
                </a:solidFill>
                <a:latin typeface="Times New Roman" panose="02020603050405020304" pitchFamily="18" charset="0"/>
                <a:cs typeface="Times New Roman" panose="02020603050405020304" pitchFamily="18" charset="0"/>
              </a:rPr>
              <a:t>Applu</a:t>
            </a:r>
            <a:r>
              <a:rPr lang="cs-CZ" sz="2000" dirty="0">
                <a:solidFill>
                  <a:srgbClr val="002060"/>
                </a:solidFill>
                <a:latin typeface="Times New Roman" panose="02020603050405020304" pitchFamily="18" charset="0"/>
                <a:cs typeface="Times New Roman" panose="02020603050405020304" pitchFamily="18" charset="0"/>
              </a:rPr>
              <a:t> nejsou produkty, ale </a:t>
            </a:r>
            <a:r>
              <a:rPr lang="cs-CZ" sz="2000" dirty="0">
                <a:solidFill>
                  <a:srgbClr val="002060"/>
                </a:solidFill>
                <a:latin typeface="Times New Roman" panose="02020603050405020304" pitchFamily="18" charset="0"/>
                <a:cs typeface="Times New Roman" panose="02020603050405020304" pitchFamily="18" charset="0"/>
                <a:hlinkClick r:id="rId4"/>
              </a:rPr>
              <a:t>ekosystém</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a:solidFill>
                  <a:srgbClr val="002060"/>
                </a:solidFill>
                <a:latin typeface="Times New Roman" panose="02020603050405020304" pitchFamily="18" charset="0"/>
                <a:cs typeface="Times New Roman" panose="02020603050405020304" pitchFamily="18" charset="0"/>
                <a:hlinkClick r:id="rId5"/>
              </a:rPr>
              <a:t>jak</a:t>
            </a:r>
            <a:r>
              <a:rPr lang="cs-CZ" sz="2000" dirty="0">
                <a:solidFill>
                  <a:srgbClr val="002060"/>
                </a:solidFill>
                <a:latin typeface="Times New Roman" panose="02020603050405020304" pitchFamily="18" charset="0"/>
                <a:cs typeface="Times New Roman" panose="02020603050405020304" pitchFamily="18" charset="0"/>
              </a:rPr>
              <a:t> mi balík služeb navíc pomáhá obhájit vysokou cenu)</a:t>
            </a:r>
          </a:p>
          <a:p>
            <a:r>
              <a:rPr lang="cs-CZ" altLang="cs-CZ" sz="2000" dirty="0">
                <a:solidFill>
                  <a:srgbClr val="002060"/>
                </a:solidFill>
                <a:latin typeface="Times New Roman" panose="02020603050405020304" pitchFamily="18" charset="0"/>
                <a:cs typeface="Times New Roman" panose="02020603050405020304" pitchFamily="18" charset="0"/>
              </a:rPr>
              <a:t>Je to celé k něčemu malým firmám? Ale samozřejmě! Pochopení fungování ekosystému mi pomáhá v něm žít! Některé benefity lze replikovat v malém. Bohužel ale jako dodavatel dostanu ránu, když se ekosystému </a:t>
            </a:r>
            <a:r>
              <a:rPr lang="cs-CZ" altLang="cs-CZ" sz="2000" dirty="0">
                <a:solidFill>
                  <a:srgbClr val="002060"/>
                </a:solidFill>
                <a:latin typeface="Times New Roman" panose="02020603050405020304" pitchFamily="18" charset="0"/>
                <a:cs typeface="Times New Roman" panose="02020603050405020304" pitchFamily="18" charset="0"/>
                <a:hlinkClick r:id="rId6"/>
              </a:rPr>
              <a:t>nedaří</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Kam míříme? Internet </a:t>
            </a:r>
            <a:r>
              <a:rPr lang="cs-CZ" altLang="cs-CZ" sz="2000" dirty="0" err="1">
                <a:solidFill>
                  <a:srgbClr val="002060"/>
                </a:solidFill>
                <a:latin typeface="Times New Roman" panose="02020603050405020304" pitchFamily="18" charset="0"/>
                <a:cs typeface="Times New Roman" panose="02020603050405020304" pitchFamily="18" charset="0"/>
              </a:rPr>
              <a:t>of</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Things</a:t>
            </a:r>
            <a:r>
              <a:rPr lang="cs-CZ" altLang="cs-CZ" sz="2000" dirty="0">
                <a:solidFill>
                  <a:srgbClr val="002060"/>
                </a:solidFill>
                <a:latin typeface="Times New Roman" panose="02020603050405020304" pitchFamily="18" charset="0"/>
                <a:cs typeface="Times New Roman" panose="02020603050405020304" pitchFamily="18" charset="0"/>
              </a:rPr>
              <a:t> – internet věcí. Chytrá domácnost. (elektronika, ale + všechny věci v domácnosti, automobil, dům, atd.)</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040560" cy="507703"/>
          </a:xfrm>
        </p:spPr>
        <p:txBody>
          <a:bodyPr/>
          <a:lstStyle/>
          <a:p>
            <a:r>
              <a:rPr lang="cs-CZ" dirty="0"/>
              <a:t>Závěr ekosystémů - zamyšlení</a:t>
            </a:r>
          </a:p>
        </p:txBody>
      </p:sp>
    </p:spTree>
    <p:extLst>
      <p:ext uri="{BB962C8B-B14F-4D97-AF65-F5344CB8AC3E}">
        <p14:creationId xmlns:p14="http://schemas.microsoft.com/office/powerpoint/2010/main" val="2659467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Přemýšlejte o ekosystémech – které ekosystémy znáte kromě zmíněných Apple, Google, Microsoft?</a:t>
            </a:r>
          </a:p>
          <a:p>
            <a:r>
              <a:rPr lang="cs-CZ" altLang="cs-CZ" sz="2000" dirty="0">
                <a:solidFill>
                  <a:srgbClr val="002060"/>
                </a:solidFill>
                <a:latin typeface="Times New Roman" panose="02020603050405020304" pitchFamily="18" charset="0"/>
                <a:cs typeface="Times New Roman" panose="02020603050405020304" pitchFamily="18" charset="0"/>
              </a:rPr>
              <a:t>Kde vzniká hodnota v ekosystémech?</a:t>
            </a:r>
          </a:p>
          <a:p>
            <a:r>
              <a:rPr lang="cs-CZ" altLang="cs-CZ" sz="2000" dirty="0">
                <a:solidFill>
                  <a:srgbClr val="002060"/>
                </a:solidFill>
                <a:latin typeface="Times New Roman" panose="02020603050405020304" pitchFamily="18" charset="0"/>
                <a:cs typeface="Times New Roman" panose="02020603050405020304" pitchFamily="18" charset="0"/>
              </a:rPr>
              <a:t>Jak byste využili výhody ekosystému pro malou firmu v ČR?</a:t>
            </a:r>
          </a:p>
        </p:txBody>
      </p:sp>
      <p:sp>
        <p:nvSpPr>
          <p:cNvPr id="6" name="Nadpis 5"/>
          <p:cNvSpPr>
            <a:spLocks noGrp="1"/>
          </p:cNvSpPr>
          <p:nvPr>
            <p:ph type="title"/>
          </p:nvPr>
        </p:nvSpPr>
        <p:spPr>
          <a:xfrm>
            <a:off x="179512" y="195486"/>
            <a:ext cx="3888432" cy="507703"/>
          </a:xfrm>
        </p:spPr>
        <p:txBody>
          <a:bodyPr/>
          <a:lstStyle/>
          <a:p>
            <a:r>
              <a:rPr lang="cs-CZ" dirty="0"/>
              <a:t>Úkol 1</a:t>
            </a:r>
          </a:p>
        </p:txBody>
      </p:sp>
    </p:spTree>
    <p:extLst>
      <p:ext uri="{BB962C8B-B14F-4D97-AF65-F5344CB8AC3E}">
        <p14:creationId xmlns:p14="http://schemas.microsoft.com/office/powerpoint/2010/main" val="4067984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Dáme hlavy dohromady a něco vymyslíme </a:t>
            </a:r>
            <a:r>
              <a:rPr lang="cs-CZ" sz="2000" dirty="0">
                <a:solidFill>
                  <a:srgbClr val="002060"/>
                </a:solidFill>
                <a:sym typeface="Wingdings" panose="05000000000000000000" pitchFamily="2" charset="2"/>
              </a:rPr>
              <a:t> (</a:t>
            </a:r>
            <a:r>
              <a:rPr lang="cs-CZ" sz="2000" dirty="0" err="1">
                <a:solidFill>
                  <a:srgbClr val="002060"/>
                </a:solidFill>
                <a:sym typeface="Wingdings" panose="05000000000000000000" pitchFamily="2" charset="2"/>
              </a:rPr>
              <a:t>wisdom</a:t>
            </a:r>
            <a:r>
              <a:rPr lang="cs-CZ" sz="2000" dirty="0">
                <a:solidFill>
                  <a:srgbClr val="002060"/>
                </a:solidFill>
                <a:sym typeface="Wingdings" panose="05000000000000000000" pitchFamily="2" charset="2"/>
              </a:rPr>
              <a:t> </a:t>
            </a:r>
            <a:r>
              <a:rPr lang="cs-CZ" sz="2000" dirty="0" err="1">
                <a:solidFill>
                  <a:srgbClr val="002060"/>
                </a:solidFill>
                <a:sym typeface="Wingdings" panose="05000000000000000000" pitchFamily="2" charset="2"/>
              </a:rPr>
              <a:t>of</a:t>
            </a:r>
            <a:r>
              <a:rPr lang="cs-CZ" sz="2000" dirty="0">
                <a:solidFill>
                  <a:srgbClr val="002060"/>
                </a:solidFill>
                <a:sym typeface="Wingdings" panose="05000000000000000000" pitchFamily="2" charset="2"/>
              </a:rPr>
              <a:t> </a:t>
            </a:r>
            <a:r>
              <a:rPr lang="cs-CZ" sz="2000" dirty="0" err="1">
                <a:solidFill>
                  <a:srgbClr val="002060"/>
                </a:solidFill>
                <a:sym typeface="Wingdings" panose="05000000000000000000" pitchFamily="2" charset="2"/>
              </a:rPr>
              <a:t>the</a:t>
            </a:r>
            <a:r>
              <a:rPr lang="cs-CZ" sz="2000" dirty="0">
                <a:solidFill>
                  <a:srgbClr val="002060"/>
                </a:solidFill>
                <a:sym typeface="Wingdings" panose="05000000000000000000" pitchFamily="2" charset="2"/>
              </a:rPr>
              <a:t> </a:t>
            </a:r>
            <a:r>
              <a:rPr lang="cs-CZ" sz="2000" dirty="0" err="1">
                <a:solidFill>
                  <a:srgbClr val="002060"/>
                </a:solidFill>
                <a:sym typeface="Wingdings" panose="05000000000000000000" pitchFamily="2" charset="2"/>
              </a:rPr>
              <a:t>crowd</a:t>
            </a:r>
            <a:r>
              <a:rPr lang="cs-CZ" sz="2000" dirty="0">
                <a:solidFill>
                  <a:srgbClr val="002060"/>
                </a:solidFill>
                <a:sym typeface="Wingdings" panose="05000000000000000000" pitchFamily="2" charset="2"/>
              </a:rPr>
              <a:t>)</a:t>
            </a:r>
          </a:p>
          <a:p>
            <a:r>
              <a:rPr lang="cs-CZ" sz="2000" dirty="0">
                <a:solidFill>
                  <a:srgbClr val="002060"/>
                </a:solidFill>
                <a:sym typeface="Wingdings" panose="05000000000000000000" pitchFamily="2" charset="2"/>
              </a:rPr>
              <a:t>Využití předem nedefinované skupiny lidí pro tvorbu. </a:t>
            </a:r>
          </a:p>
          <a:p>
            <a:r>
              <a:rPr lang="cs-CZ" sz="2000" dirty="0">
                <a:solidFill>
                  <a:srgbClr val="002060"/>
                </a:solidFill>
                <a:sym typeface="Wingdings" panose="05000000000000000000" pitchFamily="2" charset="2"/>
              </a:rPr>
              <a:t>„</a:t>
            </a:r>
            <a:r>
              <a:rPr lang="cs-CZ" sz="2000" i="1" dirty="0">
                <a:solidFill>
                  <a:srgbClr val="002060"/>
                </a:solidFill>
                <a:sym typeface="Wingdings" panose="05000000000000000000" pitchFamily="2" charset="2"/>
              </a:rPr>
              <a:t>J</a:t>
            </a:r>
            <a:r>
              <a:rPr lang="cs-CZ" sz="2000" i="1" dirty="0">
                <a:solidFill>
                  <a:srgbClr val="002060"/>
                </a:solidFill>
              </a:rPr>
              <a:t>de zkrátka o společné úsilí, spojení sil i nápadů jednotlivců, které umožňuje dosáhnout kýženého cíle mnohem efektivněji. Říká se, že víc hlav víc ví, a crowdsourcing na tomto přesně stojí. I proto je často využíván ve vědeckých či technologických komunitách.“</a:t>
            </a:r>
          </a:p>
          <a:p>
            <a:r>
              <a:rPr lang="cs-CZ" sz="2000" dirty="0">
                <a:solidFill>
                  <a:srgbClr val="002060"/>
                </a:solidFill>
              </a:rPr>
              <a:t>Perfektní případová studie </a:t>
            </a:r>
            <a:r>
              <a:rPr lang="cs-CZ" sz="2000" dirty="0">
                <a:solidFill>
                  <a:srgbClr val="002060"/>
                </a:solidFill>
                <a:hlinkClick r:id="rId3"/>
              </a:rPr>
              <a:t>zde</a:t>
            </a:r>
            <a:r>
              <a:rPr lang="cs-CZ" sz="2000" dirty="0">
                <a:solidFill>
                  <a:srgbClr val="002060"/>
                </a:solidFill>
              </a:rPr>
              <a:t>.</a:t>
            </a:r>
          </a:p>
          <a:p>
            <a:r>
              <a:rPr lang="cs-CZ" sz="2000" dirty="0">
                <a:solidFill>
                  <a:srgbClr val="002060"/>
                </a:solidFill>
              </a:rPr>
              <a:t>Typickým příkladem je všem dobře známá </a:t>
            </a:r>
            <a:r>
              <a:rPr lang="cs-CZ" sz="2000" dirty="0" err="1">
                <a:solidFill>
                  <a:srgbClr val="002060"/>
                </a:solidFill>
              </a:rPr>
              <a:t>Wikipedia</a:t>
            </a:r>
            <a:r>
              <a:rPr lang="cs-CZ" sz="2000" dirty="0">
                <a:solidFill>
                  <a:srgbClr val="002060"/>
                </a:solidFill>
              </a:rPr>
              <a:t>, která místo aby vytvořila databázi sama, tak umožnila lidem vytvořit jednotlivé části. (nebo taky </a:t>
            </a:r>
            <a:r>
              <a:rPr lang="cs-CZ" sz="2000" dirty="0">
                <a:solidFill>
                  <a:srgbClr val="002060"/>
                </a:solidFill>
                <a:hlinkClick r:id="rId4"/>
              </a:rPr>
              <a:t>pirátská zátoka</a:t>
            </a:r>
            <a:r>
              <a:rPr lang="cs-CZ" sz="2000" dirty="0">
                <a:solidFill>
                  <a:srgbClr val="002060"/>
                </a:solidFill>
              </a:rPr>
              <a:t>)</a:t>
            </a:r>
          </a:p>
        </p:txBody>
      </p:sp>
      <p:sp>
        <p:nvSpPr>
          <p:cNvPr id="6" name="Nadpis 5"/>
          <p:cNvSpPr>
            <a:spLocks noGrp="1"/>
          </p:cNvSpPr>
          <p:nvPr>
            <p:ph type="title"/>
          </p:nvPr>
        </p:nvSpPr>
        <p:spPr>
          <a:xfrm>
            <a:off x="179512" y="195486"/>
            <a:ext cx="3888432" cy="507703"/>
          </a:xfrm>
        </p:spPr>
        <p:txBody>
          <a:bodyPr/>
          <a:lstStyle/>
          <a:p>
            <a:r>
              <a:rPr lang="cs-CZ" dirty="0"/>
              <a:t>3 Crowdsourcing</a:t>
            </a:r>
          </a:p>
        </p:txBody>
      </p:sp>
    </p:spTree>
    <p:extLst>
      <p:ext uri="{BB962C8B-B14F-4D97-AF65-F5344CB8AC3E}">
        <p14:creationId xmlns:p14="http://schemas.microsoft.com/office/powerpoint/2010/main" val="1852748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Soustředí se na produkci automobilů a je založena na principu </a:t>
            </a:r>
            <a:r>
              <a:rPr lang="cs-CZ" sz="2000" dirty="0" err="1">
                <a:solidFill>
                  <a:srgbClr val="002060"/>
                </a:solidFill>
              </a:rPr>
              <a:t>Enterprise</a:t>
            </a:r>
            <a:r>
              <a:rPr lang="cs-CZ" sz="2000" dirty="0">
                <a:solidFill>
                  <a:srgbClr val="002060"/>
                </a:solidFill>
              </a:rPr>
              <a:t> co-</a:t>
            </a:r>
            <a:r>
              <a:rPr lang="cs-CZ" sz="2000" dirty="0" err="1">
                <a:solidFill>
                  <a:srgbClr val="002060"/>
                </a:solidFill>
              </a:rPr>
              <a:t>creation</a:t>
            </a:r>
            <a:r>
              <a:rPr lang="cs-CZ" sz="2000" dirty="0">
                <a:solidFill>
                  <a:srgbClr val="002060"/>
                </a:solidFill>
              </a:rPr>
              <a:t>, což bychom mohli přeložit jako spolupodílení se na firmě. Firma podporuje online komunity návrhářů a techniků, kterým zadává různé úkoly. Obvyklým postupem je vypsání soutěže o nejlepší návrh nějaké součásti automobilu. Motivací je buď samotná účast a prestiž z výhry, pocit hrdosti, že můj návrh funguje v reálném autě, nebo může být i hmotná motivace. Jednotlivé návrhy jsou poté vyhodnoceny a je sestaven celý automobil, který vyrábí za zakázku maloobjemové továrny. Tento systém fungování přináší firmě kromě zřejmých nižších nákladů i obrovskou flexibilitu, svým zákazníkům dokáží navrhnout modely na míru, které budou navíc unikátní. Zákazník se může spolupodílet na vzniku automobilu.</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256584" cy="507703"/>
          </a:xfrm>
        </p:spPr>
        <p:txBody>
          <a:bodyPr/>
          <a:lstStyle/>
          <a:p>
            <a:r>
              <a:rPr lang="cs-CZ" dirty="0"/>
              <a:t>Příklad </a:t>
            </a:r>
            <a:r>
              <a:rPr lang="cs-CZ" dirty="0" err="1"/>
              <a:t>Crowdsourcingu</a:t>
            </a:r>
            <a:r>
              <a:rPr lang="cs-CZ" dirty="0"/>
              <a:t> – </a:t>
            </a:r>
            <a:r>
              <a:rPr lang="cs-CZ" dirty="0" err="1"/>
              <a:t>Local</a:t>
            </a:r>
            <a:r>
              <a:rPr lang="cs-CZ" dirty="0"/>
              <a:t> Motors</a:t>
            </a:r>
          </a:p>
        </p:txBody>
      </p:sp>
    </p:spTree>
    <p:extLst>
      <p:ext uri="{BB962C8B-B14F-4D97-AF65-F5344CB8AC3E}">
        <p14:creationId xmlns:p14="http://schemas.microsoft.com/office/powerpoint/2010/main" val="552458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5390" y="0"/>
            <a:ext cx="2893219" cy="5143500"/>
          </a:xfrm>
          <a:prstGeom prst="rect">
            <a:avLst/>
          </a:prstGeom>
        </p:spPr>
      </p:pic>
    </p:spTree>
    <p:extLst>
      <p:ext uri="{BB962C8B-B14F-4D97-AF65-F5344CB8AC3E}">
        <p14:creationId xmlns:p14="http://schemas.microsoft.com/office/powerpoint/2010/main" val="2385932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71550"/>
            <a:ext cx="8280920" cy="3024336"/>
          </a:xfrm>
          <a:prstGeom prst="rect">
            <a:avLst/>
          </a:prstGeom>
        </p:spPr>
        <p:txBody>
          <a:bodyPr>
            <a:noAutofit/>
          </a:bodyPr>
          <a:lstStyle/>
          <a:p>
            <a:r>
              <a:rPr lang="cs-CZ" sz="2000" dirty="0">
                <a:solidFill>
                  <a:srgbClr val="002060"/>
                </a:solidFill>
              </a:rPr>
              <a:t>Crowdsourcing se dá využít pro mnoho různých činností. </a:t>
            </a:r>
          </a:p>
          <a:p>
            <a:r>
              <a:rPr lang="cs-CZ" sz="2000" dirty="0">
                <a:solidFill>
                  <a:srgbClr val="002060"/>
                </a:solidFill>
              </a:rPr>
              <a:t>Můžeme například stimulovat naši komunitu k návrhu nového produktu.</a:t>
            </a:r>
          </a:p>
          <a:p>
            <a:r>
              <a:rPr lang="cs-CZ" sz="2000" dirty="0" err="1">
                <a:solidFill>
                  <a:srgbClr val="002060"/>
                </a:solidFill>
              </a:rPr>
              <a:t>Brainstormovat</a:t>
            </a:r>
            <a:r>
              <a:rPr lang="cs-CZ" sz="2000" dirty="0">
                <a:solidFill>
                  <a:srgbClr val="002060"/>
                </a:solidFill>
              </a:rPr>
              <a:t> s nimi o ceně.</a:t>
            </a:r>
          </a:p>
          <a:p>
            <a:r>
              <a:rPr lang="cs-CZ" sz="2000" dirty="0">
                <a:solidFill>
                  <a:srgbClr val="002060"/>
                </a:solidFill>
              </a:rPr>
              <a:t>Nechat je navrhnout nové distribuční kanály.</a:t>
            </a:r>
          </a:p>
          <a:p>
            <a:r>
              <a:rPr lang="cs-CZ" sz="2000" dirty="0">
                <a:solidFill>
                  <a:srgbClr val="002060"/>
                </a:solidFill>
              </a:rPr>
              <a:t>Nebo třeba podílet se na návrhu naší komunikační kampaně. </a:t>
            </a:r>
          </a:p>
          <a:p>
            <a:r>
              <a:rPr lang="cs-CZ" sz="2000" dirty="0">
                <a:solidFill>
                  <a:srgbClr val="002060"/>
                </a:solidFill>
              </a:rPr>
              <a:t>(jsme omezeni jen vlastní fantazií, je to výhodné na sledování trendů)</a:t>
            </a:r>
          </a:p>
          <a:p>
            <a:r>
              <a:rPr lang="cs-CZ" sz="2000" dirty="0">
                <a:solidFill>
                  <a:srgbClr val="002060"/>
                </a:solidFill>
              </a:rPr>
              <a:t>Můžeme je ale také požádat o peníze, v tu chvíli hovoříme o tzv. </a:t>
            </a:r>
            <a:r>
              <a:rPr lang="cs-CZ" sz="2000" dirty="0" err="1">
                <a:solidFill>
                  <a:srgbClr val="002060"/>
                </a:solidFill>
              </a:rPr>
              <a:t>crowdfundingu</a:t>
            </a:r>
            <a:r>
              <a:rPr lang="cs-CZ" sz="2000" dirty="0">
                <a:solidFill>
                  <a:srgbClr val="002060"/>
                </a:solidFill>
              </a:rPr>
              <a:t>. </a:t>
            </a:r>
          </a:p>
          <a:p>
            <a:r>
              <a:rPr lang="cs-CZ" sz="2000" dirty="0">
                <a:solidFill>
                  <a:srgbClr val="002060"/>
                </a:solidFill>
                <a:hlinkClick r:id="rId3"/>
              </a:rPr>
              <a:t>Crowdsourcing jako brigáda</a:t>
            </a:r>
            <a:r>
              <a:rPr lang="cs-CZ" sz="2000" dirty="0">
                <a:solidFill>
                  <a:srgbClr val="002060"/>
                </a:solidFill>
              </a:rPr>
              <a:t>? </a:t>
            </a:r>
            <a:r>
              <a:rPr lang="cs-CZ" sz="2000" dirty="0">
                <a:solidFill>
                  <a:srgbClr val="002060"/>
                </a:solidFill>
                <a:hlinkClick r:id="rId4"/>
              </a:rPr>
              <a:t>Komerční crowdsourcing</a:t>
            </a:r>
            <a:r>
              <a:rPr lang="cs-CZ" sz="2000" dirty="0">
                <a:solidFill>
                  <a:srgbClr val="002060"/>
                </a:solidFill>
              </a:rPr>
              <a:t>?</a:t>
            </a:r>
          </a:p>
          <a:p>
            <a:r>
              <a:rPr lang="cs-CZ" sz="2000" dirty="0">
                <a:solidFill>
                  <a:srgbClr val="002060"/>
                </a:solidFill>
              </a:rPr>
              <a:t>(máme-li hodně </a:t>
            </a:r>
            <a:r>
              <a:rPr lang="cs-CZ" sz="2000" dirty="0" err="1">
                <a:solidFill>
                  <a:srgbClr val="002060"/>
                </a:solidFill>
              </a:rPr>
              <a:t>IoT</a:t>
            </a:r>
            <a:r>
              <a:rPr lang="cs-CZ" sz="2000" dirty="0">
                <a:solidFill>
                  <a:srgbClr val="002060"/>
                </a:solidFill>
              </a:rPr>
              <a:t> zařízení, data jsou produkována neustále …, sdílená ekonomika – </a:t>
            </a:r>
            <a:r>
              <a:rPr lang="cs-CZ" sz="2000" dirty="0" err="1">
                <a:solidFill>
                  <a:srgbClr val="002060"/>
                </a:solidFill>
              </a:rPr>
              <a:t>AirBnB</a:t>
            </a:r>
            <a:r>
              <a:rPr lang="cs-CZ" sz="2000" dirty="0">
                <a:solidFill>
                  <a:srgbClr val="002060"/>
                </a:solidFill>
              </a:rPr>
              <a:t>, Uber)</a:t>
            </a:r>
          </a:p>
          <a:p>
            <a:r>
              <a:rPr lang="cs-CZ" sz="2000" dirty="0">
                <a:solidFill>
                  <a:srgbClr val="FF0000"/>
                </a:solidFill>
              </a:rPr>
              <a:t>Kde si myslíte, že se crowdsourcing využívá hodně v ČR?</a:t>
            </a:r>
          </a:p>
        </p:txBody>
      </p:sp>
      <p:sp>
        <p:nvSpPr>
          <p:cNvPr id="6" name="Nadpis 5"/>
          <p:cNvSpPr>
            <a:spLocks noGrp="1"/>
          </p:cNvSpPr>
          <p:nvPr>
            <p:ph type="title"/>
          </p:nvPr>
        </p:nvSpPr>
        <p:spPr>
          <a:xfrm>
            <a:off x="179512" y="195486"/>
            <a:ext cx="3888432" cy="507703"/>
          </a:xfrm>
        </p:spPr>
        <p:txBody>
          <a:bodyPr/>
          <a:lstStyle/>
          <a:p>
            <a:r>
              <a:rPr lang="cs-CZ" dirty="0"/>
              <a:t>Výhody </a:t>
            </a:r>
            <a:r>
              <a:rPr lang="cs-CZ" dirty="0" err="1"/>
              <a:t>crowdsourcingu</a:t>
            </a:r>
            <a:endParaRPr lang="cs-CZ" dirty="0"/>
          </a:p>
        </p:txBody>
      </p:sp>
    </p:spTree>
    <p:extLst>
      <p:ext uri="{BB962C8B-B14F-4D97-AF65-F5344CB8AC3E}">
        <p14:creationId xmlns:p14="http://schemas.microsoft.com/office/powerpoint/2010/main" val="3103175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0" y="703189"/>
            <a:ext cx="8316416" cy="3024336"/>
          </a:xfrm>
          <a:prstGeom prst="rect">
            <a:avLst/>
          </a:prstGeom>
        </p:spPr>
        <p:txBody>
          <a:bodyPr>
            <a:noAutofit/>
          </a:bodyPr>
          <a:lstStyle/>
          <a:p>
            <a:r>
              <a:rPr lang="cs-CZ" sz="2000" dirty="0">
                <a:solidFill>
                  <a:srgbClr val="002060"/>
                </a:solidFill>
              </a:rPr>
              <a:t>V rámci </a:t>
            </a:r>
            <a:r>
              <a:rPr lang="cs-CZ" sz="2000" dirty="0" err="1">
                <a:solidFill>
                  <a:srgbClr val="002060"/>
                </a:solidFill>
              </a:rPr>
              <a:t>crowdsourcingu</a:t>
            </a:r>
            <a:r>
              <a:rPr lang="cs-CZ" sz="2000" dirty="0">
                <a:solidFill>
                  <a:srgbClr val="002060"/>
                </a:solidFill>
              </a:rPr>
              <a:t> je důležité si uvědomit, že práce na komunitě se nám mnohokrát vrátí právě v tom, jaké zdroje jsme z ní schopni dostat zpět.</a:t>
            </a:r>
          </a:p>
          <a:p>
            <a:r>
              <a:rPr lang="cs-CZ" sz="2000" dirty="0">
                <a:solidFill>
                  <a:srgbClr val="002060"/>
                </a:solidFill>
              </a:rPr>
              <a:t>Ideálně bychom chtěli budovat komunitu z lidí, kteří mají nápady jak řešit problémy, kterým čelíme. Vybudovat si ale takovou komunitu profesionálů je spíše nereálné, pokud cíleně nelovíme na k tomu určených webech, diskuzních fórech apod. </a:t>
            </a:r>
          </a:p>
          <a:p>
            <a:r>
              <a:rPr lang="cs-CZ" sz="2000" dirty="0">
                <a:solidFill>
                  <a:srgbClr val="002060"/>
                </a:solidFill>
              </a:rPr>
              <a:t>Budeme tedy zřejmě budovat komunitu našich fanoušků, kteří se spontánně tvoří např. na našich sociálních sítích. Z takového davu ale musíme nejdříve vytvořit komunitu, tedy volně řečeno skupinu lidí se stejným zájmem. K tomu nám může posloužit komunitní manažer, který bude aktivně jednat pro vybudování sounáležitosti se značkou (v praxi to znamená sdílet posty, fotky, videa, dělat akce, aby se z davu lidí stali naši kamarádi, kteří budou ochotní „utratit“ svůj volný čas, aby nám pomohli).</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Komunita – co to je?</a:t>
            </a:r>
          </a:p>
        </p:txBody>
      </p:sp>
    </p:spTree>
    <p:extLst>
      <p:ext uri="{BB962C8B-B14F-4D97-AF65-F5344CB8AC3E}">
        <p14:creationId xmlns:p14="http://schemas.microsoft.com/office/powerpoint/2010/main" val="3647392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rPr>
              <a:t>Crowdfunding</a:t>
            </a:r>
            <a:r>
              <a:rPr lang="cs-CZ" sz="2000" dirty="0">
                <a:solidFill>
                  <a:srgbClr val="002060"/>
                </a:solidFill>
              </a:rPr>
              <a:t> je v rámci </a:t>
            </a:r>
            <a:r>
              <a:rPr lang="cs-CZ" sz="2000" dirty="0" err="1">
                <a:solidFill>
                  <a:srgbClr val="002060"/>
                </a:solidFill>
              </a:rPr>
              <a:t>crowdsourcingu</a:t>
            </a:r>
            <a:r>
              <a:rPr lang="cs-CZ" sz="2000" dirty="0">
                <a:solidFill>
                  <a:srgbClr val="002060"/>
                </a:solidFill>
              </a:rPr>
              <a:t> suverénně nejrozšířenější oblastí, stránky jako kickstarter.com, indiegogo.com, nebo český startovac.cz, jsou velmi oblíbené a ročně přes ně vyberou projekty miliardy dolarů (u nás je to samozřejmě podstatně méně). </a:t>
            </a:r>
          </a:p>
          <a:p>
            <a:r>
              <a:rPr lang="cs-CZ" sz="2000" dirty="0">
                <a:solidFill>
                  <a:srgbClr val="002060"/>
                </a:solidFill>
              </a:rPr>
              <a:t>Základním principem je tvorba projektu, který zaujme potenciální přispěvovatele. </a:t>
            </a:r>
          </a:p>
          <a:p>
            <a:r>
              <a:rPr lang="cs-CZ" sz="2000" dirty="0">
                <a:solidFill>
                  <a:srgbClr val="002060"/>
                </a:solidFill>
              </a:rPr>
              <a:t>Tvorba kampaně pro tento projekt na některém z webů. </a:t>
            </a:r>
          </a:p>
          <a:p>
            <a:r>
              <a:rPr lang="cs-CZ" sz="2000" dirty="0">
                <a:solidFill>
                  <a:srgbClr val="002060"/>
                </a:solidFill>
              </a:rPr>
              <a:t>Kampaň by měla dobře prodat hlavní myšlenku, je proto nutné připravit nejen texty, ale i vizuály, tedy fotografie, videa, </a:t>
            </a:r>
            <a:r>
              <a:rPr lang="cs-CZ" sz="2000" dirty="0" err="1">
                <a:solidFill>
                  <a:srgbClr val="002060"/>
                </a:solidFill>
              </a:rPr>
              <a:t>rendery</a:t>
            </a:r>
            <a:r>
              <a:rPr lang="cs-CZ" sz="2000" dirty="0">
                <a:solidFill>
                  <a:srgbClr val="002060"/>
                </a:solidFill>
              </a:rPr>
              <a:t> konceptů apod. </a:t>
            </a:r>
          </a:p>
          <a:p>
            <a:r>
              <a:rPr lang="cs-CZ" altLang="cs-CZ" sz="2000" dirty="0">
                <a:solidFill>
                  <a:srgbClr val="FF0000"/>
                </a:solidFill>
                <a:latin typeface="Times New Roman" panose="02020603050405020304" pitchFamily="18" charset="0"/>
                <a:cs typeface="Times New Roman" panose="02020603050405020304" pitchFamily="18" charset="0"/>
              </a:rPr>
              <a:t>Jaké jsou české </a:t>
            </a:r>
            <a:r>
              <a:rPr lang="cs-CZ" altLang="cs-CZ" sz="2000" dirty="0" err="1">
                <a:solidFill>
                  <a:srgbClr val="FF0000"/>
                </a:solidFill>
                <a:latin typeface="Times New Roman" panose="02020603050405020304" pitchFamily="18" charset="0"/>
                <a:cs typeface="Times New Roman" panose="02020603050405020304" pitchFamily="18" charset="0"/>
              </a:rPr>
              <a:t>crowdfundingové</a:t>
            </a:r>
            <a:r>
              <a:rPr lang="cs-CZ" altLang="cs-CZ" sz="2000" dirty="0">
                <a:solidFill>
                  <a:srgbClr val="FF0000"/>
                </a:solidFill>
                <a:latin typeface="Times New Roman" panose="02020603050405020304" pitchFamily="18" charset="0"/>
                <a:cs typeface="Times New Roman" panose="02020603050405020304" pitchFamily="18" charset="0"/>
              </a:rPr>
              <a:t> platformy?</a:t>
            </a:r>
          </a:p>
        </p:txBody>
      </p:sp>
      <p:sp>
        <p:nvSpPr>
          <p:cNvPr id="6" name="Nadpis 5"/>
          <p:cNvSpPr>
            <a:spLocks noGrp="1"/>
          </p:cNvSpPr>
          <p:nvPr>
            <p:ph type="title"/>
          </p:nvPr>
        </p:nvSpPr>
        <p:spPr>
          <a:xfrm>
            <a:off x="179512" y="195486"/>
            <a:ext cx="4536504" cy="507703"/>
          </a:xfrm>
        </p:spPr>
        <p:txBody>
          <a:bodyPr/>
          <a:lstStyle/>
          <a:p>
            <a:r>
              <a:rPr lang="cs-CZ" dirty="0" err="1"/>
              <a:t>Crowdfunding</a:t>
            </a:r>
            <a:r>
              <a:rPr lang="cs-CZ" dirty="0"/>
              <a:t> – jak to funguje 1</a:t>
            </a:r>
          </a:p>
        </p:txBody>
      </p:sp>
    </p:spTree>
    <p:extLst>
      <p:ext uri="{BB962C8B-B14F-4D97-AF65-F5344CB8AC3E}">
        <p14:creationId xmlns:p14="http://schemas.microsoft.com/office/powerpoint/2010/main" val="3761797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Důležitou součástí je volba odměn za přispění na projekt, za každou částku by měla být nějaká odměna (přispějte 10E na naši hru a dostanete přístup do bety, přispějte 20E a dostanete celou hru, přispějte 30E a dostanete betu, hru a k tomu digitální materiály o vzniku hry atd.). </a:t>
            </a:r>
          </a:p>
          <a:p>
            <a:r>
              <a:rPr lang="cs-CZ" sz="2000" dirty="0">
                <a:solidFill>
                  <a:srgbClr val="002060"/>
                </a:solidFill>
              </a:rPr>
              <a:t>Poté projekt běží na webu po určenou dobu, zpravidla je to měsíc. </a:t>
            </a:r>
          </a:p>
          <a:p>
            <a:r>
              <a:rPr lang="cs-CZ" sz="2000" dirty="0">
                <a:solidFill>
                  <a:srgbClr val="002060"/>
                </a:solidFill>
              </a:rPr>
              <a:t>Pokud vybere cílovou částku, je považován za úspěšný a autoři mohou začít plnit své zadání. Pokud nevybere cílovou částku, peníze se vrací přispěvovatelům. </a:t>
            </a:r>
          </a:p>
          <a:p>
            <a:endParaRPr lang="cs-CZ" sz="2000" dirty="0">
              <a:solidFill>
                <a:srgbClr val="002060"/>
              </a:solidFill>
            </a:endParaRPr>
          </a:p>
          <a:p>
            <a:r>
              <a:rPr lang="cs-CZ" sz="2000" dirty="0">
                <a:solidFill>
                  <a:srgbClr val="002060"/>
                </a:solidFill>
              </a:rPr>
              <a:t>I když máte perfektní nápad, prodává jej vaše prezentace, proto je důležité si vše pečlivě připravit a být ochoten investovat do této části projektu.</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536504" cy="507703"/>
          </a:xfrm>
        </p:spPr>
        <p:txBody>
          <a:bodyPr/>
          <a:lstStyle/>
          <a:p>
            <a:r>
              <a:rPr lang="cs-CZ" dirty="0" err="1"/>
              <a:t>Crowdfunding</a:t>
            </a:r>
            <a:r>
              <a:rPr lang="cs-CZ" dirty="0"/>
              <a:t> – jak to funguje 2</a:t>
            </a:r>
          </a:p>
        </p:txBody>
      </p:sp>
    </p:spTree>
    <p:extLst>
      <p:ext uri="{BB962C8B-B14F-4D97-AF65-F5344CB8AC3E}">
        <p14:creationId xmlns:p14="http://schemas.microsoft.com/office/powerpoint/2010/main" val="3785874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Podle AMA je produkt: </a:t>
            </a:r>
            <a:r>
              <a:rPr lang="cs-CZ" sz="2000" i="1" dirty="0">
                <a:solidFill>
                  <a:srgbClr val="002060"/>
                </a:solidFill>
              </a:rPr>
              <a:t>„soubor atributů (vlastností, funkcí, výhod, použití) schopný výměny nebo použití; obvykle mix hmotných a nehmotných forem. Produkt tak může být myšlenka, fyzická věc (výrobek), služba, nebo jakákoli kombinace těchto tří. Existuje pro účely výměny pro uspokojení individuálních a firemních cílů.“</a:t>
            </a:r>
            <a:r>
              <a:rPr lang="cs-CZ" sz="2000" dirty="0">
                <a:solidFill>
                  <a:srgbClr val="002060"/>
                </a:solidFill>
              </a:rPr>
              <a:t> </a:t>
            </a:r>
          </a:p>
          <a:p>
            <a:r>
              <a:rPr lang="cs-CZ" sz="2000" dirty="0">
                <a:solidFill>
                  <a:srgbClr val="002060"/>
                </a:solidFill>
              </a:rPr>
              <a:t>Z našeho pohledu e-marketingu je ale produkt tvořen z velké části právě doplňkovými službami (celým </a:t>
            </a:r>
            <a:r>
              <a:rPr lang="cs-CZ" sz="2000" dirty="0">
                <a:solidFill>
                  <a:srgbClr val="981E3A"/>
                </a:solidFill>
              </a:rPr>
              <a:t>ekosystémem</a:t>
            </a:r>
            <a:r>
              <a:rPr lang="cs-CZ" sz="2000" dirty="0">
                <a:solidFill>
                  <a:srgbClr val="002060"/>
                </a:solidFill>
              </a:rPr>
              <a:t> – koupili byste si nový telefon, kdybyste věděli, že si na něj nestáhnete aplikace, hry, hudbu, knihy apod.? – viz zánik Nokie po koupi Microsoftem a s tím zánik Windows Mobile, na které neexistovaly ani některé základní aplikace).</a:t>
            </a:r>
          </a:p>
        </p:txBody>
      </p:sp>
      <p:sp>
        <p:nvSpPr>
          <p:cNvPr id="6" name="Nadpis 5"/>
          <p:cNvSpPr>
            <a:spLocks noGrp="1"/>
          </p:cNvSpPr>
          <p:nvPr>
            <p:ph type="title"/>
          </p:nvPr>
        </p:nvSpPr>
        <p:spPr>
          <a:xfrm>
            <a:off x="179512" y="195486"/>
            <a:ext cx="3888432" cy="507703"/>
          </a:xfrm>
        </p:spPr>
        <p:txBody>
          <a:bodyPr/>
          <a:lstStyle/>
          <a:p>
            <a:r>
              <a:rPr lang="cs-CZ" dirty="0"/>
              <a:t>1 Definice produktu</a:t>
            </a:r>
          </a:p>
        </p:txBody>
      </p:sp>
    </p:spTree>
    <p:extLst>
      <p:ext uri="{BB962C8B-B14F-4D97-AF65-F5344CB8AC3E}">
        <p14:creationId xmlns:p14="http://schemas.microsoft.com/office/powerpoint/2010/main" val="233710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Je dobré si uvědomit motivaci lidí, kteří vám posílají peníze. </a:t>
            </a:r>
          </a:p>
          <a:p>
            <a:r>
              <a:rPr lang="cs-CZ" sz="2000" dirty="0">
                <a:solidFill>
                  <a:srgbClr val="002060"/>
                </a:solidFill>
              </a:rPr>
              <a:t>Někdy je osloví přelomový nápad (revoluce v tkaničkách díky novým materiálům). </a:t>
            </a:r>
          </a:p>
          <a:p>
            <a:r>
              <a:rPr lang="cs-CZ" sz="2000" dirty="0">
                <a:solidFill>
                  <a:srgbClr val="002060"/>
                </a:solidFill>
              </a:rPr>
              <a:t>Někdy je to něco, co jim na trhu chybělo a nikdo neměl odvahu se do toho pustit (Star </a:t>
            </a:r>
            <a:r>
              <a:rPr lang="cs-CZ" sz="2000" dirty="0" err="1">
                <a:solidFill>
                  <a:srgbClr val="002060"/>
                </a:solidFill>
              </a:rPr>
              <a:t>Trek</a:t>
            </a:r>
            <a:r>
              <a:rPr lang="cs-CZ" sz="2000" dirty="0">
                <a:solidFill>
                  <a:srgbClr val="002060"/>
                </a:solidFill>
              </a:rPr>
              <a:t> seriál ve starém stylu). </a:t>
            </a:r>
          </a:p>
          <a:p>
            <a:r>
              <a:rPr lang="cs-CZ" sz="2000" dirty="0">
                <a:solidFill>
                  <a:srgbClr val="002060"/>
                </a:solidFill>
              </a:rPr>
              <a:t>Může to také být forma </a:t>
            </a:r>
            <a:r>
              <a:rPr lang="cs-CZ" sz="2000" dirty="0">
                <a:solidFill>
                  <a:srgbClr val="002060"/>
                </a:solidFill>
                <a:hlinkClick r:id="rId3"/>
              </a:rPr>
              <a:t>investice</a:t>
            </a:r>
            <a:r>
              <a:rPr lang="cs-CZ" sz="2000" dirty="0">
                <a:solidFill>
                  <a:srgbClr val="002060"/>
                </a:solidFill>
              </a:rPr>
              <a:t>!</a:t>
            </a:r>
          </a:p>
          <a:p>
            <a:r>
              <a:rPr lang="cs-CZ" sz="2000" dirty="0">
                <a:solidFill>
                  <a:srgbClr val="002060"/>
                </a:solidFill>
              </a:rPr>
              <a:t>A někdy je to pro ně hra, adrenalin, vzrušení apod., když se mohou podílet na vzniku něčeho nového a být „při tom“.</a:t>
            </a:r>
          </a:p>
          <a:p>
            <a:r>
              <a:rPr lang="cs-CZ" altLang="cs-CZ" sz="2000" dirty="0">
                <a:solidFill>
                  <a:srgbClr val="002060"/>
                </a:solidFill>
                <a:latin typeface="Times New Roman" panose="02020603050405020304" pitchFamily="18" charset="0"/>
                <a:cs typeface="Times New Roman" panose="02020603050405020304" pitchFamily="18" charset="0"/>
              </a:rPr>
              <a:t>A někdy jde prostě o pomoc lidí lidem. </a:t>
            </a:r>
          </a:p>
        </p:txBody>
      </p:sp>
      <p:sp>
        <p:nvSpPr>
          <p:cNvPr id="6" name="Nadpis 5"/>
          <p:cNvSpPr>
            <a:spLocks noGrp="1"/>
          </p:cNvSpPr>
          <p:nvPr>
            <p:ph type="title"/>
          </p:nvPr>
        </p:nvSpPr>
        <p:spPr>
          <a:xfrm>
            <a:off x="179512" y="195486"/>
            <a:ext cx="6624736" cy="507703"/>
          </a:xfrm>
        </p:spPr>
        <p:txBody>
          <a:bodyPr/>
          <a:lstStyle/>
          <a:p>
            <a:r>
              <a:rPr lang="cs-CZ" dirty="0" err="1"/>
              <a:t>Crowdfunding</a:t>
            </a:r>
            <a:r>
              <a:rPr lang="cs-CZ" dirty="0"/>
              <a:t> – proč mi někdo posílá peníze?</a:t>
            </a:r>
          </a:p>
        </p:txBody>
      </p:sp>
    </p:spTree>
    <p:extLst>
      <p:ext uri="{BB962C8B-B14F-4D97-AF65-F5344CB8AC3E}">
        <p14:creationId xmlns:p14="http://schemas.microsoft.com/office/powerpoint/2010/main" val="2175368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024336"/>
          </a:xfrm>
          <a:prstGeom prst="rect">
            <a:avLst/>
          </a:prstGeom>
        </p:spPr>
        <p:txBody>
          <a:bodyPr>
            <a:noAutofit/>
          </a:bodyPr>
          <a:lstStyle/>
          <a:p>
            <a:r>
              <a:rPr lang="cs-CZ" sz="2000" dirty="0">
                <a:solidFill>
                  <a:srgbClr val="002060"/>
                </a:solidFill>
                <a:cs typeface="Times New Roman" panose="02020603050405020304" pitchFamily="18" charset="0"/>
              </a:rPr>
              <a:t>Mnoho postupů a rad, osvědčené jsou originál návody od </a:t>
            </a:r>
            <a:r>
              <a:rPr lang="cs-CZ" sz="2000" dirty="0">
                <a:solidFill>
                  <a:srgbClr val="002060"/>
                </a:solidFill>
                <a:cs typeface="Times New Roman" panose="02020603050405020304" pitchFamily="18" charset="0"/>
                <a:hlinkClick r:id="rId3"/>
              </a:rPr>
              <a:t>Startovače</a:t>
            </a:r>
            <a:r>
              <a:rPr lang="cs-CZ" sz="2000" dirty="0">
                <a:solidFill>
                  <a:srgbClr val="002060"/>
                </a:solidFill>
                <a:cs typeface="Times New Roman" panose="02020603050405020304" pitchFamily="18" charset="0"/>
              </a:rPr>
              <a:t>, </a:t>
            </a:r>
            <a:r>
              <a:rPr lang="cs-CZ" sz="2000" dirty="0">
                <a:solidFill>
                  <a:srgbClr val="002060"/>
                </a:solidFill>
                <a:cs typeface="Times New Roman" panose="02020603050405020304" pitchFamily="18" charset="0"/>
                <a:hlinkClick r:id="rId4"/>
              </a:rPr>
              <a:t>Kickstarteru</a:t>
            </a:r>
            <a:r>
              <a:rPr lang="cs-CZ" sz="2000" dirty="0">
                <a:solidFill>
                  <a:srgbClr val="002060"/>
                </a:solidFill>
                <a:cs typeface="Times New Roman" panose="02020603050405020304" pitchFamily="18" charset="0"/>
              </a:rPr>
              <a:t> a </a:t>
            </a:r>
            <a:r>
              <a:rPr lang="cs-CZ" sz="2000" dirty="0">
                <a:solidFill>
                  <a:srgbClr val="002060"/>
                </a:solidFill>
                <a:cs typeface="Times New Roman" panose="02020603050405020304" pitchFamily="18" charset="0"/>
                <a:hlinkClick r:id="rId5"/>
              </a:rPr>
              <a:t>Indiegogo</a:t>
            </a:r>
            <a:r>
              <a:rPr lang="cs-CZ" sz="2000" dirty="0">
                <a:solidFill>
                  <a:srgbClr val="002060"/>
                </a:solidFill>
                <a:cs typeface="Times New Roman" panose="02020603050405020304" pitchFamily="18" charset="0"/>
              </a:rPr>
              <a:t>. </a:t>
            </a:r>
            <a:r>
              <a:rPr lang="cs-CZ" altLang="cs-CZ" sz="2000" dirty="0">
                <a:solidFill>
                  <a:srgbClr val="002060"/>
                </a:solidFill>
                <a:cs typeface="Times New Roman" panose="02020603050405020304" pitchFamily="18" charset="0"/>
                <a:hlinkClick r:id="rId3"/>
              </a:rPr>
              <a:t>Startovač</a:t>
            </a:r>
            <a:r>
              <a:rPr lang="cs-CZ" altLang="cs-CZ" sz="2000" dirty="0">
                <a:solidFill>
                  <a:srgbClr val="002060"/>
                </a:solidFill>
                <a:cs typeface="Times New Roman" panose="02020603050405020304" pitchFamily="18" charset="0"/>
              </a:rPr>
              <a:t> radí: </a:t>
            </a:r>
          </a:p>
          <a:p>
            <a:pPr lvl="1"/>
            <a:r>
              <a:rPr lang="cs-CZ" altLang="cs-CZ" sz="1600" dirty="0">
                <a:solidFill>
                  <a:srgbClr val="002060"/>
                </a:solidFill>
                <a:cs typeface="Times New Roman" panose="02020603050405020304" pitchFamily="18" charset="0"/>
              </a:rPr>
              <a:t>Nemusíte opakovat cizí chyby, když už je někdo udělal za vás – inspirujte se úspěšnými kampaněmi v síni slávy.</a:t>
            </a:r>
          </a:p>
          <a:p>
            <a:pPr lvl="1"/>
            <a:r>
              <a:rPr lang="cs-CZ" sz="1600" dirty="0">
                <a:solidFill>
                  <a:srgbClr val="002060"/>
                </a:solidFill>
              </a:rPr>
              <a:t>Než začnete psát, něco si o </a:t>
            </a:r>
            <a:r>
              <a:rPr lang="cs-CZ" sz="1600" dirty="0" err="1">
                <a:solidFill>
                  <a:srgbClr val="002060"/>
                </a:solidFill>
              </a:rPr>
              <a:t>crowdfundingu</a:t>
            </a:r>
            <a:r>
              <a:rPr lang="cs-CZ" sz="1600" dirty="0">
                <a:solidFill>
                  <a:srgbClr val="002060"/>
                </a:solidFill>
              </a:rPr>
              <a:t> přečtěte, abyste se orientovali a napadali do podobných léček. Hodně rad najdete na </a:t>
            </a:r>
            <a:r>
              <a:rPr lang="cs-CZ" sz="1600" u="sng" dirty="0">
                <a:solidFill>
                  <a:srgbClr val="002060"/>
                </a:solidFill>
                <a:hlinkClick r:id="rId6"/>
              </a:rPr>
              <a:t>BLOGU</a:t>
            </a:r>
            <a:r>
              <a:rPr lang="cs-CZ" sz="1600" dirty="0">
                <a:solidFill>
                  <a:srgbClr val="002060"/>
                </a:solidFill>
              </a:rPr>
              <a:t>.</a:t>
            </a:r>
          </a:p>
          <a:p>
            <a:pPr lvl="1"/>
            <a:r>
              <a:rPr lang="cs-CZ" sz="1600" dirty="0">
                <a:solidFill>
                  <a:srgbClr val="002060"/>
                </a:solidFill>
              </a:rPr>
              <a:t>Pro koho vlastně </a:t>
            </a:r>
            <a:r>
              <a:rPr lang="cs-CZ" sz="1600" dirty="0" err="1">
                <a:solidFill>
                  <a:srgbClr val="002060"/>
                </a:solidFill>
              </a:rPr>
              <a:t>crowdfundingové</a:t>
            </a:r>
            <a:r>
              <a:rPr lang="cs-CZ" sz="1600" dirty="0">
                <a:solidFill>
                  <a:srgbClr val="002060"/>
                </a:solidFill>
              </a:rPr>
              <a:t> projekty jsou se dočtete v článku </a:t>
            </a:r>
            <a:r>
              <a:rPr lang="cs-CZ" sz="1600" u="sng" dirty="0">
                <a:solidFill>
                  <a:srgbClr val="002060"/>
                </a:solidFill>
                <a:hlinkClick r:id="rId7"/>
              </a:rPr>
              <a:t>Startovači, podporovatelé, fanoušci, donoři, </a:t>
            </a:r>
            <a:r>
              <a:rPr lang="cs-CZ" sz="1600" u="sng" dirty="0" err="1">
                <a:solidFill>
                  <a:srgbClr val="002060"/>
                </a:solidFill>
                <a:hlinkClick r:id="rId7"/>
              </a:rPr>
              <a:t>backeři</a:t>
            </a:r>
            <a:r>
              <a:rPr lang="cs-CZ" sz="1600" u="sng" dirty="0">
                <a:solidFill>
                  <a:srgbClr val="002060"/>
                </a:solidFill>
                <a:hlinkClick r:id="rId7"/>
              </a:rPr>
              <a:t>...</a:t>
            </a:r>
            <a:endParaRPr lang="cs-CZ" sz="1600" dirty="0">
              <a:solidFill>
                <a:srgbClr val="002060"/>
              </a:solidFill>
            </a:endParaRPr>
          </a:p>
          <a:p>
            <a:pPr lvl="1"/>
            <a:r>
              <a:rPr lang="cs-CZ" sz="1600" dirty="0">
                <a:solidFill>
                  <a:srgbClr val="002060"/>
                </a:solidFill>
              </a:rPr>
              <a:t>Přemýšlíte, jestli máte zadat volbu "podnikatelský projekt"? Raději si nejprve přečtěte </a:t>
            </a:r>
            <a:r>
              <a:rPr lang="cs-CZ" sz="1600" u="sng" dirty="0">
                <a:solidFill>
                  <a:srgbClr val="002060"/>
                </a:solidFill>
                <a:hlinkClick r:id="rId8"/>
              </a:rPr>
              <a:t>Co to znamená "podnikatelský projekt"?</a:t>
            </a:r>
            <a:endParaRPr lang="cs-CZ" sz="1600" dirty="0">
              <a:solidFill>
                <a:srgbClr val="002060"/>
              </a:solidFill>
            </a:endParaRPr>
          </a:p>
          <a:p>
            <a:pPr lvl="1"/>
            <a:r>
              <a:rPr lang="cs-CZ" sz="1600" dirty="0">
                <a:solidFill>
                  <a:srgbClr val="002060"/>
                </a:solidFill>
              </a:rPr>
              <a:t>Jak si stanovit cíl a jak odhadnout své šance si přečtete v článku </a:t>
            </a:r>
            <a:r>
              <a:rPr lang="cs-CZ" sz="1600" u="sng" dirty="0">
                <a:solidFill>
                  <a:srgbClr val="002060"/>
                </a:solidFill>
                <a:hlinkClick r:id="rId9"/>
              </a:rPr>
              <a:t>Jak dobrý je můj cíl?</a:t>
            </a:r>
            <a:r>
              <a:rPr lang="cs-CZ" sz="1600" dirty="0">
                <a:solidFill>
                  <a:srgbClr val="002060"/>
                </a:solidFill>
              </a:rPr>
              <a:t> </a:t>
            </a:r>
          </a:p>
          <a:p>
            <a:pPr lvl="1"/>
            <a:r>
              <a:rPr lang="cs-CZ" sz="1600" dirty="0">
                <a:solidFill>
                  <a:srgbClr val="002060"/>
                </a:solidFill>
              </a:rPr>
              <a:t>Se psaním textů vám pomůže článek </a:t>
            </a:r>
            <a:r>
              <a:rPr lang="cs-CZ" sz="1600" u="sng" dirty="0">
                <a:solidFill>
                  <a:srgbClr val="002060"/>
                </a:solidFill>
                <a:hlinkClick r:id="rId10"/>
              </a:rPr>
              <a:t>Píšeme projekt</a:t>
            </a:r>
            <a:r>
              <a:rPr lang="cs-CZ" sz="1600" dirty="0">
                <a:solidFill>
                  <a:srgbClr val="002060"/>
                </a:solidFill>
              </a:rPr>
              <a:t>. </a:t>
            </a:r>
          </a:p>
          <a:p>
            <a:pPr lvl="1"/>
            <a:r>
              <a:rPr lang="cs-CZ" sz="1600" dirty="0">
                <a:solidFill>
                  <a:srgbClr val="002060"/>
                </a:solidFill>
              </a:rPr>
              <a:t>Jak volit odměny se píše v článku </a:t>
            </a:r>
            <a:r>
              <a:rPr lang="cs-CZ" sz="1600" u="sng" dirty="0">
                <a:solidFill>
                  <a:srgbClr val="002060"/>
                </a:solidFill>
                <a:hlinkClick r:id="rId11"/>
              </a:rPr>
              <a:t>Skutečná hodnota </a:t>
            </a:r>
            <a:r>
              <a:rPr lang="cs-CZ" sz="1600" u="sng" dirty="0" err="1">
                <a:solidFill>
                  <a:srgbClr val="002060"/>
                </a:solidFill>
                <a:hlinkClick r:id="rId11"/>
              </a:rPr>
              <a:t>crowdfundingových</a:t>
            </a:r>
            <a:r>
              <a:rPr lang="cs-CZ" sz="1600" u="sng" dirty="0">
                <a:solidFill>
                  <a:srgbClr val="002060"/>
                </a:solidFill>
                <a:hlinkClick r:id="rId11"/>
              </a:rPr>
              <a:t> odměn</a:t>
            </a:r>
            <a:r>
              <a:rPr lang="cs-CZ" sz="1600" dirty="0">
                <a:solidFill>
                  <a:srgbClr val="002060"/>
                </a:solidFill>
              </a:rPr>
              <a:t>.</a:t>
            </a:r>
          </a:p>
          <a:p>
            <a:pPr lvl="1"/>
            <a:r>
              <a:rPr lang="cs-CZ" sz="1600" dirty="0">
                <a:solidFill>
                  <a:srgbClr val="002060"/>
                </a:solidFill>
              </a:rPr>
              <a:t>Kdy budete potřebovat video a jak by mělo vypadat (včetně ukázek) si přečtěte v článku </a:t>
            </a:r>
            <a:r>
              <a:rPr lang="cs-CZ" sz="1600" u="sng" dirty="0">
                <a:solidFill>
                  <a:srgbClr val="002060"/>
                </a:solidFill>
                <a:hlinkClick r:id="rId12"/>
              </a:rPr>
              <a:t>Před kamerou, za kamerou </a:t>
            </a:r>
            <a:r>
              <a:rPr lang="cs-CZ" sz="1600" dirty="0">
                <a:solidFill>
                  <a:srgbClr val="002060"/>
                </a:solidFill>
              </a:rPr>
              <a:t>.</a:t>
            </a:r>
            <a:endParaRPr lang="cs-CZ" altLang="cs-CZ" sz="1600" dirty="0">
              <a:solidFill>
                <a:srgbClr val="002060"/>
              </a:solidFill>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Jak udělat </a:t>
            </a:r>
            <a:r>
              <a:rPr lang="cs-CZ" dirty="0" err="1"/>
              <a:t>crowdfundingovou</a:t>
            </a:r>
            <a:r>
              <a:rPr lang="cs-CZ" dirty="0"/>
              <a:t> kampaň?</a:t>
            </a:r>
          </a:p>
        </p:txBody>
      </p:sp>
    </p:spTree>
    <p:extLst>
      <p:ext uri="{BB962C8B-B14F-4D97-AF65-F5344CB8AC3E}">
        <p14:creationId xmlns:p14="http://schemas.microsoft.com/office/powerpoint/2010/main" val="3116312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1021"/>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hlinkClick r:id="rId3"/>
              </a:rPr>
              <a:t>15</a:t>
            </a:r>
            <a:r>
              <a:rPr lang="cs-CZ" sz="2000" dirty="0">
                <a:solidFill>
                  <a:srgbClr val="002060"/>
                </a:solidFill>
                <a:latin typeface="Times New Roman" panose="02020603050405020304" pitchFamily="18" charset="0"/>
                <a:cs typeface="Times New Roman" panose="02020603050405020304" pitchFamily="18" charset="0"/>
              </a:rPr>
              <a:t> největších herních </a:t>
            </a:r>
            <a:r>
              <a:rPr lang="cs-CZ" sz="2000" dirty="0" err="1">
                <a:solidFill>
                  <a:srgbClr val="002060"/>
                </a:solidFill>
                <a:latin typeface="Times New Roman" panose="02020603050405020304" pitchFamily="18" charset="0"/>
                <a:cs typeface="Times New Roman" panose="02020603050405020304" pitchFamily="18" charset="0"/>
              </a:rPr>
              <a:t>failů</a:t>
            </a:r>
            <a:r>
              <a:rPr lang="cs-CZ" sz="2000" dirty="0">
                <a:solidFill>
                  <a:srgbClr val="002060"/>
                </a:solidFill>
                <a:latin typeface="Times New Roman" panose="02020603050405020304" pitchFamily="18" charset="0"/>
                <a:cs typeface="Times New Roman" panose="02020603050405020304" pitchFamily="18" charset="0"/>
              </a:rPr>
              <a:t> na Kickstarteru. </a:t>
            </a:r>
            <a:r>
              <a:rPr lang="cs-CZ" sz="2000" dirty="0">
                <a:solidFill>
                  <a:srgbClr val="002060"/>
                </a:solidFill>
                <a:latin typeface="Times New Roman" panose="02020603050405020304" pitchFamily="18" charset="0"/>
                <a:cs typeface="Times New Roman" panose="02020603050405020304" pitchFamily="18" charset="0"/>
                <a:hlinkClick r:id="rId4"/>
              </a:rPr>
              <a:t>10</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failů</a:t>
            </a:r>
            <a:r>
              <a:rPr lang="cs-CZ" sz="2000" dirty="0">
                <a:solidFill>
                  <a:srgbClr val="002060"/>
                </a:solidFill>
                <a:latin typeface="Times New Roman" panose="02020603050405020304" pitchFamily="18" charset="0"/>
                <a:cs typeface="Times New Roman" panose="02020603050405020304" pitchFamily="18" charset="0"/>
              </a:rPr>
              <a:t>. </a:t>
            </a:r>
          </a:p>
          <a:p>
            <a:r>
              <a:rPr lang="cs-CZ" altLang="cs-CZ" sz="2000" dirty="0">
                <a:solidFill>
                  <a:srgbClr val="002060"/>
                </a:solidFill>
                <a:latin typeface="Times New Roman" panose="02020603050405020304" pitchFamily="18" charset="0"/>
                <a:cs typeface="Times New Roman" panose="02020603050405020304" pitchFamily="18" charset="0"/>
                <a:hlinkClick r:id="rId5"/>
              </a:rPr>
              <a:t>Mnoho</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failů</a:t>
            </a:r>
            <a:r>
              <a:rPr lang="cs-CZ" altLang="cs-CZ" sz="2000" dirty="0">
                <a:solidFill>
                  <a:srgbClr val="002060"/>
                </a:solidFill>
                <a:latin typeface="Times New Roman" panose="02020603050405020304" pitchFamily="18" charset="0"/>
                <a:cs typeface="Times New Roman" panose="02020603050405020304" pitchFamily="18" charset="0"/>
              </a:rPr>
              <a:t> na Kickstarteru a Indiegogo.</a:t>
            </a:r>
          </a:p>
          <a:p>
            <a:r>
              <a:rPr lang="cs-CZ" altLang="cs-CZ" sz="2000" dirty="0">
                <a:solidFill>
                  <a:srgbClr val="002060"/>
                </a:solidFill>
                <a:latin typeface="Times New Roman" panose="02020603050405020304" pitchFamily="18" charset="0"/>
                <a:cs typeface="Times New Roman" panose="02020603050405020304" pitchFamily="18" charset="0"/>
              </a:rPr>
              <a:t>Perfektní </a:t>
            </a:r>
            <a:r>
              <a:rPr lang="cs-CZ" altLang="cs-CZ" sz="2000" dirty="0">
                <a:solidFill>
                  <a:srgbClr val="002060"/>
                </a:solidFill>
                <a:latin typeface="Times New Roman" panose="02020603050405020304" pitchFamily="18" charset="0"/>
                <a:cs typeface="Times New Roman" panose="02020603050405020304" pitchFamily="18" charset="0"/>
                <a:hlinkClick r:id="rId6"/>
              </a:rPr>
              <a:t>popis</a:t>
            </a:r>
            <a:r>
              <a:rPr lang="cs-CZ" altLang="cs-CZ" sz="2000" dirty="0">
                <a:solidFill>
                  <a:srgbClr val="002060"/>
                </a:solidFill>
                <a:latin typeface="Times New Roman" panose="02020603050405020304" pitchFamily="18" charset="0"/>
                <a:cs typeface="Times New Roman" panose="02020603050405020304" pitchFamily="18" charset="0"/>
              </a:rPr>
              <a:t> celého </a:t>
            </a:r>
            <a:r>
              <a:rPr lang="cs-CZ" altLang="cs-CZ" sz="2000" dirty="0" err="1">
                <a:solidFill>
                  <a:srgbClr val="002060"/>
                </a:solidFill>
                <a:latin typeface="Times New Roman" panose="02020603050405020304" pitchFamily="18" charset="0"/>
                <a:cs typeface="Times New Roman" panose="02020603050405020304" pitchFamily="18" charset="0"/>
              </a:rPr>
              <a:t>failu</a:t>
            </a:r>
            <a:r>
              <a:rPr lang="cs-CZ" altLang="cs-CZ" sz="2000" dirty="0">
                <a:solidFill>
                  <a:srgbClr val="002060"/>
                </a:solidFill>
                <a:latin typeface="Times New Roman" panose="02020603050405020304" pitchFamily="18" charset="0"/>
                <a:cs typeface="Times New Roman" panose="02020603050405020304" pitchFamily="18" charset="0"/>
              </a:rPr>
              <a:t> na KS. </a:t>
            </a:r>
            <a:r>
              <a:rPr lang="cs-CZ" altLang="cs-CZ" sz="2000" dirty="0">
                <a:solidFill>
                  <a:srgbClr val="002060"/>
                </a:solidFill>
                <a:latin typeface="Times New Roman" panose="02020603050405020304" pitchFamily="18" charset="0"/>
                <a:cs typeface="Times New Roman" panose="02020603050405020304" pitchFamily="18" charset="0"/>
                <a:hlinkClick r:id="rId7"/>
              </a:rPr>
              <a:t>Další</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faily</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Perfektní </a:t>
            </a:r>
            <a:r>
              <a:rPr lang="cs-CZ" altLang="cs-CZ" sz="2000" dirty="0">
                <a:solidFill>
                  <a:srgbClr val="002060"/>
                </a:solidFill>
                <a:latin typeface="Times New Roman" panose="02020603050405020304" pitchFamily="18" charset="0"/>
                <a:cs typeface="Times New Roman" panose="02020603050405020304" pitchFamily="18" charset="0"/>
                <a:hlinkClick r:id="rId8"/>
              </a:rPr>
              <a:t>článek</a:t>
            </a:r>
            <a:r>
              <a:rPr lang="cs-CZ" altLang="cs-CZ" sz="2000" dirty="0">
                <a:solidFill>
                  <a:srgbClr val="002060"/>
                </a:solidFill>
                <a:latin typeface="Times New Roman" panose="02020603050405020304" pitchFamily="18" charset="0"/>
                <a:cs typeface="Times New Roman" panose="02020603050405020304" pitchFamily="18" charset="0"/>
              </a:rPr>
              <a:t> o </a:t>
            </a:r>
            <a:r>
              <a:rPr lang="cs-CZ" altLang="cs-CZ" sz="2000" dirty="0" err="1">
                <a:solidFill>
                  <a:srgbClr val="002060"/>
                </a:solidFill>
                <a:latin typeface="Times New Roman" panose="02020603050405020304" pitchFamily="18" charset="0"/>
                <a:cs typeface="Times New Roman" panose="02020603050405020304" pitchFamily="18" charset="0"/>
              </a:rPr>
              <a:t>relaunchi</a:t>
            </a:r>
            <a:r>
              <a:rPr lang="cs-CZ" altLang="cs-CZ" sz="2000" dirty="0">
                <a:solidFill>
                  <a:srgbClr val="002060"/>
                </a:solidFill>
                <a:latin typeface="Times New Roman" panose="02020603050405020304" pitchFamily="18" charset="0"/>
                <a:cs typeface="Times New Roman" panose="02020603050405020304" pitchFamily="18" charset="0"/>
              </a:rPr>
              <a:t> kampaně. </a:t>
            </a:r>
          </a:p>
          <a:p>
            <a:r>
              <a:rPr lang="cs-CZ" altLang="cs-CZ" sz="2000" dirty="0">
                <a:solidFill>
                  <a:srgbClr val="002060"/>
                </a:solidFill>
                <a:latin typeface="Times New Roman" panose="02020603050405020304" pitchFamily="18" charset="0"/>
                <a:cs typeface="Times New Roman" panose="02020603050405020304" pitchFamily="18" charset="0"/>
              </a:rPr>
              <a:t>Co se z toho dá vyvodit? Projekty selhávají během přípravy kampaně (nedotáhnete to, KS to ani nepustí), v průběhu kampaně (nezvládnete to uřídit, nevybudíte své komunity, nenajdete nové komunity), po kampani (technologie nefunguje v praxi, podcenili jste náklady a potřebný čas).</a:t>
            </a:r>
          </a:p>
          <a:p>
            <a:r>
              <a:rPr lang="cs-CZ" altLang="cs-CZ" sz="2000" dirty="0">
                <a:solidFill>
                  <a:srgbClr val="002060"/>
                </a:solidFill>
                <a:latin typeface="Times New Roman" panose="02020603050405020304" pitchFamily="18" charset="0"/>
                <a:cs typeface="Times New Roman" panose="02020603050405020304" pitchFamily="18" charset="0"/>
              </a:rPr>
              <a:t>Nadšení z </a:t>
            </a:r>
            <a:r>
              <a:rPr lang="cs-CZ" altLang="cs-CZ" sz="2000" dirty="0" err="1">
                <a:solidFill>
                  <a:srgbClr val="002060"/>
                </a:solidFill>
                <a:latin typeface="Times New Roman" panose="02020603050405020304" pitchFamily="18" charset="0"/>
                <a:cs typeface="Times New Roman" panose="02020603050405020304" pitchFamily="18" charset="0"/>
              </a:rPr>
              <a:t>crowdfundingu</a:t>
            </a:r>
            <a:r>
              <a:rPr lang="cs-CZ" altLang="cs-CZ" sz="2000" dirty="0">
                <a:solidFill>
                  <a:srgbClr val="002060"/>
                </a:solidFill>
                <a:latin typeface="Times New Roman" panose="02020603050405020304" pitchFamily="18" charset="0"/>
                <a:cs typeface="Times New Roman" panose="02020603050405020304" pitchFamily="18" charset="0"/>
              </a:rPr>
              <a:t> je za námi, novináři po všech těch </a:t>
            </a:r>
            <a:r>
              <a:rPr lang="cs-CZ" altLang="cs-CZ" sz="2000" dirty="0" err="1">
                <a:solidFill>
                  <a:srgbClr val="002060"/>
                </a:solidFill>
                <a:latin typeface="Times New Roman" panose="02020603050405020304" pitchFamily="18" charset="0"/>
                <a:cs typeface="Times New Roman" panose="02020603050405020304" pitchFamily="18" charset="0"/>
              </a:rPr>
              <a:t>failech</a:t>
            </a:r>
            <a:r>
              <a:rPr lang="cs-CZ" altLang="cs-CZ" sz="2000" dirty="0">
                <a:solidFill>
                  <a:srgbClr val="002060"/>
                </a:solidFill>
                <a:latin typeface="Times New Roman" panose="02020603050405020304" pitchFamily="18" charset="0"/>
                <a:cs typeface="Times New Roman" panose="02020603050405020304" pitchFamily="18" charset="0"/>
              </a:rPr>
              <a:t> nemají zájem psát o těchto věcech. </a:t>
            </a:r>
            <a:r>
              <a:rPr lang="cs-CZ" altLang="cs-CZ" sz="2000" dirty="0" err="1">
                <a:solidFill>
                  <a:srgbClr val="002060"/>
                </a:solidFill>
                <a:latin typeface="Times New Roman" panose="02020603050405020304" pitchFamily="18" charset="0"/>
                <a:cs typeface="Times New Roman" panose="02020603050405020304" pitchFamily="18" charset="0"/>
              </a:rPr>
              <a:t>Credibilitu</a:t>
            </a:r>
            <a:r>
              <a:rPr lang="cs-CZ" altLang="cs-CZ" sz="2000" dirty="0">
                <a:solidFill>
                  <a:srgbClr val="002060"/>
                </a:solidFill>
                <a:latin typeface="Times New Roman" panose="02020603050405020304" pitchFamily="18" charset="0"/>
                <a:cs typeface="Times New Roman" panose="02020603050405020304" pitchFamily="18" charset="0"/>
              </a:rPr>
              <a:t> by mohly zvýšit </a:t>
            </a:r>
            <a:r>
              <a:rPr lang="cs-CZ" altLang="cs-CZ" sz="2000" dirty="0">
                <a:solidFill>
                  <a:srgbClr val="002060"/>
                </a:solidFill>
                <a:latin typeface="Times New Roman" panose="02020603050405020304" pitchFamily="18" charset="0"/>
                <a:cs typeface="Times New Roman" panose="02020603050405020304" pitchFamily="18" charset="0"/>
                <a:hlinkClick r:id="rId9"/>
              </a:rPr>
              <a:t>tyto</a:t>
            </a:r>
            <a:r>
              <a:rPr lang="cs-CZ" altLang="cs-CZ" sz="2000" dirty="0">
                <a:solidFill>
                  <a:srgbClr val="002060"/>
                </a:solidFill>
                <a:latin typeface="Times New Roman" panose="02020603050405020304" pitchFamily="18" charset="0"/>
                <a:cs typeface="Times New Roman" panose="02020603050405020304" pitchFamily="18" charset="0"/>
              </a:rPr>
              <a:t> rady. </a:t>
            </a:r>
          </a:p>
          <a:p>
            <a:r>
              <a:rPr lang="cs-CZ" altLang="cs-CZ" sz="2000" dirty="0">
                <a:solidFill>
                  <a:srgbClr val="002060"/>
                </a:solidFill>
                <a:latin typeface="Times New Roman" panose="02020603050405020304" pitchFamily="18" charset="0"/>
                <a:cs typeface="Times New Roman" panose="02020603050405020304" pitchFamily="18" charset="0"/>
              </a:rPr>
              <a:t>Celková </a:t>
            </a:r>
            <a:r>
              <a:rPr lang="cs-CZ" altLang="cs-CZ" sz="2000" dirty="0">
                <a:solidFill>
                  <a:srgbClr val="002060"/>
                </a:solidFill>
                <a:latin typeface="Times New Roman" panose="02020603050405020304" pitchFamily="18" charset="0"/>
                <a:cs typeface="Times New Roman" panose="02020603050405020304" pitchFamily="18" charset="0"/>
                <a:hlinkClick r:id="rId10"/>
              </a:rPr>
              <a:t>data</a:t>
            </a:r>
            <a:r>
              <a:rPr lang="cs-CZ" altLang="cs-CZ" sz="2000" dirty="0">
                <a:solidFill>
                  <a:srgbClr val="002060"/>
                </a:solidFill>
                <a:latin typeface="Times New Roman" panose="02020603050405020304" pitchFamily="18" charset="0"/>
                <a:cs typeface="Times New Roman" panose="02020603050405020304" pitchFamily="18" charset="0"/>
              </a:rPr>
              <a:t> za </a:t>
            </a:r>
            <a:r>
              <a:rPr lang="cs-CZ" altLang="cs-CZ" sz="2000" dirty="0" err="1">
                <a:solidFill>
                  <a:srgbClr val="002060"/>
                </a:solidFill>
                <a:latin typeface="Times New Roman" panose="02020603050405020304" pitchFamily="18" charset="0"/>
                <a:cs typeface="Times New Roman" panose="02020603050405020304" pitchFamily="18" charset="0"/>
              </a:rPr>
              <a:t>Kickstarter</a:t>
            </a:r>
            <a:r>
              <a:rPr lang="cs-CZ" altLang="cs-CZ" sz="2000" dirty="0">
                <a:solidFill>
                  <a:srgbClr val="002060"/>
                </a:solidFill>
                <a:latin typeface="Times New Roman" panose="02020603050405020304" pitchFamily="18" charset="0"/>
                <a:cs typeface="Times New Roman" panose="02020603050405020304" pitchFamily="18" charset="0"/>
              </a:rPr>
              <a:t> – vybráno 6,2 mld. USD.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Jsou zde ale i negativa</a:t>
            </a:r>
          </a:p>
        </p:txBody>
      </p:sp>
    </p:spTree>
    <p:extLst>
      <p:ext uri="{BB962C8B-B14F-4D97-AF65-F5344CB8AC3E}">
        <p14:creationId xmlns:p14="http://schemas.microsoft.com/office/powerpoint/2010/main" val="3284531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Najděte české </a:t>
            </a:r>
            <a:r>
              <a:rPr lang="cs-CZ" sz="2000" dirty="0" err="1">
                <a:solidFill>
                  <a:srgbClr val="002060"/>
                </a:solidFill>
                <a:latin typeface="Times New Roman" panose="02020603050405020304" pitchFamily="18" charset="0"/>
                <a:cs typeface="Times New Roman" panose="02020603050405020304" pitchFamily="18" charset="0"/>
              </a:rPr>
              <a:t>crowdfundingové</a:t>
            </a:r>
            <a:r>
              <a:rPr lang="cs-CZ" sz="2000" dirty="0">
                <a:solidFill>
                  <a:srgbClr val="002060"/>
                </a:solidFill>
                <a:latin typeface="Times New Roman" panose="02020603050405020304" pitchFamily="18" charset="0"/>
                <a:cs typeface="Times New Roman" panose="02020603050405020304" pitchFamily="18" charset="0"/>
              </a:rPr>
              <a:t> portály.</a:t>
            </a:r>
          </a:p>
          <a:p>
            <a:r>
              <a:rPr lang="cs-CZ" altLang="cs-CZ" sz="2000" dirty="0">
                <a:solidFill>
                  <a:srgbClr val="002060"/>
                </a:solidFill>
                <a:latin typeface="Times New Roman" panose="02020603050405020304" pitchFamily="18" charset="0"/>
                <a:cs typeface="Times New Roman" panose="02020603050405020304" pitchFamily="18" charset="0"/>
              </a:rPr>
              <a:t>Podívejte se na kampaně a zjistěte, proč jsou ne/úspěšné. (sepište obsahový </a:t>
            </a:r>
            <a:r>
              <a:rPr lang="cs-CZ" altLang="cs-CZ" sz="2000">
                <a:solidFill>
                  <a:srgbClr val="002060"/>
                </a:solidFill>
                <a:latin typeface="Times New Roman" panose="02020603050405020304" pitchFamily="18" charset="0"/>
                <a:cs typeface="Times New Roman" panose="02020603050405020304" pitchFamily="18" charset="0"/>
              </a:rPr>
              <a:t>rozbor kampaně)</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Úkol 2</a:t>
            </a:r>
          </a:p>
        </p:txBody>
      </p:sp>
    </p:spTree>
    <p:extLst>
      <p:ext uri="{BB962C8B-B14F-4D97-AF65-F5344CB8AC3E}">
        <p14:creationId xmlns:p14="http://schemas.microsoft.com/office/powerpoint/2010/main" val="2429306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Konec prezentace</a:t>
            </a:r>
          </a:p>
        </p:txBody>
      </p:sp>
      <p:sp>
        <p:nvSpPr>
          <p:cNvPr id="3" name="Zástupný symbol pro obsah 2"/>
          <p:cNvSpPr txBox="1">
            <a:spLocks/>
          </p:cNvSpPr>
          <p:nvPr/>
        </p:nvSpPr>
        <p:spPr>
          <a:xfrm>
            <a:off x="2699792" y="1779662"/>
            <a:ext cx="3888432" cy="237626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a:solidFill>
                  <a:srgbClr val="307871"/>
                </a:solidFill>
                <a:latin typeface="Times New Roman" panose="02020603050405020304" pitchFamily="18" charset="0"/>
                <a:cs typeface="Times New Roman" panose="02020603050405020304" pitchFamily="18" charset="0"/>
              </a:rPr>
              <a:t>Děkuji za pozornost </a:t>
            </a: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45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marL="0" indent="0">
              <a:buNone/>
            </a:pP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Totální produkt v marketingu</a:t>
            </a:r>
          </a:p>
        </p:txBody>
      </p:sp>
      <p:grpSp>
        <p:nvGrpSpPr>
          <p:cNvPr id="4" name="Group 30"/>
          <p:cNvGrpSpPr>
            <a:grpSpLocks noGrp="1"/>
          </p:cNvGrpSpPr>
          <p:nvPr/>
        </p:nvGrpSpPr>
        <p:grpSpPr bwMode="auto">
          <a:xfrm>
            <a:off x="291446" y="843558"/>
            <a:ext cx="7880954" cy="3888431"/>
            <a:chOff x="385" y="210"/>
            <a:chExt cx="5217" cy="3900"/>
          </a:xfrm>
        </p:grpSpPr>
        <p:sp>
          <p:nvSpPr>
            <p:cNvPr id="5" name="AutoShape 5"/>
            <p:cNvSpPr>
              <a:spLocks noChangeAspect="1" noChangeArrowheads="1"/>
            </p:cNvSpPr>
            <p:nvPr/>
          </p:nvSpPr>
          <p:spPr bwMode="auto">
            <a:xfrm>
              <a:off x="385" y="210"/>
              <a:ext cx="5217" cy="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endParaRPr lang="cs-CZ" altLang="cs-CZ"/>
            </a:p>
          </p:txBody>
        </p:sp>
        <p:sp>
          <p:nvSpPr>
            <p:cNvPr id="7" name="Oval 6"/>
            <p:cNvSpPr>
              <a:spLocks noChangeArrowheads="1"/>
            </p:cNvSpPr>
            <p:nvPr/>
          </p:nvSpPr>
          <p:spPr bwMode="auto">
            <a:xfrm>
              <a:off x="519" y="210"/>
              <a:ext cx="4949" cy="3817"/>
            </a:xfrm>
            <a:prstGeom prst="ellipse">
              <a:avLst/>
            </a:prstGeom>
            <a:solidFill>
              <a:srgbClr val="CCFFCC"/>
            </a:solidFill>
            <a:ln w="9525">
              <a:solidFill>
                <a:srgbClr val="000000"/>
              </a:solidFill>
              <a:round/>
              <a:headEnd/>
              <a:tailEnd/>
            </a:ln>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endParaRPr lang="cs-CZ" altLang="cs-CZ"/>
            </a:p>
          </p:txBody>
        </p:sp>
        <p:grpSp>
          <p:nvGrpSpPr>
            <p:cNvPr id="8" name="Group 7"/>
            <p:cNvGrpSpPr>
              <a:grpSpLocks/>
            </p:cNvGrpSpPr>
            <p:nvPr/>
          </p:nvGrpSpPr>
          <p:grpSpPr bwMode="auto">
            <a:xfrm>
              <a:off x="520" y="292"/>
              <a:ext cx="5013" cy="3732"/>
              <a:chOff x="2691" y="3950"/>
              <a:chExt cx="6923" cy="4136"/>
            </a:xfrm>
          </p:grpSpPr>
          <p:sp>
            <p:nvSpPr>
              <p:cNvPr id="9" name="Oval 8"/>
              <p:cNvSpPr>
                <a:spLocks noChangeArrowheads="1"/>
              </p:cNvSpPr>
              <p:nvPr/>
            </p:nvSpPr>
            <p:spPr bwMode="auto">
              <a:xfrm>
                <a:off x="4352" y="4685"/>
                <a:ext cx="3600" cy="2758"/>
              </a:xfrm>
              <a:prstGeom prst="ellipse">
                <a:avLst/>
              </a:prstGeom>
              <a:solidFill>
                <a:srgbClr val="CCFFFF"/>
              </a:solidFill>
              <a:ln w="9525">
                <a:solidFill>
                  <a:srgbClr val="000000"/>
                </a:solidFill>
                <a:round/>
                <a:headEnd/>
                <a:tailEnd/>
              </a:ln>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endParaRPr lang="cs-CZ" altLang="cs-CZ"/>
              </a:p>
            </p:txBody>
          </p:sp>
          <p:sp>
            <p:nvSpPr>
              <p:cNvPr id="10" name="Oval 9"/>
              <p:cNvSpPr>
                <a:spLocks noChangeArrowheads="1"/>
              </p:cNvSpPr>
              <p:nvPr/>
            </p:nvSpPr>
            <p:spPr bwMode="auto">
              <a:xfrm>
                <a:off x="5183" y="5421"/>
                <a:ext cx="2122" cy="1194"/>
              </a:xfrm>
              <a:prstGeom prst="ellipse">
                <a:avLst/>
              </a:prstGeom>
              <a:solidFill>
                <a:srgbClr val="FFFFCC"/>
              </a:solidFill>
              <a:ln w="9525">
                <a:solidFill>
                  <a:srgbClr val="000000"/>
                </a:solidFill>
                <a:round/>
                <a:headEnd/>
                <a:tailEnd/>
              </a:ln>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endParaRPr lang="cs-CZ" altLang="cs-CZ"/>
              </a:p>
            </p:txBody>
          </p:sp>
          <p:sp>
            <p:nvSpPr>
              <p:cNvPr id="11" name="Text Box 10"/>
              <p:cNvSpPr txBox="1">
                <a:spLocks noChangeArrowheads="1"/>
              </p:cNvSpPr>
              <p:nvPr/>
            </p:nvSpPr>
            <p:spPr bwMode="auto">
              <a:xfrm>
                <a:off x="5460" y="5696"/>
                <a:ext cx="1569" cy="55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dirty="0" err="1">
                    <a:latin typeface="Arial" panose="020B0604020202020204" pitchFamily="34" charset="0"/>
                  </a:rPr>
                  <a:t>Principal</a:t>
                </a:r>
                <a:r>
                  <a:rPr lang="cs-CZ" altLang="cs-CZ" sz="1600" b="1" dirty="0">
                    <a:latin typeface="Arial" panose="020B0604020202020204" pitchFamily="34" charset="0"/>
                  </a:rPr>
                  <a:t> </a:t>
                </a:r>
                <a:r>
                  <a:rPr lang="cs-CZ" altLang="cs-CZ" sz="1600" b="1" dirty="0" err="1">
                    <a:latin typeface="Arial" panose="020B0604020202020204" pitchFamily="34" charset="0"/>
                  </a:rPr>
                  <a:t>function</a:t>
                </a:r>
                <a:r>
                  <a:rPr lang="cs-CZ" altLang="cs-CZ" sz="1600" b="1" dirty="0">
                    <a:latin typeface="Arial" panose="020B0604020202020204" pitchFamily="34" charset="0"/>
                  </a:rPr>
                  <a:t> </a:t>
                </a:r>
                <a:endParaRPr lang="cs-CZ" altLang="cs-CZ" sz="1600" dirty="0">
                  <a:latin typeface="Arial" panose="020B0604020202020204" pitchFamily="34" charset="0"/>
                </a:endParaRPr>
              </a:p>
            </p:txBody>
          </p:sp>
          <p:sp>
            <p:nvSpPr>
              <p:cNvPr id="12" name="Text Box 11"/>
              <p:cNvSpPr txBox="1">
                <a:spLocks noChangeArrowheads="1"/>
              </p:cNvSpPr>
              <p:nvPr/>
            </p:nvSpPr>
            <p:spPr bwMode="auto">
              <a:xfrm>
                <a:off x="5368" y="4961"/>
                <a:ext cx="101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Design </a:t>
                </a:r>
                <a:endParaRPr lang="cs-CZ" altLang="cs-CZ" sz="1600">
                  <a:latin typeface="Arial" panose="020B0604020202020204" pitchFamily="34" charset="0"/>
                </a:endParaRPr>
              </a:p>
            </p:txBody>
          </p:sp>
          <p:sp>
            <p:nvSpPr>
              <p:cNvPr id="13" name="Text Box 12"/>
              <p:cNvSpPr txBox="1">
                <a:spLocks noChangeArrowheads="1"/>
              </p:cNvSpPr>
              <p:nvPr/>
            </p:nvSpPr>
            <p:spPr bwMode="auto">
              <a:xfrm>
                <a:off x="5183" y="6707"/>
                <a:ext cx="1016" cy="46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Quality</a:t>
                </a:r>
                <a:endParaRPr lang="cs-CZ" altLang="cs-CZ" sz="1600">
                  <a:latin typeface="Arial" panose="020B0604020202020204" pitchFamily="34" charset="0"/>
                </a:endParaRPr>
              </a:p>
            </p:txBody>
          </p:sp>
          <p:sp>
            <p:nvSpPr>
              <p:cNvPr id="14" name="Text Box 13"/>
              <p:cNvSpPr txBox="1">
                <a:spLocks noChangeArrowheads="1"/>
              </p:cNvSpPr>
              <p:nvPr/>
            </p:nvSpPr>
            <p:spPr bwMode="auto">
              <a:xfrm>
                <a:off x="6291" y="4961"/>
                <a:ext cx="923" cy="36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Package</a:t>
                </a:r>
                <a:endParaRPr lang="cs-CZ" altLang="cs-CZ" sz="1600">
                  <a:latin typeface="Arial" panose="020B0604020202020204" pitchFamily="34" charset="0"/>
                </a:endParaRPr>
              </a:p>
            </p:txBody>
          </p:sp>
          <p:sp>
            <p:nvSpPr>
              <p:cNvPr id="15" name="Text Box 14"/>
              <p:cNvSpPr txBox="1">
                <a:spLocks noChangeArrowheads="1"/>
              </p:cNvSpPr>
              <p:nvPr/>
            </p:nvSpPr>
            <p:spPr bwMode="auto">
              <a:xfrm>
                <a:off x="6383" y="6707"/>
                <a:ext cx="83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Styling</a:t>
                </a:r>
                <a:endParaRPr lang="cs-CZ" altLang="cs-CZ" sz="1600">
                  <a:latin typeface="Arial" panose="020B0604020202020204" pitchFamily="34" charset="0"/>
                </a:endParaRPr>
              </a:p>
            </p:txBody>
          </p:sp>
          <p:sp>
            <p:nvSpPr>
              <p:cNvPr id="16" name="Text Box 15"/>
              <p:cNvSpPr txBox="1">
                <a:spLocks noChangeArrowheads="1"/>
              </p:cNvSpPr>
              <p:nvPr/>
            </p:nvSpPr>
            <p:spPr bwMode="auto">
              <a:xfrm>
                <a:off x="4444" y="5880"/>
                <a:ext cx="739"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Brand name </a:t>
                </a:r>
                <a:endParaRPr lang="cs-CZ" altLang="cs-CZ" sz="1600">
                  <a:latin typeface="Arial" panose="020B0604020202020204" pitchFamily="34" charset="0"/>
                </a:endParaRPr>
              </a:p>
            </p:txBody>
          </p:sp>
          <p:sp>
            <p:nvSpPr>
              <p:cNvPr id="17" name="Text Box 16"/>
              <p:cNvSpPr txBox="1">
                <a:spLocks noChangeArrowheads="1"/>
              </p:cNvSpPr>
              <p:nvPr/>
            </p:nvSpPr>
            <p:spPr bwMode="auto">
              <a:xfrm>
                <a:off x="4998" y="4226"/>
                <a:ext cx="1476"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Installation</a:t>
                </a:r>
                <a:endParaRPr lang="cs-CZ" altLang="cs-CZ" sz="1600">
                  <a:latin typeface="Arial" panose="020B0604020202020204" pitchFamily="34" charset="0"/>
                </a:endParaRPr>
              </a:p>
            </p:txBody>
          </p:sp>
          <p:sp>
            <p:nvSpPr>
              <p:cNvPr id="18" name="Text Box 17"/>
              <p:cNvSpPr txBox="1">
                <a:spLocks noChangeArrowheads="1"/>
              </p:cNvSpPr>
              <p:nvPr/>
            </p:nvSpPr>
            <p:spPr bwMode="auto">
              <a:xfrm>
                <a:off x="7952" y="5053"/>
                <a:ext cx="739" cy="551"/>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a:latin typeface="Arial" panose="020B0604020202020204" pitchFamily="34" charset="0"/>
                  </a:rPr>
                  <a:t>Spare</a:t>
                </a:r>
              </a:p>
              <a:p>
                <a:pPr algn="ctr" eaLnBrk="1" hangingPunct="1"/>
                <a:r>
                  <a:rPr lang="cs-CZ" altLang="cs-CZ" sz="1600" b="1">
                    <a:latin typeface="Arial" panose="020B0604020202020204" pitchFamily="34" charset="0"/>
                  </a:rPr>
                  <a:t>parts</a:t>
                </a:r>
                <a:endParaRPr lang="cs-CZ" altLang="cs-CZ" sz="1600">
                  <a:latin typeface="Arial" panose="020B0604020202020204" pitchFamily="34" charset="0"/>
                </a:endParaRPr>
              </a:p>
            </p:txBody>
          </p:sp>
          <p:sp>
            <p:nvSpPr>
              <p:cNvPr id="19" name="Text Box 18"/>
              <p:cNvSpPr txBox="1">
                <a:spLocks noChangeArrowheads="1"/>
              </p:cNvSpPr>
              <p:nvPr/>
            </p:nvSpPr>
            <p:spPr bwMode="auto">
              <a:xfrm>
                <a:off x="5552" y="7535"/>
                <a:ext cx="1293"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a:latin typeface="Arial" panose="020B0604020202020204" pitchFamily="34" charset="0"/>
                  </a:rPr>
                  <a:t>Instructions</a:t>
                </a:r>
                <a:endParaRPr lang="cs-CZ" altLang="cs-CZ" sz="1600">
                  <a:latin typeface="Arial" panose="020B0604020202020204" pitchFamily="34" charset="0"/>
                </a:endParaRPr>
              </a:p>
            </p:txBody>
          </p:sp>
          <p:sp>
            <p:nvSpPr>
              <p:cNvPr id="20" name="Text Box 19"/>
              <p:cNvSpPr txBox="1">
                <a:spLocks noChangeArrowheads="1"/>
              </p:cNvSpPr>
              <p:nvPr/>
            </p:nvSpPr>
            <p:spPr bwMode="auto">
              <a:xfrm>
                <a:off x="6844" y="4318"/>
                <a:ext cx="1385" cy="45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Warranty</a:t>
                </a:r>
                <a:endParaRPr lang="cs-CZ" altLang="cs-CZ" sz="1600">
                  <a:latin typeface="Arial" panose="020B0604020202020204" pitchFamily="34" charset="0"/>
                </a:endParaRPr>
              </a:p>
            </p:txBody>
          </p:sp>
          <p:sp>
            <p:nvSpPr>
              <p:cNvPr id="21" name="Text Box 20"/>
              <p:cNvSpPr txBox="1">
                <a:spLocks noChangeArrowheads="1"/>
              </p:cNvSpPr>
              <p:nvPr/>
            </p:nvSpPr>
            <p:spPr bwMode="auto">
              <a:xfrm>
                <a:off x="3060" y="5421"/>
                <a:ext cx="1108" cy="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a:latin typeface="Arial" panose="020B0604020202020204" pitchFamily="34" charset="0"/>
                  </a:rPr>
                  <a:t>Deliveries</a:t>
                </a:r>
                <a:endParaRPr lang="cs-CZ" altLang="cs-CZ" sz="1600">
                  <a:latin typeface="Arial" panose="020B0604020202020204" pitchFamily="34" charset="0"/>
                </a:endParaRPr>
              </a:p>
            </p:txBody>
          </p:sp>
          <p:sp>
            <p:nvSpPr>
              <p:cNvPr id="22" name="Text Box 21"/>
              <p:cNvSpPr txBox="1">
                <a:spLocks noChangeArrowheads="1"/>
              </p:cNvSpPr>
              <p:nvPr/>
            </p:nvSpPr>
            <p:spPr bwMode="auto">
              <a:xfrm>
                <a:off x="8044" y="5972"/>
                <a:ext cx="1292" cy="64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Repair and maintenance </a:t>
                </a:r>
                <a:endParaRPr lang="cs-CZ" altLang="cs-CZ" sz="1600">
                  <a:latin typeface="Arial" panose="020B0604020202020204" pitchFamily="34" charset="0"/>
                </a:endParaRPr>
              </a:p>
            </p:txBody>
          </p:sp>
          <p:sp>
            <p:nvSpPr>
              <p:cNvPr id="23" name="Text Box 22"/>
              <p:cNvSpPr txBox="1">
                <a:spLocks noChangeArrowheads="1"/>
              </p:cNvSpPr>
              <p:nvPr/>
            </p:nvSpPr>
            <p:spPr bwMode="auto">
              <a:xfrm>
                <a:off x="3244" y="6432"/>
                <a:ext cx="1108" cy="64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a:latin typeface="Arial" panose="020B0604020202020204" pitchFamily="34" charset="0"/>
                  </a:rPr>
                  <a:t>Financial services</a:t>
                </a:r>
                <a:endParaRPr lang="cs-CZ" altLang="cs-CZ" sz="1600">
                  <a:latin typeface="Arial" panose="020B0604020202020204" pitchFamily="34" charset="0"/>
                </a:endParaRPr>
              </a:p>
            </p:txBody>
          </p:sp>
          <p:sp>
            <p:nvSpPr>
              <p:cNvPr id="24" name="Line 23"/>
              <p:cNvSpPr>
                <a:spLocks noChangeShapeType="1"/>
              </p:cNvSpPr>
              <p:nvPr/>
            </p:nvSpPr>
            <p:spPr bwMode="auto">
              <a:xfrm>
                <a:off x="5091" y="5329"/>
                <a:ext cx="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5" name="Line 24"/>
              <p:cNvSpPr>
                <a:spLocks noChangeShapeType="1"/>
              </p:cNvSpPr>
              <p:nvPr/>
            </p:nvSpPr>
            <p:spPr bwMode="auto">
              <a:xfrm flipH="1" flipV="1">
                <a:off x="3337" y="4409"/>
                <a:ext cx="2215" cy="147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6" name="Line 25"/>
              <p:cNvSpPr>
                <a:spLocks noChangeShapeType="1"/>
              </p:cNvSpPr>
              <p:nvPr/>
            </p:nvSpPr>
            <p:spPr bwMode="auto">
              <a:xfrm flipV="1">
                <a:off x="7398" y="4409"/>
                <a:ext cx="1477" cy="10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7" name="Line 26"/>
              <p:cNvSpPr>
                <a:spLocks noChangeShapeType="1"/>
              </p:cNvSpPr>
              <p:nvPr/>
            </p:nvSpPr>
            <p:spPr bwMode="auto">
              <a:xfrm>
                <a:off x="8229" y="7259"/>
                <a:ext cx="739" cy="4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8" name="Text Box 27" descr="Pergamen"/>
              <p:cNvSpPr txBox="1">
                <a:spLocks noChangeArrowheads="1"/>
              </p:cNvSpPr>
              <p:nvPr/>
            </p:nvSpPr>
            <p:spPr bwMode="auto">
              <a:xfrm>
                <a:off x="2691" y="3950"/>
                <a:ext cx="553"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3600" b="1">
                    <a:latin typeface="Arial" panose="020B0604020202020204" pitchFamily="34" charset="0"/>
                  </a:rPr>
                  <a:t>A</a:t>
                </a:r>
                <a:endParaRPr lang="cs-CZ" altLang="cs-CZ" sz="3600">
                  <a:latin typeface="Arial" panose="020B0604020202020204" pitchFamily="34" charset="0"/>
                </a:endParaRPr>
              </a:p>
            </p:txBody>
          </p:sp>
          <p:sp>
            <p:nvSpPr>
              <p:cNvPr id="29" name="Text Box 28" descr="Pergamen"/>
              <p:cNvSpPr txBox="1">
                <a:spLocks noChangeArrowheads="1"/>
              </p:cNvSpPr>
              <p:nvPr/>
            </p:nvSpPr>
            <p:spPr bwMode="auto">
              <a:xfrm>
                <a:off x="8968" y="4042"/>
                <a:ext cx="646"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3600" b="1">
                    <a:latin typeface="Arial" panose="020B0604020202020204" pitchFamily="34" charset="0"/>
                  </a:rPr>
                  <a:t>B</a:t>
                </a:r>
                <a:endParaRPr lang="cs-CZ" altLang="cs-CZ" sz="3600">
                  <a:latin typeface="Arial" panose="020B0604020202020204" pitchFamily="34" charset="0"/>
                </a:endParaRPr>
              </a:p>
            </p:txBody>
          </p:sp>
          <p:sp>
            <p:nvSpPr>
              <p:cNvPr id="30" name="Text Box 29" descr="Pergamen"/>
              <p:cNvSpPr txBox="1">
                <a:spLocks noChangeArrowheads="1"/>
              </p:cNvSpPr>
              <p:nvPr/>
            </p:nvSpPr>
            <p:spPr bwMode="auto">
              <a:xfrm>
                <a:off x="9060" y="7535"/>
                <a:ext cx="554"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3600" b="1">
                    <a:latin typeface="Arial" panose="020B0604020202020204" pitchFamily="34" charset="0"/>
                  </a:rPr>
                  <a:t>C</a:t>
                </a:r>
                <a:endParaRPr lang="cs-CZ" altLang="cs-CZ" sz="3600">
                  <a:latin typeface="Arial" panose="020B0604020202020204" pitchFamily="34" charset="0"/>
                </a:endParaRPr>
              </a:p>
            </p:txBody>
          </p:sp>
        </p:grpSp>
      </p:grpSp>
    </p:spTree>
    <p:extLst>
      <p:ext uri="{BB962C8B-B14F-4D97-AF65-F5344CB8AC3E}">
        <p14:creationId xmlns:p14="http://schemas.microsoft.com/office/powerpoint/2010/main" val="2794409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Spotřebitelé si často myslí, že produkt je prostě fyzický předmět, který kupují.</a:t>
            </a:r>
          </a:p>
          <a:p>
            <a:endParaRPr lang="cs-CZ" sz="2000" dirty="0">
              <a:solidFill>
                <a:srgbClr val="002060"/>
              </a:solidFill>
            </a:endParaRPr>
          </a:p>
          <a:p>
            <a:pPr lvl="0"/>
            <a:r>
              <a:rPr lang="cs-CZ" sz="2000" b="1" dirty="0">
                <a:solidFill>
                  <a:srgbClr val="002060"/>
                </a:solidFill>
              </a:rPr>
              <a:t>Jádro</a:t>
            </a:r>
            <a:r>
              <a:rPr lang="cs-CZ" sz="2000" dirty="0">
                <a:solidFill>
                  <a:srgbClr val="002060"/>
                </a:solidFill>
              </a:rPr>
              <a:t> není jen hmatatelný fyzický produkt, ale je to výhoda produktu, hlavní benefit, kvůli kterému si spotřebitel tento produkt kupuje. </a:t>
            </a:r>
          </a:p>
          <a:p>
            <a:pPr lvl="0"/>
            <a:r>
              <a:rPr lang="cs-CZ" sz="2000" b="1" dirty="0">
                <a:solidFill>
                  <a:srgbClr val="002060"/>
                </a:solidFill>
              </a:rPr>
              <a:t>Skutečný produkt</a:t>
            </a:r>
            <a:r>
              <a:rPr lang="cs-CZ" sz="2000" dirty="0">
                <a:solidFill>
                  <a:srgbClr val="002060"/>
                </a:solidFill>
              </a:rPr>
              <a:t> je hmotný, fyzický produkt. Zahrneme zde design produktu, jeho balení, kvalitu, znaky, značku, styl apod. </a:t>
            </a:r>
          </a:p>
          <a:p>
            <a:pPr lvl="0"/>
            <a:r>
              <a:rPr lang="cs-CZ" sz="2000" b="1" dirty="0">
                <a:solidFill>
                  <a:srgbClr val="002060"/>
                </a:solidFill>
              </a:rPr>
              <a:t>Rozšířený produkt </a:t>
            </a:r>
            <a:r>
              <a:rPr lang="cs-CZ" sz="2000" dirty="0">
                <a:solidFill>
                  <a:srgbClr val="002060"/>
                </a:solidFill>
              </a:rPr>
              <a:t>je nefyzická součást výrobku. Obvykle představuje přidanou hodnotou, za kterou platíme zvýšenou cenu. </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00600" cy="507703"/>
          </a:xfrm>
        </p:spPr>
        <p:txBody>
          <a:bodyPr/>
          <a:lstStyle/>
          <a:p>
            <a:r>
              <a:rPr lang="cs-CZ" dirty="0"/>
              <a:t>Totální produkt v marketingu - vysvětlení</a:t>
            </a:r>
          </a:p>
        </p:txBody>
      </p:sp>
    </p:spTree>
    <p:extLst>
      <p:ext uri="{BB962C8B-B14F-4D97-AF65-F5344CB8AC3E}">
        <p14:creationId xmlns:p14="http://schemas.microsoft.com/office/powerpoint/2010/main" val="113922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Zákazník: hodnota je dobrá cena? Technologická vyspělost? Emocionální záležitost? </a:t>
            </a:r>
          </a:p>
          <a:p>
            <a:r>
              <a:rPr lang="cs-CZ" sz="2000" dirty="0">
                <a:solidFill>
                  <a:srgbClr val="002060"/>
                </a:solidFill>
                <a:latin typeface="Times New Roman" panose="02020603050405020304" pitchFamily="18" charset="0"/>
                <a:cs typeface="Times New Roman" panose="02020603050405020304" pitchFamily="18" charset="0"/>
              </a:rPr>
              <a:t>Vždy určuje hodnotu zákazník, ne firma. Firma se snaží, aby byla pro zákazníka co nejvyšší.</a:t>
            </a:r>
          </a:p>
          <a:p>
            <a:r>
              <a:rPr lang="cs-CZ" sz="2000" dirty="0">
                <a:solidFill>
                  <a:srgbClr val="002060"/>
                </a:solidFill>
                <a:latin typeface="Times New Roman" panose="02020603050405020304" pitchFamily="18" charset="0"/>
                <a:cs typeface="Times New Roman" panose="02020603050405020304" pitchFamily="18" charset="0"/>
              </a:rPr>
              <a:t>Hodnota = očekávané benefity – vnímaná oběť.</a:t>
            </a:r>
          </a:p>
          <a:p>
            <a:r>
              <a:rPr lang="cs-CZ" sz="2000" dirty="0">
                <a:solidFill>
                  <a:srgbClr val="002060"/>
                </a:solidFill>
                <a:latin typeface="Times New Roman" panose="02020603050405020304" pitchFamily="18" charset="0"/>
                <a:cs typeface="Times New Roman" panose="02020603050405020304" pitchFamily="18" charset="0"/>
              </a:rPr>
              <a:t>Očekávaný benefit ale není jen materiálno, může to být společenský statut, loajalita ke značce, sounáležitost se skupinou apod.</a:t>
            </a:r>
          </a:p>
          <a:p>
            <a:r>
              <a:rPr lang="cs-CZ" sz="2000" dirty="0">
                <a:solidFill>
                  <a:srgbClr val="002060"/>
                </a:solidFill>
                <a:latin typeface="Times New Roman" panose="02020603050405020304" pitchFamily="18" charset="0"/>
                <a:cs typeface="Times New Roman" panose="02020603050405020304" pitchFamily="18" charset="0"/>
              </a:rPr>
              <a:t>Oběť není jen cena, ale i čas, námaha apod.</a:t>
            </a:r>
          </a:p>
        </p:txBody>
      </p:sp>
      <p:sp>
        <p:nvSpPr>
          <p:cNvPr id="6" name="Nadpis 5"/>
          <p:cNvSpPr>
            <a:spLocks noGrp="1"/>
          </p:cNvSpPr>
          <p:nvPr>
            <p:ph type="title"/>
          </p:nvPr>
        </p:nvSpPr>
        <p:spPr>
          <a:xfrm>
            <a:off x="179512" y="195486"/>
            <a:ext cx="5976664" cy="507703"/>
          </a:xfrm>
        </p:spPr>
        <p:txBody>
          <a:bodyPr/>
          <a:lstStyle/>
          <a:p>
            <a:r>
              <a:rPr lang="cs-CZ" dirty="0"/>
              <a:t>Hodnota pro zákazníka</a:t>
            </a:r>
          </a:p>
        </p:txBody>
      </p:sp>
    </p:spTree>
    <p:extLst>
      <p:ext uri="{BB962C8B-B14F-4D97-AF65-F5344CB8AC3E}">
        <p14:creationId xmlns:p14="http://schemas.microsoft.com/office/powerpoint/2010/main" val="3911804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Hodnotu produktu vždy určuje zákazník!</a:t>
            </a:r>
          </a:p>
          <a:p>
            <a:r>
              <a:rPr lang="cs-CZ" sz="2000" dirty="0">
                <a:solidFill>
                  <a:srgbClr val="002060"/>
                </a:solidFill>
              </a:rPr>
              <a:t>Každý segment může hodnotu vnímat jinak (kolo).</a:t>
            </a:r>
          </a:p>
          <a:p>
            <a:r>
              <a:rPr lang="cs-CZ" sz="2000" dirty="0">
                <a:solidFill>
                  <a:srgbClr val="002060"/>
                </a:solidFill>
                <a:hlinkClick r:id="rId3"/>
              </a:rPr>
              <a:t>iPad Pro</a:t>
            </a:r>
            <a:r>
              <a:rPr lang="cs-CZ" sz="2000" dirty="0">
                <a:solidFill>
                  <a:srgbClr val="002060"/>
                </a:solidFill>
              </a:rPr>
              <a:t>. </a:t>
            </a:r>
          </a:p>
          <a:p>
            <a:r>
              <a:rPr lang="cs-CZ" sz="2000" dirty="0">
                <a:solidFill>
                  <a:srgbClr val="002060"/>
                </a:solidFill>
              </a:rPr>
              <a:t>Zeptejme se zákazníků? „Ford – chtějí rychlejší koně“. Sony – roční cyklus, než to vyrobí. Apple – vymysleli jsme telefon! </a:t>
            </a:r>
          </a:p>
          <a:p>
            <a:r>
              <a:rPr lang="cs-CZ" sz="2000" dirty="0">
                <a:solidFill>
                  <a:srgbClr val="002060"/>
                </a:solidFill>
              </a:rPr>
              <a:t>Jakubíková – mapa vnímané hodnoty = vnímané výhody vs. vnímané náklady (2013, s. 199).</a:t>
            </a:r>
          </a:p>
          <a:p>
            <a:r>
              <a:rPr lang="cs-CZ" sz="2000" dirty="0">
                <a:solidFill>
                  <a:srgbClr val="002060"/>
                </a:solidFill>
              </a:rPr>
              <a:t>Jiný pohled - poměr cena vs. kvalita. </a:t>
            </a:r>
          </a:p>
          <a:p>
            <a:r>
              <a:rPr lang="cs-CZ" sz="2000" dirty="0">
                <a:solidFill>
                  <a:srgbClr val="002060"/>
                </a:solidFill>
                <a:hlinkClick r:id="rId4"/>
              </a:rPr>
              <a:t>Hodnotová křivka</a:t>
            </a:r>
            <a:r>
              <a:rPr lang="cs-CZ" sz="2000" dirty="0">
                <a:solidFill>
                  <a:srgbClr val="002060"/>
                </a:solidFill>
              </a:rPr>
              <a:t> – modré oceány.</a:t>
            </a:r>
          </a:p>
          <a:p>
            <a:r>
              <a:rPr lang="cs-CZ" sz="2000" dirty="0">
                <a:solidFill>
                  <a:srgbClr val="002060"/>
                </a:solidFill>
              </a:rPr>
              <a:t>Můj pohled – produkt má funkční a emoční hodnotu. Každý segment vyžaduje jiný „mix“, proto používám jiný marketingový mix. </a:t>
            </a:r>
          </a:p>
        </p:txBody>
      </p:sp>
      <p:sp>
        <p:nvSpPr>
          <p:cNvPr id="6" name="Nadpis 5"/>
          <p:cNvSpPr>
            <a:spLocks noGrp="1"/>
          </p:cNvSpPr>
          <p:nvPr>
            <p:ph type="title"/>
          </p:nvPr>
        </p:nvSpPr>
        <p:spPr>
          <a:xfrm>
            <a:off x="179512" y="195486"/>
            <a:ext cx="3888432" cy="507703"/>
          </a:xfrm>
        </p:spPr>
        <p:txBody>
          <a:bodyPr/>
          <a:lstStyle/>
          <a:p>
            <a:r>
              <a:rPr lang="cs-CZ" dirty="0"/>
              <a:t>Hodnota pro zákazníka</a:t>
            </a:r>
          </a:p>
        </p:txBody>
      </p:sp>
    </p:spTree>
    <p:extLst>
      <p:ext uri="{BB962C8B-B14F-4D97-AF65-F5344CB8AC3E}">
        <p14:creationId xmlns:p14="http://schemas.microsoft.com/office/powerpoint/2010/main" val="648707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Životní cyklus produktu</a:t>
            </a:r>
          </a:p>
        </p:txBody>
      </p:sp>
      <p:pic>
        <p:nvPicPr>
          <p:cNvPr id="4" name="Picture 5" descr="C:\Users\Libor\Desktop\embeded_management_mania_zivotni_cyklus_vyrobku.pn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395536" y="915566"/>
            <a:ext cx="7087923" cy="340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089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04288" y="700923"/>
            <a:ext cx="8472168" cy="3024336"/>
          </a:xfrm>
          <a:prstGeom prst="rect">
            <a:avLst/>
          </a:prstGeom>
        </p:spPr>
        <p:txBody>
          <a:bodyPr>
            <a:noAutofit/>
          </a:bodyPr>
          <a:lstStyle/>
          <a:p>
            <a:r>
              <a:rPr lang="cs-CZ" sz="2000" dirty="0">
                <a:solidFill>
                  <a:srgbClr val="002060"/>
                </a:solidFill>
              </a:rPr>
              <a:t>NPD (New </a:t>
            </a:r>
            <a:r>
              <a:rPr lang="cs-CZ" sz="2000" dirty="0" err="1">
                <a:solidFill>
                  <a:srgbClr val="002060"/>
                </a:solidFill>
              </a:rPr>
              <a:t>Product</a:t>
            </a:r>
            <a:r>
              <a:rPr lang="cs-CZ" sz="2000" dirty="0">
                <a:solidFill>
                  <a:srgbClr val="002060"/>
                </a:solidFill>
              </a:rPr>
              <a:t> </a:t>
            </a:r>
            <a:r>
              <a:rPr lang="cs-CZ" sz="2000" dirty="0" err="1">
                <a:solidFill>
                  <a:srgbClr val="002060"/>
                </a:solidFill>
              </a:rPr>
              <a:t>Development</a:t>
            </a:r>
            <a:r>
              <a:rPr lang="cs-CZ" sz="2000" dirty="0">
                <a:solidFill>
                  <a:srgbClr val="002060"/>
                </a:solidFill>
              </a:rPr>
              <a:t>) je celkový proces strategie, organizace, vytváření koncepce, vyhodnocování koncepce a marketingového plánu, a komercionalizace nového produktu. NPD má kroky:</a:t>
            </a:r>
          </a:p>
          <a:p>
            <a:pPr lvl="1"/>
            <a:r>
              <a:rPr lang="cs-CZ" sz="1600" b="1" dirty="0">
                <a:solidFill>
                  <a:srgbClr val="002060"/>
                </a:solidFill>
              </a:rPr>
              <a:t>Generování nápadů</a:t>
            </a:r>
            <a:r>
              <a:rPr lang="cs-CZ" sz="1600" dirty="0">
                <a:solidFill>
                  <a:srgbClr val="002060"/>
                </a:solidFill>
              </a:rPr>
              <a:t> – na začátku musíme být schopni vytvořit nový nápad, jak by měl produkt vypadat. </a:t>
            </a:r>
          </a:p>
          <a:p>
            <a:pPr lvl="1"/>
            <a:r>
              <a:rPr lang="cs-CZ" sz="1600" b="1" dirty="0">
                <a:solidFill>
                  <a:srgbClr val="002060"/>
                </a:solidFill>
              </a:rPr>
              <a:t>Hodnocení nápadu</a:t>
            </a:r>
            <a:r>
              <a:rPr lang="cs-CZ" sz="1600" dirty="0">
                <a:solidFill>
                  <a:srgbClr val="002060"/>
                </a:solidFill>
              </a:rPr>
              <a:t> – nápad musíme řádně zhodnotit (</a:t>
            </a:r>
            <a:r>
              <a:rPr lang="cs-CZ" sz="1600" dirty="0" err="1">
                <a:solidFill>
                  <a:srgbClr val="002060"/>
                </a:solidFill>
              </a:rPr>
              <a:t>feasibility</a:t>
            </a:r>
            <a:r>
              <a:rPr lang="cs-CZ" sz="1600" dirty="0">
                <a:solidFill>
                  <a:srgbClr val="002060"/>
                </a:solidFill>
              </a:rPr>
              <a:t>). Zajímá náš vše od souladu s naší strategií, cíli a plány, přes životaschopnost v současných podmínkách trhu, až po analýzu funkcionality proti řešením konkurence. </a:t>
            </a:r>
          </a:p>
          <a:p>
            <a:pPr lvl="1"/>
            <a:r>
              <a:rPr lang="cs-CZ" sz="1600" b="1" dirty="0">
                <a:solidFill>
                  <a:srgbClr val="002060"/>
                </a:solidFill>
              </a:rPr>
              <a:t>Vývoj konceptu</a:t>
            </a:r>
            <a:r>
              <a:rPr lang="cs-CZ" sz="1600" dirty="0">
                <a:solidFill>
                  <a:srgbClr val="002060"/>
                </a:solidFill>
              </a:rPr>
              <a:t> – cílem je vytvořit plně funkční prototyp, který můžeme testovat jak v laboratorních podmínkách, tak také se spotřebiteli.</a:t>
            </a:r>
          </a:p>
          <a:p>
            <a:pPr lvl="1"/>
            <a:r>
              <a:rPr lang="cs-CZ" sz="1600" b="1" dirty="0">
                <a:solidFill>
                  <a:srgbClr val="002060"/>
                </a:solidFill>
              </a:rPr>
              <a:t>Vývoj finálního produktu</a:t>
            </a:r>
            <a:r>
              <a:rPr lang="cs-CZ" sz="1600" dirty="0">
                <a:solidFill>
                  <a:srgbClr val="002060"/>
                </a:solidFill>
              </a:rPr>
              <a:t> – po zpětné vazbě z testování děláme finální úpravy produktu. V této fázi již myslíme i na produkci produktu (proto někdy zjistíme, že je třeba změnit materiály a s tím i povrch apod.), distribuci (úprava rozměrů kvůli balení) atd.</a:t>
            </a:r>
          </a:p>
          <a:p>
            <a:pPr lvl="1"/>
            <a:r>
              <a:rPr lang="cs-CZ" sz="1600" b="1" dirty="0">
                <a:solidFill>
                  <a:srgbClr val="002060"/>
                </a:solidFill>
              </a:rPr>
              <a:t>Uvedení produktu na trh (</a:t>
            </a:r>
            <a:r>
              <a:rPr lang="cs-CZ" sz="1600" b="1" dirty="0" err="1">
                <a:solidFill>
                  <a:srgbClr val="002060"/>
                </a:solidFill>
              </a:rPr>
              <a:t>launch</a:t>
            </a:r>
            <a:r>
              <a:rPr lang="cs-CZ" sz="1600" b="1" dirty="0">
                <a:solidFill>
                  <a:srgbClr val="002060"/>
                </a:solidFill>
              </a:rPr>
              <a:t>)</a:t>
            </a:r>
            <a:r>
              <a:rPr lang="cs-CZ" sz="1600" dirty="0">
                <a:solidFill>
                  <a:srgbClr val="002060"/>
                </a:solidFill>
              </a:rPr>
              <a:t> – navrhneme plán uvedení na trh a produkt začínáme prodávat, musíme tedy připravit distribuci, cenu a komunikaci.</a:t>
            </a:r>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NPD</a:t>
            </a:r>
          </a:p>
        </p:txBody>
      </p:sp>
    </p:spTree>
    <p:extLst>
      <p:ext uri="{BB962C8B-B14F-4D97-AF65-F5344CB8AC3E}">
        <p14:creationId xmlns:p14="http://schemas.microsoft.com/office/powerpoint/2010/main" val="3022489464"/>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4193</TotalTime>
  <Words>2771</Words>
  <Application>Microsoft Office PowerPoint</Application>
  <PresentationFormat>On-screen Show (16:9)</PresentationFormat>
  <Paragraphs>218</Paragraphs>
  <Slides>34</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 Unicode MS</vt:lpstr>
      <vt:lpstr>Calibri</vt:lpstr>
      <vt:lpstr>Times New Roman</vt:lpstr>
      <vt:lpstr>Wingdings</vt:lpstr>
      <vt:lpstr>SLU</vt:lpstr>
      <vt:lpstr>Produktové ekosystémy a crowdsourcing</vt:lpstr>
      <vt:lpstr>Obsah přednášky</vt:lpstr>
      <vt:lpstr>1 Definice produktu</vt:lpstr>
      <vt:lpstr>Totální produkt v marketingu</vt:lpstr>
      <vt:lpstr>Totální produkt v marketingu - vysvětlení</vt:lpstr>
      <vt:lpstr>Hodnota pro zákazníka</vt:lpstr>
      <vt:lpstr>Hodnota pro zákazníka</vt:lpstr>
      <vt:lpstr>Životní cyklus produktu</vt:lpstr>
      <vt:lpstr>NPD</vt:lpstr>
      <vt:lpstr>2 Produktové ekosystémy</vt:lpstr>
      <vt:lpstr>Přínosy budování ekosystému</vt:lpstr>
      <vt:lpstr>Příklad vývoje ekosystémů – SONOS 1</vt:lpstr>
      <vt:lpstr>Příklad vývoje ekosystémů – SONOS 2</vt:lpstr>
      <vt:lpstr>Může soupeřit produkt s ekosystémem?</vt:lpstr>
      <vt:lpstr>Příklady ekosystémů</vt:lpstr>
      <vt:lpstr>Co kdybychom šli dál?</vt:lpstr>
      <vt:lpstr>Náčrt obchodního ekosystému Applu</vt:lpstr>
      <vt:lpstr>Business Ecosystem - Apple</vt:lpstr>
      <vt:lpstr>Jak Google narušuje různá odvětví</vt:lpstr>
      <vt:lpstr>Ekosystémy MS, Google, Apple</vt:lpstr>
      <vt:lpstr>Závěr ekosystémů - zamyšlení</vt:lpstr>
      <vt:lpstr>Úkol 1</vt:lpstr>
      <vt:lpstr>3 Crowdsourcing</vt:lpstr>
      <vt:lpstr>Příklad Crowdsourcingu – Local Motors</vt:lpstr>
      <vt:lpstr>Příklad</vt:lpstr>
      <vt:lpstr>Výhody crowdsourcingu</vt:lpstr>
      <vt:lpstr>Komunita – co to je?</vt:lpstr>
      <vt:lpstr>Crowdfunding – jak to funguje 1</vt:lpstr>
      <vt:lpstr>Crowdfunding – jak to funguje 2</vt:lpstr>
      <vt:lpstr>Crowdfunding – proč mi někdo posílá peníze?</vt:lpstr>
      <vt:lpstr>Jak udělat crowdfundingovou kampaň?</vt:lpstr>
      <vt:lpstr>Jsou zde ale i negativa</vt:lpstr>
      <vt:lpstr>Úkol 2</vt:lpstr>
      <vt:lpstr>Konec prezentace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Michal Stoklasa</cp:lastModifiedBy>
  <cp:revision>145</cp:revision>
  <dcterms:created xsi:type="dcterms:W3CDTF">2016-07-06T15:42:34Z</dcterms:created>
  <dcterms:modified xsi:type="dcterms:W3CDTF">2021-10-11T11:57:11Z</dcterms:modified>
</cp:coreProperties>
</file>