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6" r:id="rId4"/>
    <p:sldId id="267" r:id="rId5"/>
    <p:sldId id="268" r:id="rId6"/>
    <p:sldId id="269" r:id="rId7"/>
    <p:sldId id="295" r:id="rId8"/>
    <p:sldId id="286" r:id="rId9"/>
    <p:sldId id="270" r:id="rId10"/>
    <p:sldId id="271" r:id="rId11"/>
    <p:sldId id="272" r:id="rId12"/>
    <p:sldId id="289" r:id="rId13"/>
    <p:sldId id="273" r:id="rId14"/>
    <p:sldId id="274" r:id="rId15"/>
    <p:sldId id="296" r:id="rId16"/>
    <p:sldId id="290" r:id="rId17"/>
    <p:sldId id="275" r:id="rId18"/>
    <p:sldId id="276" r:id="rId19"/>
    <p:sldId id="277" r:id="rId20"/>
    <p:sldId id="297" r:id="rId21"/>
    <p:sldId id="298" r:id="rId22"/>
    <p:sldId id="299" r:id="rId23"/>
    <p:sldId id="287" r:id="rId24"/>
    <p:sldId id="279" r:id="rId25"/>
    <p:sldId id="288" r:id="rId26"/>
    <p:sldId id="278" r:id="rId27"/>
    <p:sldId id="293" r:id="rId28"/>
    <p:sldId id="281" r:id="rId29"/>
    <p:sldId id="291" r:id="rId30"/>
    <p:sldId id="292" r:id="rId31"/>
    <p:sldId id="282" r:id="rId32"/>
    <p:sldId id="283" r:id="rId33"/>
    <p:sldId id="294" r:id="rId34"/>
    <p:sldId id="263" r:id="rId3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81" d="100"/>
          <a:sy n="81" d="100"/>
        </p:scale>
        <p:origin x="86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21.10.2020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68046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9532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15287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52044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a:t>
            </a:r>
            <a:r>
              <a:rPr lang="cs-CZ" baseline="0" dirty="0" smtClean="0"/>
              <a:t> </a:t>
            </a:r>
            <a:r>
              <a:rPr lang="cs-CZ" baseline="0" dirty="0" err="1" smtClean="0"/>
              <a:t>Apek</a:t>
            </a:r>
            <a:r>
              <a:rPr lang="cs-CZ" baseline="0" dirty="0" smtClean="0"/>
              <a:t> tisková zpráva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849646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87978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a:t>
            </a:r>
            <a:r>
              <a:rPr lang="cs-CZ" dirty="0" err="1" smtClean="0"/>
              <a:t>Apek</a:t>
            </a:r>
            <a:r>
              <a:rPr lang="cs-CZ" dirty="0" smtClean="0"/>
              <a:t> tisková zpráva</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01383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2182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22999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89651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93172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650391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05666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899277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074620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928515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62055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7758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135-140</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27214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12006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a:t>
            </a:r>
            <a:r>
              <a:rPr lang="cs-CZ" baseline="0"/>
              <a:t>141-149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726174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92957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29675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Vždy se mohou vyskytovat výjimky a ne vždy budou fungovat stejné postupy. Někdy jsme schopni jít s cenou pod výši našich nákladů, abychom základní produkt prodávali levně a přitáhli tím zákazníky, zisk pak realizujeme na doplňkových službách (např. </a:t>
            </a:r>
            <a:r>
              <a:rPr lang="cs-CZ" sz="1200" kern="1200" dirty="0" err="1">
                <a:solidFill>
                  <a:schemeClr val="tx1"/>
                </a:solidFill>
                <a:effectLst/>
                <a:latin typeface="+mn-lt"/>
                <a:ea typeface="+mn-ea"/>
                <a:cs typeface="+mn-cs"/>
              </a:rPr>
              <a:t>Playstation</a:t>
            </a:r>
            <a:r>
              <a:rPr lang="cs-CZ" sz="1200" kern="1200" dirty="0">
                <a:solidFill>
                  <a:schemeClr val="tx1"/>
                </a:solidFill>
                <a:effectLst/>
                <a:latin typeface="+mn-lt"/>
                <a:ea typeface="+mn-ea"/>
                <a:cs typeface="+mn-cs"/>
              </a:rPr>
              <a:t> 3 a Xbox 360, obě herní konzole generovaly záporný zisk, ale ke každé si zákazník pořídil hry, filmy, hudbu atd.). V jiných případech naopak můžeme cenu „přestřelit“ nad poptávku a dodat naší nabídce luxusní nádech, čímž sice opustíme současný segment, ale dostaneme se do segmentu bohatších zákazníků, kde jsme schopni realizovat vyšší ziskovou marži (musíme být samozřejmě schopni poskytnout odpovídající hodnotu).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58808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27611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67761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16789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ovyautomat.cz/?utm_term=%2Bcenotvorba&amp;utm_campaign=SR+%7C+Potenci%C3%A1ln%C3%AD+z%C3%A1kazn%C3%ADci+%7C+M&amp;utm_source=adwords&amp;utm_medium=ppc&amp;hsa_acc=5430316937&amp;hsa_cam=10368141342&amp;hsa_grp=104137951118&amp;hsa_ad=443827349910&amp;hsa_src=g&amp;hsa_tgt=kwd-405319734602&amp;hsa_kw=%2Bcenotvorba&amp;hsa_mt=b&amp;hsa_net=adwords&amp;hsa_ver=3&amp;gclid=Cj0KCQjwuL_8BRCXARIsAGiC51DZKrr0PccAdO9zhIRM77let0eWFLBDw0LWJ-gAcNewIimxmTO5PFYaAkxfEALw_wc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ureka.cz/" TargetMode="External"/><Relationship Id="rId7" Type="http://schemas.openxmlformats.org/officeDocument/2006/relationships/hyperlink" Target="https://porovnejsito.c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enovyautomat.cz/?gclid=CjwKCAiArJjvBRACEiwA-Wiqq7Abbkz9HusOV8IdfTfjGNvwFL2Nr63gHQ-SjvX07etWeqJ7icwMxhoCeegQAvD_BwE" TargetMode="External"/><Relationship Id="rId5" Type="http://schemas.openxmlformats.org/officeDocument/2006/relationships/hyperlink" Target="https://www.usetreno.cz/" TargetMode="External"/><Relationship Id="rId4" Type="http://schemas.openxmlformats.org/officeDocument/2006/relationships/hyperlink" Target="https://www.zbozi.cz/?utm_source=google&amp;utm_medium=cpc&amp;utm_campaign=BRAND_Zbozi&amp;utm_content=zbozi_exact&amp;project=Zbozi_MKT&amp;gclid=CjwKCAiArJjvBRACEiwA-Wiqq_-9LXz4UHFbUzQe-hcjF1poxVjWTPenhSln9jlNMIO9TDmyVPUpkRoCTYQQAvD_Bw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mpnet.cz/blog/6-nejlepsich-platebnich-bran-pro-majitele-e-shop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inmarketcap.com/" TargetMode="External"/><Relationship Id="rId2" Type="http://schemas.openxmlformats.org/officeDocument/2006/relationships/hyperlink" Target="https://www.svethardware.cz/kryptomeny-bitcoin-ethereum-virtualni-ale-tvrde-penize/44793" TargetMode="External"/><Relationship Id="rId1" Type="http://schemas.openxmlformats.org/officeDocument/2006/relationships/slideLayout" Target="../slideLayouts/slideLayout2.xml"/><Relationship Id="rId4" Type="http://schemas.openxmlformats.org/officeDocument/2006/relationships/hyperlink" Target="http://www.czechcrunch.cz/2017/09/chatovaci-aplikace-kik-pri-prodeji-vlastni-kryptomeny-vybrala-temer-100-milionu-dolar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7" Type="http://schemas.openxmlformats.org/officeDocument/2006/relationships/hyperlink" Target="https://www.youtube.com/watch?v=YMDGPSWWA1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vethardware.cz/mikrotransakce-a-dlc-pokrok-ci-zahuba-herniho-sveta/44992-4" TargetMode="External"/><Relationship Id="rId5" Type="http://schemas.openxmlformats.org/officeDocument/2006/relationships/hyperlink" Target="https://www.svethardware.cz/electronic-arts-a-mikrotransakce-trzby-13-miliardy-dolaru/41947" TargetMode="External"/><Relationship Id="rId4" Type="http://schemas.openxmlformats.org/officeDocument/2006/relationships/hyperlink" Target="http://www.eurogamer.net/articles/2016-02-02-shroud-of-the-avatar-real-money-housing-marke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zing.cz/novinky/38202/zamysleni-nad-donate-systemem-a-prijeti-prohry" TargetMode="External"/><Relationship Id="rId4" Type="http://schemas.openxmlformats.org/officeDocument/2006/relationships/hyperlink" Target="https://www.zive.cz/clanky/misto-reklamy-tezba-kryptomen-na-pocitacich-navstevniku-i-tak-se-mohou-weby-zivit/sc-3-a-189706/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zive.cz/clanky/porno-insider-kvalitni-porno-uz-nebude-na-internetu-zdarma/sc-3-a-188802/default.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lidacshopu.cz/"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Cena v </a:t>
            </a:r>
            <a:r>
              <a:rPr lang="cs-CZ" sz="4000" b="1" dirty="0" err="1">
                <a:solidFill>
                  <a:schemeClr val="bg1"/>
                </a:solidFill>
                <a:latin typeface="Times New Roman" panose="02020603050405020304" pitchFamily="18" charset="0"/>
                <a:cs typeface="Times New Roman" panose="02020603050405020304" pitchFamily="18" charset="0"/>
              </a:rPr>
              <a:t>onlinu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Aneb free to play nebo </a:t>
            </a:r>
            <a:r>
              <a:rPr lang="cs-CZ" sz="2000" dirty="0" err="1">
                <a:solidFill>
                  <a:schemeClr val="bg1"/>
                </a:solidFill>
                <a:latin typeface="Times New Roman" panose="02020603050405020304" pitchFamily="18" charset="0"/>
                <a:cs typeface="Times New Roman" panose="02020603050405020304" pitchFamily="18" charset="0"/>
              </a:rPr>
              <a:t>pay</a:t>
            </a:r>
            <a:r>
              <a:rPr lang="cs-CZ" sz="2000" dirty="0">
                <a:solidFill>
                  <a:schemeClr val="bg1"/>
                </a:solidFill>
                <a:latin typeface="Times New Roman" panose="02020603050405020304" pitchFamily="18" charset="0"/>
                <a:cs typeface="Times New Roman" panose="02020603050405020304" pitchFamily="18" charset="0"/>
              </a:rPr>
              <a:t> to </a:t>
            </a:r>
            <a:r>
              <a:rPr lang="cs-CZ" sz="2000" dirty="0" err="1">
                <a:solidFill>
                  <a:schemeClr val="bg1"/>
                </a:solidFill>
                <a:latin typeface="Times New Roman" panose="02020603050405020304" pitchFamily="18" charset="0"/>
                <a:cs typeface="Times New Roman" panose="02020603050405020304" pitchFamily="18" charset="0"/>
              </a:rPr>
              <a:t>win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donate</a:t>
            </a:r>
            <a:r>
              <a:rPr lang="cs-CZ" sz="2000" dirty="0">
                <a:solidFill>
                  <a:schemeClr val="bg1"/>
                </a:solidFill>
                <a:latin typeface="Times New Roman" panose="02020603050405020304" pitchFamily="18" charset="0"/>
                <a:cs typeface="Times New Roman" panose="02020603050405020304" pitchFamily="18" charset="0"/>
              </a:rPr>
              <a:t>.</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a:t>
            </a:r>
            <a:r>
              <a:rPr lang="cs-CZ" sz="2000" dirty="0" smtClean="0">
                <a:solidFill>
                  <a:srgbClr val="002060"/>
                </a:solidFill>
              </a:rPr>
              <a:t>cen (a je na to </a:t>
            </a:r>
            <a:r>
              <a:rPr lang="cs-CZ" sz="2000" dirty="0" smtClean="0">
                <a:solidFill>
                  <a:srgbClr val="002060"/>
                </a:solidFill>
                <a:hlinkClick r:id="rId3"/>
              </a:rPr>
              <a:t>algoritmus</a:t>
            </a:r>
            <a:r>
              <a:rPr lang="cs-CZ" sz="2000" dirty="0" smtClean="0">
                <a:solidFill>
                  <a:srgbClr val="002060"/>
                </a:solidFill>
              </a:rPr>
              <a:t>). </a:t>
            </a:r>
            <a:endParaRPr lang="cs-CZ" sz="2000" dirty="0">
              <a:solidFill>
                <a:srgbClr val="002060"/>
              </a:solidFill>
            </a:endParaRP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185274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11392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77719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nabídka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302248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254736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hlinkClick r:id="rId3"/>
              </a:rPr>
              <a:t>Heureka.cz</a:t>
            </a:r>
            <a:endParaRPr lang="cs-CZ" sz="2000" dirty="0">
              <a:solidFill>
                <a:srgbClr val="002060"/>
              </a:solidFill>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4"/>
              </a:rPr>
              <a:t>Zbozi.cz</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Usetreno.cz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6"/>
              </a:rPr>
              <a:t>Cenovyautomat.cz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7"/>
              </a:rPr>
              <a:t>Porovnejsito.cz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Ale i </a:t>
            </a:r>
            <a:r>
              <a:rPr lang="cs-CZ" altLang="cs-CZ" sz="2000" dirty="0" err="1">
                <a:solidFill>
                  <a:srgbClr val="002060"/>
                </a:solidFill>
                <a:latin typeface="Times New Roman" panose="02020603050405020304" pitchFamily="18" charset="0"/>
                <a:cs typeface="Times New Roman" panose="02020603050405020304" pitchFamily="18" charset="0"/>
              </a:rPr>
              <a:t>Glami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Favi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Kupi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Trivago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Biano</a:t>
            </a:r>
            <a:r>
              <a:rPr lang="cs-CZ" altLang="cs-CZ" sz="2000" dirty="0">
                <a:solidFill>
                  <a:srgbClr val="002060"/>
                </a:solidFill>
                <a:latin typeface="Times New Roman" panose="02020603050405020304" pitchFamily="18" charset="0"/>
                <a:cs typeface="Times New Roman" panose="02020603050405020304" pitchFamily="18" charset="0"/>
              </a:rPr>
              <a:t>, Srovnáme, </a:t>
            </a:r>
            <a:r>
              <a:rPr lang="cs-CZ" altLang="cs-CZ" sz="2000" dirty="0" err="1">
                <a:solidFill>
                  <a:srgbClr val="002060"/>
                </a:solidFill>
                <a:latin typeface="Times New Roman" panose="02020603050405020304" pitchFamily="18" charset="0"/>
                <a:cs typeface="Times New Roman" panose="02020603050405020304" pitchFamily="18" charset="0"/>
              </a:rPr>
              <a:t>Hledejceny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Hyperzboží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Srovnánícen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Nejlepšíceny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Seznamzboží</a:t>
            </a:r>
            <a:r>
              <a:rPr lang="cs-CZ" altLang="cs-CZ" sz="2000" dirty="0">
                <a:solidFill>
                  <a:srgbClr val="002060"/>
                </a:solidFill>
                <a:latin typeface="Times New Roman" panose="02020603050405020304" pitchFamily="18" charset="0"/>
                <a:cs typeface="Times New Roman" panose="02020603050405020304" pitchFamily="18" charset="0"/>
              </a:rPr>
              <a:t> a další.</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smtClean="0">
                <a:solidFill>
                  <a:srgbClr val="002060"/>
                </a:solidFill>
                <a:latin typeface="Times New Roman" panose="02020603050405020304" pitchFamily="18" charset="0"/>
                <a:cs typeface="Times New Roman" panose="02020603050405020304" pitchFamily="18" charset="0"/>
              </a:rPr>
              <a:t>Apek</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i="1" dirty="0" smtClean="0">
                <a:solidFill>
                  <a:srgbClr val="002060"/>
                </a:solidFill>
                <a:latin typeface="Times New Roman" panose="02020603050405020304" pitchFamily="18" charset="0"/>
                <a:cs typeface="Times New Roman" panose="02020603050405020304" pitchFamily="18" charset="0"/>
              </a:rPr>
              <a:t>„51 % využívá cenové srovnávače vždy nebo při většině nákupů“, „82 % </a:t>
            </a:r>
            <a:r>
              <a:rPr lang="cs-CZ" altLang="cs-CZ" sz="2000" i="1" dirty="0" err="1" smtClean="0">
                <a:solidFill>
                  <a:srgbClr val="002060"/>
                </a:solidFill>
                <a:latin typeface="Times New Roman" panose="02020603050405020304" pitchFamily="18" charset="0"/>
                <a:cs typeface="Times New Roman" panose="02020603050405020304" pitchFamily="18" charset="0"/>
              </a:rPr>
              <a:t>Heureka</a:t>
            </a:r>
            <a:r>
              <a:rPr lang="cs-CZ" altLang="cs-CZ" sz="2000" i="1" dirty="0" smtClean="0">
                <a:solidFill>
                  <a:srgbClr val="002060"/>
                </a:solidFill>
                <a:latin typeface="Times New Roman" panose="02020603050405020304" pitchFamily="18" charset="0"/>
                <a:cs typeface="Times New Roman" panose="02020603050405020304" pitchFamily="18" charset="0"/>
              </a:rPr>
              <a:t>, 30 % Zboží, 2 % Seznam“</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840760" cy="507703"/>
          </a:xfrm>
        </p:spPr>
        <p:txBody>
          <a:bodyPr/>
          <a:lstStyle/>
          <a:p>
            <a:r>
              <a:rPr lang="cs-CZ" dirty="0"/>
              <a:t>Cenové srovnávače</a:t>
            </a:r>
          </a:p>
        </p:txBody>
      </p:sp>
    </p:spTree>
    <p:extLst>
      <p:ext uri="{BB962C8B-B14F-4D97-AF65-F5344CB8AC3E}">
        <p14:creationId xmlns:p14="http://schemas.microsoft.com/office/powerpoint/2010/main" val="273821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Apek</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i="1" dirty="0" smtClean="0">
                <a:solidFill>
                  <a:srgbClr val="002060"/>
                </a:solidFill>
                <a:latin typeface="Times New Roman" panose="02020603050405020304" pitchFamily="18" charset="0"/>
                <a:cs typeface="Times New Roman" panose="02020603050405020304" pitchFamily="18" charset="0"/>
              </a:rPr>
              <a:t>„doprava zdarma, dobře popsané produkty, okamžitá dostupnost“. </a:t>
            </a:r>
            <a:endParaRPr lang="cs-CZ" altLang="cs-CZ" sz="2000" i="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17276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a:t>
            </a:r>
            <a:r>
              <a:rPr lang="cs-CZ" sz="2000" dirty="0" smtClean="0">
                <a:solidFill>
                  <a:srgbClr val="002060"/>
                </a:solidFill>
              </a:rPr>
              <a:t>dominantní, </a:t>
            </a:r>
            <a:r>
              <a:rPr lang="cs-CZ" sz="2000" dirty="0">
                <a:solidFill>
                  <a:srgbClr val="002060"/>
                </a:solidFill>
              </a:rPr>
              <a:t>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r>
              <a:rPr lang="cs-CZ" sz="2000" dirty="0" smtClean="0">
                <a:solidFill>
                  <a:srgbClr val="002060"/>
                </a:solidFill>
              </a:rPr>
              <a:t>.</a:t>
            </a:r>
          </a:p>
          <a:p>
            <a:r>
              <a:rPr lang="cs-CZ" altLang="cs-CZ" sz="2000" dirty="0" smtClean="0">
                <a:solidFill>
                  <a:srgbClr val="002060"/>
                </a:solidFill>
                <a:latin typeface="Times New Roman" panose="02020603050405020304" pitchFamily="18" charset="0"/>
                <a:cs typeface="Times New Roman" panose="02020603050405020304" pitchFamily="18" charset="0"/>
              </a:rPr>
              <a:t>2020 – změna v chování! </a:t>
            </a:r>
            <a:r>
              <a:rPr lang="cs-CZ" altLang="cs-CZ" sz="2000" dirty="0" err="1" smtClean="0">
                <a:solidFill>
                  <a:srgbClr val="002060"/>
                </a:solidFill>
                <a:latin typeface="Times New Roman" panose="02020603050405020304" pitchFamily="18" charset="0"/>
                <a:cs typeface="Times New Roman" panose="02020603050405020304" pitchFamily="18" charset="0"/>
              </a:rPr>
              <a:t>Apek</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i="1" dirty="0" smtClean="0">
                <a:solidFill>
                  <a:srgbClr val="002060"/>
                </a:solidFill>
                <a:latin typeface="Times New Roman" panose="02020603050405020304" pitchFamily="18" charset="0"/>
                <a:cs typeface="Times New Roman" panose="02020603050405020304" pitchFamily="18" charset="0"/>
              </a:rPr>
              <a:t>42 % platební kartou přes internet, 18 % bankovním převodem, 14 % na dobírku</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303119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 Krátký přehled platebních bran </a:t>
            </a:r>
            <a:r>
              <a:rPr lang="cs-CZ" sz="2000" dirty="0">
                <a:solidFill>
                  <a:srgbClr val="002060"/>
                </a:solidFill>
                <a:hlinkClick r:id="rId3"/>
              </a:rPr>
              <a:t>tady</a:t>
            </a:r>
            <a:r>
              <a:rPr lang="cs-CZ" sz="2000" dirty="0">
                <a:solidFill>
                  <a:srgbClr val="002060"/>
                </a:solidFill>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310317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3761797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Cena v klasickém marketingu – definice, kalkulace</a:t>
            </a:r>
          </a:p>
          <a:p>
            <a:r>
              <a:rPr lang="cs-CZ" altLang="cs-CZ" sz="2000" b="1" dirty="0">
                <a:solidFill>
                  <a:srgbClr val="002060"/>
                </a:solidFill>
                <a:latin typeface="Times New Roman" panose="02020603050405020304" pitchFamily="18" charset="0"/>
                <a:cs typeface="Times New Roman" panose="02020603050405020304" pitchFamily="18" charset="0"/>
              </a:rPr>
              <a:t>2 Jak internet změnil vnímání ceny?</a:t>
            </a:r>
          </a:p>
          <a:p>
            <a:r>
              <a:rPr lang="cs-CZ" altLang="cs-CZ" sz="2000" b="1" dirty="0">
                <a:solidFill>
                  <a:srgbClr val="002060"/>
                </a:solidFill>
                <a:latin typeface="Times New Roman" panose="02020603050405020304" pitchFamily="18" charset="0"/>
                <a:cs typeface="Times New Roman" panose="02020603050405020304" pitchFamily="18" charset="0"/>
              </a:rPr>
              <a:t>3 Zajímavé implikace změn vnímání ceny v online prostředí.</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xmlns=""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xmlns=""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xmlns=""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382179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xmlns=""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xmlns=""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xmlns=""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xmlns=""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xmlns=""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09507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xmlns=""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xmlns=""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xmlns=""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72774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3 Zajímavé implikace změn vnímání ceny v online prostředí</a:t>
            </a:r>
          </a:p>
        </p:txBody>
      </p:sp>
    </p:spTree>
    <p:extLst>
      <p:ext uri="{BB962C8B-B14F-4D97-AF65-F5344CB8AC3E}">
        <p14:creationId xmlns:p14="http://schemas.microsoft.com/office/powerpoint/2010/main" val="2429306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rPr>
              <a:t>Z těch musíme zmínit </a:t>
            </a:r>
            <a:r>
              <a:rPr lang="cs-CZ" sz="2000" dirty="0" err="1">
                <a:solidFill>
                  <a:srgbClr val="002060"/>
                </a:solidFill>
              </a:rPr>
              <a:t>Bitcoin</a:t>
            </a:r>
            <a:r>
              <a:rPr lang="cs-CZ" sz="2000" dirty="0">
                <a:solidFill>
                  <a:srgbClr val="002060"/>
                </a:solidFill>
              </a:rPr>
              <a:t>, který způsobil doslova novou zlatou horečku a zpopularizoval tuto oblast i mezi laickou veřejností. </a:t>
            </a:r>
            <a:r>
              <a:rPr lang="cs-CZ" sz="2000" dirty="0" err="1">
                <a:solidFill>
                  <a:srgbClr val="002060"/>
                </a:solidFill>
              </a:rPr>
              <a:t>Bitcoin</a:t>
            </a:r>
            <a:r>
              <a:rPr lang="cs-CZ" sz="2000" dirty="0">
                <a:solidFill>
                  <a:srgbClr val="002060"/>
                </a:solidFill>
              </a:rPr>
              <a:t> se pyšní revoluční decentralizovanou technologií pro přenos digitálních prostředků a zcela transparentním systémem, přehled všech transakcí má u sebe každý počítač s nainstalovanou peněženkou.</a:t>
            </a:r>
          </a:p>
          <a:p>
            <a:r>
              <a:rPr lang="cs-CZ" sz="2000" dirty="0">
                <a:solidFill>
                  <a:srgbClr val="002060"/>
                </a:solidFill>
              </a:rPr>
              <a:t>Příkladem, jak </a:t>
            </a:r>
            <a:r>
              <a:rPr lang="cs-CZ" sz="2000" dirty="0" err="1">
                <a:solidFill>
                  <a:srgbClr val="002060"/>
                </a:solidFill>
              </a:rPr>
              <a:t>Bitcoin</a:t>
            </a:r>
            <a:r>
              <a:rPr lang="cs-CZ" sz="2000" dirty="0">
                <a:solidFill>
                  <a:srgbClr val="002060"/>
                </a:solidFill>
              </a:rPr>
              <a:t> mění svět, by mohl být projekt Paralelní Polis, kde se mimo jiné nachází kavárna </a:t>
            </a:r>
            <a:r>
              <a:rPr lang="cs-CZ" sz="2000" dirty="0" err="1">
                <a:solidFill>
                  <a:srgbClr val="002060"/>
                </a:solidFill>
              </a:rPr>
              <a:t>Bitcoin</a:t>
            </a:r>
            <a:r>
              <a:rPr lang="cs-CZ" sz="2000" dirty="0">
                <a:solidFill>
                  <a:srgbClr val="002060"/>
                </a:solidFill>
              </a:rPr>
              <a:t> </a:t>
            </a:r>
            <a:r>
              <a:rPr lang="cs-CZ" sz="2000" dirty="0" err="1">
                <a:solidFill>
                  <a:srgbClr val="002060"/>
                </a:solidFill>
              </a:rPr>
              <a:t>Coffee</a:t>
            </a:r>
            <a:r>
              <a:rPr lang="cs-CZ" sz="2000" dirty="0">
                <a:solidFill>
                  <a:srgbClr val="002060"/>
                </a:solidFill>
              </a:rPr>
              <a:t>. Zde můžete platit pouze </a:t>
            </a:r>
            <a:r>
              <a:rPr lang="cs-CZ" sz="2000" dirty="0" err="1">
                <a:solidFill>
                  <a:srgbClr val="002060"/>
                </a:solidFill>
              </a:rPr>
              <a:t>Bitcoiny</a:t>
            </a:r>
            <a:r>
              <a:rPr lang="cs-CZ" sz="2000" dirty="0">
                <a:solidFill>
                  <a:srgbClr val="002060"/>
                </a:solidFill>
              </a:rPr>
              <a:t>. Celý projekt má za úkol </a:t>
            </a:r>
            <a:r>
              <a:rPr lang="cs-CZ" sz="2000" dirty="0" err="1">
                <a:solidFill>
                  <a:srgbClr val="002060"/>
                </a:solidFill>
              </a:rPr>
              <a:t>edukovat</a:t>
            </a:r>
            <a:r>
              <a:rPr lang="cs-CZ" sz="2000" dirty="0">
                <a:solidFill>
                  <a:srgbClr val="002060"/>
                </a:solidFill>
              </a:rPr>
              <a:t> lidi v technologiích, které jim umožňují větší svobodu a nezávislost na státu.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2175368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Kryptoměny</a:t>
            </a:r>
            <a:endParaRPr lang="cs-CZ" dirty="0"/>
          </a:p>
        </p:txBody>
      </p:sp>
      <p:sp>
        <p:nvSpPr>
          <p:cNvPr id="3" name="Zástupný symbol pro obsah 2"/>
          <p:cNvSpPr txBox="1">
            <a:spLocks/>
          </p:cNvSpPr>
          <p:nvPr/>
        </p:nvSpPr>
        <p:spPr>
          <a:xfrm>
            <a:off x="191344"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stovky (cca tisíc v </a:t>
            </a:r>
            <a:r>
              <a:rPr lang="cs-CZ" sz="2000" dirty="0" smtClean="0">
                <a:solidFill>
                  <a:srgbClr val="002060"/>
                </a:solidFill>
              </a:rPr>
              <a:t>2017, 3600 v roce 2020), </a:t>
            </a:r>
            <a:r>
              <a:rPr lang="cs-CZ" sz="2000" dirty="0">
                <a:solidFill>
                  <a:srgbClr val="002060"/>
                </a:solidFill>
              </a:rPr>
              <a:t>hodnota značně proměnlivá, viz </a:t>
            </a:r>
            <a:r>
              <a:rPr lang="cs-CZ" sz="2000" dirty="0">
                <a:solidFill>
                  <a:srgbClr val="002060"/>
                </a:solidFill>
                <a:hlinkClick r:id="rId3"/>
              </a:rPr>
              <a:t>zde</a:t>
            </a:r>
            <a:r>
              <a:rPr lang="cs-CZ" sz="2000" dirty="0">
                <a:solidFill>
                  <a:srgbClr val="002060"/>
                </a:solidFill>
              </a:rPr>
              <a:t> aktuální čísla.</a:t>
            </a:r>
          </a:p>
          <a:p>
            <a:r>
              <a:rPr lang="cs-CZ" sz="2000" dirty="0">
                <a:solidFill>
                  <a:srgbClr val="002060"/>
                </a:solidFill>
                <a:hlinkClick r:id="rId4"/>
              </a:rPr>
              <a:t>Chatovací </a:t>
            </a:r>
            <a:r>
              <a:rPr lang="cs-CZ" sz="2000" dirty="0">
                <a:solidFill>
                  <a:srgbClr val="002060"/>
                </a:solidFill>
              </a:rPr>
              <a:t>aplikace </a:t>
            </a:r>
            <a:r>
              <a:rPr lang="cs-CZ" sz="2000" dirty="0" err="1">
                <a:solidFill>
                  <a:srgbClr val="002060"/>
                </a:solidFill>
              </a:rPr>
              <a:t>Kik</a:t>
            </a:r>
            <a:r>
              <a:rPr lang="cs-CZ" sz="2000" dirty="0">
                <a:solidFill>
                  <a:srgbClr val="002060"/>
                </a:solidFill>
              </a:rPr>
              <a:t> vydala vlastní </a:t>
            </a:r>
            <a:r>
              <a:rPr lang="cs-CZ" sz="2000" dirty="0" err="1">
                <a:solidFill>
                  <a:srgbClr val="002060"/>
                </a:solidFill>
              </a:rPr>
              <a:t>kryptoměnu</a:t>
            </a:r>
            <a:r>
              <a:rPr lang="cs-CZ" sz="2000" dirty="0">
                <a:solidFill>
                  <a:srgbClr val="002060"/>
                </a:solidFill>
              </a:rPr>
              <a:t>, ta je velmi úspěšná, nahradí veškeré platby klasickými měnami.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431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3785874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připomenutí – herní průmysl má 3x větší obrat, než celý filmový průmysl, a to do herního nepočítáme celou Asii, kde se odhadují extrémní příjmy z </a:t>
            </a:r>
            <a:r>
              <a:rPr lang="cs-CZ" sz="2000" dirty="0" err="1">
                <a:solidFill>
                  <a:srgbClr val="002060"/>
                </a:solidFill>
                <a:latin typeface="Times New Roman" panose="02020603050405020304" pitchFamily="18" charset="0"/>
                <a:cs typeface="Times New Roman" panose="02020603050405020304" pitchFamily="18" charset="0"/>
              </a:rPr>
              <a:t>mikrotransakcí</a:t>
            </a:r>
            <a:r>
              <a:rPr lang="cs-CZ" sz="2000" dirty="0">
                <a:solidFill>
                  <a:srgbClr val="002060"/>
                </a:solidFill>
                <a:latin typeface="Times New Roman" panose="02020603050405020304" pitchFamily="18" charset="0"/>
                <a:cs typeface="Times New Roman" panose="02020603050405020304" pitchFamily="18" charset="0"/>
              </a:rPr>
              <a:t> – tam to vzniklo)</a:t>
            </a:r>
          </a:p>
          <a:p>
            <a:r>
              <a:rPr lang="cs-CZ" altLang="cs-CZ" sz="2000" dirty="0">
                <a:solidFill>
                  <a:srgbClr val="002060"/>
                </a:solidFill>
                <a:latin typeface="Times New Roman" panose="02020603050405020304" pitchFamily="18" charset="0"/>
                <a:cs typeface="Times New Roman" panose="02020603050405020304" pitchFamily="18" charset="0"/>
              </a:rPr>
              <a:t>V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článku</a:t>
            </a:r>
            <a:r>
              <a:rPr lang="cs-CZ" altLang="cs-CZ" sz="2000" dirty="0">
                <a:solidFill>
                  <a:srgbClr val="002060"/>
                </a:solidFill>
                <a:latin typeface="Times New Roman" panose="02020603050405020304" pitchFamily="18" charset="0"/>
                <a:cs typeface="Times New Roman" panose="02020603050405020304" pitchFamily="18" charset="0"/>
              </a:rPr>
              <a:t> mnoho příkladů. </a:t>
            </a:r>
            <a:r>
              <a:rPr lang="cs-CZ" altLang="cs-CZ" sz="2000" dirty="0">
                <a:solidFill>
                  <a:srgbClr val="002060"/>
                </a:solidFill>
                <a:latin typeface="Times New Roman" panose="02020603050405020304" pitchFamily="18" charset="0"/>
                <a:cs typeface="Times New Roman" panose="02020603050405020304" pitchFamily="18" charset="0"/>
                <a:hlinkClick r:id="rId4"/>
              </a:rPr>
              <a:t>Další</a:t>
            </a:r>
            <a:r>
              <a:rPr lang="cs-CZ" altLang="cs-CZ" sz="2000" dirty="0">
                <a:solidFill>
                  <a:srgbClr val="002060"/>
                </a:solidFill>
                <a:latin typeface="Times New Roman" panose="02020603050405020304" pitchFamily="18" charset="0"/>
                <a:cs typeface="Times New Roman" panose="02020603050405020304" pitchFamily="18" charset="0"/>
              </a:rPr>
              <a:t> příklady, lidé utrácejí 12 000 USD za hrad ve hře. </a:t>
            </a:r>
            <a:r>
              <a:rPr lang="cs-CZ" altLang="cs-CZ" sz="2000" dirty="0">
                <a:solidFill>
                  <a:srgbClr val="002060"/>
                </a:solidFill>
                <a:latin typeface="Times New Roman" panose="02020603050405020304" pitchFamily="18" charset="0"/>
                <a:cs typeface="Times New Roman" panose="02020603050405020304" pitchFamily="18" charset="0"/>
                <a:hlinkClick r:id="rId5"/>
              </a:rPr>
              <a:t>EA</a:t>
            </a:r>
            <a:r>
              <a:rPr lang="cs-CZ" altLang="cs-CZ" sz="2000" dirty="0">
                <a:solidFill>
                  <a:srgbClr val="002060"/>
                </a:solidFill>
                <a:latin typeface="Times New Roman" panose="02020603050405020304" pitchFamily="18" charset="0"/>
                <a:cs typeface="Times New Roman" panose="02020603050405020304" pitchFamily="18" charset="0"/>
              </a:rPr>
              <a:t> mělo za rok 2015 1,3 mld. USD na </a:t>
            </a:r>
            <a:r>
              <a:rPr lang="cs-CZ" altLang="cs-CZ" sz="2000" dirty="0" err="1">
                <a:solidFill>
                  <a:srgbClr val="002060"/>
                </a:solidFill>
                <a:latin typeface="Times New Roman" panose="02020603050405020304" pitchFamily="18" charset="0"/>
                <a:cs typeface="Times New Roman" panose="02020603050405020304" pitchFamily="18" charset="0"/>
              </a:rPr>
              <a:t>mikrotransakcích</a:t>
            </a:r>
            <a:r>
              <a:rPr lang="cs-CZ" altLang="cs-CZ" sz="2000" dirty="0">
                <a:solidFill>
                  <a:srgbClr val="002060"/>
                </a:solidFill>
                <a:latin typeface="Times New Roman" panose="02020603050405020304" pitchFamily="18" charset="0"/>
                <a:cs typeface="Times New Roman" panose="02020603050405020304" pitchFamily="18" charset="0"/>
              </a:rPr>
              <a:t> ve sportovních hrách. Další úžasný </a:t>
            </a:r>
            <a:r>
              <a:rPr lang="cs-CZ" altLang="cs-CZ" sz="2000" dirty="0">
                <a:solidFill>
                  <a:srgbClr val="002060"/>
                </a:solidFill>
                <a:latin typeface="Times New Roman" panose="02020603050405020304" pitchFamily="18" charset="0"/>
                <a:cs typeface="Times New Roman" panose="02020603050405020304" pitchFamily="18" charset="0"/>
                <a:hlinkClick r:id="rId6"/>
              </a:rPr>
              <a:t>článek</a:t>
            </a:r>
            <a:r>
              <a:rPr lang="cs-CZ" altLang="cs-CZ" sz="2000" dirty="0">
                <a:solidFill>
                  <a:srgbClr val="002060"/>
                </a:solidFill>
                <a:latin typeface="Times New Roman" panose="02020603050405020304" pitchFamily="18" charset="0"/>
                <a:cs typeface="Times New Roman" panose="02020603050405020304" pitchFamily="18" charset="0"/>
              </a:rPr>
              <a:t> s vysvětlením a příklady. </a:t>
            </a:r>
          </a:p>
          <a:p>
            <a:r>
              <a:rPr lang="cs-CZ" altLang="cs-CZ" sz="2000" dirty="0">
                <a:solidFill>
                  <a:srgbClr val="002060"/>
                </a:solidFill>
                <a:latin typeface="Times New Roman" panose="02020603050405020304" pitchFamily="18" charset="0"/>
                <a:cs typeface="Times New Roman" panose="02020603050405020304" pitchFamily="18" charset="0"/>
              </a:rPr>
              <a:t>Nový trend – </a:t>
            </a:r>
            <a:r>
              <a:rPr lang="cs-CZ" altLang="cs-CZ" sz="2000" dirty="0" err="1">
                <a:solidFill>
                  <a:srgbClr val="002060"/>
                </a:solidFill>
                <a:latin typeface="Times New Roman" panose="02020603050405020304" pitchFamily="18" charset="0"/>
                <a:cs typeface="Times New Roman" panose="02020603050405020304" pitchFamily="18" charset="0"/>
              </a:rPr>
              <a:t>Loot</a:t>
            </a:r>
            <a:r>
              <a:rPr lang="cs-CZ" altLang="cs-CZ" sz="2000" dirty="0">
                <a:solidFill>
                  <a:srgbClr val="002060"/>
                </a:solidFill>
                <a:latin typeface="Times New Roman" panose="02020603050405020304" pitchFamily="18" charset="0"/>
                <a:cs typeface="Times New Roman" panose="02020603050405020304" pitchFamily="18" charset="0"/>
              </a:rPr>
              <a:t> Boxy (krabice s náhodnými odměnami) – lze vydělat hraním hry (pomalé), ale také koupit. Nese prvky </a:t>
            </a:r>
            <a:r>
              <a:rPr lang="cs-CZ" altLang="cs-CZ" sz="2000" dirty="0" err="1">
                <a:solidFill>
                  <a:srgbClr val="002060"/>
                </a:solidFill>
                <a:latin typeface="Times New Roman" panose="02020603050405020304" pitchFamily="18" charset="0"/>
                <a:cs typeface="Times New Roman" panose="02020603050405020304" pitchFamily="18" charset="0"/>
              </a:rPr>
              <a:t>gamblingu</a:t>
            </a:r>
            <a:r>
              <a:rPr lang="cs-CZ" altLang="cs-CZ" sz="2000" dirty="0">
                <a:solidFill>
                  <a:srgbClr val="002060"/>
                </a:solidFill>
                <a:latin typeface="Times New Roman" panose="02020603050405020304" pitchFamily="18" charset="0"/>
                <a:cs typeface="Times New Roman" panose="02020603050405020304" pitchFamily="18" charset="0"/>
              </a:rPr>
              <a:t> a je to velmi výdělečné. </a:t>
            </a:r>
            <a:r>
              <a:rPr lang="cs-CZ" altLang="cs-CZ" sz="2000" dirty="0">
                <a:solidFill>
                  <a:srgbClr val="002060"/>
                </a:solidFill>
                <a:latin typeface="Times New Roman" panose="02020603050405020304" pitchFamily="18" charset="0"/>
                <a:cs typeface="Times New Roman" panose="02020603050405020304" pitchFamily="18" charset="0"/>
                <a:hlinkClick r:id="rId7"/>
              </a:rPr>
              <a:t>Video</a:t>
            </a:r>
            <a:r>
              <a:rPr lang="cs-CZ" altLang="cs-CZ" sz="2000" dirty="0">
                <a:solidFill>
                  <a:srgbClr val="002060"/>
                </a:solidFill>
                <a:latin typeface="Times New Roman" panose="02020603050405020304" pitchFamily="18" charset="0"/>
                <a:cs typeface="Times New Roman" panose="02020603050405020304" pitchFamily="18" charset="0"/>
              </a:rPr>
              <a:t> s vysvětlením principů, ukázkami a polemikou.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Mikrotransakce</a:t>
            </a:r>
            <a:r>
              <a:rPr lang="cs-CZ" dirty="0"/>
              <a:t> 2</a:t>
            </a:r>
          </a:p>
        </p:txBody>
      </p:sp>
    </p:spTree>
    <p:extLst>
      <p:ext uri="{BB962C8B-B14F-4D97-AF65-F5344CB8AC3E}">
        <p14:creationId xmlns:p14="http://schemas.microsoft.com/office/powerpoint/2010/main" val="394907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a:t>
            </a:r>
            <a:r>
              <a:rPr lang="cs-CZ" dirty="0" err="1"/>
              <a:t>Preorder</a:t>
            </a:r>
            <a:endParaRPr lang="cs-CZ" dirty="0"/>
          </a:p>
        </p:txBody>
      </p:sp>
    </p:spTree>
    <p:extLst>
      <p:ext uri="{BB962C8B-B14F-4D97-AF65-F5344CB8AC3E}">
        <p14:creationId xmlns:p14="http://schemas.microsoft.com/office/powerpoint/2010/main" val="3647392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hlinkClick r:id="rId4"/>
              </a:rPr>
              <a:t>Místo reklamy těžba </a:t>
            </a:r>
            <a:r>
              <a:rPr lang="cs-CZ" sz="2000" dirty="0" err="1">
                <a:hlinkClick r:id="rId4"/>
              </a:rPr>
              <a:t>kryptoměn</a:t>
            </a:r>
            <a:r>
              <a:rPr lang="cs-CZ" sz="2000" dirty="0">
                <a:hlinkClick r:id="rId4"/>
              </a:rPr>
              <a:t> na počítačích návštěvníků. I tak se mohou weby živit</a:t>
            </a:r>
            <a:r>
              <a:rPr lang="cs-CZ" sz="2000" dirty="0"/>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5"/>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5"/>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159100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 klasickém marketingu je cena jediným prvkem marketingového mixu, který přináší firmě příjmy, ostatní jsou považovány za náklady. Tento pohled je ale v praxi ne zcela přesný, měli bychom se na cenu dívat jako na jednu ze součástí marketingového mixu, která musí být v souladu s přáními a potřebami zákazníků, abychom byli schopni vytvořit nabídku šitou přesně na míru. </a:t>
            </a:r>
          </a:p>
          <a:p>
            <a:r>
              <a:rPr lang="cs-CZ" sz="2000" dirty="0">
                <a:solidFill>
                  <a:srgbClr val="002060"/>
                </a:solidFill>
              </a:rPr>
              <a:t>V úzkém pohledu je cena peněžní částkou, kterou zákazník musí zaplatit za produkt, v širším pohledu je cena vše, co musí za produkt obětovat (např. i čas, nepohodlí v obchodě apod.).</a:t>
            </a:r>
          </a:p>
          <a:p>
            <a:r>
              <a:rPr lang="cs-CZ" sz="2000" dirty="0">
                <a:solidFill>
                  <a:srgbClr val="002060"/>
                </a:solidFill>
              </a:rPr>
              <a:t>Oproti produktu, distribuci a komunikaci je vysoce flexibilním nástrojem.</a:t>
            </a:r>
          </a:p>
          <a:p>
            <a:r>
              <a:rPr lang="cs-CZ" sz="2000" b="1" dirty="0">
                <a:solidFill>
                  <a:srgbClr val="002060"/>
                </a:solidFill>
              </a:rPr>
              <a:t>Historicky byly ceny smluvní, poté politika pevných cen, dnes přes internet opět dynamické</a:t>
            </a:r>
            <a:r>
              <a:rPr lang="cs-CZ" sz="2000" dirty="0">
                <a:solidFill>
                  <a:srgbClr val="002060"/>
                </a:solidFill>
              </a:rPr>
              <a:t> – internet naprosto změnil vnímání ceny.</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1 Definice ceny</a:t>
            </a:r>
          </a:p>
        </p:txBody>
      </p:sp>
    </p:spTree>
    <p:extLst>
      <p:ext uri="{BB962C8B-B14F-4D97-AF65-F5344CB8AC3E}">
        <p14:creationId xmlns:p14="http://schemas.microsoft.com/office/powerpoint/2010/main" val="23371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 tím souvisí zajímavý jev – jak se dá vydělat na porno stránce? Perfektní seriál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článků</a:t>
            </a:r>
            <a:r>
              <a:rPr lang="cs-CZ" altLang="cs-CZ" sz="2000" dirty="0">
                <a:solidFill>
                  <a:srgbClr val="002060"/>
                </a:solidFill>
                <a:latin typeface="Times New Roman" panose="02020603050405020304" pitchFamily="18" charset="0"/>
                <a:cs typeface="Times New Roman" panose="02020603050405020304" pitchFamily="18" charset="0"/>
              </a:rPr>
              <a:t>. Porno tvoří třetinu internetu (přenesených dat) – konektivita je drahá – inzerce ale nevýnosná – z čeho uživit?</a:t>
            </a:r>
          </a:p>
          <a:p>
            <a:r>
              <a:rPr lang="cs-CZ" sz="2000" dirty="0" err="1">
                <a:solidFill>
                  <a:srgbClr val="002060"/>
                </a:solidFill>
                <a:latin typeface="Times New Roman" panose="02020603050405020304" pitchFamily="18" charset="0"/>
                <a:cs typeface="Times New Roman" panose="02020603050405020304" pitchFamily="18" charset="0"/>
              </a:rPr>
              <a:t>PornHub</a:t>
            </a:r>
            <a:r>
              <a:rPr lang="cs-CZ" sz="2000" dirty="0">
                <a:solidFill>
                  <a:srgbClr val="002060"/>
                </a:solidFill>
                <a:latin typeface="Times New Roman" panose="02020603050405020304" pitchFamily="18" charset="0"/>
                <a:cs typeface="Times New Roman" panose="02020603050405020304" pitchFamily="18" charset="0"/>
              </a:rPr>
              <a:t> má prémiové členství = předplatné.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Xhamster</a:t>
            </a:r>
            <a:r>
              <a:rPr lang="cs-CZ" altLang="cs-CZ" sz="2000" dirty="0">
                <a:solidFill>
                  <a:srgbClr val="002060"/>
                </a:solidFill>
                <a:latin typeface="Times New Roman" panose="02020603050405020304" pitchFamily="18" charset="0"/>
                <a:cs typeface="Times New Roman" panose="02020603050405020304" pitchFamily="18" charset="0"/>
              </a:rPr>
              <a:t> má kreditový systém – nabiju si peníze a platím za každé video.</a:t>
            </a:r>
          </a:p>
          <a:p>
            <a:r>
              <a:rPr lang="cs-CZ" altLang="cs-CZ" sz="2000" dirty="0">
                <a:solidFill>
                  <a:srgbClr val="002060"/>
                </a:solidFill>
                <a:latin typeface="Times New Roman" panose="02020603050405020304" pitchFamily="18" charset="0"/>
                <a:cs typeface="Times New Roman" panose="02020603050405020304" pitchFamily="18" charset="0"/>
              </a:rPr>
              <a:t>Jak uživatele přitlačím do věrnostního systému? Bez placení jen nízká kvalita.</a:t>
            </a:r>
          </a:p>
          <a:p>
            <a:r>
              <a:rPr lang="cs-CZ" altLang="cs-CZ" sz="2000" dirty="0">
                <a:solidFill>
                  <a:srgbClr val="002060"/>
                </a:solidFill>
                <a:latin typeface="Times New Roman" panose="02020603050405020304" pitchFamily="18" charset="0"/>
                <a:cs typeface="Times New Roman" panose="02020603050405020304" pitchFamily="18" charset="0"/>
              </a:rPr>
              <a:t>To se ale dá obejít – stáhnu si to z </a:t>
            </a:r>
            <a:r>
              <a:rPr lang="cs-CZ" altLang="cs-CZ" sz="2000" dirty="0" err="1">
                <a:solidFill>
                  <a:srgbClr val="002060"/>
                </a:solidFill>
                <a:latin typeface="Times New Roman" panose="02020603050405020304" pitchFamily="18" charset="0"/>
                <a:cs typeface="Times New Roman" panose="02020603050405020304" pitchFamily="18" charset="0"/>
              </a:rPr>
              <a:t>Torrentů</a:t>
            </a:r>
            <a:r>
              <a:rPr lang="cs-CZ" altLang="cs-CZ" sz="2000" dirty="0">
                <a:solidFill>
                  <a:srgbClr val="002060"/>
                </a:solidFill>
                <a:latin typeface="Times New Roman" panose="02020603050405020304" pitchFamily="18" charset="0"/>
                <a:cs typeface="Times New Roman" panose="02020603050405020304" pitchFamily="18" charset="0"/>
              </a:rPr>
              <a:t>! Firma </a:t>
            </a:r>
            <a:r>
              <a:rPr lang="cs-CZ" altLang="cs-CZ" sz="2000" dirty="0" err="1">
                <a:solidFill>
                  <a:srgbClr val="002060"/>
                </a:solidFill>
                <a:latin typeface="Times New Roman" panose="02020603050405020304" pitchFamily="18" charset="0"/>
                <a:cs typeface="Times New Roman" panose="02020603050405020304" pitchFamily="18" charset="0"/>
              </a:rPr>
              <a:t>Malibu</a:t>
            </a:r>
            <a:r>
              <a:rPr lang="cs-CZ" altLang="cs-CZ" sz="2000" dirty="0">
                <a:solidFill>
                  <a:srgbClr val="002060"/>
                </a:solidFill>
                <a:latin typeface="Times New Roman" panose="02020603050405020304" pitchFamily="18" charset="0"/>
                <a:cs typeface="Times New Roman" panose="02020603050405020304" pitchFamily="18" charset="0"/>
              </a:rPr>
              <a:t> Media v USA žaluje lidi a vydělává tímto způsobem. </a:t>
            </a:r>
          </a:p>
        </p:txBody>
      </p:sp>
      <p:sp>
        <p:nvSpPr>
          <p:cNvPr id="6" name="Nadpis 5"/>
          <p:cNvSpPr>
            <a:spLocks noGrp="1"/>
          </p:cNvSpPr>
          <p:nvPr>
            <p:ph type="title"/>
          </p:nvPr>
        </p:nvSpPr>
        <p:spPr>
          <a:xfrm>
            <a:off x="179512" y="195486"/>
            <a:ext cx="3888432" cy="507703"/>
          </a:xfrm>
        </p:spPr>
        <p:txBody>
          <a:bodyPr/>
          <a:lstStyle/>
          <a:p>
            <a:r>
              <a:rPr lang="cs-CZ" dirty="0"/>
              <a:t>Cena na porno webu?</a:t>
            </a:r>
          </a:p>
        </p:txBody>
      </p:sp>
    </p:spTree>
    <p:extLst>
      <p:ext uri="{BB962C8B-B14F-4D97-AF65-F5344CB8AC3E}">
        <p14:creationId xmlns:p14="http://schemas.microsoft.com/office/powerpoint/2010/main" val="4051379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Manipulace s cenou jsou běžně používány jako nástroj podpory prodeje. </a:t>
            </a:r>
          </a:p>
          <a:p>
            <a:r>
              <a:rPr lang="cs-CZ" altLang="cs-CZ" sz="2000" dirty="0">
                <a:solidFill>
                  <a:srgbClr val="002060"/>
                </a:solidFill>
                <a:latin typeface="Times New Roman" panose="02020603050405020304" pitchFamily="18" charset="0"/>
                <a:cs typeface="Times New Roman" panose="02020603050405020304" pitchFamily="18" charset="0"/>
              </a:rPr>
              <a:t>Manipulaci s cenou je tedy možno chápat jako pobídku k nákupu (přímý stimul na okamžitou akci).</a:t>
            </a:r>
          </a:p>
          <a:p>
            <a:r>
              <a:rPr lang="cs-CZ" altLang="cs-CZ" sz="2000" dirty="0">
                <a:solidFill>
                  <a:srgbClr val="002060"/>
                </a:solidFill>
                <a:latin typeface="Times New Roman" panose="02020603050405020304" pitchFamily="18" charset="0"/>
                <a:cs typeface="Times New Roman" panose="02020603050405020304" pitchFamily="18" charset="0"/>
              </a:rPr>
              <a:t>Sleva – v ČR jedno z nejlépe fungujících slov! Co se děje, když mají všichni slevy? Procento z ceny, pevná částka dolů, množstevní slevy, dočasné (happy </a:t>
            </a:r>
            <a:r>
              <a:rPr lang="cs-CZ" altLang="cs-CZ" sz="2000" dirty="0" err="1">
                <a:solidFill>
                  <a:srgbClr val="002060"/>
                </a:solidFill>
                <a:latin typeface="Times New Roman" panose="02020603050405020304" pitchFamily="18" charset="0"/>
                <a:cs typeface="Times New Roman" panose="02020603050405020304" pitchFamily="18" charset="0"/>
              </a:rPr>
              <a:t>hours</a:t>
            </a:r>
            <a:r>
              <a:rPr lang="cs-CZ" altLang="cs-CZ" sz="2000" dirty="0">
                <a:solidFill>
                  <a:srgbClr val="002060"/>
                </a:solidFill>
                <a:latin typeface="Times New Roman" panose="02020603050405020304" pitchFamily="18" charset="0"/>
                <a:cs typeface="Times New Roman" panose="02020603050405020304" pitchFamily="18" charset="0"/>
              </a:rPr>
              <a:t>), do vyprodání zásob (nechvalně známá </a:t>
            </a:r>
            <a:r>
              <a:rPr lang="cs-CZ" altLang="cs-CZ" sz="2000" dirty="0" err="1">
                <a:solidFill>
                  <a:srgbClr val="002060"/>
                </a:solidFill>
                <a:latin typeface="Times New Roman" panose="02020603050405020304" pitchFamily="18" charset="0"/>
                <a:cs typeface="Times New Roman" panose="02020603050405020304" pitchFamily="18" charset="0"/>
              </a:rPr>
              <a:t>Alza</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prolink</a:t>
            </a:r>
            <a:r>
              <a:rPr lang="cs-CZ" altLang="cs-CZ" sz="2000" dirty="0">
                <a:solidFill>
                  <a:srgbClr val="002060"/>
                </a:solidFill>
                <a:latin typeface="Times New Roman" panose="02020603050405020304" pitchFamily="18" charset="0"/>
                <a:cs typeface="Times New Roman" panose="02020603050405020304" pitchFamily="18" charset="0"/>
              </a:rPr>
              <a:t>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sleva za dotazník/registraci.</a:t>
            </a:r>
          </a:p>
          <a:p>
            <a:r>
              <a:rPr lang="cs-CZ" altLang="cs-CZ" sz="2000" dirty="0">
                <a:solidFill>
                  <a:srgbClr val="002060"/>
                </a:solidFill>
                <a:latin typeface="Times New Roman" panose="02020603050405020304" pitchFamily="18" charset="0"/>
                <a:cs typeface="Times New Roman" panose="02020603050405020304" pitchFamily="18" charset="0"/>
              </a:rPr>
              <a:t>Slevové portály – obrovský boom během týdnů (300+), pak zánik většiny, zbyly nejsilnější (cca 20) s dobrými partnery. Marže pro portál je 20-30%, nevýhodné pro firmy – v co doufají, když na portály chodí jen „notoričtí </a:t>
            </a:r>
            <a:r>
              <a:rPr lang="cs-CZ" altLang="cs-CZ" sz="2000" dirty="0" err="1">
                <a:solidFill>
                  <a:srgbClr val="002060"/>
                </a:solidFill>
                <a:latin typeface="Times New Roman" panose="02020603050405020304" pitchFamily="18" charset="0"/>
                <a:cs typeface="Times New Roman" panose="02020603050405020304" pitchFamily="18" charset="0"/>
              </a:rPr>
              <a:t>slevaři</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E Cena jako nástroj podpory prodeje?</a:t>
            </a:r>
          </a:p>
        </p:txBody>
      </p:sp>
    </p:spTree>
    <p:extLst>
      <p:ext uri="{BB962C8B-B14F-4D97-AF65-F5344CB8AC3E}">
        <p14:creationId xmlns:p14="http://schemas.microsoft.com/office/powerpoint/2010/main" val="3737840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Vzorky –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Přístup k části článků. První díl seriálu. Dárky.</a:t>
            </a:r>
          </a:p>
          <a:p>
            <a:r>
              <a:rPr lang="cs-CZ" altLang="cs-CZ" sz="2000" dirty="0">
                <a:solidFill>
                  <a:srgbClr val="002060"/>
                </a:solidFill>
                <a:latin typeface="Times New Roman" panose="02020603050405020304" pitchFamily="18" charset="0"/>
                <a:cs typeface="Times New Roman" panose="02020603050405020304" pitchFamily="18" charset="0"/>
              </a:rPr>
              <a:t>Výprodej – možnost rychlé komunikace, spárovat s ubývajícím počítadlem kusů.</a:t>
            </a:r>
          </a:p>
          <a:p>
            <a:r>
              <a:rPr lang="cs-CZ" altLang="cs-CZ" sz="2000" dirty="0">
                <a:solidFill>
                  <a:srgbClr val="002060"/>
                </a:solidFill>
                <a:latin typeface="Times New Roman" panose="02020603050405020304" pitchFamily="18" charset="0"/>
                <a:cs typeface="Times New Roman" panose="02020603050405020304" pitchFamily="18" charset="0"/>
              </a:rPr>
              <a:t>Balíčky produktů – produkt plus něco přibaleného, celkem za nižší cenu.</a:t>
            </a:r>
          </a:p>
          <a:p>
            <a:r>
              <a:rPr lang="cs-CZ" altLang="cs-CZ" sz="2000" dirty="0" err="1">
                <a:solidFill>
                  <a:srgbClr val="002060"/>
                </a:solidFill>
                <a:latin typeface="Times New Roman" panose="02020603050405020304" pitchFamily="18" charset="0"/>
                <a:cs typeface="Times New Roman" panose="02020603050405020304" pitchFamily="18" charset="0"/>
              </a:rPr>
              <a:t>Cross-selling</a:t>
            </a:r>
            <a:r>
              <a:rPr lang="cs-CZ" altLang="cs-CZ" sz="2000" dirty="0">
                <a:solidFill>
                  <a:srgbClr val="002060"/>
                </a:solidFill>
                <a:latin typeface="Times New Roman" panose="02020603050405020304" pitchFamily="18" charset="0"/>
                <a:cs typeface="Times New Roman" panose="02020603050405020304" pitchFamily="18" charset="0"/>
              </a:rPr>
              <a:t> – doporučení k nákupu, „zákazníci s tímto zbožím také nakoupili …“.</a:t>
            </a:r>
          </a:p>
          <a:p>
            <a:r>
              <a:rPr lang="cs-CZ" altLang="cs-CZ" sz="2000" dirty="0">
                <a:solidFill>
                  <a:srgbClr val="002060"/>
                </a:solidFill>
                <a:latin typeface="Times New Roman" panose="02020603050405020304" pitchFamily="18" charset="0"/>
                <a:cs typeface="Times New Roman" panose="02020603050405020304" pitchFamily="18" charset="0"/>
              </a:rPr>
              <a:t>Up-</a:t>
            </a:r>
            <a:r>
              <a:rPr lang="cs-CZ" altLang="cs-CZ" sz="2000" dirty="0" err="1">
                <a:solidFill>
                  <a:srgbClr val="002060"/>
                </a:solidFill>
                <a:latin typeface="Times New Roman" panose="02020603050405020304" pitchFamily="18" charset="0"/>
                <a:cs typeface="Times New Roman" panose="02020603050405020304" pitchFamily="18" charset="0"/>
              </a:rPr>
              <a:t>selling</a:t>
            </a:r>
            <a:r>
              <a:rPr lang="cs-CZ" altLang="cs-CZ" sz="2000" dirty="0">
                <a:solidFill>
                  <a:srgbClr val="002060"/>
                </a:solidFill>
                <a:latin typeface="Times New Roman" panose="02020603050405020304" pitchFamily="18" charset="0"/>
                <a:cs typeface="Times New Roman" panose="02020603050405020304" pitchFamily="18" charset="0"/>
              </a:rPr>
              <a:t> – výhodná nabídka pro přechod na vyšší verzi. </a:t>
            </a:r>
          </a:p>
          <a:p>
            <a:r>
              <a:rPr lang="cs-CZ" altLang="cs-CZ" sz="2000" dirty="0">
                <a:solidFill>
                  <a:srgbClr val="002060"/>
                </a:solidFill>
                <a:latin typeface="Times New Roman" panose="02020603050405020304" pitchFamily="18" charset="0"/>
                <a:cs typeface="Times New Roman" panose="02020603050405020304" pitchFamily="18" charset="0"/>
              </a:rPr>
              <a:t>Hlídač ceny – upozorní mě na mnou zvolenou cenu.</a:t>
            </a:r>
          </a:p>
          <a:p>
            <a:r>
              <a:rPr lang="cs-CZ" altLang="cs-CZ" sz="2000" dirty="0">
                <a:solidFill>
                  <a:srgbClr val="002060"/>
                </a:solidFill>
                <a:latin typeface="Times New Roman" panose="02020603050405020304" pitchFamily="18" charset="0"/>
                <a:cs typeface="Times New Roman" panose="02020603050405020304" pitchFamily="18" charset="0"/>
              </a:rPr>
              <a:t>Zobrazení nejprodávanějších produktů – manipuluje se zákazníkem.</a:t>
            </a:r>
          </a:p>
          <a:p>
            <a:r>
              <a:rPr lang="cs-CZ" altLang="cs-CZ" sz="2000" dirty="0">
                <a:solidFill>
                  <a:srgbClr val="002060"/>
                </a:solidFill>
                <a:latin typeface="Times New Roman" panose="02020603050405020304" pitchFamily="18" charset="0"/>
                <a:cs typeface="Times New Roman" panose="02020603050405020304" pitchFamily="18" charset="0"/>
              </a:rPr>
              <a:t>Zboží skladem, prodloužená záruka, doprava zdarma, osobní odběr, diskuze u produktů a recenze.</a:t>
            </a:r>
          </a:p>
        </p:txBody>
      </p:sp>
      <p:sp>
        <p:nvSpPr>
          <p:cNvPr id="6" name="Nadpis 5"/>
          <p:cNvSpPr>
            <a:spLocks noGrp="1"/>
          </p:cNvSpPr>
          <p:nvPr>
            <p:ph type="title"/>
          </p:nvPr>
        </p:nvSpPr>
        <p:spPr>
          <a:xfrm>
            <a:off x="179512" y="195486"/>
            <a:ext cx="4536504" cy="507703"/>
          </a:xfrm>
        </p:spPr>
        <p:txBody>
          <a:bodyPr/>
          <a:lstStyle/>
          <a:p>
            <a:r>
              <a:rPr lang="cs-CZ" dirty="0"/>
              <a:t>Cena jako nástroj podpory prodeje?</a:t>
            </a:r>
          </a:p>
        </p:txBody>
      </p:sp>
    </p:spTree>
    <p:extLst>
      <p:ext uri="{BB962C8B-B14F-4D97-AF65-F5344CB8AC3E}">
        <p14:creationId xmlns:p14="http://schemas.microsoft.com/office/powerpoint/2010/main" val="1739436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jakoukoliv část dnes probírané problematiky a najděte příklady na internetu, kde popíšete jak a proč to funguje, a jak by to měly využít malé české firmy.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a:t>Úkol </a:t>
            </a:r>
          </a:p>
        </p:txBody>
      </p:sp>
    </p:spTree>
    <p:extLst>
      <p:ext uri="{BB962C8B-B14F-4D97-AF65-F5344CB8AC3E}">
        <p14:creationId xmlns:p14="http://schemas.microsoft.com/office/powerpoint/2010/main" val="198694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279440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lvl="0"/>
            <a:r>
              <a:rPr lang="cs-CZ" sz="2000" b="1" dirty="0">
                <a:solidFill>
                  <a:srgbClr val="002060"/>
                </a:solidFill>
              </a:rPr>
              <a:t>Volba cenových cílů</a:t>
            </a:r>
            <a:r>
              <a:rPr lang="cs-CZ" sz="2000" dirty="0">
                <a:solidFill>
                  <a:srgbClr val="002060"/>
                </a:solidFill>
              </a:rPr>
              <a:t> – vycházíme z cílů strategických a cílů pro ostatní nástroje marketingového mixu. Obecně můžeme tyto cenové cíle rozdělit na marketingové (např. zvýšení podílu na trhu, vedení kvalitou, přežití, </a:t>
            </a:r>
            <a:r>
              <a:rPr lang="cs-CZ" sz="2000" dirty="0" err="1">
                <a:solidFill>
                  <a:srgbClr val="002060"/>
                </a:solidFill>
              </a:rPr>
              <a:t>skimming</a:t>
            </a:r>
            <a:r>
              <a:rPr lang="cs-CZ" sz="2000" dirty="0">
                <a:solidFill>
                  <a:srgbClr val="002060"/>
                </a:solidFill>
              </a:rPr>
              <a:t> trhu apod.) a finanční (ROI – návratnost investice, optimalizace profitu, generování cash </a:t>
            </a:r>
            <a:r>
              <a:rPr lang="cs-CZ" sz="2000" dirty="0" err="1">
                <a:solidFill>
                  <a:srgbClr val="002060"/>
                </a:solidFill>
              </a:rPr>
              <a:t>flow</a:t>
            </a:r>
            <a:r>
              <a:rPr lang="cs-CZ" sz="2000" dirty="0">
                <a:solidFill>
                  <a:srgbClr val="002060"/>
                </a:solidFill>
              </a:rPr>
              <a:t> apod.).</a:t>
            </a:r>
          </a:p>
          <a:p>
            <a:pPr lvl="0"/>
            <a:r>
              <a:rPr lang="cs-CZ" sz="2000" b="1" dirty="0">
                <a:solidFill>
                  <a:srgbClr val="002060"/>
                </a:solidFill>
              </a:rPr>
              <a:t>Odhad poptávky</a:t>
            </a:r>
            <a:r>
              <a:rPr lang="cs-CZ" sz="2000" dirty="0">
                <a:solidFill>
                  <a:srgbClr val="002060"/>
                </a:solidFill>
              </a:rPr>
              <a:t> – veškerá naše cenová rozhodnutí vždy závisí na stavu poptávky po naší nabídce na trhu. Poptávková křivka udává inverzní vztah mezi výší ceny a výší poptávky. Používáme prognostické metody, analýzu dat. </a:t>
            </a:r>
          </a:p>
          <a:p>
            <a:pPr lvl="0"/>
            <a:r>
              <a:rPr lang="cs-CZ" sz="2000" b="1" dirty="0">
                <a:solidFill>
                  <a:srgbClr val="002060"/>
                </a:solidFill>
              </a:rPr>
              <a:t>Stanovení nákladů </a:t>
            </a:r>
            <a:r>
              <a:rPr lang="cs-CZ" sz="2000" dirty="0">
                <a:solidFill>
                  <a:srgbClr val="002060"/>
                </a:solidFill>
              </a:rPr>
              <a:t>– můžeme použít kalkulační vzorec, viz výše. Další kalkulační postupy mohou být např. full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 nebo direct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1</a:t>
            </a:r>
          </a:p>
        </p:txBody>
      </p:sp>
    </p:spTree>
    <p:extLst>
      <p:ext uri="{BB962C8B-B14F-4D97-AF65-F5344CB8AC3E}">
        <p14:creationId xmlns:p14="http://schemas.microsoft.com/office/powerpoint/2010/main" val="391180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Analýza nákladů, cen a nabídky konkurentů </a:t>
            </a:r>
            <a:r>
              <a:rPr lang="cs-CZ" sz="2000" dirty="0">
                <a:solidFill>
                  <a:srgbClr val="002060"/>
                </a:solidFill>
              </a:rPr>
              <a:t>– naše možná cena by se měla pohybovat mezi náklady (minimum) a poptávkou (maximum), podle toho, jaký </a:t>
            </a:r>
            <a:r>
              <a:rPr lang="cs-CZ" sz="2000" dirty="0" err="1">
                <a:solidFill>
                  <a:srgbClr val="002060"/>
                </a:solidFill>
              </a:rPr>
              <a:t>positioning</a:t>
            </a:r>
            <a:r>
              <a:rPr lang="cs-CZ" sz="2000" dirty="0">
                <a:solidFill>
                  <a:srgbClr val="002060"/>
                </a:solidFill>
              </a:rPr>
              <a:t> jsme si zvolili ve vztahu ke konkurenci. Z toho důvodu musíme být schopni analyzovat náklady, ceny a nabídku konkurenčních firem na trhu. </a:t>
            </a:r>
          </a:p>
          <a:p>
            <a:pPr lvl="0"/>
            <a:r>
              <a:rPr lang="cs-CZ" sz="2000" b="1" dirty="0">
                <a:solidFill>
                  <a:srgbClr val="002060"/>
                </a:solidFill>
              </a:rPr>
              <a:t>Zvolení cenové metody</a:t>
            </a:r>
            <a:r>
              <a:rPr lang="cs-CZ" sz="2000" dirty="0">
                <a:solidFill>
                  <a:srgbClr val="002060"/>
                </a:solidFill>
              </a:rPr>
              <a:t> (strategie a taktiky) – na základě předchozích 4 kroků jsme schopni pro naši konkrétní nabídku zvolit cenovou metodu, strategii a taktiku). Můžeme volit nákladově orientovanou tvorbu cen, hodnotově orientovanou, nebo stanovení cen podle konkurence. </a:t>
            </a:r>
          </a:p>
          <a:p>
            <a:pPr lvl="0"/>
            <a:r>
              <a:rPr lang="cs-CZ" sz="2000" b="1" dirty="0">
                <a:solidFill>
                  <a:srgbClr val="002060"/>
                </a:solidFill>
              </a:rPr>
              <a:t>Volba finální ceny</a:t>
            </a:r>
            <a:r>
              <a:rPr lang="cs-CZ" sz="2000" dirty="0">
                <a:solidFill>
                  <a:srgbClr val="002060"/>
                </a:solidFill>
              </a:rPr>
              <a:t> – v posledním kroku zvolíme konečnou cenu (číslo). </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2</a:t>
            </a:r>
          </a:p>
        </p:txBody>
      </p:sp>
    </p:spTree>
    <p:extLst>
      <p:ext uri="{BB962C8B-B14F-4D97-AF65-F5344CB8AC3E}">
        <p14:creationId xmlns:p14="http://schemas.microsoft.com/office/powerpoint/2010/main" val="6487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xmlns=""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2 Jak internet změnil vnímání ceny?</a:t>
            </a:r>
          </a:p>
        </p:txBody>
      </p:sp>
    </p:spTree>
    <p:extLst>
      <p:ext uri="{BB962C8B-B14F-4D97-AF65-F5344CB8AC3E}">
        <p14:creationId xmlns:p14="http://schemas.microsoft.com/office/powerpoint/2010/main" val="371424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258208940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3575</TotalTime>
  <Words>2003</Words>
  <Application>Microsoft Office PowerPoint</Application>
  <PresentationFormat>Předvádění na obrazovce (16:9)</PresentationFormat>
  <Paragraphs>217</Paragraphs>
  <Slides>34</Slides>
  <Notes>31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Times New Roman</vt:lpstr>
      <vt:lpstr>Wingdings</vt:lpstr>
      <vt:lpstr>SLU</vt:lpstr>
      <vt:lpstr>Cena v onlinu</vt:lpstr>
      <vt:lpstr>Obsah přednášky</vt:lpstr>
      <vt:lpstr>1 Definice ceny</vt:lpstr>
      <vt:lpstr>Kalkulační rovnice – pohled manažera</vt:lpstr>
      <vt:lpstr>Pricing – pohled marketéra 1</vt:lpstr>
      <vt:lpstr>Pricing – pohled marketéra 2</vt:lpstr>
      <vt:lpstr>„Neuvěřitelně“ vysoké slevy produktů</vt:lpstr>
      <vt:lpstr>2 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Cenové srovnávače</vt:lpstr>
      <vt:lpstr>Toto vše ale vede k problémům s provozem e-shopu</vt:lpstr>
      <vt:lpstr>E Platební systémy</vt:lpstr>
      <vt:lpstr>Elektronické platební systémy</vt:lpstr>
      <vt:lpstr>PayPal</vt:lpstr>
      <vt:lpstr>Ceny v e-shopu</vt:lpstr>
      <vt:lpstr>Další nové typy zobrazování cen</vt:lpstr>
      <vt:lpstr>Překvapivě nejlevnější e-shopy nemají slevy</vt:lpstr>
      <vt:lpstr>3 Zajímavé implikace změn vnímání ceny v online prostředí</vt:lpstr>
      <vt:lpstr>A Elektronické peníze</vt:lpstr>
      <vt:lpstr>Kryptoměny</vt:lpstr>
      <vt:lpstr>B Mikrotransakce 1</vt:lpstr>
      <vt:lpstr>Mikrotransakce 2</vt:lpstr>
      <vt:lpstr>C Preorder</vt:lpstr>
      <vt:lpstr>D Cena na webu?</vt:lpstr>
      <vt:lpstr>Cena na porno webu?</vt:lpstr>
      <vt:lpstr>E Cena jako nástroj podpory prodeje?</vt:lpstr>
      <vt:lpstr>Cena jako nástroj podpory prodeje?</vt:lpstr>
      <vt:lpstr>Úkol </vt:lpstr>
      <vt:lpstr>Konec prezentace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144</cp:revision>
  <dcterms:created xsi:type="dcterms:W3CDTF">2016-07-06T15:42:34Z</dcterms:created>
  <dcterms:modified xsi:type="dcterms:W3CDTF">2020-10-21T10:54:47Z</dcterms:modified>
</cp:coreProperties>
</file>