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01" r:id="rId3"/>
    <p:sldId id="332" r:id="rId4"/>
    <p:sldId id="333" r:id="rId5"/>
    <p:sldId id="334" r:id="rId6"/>
    <p:sldId id="331" r:id="rId7"/>
    <p:sldId id="335" r:id="rId8"/>
    <p:sldId id="357" r:id="rId9"/>
    <p:sldId id="336" r:id="rId10"/>
    <p:sldId id="337" r:id="rId11"/>
    <p:sldId id="340" r:id="rId12"/>
    <p:sldId id="341" r:id="rId13"/>
    <p:sldId id="343" r:id="rId14"/>
    <p:sldId id="339" r:id="rId15"/>
    <p:sldId id="344" r:id="rId16"/>
    <p:sldId id="267" r:id="rId17"/>
    <p:sldId id="269" r:id="rId18"/>
    <p:sldId id="351" r:id="rId19"/>
    <p:sldId id="352" r:id="rId20"/>
    <p:sldId id="353" r:id="rId21"/>
    <p:sldId id="349" r:id="rId22"/>
    <p:sldId id="350" r:id="rId23"/>
    <p:sldId id="345" r:id="rId24"/>
    <p:sldId id="311" r:id="rId25"/>
    <p:sldId id="327" r:id="rId26"/>
    <p:sldId id="322" r:id="rId27"/>
    <p:sldId id="274" r:id="rId28"/>
    <p:sldId id="321" r:id="rId29"/>
    <p:sldId id="302" r:id="rId30"/>
    <p:sldId id="282" r:id="rId31"/>
    <p:sldId id="284" r:id="rId32"/>
    <p:sldId id="289" r:id="rId33"/>
    <p:sldId id="325" r:id="rId34"/>
    <p:sldId id="278" r:id="rId35"/>
    <p:sldId id="348" r:id="rId36"/>
    <p:sldId id="347" r:id="rId37"/>
    <p:sldId id="356" r:id="rId38"/>
    <p:sldId id="355" r:id="rId39"/>
    <p:sldId id="276" r:id="rId4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2B2464-CFA7-4E94-9F73-A39E04599FFE}">
          <p14:sldIdLst>
            <p14:sldId id="256"/>
            <p14:sldId id="301"/>
            <p14:sldId id="332"/>
            <p14:sldId id="333"/>
            <p14:sldId id="334"/>
            <p14:sldId id="331"/>
            <p14:sldId id="335"/>
            <p14:sldId id="357"/>
            <p14:sldId id="336"/>
            <p14:sldId id="337"/>
            <p14:sldId id="340"/>
            <p14:sldId id="341"/>
            <p14:sldId id="343"/>
            <p14:sldId id="339"/>
            <p14:sldId id="344"/>
            <p14:sldId id="267"/>
            <p14:sldId id="269"/>
            <p14:sldId id="351"/>
            <p14:sldId id="352"/>
            <p14:sldId id="353"/>
            <p14:sldId id="349"/>
            <p14:sldId id="350"/>
            <p14:sldId id="345"/>
            <p14:sldId id="311"/>
            <p14:sldId id="327"/>
            <p14:sldId id="322"/>
            <p14:sldId id="274"/>
            <p14:sldId id="321"/>
            <p14:sldId id="302"/>
            <p14:sldId id="282"/>
            <p14:sldId id="284"/>
            <p14:sldId id="289"/>
            <p14:sldId id="325"/>
            <p14:sldId id="278"/>
            <p14:sldId id="348"/>
            <p14:sldId id="347"/>
            <p14:sldId id="356"/>
            <p14:sldId id="355"/>
            <p14:sldId id="276"/>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775" autoAdjust="0"/>
  </p:normalViewPr>
  <p:slideViewPr>
    <p:cSldViewPr>
      <p:cViewPr varScale="1">
        <p:scale>
          <a:sx n="126" d="100"/>
          <a:sy n="126" d="100"/>
        </p:scale>
        <p:origin x="588" y="126"/>
      </p:cViewPr>
      <p:guideLst>
        <p:guide orient="horz" pos="1620"/>
        <p:guide pos="2880"/>
      </p:guideLst>
    </p:cSldViewPr>
  </p:slideViewPr>
  <p:notesTextViewPr>
    <p:cViewPr>
      <p:scale>
        <a:sx n="1" d="1"/>
        <a:sy n="1" d="1"/>
      </p:scale>
      <p:origin x="0" y="0"/>
    </p:cViewPr>
  </p:notesTextViewPr>
  <p:sorterViewPr>
    <p:cViewPr>
      <p:scale>
        <a:sx n="100" d="100"/>
        <a:sy n="100" d="100"/>
      </p:scale>
      <p:origin x="0" y="-9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58AE9C-4528-4646-862A-0DF2CD4AE341}" type="doc">
      <dgm:prSet loTypeId="urn:microsoft.com/office/officeart/2005/8/layout/pyramid3" loCatId="pyramid" qsTypeId="urn:microsoft.com/office/officeart/2005/8/quickstyle/simple3" qsCatId="simple" csTypeId="urn:microsoft.com/office/officeart/2005/8/colors/accent1_2" csCatId="accent1" phldr="1"/>
      <dgm:spPr/>
    </dgm:pt>
    <dgm:pt modelId="{45AF8941-A8C0-41BF-A2C4-BF5DA9C245FD}">
      <dgm:prSet phldrT="[Text]"/>
      <dgm:spPr/>
      <dgm:t>
        <a:bodyPr/>
        <a:lstStyle/>
        <a:p>
          <a:r>
            <a:rPr lang="cs-CZ" dirty="0">
              <a:latin typeface="Arial" panose="020B0604020202020204" pitchFamily="34" charset="0"/>
              <a:cs typeface="Arial" panose="020B0604020202020204" pitchFamily="34" charset="0"/>
            </a:rPr>
            <a:t>Odeslání</a:t>
          </a:r>
        </a:p>
      </dgm:t>
    </dgm:pt>
    <dgm:pt modelId="{BA5CFCB2-7C92-4BD7-8E91-6E1CAFF0D5B4}" type="parTrans" cxnId="{77A8445B-72CB-40ED-9F33-AB7BF5F570B0}">
      <dgm:prSet/>
      <dgm:spPr/>
      <dgm:t>
        <a:bodyPr/>
        <a:lstStyle/>
        <a:p>
          <a:endParaRPr lang="cs-CZ"/>
        </a:p>
      </dgm:t>
    </dgm:pt>
    <dgm:pt modelId="{7DD56370-4C77-48CE-88F5-81504248873C}" type="sibTrans" cxnId="{77A8445B-72CB-40ED-9F33-AB7BF5F570B0}">
      <dgm:prSet/>
      <dgm:spPr/>
      <dgm:t>
        <a:bodyPr/>
        <a:lstStyle/>
        <a:p>
          <a:endParaRPr lang="cs-CZ"/>
        </a:p>
      </dgm:t>
    </dgm:pt>
    <dgm:pt modelId="{9B0930FE-F52F-4D71-BF2F-52E887D60492}">
      <dgm:prSet phldrT="[Text]"/>
      <dgm:spPr/>
      <dgm:t>
        <a:bodyPr/>
        <a:lstStyle/>
        <a:p>
          <a:r>
            <a:rPr lang="cs-CZ" dirty="0">
              <a:latin typeface="Arial" panose="020B0604020202020204" pitchFamily="34" charset="0"/>
              <a:cs typeface="Arial" panose="020B0604020202020204" pitchFamily="34" charset="0"/>
            </a:rPr>
            <a:t>Doručení</a:t>
          </a:r>
        </a:p>
      </dgm:t>
    </dgm:pt>
    <dgm:pt modelId="{61C10E1C-A5CA-42C8-9CFB-0082ABE57E0B}" type="parTrans" cxnId="{F826B5FE-82AC-4C7E-B53A-6E03BDB79282}">
      <dgm:prSet/>
      <dgm:spPr/>
      <dgm:t>
        <a:bodyPr/>
        <a:lstStyle/>
        <a:p>
          <a:endParaRPr lang="cs-CZ"/>
        </a:p>
      </dgm:t>
    </dgm:pt>
    <dgm:pt modelId="{2446829E-01D4-48EC-A9C3-0245910DC1A0}" type="sibTrans" cxnId="{F826B5FE-82AC-4C7E-B53A-6E03BDB79282}">
      <dgm:prSet/>
      <dgm:spPr/>
      <dgm:t>
        <a:bodyPr/>
        <a:lstStyle/>
        <a:p>
          <a:endParaRPr lang="cs-CZ"/>
        </a:p>
      </dgm:t>
    </dgm:pt>
    <dgm:pt modelId="{A6165996-E0F8-4C22-907E-1C4B93F50A91}">
      <dgm:prSet phldrT="[Text]"/>
      <dgm:spPr/>
      <dgm:t>
        <a:bodyPr/>
        <a:lstStyle/>
        <a:p>
          <a:r>
            <a:rPr lang="cs-CZ" dirty="0">
              <a:latin typeface="Arial" panose="020B0604020202020204" pitchFamily="34" charset="0"/>
              <a:cs typeface="Arial" panose="020B0604020202020204" pitchFamily="34" charset="0"/>
            </a:rPr>
            <a:t>Přečtení</a:t>
          </a:r>
        </a:p>
      </dgm:t>
    </dgm:pt>
    <dgm:pt modelId="{EFEC0A26-B0C8-456F-BB27-6A3243806964}" type="parTrans" cxnId="{37F9151D-904C-4D27-BA6E-99FE1EB0B294}">
      <dgm:prSet/>
      <dgm:spPr/>
      <dgm:t>
        <a:bodyPr/>
        <a:lstStyle/>
        <a:p>
          <a:endParaRPr lang="cs-CZ"/>
        </a:p>
      </dgm:t>
    </dgm:pt>
    <dgm:pt modelId="{89C596CC-1B76-407A-BD3E-F0DFCC15E847}" type="sibTrans" cxnId="{37F9151D-904C-4D27-BA6E-99FE1EB0B294}">
      <dgm:prSet/>
      <dgm:spPr/>
      <dgm:t>
        <a:bodyPr/>
        <a:lstStyle/>
        <a:p>
          <a:endParaRPr lang="cs-CZ"/>
        </a:p>
      </dgm:t>
    </dgm:pt>
    <dgm:pt modelId="{01DF0F71-768E-424A-8C99-F44A50221C1B}">
      <dgm:prSet phldrT="[Text]"/>
      <dgm:spPr/>
      <dgm:t>
        <a:bodyPr/>
        <a:lstStyle/>
        <a:p>
          <a:r>
            <a:rPr lang="cs-CZ" dirty="0">
              <a:latin typeface="Arial" panose="020B0604020202020204" pitchFamily="34" charset="0"/>
              <a:cs typeface="Arial" panose="020B0604020202020204" pitchFamily="34" charset="0"/>
            </a:rPr>
            <a:t>Proklik</a:t>
          </a:r>
        </a:p>
      </dgm:t>
    </dgm:pt>
    <dgm:pt modelId="{2217FFA7-BB9E-465A-BC99-BFDA7769DF5A}" type="parTrans" cxnId="{8D45DB5F-CFA5-45B0-989D-BE258341B4F4}">
      <dgm:prSet/>
      <dgm:spPr/>
      <dgm:t>
        <a:bodyPr/>
        <a:lstStyle/>
        <a:p>
          <a:endParaRPr lang="cs-CZ"/>
        </a:p>
      </dgm:t>
    </dgm:pt>
    <dgm:pt modelId="{1C8CFF77-826E-45F5-8449-F3260060A0AC}" type="sibTrans" cxnId="{8D45DB5F-CFA5-45B0-989D-BE258341B4F4}">
      <dgm:prSet/>
      <dgm:spPr/>
      <dgm:t>
        <a:bodyPr/>
        <a:lstStyle/>
        <a:p>
          <a:endParaRPr lang="cs-CZ"/>
        </a:p>
      </dgm:t>
    </dgm:pt>
    <dgm:pt modelId="{2B132F45-8F41-4448-BA9E-21A86510C940}">
      <dgm:prSet phldrT="[Text]"/>
      <dgm:spPr/>
      <dgm:t>
        <a:bodyPr/>
        <a:lstStyle/>
        <a:p>
          <a:r>
            <a:rPr lang="cs-CZ" dirty="0">
              <a:latin typeface="Arial" panose="020B0604020202020204" pitchFamily="34" charset="0"/>
              <a:cs typeface="Arial" panose="020B0604020202020204" pitchFamily="34" charset="0"/>
            </a:rPr>
            <a:t>Konverze</a:t>
          </a:r>
        </a:p>
      </dgm:t>
    </dgm:pt>
    <dgm:pt modelId="{63A64830-ED33-4995-9CB1-E03A3A175103}" type="parTrans" cxnId="{9F613006-7AE1-4742-9634-5E40E973938F}">
      <dgm:prSet/>
      <dgm:spPr/>
      <dgm:t>
        <a:bodyPr/>
        <a:lstStyle/>
        <a:p>
          <a:endParaRPr lang="cs-CZ"/>
        </a:p>
      </dgm:t>
    </dgm:pt>
    <dgm:pt modelId="{0F7F5E3A-A591-4284-A0EA-EA6EBCBBF26E}" type="sibTrans" cxnId="{9F613006-7AE1-4742-9634-5E40E973938F}">
      <dgm:prSet/>
      <dgm:spPr/>
      <dgm:t>
        <a:bodyPr/>
        <a:lstStyle/>
        <a:p>
          <a:endParaRPr lang="cs-CZ"/>
        </a:p>
      </dgm:t>
    </dgm:pt>
    <dgm:pt modelId="{E00F8C21-8C85-4306-BA77-213FEF83794E}" type="pres">
      <dgm:prSet presAssocID="{D758AE9C-4528-4646-862A-0DF2CD4AE341}" presName="Name0" presStyleCnt="0">
        <dgm:presLayoutVars>
          <dgm:dir/>
          <dgm:animLvl val="lvl"/>
          <dgm:resizeHandles val="exact"/>
        </dgm:presLayoutVars>
      </dgm:prSet>
      <dgm:spPr/>
    </dgm:pt>
    <dgm:pt modelId="{6C5A3368-CE40-422F-B26F-E6C451C6F54A}" type="pres">
      <dgm:prSet presAssocID="{45AF8941-A8C0-41BF-A2C4-BF5DA9C245FD}" presName="Name8" presStyleCnt="0"/>
      <dgm:spPr/>
    </dgm:pt>
    <dgm:pt modelId="{999C02AD-5E84-46BD-A24B-264C240971EB}" type="pres">
      <dgm:prSet presAssocID="{45AF8941-A8C0-41BF-A2C4-BF5DA9C245FD}" presName="level" presStyleLbl="node1" presStyleIdx="0" presStyleCnt="5">
        <dgm:presLayoutVars>
          <dgm:chMax val="1"/>
          <dgm:bulletEnabled val="1"/>
        </dgm:presLayoutVars>
      </dgm:prSet>
      <dgm:spPr/>
    </dgm:pt>
    <dgm:pt modelId="{868D5D1D-3C08-40FC-A9D7-18B8A5B42E76}" type="pres">
      <dgm:prSet presAssocID="{45AF8941-A8C0-41BF-A2C4-BF5DA9C245FD}" presName="levelTx" presStyleLbl="revTx" presStyleIdx="0" presStyleCnt="0">
        <dgm:presLayoutVars>
          <dgm:chMax val="1"/>
          <dgm:bulletEnabled val="1"/>
        </dgm:presLayoutVars>
      </dgm:prSet>
      <dgm:spPr/>
    </dgm:pt>
    <dgm:pt modelId="{7B8C80ED-1CF1-4D86-9EE4-019DEE93099A}" type="pres">
      <dgm:prSet presAssocID="{9B0930FE-F52F-4D71-BF2F-52E887D60492}" presName="Name8" presStyleCnt="0"/>
      <dgm:spPr/>
    </dgm:pt>
    <dgm:pt modelId="{4E3F48F1-698B-4149-B884-B6B5ED62165A}" type="pres">
      <dgm:prSet presAssocID="{9B0930FE-F52F-4D71-BF2F-52E887D60492}" presName="level" presStyleLbl="node1" presStyleIdx="1" presStyleCnt="5">
        <dgm:presLayoutVars>
          <dgm:chMax val="1"/>
          <dgm:bulletEnabled val="1"/>
        </dgm:presLayoutVars>
      </dgm:prSet>
      <dgm:spPr/>
    </dgm:pt>
    <dgm:pt modelId="{9B1CF98E-C77D-4FDE-8F4F-F02DFD54A353}" type="pres">
      <dgm:prSet presAssocID="{9B0930FE-F52F-4D71-BF2F-52E887D60492}" presName="levelTx" presStyleLbl="revTx" presStyleIdx="0" presStyleCnt="0">
        <dgm:presLayoutVars>
          <dgm:chMax val="1"/>
          <dgm:bulletEnabled val="1"/>
        </dgm:presLayoutVars>
      </dgm:prSet>
      <dgm:spPr/>
    </dgm:pt>
    <dgm:pt modelId="{729E5212-67A1-4CAD-B376-3DB95B834191}" type="pres">
      <dgm:prSet presAssocID="{A6165996-E0F8-4C22-907E-1C4B93F50A91}" presName="Name8" presStyleCnt="0"/>
      <dgm:spPr/>
    </dgm:pt>
    <dgm:pt modelId="{40092554-E56F-418F-90C9-A02175EA5E86}" type="pres">
      <dgm:prSet presAssocID="{A6165996-E0F8-4C22-907E-1C4B93F50A91}" presName="level" presStyleLbl="node1" presStyleIdx="2" presStyleCnt="5">
        <dgm:presLayoutVars>
          <dgm:chMax val="1"/>
          <dgm:bulletEnabled val="1"/>
        </dgm:presLayoutVars>
      </dgm:prSet>
      <dgm:spPr/>
    </dgm:pt>
    <dgm:pt modelId="{A0F406D3-8C10-4E20-B645-55265B48E25D}" type="pres">
      <dgm:prSet presAssocID="{A6165996-E0F8-4C22-907E-1C4B93F50A91}" presName="levelTx" presStyleLbl="revTx" presStyleIdx="0" presStyleCnt="0">
        <dgm:presLayoutVars>
          <dgm:chMax val="1"/>
          <dgm:bulletEnabled val="1"/>
        </dgm:presLayoutVars>
      </dgm:prSet>
      <dgm:spPr/>
    </dgm:pt>
    <dgm:pt modelId="{EFD5CCA3-52C2-4DE4-A533-B8E1D823A670}" type="pres">
      <dgm:prSet presAssocID="{01DF0F71-768E-424A-8C99-F44A50221C1B}" presName="Name8" presStyleCnt="0"/>
      <dgm:spPr/>
    </dgm:pt>
    <dgm:pt modelId="{D0A453A7-40AB-4CAF-A084-AA7DC5CA2F1D}" type="pres">
      <dgm:prSet presAssocID="{01DF0F71-768E-424A-8C99-F44A50221C1B}" presName="level" presStyleLbl="node1" presStyleIdx="3" presStyleCnt="5">
        <dgm:presLayoutVars>
          <dgm:chMax val="1"/>
          <dgm:bulletEnabled val="1"/>
        </dgm:presLayoutVars>
      </dgm:prSet>
      <dgm:spPr/>
    </dgm:pt>
    <dgm:pt modelId="{AB5FF184-8BCF-46F7-A7FF-A96D53868758}" type="pres">
      <dgm:prSet presAssocID="{01DF0F71-768E-424A-8C99-F44A50221C1B}" presName="levelTx" presStyleLbl="revTx" presStyleIdx="0" presStyleCnt="0">
        <dgm:presLayoutVars>
          <dgm:chMax val="1"/>
          <dgm:bulletEnabled val="1"/>
        </dgm:presLayoutVars>
      </dgm:prSet>
      <dgm:spPr/>
    </dgm:pt>
    <dgm:pt modelId="{72CD4F9B-3C6B-4D89-B5AA-EE033C70FB1D}" type="pres">
      <dgm:prSet presAssocID="{2B132F45-8F41-4448-BA9E-21A86510C940}" presName="Name8" presStyleCnt="0"/>
      <dgm:spPr/>
    </dgm:pt>
    <dgm:pt modelId="{0C30934E-BDEE-4D73-A5E7-E6244266A6E6}" type="pres">
      <dgm:prSet presAssocID="{2B132F45-8F41-4448-BA9E-21A86510C940}" presName="level" presStyleLbl="node1" presStyleIdx="4" presStyleCnt="5">
        <dgm:presLayoutVars>
          <dgm:chMax val="1"/>
          <dgm:bulletEnabled val="1"/>
        </dgm:presLayoutVars>
      </dgm:prSet>
      <dgm:spPr/>
    </dgm:pt>
    <dgm:pt modelId="{63B11B7C-C87E-4888-918F-E9ADDD9F4CEC}" type="pres">
      <dgm:prSet presAssocID="{2B132F45-8F41-4448-BA9E-21A86510C940}" presName="levelTx" presStyleLbl="revTx" presStyleIdx="0" presStyleCnt="0">
        <dgm:presLayoutVars>
          <dgm:chMax val="1"/>
          <dgm:bulletEnabled val="1"/>
        </dgm:presLayoutVars>
      </dgm:prSet>
      <dgm:spPr/>
    </dgm:pt>
  </dgm:ptLst>
  <dgm:cxnLst>
    <dgm:cxn modelId="{9F613006-7AE1-4742-9634-5E40E973938F}" srcId="{D758AE9C-4528-4646-862A-0DF2CD4AE341}" destId="{2B132F45-8F41-4448-BA9E-21A86510C940}" srcOrd="4" destOrd="0" parTransId="{63A64830-ED33-4995-9CB1-E03A3A175103}" sibTransId="{0F7F5E3A-A591-4284-A0EA-EA6EBCBBF26E}"/>
    <dgm:cxn modelId="{37F9151D-904C-4D27-BA6E-99FE1EB0B294}" srcId="{D758AE9C-4528-4646-862A-0DF2CD4AE341}" destId="{A6165996-E0F8-4C22-907E-1C4B93F50A91}" srcOrd="2" destOrd="0" parTransId="{EFEC0A26-B0C8-456F-BB27-6A3243806964}" sibTransId="{89C596CC-1B76-407A-BD3E-F0DFCC15E847}"/>
    <dgm:cxn modelId="{52A47739-4B9C-406E-AE69-BAC8DA9229F8}" type="presOf" srcId="{2B132F45-8F41-4448-BA9E-21A86510C940}" destId="{63B11B7C-C87E-4888-918F-E9ADDD9F4CEC}" srcOrd="1" destOrd="0" presId="urn:microsoft.com/office/officeart/2005/8/layout/pyramid3"/>
    <dgm:cxn modelId="{77A8445B-72CB-40ED-9F33-AB7BF5F570B0}" srcId="{D758AE9C-4528-4646-862A-0DF2CD4AE341}" destId="{45AF8941-A8C0-41BF-A2C4-BF5DA9C245FD}" srcOrd="0" destOrd="0" parTransId="{BA5CFCB2-7C92-4BD7-8E91-6E1CAFF0D5B4}" sibTransId="{7DD56370-4C77-48CE-88F5-81504248873C}"/>
    <dgm:cxn modelId="{8D45DB5F-CFA5-45B0-989D-BE258341B4F4}" srcId="{D758AE9C-4528-4646-862A-0DF2CD4AE341}" destId="{01DF0F71-768E-424A-8C99-F44A50221C1B}" srcOrd="3" destOrd="0" parTransId="{2217FFA7-BB9E-465A-BC99-BFDA7769DF5A}" sibTransId="{1C8CFF77-826E-45F5-8449-F3260060A0AC}"/>
    <dgm:cxn modelId="{C5CC2E73-C4EC-4EE7-8C33-755FDDDE266D}" type="presOf" srcId="{01DF0F71-768E-424A-8C99-F44A50221C1B}" destId="{AB5FF184-8BCF-46F7-A7FF-A96D53868758}" srcOrd="1" destOrd="0" presId="urn:microsoft.com/office/officeart/2005/8/layout/pyramid3"/>
    <dgm:cxn modelId="{96A40682-04C9-4431-8B4D-4D6C7CD1A821}" type="presOf" srcId="{45AF8941-A8C0-41BF-A2C4-BF5DA9C245FD}" destId="{868D5D1D-3C08-40FC-A9D7-18B8A5B42E76}" srcOrd="1" destOrd="0" presId="urn:microsoft.com/office/officeart/2005/8/layout/pyramid3"/>
    <dgm:cxn modelId="{2185B095-7D21-4C89-B422-2B18F6C7785D}" type="presOf" srcId="{9B0930FE-F52F-4D71-BF2F-52E887D60492}" destId="{9B1CF98E-C77D-4FDE-8F4F-F02DFD54A353}" srcOrd="1" destOrd="0" presId="urn:microsoft.com/office/officeart/2005/8/layout/pyramid3"/>
    <dgm:cxn modelId="{887F6A9E-714E-4A12-BCA8-45EC2A6C5C8C}" type="presOf" srcId="{9B0930FE-F52F-4D71-BF2F-52E887D60492}" destId="{4E3F48F1-698B-4149-B884-B6B5ED62165A}" srcOrd="0" destOrd="0" presId="urn:microsoft.com/office/officeart/2005/8/layout/pyramid3"/>
    <dgm:cxn modelId="{FB8049B3-D235-4487-AD35-6B2EFEB8E588}" type="presOf" srcId="{D758AE9C-4528-4646-862A-0DF2CD4AE341}" destId="{E00F8C21-8C85-4306-BA77-213FEF83794E}" srcOrd="0" destOrd="0" presId="urn:microsoft.com/office/officeart/2005/8/layout/pyramid3"/>
    <dgm:cxn modelId="{A5F17AD4-71A9-4566-A085-27899B3FC863}" type="presOf" srcId="{2B132F45-8F41-4448-BA9E-21A86510C940}" destId="{0C30934E-BDEE-4D73-A5E7-E6244266A6E6}" srcOrd="0" destOrd="0" presId="urn:microsoft.com/office/officeart/2005/8/layout/pyramid3"/>
    <dgm:cxn modelId="{6C3F84DF-B123-454B-938E-E2FB06C82D4D}" type="presOf" srcId="{45AF8941-A8C0-41BF-A2C4-BF5DA9C245FD}" destId="{999C02AD-5E84-46BD-A24B-264C240971EB}" srcOrd="0" destOrd="0" presId="urn:microsoft.com/office/officeart/2005/8/layout/pyramid3"/>
    <dgm:cxn modelId="{943CE1E0-E1BE-4822-8F00-284F78F622EE}" type="presOf" srcId="{A6165996-E0F8-4C22-907E-1C4B93F50A91}" destId="{40092554-E56F-418F-90C9-A02175EA5E86}" srcOrd="0" destOrd="0" presId="urn:microsoft.com/office/officeart/2005/8/layout/pyramid3"/>
    <dgm:cxn modelId="{EC25E5E3-6B62-4190-B870-13E54B356089}" type="presOf" srcId="{01DF0F71-768E-424A-8C99-F44A50221C1B}" destId="{D0A453A7-40AB-4CAF-A084-AA7DC5CA2F1D}" srcOrd="0" destOrd="0" presId="urn:microsoft.com/office/officeart/2005/8/layout/pyramid3"/>
    <dgm:cxn modelId="{BE4249EA-09E1-4738-9837-6F8536F863EF}" type="presOf" srcId="{A6165996-E0F8-4C22-907E-1C4B93F50A91}" destId="{A0F406D3-8C10-4E20-B645-55265B48E25D}" srcOrd="1" destOrd="0" presId="urn:microsoft.com/office/officeart/2005/8/layout/pyramid3"/>
    <dgm:cxn modelId="{F826B5FE-82AC-4C7E-B53A-6E03BDB79282}" srcId="{D758AE9C-4528-4646-862A-0DF2CD4AE341}" destId="{9B0930FE-F52F-4D71-BF2F-52E887D60492}" srcOrd="1" destOrd="0" parTransId="{61C10E1C-A5CA-42C8-9CFB-0082ABE57E0B}" sibTransId="{2446829E-01D4-48EC-A9C3-0245910DC1A0}"/>
    <dgm:cxn modelId="{A6E4DE50-83E7-41C5-B196-5B4C17E0D8F7}" type="presParOf" srcId="{E00F8C21-8C85-4306-BA77-213FEF83794E}" destId="{6C5A3368-CE40-422F-B26F-E6C451C6F54A}" srcOrd="0" destOrd="0" presId="urn:microsoft.com/office/officeart/2005/8/layout/pyramid3"/>
    <dgm:cxn modelId="{B331AD39-1327-4019-8543-2BC076BB93F6}" type="presParOf" srcId="{6C5A3368-CE40-422F-B26F-E6C451C6F54A}" destId="{999C02AD-5E84-46BD-A24B-264C240971EB}" srcOrd="0" destOrd="0" presId="urn:microsoft.com/office/officeart/2005/8/layout/pyramid3"/>
    <dgm:cxn modelId="{4B55A711-2778-4761-A2EC-0B49E7285A1E}" type="presParOf" srcId="{6C5A3368-CE40-422F-B26F-E6C451C6F54A}" destId="{868D5D1D-3C08-40FC-A9D7-18B8A5B42E76}" srcOrd="1" destOrd="0" presId="urn:microsoft.com/office/officeart/2005/8/layout/pyramid3"/>
    <dgm:cxn modelId="{CD0F602A-C25A-4239-97E6-1B24FD464731}" type="presParOf" srcId="{E00F8C21-8C85-4306-BA77-213FEF83794E}" destId="{7B8C80ED-1CF1-4D86-9EE4-019DEE93099A}" srcOrd="1" destOrd="0" presId="urn:microsoft.com/office/officeart/2005/8/layout/pyramid3"/>
    <dgm:cxn modelId="{9CF43F9A-16B0-47A6-A0FE-361D60F93F81}" type="presParOf" srcId="{7B8C80ED-1CF1-4D86-9EE4-019DEE93099A}" destId="{4E3F48F1-698B-4149-B884-B6B5ED62165A}" srcOrd="0" destOrd="0" presId="urn:microsoft.com/office/officeart/2005/8/layout/pyramid3"/>
    <dgm:cxn modelId="{E4053F21-1C04-4A0B-83E5-168B7E7D075E}" type="presParOf" srcId="{7B8C80ED-1CF1-4D86-9EE4-019DEE93099A}" destId="{9B1CF98E-C77D-4FDE-8F4F-F02DFD54A353}" srcOrd="1" destOrd="0" presId="urn:microsoft.com/office/officeart/2005/8/layout/pyramid3"/>
    <dgm:cxn modelId="{6A7A1A17-EB1D-4633-A9E9-2F75FAECA283}" type="presParOf" srcId="{E00F8C21-8C85-4306-BA77-213FEF83794E}" destId="{729E5212-67A1-4CAD-B376-3DB95B834191}" srcOrd="2" destOrd="0" presId="urn:microsoft.com/office/officeart/2005/8/layout/pyramid3"/>
    <dgm:cxn modelId="{4FFF0044-A1F0-48C5-99AE-8C93D725D076}" type="presParOf" srcId="{729E5212-67A1-4CAD-B376-3DB95B834191}" destId="{40092554-E56F-418F-90C9-A02175EA5E86}" srcOrd="0" destOrd="0" presId="urn:microsoft.com/office/officeart/2005/8/layout/pyramid3"/>
    <dgm:cxn modelId="{23348CD6-D9BF-4F17-A76C-C5DEF6A2CC06}" type="presParOf" srcId="{729E5212-67A1-4CAD-B376-3DB95B834191}" destId="{A0F406D3-8C10-4E20-B645-55265B48E25D}" srcOrd="1" destOrd="0" presId="urn:microsoft.com/office/officeart/2005/8/layout/pyramid3"/>
    <dgm:cxn modelId="{B19BDAB7-7E3F-447B-9E13-F63DF15A7202}" type="presParOf" srcId="{E00F8C21-8C85-4306-BA77-213FEF83794E}" destId="{EFD5CCA3-52C2-4DE4-A533-B8E1D823A670}" srcOrd="3" destOrd="0" presId="urn:microsoft.com/office/officeart/2005/8/layout/pyramid3"/>
    <dgm:cxn modelId="{0EE5166D-2A09-483E-81A0-2411AA0C0A5C}" type="presParOf" srcId="{EFD5CCA3-52C2-4DE4-A533-B8E1D823A670}" destId="{D0A453A7-40AB-4CAF-A084-AA7DC5CA2F1D}" srcOrd="0" destOrd="0" presId="urn:microsoft.com/office/officeart/2005/8/layout/pyramid3"/>
    <dgm:cxn modelId="{C2D9CA92-61B9-466B-8BEC-67E49DBF82B1}" type="presParOf" srcId="{EFD5CCA3-52C2-4DE4-A533-B8E1D823A670}" destId="{AB5FF184-8BCF-46F7-A7FF-A96D53868758}" srcOrd="1" destOrd="0" presId="urn:microsoft.com/office/officeart/2005/8/layout/pyramid3"/>
    <dgm:cxn modelId="{E3893B93-D14B-4403-ADA1-A86E0DB1F511}" type="presParOf" srcId="{E00F8C21-8C85-4306-BA77-213FEF83794E}" destId="{72CD4F9B-3C6B-4D89-B5AA-EE033C70FB1D}" srcOrd="4" destOrd="0" presId="urn:microsoft.com/office/officeart/2005/8/layout/pyramid3"/>
    <dgm:cxn modelId="{9EBBC489-BE1B-4712-B7C8-825CEEF9E5B0}" type="presParOf" srcId="{72CD4F9B-3C6B-4D89-B5AA-EE033C70FB1D}" destId="{0C30934E-BDEE-4D73-A5E7-E6244266A6E6}" srcOrd="0" destOrd="0" presId="urn:microsoft.com/office/officeart/2005/8/layout/pyramid3"/>
    <dgm:cxn modelId="{82796249-AA96-43FD-82BF-A8BF27B75F0B}" type="presParOf" srcId="{72CD4F9B-3C6B-4D89-B5AA-EE033C70FB1D}" destId="{63B11B7C-C87E-4888-918F-E9ADDD9F4CEC}" srcOrd="1" destOrd="0" presId="urn:microsoft.com/office/officeart/2005/8/layout/pyramid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C02AD-5E84-46BD-A24B-264C240971EB}">
      <dsp:nvSpPr>
        <dsp:cNvPr id="0" name=""/>
        <dsp:cNvSpPr/>
      </dsp:nvSpPr>
      <dsp:spPr>
        <a:xfrm rot="10800000">
          <a:off x="0" y="0"/>
          <a:ext cx="6096000" cy="812799"/>
        </a:xfrm>
        <a:prstGeom prst="trapezoid">
          <a:avLst>
            <a:gd name="adj" fmla="val 7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latin typeface="Arial" panose="020B0604020202020204" pitchFamily="34" charset="0"/>
              <a:cs typeface="Arial" panose="020B0604020202020204" pitchFamily="34" charset="0"/>
            </a:rPr>
            <a:t>Odeslání</a:t>
          </a:r>
        </a:p>
      </dsp:txBody>
      <dsp:txXfrm rot="-10800000">
        <a:off x="1066799" y="0"/>
        <a:ext cx="3962400" cy="812799"/>
      </dsp:txXfrm>
    </dsp:sp>
    <dsp:sp modelId="{4E3F48F1-698B-4149-B884-B6B5ED62165A}">
      <dsp:nvSpPr>
        <dsp:cNvPr id="0" name=""/>
        <dsp:cNvSpPr/>
      </dsp:nvSpPr>
      <dsp:spPr>
        <a:xfrm rot="10800000">
          <a:off x="609600" y="812800"/>
          <a:ext cx="4876800" cy="812799"/>
        </a:xfrm>
        <a:prstGeom prst="trapezoid">
          <a:avLst>
            <a:gd name="adj" fmla="val 7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latin typeface="Arial" panose="020B0604020202020204" pitchFamily="34" charset="0"/>
              <a:cs typeface="Arial" panose="020B0604020202020204" pitchFamily="34" charset="0"/>
            </a:rPr>
            <a:t>Doručení</a:t>
          </a:r>
        </a:p>
      </dsp:txBody>
      <dsp:txXfrm rot="-10800000">
        <a:off x="1463039" y="812800"/>
        <a:ext cx="3169920" cy="812799"/>
      </dsp:txXfrm>
    </dsp:sp>
    <dsp:sp modelId="{40092554-E56F-418F-90C9-A02175EA5E86}">
      <dsp:nvSpPr>
        <dsp:cNvPr id="0" name=""/>
        <dsp:cNvSpPr/>
      </dsp:nvSpPr>
      <dsp:spPr>
        <a:xfrm rot="10800000">
          <a:off x="1219200" y="1625600"/>
          <a:ext cx="3657600" cy="812799"/>
        </a:xfrm>
        <a:prstGeom prst="trapezoid">
          <a:avLst>
            <a:gd name="adj" fmla="val 7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latin typeface="Arial" panose="020B0604020202020204" pitchFamily="34" charset="0"/>
              <a:cs typeface="Arial" panose="020B0604020202020204" pitchFamily="34" charset="0"/>
            </a:rPr>
            <a:t>Přečtení</a:t>
          </a:r>
        </a:p>
      </dsp:txBody>
      <dsp:txXfrm rot="-10800000">
        <a:off x="1859280" y="1625600"/>
        <a:ext cx="2377440" cy="812799"/>
      </dsp:txXfrm>
    </dsp:sp>
    <dsp:sp modelId="{D0A453A7-40AB-4CAF-A084-AA7DC5CA2F1D}">
      <dsp:nvSpPr>
        <dsp:cNvPr id="0" name=""/>
        <dsp:cNvSpPr/>
      </dsp:nvSpPr>
      <dsp:spPr>
        <a:xfrm rot="10800000">
          <a:off x="1828800" y="2438400"/>
          <a:ext cx="2438400" cy="812799"/>
        </a:xfrm>
        <a:prstGeom prst="trapezoid">
          <a:avLst>
            <a:gd name="adj" fmla="val 7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latin typeface="Arial" panose="020B0604020202020204" pitchFamily="34" charset="0"/>
              <a:cs typeface="Arial" panose="020B0604020202020204" pitchFamily="34" charset="0"/>
            </a:rPr>
            <a:t>Proklik</a:t>
          </a:r>
        </a:p>
      </dsp:txBody>
      <dsp:txXfrm rot="-10800000">
        <a:off x="2255520" y="2438400"/>
        <a:ext cx="1584960" cy="812799"/>
      </dsp:txXfrm>
    </dsp:sp>
    <dsp:sp modelId="{0C30934E-BDEE-4D73-A5E7-E6244266A6E6}">
      <dsp:nvSpPr>
        <dsp:cNvPr id="0" name=""/>
        <dsp:cNvSpPr/>
      </dsp:nvSpPr>
      <dsp:spPr>
        <a:xfrm rot="10800000">
          <a:off x="2438400" y="3251199"/>
          <a:ext cx="1219200" cy="812799"/>
        </a:xfrm>
        <a:prstGeom prst="trapezoid">
          <a:avLst>
            <a:gd name="adj" fmla="val 7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latin typeface="Arial" panose="020B0604020202020204" pitchFamily="34" charset="0"/>
              <a:cs typeface="Arial" panose="020B0604020202020204" pitchFamily="34" charset="0"/>
            </a:rPr>
            <a:t>Konverze</a:t>
          </a:r>
        </a:p>
      </dsp:txBody>
      <dsp:txXfrm rot="-10800000">
        <a:off x="2438400" y="3251199"/>
        <a:ext cx="1219200" cy="812799"/>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13.04.2021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595155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482735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31092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39102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http://blog.h1.cz/aktualne/2-nejcastejsi-myty-o-bounce-rate/</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833100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https://youtube-creators.googleblog.com/2012/08/youtube-now-why-we-focus-on-watch-time.html</a:t>
            </a:r>
          </a:p>
          <a:p>
            <a:r>
              <a:rPr lang="cs-CZ" dirty="0"/>
              <a:t>Jedná se o celkový</a:t>
            </a:r>
            <a:r>
              <a:rPr lang="cs-CZ" baseline="0" dirty="0"/>
              <a:t> počet hodin na youtube. Tedy videa, který jsou kvalitní a dokoukaná a navíc generují angažovanost a dále také motivují uživtele na Youtube zůstat.</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320771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https://www.krutis.com/co-je-to-internetovy-marketing/</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915113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Přehled</a:t>
            </a:r>
            <a:r>
              <a:rPr lang="cs-CZ" baseline="0" dirty="0"/>
              <a:t> šablon: https://www.templatemonster.com/</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765431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111712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http://www.podstavec.cz/co-je-linkbuilding-a-kdo-je-linkbuilder/</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5985612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http://www.podstavec.cz/co-je-linkbuilding-a-kdo-je-linkbuilder/</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213155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250414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0041977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1447202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2421459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1920434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0021907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Více o tom, jak</a:t>
            </a:r>
            <a:r>
              <a:rPr lang="cs-CZ" baseline="0" dirty="0"/>
              <a:t> fungují vyhledávače: </a:t>
            </a:r>
            <a:r>
              <a:rPr lang="cs-CZ" dirty="0"/>
              <a:t>Janouch, 2017 – Internetový</a:t>
            </a:r>
            <a:r>
              <a:rPr lang="cs-CZ" baseline="0" dirty="0"/>
              <a:t> marketing s.29</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415160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9003751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6508449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461395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877843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7307354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2816543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Pohyb kurzoru mimo stránku,</a:t>
            </a:r>
            <a:r>
              <a:rPr lang="cs-CZ" baseline="0" dirty="0"/>
              <a:t> pohyb po stránce – v moment scrollování</a:t>
            </a:r>
          </a:p>
          <a:p>
            <a:r>
              <a:rPr lang="cs-CZ" baseline="0" dirty="0"/>
              <a:t>Nabídnout můžeme: e-book, věrnostní program, slevu nebo jinou formu podpory prodeje, radu nebo tip.</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0158568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66% emailů na mobilu a tabletu – Report</a:t>
            </a:r>
            <a:r>
              <a:rPr lang="cs-CZ" baseline="0" dirty="0"/>
              <a:t> Movable</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9295393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Konverze nemusí být cílem newsletteru. Pokud dlouhodobě newsletter zákazník</a:t>
            </a:r>
            <a:r>
              <a:rPr lang="cs-CZ" baseline="0" dirty="0"/>
              <a:t> otevírá, případně se proklikává na web, kde stráví rozumné množství času, je jasné, že newsletter plní funkci zvyšování povědomí o značce. V moment nákupního rozhodnutí pak bude tato dlouhodobá komunikace hrát roli. Newsletter může fungovat jako nástroj budování vztahu.</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34563186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http://www.adaptic.cz/znalosti/slovnicek/affiliate-marketing/</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2075637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https://www.mediaguru.cz/medialni-slovnik/viralni-marketing/</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30221507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2001718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https://www.mediaguru.cz/medialni-slovnik/viralni-marketing/</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21013271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3542864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301153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380543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663723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094695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551813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259532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templatemonster.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youtube.com/watch?v=316AzLYfAzw"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hyperlink" Target="https://www.youtube.com/watch?time_continue=1&amp;v=FHtvDA0W34I" TargetMode="External"/><Relationship Id="rId5" Type="http://schemas.openxmlformats.org/officeDocument/2006/relationships/hyperlink" Target="https://www.youtube.com/watch?time_continue=2&amp;v=ynvKWYvyCqw" TargetMode="External"/><Relationship Id="rId4" Type="http://schemas.openxmlformats.org/officeDocument/2006/relationships/hyperlink" Target="https://www.youtube.com/watch?time_continue=3&amp;v=cBlRbrB_Gnc"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hopsys.cz/ridit-e-shop-jako-firm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3200" b="1" dirty="0">
                <a:solidFill>
                  <a:schemeClr val="bg1"/>
                </a:solidFill>
                <a:latin typeface="Enriqueta" panose="02000000000000000000" pitchFamily="2" charset="0"/>
                <a:cs typeface="Times New Roman" panose="02020603050405020304" pitchFamily="18" charset="0"/>
              </a:rPr>
              <a:t>Online nástroje marketingové komunikace</a:t>
            </a:r>
          </a:p>
        </p:txBody>
      </p:sp>
      <p:sp>
        <p:nvSpPr>
          <p:cNvPr id="9" name="Podnadpis 2"/>
          <p:cNvSpPr txBox="1">
            <a:spLocks/>
          </p:cNvSpPr>
          <p:nvPr/>
        </p:nvSpPr>
        <p:spPr>
          <a:xfrm>
            <a:off x="6516216" y="3723878"/>
            <a:ext cx="2456055"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400" b="1" dirty="0">
                <a:solidFill>
                  <a:srgbClr val="307871"/>
                </a:solidFill>
                <a:latin typeface="Enriqueta" panose="02000000000000000000" pitchFamily="2" charset="0"/>
                <a:cs typeface="Times New Roman" panose="02020603050405020304" pitchFamily="18" charset="0"/>
              </a:rPr>
              <a:t>Ing. Martin Klepek, Ph.D.</a:t>
            </a:r>
          </a:p>
          <a:p>
            <a:pPr algn="r"/>
            <a:r>
              <a:rPr lang="cs-CZ" altLang="cs-CZ" sz="1400" dirty="0">
                <a:solidFill>
                  <a:srgbClr val="307871"/>
                </a:solidFill>
                <a:latin typeface="Enriqueta" panose="02000000000000000000" pitchFamily="2" charset="0"/>
                <a:cs typeface="Times New Roman" panose="02020603050405020304" pitchFamily="18" charset="0"/>
              </a:rPr>
              <a:t>E-marketing</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u="sng" dirty="0">
                <a:solidFill>
                  <a:srgbClr val="000000"/>
                </a:solidFill>
                <a:latin typeface="Enriqueta" panose="02000000000000000000" pitchFamily="2" charset="0"/>
                <a:cs typeface="Times New Roman" panose="02020603050405020304" pitchFamily="18" charset="0"/>
              </a:rPr>
              <a:t>CTR</a:t>
            </a:r>
          </a:p>
          <a:p>
            <a:r>
              <a:rPr lang="cs-CZ" altLang="cs-CZ" sz="2000" b="1" dirty="0">
                <a:solidFill>
                  <a:srgbClr val="000000"/>
                </a:solidFill>
                <a:latin typeface="Enriqueta" panose="02000000000000000000" pitchFamily="2" charset="0"/>
                <a:cs typeface="Times New Roman" panose="02020603050405020304" pitchFamily="18" charset="0"/>
              </a:rPr>
              <a:t>Click through rate</a:t>
            </a:r>
          </a:p>
          <a:p>
            <a:r>
              <a:rPr lang="cs-CZ" altLang="cs-CZ" sz="2000" b="1" dirty="0">
                <a:solidFill>
                  <a:srgbClr val="000000"/>
                </a:solidFill>
                <a:latin typeface="Enriqueta" panose="02000000000000000000" pitchFamily="2" charset="0"/>
                <a:cs typeface="Times New Roman" panose="02020603050405020304" pitchFamily="18" charset="0"/>
              </a:rPr>
              <a:t>Míra proklikovosti, je základní metrika pro měření úspěšnosti online reklamy</a:t>
            </a:r>
          </a:p>
          <a:p>
            <a:r>
              <a:rPr lang="cs-CZ" altLang="cs-CZ" sz="2000" b="1" dirty="0">
                <a:solidFill>
                  <a:srgbClr val="000000"/>
                </a:solidFill>
                <a:latin typeface="Enriqueta" panose="02000000000000000000" pitchFamily="2" charset="0"/>
                <a:cs typeface="Times New Roman" panose="02020603050405020304" pitchFamily="18" charset="0"/>
              </a:rPr>
              <a:t>Výpočet bere do úvahy počet zobrazení a počet kliknutí:</a:t>
            </a:r>
          </a:p>
          <a:p>
            <a:r>
              <a:rPr lang="pl-PL" altLang="cs-CZ" sz="2000" b="1" dirty="0">
                <a:solidFill>
                  <a:srgbClr val="000000"/>
                </a:solidFill>
                <a:latin typeface="Enriqueta" panose="02000000000000000000" pitchFamily="2" charset="0"/>
                <a:cs typeface="Times New Roman" panose="02020603050405020304" pitchFamily="18" charset="0"/>
              </a:rPr>
              <a:t>CTR = (číslo kliků / číslo zobrazení) * 100</a:t>
            </a:r>
          </a:p>
          <a:p>
            <a:r>
              <a:rPr lang="pl-PL" altLang="cs-CZ" sz="2000" b="1" dirty="0">
                <a:solidFill>
                  <a:srgbClr val="000000"/>
                </a:solidFill>
                <a:latin typeface="Enriqueta" panose="02000000000000000000" pitchFamily="2" charset="0"/>
                <a:cs typeface="Times New Roman" panose="02020603050405020304" pitchFamily="18" charset="0"/>
              </a:rPr>
              <a:t>CTR = (100/10000) * 100 = 1 %</a:t>
            </a:r>
          </a:p>
          <a:p>
            <a:endParaRPr lang="pl-PL" altLang="cs-CZ" sz="1600" b="1" dirty="0">
              <a:solidFill>
                <a:srgbClr val="000000"/>
              </a:solidFill>
              <a:latin typeface="Enriqueta" panose="02000000000000000000" pitchFamily="2" charset="0"/>
              <a:cs typeface="Times New Roman" panose="02020603050405020304" pitchFamily="18" charset="0"/>
            </a:endParaRPr>
          </a:p>
          <a:p>
            <a:pPr lvl="1"/>
            <a:endParaRPr lang="cs-CZ" altLang="cs-CZ" sz="16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Nejčastěji využívané indikátory úspěchu v onlinu</a:t>
            </a:r>
          </a:p>
        </p:txBody>
      </p:sp>
    </p:spTree>
    <p:extLst>
      <p:ext uri="{BB962C8B-B14F-4D97-AF65-F5344CB8AC3E}">
        <p14:creationId xmlns:p14="http://schemas.microsoft.com/office/powerpoint/2010/main" val="1429265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u="sng" dirty="0">
                <a:solidFill>
                  <a:srgbClr val="000000"/>
                </a:solidFill>
                <a:latin typeface="Enriqueta" panose="02000000000000000000" pitchFamily="2" charset="0"/>
                <a:cs typeface="Times New Roman" panose="02020603050405020304" pitchFamily="18" charset="0"/>
              </a:rPr>
              <a:t>CPC</a:t>
            </a:r>
          </a:p>
          <a:p>
            <a:r>
              <a:rPr lang="cs-CZ" altLang="cs-CZ" sz="2000" b="1" dirty="0">
                <a:solidFill>
                  <a:srgbClr val="000000"/>
                </a:solidFill>
                <a:latin typeface="Enriqueta" panose="02000000000000000000" pitchFamily="2" charset="0"/>
                <a:cs typeface="Times New Roman" panose="02020603050405020304" pitchFamily="18" charset="0"/>
              </a:rPr>
              <a:t>Costs per click</a:t>
            </a:r>
          </a:p>
          <a:p>
            <a:r>
              <a:rPr lang="cs-CZ" altLang="cs-CZ" sz="2000" b="1" dirty="0">
                <a:solidFill>
                  <a:srgbClr val="000000"/>
                </a:solidFill>
                <a:latin typeface="Enriqueta" panose="02000000000000000000" pitchFamily="2" charset="0"/>
                <a:cs typeface="Times New Roman" panose="02020603050405020304" pitchFamily="18" charset="0"/>
              </a:rPr>
              <a:t>Náklady na kliknutí</a:t>
            </a:r>
          </a:p>
          <a:p>
            <a:r>
              <a:rPr lang="cs-CZ" altLang="cs-CZ" sz="2000" b="1" dirty="0">
                <a:solidFill>
                  <a:srgbClr val="000000"/>
                </a:solidFill>
                <a:latin typeface="Enriqueta" panose="02000000000000000000" pitchFamily="2" charset="0"/>
                <a:cs typeface="Times New Roman" panose="02020603050405020304" pitchFamily="18" charset="0"/>
              </a:rPr>
              <a:t>Výpočet bere do úvahy smluvenou sumu za proklik a počet kliknutí:</a:t>
            </a:r>
          </a:p>
          <a:p>
            <a:r>
              <a:rPr lang="en-US" altLang="cs-CZ" sz="2000" b="1" dirty="0">
                <a:solidFill>
                  <a:srgbClr val="000000"/>
                </a:solidFill>
                <a:latin typeface="Enriqueta" panose="02000000000000000000" pitchFamily="2" charset="0"/>
                <a:cs typeface="Times New Roman" panose="02020603050405020304" pitchFamily="18" charset="0"/>
              </a:rPr>
              <a:t>CPC = Cost to an Advertiser / </a:t>
            </a:r>
            <a:r>
              <a:rPr lang="en-US" altLang="cs-CZ" sz="2000" b="1" dirty="0" err="1">
                <a:solidFill>
                  <a:srgbClr val="000000"/>
                </a:solidFill>
                <a:latin typeface="Enriqueta" panose="02000000000000000000" pitchFamily="2" charset="0"/>
                <a:cs typeface="Times New Roman" panose="02020603050405020304" pitchFamily="18" charset="0"/>
              </a:rPr>
              <a:t>počet</a:t>
            </a:r>
            <a:r>
              <a:rPr lang="en-US" altLang="cs-CZ" sz="2000" b="1" dirty="0">
                <a:solidFill>
                  <a:srgbClr val="000000"/>
                </a:solidFill>
                <a:latin typeface="Enriqueta" panose="02000000000000000000" pitchFamily="2" charset="0"/>
                <a:cs typeface="Times New Roman" panose="02020603050405020304" pitchFamily="18" charset="0"/>
              </a:rPr>
              <a:t> </a:t>
            </a:r>
            <a:r>
              <a:rPr lang="en-US" altLang="cs-CZ" sz="2000" b="1" dirty="0" err="1">
                <a:solidFill>
                  <a:srgbClr val="000000"/>
                </a:solidFill>
                <a:latin typeface="Enriqueta" panose="02000000000000000000" pitchFamily="2" charset="0"/>
                <a:cs typeface="Times New Roman" panose="02020603050405020304" pitchFamily="18" charset="0"/>
              </a:rPr>
              <a:t>kliků</a:t>
            </a:r>
            <a:r>
              <a:rPr lang="en-US" altLang="cs-CZ" sz="2000" b="1" dirty="0">
                <a:solidFill>
                  <a:srgbClr val="000000"/>
                </a:solidFill>
                <a:latin typeface="Enriqueta" panose="02000000000000000000" pitchFamily="2" charset="0"/>
                <a:cs typeface="Times New Roman" panose="02020603050405020304" pitchFamily="18" charset="0"/>
              </a:rPr>
              <a:t> </a:t>
            </a:r>
            <a:endParaRPr lang="cs-CZ" altLang="cs-CZ" sz="2000" b="1" dirty="0">
              <a:solidFill>
                <a:srgbClr val="000000"/>
              </a:solidFill>
              <a:latin typeface="Enriqueta" panose="02000000000000000000" pitchFamily="2" charset="0"/>
              <a:cs typeface="Times New Roman" panose="02020603050405020304" pitchFamily="18" charset="0"/>
            </a:endParaRPr>
          </a:p>
          <a:p>
            <a:r>
              <a:rPr lang="en-US" altLang="cs-CZ" sz="2000" b="1" dirty="0">
                <a:solidFill>
                  <a:srgbClr val="000000"/>
                </a:solidFill>
                <a:latin typeface="Enriqueta" panose="02000000000000000000" pitchFamily="2" charset="0"/>
                <a:cs typeface="Times New Roman" panose="02020603050405020304" pitchFamily="18" charset="0"/>
              </a:rPr>
              <a:t>Cost to an Advertiser: 2</a:t>
            </a:r>
            <a:r>
              <a:rPr lang="cs-CZ" altLang="cs-CZ" sz="2000" b="1" dirty="0">
                <a:solidFill>
                  <a:srgbClr val="000000"/>
                </a:solidFill>
                <a:latin typeface="Enriqueta" panose="02000000000000000000" pitchFamily="2" charset="0"/>
                <a:cs typeface="Times New Roman" panose="02020603050405020304" pitchFamily="18" charset="0"/>
              </a:rPr>
              <a:t> </a:t>
            </a:r>
            <a:r>
              <a:rPr lang="en-US" altLang="cs-CZ" sz="2000" b="1" dirty="0">
                <a:solidFill>
                  <a:srgbClr val="000000"/>
                </a:solidFill>
                <a:latin typeface="Enriqueta" panose="02000000000000000000" pitchFamily="2" charset="0"/>
                <a:cs typeface="Times New Roman" panose="02020603050405020304" pitchFamily="18" charset="0"/>
              </a:rPr>
              <a:t>€ * 1 000 = 2 000</a:t>
            </a:r>
          </a:p>
          <a:p>
            <a:r>
              <a:rPr lang="en-US" altLang="cs-CZ" sz="2000" b="1" dirty="0" err="1">
                <a:solidFill>
                  <a:srgbClr val="000000"/>
                </a:solidFill>
                <a:latin typeface="Enriqueta" panose="02000000000000000000" pitchFamily="2" charset="0"/>
                <a:cs typeface="Times New Roman" panose="02020603050405020304" pitchFamily="18" charset="0"/>
              </a:rPr>
              <a:t>Objednatel</a:t>
            </a:r>
            <a:r>
              <a:rPr lang="en-US" altLang="cs-CZ" sz="2000" b="1" dirty="0">
                <a:solidFill>
                  <a:srgbClr val="000000"/>
                </a:solidFill>
                <a:latin typeface="Enriqueta" panose="02000000000000000000" pitchFamily="2" charset="0"/>
                <a:cs typeface="Times New Roman" panose="02020603050405020304" pitchFamily="18" charset="0"/>
              </a:rPr>
              <a:t> </a:t>
            </a:r>
            <a:r>
              <a:rPr lang="en-US" altLang="cs-CZ" sz="2000" b="1" dirty="0" err="1">
                <a:solidFill>
                  <a:srgbClr val="000000"/>
                </a:solidFill>
                <a:latin typeface="Enriqueta" panose="02000000000000000000" pitchFamily="2" charset="0"/>
                <a:cs typeface="Times New Roman" panose="02020603050405020304" pitchFamily="18" charset="0"/>
              </a:rPr>
              <a:t>musí</a:t>
            </a:r>
            <a:r>
              <a:rPr lang="en-US" altLang="cs-CZ" sz="2000" b="1" dirty="0">
                <a:solidFill>
                  <a:srgbClr val="000000"/>
                </a:solidFill>
                <a:latin typeface="Enriqueta" panose="02000000000000000000" pitchFamily="2" charset="0"/>
                <a:cs typeface="Times New Roman" panose="02020603050405020304" pitchFamily="18" charset="0"/>
              </a:rPr>
              <a:t> </a:t>
            </a:r>
            <a:r>
              <a:rPr lang="en-US" altLang="cs-CZ" sz="2000" b="1" dirty="0" err="1">
                <a:solidFill>
                  <a:srgbClr val="000000"/>
                </a:solidFill>
                <a:latin typeface="Enriqueta" panose="02000000000000000000" pitchFamily="2" charset="0"/>
                <a:cs typeface="Times New Roman" panose="02020603050405020304" pitchFamily="18" charset="0"/>
              </a:rPr>
              <a:t>zaplatit</a:t>
            </a:r>
            <a:r>
              <a:rPr lang="en-US" altLang="cs-CZ" sz="2000" b="1" dirty="0">
                <a:solidFill>
                  <a:srgbClr val="000000"/>
                </a:solidFill>
                <a:latin typeface="Enriqueta" panose="02000000000000000000" pitchFamily="2" charset="0"/>
                <a:cs typeface="Times New Roman" panose="02020603050405020304" pitchFamily="18" charset="0"/>
              </a:rPr>
              <a:t> 2 000 €.</a:t>
            </a:r>
          </a:p>
          <a:p>
            <a:endParaRPr lang="pl-PL" altLang="cs-CZ" sz="1600" b="1" dirty="0">
              <a:solidFill>
                <a:srgbClr val="000000"/>
              </a:solidFill>
              <a:latin typeface="Enriqueta" panose="02000000000000000000" pitchFamily="2" charset="0"/>
              <a:cs typeface="Times New Roman" panose="02020603050405020304" pitchFamily="18" charset="0"/>
            </a:endParaRPr>
          </a:p>
          <a:p>
            <a:pPr lvl="1"/>
            <a:endParaRPr lang="cs-CZ" altLang="cs-CZ" sz="16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Nejčastěji využívané indikátory úspěchu v onlinu</a:t>
            </a:r>
          </a:p>
        </p:txBody>
      </p:sp>
    </p:spTree>
    <p:extLst>
      <p:ext uri="{BB962C8B-B14F-4D97-AF65-F5344CB8AC3E}">
        <p14:creationId xmlns:p14="http://schemas.microsoft.com/office/powerpoint/2010/main" val="3365421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u="sng" dirty="0">
                <a:solidFill>
                  <a:srgbClr val="000000"/>
                </a:solidFill>
                <a:latin typeface="Enriqueta" panose="02000000000000000000" pitchFamily="2" charset="0"/>
                <a:cs typeface="Times New Roman" panose="02020603050405020304" pitchFamily="18" charset="0"/>
              </a:rPr>
              <a:t>CPM</a:t>
            </a:r>
          </a:p>
          <a:p>
            <a:r>
              <a:rPr lang="cs-CZ" altLang="cs-CZ" sz="2000" b="1" dirty="0">
                <a:solidFill>
                  <a:srgbClr val="000000"/>
                </a:solidFill>
                <a:latin typeface="Enriqueta" panose="02000000000000000000" pitchFamily="2" charset="0"/>
                <a:cs typeface="Times New Roman" panose="02020603050405020304" pitchFamily="18" charset="0"/>
              </a:rPr>
              <a:t>Costs per mile</a:t>
            </a:r>
          </a:p>
          <a:p>
            <a:r>
              <a:rPr lang="cs-CZ" altLang="cs-CZ" sz="2000" b="1" dirty="0">
                <a:solidFill>
                  <a:srgbClr val="000000"/>
                </a:solidFill>
                <a:latin typeface="Enriqueta" panose="02000000000000000000" pitchFamily="2" charset="0"/>
                <a:cs typeface="Times New Roman" panose="02020603050405020304" pitchFamily="18" charset="0"/>
              </a:rPr>
              <a:t>Náklady na zobrazení tisícovce lidí</a:t>
            </a:r>
          </a:p>
          <a:p>
            <a:r>
              <a:rPr lang="cs-CZ" altLang="cs-CZ" sz="2000" b="1" dirty="0">
                <a:solidFill>
                  <a:srgbClr val="000000"/>
                </a:solidFill>
                <a:latin typeface="Enriqueta" panose="02000000000000000000" pitchFamily="2" charset="0"/>
                <a:cs typeface="Times New Roman" panose="02020603050405020304" pitchFamily="18" charset="0"/>
              </a:rPr>
              <a:t>Výpočet bere do úvahy smluvenou sumu za tisích zobrazení a počet zobrazení:</a:t>
            </a:r>
          </a:p>
          <a:p>
            <a:r>
              <a:rPr lang="en-US" altLang="cs-CZ" sz="2000" b="1" dirty="0">
                <a:solidFill>
                  <a:srgbClr val="000000"/>
                </a:solidFill>
                <a:latin typeface="Enriqueta" panose="02000000000000000000" pitchFamily="2" charset="0"/>
                <a:cs typeface="Times New Roman" panose="02020603050405020304" pitchFamily="18" charset="0"/>
              </a:rPr>
              <a:t>CPM = Cost to an Advertiser * 1 000 / </a:t>
            </a:r>
            <a:r>
              <a:rPr lang="en-US" altLang="cs-CZ" sz="2000" b="1" dirty="0" err="1">
                <a:solidFill>
                  <a:srgbClr val="000000"/>
                </a:solidFill>
                <a:latin typeface="Enriqueta" panose="02000000000000000000" pitchFamily="2" charset="0"/>
                <a:cs typeface="Times New Roman" panose="02020603050405020304" pitchFamily="18" charset="0"/>
              </a:rPr>
              <a:t>Počet</a:t>
            </a:r>
            <a:r>
              <a:rPr lang="en-US" altLang="cs-CZ" sz="2000" b="1" dirty="0">
                <a:solidFill>
                  <a:srgbClr val="000000"/>
                </a:solidFill>
                <a:latin typeface="Enriqueta" panose="02000000000000000000" pitchFamily="2" charset="0"/>
                <a:cs typeface="Times New Roman" panose="02020603050405020304" pitchFamily="18" charset="0"/>
              </a:rPr>
              <a:t> </a:t>
            </a:r>
            <a:r>
              <a:rPr lang="en-US" altLang="cs-CZ" sz="2000" b="1" dirty="0" err="1">
                <a:solidFill>
                  <a:srgbClr val="000000"/>
                </a:solidFill>
                <a:latin typeface="Enriqueta" panose="02000000000000000000" pitchFamily="2" charset="0"/>
                <a:cs typeface="Times New Roman" panose="02020603050405020304" pitchFamily="18" charset="0"/>
              </a:rPr>
              <a:t>zobrazení</a:t>
            </a:r>
            <a:r>
              <a:rPr lang="en-US" altLang="cs-CZ" sz="2000" b="1" dirty="0">
                <a:solidFill>
                  <a:srgbClr val="000000"/>
                </a:solidFill>
                <a:latin typeface="Enriqueta" panose="02000000000000000000" pitchFamily="2" charset="0"/>
                <a:cs typeface="Times New Roman" panose="02020603050405020304" pitchFamily="18" charset="0"/>
              </a:rPr>
              <a:t> </a:t>
            </a:r>
            <a:endParaRPr lang="cs-CZ" altLang="cs-CZ" sz="2000" b="1" dirty="0">
              <a:solidFill>
                <a:srgbClr val="000000"/>
              </a:solidFill>
              <a:latin typeface="Enriqueta" panose="02000000000000000000" pitchFamily="2" charset="0"/>
              <a:cs typeface="Times New Roman" panose="02020603050405020304" pitchFamily="18" charset="0"/>
            </a:endParaRPr>
          </a:p>
          <a:p>
            <a:r>
              <a:rPr lang="en-US" altLang="cs-CZ" sz="2000" b="1" dirty="0">
                <a:solidFill>
                  <a:srgbClr val="000000"/>
                </a:solidFill>
                <a:latin typeface="Enriqueta" panose="02000000000000000000" pitchFamily="2" charset="0"/>
                <a:cs typeface="Times New Roman" panose="02020603050405020304" pitchFamily="18" charset="0"/>
              </a:rPr>
              <a:t>Cost to an Advertiser = 5 € * (200 000/1 000) = 1 000</a:t>
            </a:r>
          </a:p>
          <a:p>
            <a:r>
              <a:rPr lang="en-US" altLang="cs-CZ" sz="2000" b="1" dirty="0" err="1">
                <a:solidFill>
                  <a:srgbClr val="000000"/>
                </a:solidFill>
                <a:latin typeface="Enriqueta" panose="02000000000000000000" pitchFamily="2" charset="0"/>
                <a:cs typeface="Times New Roman" panose="02020603050405020304" pitchFamily="18" charset="0"/>
              </a:rPr>
              <a:t>Objednatel</a:t>
            </a:r>
            <a:r>
              <a:rPr lang="en-US" altLang="cs-CZ" sz="2000" b="1" dirty="0">
                <a:solidFill>
                  <a:srgbClr val="000000"/>
                </a:solidFill>
                <a:latin typeface="Enriqueta" panose="02000000000000000000" pitchFamily="2" charset="0"/>
                <a:cs typeface="Times New Roman" panose="02020603050405020304" pitchFamily="18" charset="0"/>
              </a:rPr>
              <a:t> </a:t>
            </a:r>
            <a:r>
              <a:rPr lang="en-US" altLang="cs-CZ" sz="2000" b="1" dirty="0" err="1">
                <a:solidFill>
                  <a:srgbClr val="000000"/>
                </a:solidFill>
                <a:latin typeface="Enriqueta" panose="02000000000000000000" pitchFamily="2" charset="0"/>
                <a:cs typeface="Times New Roman" panose="02020603050405020304" pitchFamily="18" charset="0"/>
              </a:rPr>
              <a:t>musí</a:t>
            </a:r>
            <a:r>
              <a:rPr lang="en-US" altLang="cs-CZ" sz="2000" b="1" dirty="0">
                <a:solidFill>
                  <a:srgbClr val="000000"/>
                </a:solidFill>
                <a:latin typeface="Enriqueta" panose="02000000000000000000" pitchFamily="2" charset="0"/>
                <a:cs typeface="Times New Roman" panose="02020603050405020304" pitchFamily="18" charset="0"/>
              </a:rPr>
              <a:t> </a:t>
            </a:r>
            <a:r>
              <a:rPr lang="en-US" altLang="cs-CZ" sz="2000" b="1" dirty="0" err="1">
                <a:solidFill>
                  <a:srgbClr val="000000"/>
                </a:solidFill>
                <a:latin typeface="Enriqueta" panose="02000000000000000000" pitchFamily="2" charset="0"/>
                <a:cs typeface="Times New Roman" panose="02020603050405020304" pitchFamily="18" charset="0"/>
              </a:rPr>
              <a:t>zaplatit</a:t>
            </a:r>
            <a:r>
              <a:rPr lang="en-US" altLang="cs-CZ" sz="2000" b="1" dirty="0">
                <a:solidFill>
                  <a:srgbClr val="000000"/>
                </a:solidFill>
                <a:latin typeface="Enriqueta" panose="02000000000000000000" pitchFamily="2" charset="0"/>
                <a:cs typeface="Times New Roman" panose="02020603050405020304" pitchFamily="18" charset="0"/>
              </a:rPr>
              <a:t> 1 000 €.</a:t>
            </a:r>
          </a:p>
          <a:p>
            <a:endParaRPr lang="pl-PL" altLang="cs-CZ" sz="1600" b="1" dirty="0">
              <a:solidFill>
                <a:srgbClr val="000000"/>
              </a:solidFill>
              <a:latin typeface="Enriqueta" panose="02000000000000000000" pitchFamily="2" charset="0"/>
              <a:cs typeface="Times New Roman" panose="02020603050405020304" pitchFamily="18" charset="0"/>
            </a:endParaRPr>
          </a:p>
          <a:p>
            <a:pPr lvl="1"/>
            <a:endParaRPr lang="cs-CZ" altLang="cs-CZ" sz="16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Nejčastěji využívané indikátory úspěchu v onlinu</a:t>
            </a:r>
          </a:p>
        </p:txBody>
      </p:sp>
    </p:spTree>
    <p:extLst>
      <p:ext uri="{BB962C8B-B14F-4D97-AF65-F5344CB8AC3E}">
        <p14:creationId xmlns:p14="http://schemas.microsoft.com/office/powerpoint/2010/main" val="86152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u="sng" dirty="0">
                <a:solidFill>
                  <a:srgbClr val="000000"/>
                </a:solidFill>
                <a:latin typeface="Enriqueta" panose="02000000000000000000" pitchFamily="2" charset="0"/>
                <a:cs typeface="Times New Roman" panose="02020603050405020304" pitchFamily="18" charset="0"/>
              </a:rPr>
              <a:t>ENGAGEMENT</a:t>
            </a:r>
          </a:p>
          <a:p>
            <a:r>
              <a:rPr lang="cs-CZ" altLang="cs-CZ" sz="2000" b="1" dirty="0">
                <a:solidFill>
                  <a:srgbClr val="000000"/>
                </a:solidFill>
                <a:latin typeface="Enriqueta" panose="02000000000000000000" pitchFamily="2" charset="0"/>
                <a:cs typeface="Times New Roman" panose="02020603050405020304" pitchFamily="18" charset="0"/>
              </a:rPr>
              <a:t>Angažovanost spotřebitele s obsahem na sociálních sítích</a:t>
            </a:r>
          </a:p>
          <a:p>
            <a:r>
              <a:rPr lang="pl-PL" altLang="cs-CZ" sz="2000" b="1" dirty="0">
                <a:solidFill>
                  <a:srgbClr val="000000"/>
                </a:solidFill>
                <a:latin typeface="Enriqueta" panose="02000000000000000000" pitchFamily="2" charset="0"/>
                <a:cs typeface="Times New Roman" panose="02020603050405020304" pitchFamily="18" charset="0"/>
              </a:rPr>
              <a:t>Nominální počet lajků, komentářů, prokliků a sdílení, které následné zvyšují dosah (REACH) obsahu.</a:t>
            </a:r>
          </a:p>
          <a:p>
            <a:r>
              <a:rPr lang="pl-PL" altLang="cs-CZ" sz="2000" b="1" u="sng" dirty="0">
                <a:solidFill>
                  <a:srgbClr val="000000"/>
                </a:solidFill>
                <a:latin typeface="Enriqueta" panose="02000000000000000000" pitchFamily="2" charset="0"/>
                <a:cs typeface="Times New Roman" panose="02020603050405020304" pitchFamily="18" charset="0"/>
              </a:rPr>
              <a:t>REACH</a:t>
            </a:r>
          </a:p>
          <a:p>
            <a:r>
              <a:rPr lang="pl-PL" altLang="cs-CZ" sz="2000" b="1" dirty="0">
                <a:solidFill>
                  <a:srgbClr val="000000"/>
                </a:solidFill>
                <a:latin typeface="Enriqueta" panose="02000000000000000000" pitchFamily="2" charset="0"/>
                <a:cs typeface="Times New Roman" panose="02020603050405020304" pitchFamily="18" charset="0"/>
              </a:rPr>
              <a:t>Kolik lidí obsah „vidělo” ve svém newsfeedu.</a:t>
            </a:r>
          </a:p>
          <a:p>
            <a:r>
              <a:rPr lang="pl-PL" altLang="cs-CZ" sz="2000" b="1" dirty="0">
                <a:solidFill>
                  <a:srgbClr val="000000"/>
                </a:solidFill>
                <a:latin typeface="Enriqueta" panose="02000000000000000000" pitchFamily="2" charset="0"/>
                <a:cs typeface="Times New Roman" panose="02020603050405020304" pitchFamily="18" charset="0"/>
              </a:rPr>
              <a:t>Dělíme na organický a na placený.</a:t>
            </a:r>
          </a:p>
          <a:p>
            <a:pPr lvl="1"/>
            <a:endParaRPr lang="cs-CZ" altLang="cs-CZ" sz="16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Nejčastěji využívané indikátory úspěchu v onlinu</a:t>
            </a:r>
          </a:p>
        </p:txBody>
      </p:sp>
    </p:spTree>
    <p:extLst>
      <p:ext uri="{BB962C8B-B14F-4D97-AF65-F5344CB8AC3E}">
        <p14:creationId xmlns:p14="http://schemas.microsoft.com/office/powerpoint/2010/main" val="2638819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u="sng" dirty="0">
                <a:solidFill>
                  <a:srgbClr val="000000"/>
                </a:solidFill>
                <a:latin typeface="Enriqueta" panose="02000000000000000000" pitchFamily="2" charset="0"/>
                <a:cs typeface="Times New Roman" panose="02020603050405020304" pitchFamily="18" charset="0"/>
              </a:rPr>
              <a:t>BOUNCE RATE</a:t>
            </a:r>
          </a:p>
          <a:p>
            <a:r>
              <a:rPr lang="cs-CZ" altLang="cs-CZ" sz="2000" b="1" dirty="0">
                <a:solidFill>
                  <a:srgbClr val="000000"/>
                </a:solidFill>
                <a:latin typeface="Enriqueta" panose="02000000000000000000" pitchFamily="2" charset="0"/>
                <a:cs typeface="Times New Roman" panose="02020603050405020304" pitchFamily="18" charset="0"/>
              </a:rPr>
              <a:t>Míra okamžitého opuštění</a:t>
            </a:r>
          </a:p>
          <a:p>
            <a:r>
              <a:rPr lang="pl-PL" altLang="cs-CZ" sz="2000" b="1" dirty="0">
                <a:solidFill>
                  <a:srgbClr val="000000"/>
                </a:solidFill>
                <a:latin typeface="Enriqueta" panose="02000000000000000000" pitchFamily="2" charset="0"/>
                <a:cs typeface="Times New Roman" panose="02020603050405020304" pitchFamily="18" charset="0"/>
              </a:rPr>
              <a:t>Okamžité opuštění je návštěva jedné stránky na vašem webu. Ve službě Analytics se okamžité opuštění počítá jako návštěva, která iniciuje pouze jeden požadavek na server Analytics, například když uživatel otevře jedinou stránku na vašem webu a poté z ní odejde, aniž by při této návštěvě vyvolal jakýkoli další požadavek na server Analytics.</a:t>
            </a:r>
          </a:p>
          <a:p>
            <a:r>
              <a:rPr lang="pl-PL" altLang="cs-CZ" sz="2000" b="1" dirty="0">
                <a:solidFill>
                  <a:srgbClr val="000000"/>
                </a:solidFill>
                <a:latin typeface="Enriqueta" panose="02000000000000000000" pitchFamily="2" charset="0"/>
                <a:cs typeface="Times New Roman" panose="02020603050405020304" pitchFamily="18" charset="0"/>
              </a:rPr>
              <a:t>Je vysoká míra Bounce Rate špatná?</a:t>
            </a:r>
          </a:p>
          <a:p>
            <a:endParaRPr lang="pl-PL" altLang="cs-CZ" sz="1600" b="1" dirty="0">
              <a:solidFill>
                <a:srgbClr val="000000"/>
              </a:solidFill>
              <a:latin typeface="Enriqueta" panose="02000000000000000000" pitchFamily="2" charset="0"/>
              <a:cs typeface="Times New Roman" panose="02020603050405020304" pitchFamily="18" charset="0"/>
            </a:endParaRPr>
          </a:p>
          <a:p>
            <a:pPr lvl="1"/>
            <a:endParaRPr lang="cs-CZ" altLang="cs-CZ" sz="16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Nejčastěji využívané indikátory úspěchu v onlinu</a:t>
            </a:r>
          </a:p>
        </p:txBody>
      </p:sp>
    </p:spTree>
    <p:extLst>
      <p:ext uri="{BB962C8B-B14F-4D97-AF65-F5344CB8AC3E}">
        <p14:creationId xmlns:p14="http://schemas.microsoft.com/office/powerpoint/2010/main" val="2805816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u="sng" dirty="0">
                <a:solidFill>
                  <a:srgbClr val="000000"/>
                </a:solidFill>
                <a:latin typeface="Enriqueta" panose="02000000000000000000" pitchFamily="2" charset="0"/>
                <a:cs typeface="Times New Roman" panose="02020603050405020304" pitchFamily="18" charset="0"/>
              </a:rPr>
              <a:t>VIEWS</a:t>
            </a:r>
          </a:p>
          <a:p>
            <a:r>
              <a:rPr lang="cs-CZ" altLang="cs-CZ" sz="2000" b="1" dirty="0">
                <a:solidFill>
                  <a:srgbClr val="000000"/>
                </a:solidFill>
                <a:latin typeface="Enriqueta" panose="02000000000000000000" pitchFamily="2" charset="0"/>
                <a:cs typeface="Times New Roman" panose="02020603050405020304" pitchFamily="18" charset="0"/>
              </a:rPr>
              <a:t>Počet shlédnutí</a:t>
            </a:r>
          </a:p>
          <a:p>
            <a:r>
              <a:rPr lang="cs-CZ" altLang="cs-CZ" sz="2000" b="1" dirty="0">
                <a:solidFill>
                  <a:srgbClr val="000000"/>
                </a:solidFill>
                <a:latin typeface="Enriqueta" panose="02000000000000000000" pitchFamily="2" charset="0"/>
                <a:cs typeface="Times New Roman" panose="02020603050405020304" pitchFamily="18" charset="0"/>
              </a:rPr>
              <a:t>Počet lidí, kteří shlédli video bez rozlišení délky shlédnutí</a:t>
            </a:r>
          </a:p>
          <a:p>
            <a:r>
              <a:rPr lang="cs-CZ" altLang="cs-CZ" sz="2000" b="1" u="sng" dirty="0">
                <a:solidFill>
                  <a:srgbClr val="000000"/>
                </a:solidFill>
                <a:latin typeface="Enriqueta" panose="02000000000000000000" pitchFamily="2" charset="0"/>
                <a:cs typeface="Times New Roman" panose="02020603050405020304" pitchFamily="18" charset="0"/>
              </a:rPr>
              <a:t>AVARAGE VIEW DURATION</a:t>
            </a:r>
          </a:p>
          <a:p>
            <a:r>
              <a:rPr lang="cs-CZ" altLang="cs-CZ" sz="2000" b="1" dirty="0">
                <a:solidFill>
                  <a:srgbClr val="000000"/>
                </a:solidFill>
                <a:latin typeface="Enriqueta" panose="02000000000000000000" pitchFamily="2" charset="0"/>
                <a:cs typeface="Times New Roman" panose="02020603050405020304" pitchFamily="18" charset="0"/>
              </a:rPr>
              <a:t>Průměrný čas shlédnutí identifikuje kolik v průměru bylo z videa shlédnuto. </a:t>
            </a:r>
          </a:p>
          <a:p>
            <a:r>
              <a:rPr lang="cs-CZ" altLang="cs-CZ" sz="2000" b="1" u="sng" dirty="0">
                <a:solidFill>
                  <a:srgbClr val="000000"/>
                </a:solidFill>
                <a:latin typeface="Enriqueta" panose="02000000000000000000" pitchFamily="2" charset="0"/>
                <a:cs typeface="Times New Roman" panose="02020603050405020304" pitchFamily="18" charset="0"/>
              </a:rPr>
              <a:t>AUDIENCE RETENTION</a:t>
            </a:r>
            <a:endParaRPr lang="pl-PL" altLang="cs-CZ" sz="2000" b="1" u="sng" dirty="0">
              <a:solidFill>
                <a:srgbClr val="000000"/>
              </a:solidFill>
              <a:latin typeface="Enriqueta" panose="02000000000000000000" pitchFamily="2" charset="0"/>
              <a:cs typeface="Times New Roman" panose="02020603050405020304" pitchFamily="18" charset="0"/>
            </a:endParaRPr>
          </a:p>
          <a:p>
            <a:r>
              <a:rPr lang="pl-PL" altLang="cs-CZ" sz="2000" b="1" dirty="0">
                <a:solidFill>
                  <a:srgbClr val="000000"/>
                </a:solidFill>
                <a:latin typeface="Enriqueta" panose="02000000000000000000" pitchFamily="2" charset="0"/>
                <a:cs typeface="Times New Roman" panose="02020603050405020304" pitchFamily="18" charset="0"/>
              </a:rPr>
              <a:t>Průměrná procentuální délka videa, kterou uživatelé shlédli</a:t>
            </a:r>
          </a:p>
          <a:p>
            <a:endParaRPr lang="pl-PL" altLang="cs-CZ" sz="2000" b="1" dirty="0">
              <a:solidFill>
                <a:srgbClr val="000000"/>
              </a:solidFill>
              <a:latin typeface="Enriqueta" panose="02000000000000000000" pitchFamily="2" charset="0"/>
              <a:cs typeface="Times New Roman" panose="02020603050405020304" pitchFamily="18" charset="0"/>
            </a:endParaRPr>
          </a:p>
          <a:p>
            <a:r>
              <a:rPr lang="pl-PL" altLang="cs-CZ" sz="2000" b="1" dirty="0">
                <a:solidFill>
                  <a:srgbClr val="000000"/>
                </a:solidFill>
                <a:latin typeface="Enriqueta" panose="02000000000000000000" pitchFamily="2" charset="0"/>
                <a:cs typeface="Times New Roman" panose="02020603050405020304" pitchFamily="18" charset="0"/>
              </a:rPr>
              <a:t>Co konkrétně Youtube nyní upřednostňuje?</a:t>
            </a:r>
          </a:p>
          <a:p>
            <a:pPr lvl="1"/>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Nejčastěji využívané indikátory úspěchu v onlinu</a:t>
            </a:r>
          </a:p>
        </p:txBody>
      </p:sp>
    </p:spTree>
    <p:extLst>
      <p:ext uri="{BB962C8B-B14F-4D97-AF65-F5344CB8AC3E}">
        <p14:creationId xmlns:p14="http://schemas.microsoft.com/office/powerpoint/2010/main" val="4202593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200800" cy="507703"/>
          </a:xfrm>
        </p:spPr>
        <p:txBody>
          <a:bodyPr/>
          <a:lstStyle/>
          <a:p>
            <a:r>
              <a:rPr lang="cs-CZ" b="1" dirty="0">
                <a:latin typeface="Enriqueta" panose="02000000000000000000" pitchFamily="2" charset="0"/>
              </a:rPr>
              <a:t>Marketingová komunikace na internetu</a:t>
            </a:r>
          </a:p>
        </p:txBody>
      </p:sp>
      <p:pic>
        <p:nvPicPr>
          <p:cNvPr id="1026" name="Picture 2" descr="Rozdělení internetového marketingu v roce 2007, Krutiš"/>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703189"/>
            <a:ext cx="6840760" cy="4353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168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Ústřední nástroj marketingové komunikace na internetu.</a:t>
            </a:r>
          </a:p>
          <a:p>
            <a:r>
              <a:rPr lang="cs-CZ" sz="2000" b="1" dirty="0">
                <a:solidFill>
                  <a:srgbClr val="000000"/>
                </a:solidFill>
                <a:latin typeface="Enriqueta" panose="02000000000000000000" pitchFamily="2" charset="0"/>
                <a:cs typeface="Times New Roman" panose="02020603050405020304" pitchFamily="18" charset="0"/>
              </a:rPr>
              <a:t>Je na ni navázáno mnoho dalších nástrojů e-marketingu.</a:t>
            </a:r>
          </a:p>
          <a:p>
            <a:pPr lvl="1"/>
            <a:r>
              <a:rPr lang="cs-CZ" sz="1600" b="1" dirty="0">
                <a:solidFill>
                  <a:srgbClr val="000000"/>
                </a:solidFill>
                <a:latin typeface="Enriqueta" panose="02000000000000000000" pitchFamily="2" charset="0"/>
                <a:cs typeface="Times New Roman" panose="02020603050405020304" pitchFamily="18" charset="0"/>
              </a:rPr>
              <a:t>SEO – bez webu není co optimalizovat</a:t>
            </a:r>
          </a:p>
          <a:p>
            <a:pPr lvl="1"/>
            <a:r>
              <a:rPr lang="cs-CZ" sz="1600" b="1" dirty="0">
                <a:solidFill>
                  <a:srgbClr val="000000"/>
                </a:solidFill>
                <a:latin typeface="Enriqueta" panose="02000000000000000000" pitchFamily="2" charset="0"/>
                <a:cs typeface="Times New Roman" panose="02020603050405020304" pitchFamily="18" charset="0"/>
              </a:rPr>
              <a:t>PPC – bez webu není kam zákazníky směřovat</a:t>
            </a:r>
          </a:p>
          <a:p>
            <a:pPr lvl="1"/>
            <a:r>
              <a:rPr lang="cs-CZ" sz="1600" b="1" dirty="0">
                <a:solidFill>
                  <a:srgbClr val="000000"/>
                </a:solidFill>
                <a:latin typeface="Enriqueta" panose="02000000000000000000" pitchFamily="2" charset="0"/>
                <a:cs typeface="Times New Roman" panose="02020603050405020304" pitchFamily="18" charset="0"/>
              </a:rPr>
              <a:t>Sociální média – můžeme zde fungovat bez webu?</a:t>
            </a:r>
          </a:p>
          <a:p>
            <a:r>
              <a:rPr lang="cs-CZ" sz="2000" b="1" dirty="0">
                <a:solidFill>
                  <a:srgbClr val="000000"/>
                </a:solidFill>
                <a:latin typeface="Enriqueta" panose="02000000000000000000" pitchFamily="2" charset="0"/>
                <a:cs typeface="Times New Roman" panose="02020603050405020304" pitchFamily="18" charset="0"/>
              </a:rPr>
              <a:t>Pro e-commerce také místo, kde dochází k transakci.</a:t>
            </a:r>
          </a:p>
          <a:p>
            <a:r>
              <a:rPr lang="cs-CZ" sz="2000" b="1" dirty="0">
                <a:solidFill>
                  <a:srgbClr val="000000"/>
                </a:solidFill>
                <a:latin typeface="Enriqueta" panose="02000000000000000000" pitchFamily="2" charset="0"/>
                <a:cs typeface="Times New Roman" panose="02020603050405020304" pitchFamily="18" charset="0"/>
              </a:rPr>
              <a:t>Web je novodobá výkladní skříň značky.</a:t>
            </a:r>
          </a:p>
          <a:p>
            <a:r>
              <a:rPr lang="cs-CZ" sz="2000" b="1" dirty="0">
                <a:solidFill>
                  <a:srgbClr val="000000"/>
                </a:solidFill>
                <a:latin typeface="Enriqueta" panose="02000000000000000000" pitchFamily="2" charset="0"/>
                <a:cs typeface="Times New Roman" panose="02020603050405020304" pitchFamily="18" charset="0"/>
              </a:rPr>
              <a:t>Ceny webové stránky se díky různým technologiím výrazně liší.</a:t>
            </a:r>
          </a:p>
          <a:p>
            <a:pPr lvl="1"/>
            <a:r>
              <a:rPr lang="cs-CZ" sz="1600" b="1" dirty="0">
                <a:solidFill>
                  <a:srgbClr val="000000"/>
                </a:solidFill>
                <a:latin typeface="Enriqueta" panose="02000000000000000000" pitchFamily="2" charset="0"/>
                <a:cs typeface="Times New Roman" panose="02020603050405020304" pitchFamily="18" charset="0"/>
              </a:rPr>
              <a:t>Web postavený od nuly (v kódu je pouze to co potřebujete)</a:t>
            </a:r>
          </a:p>
          <a:p>
            <a:pPr lvl="1"/>
            <a:r>
              <a:rPr lang="cs-CZ" sz="1600" b="1" dirty="0">
                <a:solidFill>
                  <a:srgbClr val="000000"/>
                </a:solidFill>
                <a:latin typeface="Enriqueta" panose="02000000000000000000" pitchFamily="2" charset="0"/>
                <a:cs typeface="Times New Roman" panose="02020603050405020304" pitchFamily="18" charset="0"/>
              </a:rPr>
              <a:t>Řešení postavené na </a:t>
            </a:r>
            <a:r>
              <a:rPr lang="cs-CZ" sz="1600" b="1" dirty="0">
                <a:solidFill>
                  <a:srgbClr val="000000"/>
                </a:solidFill>
                <a:latin typeface="Enriqueta" panose="02000000000000000000" pitchFamily="2" charset="0"/>
                <a:cs typeface="Times New Roman" panose="02020603050405020304" pitchFamily="18" charset="0"/>
                <a:hlinkClick r:id="rId3"/>
              </a:rPr>
              <a:t>šabloně</a:t>
            </a:r>
            <a:r>
              <a:rPr lang="cs-CZ" sz="1600" b="1" dirty="0">
                <a:solidFill>
                  <a:srgbClr val="000000"/>
                </a:solidFill>
                <a:latin typeface="Enriqueta" panose="02000000000000000000" pitchFamily="2" charset="0"/>
                <a:cs typeface="Times New Roman" panose="02020603050405020304" pitchFamily="18" charset="0"/>
              </a:rPr>
              <a:t> (wordpress, joomla, prestashop, woocommerce)</a:t>
            </a:r>
          </a:p>
          <a:p>
            <a:endParaRPr lang="cs-CZ" sz="2000" b="1" dirty="0">
              <a:solidFill>
                <a:srgbClr val="000000"/>
              </a:solidFill>
              <a:latin typeface="Enriqueta" panose="02000000000000000000" pitchFamily="2" charset="0"/>
              <a:cs typeface="Times New Roman" panose="02020603050405020304" pitchFamily="18" charset="0"/>
            </a:endParaRP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a:latin typeface="Enriqueta" panose="02000000000000000000" pitchFamily="2" charset="0"/>
              </a:rPr>
              <a:t>Webová stránka</a:t>
            </a:r>
          </a:p>
        </p:txBody>
      </p:sp>
    </p:spTree>
    <p:extLst>
      <p:ext uri="{BB962C8B-B14F-4D97-AF65-F5344CB8AC3E}">
        <p14:creationId xmlns:p14="http://schemas.microsoft.com/office/powerpoint/2010/main" val="752745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168352"/>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Proces vytváření zpětných odkazů.</a:t>
            </a:r>
          </a:p>
          <a:p>
            <a:r>
              <a:rPr lang="cs-CZ" sz="2000" b="1" dirty="0">
                <a:solidFill>
                  <a:srgbClr val="000000"/>
                </a:solidFill>
                <a:latin typeface="Enriqueta" panose="02000000000000000000" pitchFamily="2" charset="0"/>
                <a:cs typeface="Times New Roman" panose="02020603050405020304" pitchFamily="18" charset="0"/>
              </a:rPr>
              <a:t>Situace, kdy na různých webech umisťujete, nebo vaši partneři umisťují odkaz na vaši stránku.</a:t>
            </a:r>
          </a:p>
          <a:p>
            <a:r>
              <a:rPr lang="cs-CZ" sz="2000" b="1" dirty="0">
                <a:solidFill>
                  <a:srgbClr val="000000"/>
                </a:solidFill>
                <a:latin typeface="Enriqueta" panose="02000000000000000000" pitchFamily="2" charset="0"/>
                <a:cs typeface="Times New Roman" panose="02020603050405020304" pitchFamily="18" charset="0"/>
              </a:rPr>
              <a:t>Linkbuilding je dlouhodobá činnost, která si klade za cíl navázání partnerství, tvorbu autority z vlastního webu/osob a získávání zmínek v podobě textu, odkazu či obrázku, vedoucí k propagaci webových stránek.</a:t>
            </a:r>
          </a:p>
          <a:p>
            <a:endParaRPr lang="cs-CZ" sz="2000" b="1" dirty="0">
              <a:solidFill>
                <a:srgbClr val="000000"/>
              </a:solidFill>
              <a:latin typeface="Enriqueta" panose="02000000000000000000" pitchFamily="2" charset="0"/>
              <a:cs typeface="Times New Roman" panose="02020603050405020304" pitchFamily="18" charset="0"/>
            </a:endParaRP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Linkbuilding</a:t>
            </a:r>
          </a:p>
        </p:txBody>
      </p:sp>
      <p:pic>
        <p:nvPicPr>
          <p:cNvPr id="2050" name="Picture 2" descr="Výsledek obrázku pro linkbuil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3291830"/>
            <a:ext cx="3364101" cy="1643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2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168352"/>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S kolegou Vladimírem Rokoským jsme pracovali na strategii linkbuildingu pro portál Profesia.cz. V rámci této strategie jsme se zaměřili na jednu z person, která hledala práci přes městské weby. Mětské weby však sekci s nabídkami práce mají málokdy.</a:t>
            </a:r>
          </a:p>
          <a:p>
            <a:r>
              <a:rPr lang="cs-CZ" sz="2000" b="1" dirty="0">
                <a:solidFill>
                  <a:srgbClr val="000000"/>
                </a:solidFill>
                <a:latin typeface="Enriqueta" panose="02000000000000000000" pitchFamily="2" charset="0"/>
                <a:cs typeface="Times New Roman" panose="02020603050405020304" pitchFamily="18" charset="0"/>
              </a:rPr>
              <a:t>Rozhodli jsme se proto oslovit tyto weby s možností doplnění této sekce, do které jim Profesia obsah vloží. Nechali jsme vytvořit speciální widgety pro jednoduché umístění webmasterů, příliš neznalých své práce a pokusili se oslovit některé weby měst. Až na pár mýlek (promiň Davide :-)) se nám podařilo oslovit větší část městských webů ČR a pozitivní odpovědi některých webmasterů nás překvapily.</a:t>
            </a: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Příklad linkbuildingu</a:t>
            </a:r>
          </a:p>
        </p:txBody>
      </p:sp>
    </p:spTree>
    <p:extLst>
      <p:ext uri="{BB962C8B-B14F-4D97-AF65-F5344CB8AC3E}">
        <p14:creationId xmlns:p14="http://schemas.microsoft.com/office/powerpoint/2010/main" val="294819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altLang="cs-CZ" sz="2800" b="1" dirty="0">
                <a:solidFill>
                  <a:srgbClr val="000000"/>
                </a:solidFill>
                <a:latin typeface="Enriqueta" panose="02000000000000000000" pitchFamily="2" charset="0"/>
                <a:cs typeface="Times New Roman" panose="02020603050405020304" pitchFamily="18" charset="0"/>
              </a:rPr>
              <a:t>Marketingová  komunikace  zahrnuje  činnosti,  které  sdělují  vlastnosti  výrobků  nebo služeb a jejich přednosti klíčovým zákazníkům a přesvědčují je k nákupu. (Kotler, 2007)</a:t>
            </a:r>
          </a:p>
        </p:txBody>
      </p:sp>
      <p:sp>
        <p:nvSpPr>
          <p:cNvPr id="6" name="Nadpis 5"/>
          <p:cNvSpPr>
            <a:spLocks noGrp="1"/>
          </p:cNvSpPr>
          <p:nvPr>
            <p:ph type="title"/>
          </p:nvPr>
        </p:nvSpPr>
        <p:spPr>
          <a:xfrm>
            <a:off x="179512" y="195486"/>
            <a:ext cx="6624736" cy="507703"/>
          </a:xfrm>
        </p:spPr>
        <p:txBody>
          <a:bodyPr/>
          <a:lstStyle/>
          <a:p>
            <a:r>
              <a:rPr lang="cs-CZ" b="1" dirty="0">
                <a:latin typeface="Enriqueta" panose="02000000000000000000" pitchFamily="2" charset="0"/>
              </a:rPr>
              <a:t>Marketingová komunikace 2007</a:t>
            </a:r>
          </a:p>
        </p:txBody>
      </p:sp>
    </p:spTree>
    <p:extLst>
      <p:ext uri="{BB962C8B-B14F-4D97-AF65-F5344CB8AC3E}">
        <p14:creationId xmlns:p14="http://schemas.microsoft.com/office/powerpoint/2010/main" val="2135501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168352"/>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V současnosti bylo osloveno pár set městských webů a realizováno 56 dokončených spoluprací (vše zdarma). Za poslední měsíc vygenerovaly odkazy z městských webů více než 4 500 návštěv (měřeno v období 4. 3. 2014-3. 4. 2014), které se dostávají k lokačně relevantním odpovědím a ty si mohou dále filtrovat.</a:t>
            </a: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Příklad linkbuildingu</a:t>
            </a:r>
          </a:p>
        </p:txBody>
      </p:sp>
      <p:pic>
        <p:nvPicPr>
          <p:cNvPr id="1026" name="Picture 2" descr="Výsledek obrázku pro profesia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5460" y="2942629"/>
            <a:ext cx="2741071" cy="1785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567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168352"/>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Microsite (někdy nazývané minisite, weblet či podpůrný web) patří mezi moderní marketingové nástroje. </a:t>
            </a:r>
          </a:p>
          <a:p>
            <a:r>
              <a:rPr lang="cs-CZ" sz="2000" b="1" dirty="0">
                <a:solidFill>
                  <a:srgbClr val="000000"/>
                </a:solidFill>
                <a:latin typeface="Enriqueta" panose="02000000000000000000" pitchFamily="2" charset="0"/>
                <a:cs typeface="Times New Roman" panose="02020603050405020304" pitchFamily="18" charset="0"/>
              </a:rPr>
              <a:t>Jde o malé weby zaměřené jedním konkrétním směrem, např. na propagaci nového výrobku či služby. </a:t>
            </a:r>
          </a:p>
          <a:p>
            <a:r>
              <a:rPr lang="cs-CZ" sz="2000" b="1" dirty="0">
                <a:solidFill>
                  <a:srgbClr val="000000"/>
                </a:solidFill>
                <a:latin typeface="Enriqueta" panose="02000000000000000000" pitchFamily="2" charset="0"/>
                <a:cs typeface="Times New Roman" panose="02020603050405020304" pitchFamily="18" charset="0"/>
              </a:rPr>
              <a:t>Díky této specializaci microsite dosahují marketingových cílů snáze a s nižšími náklady, než by se to podařilo stránkám včleněným do firemního webu.</a:t>
            </a: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Microsite</a:t>
            </a:r>
          </a:p>
        </p:txBody>
      </p:sp>
    </p:spTree>
    <p:extLst>
      <p:ext uri="{BB962C8B-B14F-4D97-AF65-F5344CB8AC3E}">
        <p14:creationId xmlns:p14="http://schemas.microsoft.com/office/powerpoint/2010/main" val="2212570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168352"/>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malý rozsah (microsite má obvykle 3–8 stran)</a:t>
            </a:r>
          </a:p>
          <a:p>
            <a:r>
              <a:rPr lang="cs-CZ" sz="2000" b="1" dirty="0">
                <a:solidFill>
                  <a:srgbClr val="000000"/>
                </a:solidFill>
                <a:latin typeface="Enriqueta" panose="02000000000000000000" pitchFamily="2" charset="0"/>
                <a:cs typeface="Times New Roman" panose="02020603050405020304" pitchFamily="18" charset="0"/>
              </a:rPr>
              <a:t>jednoduchá, často neobvykle řešená navigace</a:t>
            </a:r>
          </a:p>
          <a:p>
            <a:r>
              <a:rPr lang="cs-CZ" sz="2000" b="1" dirty="0">
                <a:solidFill>
                  <a:srgbClr val="000000"/>
                </a:solidFill>
                <a:latin typeface="Enriqueta" panose="02000000000000000000" pitchFamily="2" charset="0"/>
                <a:cs typeface="Times New Roman" panose="02020603050405020304" pitchFamily="18" charset="0"/>
              </a:rPr>
              <a:t>kreativnější grafika, microsite hojně obsahují dynamické efekty</a:t>
            </a:r>
          </a:p>
          <a:p>
            <a:r>
              <a:rPr lang="cs-CZ" sz="2000" b="1" dirty="0">
                <a:solidFill>
                  <a:srgbClr val="000000"/>
                </a:solidFill>
                <a:latin typeface="Enriqueta" panose="02000000000000000000" pitchFamily="2" charset="0"/>
                <a:cs typeface="Times New Roman" panose="02020603050405020304" pitchFamily="18" charset="0"/>
              </a:rPr>
              <a:t>vyšší interaktivita s uživateli (při tvorbě microsite se často využívá flash)</a:t>
            </a:r>
          </a:p>
          <a:p>
            <a:r>
              <a:rPr lang="cs-CZ" sz="2000" b="1" dirty="0">
                <a:solidFill>
                  <a:srgbClr val="000000"/>
                </a:solidFill>
                <a:latin typeface="Enriqueta" panose="02000000000000000000" pitchFamily="2" charset="0"/>
                <a:cs typeface="Times New Roman" panose="02020603050405020304" pitchFamily="18" charset="0"/>
              </a:rPr>
              <a:t>zaměření na užší cílovou skupinu</a:t>
            </a:r>
          </a:p>
          <a:p>
            <a:r>
              <a:rPr lang="cs-CZ" sz="2000" b="1" dirty="0">
                <a:solidFill>
                  <a:srgbClr val="000000"/>
                </a:solidFill>
                <a:latin typeface="Enriqueta" panose="02000000000000000000" pitchFamily="2" charset="0"/>
                <a:cs typeface="Times New Roman" panose="02020603050405020304" pitchFamily="18" charset="0"/>
              </a:rPr>
              <a:t>menší důraz na přístupnost a použitelnost</a:t>
            </a:r>
          </a:p>
          <a:p>
            <a:r>
              <a:rPr lang="cs-CZ" sz="2000" b="1" dirty="0">
                <a:solidFill>
                  <a:srgbClr val="000000"/>
                </a:solidFill>
                <a:latin typeface="Enriqueta" panose="02000000000000000000" pitchFamily="2" charset="0"/>
                <a:cs typeface="Times New Roman" panose="02020603050405020304" pitchFamily="18" charset="0"/>
              </a:rPr>
              <a:t>podpora virálního šíření informací, propojení na sociální sítě</a:t>
            </a:r>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Microsite</a:t>
            </a:r>
          </a:p>
        </p:txBody>
      </p:sp>
    </p:spTree>
    <p:extLst>
      <p:ext uri="{BB962C8B-B14F-4D97-AF65-F5344CB8AC3E}">
        <p14:creationId xmlns:p14="http://schemas.microsoft.com/office/powerpoint/2010/main" val="2145392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Plošná reklama – vůbec první reklama, která se objevila na internetu:</a:t>
            </a:r>
          </a:p>
          <a:p>
            <a:pPr lvl="1"/>
            <a:r>
              <a:rPr lang="cs-CZ" sz="1600" b="1" dirty="0">
                <a:solidFill>
                  <a:srgbClr val="000000"/>
                </a:solidFill>
                <a:latin typeface="Enriqueta" panose="02000000000000000000" pitchFamily="2" charset="0"/>
                <a:cs typeface="Times New Roman" panose="02020603050405020304" pitchFamily="18" charset="0"/>
              </a:rPr>
              <a:t>Bannery, popupy, buttons</a:t>
            </a:r>
          </a:p>
          <a:p>
            <a:r>
              <a:rPr lang="cs-CZ" sz="2000" b="1" dirty="0">
                <a:solidFill>
                  <a:srgbClr val="000000"/>
                </a:solidFill>
                <a:latin typeface="Enriqueta" panose="02000000000000000000" pitchFamily="2" charset="0"/>
                <a:cs typeface="Times New Roman" panose="02020603050405020304" pitchFamily="18" charset="0"/>
              </a:rPr>
              <a:t>Zápisy do katalogů</a:t>
            </a:r>
          </a:p>
          <a:p>
            <a:r>
              <a:rPr lang="cs-CZ" sz="2000" b="1" dirty="0">
                <a:solidFill>
                  <a:srgbClr val="000000"/>
                </a:solidFill>
                <a:latin typeface="Enriqueta" panose="02000000000000000000" pitchFamily="2" charset="0"/>
                <a:cs typeface="Times New Roman" panose="02020603050405020304" pitchFamily="18" charset="0"/>
              </a:rPr>
              <a:t>PPC – pay per click systémy</a:t>
            </a:r>
          </a:p>
          <a:p>
            <a:pPr lvl="1"/>
            <a:r>
              <a:rPr lang="cs-CZ" sz="1600" b="1" dirty="0">
                <a:solidFill>
                  <a:srgbClr val="000000"/>
                </a:solidFill>
                <a:latin typeface="Enriqueta" panose="02000000000000000000" pitchFamily="2" charset="0"/>
                <a:cs typeface="Times New Roman" panose="02020603050405020304" pitchFamily="18" charset="0"/>
              </a:rPr>
              <a:t>Adwords – nejrozšířenější reklamní síť od sloečnosti Google</a:t>
            </a:r>
          </a:p>
          <a:p>
            <a:pPr lvl="1"/>
            <a:r>
              <a:rPr lang="cs-CZ" sz="1600" b="1" dirty="0">
                <a:solidFill>
                  <a:srgbClr val="000000"/>
                </a:solidFill>
                <a:latin typeface="Enriqueta" panose="02000000000000000000" pitchFamily="2" charset="0"/>
                <a:cs typeface="Times New Roman" panose="02020603050405020304" pitchFamily="18" charset="0"/>
              </a:rPr>
              <a:t>Sklik – statečně bojující český konkurent Seznam</a:t>
            </a:r>
          </a:p>
          <a:p>
            <a:pPr lvl="1"/>
            <a:r>
              <a:rPr lang="cs-CZ" sz="1600" b="1" dirty="0">
                <a:solidFill>
                  <a:srgbClr val="000000"/>
                </a:solidFill>
                <a:latin typeface="Enriqueta" panose="02000000000000000000" pitchFamily="2" charset="0"/>
                <a:cs typeface="Times New Roman" panose="02020603050405020304" pitchFamily="18" charset="0"/>
              </a:rPr>
              <a:t>Etarget – kumuluje velké zpravodajské a zájmové portály</a:t>
            </a:r>
          </a:p>
          <a:p>
            <a:pPr lvl="1"/>
            <a:r>
              <a:rPr lang="cs-CZ" sz="1600" b="1" dirty="0">
                <a:solidFill>
                  <a:srgbClr val="000000"/>
                </a:solidFill>
                <a:latin typeface="Enriqueta" panose="02000000000000000000" pitchFamily="2" charset="0"/>
                <a:cs typeface="Times New Roman" panose="02020603050405020304" pitchFamily="18" charset="0"/>
              </a:rPr>
              <a:t>Facebook – nový a rychle rostoucí prostor pro online reklamu</a:t>
            </a:r>
            <a:endParaRPr 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Online reklama</a:t>
            </a:r>
          </a:p>
        </p:txBody>
      </p:sp>
    </p:spTree>
    <p:extLst>
      <p:ext uri="{BB962C8B-B14F-4D97-AF65-F5344CB8AC3E}">
        <p14:creationId xmlns:p14="http://schemas.microsoft.com/office/powerpoint/2010/main" val="3750965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Paid – Earned - Owned</a:t>
            </a:r>
          </a:p>
          <a:p>
            <a:r>
              <a:rPr lang="cs-CZ" sz="2000" b="1" dirty="0">
                <a:solidFill>
                  <a:srgbClr val="000000"/>
                </a:solidFill>
                <a:latin typeface="Enriqueta" panose="02000000000000000000" pitchFamily="2" charset="0"/>
                <a:cs typeface="Times New Roman" panose="02020603050405020304" pitchFamily="18" charset="0"/>
              </a:rPr>
              <a:t>Rozdělení sociálních médií</a:t>
            </a:r>
          </a:p>
          <a:p>
            <a:pPr lvl="1"/>
            <a:r>
              <a:rPr lang="cs-CZ" sz="1600" b="1" dirty="0">
                <a:solidFill>
                  <a:srgbClr val="000000"/>
                </a:solidFill>
                <a:latin typeface="Enriqueta" panose="02000000000000000000" pitchFamily="2" charset="0"/>
                <a:cs typeface="Times New Roman" panose="02020603050405020304" pitchFamily="18" charset="0"/>
              </a:rPr>
              <a:t>Sociální sítě</a:t>
            </a:r>
          </a:p>
          <a:p>
            <a:pPr lvl="1"/>
            <a:r>
              <a:rPr lang="cs-CZ" sz="1600" b="1" dirty="0">
                <a:solidFill>
                  <a:srgbClr val="000000"/>
                </a:solidFill>
                <a:latin typeface="Enriqueta" panose="02000000000000000000" pitchFamily="2" charset="0"/>
                <a:cs typeface="Times New Roman" panose="02020603050405020304" pitchFamily="18" charset="0"/>
              </a:rPr>
              <a:t>Obsahové komunity</a:t>
            </a:r>
          </a:p>
          <a:p>
            <a:pPr lvl="1"/>
            <a:r>
              <a:rPr lang="cs-CZ" sz="1600" b="1" dirty="0">
                <a:solidFill>
                  <a:srgbClr val="000000"/>
                </a:solidFill>
                <a:latin typeface="Enriqueta" panose="02000000000000000000" pitchFamily="2" charset="0"/>
                <a:cs typeface="Times New Roman" panose="02020603050405020304" pitchFamily="18" charset="0"/>
              </a:rPr>
              <a:t>Virtuální herní světy</a:t>
            </a:r>
          </a:p>
          <a:p>
            <a:pPr lvl="1"/>
            <a:r>
              <a:rPr lang="cs-CZ" sz="1600" b="1" dirty="0">
                <a:solidFill>
                  <a:srgbClr val="000000"/>
                </a:solidFill>
                <a:latin typeface="Enriqueta" panose="02000000000000000000" pitchFamily="2" charset="0"/>
                <a:cs typeface="Times New Roman" panose="02020603050405020304" pitchFamily="18" charset="0"/>
              </a:rPr>
              <a:t>Virtuální sociální světy</a:t>
            </a:r>
          </a:p>
          <a:p>
            <a:pPr lvl="1"/>
            <a:r>
              <a:rPr lang="cs-CZ" sz="1600" b="1" dirty="0">
                <a:solidFill>
                  <a:srgbClr val="000000"/>
                </a:solidFill>
                <a:latin typeface="Enriqueta" panose="02000000000000000000" pitchFamily="2" charset="0"/>
                <a:cs typeface="Times New Roman" panose="02020603050405020304" pitchFamily="18" charset="0"/>
              </a:rPr>
              <a:t>Blogy</a:t>
            </a:r>
          </a:p>
          <a:p>
            <a:pPr lvl="1"/>
            <a:r>
              <a:rPr lang="cs-CZ" sz="1600" b="1" dirty="0">
                <a:solidFill>
                  <a:srgbClr val="000000"/>
                </a:solidFill>
                <a:latin typeface="Enriqueta" panose="02000000000000000000" pitchFamily="2" charset="0"/>
                <a:cs typeface="Times New Roman" panose="02020603050405020304" pitchFamily="18" charset="0"/>
              </a:rPr>
              <a:t>Kolaborativní projekty</a:t>
            </a:r>
          </a:p>
          <a:p>
            <a:pPr lvl="1"/>
            <a:endParaRPr lang="cs-CZ" sz="1600" b="1" dirty="0">
              <a:solidFill>
                <a:srgbClr val="000000"/>
              </a:solidFill>
              <a:latin typeface="Enriqueta" panose="02000000000000000000" pitchFamily="2" charset="0"/>
              <a:cs typeface="Times New Roman" panose="02020603050405020304" pitchFamily="18" charset="0"/>
            </a:endParaRP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Sociální média</a:t>
            </a:r>
          </a:p>
        </p:txBody>
      </p:sp>
    </p:spTree>
    <p:extLst>
      <p:ext uri="{BB962C8B-B14F-4D97-AF65-F5344CB8AC3E}">
        <p14:creationId xmlns:p14="http://schemas.microsoft.com/office/powerpoint/2010/main" val="1172700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pPr lvl="1"/>
            <a:endParaRPr lang="cs-CZ" sz="1600" b="1" dirty="0">
              <a:solidFill>
                <a:srgbClr val="000000"/>
              </a:solidFill>
              <a:latin typeface="Enriqueta" panose="02000000000000000000" pitchFamily="2" charset="0"/>
              <a:cs typeface="Times New Roman" panose="02020603050405020304" pitchFamily="18" charset="0"/>
            </a:endParaRP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Sociální média</a:t>
            </a:r>
          </a:p>
        </p:txBody>
      </p:sp>
      <p:pic>
        <p:nvPicPr>
          <p:cNvPr id="2" name="Picture 1"/>
          <p:cNvPicPr>
            <a:picLocks noChangeAspect="1"/>
          </p:cNvPicPr>
          <p:nvPr/>
        </p:nvPicPr>
        <p:blipFill rotWithShape="1">
          <a:blip r:embed="rId3"/>
          <a:srcRect l="29131" t="54200" r="29131" b="23401"/>
          <a:stretch/>
        </p:blipFill>
        <p:spPr>
          <a:xfrm>
            <a:off x="169397" y="1635646"/>
            <a:ext cx="8822993" cy="2663545"/>
          </a:xfrm>
          <a:prstGeom prst="rect">
            <a:avLst/>
          </a:prstGeom>
        </p:spPr>
      </p:pic>
    </p:spTree>
    <p:extLst>
      <p:ext uri="{BB962C8B-B14F-4D97-AF65-F5344CB8AC3E}">
        <p14:creationId xmlns:p14="http://schemas.microsoft.com/office/powerpoint/2010/main" val="2988592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Vyhledávače obsahují:</a:t>
            </a:r>
          </a:p>
          <a:p>
            <a:pPr lvl="1"/>
            <a:r>
              <a:rPr lang="cs-CZ" sz="1600" b="1" dirty="0">
                <a:solidFill>
                  <a:srgbClr val="000000"/>
                </a:solidFill>
                <a:latin typeface="Enriqueta" panose="02000000000000000000" pitchFamily="2" charset="0"/>
                <a:cs typeface="Times New Roman" panose="02020603050405020304" pitchFamily="18" charset="0"/>
              </a:rPr>
              <a:t>Porgramy pro procházení stránek (Crawling)</a:t>
            </a:r>
          </a:p>
          <a:p>
            <a:pPr lvl="1"/>
            <a:r>
              <a:rPr lang="cs-CZ" sz="1600" b="1" dirty="0">
                <a:solidFill>
                  <a:srgbClr val="000000"/>
                </a:solidFill>
                <a:latin typeface="Enriqueta" panose="02000000000000000000" pitchFamily="2" charset="0"/>
                <a:cs typeface="Times New Roman" panose="02020603050405020304" pitchFamily="18" charset="0"/>
              </a:rPr>
              <a:t>Programy pro indexaci stránek (Indexing)</a:t>
            </a:r>
          </a:p>
          <a:p>
            <a:pPr lvl="1"/>
            <a:r>
              <a:rPr lang="cs-CZ" sz="1600" b="1" dirty="0">
                <a:solidFill>
                  <a:srgbClr val="000000"/>
                </a:solidFill>
                <a:latin typeface="Enriqueta" panose="02000000000000000000" pitchFamily="2" charset="0"/>
                <a:cs typeface="Times New Roman" panose="02020603050405020304" pitchFamily="18" charset="0"/>
              </a:rPr>
              <a:t>Algoritmy pro řazení stránek (Ranking)</a:t>
            </a:r>
          </a:p>
          <a:p>
            <a:pPr lvl="1"/>
            <a:r>
              <a:rPr lang="cs-CZ" sz="1600" b="1" dirty="0">
                <a:solidFill>
                  <a:srgbClr val="000000"/>
                </a:solidFill>
                <a:latin typeface="Enriqueta" panose="02000000000000000000" pitchFamily="2" charset="0"/>
                <a:cs typeface="Times New Roman" panose="02020603050405020304" pitchFamily="18" charset="0"/>
              </a:rPr>
              <a:t>Databáze stránek a dokumentů</a:t>
            </a:r>
          </a:p>
          <a:p>
            <a:pPr lvl="1"/>
            <a:r>
              <a:rPr lang="cs-CZ" sz="1600" b="1" dirty="0">
                <a:solidFill>
                  <a:srgbClr val="000000"/>
                </a:solidFill>
                <a:latin typeface="Enriqueta" panose="02000000000000000000" pitchFamily="2" charset="0"/>
                <a:cs typeface="Times New Roman" panose="02020603050405020304" pitchFamily="18" charset="0"/>
              </a:rPr>
              <a:t>Řada informací</a:t>
            </a:r>
          </a:p>
          <a:p>
            <a:r>
              <a:rPr lang="cs-CZ" sz="2000" b="1" dirty="0">
                <a:solidFill>
                  <a:srgbClr val="000000"/>
                </a:solidFill>
                <a:latin typeface="Enriqueta" panose="02000000000000000000" pitchFamily="2" charset="0"/>
                <a:cs typeface="Times New Roman" panose="02020603050405020304" pitchFamily="18" charset="0"/>
              </a:rPr>
              <a:t>Google má proto datacentra po celém světě plné serverů a diskových polí.</a:t>
            </a:r>
          </a:p>
          <a:p>
            <a:endParaRPr lang="cs-CZ" sz="2000" b="1" dirty="0">
              <a:solidFill>
                <a:srgbClr val="000000"/>
              </a:solidFill>
              <a:latin typeface="Enriqueta" panose="02000000000000000000" pitchFamily="2" charset="0"/>
              <a:cs typeface="Times New Roman" panose="02020603050405020304" pitchFamily="18" charset="0"/>
            </a:endParaRP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200800" cy="507703"/>
          </a:xfrm>
        </p:spPr>
        <p:txBody>
          <a:bodyPr/>
          <a:lstStyle/>
          <a:p>
            <a:r>
              <a:rPr lang="cs-CZ" b="1" dirty="0">
                <a:latin typeface="Enriqueta" panose="02000000000000000000" pitchFamily="2" charset="0"/>
              </a:rPr>
              <a:t>SEO – optimalizace webu pro vyhledávače</a:t>
            </a:r>
          </a:p>
        </p:txBody>
      </p:sp>
    </p:spTree>
    <p:extLst>
      <p:ext uri="{BB962C8B-B14F-4D97-AF65-F5344CB8AC3E}">
        <p14:creationId xmlns:p14="http://schemas.microsoft.com/office/powerpoint/2010/main" val="720084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72408"/>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Optimalizovaná stránka má větší šanci umístit se výše ve výsledcích vyhledávání.</a:t>
            </a:r>
          </a:p>
          <a:p>
            <a:r>
              <a:rPr lang="cs-CZ" sz="2000" b="1" dirty="0">
                <a:solidFill>
                  <a:srgbClr val="000000"/>
                </a:solidFill>
                <a:latin typeface="Enriqueta" panose="02000000000000000000" pitchFamily="2" charset="0"/>
                <a:cs typeface="Times New Roman" panose="02020603050405020304" pitchFamily="18" charset="0"/>
              </a:rPr>
              <a:t>75% uživatelů nikdy nenahlédne na druhou stránku výsledků vyhledávání.</a:t>
            </a:r>
          </a:p>
          <a:p>
            <a:r>
              <a:rPr lang="cs-CZ" sz="2000" b="1" dirty="0">
                <a:solidFill>
                  <a:srgbClr val="000000"/>
                </a:solidFill>
                <a:latin typeface="Enriqueta" panose="02000000000000000000" pitchFamily="2" charset="0"/>
                <a:cs typeface="Times New Roman" panose="02020603050405020304" pitchFamily="18" charset="0"/>
              </a:rPr>
              <a:t>Probíhá pomocí úpravy html kódu, ze kterého Crawlers čerpají informace pro indexaci informací na webu.</a:t>
            </a:r>
          </a:p>
          <a:p>
            <a:r>
              <a:rPr lang="cs-CZ" sz="2000" b="1" dirty="0">
                <a:solidFill>
                  <a:srgbClr val="000000"/>
                </a:solidFill>
                <a:latin typeface="Enriqueta" panose="02000000000000000000" pitchFamily="2" charset="0"/>
                <a:cs typeface="Times New Roman" panose="02020603050405020304" pitchFamily="18" charset="0"/>
              </a:rPr>
              <a:t>Pozice ve vyhledávači nelze garantovat! Pokud vám někdy někdo toto nabídne, nemluví pravdu!</a:t>
            </a:r>
          </a:p>
          <a:p>
            <a:r>
              <a:rPr lang="cs-CZ" sz="2000" b="1" dirty="0">
                <a:solidFill>
                  <a:srgbClr val="000000"/>
                </a:solidFill>
                <a:latin typeface="Enriqueta" panose="02000000000000000000" pitchFamily="2" charset="0"/>
                <a:cs typeface="Times New Roman" panose="02020603050405020304" pitchFamily="18" charset="0"/>
              </a:rPr>
              <a:t>Být vysoko je jedna věc, ale je nutné být vysoko také při vysoce konverzních klíčových slovech. Tam je ovšem konkurence největší.</a:t>
            </a: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200800" cy="507703"/>
          </a:xfrm>
        </p:spPr>
        <p:txBody>
          <a:bodyPr/>
          <a:lstStyle/>
          <a:p>
            <a:r>
              <a:rPr lang="cs-CZ" b="1" dirty="0">
                <a:latin typeface="Enriqueta" panose="02000000000000000000" pitchFamily="2" charset="0"/>
              </a:rPr>
              <a:t>SEO – optimalizace webu pro vyhledávače</a:t>
            </a:r>
          </a:p>
        </p:txBody>
      </p:sp>
    </p:spTree>
    <p:extLst>
      <p:ext uri="{BB962C8B-B14F-4D97-AF65-F5344CB8AC3E}">
        <p14:creationId xmlns:p14="http://schemas.microsoft.com/office/powerpoint/2010/main" val="3345717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72408"/>
          </a:xfrm>
          <a:prstGeom prst="rect">
            <a:avLst/>
          </a:prstGeom>
        </p:spPr>
        <p:txBody>
          <a:bodyPr>
            <a:noAutofit/>
          </a:bodyPr>
          <a:lstStyle/>
          <a:p>
            <a:pPr>
              <a:lnSpc>
                <a:spcPct val="150000"/>
              </a:lnSpc>
            </a:pPr>
            <a:r>
              <a:rPr lang="cs-CZ" sz="2000" b="1" dirty="0">
                <a:solidFill>
                  <a:srgbClr val="000000"/>
                </a:solidFill>
                <a:latin typeface="Enriqueta" panose="02000000000000000000" pitchFamily="2" charset="0"/>
                <a:cs typeface="Times New Roman" panose="02020603050405020304" pitchFamily="18" charset="0"/>
              </a:rPr>
              <a:t>Vytvářet stránku primárně pro uživatele, ne pro vyhledávače. </a:t>
            </a:r>
          </a:p>
          <a:p>
            <a:pPr>
              <a:lnSpc>
                <a:spcPct val="150000"/>
              </a:lnSpc>
            </a:pPr>
            <a:r>
              <a:rPr lang="cs-CZ" sz="2000" b="1" dirty="0">
                <a:solidFill>
                  <a:srgbClr val="000000"/>
                </a:solidFill>
                <a:latin typeface="Enriqueta" panose="02000000000000000000" pitchFamily="2" charset="0"/>
                <a:cs typeface="Times New Roman" panose="02020603050405020304" pitchFamily="18" charset="0"/>
              </a:rPr>
              <a:t>Neklamat návštěvníky stránky. </a:t>
            </a:r>
          </a:p>
          <a:p>
            <a:pPr>
              <a:lnSpc>
                <a:spcPct val="150000"/>
              </a:lnSpc>
            </a:pPr>
            <a:r>
              <a:rPr lang="cs-CZ" sz="2000" b="1" dirty="0">
                <a:solidFill>
                  <a:srgbClr val="000000"/>
                </a:solidFill>
                <a:latin typeface="Enriqueta" panose="02000000000000000000" pitchFamily="2" charset="0"/>
                <a:cs typeface="Times New Roman" panose="02020603050405020304" pitchFamily="18" charset="0"/>
              </a:rPr>
              <a:t>Vyhnout se trikům pro vylepšení pozice ve vyhledávačích. </a:t>
            </a:r>
          </a:p>
          <a:p>
            <a:pPr>
              <a:lnSpc>
                <a:spcPct val="150000"/>
              </a:lnSpc>
            </a:pPr>
            <a:r>
              <a:rPr lang="cs-CZ" sz="2000" b="1" dirty="0">
                <a:solidFill>
                  <a:srgbClr val="000000"/>
                </a:solidFill>
                <a:latin typeface="Enriqueta" panose="02000000000000000000" pitchFamily="2" charset="0"/>
                <a:cs typeface="Times New Roman" panose="02020603050405020304" pitchFamily="18" charset="0"/>
              </a:rPr>
              <a:t>Zamyslet se nad tím, co dělá stránku unikátní a udělat ji opravdu výjimečnou v daném oboru.</a:t>
            </a: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200800" cy="507703"/>
          </a:xfrm>
        </p:spPr>
        <p:txBody>
          <a:bodyPr/>
          <a:lstStyle/>
          <a:p>
            <a:r>
              <a:rPr lang="cs-CZ" b="1" dirty="0">
                <a:latin typeface="Enriqueta" panose="02000000000000000000" pitchFamily="2" charset="0"/>
              </a:rPr>
              <a:t>SEO – doporučení od vyhledávače Google</a:t>
            </a:r>
          </a:p>
        </p:txBody>
      </p:sp>
    </p:spTree>
    <p:extLst>
      <p:ext uri="{BB962C8B-B14F-4D97-AF65-F5344CB8AC3E}">
        <p14:creationId xmlns:p14="http://schemas.microsoft.com/office/powerpoint/2010/main" val="6902362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3960440"/>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Komunikace a propagace prostřednictvím chytrého telefonu, mobilního telefonu nebo tabletu. </a:t>
            </a:r>
          </a:p>
          <a:p>
            <a:r>
              <a:rPr lang="cs-CZ" sz="2000" b="1" dirty="0">
                <a:solidFill>
                  <a:srgbClr val="000000"/>
                </a:solidFill>
                <a:latin typeface="Enriqueta" panose="02000000000000000000" pitchFamily="2" charset="0"/>
                <a:cs typeface="Times New Roman" panose="02020603050405020304" pitchFamily="18" charset="0"/>
              </a:rPr>
              <a:t>Odlišením je mobilita zařízení, na kterém je komuniakce zobrazena.</a:t>
            </a:r>
          </a:p>
          <a:p>
            <a:r>
              <a:rPr lang="cs-CZ" sz="2000" b="1" dirty="0">
                <a:solidFill>
                  <a:srgbClr val="000000"/>
                </a:solidFill>
                <a:latin typeface="Enriqueta" panose="02000000000000000000" pitchFamily="2" charset="0"/>
                <a:cs typeface="Times New Roman" panose="02020603050405020304" pitchFamily="18" charset="0"/>
              </a:rPr>
              <a:t>Jedná se o statické nebo dynamické reklamy, SMS nebo MMS.</a:t>
            </a:r>
          </a:p>
          <a:p>
            <a:r>
              <a:rPr lang="cs-CZ" sz="2000" b="1" dirty="0">
                <a:solidFill>
                  <a:srgbClr val="000000"/>
                </a:solidFill>
                <a:latin typeface="Enriqueta" panose="02000000000000000000" pitchFamily="2" charset="0"/>
                <a:cs typeface="Times New Roman" panose="02020603050405020304" pitchFamily="18" charset="0"/>
              </a:rPr>
              <a:t>V poslední době jsou populární geolokační služby, které do sebe imlementují sociální sítě.</a:t>
            </a:r>
          </a:p>
          <a:p>
            <a:r>
              <a:rPr lang="cs-CZ" sz="2000" b="1" dirty="0">
                <a:solidFill>
                  <a:srgbClr val="000000"/>
                </a:solidFill>
                <a:latin typeface="Enriqueta" panose="02000000000000000000" pitchFamily="2" charset="0"/>
                <a:cs typeface="Times New Roman" panose="02020603050405020304" pitchFamily="18" charset="0"/>
              </a:rPr>
              <a:t>Reklama v zařízení tak využije aktuální polohy člověka.</a:t>
            </a:r>
          </a:p>
          <a:p>
            <a:r>
              <a:rPr lang="cs-CZ" sz="2000" b="1" dirty="0">
                <a:solidFill>
                  <a:srgbClr val="000000"/>
                </a:solidFill>
                <a:latin typeface="Enriqueta" panose="02000000000000000000" pitchFamily="2" charset="0"/>
                <a:cs typeface="Times New Roman" panose="02020603050405020304" pitchFamily="18" charset="0"/>
              </a:rPr>
              <a:t>Neustálé připojení mobilního telefonu k internetu.</a:t>
            </a:r>
          </a:p>
          <a:p>
            <a:r>
              <a:rPr lang="cs-CZ" sz="2000" b="1" dirty="0">
                <a:solidFill>
                  <a:srgbClr val="000000"/>
                </a:solidFill>
                <a:latin typeface="Enriqueta" panose="02000000000000000000" pitchFamily="2" charset="0"/>
                <a:cs typeface="Times New Roman" panose="02020603050405020304" pitchFamily="18" charset="0"/>
              </a:rPr>
              <a:t>Stírá se rozdíl mezi mobilním marketingem a marketingovou komunikací na sociálních sítích a online reklamou.</a:t>
            </a:r>
          </a:p>
        </p:txBody>
      </p:sp>
      <p:sp>
        <p:nvSpPr>
          <p:cNvPr id="6" name="Nadpis 5"/>
          <p:cNvSpPr>
            <a:spLocks noGrp="1"/>
          </p:cNvSpPr>
          <p:nvPr>
            <p:ph type="title"/>
          </p:nvPr>
        </p:nvSpPr>
        <p:spPr>
          <a:xfrm>
            <a:off x="179512" y="195486"/>
            <a:ext cx="6120680" cy="507703"/>
          </a:xfrm>
        </p:spPr>
        <p:txBody>
          <a:bodyPr/>
          <a:lstStyle/>
          <a:p>
            <a:r>
              <a:rPr lang="cs-CZ" b="1" dirty="0">
                <a:latin typeface="Enriqueta" panose="02000000000000000000" pitchFamily="2" charset="0"/>
              </a:rPr>
              <a:t>Mobilní marketing</a:t>
            </a:r>
          </a:p>
        </p:txBody>
      </p:sp>
    </p:spTree>
    <p:extLst>
      <p:ext uri="{BB962C8B-B14F-4D97-AF65-F5344CB8AC3E}">
        <p14:creationId xmlns:p14="http://schemas.microsoft.com/office/powerpoint/2010/main" val="2998168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pPr defTabSz="457200">
              <a:spcAft>
                <a:spcPts val="600"/>
              </a:spcAft>
              <a:buClr>
                <a:srgbClr val="1CADE4">
                  <a:lumMod val="75000"/>
                </a:srgbClr>
              </a:buClr>
              <a:buSzPct val="145000"/>
            </a:pPr>
            <a:r>
              <a:rPr lang="cs-CZ" sz="2000" dirty="0">
                <a:solidFill>
                  <a:prstClr val="black"/>
                </a:solidFill>
                <a:latin typeface="Enriqueta" panose="02000000000000000000" pitchFamily="2" charset="0"/>
              </a:rPr>
              <a:t>Prostřednictvím marketingové komunikace se firmy snaží informovat, přesvědčovat a upomínat spotřebitele (přímo nebo nepřímo) o výrobcích nebo značkách, které prodávají. Je prostředkem, pomocí něhož může firma vyvolat </a:t>
            </a:r>
            <a:r>
              <a:rPr lang="cs-CZ" sz="2000" b="1" dirty="0">
                <a:solidFill>
                  <a:prstClr val="black"/>
                </a:solidFill>
                <a:latin typeface="Enriqueta" panose="02000000000000000000" pitchFamily="2" charset="0"/>
              </a:rPr>
              <a:t>dialog</a:t>
            </a:r>
            <a:r>
              <a:rPr lang="cs-CZ" sz="2000" dirty="0">
                <a:solidFill>
                  <a:prstClr val="black"/>
                </a:solidFill>
                <a:latin typeface="Enriqueta" panose="02000000000000000000" pitchFamily="2" charset="0"/>
              </a:rPr>
              <a:t> a </a:t>
            </a:r>
            <a:r>
              <a:rPr lang="cs-CZ" sz="2000" b="1" dirty="0">
                <a:solidFill>
                  <a:prstClr val="black"/>
                </a:solidFill>
                <a:latin typeface="Enriqueta" panose="02000000000000000000" pitchFamily="2" charset="0"/>
              </a:rPr>
              <a:t>navázat se spotřebiteli vztahy</a:t>
            </a:r>
            <a:r>
              <a:rPr lang="cs-CZ" sz="2000" dirty="0">
                <a:solidFill>
                  <a:prstClr val="black"/>
                </a:solidFill>
                <a:latin typeface="Enriqueta" panose="02000000000000000000" pitchFamily="2" charset="0"/>
              </a:rPr>
              <a:t>. Marketingová komunikace také spotřebitelům ukazuje, jak a proč je výrobek používán, kým, kde a kdy. Umožňuje spojit svou značku s určitými lidmi, místy, událostmi, značkami, zážitky, pocity a věcmi. Dokáže přispět k </a:t>
            </a:r>
            <a:r>
              <a:rPr lang="cs-CZ" sz="2000" b="1" dirty="0">
                <a:solidFill>
                  <a:prstClr val="black"/>
                </a:solidFill>
                <a:latin typeface="Enriqueta" panose="02000000000000000000" pitchFamily="2" charset="0"/>
              </a:rPr>
              <a:t>hodnotě značky </a:t>
            </a:r>
            <a:r>
              <a:rPr lang="cs-CZ" sz="2000" dirty="0">
                <a:solidFill>
                  <a:prstClr val="black"/>
                </a:solidFill>
                <a:latin typeface="Enriqueta" panose="02000000000000000000" pitchFamily="2" charset="0"/>
              </a:rPr>
              <a:t>(spotřebitelé si ji vryjí do paměti) a vytvoření jejího</a:t>
            </a:r>
            <a:r>
              <a:rPr lang="cs-CZ" sz="2000" b="1" dirty="0">
                <a:solidFill>
                  <a:prstClr val="black"/>
                </a:solidFill>
                <a:latin typeface="Enriqueta" panose="02000000000000000000" pitchFamily="2" charset="0"/>
              </a:rPr>
              <a:t> image</a:t>
            </a:r>
            <a:r>
              <a:rPr lang="cs-CZ" sz="2000" dirty="0">
                <a:solidFill>
                  <a:prstClr val="black"/>
                </a:solidFill>
                <a:latin typeface="Enriqueta" panose="02000000000000000000" pitchFamily="2" charset="0"/>
              </a:rPr>
              <a:t>, ovlivňuje růst tržeb a dokonce i hodnotu pro akcionáře. (Kotler, 2013)</a:t>
            </a:r>
            <a:endParaRPr lang="en-GB" sz="2000" dirty="0">
              <a:solidFill>
                <a:prstClr val="black"/>
              </a:solidFill>
              <a:latin typeface="Enriqueta" panose="02000000000000000000" pitchFamily="2" charset="0"/>
            </a:endParaRPr>
          </a:p>
          <a:p>
            <a:endParaRPr lang="cs-CZ" altLang="cs-CZ" sz="11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6624736" cy="507703"/>
          </a:xfrm>
        </p:spPr>
        <p:txBody>
          <a:bodyPr/>
          <a:lstStyle/>
          <a:p>
            <a:r>
              <a:rPr lang="cs-CZ" b="1" dirty="0">
                <a:latin typeface="Enriqueta" panose="02000000000000000000" pitchFamily="2" charset="0"/>
              </a:rPr>
              <a:t>Marketingová komunikace 2013</a:t>
            </a:r>
          </a:p>
        </p:txBody>
      </p:sp>
    </p:spTree>
    <p:extLst>
      <p:ext uri="{BB962C8B-B14F-4D97-AF65-F5344CB8AC3E}">
        <p14:creationId xmlns:p14="http://schemas.microsoft.com/office/powerpoint/2010/main" val="2000040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4104456"/>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Vysoce účinný nástroj u produktů se kterými je spojena určitá </a:t>
            </a:r>
            <a:r>
              <a:rPr lang="cs-CZ" sz="2000" b="1" u="sng" dirty="0">
                <a:solidFill>
                  <a:srgbClr val="000000"/>
                </a:solidFill>
                <a:latin typeface="Enriqueta" panose="02000000000000000000" pitchFamily="2" charset="0"/>
                <a:cs typeface="Times New Roman" panose="02020603050405020304" pitchFamily="18" charset="0"/>
              </a:rPr>
              <a:t>expertní znalost</a:t>
            </a:r>
            <a:r>
              <a:rPr lang="cs-CZ" sz="2000" b="1" dirty="0">
                <a:solidFill>
                  <a:srgbClr val="000000"/>
                </a:solidFill>
                <a:latin typeface="Enriqueta" panose="02000000000000000000" pitchFamily="2" charset="0"/>
                <a:cs typeface="Times New Roman" panose="02020603050405020304" pitchFamily="18" charset="0"/>
              </a:rPr>
              <a:t>: konzultační služby, finanční služby, koučování a mentorování, vzdělávání, průmyslová odvětví na B2B trhu, webdesign a IT obecně.</a:t>
            </a:r>
          </a:p>
          <a:p>
            <a:r>
              <a:rPr lang="cs-CZ" sz="2000" b="1" dirty="0">
                <a:solidFill>
                  <a:srgbClr val="000000"/>
                </a:solidFill>
                <a:latin typeface="Enriqueta" panose="02000000000000000000" pitchFamily="2" charset="0"/>
                <a:cs typeface="Times New Roman" panose="02020603050405020304" pitchFamily="18" charset="0"/>
              </a:rPr>
              <a:t>Možný prostředek pro překonání nehmatatelnosti služby – vyzkoušení zdarma.</a:t>
            </a:r>
          </a:p>
          <a:p>
            <a:r>
              <a:rPr lang="cs-CZ" sz="2000" b="1" dirty="0">
                <a:solidFill>
                  <a:srgbClr val="000000"/>
                </a:solidFill>
                <a:latin typeface="Enriqueta" panose="02000000000000000000" pitchFamily="2" charset="0"/>
                <a:cs typeface="Times New Roman" panose="02020603050405020304" pitchFamily="18" charset="0"/>
              </a:rPr>
              <a:t>U složitých produktů nástroj vysvětlení problematiky a popis hodnoty a přínosů pro zákazníka.</a:t>
            </a:r>
          </a:p>
          <a:p>
            <a:r>
              <a:rPr lang="cs-CZ" sz="2000" b="1" dirty="0">
                <a:solidFill>
                  <a:srgbClr val="000000"/>
                </a:solidFill>
                <a:latin typeface="Enriqueta" panose="02000000000000000000" pitchFamily="2" charset="0"/>
                <a:cs typeface="Times New Roman" panose="02020603050405020304" pitchFamily="18" charset="0"/>
              </a:rPr>
              <a:t>Efektivní na B2B trhu jako nástroj získávání zpětné vazby.</a:t>
            </a:r>
          </a:p>
          <a:p>
            <a:r>
              <a:rPr lang="cs-CZ" sz="2000" b="1" dirty="0">
                <a:solidFill>
                  <a:srgbClr val="000000"/>
                </a:solidFill>
                <a:latin typeface="Enriqueta" panose="02000000000000000000" pitchFamily="2" charset="0"/>
                <a:cs typeface="Times New Roman" panose="02020603050405020304" pitchFamily="18" charset="0"/>
              </a:rPr>
              <a:t>Při registraci je možné získávat další emailové adresy a rozšiřovat emailingový list.</a:t>
            </a:r>
          </a:p>
          <a:p>
            <a:r>
              <a:rPr lang="cs-CZ" sz="2000" b="1" dirty="0">
                <a:solidFill>
                  <a:srgbClr val="000000"/>
                </a:solidFill>
                <a:latin typeface="Enriqueta" panose="02000000000000000000" pitchFamily="2" charset="0"/>
                <a:cs typeface="Times New Roman" panose="02020603050405020304" pitchFamily="18" charset="0"/>
              </a:rPr>
              <a:t>Během webináře může docházet k interakci.</a:t>
            </a:r>
          </a:p>
          <a:p>
            <a:endParaRPr lang="cs-CZ" sz="2000" b="1" dirty="0">
              <a:solidFill>
                <a:srgbClr val="000000"/>
              </a:solidFill>
              <a:latin typeface="Enriqueta" panose="02000000000000000000" pitchFamily="2" charset="0"/>
              <a:cs typeface="Times New Roman" panose="02020603050405020304" pitchFamily="18" charset="0"/>
            </a:endParaRPr>
          </a:p>
          <a:p>
            <a:endParaRPr lang="cs-CZ" sz="2000" b="1" dirty="0">
              <a:solidFill>
                <a:srgbClr val="000000"/>
              </a:solidFill>
              <a:latin typeface="Enriqueta" panose="02000000000000000000" pitchFamily="2" charset="0"/>
              <a:cs typeface="Times New Roman" panose="02020603050405020304" pitchFamily="18" charset="0"/>
            </a:endParaRP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Webináře</a:t>
            </a:r>
          </a:p>
        </p:txBody>
      </p:sp>
    </p:spTree>
    <p:extLst>
      <p:ext uri="{BB962C8B-B14F-4D97-AF65-F5344CB8AC3E}">
        <p14:creationId xmlns:p14="http://schemas.microsoft.com/office/powerpoint/2010/main" val="4048120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V novém prostředí, kde se firmy a značky stávají mediálními společnostmi s přímým dosahem na své zákazníky je kvalitní obsah velmi důležitý.</a:t>
            </a: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Obsahový marketing</a:t>
            </a:r>
          </a:p>
        </p:txBody>
      </p:sp>
      <p:sp>
        <p:nvSpPr>
          <p:cNvPr id="2" name="Oval 1"/>
          <p:cNvSpPr/>
          <p:nvPr/>
        </p:nvSpPr>
        <p:spPr>
          <a:xfrm>
            <a:off x="2915816" y="2190402"/>
            <a:ext cx="1944216" cy="1944216"/>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cs-CZ"/>
          </a:p>
        </p:txBody>
      </p:sp>
      <p:sp>
        <p:nvSpPr>
          <p:cNvPr id="5" name="Oval 4"/>
          <p:cNvSpPr/>
          <p:nvPr/>
        </p:nvSpPr>
        <p:spPr>
          <a:xfrm>
            <a:off x="4355976" y="2211710"/>
            <a:ext cx="1944216" cy="1944216"/>
          </a:xfrm>
          <a:prstGeom prst="ellipse">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lang="cs-CZ"/>
          </a:p>
        </p:txBody>
      </p:sp>
      <p:sp>
        <p:nvSpPr>
          <p:cNvPr id="4" name="TextBox 3"/>
          <p:cNvSpPr txBox="1"/>
          <p:nvPr/>
        </p:nvSpPr>
        <p:spPr>
          <a:xfrm>
            <a:off x="1547664" y="2766466"/>
            <a:ext cx="1440160" cy="646331"/>
          </a:xfrm>
          <a:prstGeom prst="rect">
            <a:avLst/>
          </a:prstGeom>
          <a:noFill/>
        </p:spPr>
        <p:txBody>
          <a:bodyPr wrap="square" rtlCol="0">
            <a:spAutoFit/>
          </a:bodyPr>
          <a:lstStyle/>
          <a:p>
            <a:r>
              <a:rPr lang="cs-CZ" dirty="0">
                <a:latin typeface="Enriqueta" panose="02000000000000000000" pitchFamily="2" charset="0"/>
              </a:rPr>
              <a:t>Co lidem chcete říct</a:t>
            </a:r>
          </a:p>
        </p:txBody>
      </p:sp>
      <p:sp>
        <p:nvSpPr>
          <p:cNvPr id="7" name="TextBox 6"/>
          <p:cNvSpPr txBox="1"/>
          <p:nvPr/>
        </p:nvSpPr>
        <p:spPr>
          <a:xfrm>
            <a:off x="6444208" y="2766465"/>
            <a:ext cx="1440160" cy="646331"/>
          </a:xfrm>
          <a:prstGeom prst="rect">
            <a:avLst/>
          </a:prstGeom>
          <a:noFill/>
        </p:spPr>
        <p:txBody>
          <a:bodyPr wrap="square" rtlCol="0">
            <a:spAutoFit/>
          </a:bodyPr>
          <a:lstStyle/>
          <a:p>
            <a:r>
              <a:rPr lang="cs-CZ" dirty="0">
                <a:latin typeface="Enriqueta" panose="02000000000000000000" pitchFamily="2" charset="0"/>
              </a:rPr>
              <a:t>Co lidi zajímá</a:t>
            </a:r>
          </a:p>
        </p:txBody>
      </p:sp>
      <p:sp>
        <p:nvSpPr>
          <p:cNvPr id="8" name="TextBox 7"/>
          <p:cNvSpPr txBox="1"/>
          <p:nvPr/>
        </p:nvSpPr>
        <p:spPr>
          <a:xfrm>
            <a:off x="4211960" y="4134618"/>
            <a:ext cx="1440160" cy="646331"/>
          </a:xfrm>
          <a:prstGeom prst="rect">
            <a:avLst/>
          </a:prstGeom>
          <a:noFill/>
        </p:spPr>
        <p:txBody>
          <a:bodyPr wrap="square" rtlCol="0">
            <a:spAutoFit/>
          </a:bodyPr>
          <a:lstStyle/>
          <a:p>
            <a:r>
              <a:rPr lang="cs-CZ" dirty="0">
                <a:latin typeface="Enriqueta" panose="02000000000000000000" pitchFamily="2" charset="0"/>
              </a:rPr>
              <a:t>Skvělý obsah</a:t>
            </a:r>
          </a:p>
        </p:txBody>
      </p:sp>
      <p:sp>
        <p:nvSpPr>
          <p:cNvPr id="9" name="Up Arrow 8"/>
          <p:cNvSpPr/>
          <p:nvPr/>
        </p:nvSpPr>
        <p:spPr>
          <a:xfrm>
            <a:off x="4523044" y="3509595"/>
            <a:ext cx="216024"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10157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1000"/>
                                        <p:tgtEl>
                                          <p:spTgt spid="9"/>
                                        </p:tgtEl>
                                      </p:cBhvr>
                                    </p:animEffect>
                                    <p:anim calcmode="lin" valueType="num">
                                      <p:cBhvr>
                                        <p:cTn id="41" dur="1000" fill="hold"/>
                                        <p:tgtEl>
                                          <p:spTgt spid="9"/>
                                        </p:tgtEl>
                                        <p:attrNameLst>
                                          <p:attrName>ppt_x</p:attrName>
                                        </p:attrNameLst>
                                      </p:cBhvr>
                                      <p:tavLst>
                                        <p:tav tm="0">
                                          <p:val>
                                            <p:strVal val="#ppt_x"/>
                                          </p:val>
                                        </p:tav>
                                        <p:tav tm="100000">
                                          <p:val>
                                            <p:strVal val="#ppt_x"/>
                                          </p:val>
                                        </p:tav>
                                      </p:tavLst>
                                    </p:anim>
                                    <p:anim calcmode="lin" valueType="num">
                                      <p:cBhvr>
                                        <p:cTn id="4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4" grpId="0"/>
      <p:bldP spid="7" grpId="0"/>
      <p:bldP spid="8" grpId="0"/>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Kvalitní a aktualizovaná databáze je jen základ.</a:t>
            </a:r>
          </a:p>
          <a:p>
            <a:r>
              <a:rPr lang="cs-CZ" sz="2000" b="1" dirty="0">
                <a:solidFill>
                  <a:srgbClr val="000000"/>
                </a:solidFill>
                <a:latin typeface="Enriqueta" panose="02000000000000000000" pitchFamily="2" charset="0"/>
                <a:cs typeface="Times New Roman" panose="02020603050405020304" pitchFamily="18" charset="0"/>
              </a:rPr>
              <a:t>Trendem při získávání kontaktů jsou pop-up okna, nebo také lightboxy.</a:t>
            </a:r>
          </a:p>
          <a:p>
            <a:r>
              <a:rPr lang="cs-CZ" sz="2000" b="1" dirty="0">
                <a:solidFill>
                  <a:srgbClr val="000000"/>
                </a:solidFill>
                <a:latin typeface="Enriqueta" panose="02000000000000000000" pitchFamily="2" charset="0"/>
                <a:cs typeface="Times New Roman" panose="02020603050405020304" pitchFamily="18" charset="0"/>
              </a:rPr>
              <a:t>Podle výzkumů pomáhají budovat databázi až desetkrát rychleji.</a:t>
            </a:r>
          </a:p>
          <a:p>
            <a:r>
              <a:rPr lang="cs-CZ" sz="2000" b="1" dirty="0">
                <a:solidFill>
                  <a:srgbClr val="000000"/>
                </a:solidFill>
                <a:latin typeface="Enriqueta" panose="02000000000000000000" pitchFamily="2" charset="0"/>
                <a:cs typeface="Times New Roman" panose="02020603050405020304" pitchFamily="18" charset="0"/>
              </a:rPr>
              <a:t>Tradiční způsoby registrace schované někde v záhlaví nebo patičce nejsou spotřebitelé ochotni na webu hledat.</a:t>
            </a:r>
          </a:p>
          <a:p>
            <a:r>
              <a:rPr lang="cs-CZ" sz="2000" b="1" dirty="0">
                <a:solidFill>
                  <a:srgbClr val="000000"/>
                </a:solidFill>
                <a:latin typeface="Enriqueta" panose="02000000000000000000" pitchFamily="2" charset="0"/>
                <a:cs typeface="Times New Roman" panose="02020603050405020304" pitchFamily="18" charset="0"/>
              </a:rPr>
              <a:t>Možné nastavit při pohybu mimo stránku, nebo při scrollování.</a:t>
            </a:r>
          </a:p>
          <a:p>
            <a:r>
              <a:rPr lang="cs-CZ" sz="2000" b="1" dirty="0">
                <a:solidFill>
                  <a:srgbClr val="000000"/>
                </a:solidFill>
                <a:latin typeface="Enriqueta" panose="02000000000000000000" pitchFamily="2" charset="0"/>
                <a:cs typeface="Times New Roman" panose="02020603050405020304" pitchFamily="18" charset="0"/>
              </a:rPr>
              <a:t>Kdy to bude efektivnější?</a:t>
            </a:r>
          </a:p>
          <a:p>
            <a:r>
              <a:rPr lang="cs-CZ" sz="2000" b="1" dirty="0">
                <a:solidFill>
                  <a:srgbClr val="000000"/>
                </a:solidFill>
                <a:latin typeface="Enriqueta" panose="02000000000000000000" pitchFamily="2" charset="0"/>
                <a:cs typeface="Times New Roman" panose="02020603050405020304" pitchFamily="18" charset="0"/>
              </a:rPr>
              <a:t>Co můžeme nabídnout výměnou za email?</a:t>
            </a:r>
          </a:p>
          <a:p>
            <a:endParaRPr lang="cs-CZ" sz="2000" b="1" dirty="0">
              <a:solidFill>
                <a:srgbClr val="000000"/>
              </a:solidFill>
              <a:latin typeface="Enriqueta" panose="02000000000000000000" pitchFamily="2" charset="0"/>
              <a:cs typeface="Times New Roman" panose="02020603050405020304" pitchFamily="18" charset="0"/>
            </a:endParaRP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b="1" dirty="0">
                <a:latin typeface="Enriqueta" panose="02000000000000000000" pitchFamily="2" charset="0"/>
              </a:rPr>
              <a:t>Emailové kampaně – získávání kontaktů</a:t>
            </a:r>
          </a:p>
        </p:txBody>
      </p:sp>
    </p:spTree>
    <p:extLst>
      <p:ext uri="{BB962C8B-B14F-4D97-AF65-F5344CB8AC3E}">
        <p14:creationId xmlns:p14="http://schemas.microsoft.com/office/powerpoint/2010/main" val="3658882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endParaRPr lang="cs-CZ" sz="2000" b="1" dirty="0">
              <a:solidFill>
                <a:srgbClr val="000000"/>
              </a:solidFill>
              <a:latin typeface="Enriqueta" panose="02000000000000000000" pitchFamily="2" charset="0"/>
              <a:cs typeface="Times New Roman" panose="02020603050405020304" pitchFamily="18" charset="0"/>
            </a:endParaRP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b="1" dirty="0">
                <a:latin typeface="Enriqueta" panose="02000000000000000000" pitchFamily="2" charset="0"/>
              </a:rPr>
              <a:t>Emailové kampaně – cíle</a:t>
            </a:r>
          </a:p>
        </p:txBody>
      </p:sp>
      <p:graphicFrame>
        <p:nvGraphicFramePr>
          <p:cNvPr id="2" name="Diagram 1"/>
          <p:cNvGraphicFramePr/>
          <p:nvPr>
            <p:extLst>
              <p:ext uri="{D42A27DB-BD31-4B8C-83A1-F6EECF244321}">
                <p14:modId xmlns:p14="http://schemas.microsoft.com/office/powerpoint/2010/main" val="1073397884"/>
              </p:ext>
            </p:extLst>
          </p:nvPr>
        </p:nvGraphicFramePr>
        <p:xfrm>
          <a:off x="1619672" y="713503"/>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7318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4248472"/>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Forma emailové kampaně pro odběratele (subscribers).</a:t>
            </a:r>
          </a:p>
          <a:p>
            <a:r>
              <a:rPr lang="cs-CZ" sz="2000" b="1" dirty="0">
                <a:solidFill>
                  <a:srgbClr val="000000"/>
                </a:solidFill>
                <a:latin typeface="Enriqueta" panose="02000000000000000000" pitchFamily="2" charset="0"/>
                <a:cs typeface="Times New Roman" panose="02020603050405020304" pitchFamily="18" charset="0"/>
              </a:rPr>
              <a:t>Je to marketingová komunikaci se svolením, co se práva týká, jde o obchodní sdělení a proto je nutné dodržet zákon č. 448/2004 Sb.</a:t>
            </a:r>
          </a:p>
          <a:p>
            <a:r>
              <a:rPr lang="cs-CZ" sz="2000" b="1" dirty="0">
                <a:solidFill>
                  <a:srgbClr val="000000"/>
                </a:solidFill>
                <a:latin typeface="Enriqueta" panose="02000000000000000000" pitchFamily="2" charset="0"/>
                <a:cs typeface="Times New Roman" panose="02020603050405020304" pitchFamily="18" charset="0"/>
              </a:rPr>
              <a:t>Cílem je prodej, podpora značky nebo budování vztahu.</a:t>
            </a:r>
          </a:p>
          <a:p>
            <a:r>
              <a:rPr lang="cs-CZ" sz="2000" b="1" dirty="0">
                <a:solidFill>
                  <a:srgbClr val="000000"/>
                </a:solidFill>
                <a:latin typeface="Enriqueta" panose="02000000000000000000" pitchFamily="2" charset="0"/>
                <a:cs typeface="Times New Roman" panose="02020603050405020304" pitchFamily="18" charset="0"/>
              </a:rPr>
              <a:t>V propojení na data o nákupech je možné dojít k vysoce personalizovanému obsahu.</a:t>
            </a:r>
          </a:p>
          <a:p>
            <a:r>
              <a:rPr lang="cs-CZ" sz="2000" b="1" dirty="0">
                <a:solidFill>
                  <a:srgbClr val="000000"/>
                </a:solidFill>
                <a:latin typeface="Enriqueta" panose="02000000000000000000" pitchFamily="2" charset="0"/>
                <a:cs typeface="Times New Roman" panose="02020603050405020304" pitchFamily="18" charset="0"/>
              </a:rPr>
              <a:t>Výhodou je automatizace, segmentace příjemců, napojení na předchozí akce, shromažďování dat o zákaznících.</a:t>
            </a:r>
          </a:p>
          <a:p>
            <a:r>
              <a:rPr lang="cs-CZ" sz="2000" b="1" dirty="0">
                <a:solidFill>
                  <a:srgbClr val="000000"/>
                </a:solidFill>
                <a:latin typeface="Enriqueta" panose="02000000000000000000" pitchFamily="2" charset="0"/>
                <a:cs typeface="Times New Roman" panose="02020603050405020304" pitchFamily="18" charset="0"/>
              </a:rPr>
              <a:t>Konverze v newsletterech bývá v nižších procentech ale nemusí to znamenat neefektivitu. Nezapomínejme na brand!</a:t>
            </a:r>
          </a:p>
          <a:p>
            <a:r>
              <a:rPr lang="cs-CZ" sz="2000" b="1" dirty="0">
                <a:solidFill>
                  <a:srgbClr val="000000"/>
                </a:solidFill>
                <a:latin typeface="Enriqueta" panose="02000000000000000000" pitchFamily="2" charset="0"/>
                <a:cs typeface="Times New Roman" panose="02020603050405020304" pitchFamily="18" charset="0"/>
              </a:rPr>
              <a:t>Funguje u produktů jako jsou: knihy, oblečení, domácnost.</a:t>
            </a:r>
          </a:p>
          <a:p>
            <a:endParaRPr lang="cs-CZ" sz="20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Newsletter</a:t>
            </a:r>
          </a:p>
        </p:txBody>
      </p:sp>
    </p:spTree>
    <p:extLst>
      <p:ext uri="{BB962C8B-B14F-4D97-AF65-F5344CB8AC3E}">
        <p14:creationId xmlns:p14="http://schemas.microsoft.com/office/powerpoint/2010/main" val="187087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72408"/>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Jako affiliate marketing (někdy také partnerský či dealerský marketing) se označují veškeré marketingové aktivity odměňované procenty z prodeje výrobků či služeb. </a:t>
            </a:r>
          </a:p>
          <a:p>
            <a:r>
              <a:rPr lang="cs-CZ" sz="2000" b="1" dirty="0">
                <a:solidFill>
                  <a:srgbClr val="000000"/>
                </a:solidFill>
                <a:latin typeface="Enriqueta" panose="02000000000000000000" pitchFamily="2" charset="0"/>
                <a:cs typeface="Times New Roman" panose="02020603050405020304" pitchFamily="18" charset="0"/>
              </a:rPr>
              <a:t>Poskytovatel reklamního prostoru je tak hodnocen provizí za skutečně proběhlé obchody, nikoliv tedy za pouhé zobrazování reklamy (PPT, PPV) či za kliknutí na ni (PPC). </a:t>
            </a:r>
          </a:p>
          <a:p>
            <a:r>
              <a:rPr lang="cs-CZ" sz="2000" b="1" dirty="0">
                <a:solidFill>
                  <a:srgbClr val="000000"/>
                </a:solidFill>
                <a:latin typeface="Enriqueta" panose="02000000000000000000" pitchFamily="2" charset="0"/>
                <a:cs typeface="Times New Roman" panose="02020603050405020304" pitchFamily="18" charset="0"/>
              </a:rPr>
              <a:t>Výše provize v affiliate programech se většinou pohybuje mezi 10 až 30 %, v závislosti na typu prodávaných produktů. </a:t>
            </a:r>
          </a:p>
          <a:p>
            <a:r>
              <a:rPr lang="cs-CZ" sz="2000" b="1" dirty="0">
                <a:solidFill>
                  <a:srgbClr val="000000"/>
                </a:solidFill>
                <a:latin typeface="Enriqueta" panose="02000000000000000000" pitchFamily="2" charset="0"/>
                <a:cs typeface="Times New Roman" panose="02020603050405020304" pitchFamily="18" charset="0"/>
              </a:rPr>
              <a:t>Někdy se affiliate marketing používá zároveň s PPC modelem, pak slouží jako jakýsi bonus.</a:t>
            </a: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Affiliate marketing</a:t>
            </a:r>
          </a:p>
        </p:txBody>
      </p:sp>
    </p:spTree>
    <p:extLst>
      <p:ext uri="{BB962C8B-B14F-4D97-AF65-F5344CB8AC3E}">
        <p14:creationId xmlns:p14="http://schemas.microsoft.com/office/powerpoint/2010/main" val="27073423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2160240"/>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Forma marketingové komunikace (především) na internetu. </a:t>
            </a:r>
          </a:p>
          <a:p>
            <a:r>
              <a:rPr lang="cs-CZ" sz="2000" b="1" dirty="0">
                <a:solidFill>
                  <a:srgbClr val="000000"/>
                </a:solidFill>
                <a:latin typeface="Enriqueta" panose="02000000000000000000" pitchFamily="2" charset="0"/>
                <a:cs typeface="Times New Roman" panose="02020603050405020304" pitchFamily="18" charset="0"/>
              </a:rPr>
              <a:t>Spočívá ve vytvoření zajímavé kreativy (obrázku, videa, aplikace), kterou si již následně uživatelé internetu sami přeposílají. </a:t>
            </a:r>
          </a:p>
          <a:p>
            <a:r>
              <a:rPr lang="cs-CZ" sz="2000" b="1" dirty="0">
                <a:solidFill>
                  <a:srgbClr val="000000"/>
                </a:solidFill>
                <a:latin typeface="Enriqueta" panose="02000000000000000000" pitchFamily="2" charset="0"/>
                <a:cs typeface="Times New Roman" panose="02020603050405020304" pitchFamily="18" charset="0"/>
              </a:rPr>
              <a:t>Kreativa bývá většinou vtipná, se sexuálním podtextem, šokující (drsná), s originální myšlenkou nebo krásná (zvířátka, atp.).</a:t>
            </a: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Virální marketing</a:t>
            </a:r>
          </a:p>
        </p:txBody>
      </p:sp>
      <p:pic>
        <p:nvPicPr>
          <p:cNvPr id="4098" name="Picture 2" descr="Výsledek obrázku pro virá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3177336"/>
            <a:ext cx="2952328" cy="1966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17254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pPr marL="0" indent="0" algn="ctr">
              <a:buNone/>
            </a:pPr>
            <a:endParaRPr lang="cs-CZ" sz="2800" b="1" dirty="0">
              <a:solidFill>
                <a:srgbClr val="000000"/>
              </a:solidFill>
              <a:latin typeface="Enriqueta" panose="02000000000000000000" pitchFamily="2" charset="0"/>
              <a:cs typeface="Times New Roman" panose="02020603050405020304" pitchFamily="18" charset="0"/>
            </a:endParaRPr>
          </a:p>
          <a:p>
            <a:pPr marL="0" indent="0" algn="ctr">
              <a:buNone/>
            </a:pPr>
            <a:endParaRPr lang="cs-CZ" sz="2800" b="1" dirty="0">
              <a:solidFill>
                <a:srgbClr val="000000"/>
              </a:solidFill>
              <a:latin typeface="Enriqueta" panose="02000000000000000000" pitchFamily="2" charset="0"/>
              <a:cs typeface="Times New Roman" panose="02020603050405020304" pitchFamily="18" charset="0"/>
            </a:endParaRPr>
          </a:p>
          <a:p>
            <a:pPr marL="0" indent="0" algn="ctr">
              <a:buNone/>
            </a:pPr>
            <a:r>
              <a:rPr lang="cs-CZ" sz="2800" b="1" dirty="0">
                <a:solidFill>
                  <a:srgbClr val="000000"/>
                </a:solidFill>
                <a:latin typeface="Enriqueta" panose="02000000000000000000" pitchFamily="2" charset="0"/>
                <a:cs typeface="Times New Roman" panose="02020603050405020304" pitchFamily="18" charset="0"/>
              </a:rPr>
              <a:t>Ke každé ukázce si pište poznámky a následně budeme diskutovat!</a:t>
            </a: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Virální marketing</a:t>
            </a:r>
          </a:p>
        </p:txBody>
      </p:sp>
    </p:spTree>
    <p:extLst>
      <p:ext uri="{BB962C8B-B14F-4D97-AF65-F5344CB8AC3E}">
        <p14:creationId xmlns:p14="http://schemas.microsoft.com/office/powerpoint/2010/main" val="1627815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Příklady:</a:t>
            </a:r>
          </a:p>
          <a:p>
            <a:r>
              <a:rPr lang="cs-CZ" sz="2000" b="1" dirty="0">
                <a:solidFill>
                  <a:srgbClr val="000000"/>
                </a:solidFill>
                <a:latin typeface="Enriqueta" panose="02000000000000000000" pitchFamily="2" charset="0"/>
                <a:cs typeface="Times New Roman" panose="02020603050405020304" pitchFamily="18" charset="0"/>
                <a:hlinkClick r:id="rId3"/>
              </a:rPr>
              <a:t>https://www.youtube.com/watch?v=316AzLYfAzw</a:t>
            </a:r>
            <a:endParaRPr lang="cs-CZ" sz="2000" b="1" dirty="0">
              <a:solidFill>
                <a:srgbClr val="000000"/>
              </a:solidFill>
              <a:latin typeface="Enriqueta" panose="02000000000000000000" pitchFamily="2" charset="0"/>
              <a:cs typeface="Times New Roman" panose="02020603050405020304" pitchFamily="18" charset="0"/>
            </a:endParaRPr>
          </a:p>
          <a:p>
            <a:pPr lvl="1"/>
            <a:r>
              <a:rPr lang="cs-CZ" sz="1600" b="1" dirty="0">
                <a:solidFill>
                  <a:srgbClr val="000000"/>
                </a:solidFill>
                <a:latin typeface="Enriqueta" panose="02000000000000000000" pitchFamily="2" charset="0"/>
                <a:cs typeface="Times New Roman" panose="02020603050405020304" pitchFamily="18" charset="0"/>
              </a:rPr>
              <a:t>55 milionů shlédnutí</a:t>
            </a:r>
          </a:p>
          <a:p>
            <a:r>
              <a:rPr lang="cs-CZ" sz="2000" b="1" dirty="0">
                <a:solidFill>
                  <a:srgbClr val="000000"/>
                </a:solidFill>
                <a:latin typeface="Enriqueta" panose="02000000000000000000" pitchFamily="2" charset="0"/>
                <a:cs typeface="Times New Roman" panose="02020603050405020304" pitchFamily="18" charset="0"/>
                <a:hlinkClick r:id="rId4"/>
              </a:rPr>
              <a:t>https://www.youtube.com/watch?time_continue=3&amp;v=cBlRbrB_Gnc</a:t>
            </a:r>
            <a:endParaRPr lang="cs-CZ" sz="2000" b="1" dirty="0">
              <a:solidFill>
                <a:srgbClr val="000000"/>
              </a:solidFill>
              <a:latin typeface="Enriqueta" panose="02000000000000000000" pitchFamily="2" charset="0"/>
              <a:cs typeface="Times New Roman" panose="02020603050405020304" pitchFamily="18" charset="0"/>
            </a:endParaRPr>
          </a:p>
          <a:p>
            <a:pPr lvl="1"/>
            <a:r>
              <a:rPr lang="cs-CZ" sz="1600" b="1" dirty="0">
                <a:solidFill>
                  <a:srgbClr val="000000"/>
                </a:solidFill>
                <a:latin typeface="Enriqueta" panose="02000000000000000000" pitchFamily="2" charset="0"/>
                <a:cs typeface="Times New Roman" panose="02020603050405020304" pitchFamily="18" charset="0"/>
              </a:rPr>
              <a:t>13 milionů shlédnutí</a:t>
            </a:r>
          </a:p>
          <a:p>
            <a:r>
              <a:rPr lang="cs-CZ" sz="2000" b="1" dirty="0">
                <a:solidFill>
                  <a:srgbClr val="000000"/>
                </a:solidFill>
                <a:latin typeface="Enriqueta" panose="02000000000000000000" pitchFamily="2" charset="0"/>
                <a:cs typeface="Times New Roman" panose="02020603050405020304" pitchFamily="18" charset="0"/>
                <a:hlinkClick r:id="rId5"/>
              </a:rPr>
              <a:t>https://www.youtube.com/watch?time_continue=2&amp;v=ynvKWYvyCqw</a:t>
            </a:r>
            <a:endParaRPr lang="cs-CZ" sz="2000" b="1" dirty="0">
              <a:solidFill>
                <a:srgbClr val="000000"/>
              </a:solidFill>
              <a:latin typeface="Enriqueta" panose="02000000000000000000" pitchFamily="2" charset="0"/>
              <a:cs typeface="Times New Roman" panose="02020603050405020304" pitchFamily="18" charset="0"/>
            </a:endParaRPr>
          </a:p>
          <a:p>
            <a:pPr lvl="1"/>
            <a:r>
              <a:rPr lang="cs-CZ" sz="1600" b="1" dirty="0">
                <a:solidFill>
                  <a:srgbClr val="000000"/>
                </a:solidFill>
                <a:latin typeface="Enriqueta" panose="02000000000000000000" pitchFamily="2" charset="0"/>
                <a:cs typeface="Times New Roman" panose="02020603050405020304" pitchFamily="18" charset="0"/>
              </a:rPr>
              <a:t>20 milionů shlédnutí</a:t>
            </a:r>
          </a:p>
          <a:p>
            <a:r>
              <a:rPr lang="cs-CZ" sz="2000" b="1" dirty="0">
                <a:solidFill>
                  <a:srgbClr val="000000"/>
                </a:solidFill>
                <a:latin typeface="Enriqueta" panose="02000000000000000000" pitchFamily="2" charset="0"/>
                <a:cs typeface="Times New Roman" panose="02020603050405020304" pitchFamily="18" charset="0"/>
                <a:hlinkClick r:id="rId6"/>
              </a:rPr>
              <a:t>https://www.youtube.com/watch?time_continue=1&amp;v=FHtvDA0W34I</a:t>
            </a:r>
            <a:endParaRPr lang="cs-CZ" sz="2000" b="1" dirty="0">
              <a:solidFill>
                <a:srgbClr val="000000"/>
              </a:solidFill>
              <a:latin typeface="Enriqueta" panose="02000000000000000000" pitchFamily="2" charset="0"/>
              <a:cs typeface="Times New Roman" panose="02020603050405020304" pitchFamily="18" charset="0"/>
            </a:endParaRPr>
          </a:p>
          <a:p>
            <a:pPr lvl="1"/>
            <a:r>
              <a:rPr lang="cs-CZ" sz="1600" b="1" dirty="0">
                <a:solidFill>
                  <a:srgbClr val="000000"/>
                </a:solidFill>
                <a:latin typeface="Enriqueta" panose="02000000000000000000" pitchFamily="2" charset="0"/>
                <a:cs typeface="Times New Roman" panose="02020603050405020304" pitchFamily="18" charset="0"/>
              </a:rPr>
              <a:t>42 milionů shlédnutí</a:t>
            </a:r>
          </a:p>
        </p:txBody>
      </p:sp>
      <p:sp>
        <p:nvSpPr>
          <p:cNvPr id="6" name="Nadpis 5"/>
          <p:cNvSpPr>
            <a:spLocks noGrp="1"/>
          </p:cNvSpPr>
          <p:nvPr>
            <p:ph type="title"/>
          </p:nvPr>
        </p:nvSpPr>
        <p:spPr>
          <a:xfrm>
            <a:off x="179512" y="195486"/>
            <a:ext cx="5832648" cy="507703"/>
          </a:xfrm>
        </p:spPr>
        <p:txBody>
          <a:bodyPr/>
          <a:lstStyle/>
          <a:p>
            <a:r>
              <a:rPr lang="cs-CZ" b="1" dirty="0">
                <a:latin typeface="Enriqueta" panose="02000000000000000000" pitchFamily="2" charset="0"/>
              </a:rPr>
              <a:t>Virální marketing</a:t>
            </a:r>
          </a:p>
        </p:txBody>
      </p:sp>
    </p:spTree>
    <p:extLst>
      <p:ext uri="{BB962C8B-B14F-4D97-AF65-F5344CB8AC3E}">
        <p14:creationId xmlns:p14="http://schemas.microsoft.com/office/powerpoint/2010/main" val="37279592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528392"/>
          </a:xfrm>
          <a:prstGeom prst="rect">
            <a:avLst/>
          </a:prstGeom>
        </p:spPr>
        <p:txBody>
          <a:bodyPr>
            <a:noAutofit/>
          </a:bodyPr>
          <a:lstStyle/>
          <a:p>
            <a:r>
              <a:rPr lang="cs-CZ" altLang="cs-CZ" sz="2000" b="1" dirty="0">
                <a:solidFill>
                  <a:srgbClr val="000000"/>
                </a:solidFill>
                <a:latin typeface="Enriqueta" panose="02000000000000000000" pitchFamily="2" charset="0"/>
                <a:cs typeface="Times New Roman" panose="02020603050405020304" pitchFamily="18" charset="0"/>
              </a:rPr>
              <a:t>Vyberte konkrétní produkt konkrétní značky</a:t>
            </a:r>
          </a:p>
          <a:p>
            <a:r>
              <a:rPr lang="cs-CZ" altLang="cs-CZ" sz="2000" b="1" dirty="0">
                <a:solidFill>
                  <a:srgbClr val="000000"/>
                </a:solidFill>
                <a:latin typeface="Enriqueta" panose="02000000000000000000" pitchFamily="2" charset="0"/>
                <a:cs typeface="Times New Roman" panose="02020603050405020304" pitchFamily="18" charset="0"/>
              </a:rPr>
              <a:t>Připravte podklady pro virální kampaň v onlinu</a:t>
            </a:r>
          </a:p>
          <a:p>
            <a:pPr lvl="1"/>
            <a:r>
              <a:rPr lang="cs-CZ" altLang="cs-CZ" sz="1600" b="1" dirty="0">
                <a:solidFill>
                  <a:srgbClr val="000000"/>
                </a:solidFill>
                <a:latin typeface="Enriqueta" panose="02000000000000000000" pitchFamily="2" charset="0"/>
                <a:cs typeface="Times New Roman" panose="02020603050405020304" pitchFamily="18" charset="0"/>
              </a:rPr>
              <a:t>Video</a:t>
            </a:r>
          </a:p>
          <a:p>
            <a:pPr lvl="1"/>
            <a:r>
              <a:rPr lang="cs-CZ" altLang="cs-CZ" sz="1600" b="1" dirty="0">
                <a:solidFill>
                  <a:srgbClr val="000000"/>
                </a:solidFill>
                <a:latin typeface="Enriqueta" panose="02000000000000000000" pitchFamily="2" charset="0"/>
                <a:cs typeface="Times New Roman" panose="02020603050405020304" pitchFamily="18" charset="0"/>
              </a:rPr>
              <a:t>Obrázek</a:t>
            </a:r>
          </a:p>
          <a:p>
            <a:pPr lvl="1"/>
            <a:r>
              <a:rPr lang="cs-CZ" altLang="cs-CZ" sz="1600" b="1" dirty="0">
                <a:solidFill>
                  <a:srgbClr val="000000"/>
                </a:solidFill>
                <a:latin typeface="Enriqueta" panose="02000000000000000000" pitchFamily="2" charset="0"/>
                <a:cs typeface="Times New Roman" panose="02020603050405020304" pitchFamily="18" charset="0"/>
              </a:rPr>
              <a:t>Text</a:t>
            </a:r>
          </a:p>
          <a:p>
            <a:r>
              <a:rPr lang="cs-CZ" altLang="cs-CZ" sz="2000" b="1" dirty="0">
                <a:solidFill>
                  <a:srgbClr val="000000"/>
                </a:solidFill>
                <a:latin typeface="Enriqueta" panose="02000000000000000000" pitchFamily="2" charset="0"/>
                <a:cs typeface="Times New Roman" panose="02020603050405020304" pitchFamily="18" charset="0"/>
              </a:rPr>
              <a:t>Zvolte prvek, který bude mít virální přesah</a:t>
            </a:r>
          </a:p>
          <a:p>
            <a:r>
              <a:rPr lang="cs-CZ" altLang="cs-CZ" sz="2000" b="1" dirty="0">
                <a:solidFill>
                  <a:srgbClr val="000000"/>
                </a:solidFill>
                <a:latin typeface="Enriqueta" panose="02000000000000000000" pitchFamily="2" charset="0"/>
                <a:cs typeface="Times New Roman" panose="02020603050405020304" pitchFamily="18" charset="0"/>
              </a:rPr>
              <a:t>Vytvořte storyboard, nákres, popis aplikace nebo samotný virální text.</a:t>
            </a:r>
          </a:p>
          <a:p>
            <a:r>
              <a:rPr lang="cs-CZ" altLang="cs-CZ" sz="2000" b="1" dirty="0">
                <a:solidFill>
                  <a:srgbClr val="000000"/>
                </a:solidFill>
                <a:latin typeface="Enriqueta" panose="02000000000000000000" pitchFamily="2" charset="0"/>
                <a:cs typeface="Times New Roman" panose="02020603050405020304" pitchFamily="18" charset="0"/>
              </a:rPr>
              <a:t>Zvolte komunikační kanály, kterými virál budete šířit</a:t>
            </a:r>
          </a:p>
          <a:p>
            <a:r>
              <a:rPr lang="cs-CZ" altLang="cs-CZ" sz="2000" b="1" dirty="0">
                <a:solidFill>
                  <a:srgbClr val="000000"/>
                </a:solidFill>
                <a:latin typeface="Enriqueta" panose="02000000000000000000" pitchFamily="2" charset="0"/>
                <a:cs typeface="Times New Roman" panose="02020603050405020304" pitchFamily="18" charset="0"/>
              </a:rPr>
              <a:t>Stanovte potenciální dopady na KPI</a:t>
            </a:r>
          </a:p>
          <a:p>
            <a:pPr lvl="1"/>
            <a:endParaRPr lang="cs-CZ" altLang="cs-CZ" sz="1600" b="1" dirty="0">
              <a:solidFill>
                <a:srgbClr val="000000"/>
              </a:solidFill>
              <a:latin typeface="Enriqueta" panose="02000000000000000000" pitchFamily="2" charset="0"/>
              <a:cs typeface="Times New Roman" panose="02020603050405020304" pitchFamily="18" charset="0"/>
            </a:endParaRPr>
          </a:p>
          <a:p>
            <a:endParaRPr lang="cs-CZ" altLang="cs-CZ" sz="20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6120680" cy="507703"/>
          </a:xfrm>
        </p:spPr>
        <p:txBody>
          <a:bodyPr/>
          <a:lstStyle/>
          <a:p>
            <a:r>
              <a:rPr lang="cs-CZ" b="1" dirty="0">
                <a:latin typeface="Enriqueta" panose="02000000000000000000" pitchFamily="2" charset="0"/>
              </a:rPr>
              <a:t>Úkol</a:t>
            </a:r>
          </a:p>
        </p:txBody>
      </p:sp>
    </p:spTree>
    <p:extLst>
      <p:ext uri="{BB962C8B-B14F-4D97-AF65-F5344CB8AC3E}">
        <p14:creationId xmlns:p14="http://schemas.microsoft.com/office/powerpoint/2010/main" val="2222759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pPr marL="0" indent="0" algn="ctr">
              <a:buNone/>
            </a:pPr>
            <a:endParaRPr lang="cs-CZ" altLang="cs-CZ" sz="7200" b="1" dirty="0">
              <a:solidFill>
                <a:srgbClr val="000000"/>
              </a:solidFill>
              <a:latin typeface="Enriqueta" panose="02000000000000000000" pitchFamily="2" charset="0"/>
              <a:cs typeface="Times New Roman" panose="02020603050405020304" pitchFamily="18" charset="0"/>
            </a:endParaRPr>
          </a:p>
          <a:p>
            <a:pPr marL="0" indent="0" algn="ctr">
              <a:buNone/>
            </a:pPr>
            <a:r>
              <a:rPr lang="cs-CZ" altLang="cs-CZ" sz="7200" b="1" dirty="0">
                <a:solidFill>
                  <a:srgbClr val="000000"/>
                </a:solidFill>
                <a:latin typeface="Enriqueta" panose="02000000000000000000" pitchFamily="2" charset="0"/>
                <a:cs typeface="Times New Roman" panose="02020603050405020304" pitchFamily="18" charset="0"/>
              </a:rPr>
              <a:t>???</a:t>
            </a:r>
          </a:p>
        </p:txBody>
      </p:sp>
      <p:sp>
        <p:nvSpPr>
          <p:cNvPr id="6" name="Nadpis 5"/>
          <p:cNvSpPr>
            <a:spLocks noGrp="1"/>
          </p:cNvSpPr>
          <p:nvPr>
            <p:ph type="title"/>
          </p:nvPr>
        </p:nvSpPr>
        <p:spPr>
          <a:xfrm>
            <a:off x="179512" y="195486"/>
            <a:ext cx="6624736" cy="507703"/>
          </a:xfrm>
        </p:spPr>
        <p:txBody>
          <a:bodyPr/>
          <a:lstStyle/>
          <a:p>
            <a:r>
              <a:rPr lang="cs-CZ" b="1" dirty="0">
                <a:latin typeface="Enriqueta" panose="02000000000000000000" pitchFamily="2" charset="0"/>
              </a:rPr>
              <a:t>Marketingová komunikace 2017</a:t>
            </a:r>
          </a:p>
        </p:txBody>
      </p:sp>
    </p:spTree>
    <p:extLst>
      <p:ext uri="{BB962C8B-B14F-4D97-AF65-F5344CB8AC3E}">
        <p14:creationId xmlns:p14="http://schemas.microsoft.com/office/powerpoint/2010/main" val="4259823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altLang="cs-CZ" sz="2800" b="1" dirty="0">
                <a:solidFill>
                  <a:srgbClr val="000000"/>
                </a:solidFill>
                <a:latin typeface="Enriqueta" panose="02000000000000000000" pitchFamily="2" charset="0"/>
                <a:cs typeface="Times New Roman" panose="02020603050405020304" pitchFamily="18" charset="0"/>
              </a:rPr>
              <a:t>Reklama</a:t>
            </a:r>
          </a:p>
          <a:p>
            <a:r>
              <a:rPr lang="cs-CZ" altLang="cs-CZ" sz="2800" b="1" dirty="0">
                <a:solidFill>
                  <a:srgbClr val="000000"/>
                </a:solidFill>
                <a:latin typeface="Enriqueta" panose="02000000000000000000" pitchFamily="2" charset="0"/>
                <a:cs typeface="Times New Roman" panose="02020603050405020304" pitchFamily="18" charset="0"/>
              </a:rPr>
              <a:t>Public Relations (PR)</a:t>
            </a:r>
          </a:p>
          <a:p>
            <a:r>
              <a:rPr lang="cs-CZ" altLang="cs-CZ" sz="2800" b="1" dirty="0">
                <a:solidFill>
                  <a:srgbClr val="000000"/>
                </a:solidFill>
                <a:latin typeface="Enriqueta" panose="02000000000000000000" pitchFamily="2" charset="0"/>
                <a:cs typeface="Times New Roman" panose="02020603050405020304" pitchFamily="18" charset="0"/>
              </a:rPr>
              <a:t>Osobní prodej</a:t>
            </a:r>
          </a:p>
          <a:p>
            <a:r>
              <a:rPr lang="cs-CZ" altLang="cs-CZ" sz="2800" b="1" dirty="0">
                <a:solidFill>
                  <a:srgbClr val="000000"/>
                </a:solidFill>
                <a:latin typeface="Enriqueta" panose="02000000000000000000" pitchFamily="2" charset="0"/>
                <a:cs typeface="Times New Roman" panose="02020603050405020304" pitchFamily="18" charset="0"/>
              </a:rPr>
              <a:t>Přímý marketing</a:t>
            </a:r>
          </a:p>
          <a:p>
            <a:r>
              <a:rPr lang="cs-CZ" altLang="cs-CZ" sz="2800" b="1" dirty="0">
                <a:solidFill>
                  <a:srgbClr val="000000"/>
                </a:solidFill>
                <a:latin typeface="Enriqueta" panose="02000000000000000000" pitchFamily="2" charset="0"/>
                <a:cs typeface="Times New Roman" panose="02020603050405020304" pitchFamily="18" charset="0"/>
              </a:rPr>
              <a:t>Podpora prodeje</a:t>
            </a:r>
          </a:p>
          <a:p>
            <a:r>
              <a:rPr lang="cs-CZ" altLang="cs-CZ" sz="2800" b="1" dirty="0">
                <a:solidFill>
                  <a:srgbClr val="000000"/>
                </a:solidFill>
                <a:latin typeface="Enriqueta" panose="02000000000000000000" pitchFamily="2" charset="0"/>
                <a:cs typeface="Times New Roman" panose="02020603050405020304" pitchFamily="18" charset="0"/>
              </a:rPr>
              <a:t>Eventy</a:t>
            </a:r>
          </a:p>
          <a:p>
            <a:r>
              <a:rPr lang="cs-CZ" altLang="cs-CZ" sz="2800" b="1" dirty="0">
                <a:solidFill>
                  <a:srgbClr val="000000"/>
                </a:solidFill>
                <a:latin typeface="Enriqueta" panose="02000000000000000000" pitchFamily="2" charset="0"/>
                <a:cs typeface="Times New Roman" panose="02020603050405020304" pitchFamily="18" charset="0"/>
              </a:rPr>
              <a:t>WOM</a:t>
            </a:r>
          </a:p>
        </p:txBody>
      </p:sp>
      <p:sp>
        <p:nvSpPr>
          <p:cNvPr id="6" name="Nadpis 5"/>
          <p:cNvSpPr>
            <a:spLocks noGrp="1"/>
          </p:cNvSpPr>
          <p:nvPr>
            <p:ph type="title"/>
          </p:nvPr>
        </p:nvSpPr>
        <p:spPr>
          <a:xfrm>
            <a:off x="179512" y="195486"/>
            <a:ext cx="6624736" cy="507703"/>
          </a:xfrm>
        </p:spPr>
        <p:txBody>
          <a:bodyPr/>
          <a:lstStyle/>
          <a:p>
            <a:r>
              <a:rPr lang="cs-CZ" b="1" dirty="0">
                <a:latin typeface="Enriqueta" panose="02000000000000000000" pitchFamily="2" charset="0"/>
              </a:rPr>
              <a:t>Komunikační mix</a:t>
            </a:r>
          </a:p>
        </p:txBody>
      </p:sp>
      <p:pic>
        <p:nvPicPr>
          <p:cNvPr id="4" name="Zástupný symbol pro obsah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76056" y="1275606"/>
            <a:ext cx="3871991" cy="3312368"/>
          </a:xfrm>
          <a:prstGeom prst="rect">
            <a:avLst/>
          </a:prstGeom>
        </p:spPr>
      </p:pic>
    </p:spTree>
    <p:extLst>
      <p:ext uri="{BB962C8B-B14F-4D97-AF65-F5344CB8AC3E}">
        <p14:creationId xmlns:p14="http://schemas.microsoft.com/office/powerpoint/2010/main" val="3653243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randombar(horizontal)">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Existuje množství nástrojů marketingové komunikace, přičemž každý z nich má svůj specifický význam. </a:t>
            </a:r>
          </a:p>
          <a:p>
            <a:r>
              <a:rPr lang="cs-CZ" altLang="cs-CZ" sz="2000" b="1" dirty="0">
                <a:solidFill>
                  <a:srgbClr val="000000"/>
                </a:solidFill>
                <a:latin typeface="Enriqueta" panose="02000000000000000000" pitchFamily="2" charset="0"/>
                <a:cs typeface="Times New Roman" panose="02020603050405020304" pitchFamily="18" charset="0"/>
              </a:rPr>
              <a:t>Obecně platí, že při výběru nástrojů je nutné zvažovat, co je cílem. </a:t>
            </a:r>
          </a:p>
          <a:p>
            <a:r>
              <a:rPr lang="cs-CZ" altLang="cs-CZ" sz="2000" b="1" dirty="0">
                <a:solidFill>
                  <a:srgbClr val="000000"/>
                </a:solidFill>
                <a:latin typeface="Enriqueta" panose="02000000000000000000" pitchFamily="2" charset="0"/>
                <a:cs typeface="Times New Roman" panose="02020603050405020304" pitchFamily="18" charset="0"/>
              </a:rPr>
              <a:t>Obecné cíle komunikace:</a:t>
            </a:r>
          </a:p>
          <a:p>
            <a:pPr lvl="1"/>
            <a:r>
              <a:rPr lang="cs-CZ" altLang="cs-CZ" sz="1600" b="1" dirty="0">
                <a:solidFill>
                  <a:srgbClr val="000000"/>
                </a:solidFill>
                <a:latin typeface="Enriqueta" panose="02000000000000000000" pitchFamily="2" charset="0"/>
                <a:cs typeface="Times New Roman" panose="02020603050405020304" pitchFamily="18" charset="0"/>
              </a:rPr>
              <a:t>Zvyšování návštěvnosti</a:t>
            </a:r>
          </a:p>
          <a:p>
            <a:pPr lvl="1"/>
            <a:r>
              <a:rPr lang="cs-CZ" altLang="cs-CZ" sz="1600" b="1" dirty="0">
                <a:solidFill>
                  <a:srgbClr val="000000"/>
                </a:solidFill>
                <a:latin typeface="Enriqueta" panose="02000000000000000000" pitchFamily="2" charset="0"/>
                <a:cs typeface="Times New Roman" panose="02020603050405020304" pitchFamily="18" charset="0"/>
              </a:rPr>
              <a:t>Prodej produktů</a:t>
            </a:r>
          </a:p>
          <a:p>
            <a:pPr lvl="1"/>
            <a:r>
              <a:rPr lang="cs-CZ" altLang="cs-CZ" sz="1600" b="1" dirty="0">
                <a:solidFill>
                  <a:srgbClr val="000000"/>
                </a:solidFill>
                <a:latin typeface="Enriqueta" panose="02000000000000000000" pitchFamily="2" charset="0"/>
                <a:cs typeface="Times New Roman" panose="02020603050405020304" pitchFamily="18" charset="0"/>
              </a:rPr>
              <a:t>Budování značky</a:t>
            </a:r>
          </a:p>
          <a:p>
            <a:r>
              <a:rPr lang="cs-CZ" altLang="cs-CZ" sz="2000" b="1" dirty="0">
                <a:solidFill>
                  <a:srgbClr val="000000"/>
                </a:solidFill>
                <a:latin typeface="Enriqueta" panose="02000000000000000000" pitchFamily="2" charset="0"/>
                <a:cs typeface="Times New Roman" panose="02020603050405020304" pitchFamily="18" charset="0"/>
              </a:rPr>
              <a:t>Specifická bude také komunikace pro B2C a B2B trh.</a:t>
            </a:r>
          </a:p>
          <a:p>
            <a:pPr lvl="1"/>
            <a:endParaRPr lang="cs-CZ" altLang="cs-CZ" sz="16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6624736" cy="507703"/>
          </a:xfrm>
        </p:spPr>
        <p:txBody>
          <a:bodyPr/>
          <a:lstStyle/>
          <a:p>
            <a:r>
              <a:rPr lang="cs-CZ" b="1" dirty="0">
                <a:latin typeface="Enriqueta" panose="02000000000000000000" pitchFamily="2" charset="0"/>
              </a:rPr>
              <a:t>Nástroje online marketingkové komunikace</a:t>
            </a:r>
          </a:p>
        </p:txBody>
      </p:sp>
    </p:spTree>
    <p:extLst>
      <p:ext uri="{BB962C8B-B14F-4D97-AF65-F5344CB8AC3E}">
        <p14:creationId xmlns:p14="http://schemas.microsoft.com/office/powerpoint/2010/main" val="2983461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Metrika je termín označující přímé číselné měřítko, které reprezentuje kus obchodních dat ve vztahu jednoho nebo více rozměrů.</a:t>
            </a:r>
          </a:p>
          <a:p>
            <a:r>
              <a:rPr lang="cs-CZ" sz="2000" b="1" dirty="0">
                <a:solidFill>
                  <a:srgbClr val="000000"/>
                </a:solidFill>
                <a:latin typeface="Enriqueta" panose="02000000000000000000" pitchFamily="2" charset="0"/>
                <a:cs typeface="Times New Roman" panose="02020603050405020304" pitchFamily="18" charset="0"/>
              </a:rPr>
              <a:t>Jestliže firma sleduje měřítka ve více než jednom rozměru, například hrubé tržby podle území a času, dělá multidimenzionální analýzu. </a:t>
            </a:r>
          </a:p>
          <a:p>
            <a:r>
              <a:rPr lang="cs-CZ" sz="2000" b="1" dirty="0">
                <a:solidFill>
                  <a:srgbClr val="000000"/>
                </a:solidFill>
                <a:latin typeface="Enriqueta" panose="02000000000000000000" pitchFamily="2" charset="0"/>
                <a:cs typeface="Times New Roman" panose="02020603050405020304" pitchFamily="18" charset="0"/>
              </a:rPr>
              <a:t>Velmi populární je měřit konverze.</a:t>
            </a:r>
          </a:p>
          <a:p>
            <a:r>
              <a:rPr lang="cs-CZ" sz="2000" b="1" dirty="0">
                <a:solidFill>
                  <a:srgbClr val="000000"/>
                </a:solidFill>
                <a:latin typeface="Enriqueta" panose="02000000000000000000" pitchFamily="2" charset="0"/>
                <a:cs typeface="Times New Roman" panose="02020603050405020304" pitchFamily="18" charset="0"/>
              </a:rPr>
              <a:t>Co jsou konverze podle vás?</a:t>
            </a:r>
          </a:p>
          <a:p>
            <a:endParaRPr lang="cs-CZ" altLang="cs-CZ" sz="16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Od obecných cílů ke konkrétním metrikám</a:t>
            </a:r>
          </a:p>
        </p:txBody>
      </p:sp>
    </p:spTree>
    <p:extLst>
      <p:ext uri="{BB962C8B-B14F-4D97-AF65-F5344CB8AC3E}">
        <p14:creationId xmlns:p14="http://schemas.microsoft.com/office/powerpoint/2010/main" val="3580901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dirty="0">
                <a:solidFill>
                  <a:srgbClr val="FF0000"/>
                </a:solidFill>
                <a:latin typeface="Enriqueta" panose="02000000000000000000" pitchFamily="2" charset="0"/>
                <a:cs typeface="Times New Roman" panose="02020603050405020304" pitchFamily="18" charset="0"/>
              </a:rPr>
              <a:t>Čau tady je něco do EMARU, já tam v jedné své přednášce (najdu ti ji za moment) mám </a:t>
            </a:r>
            <a:r>
              <a:rPr lang="cs-CZ" sz="2000" b="1" dirty="0" err="1">
                <a:solidFill>
                  <a:srgbClr val="FF0000"/>
                </a:solidFill>
                <a:latin typeface="Enriqueta" panose="02000000000000000000" pitchFamily="2" charset="0"/>
                <a:cs typeface="Times New Roman" panose="02020603050405020304" pitchFamily="18" charset="0"/>
              </a:rPr>
              <a:t>slidy</a:t>
            </a:r>
            <a:r>
              <a:rPr lang="cs-CZ" sz="2000" b="1" dirty="0">
                <a:solidFill>
                  <a:srgbClr val="FF0000"/>
                </a:solidFill>
                <a:latin typeface="Enriqueta" panose="02000000000000000000" pitchFamily="2" charset="0"/>
                <a:cs typeface="Times New Roman" panose="02020603050405020304" pitchFamily="18" charset="0"/>
              </a:rPr>
              <a:t> s metrikami. Úplně mi ale vypadl ten pyramidový rozpad ukazatelů. To je jednoduché a geniální. Škoda že mě to nenapadlo dříve, protože jakmile se jim toto vtluče do hlavy tak se posunou ve vnímání </a:t>
            </a:r>
            <a:r>
              <a:rPr lang="cs-CZ" sz="2000" b="1" dirty="0" err="1">
                <a:solidFill>
                  <a:srgbClr val="FF0000"/>
                </a:solidFill>
                <a:latin typeface="Enriqueta" panose="02000000000000000000" pitchFamily="2" charset="0"/>
                <a:cs typeface="Times New Roman" panose="02020603050405020304" pitchFamily="18" charset="0"/>
              </a:rPr>
              <a:t>provazby</a:t>
            </a:r>
            <a:r>
              <a:rPr lang="cs-CZ" sz="2000" b="1" dirty="0">
                <a:solidFill>
                  <a:srgbClr val="FF0000"/>
                </a:solidFill>
                <a:latin typeface="Enriqueta" panose="02000000000000000000" pitchFamily="2" charset="0"/>
                <a:cs typeface="Times New Roman" panose="02020603050405020304" pitchFamily="18" charset="0"/>
              </a:rPr>
              <a:t> mezi ukazateli. Zatím to tam je jen tak </a:t>
            </a:r>
            <a:r>
              <a:rPr lang="cs-CZ" sz="2000" b="1" dirty="0" err="1">
                <a:solidFill>
                  <a:srgbClr val="FF0000"/>
                </a:solidFill>
                <a:latin typeface="Enriqueta" panose="02000000000000000000" pitchFamily="2" charset="0"/>
                <a:cs typeface="Times New Roman" panose="02020603050405020304" pitchFamily="18" charset="0"/>
              </a:rPr>
              <a:t>random</a:t>
            </a:r>
            <a:r>
              <a:rPr lang="cs-CZ" sz="2000" b="1" dirty="0">
                <a:solidFill>
                  <a:srgbClr val="FF0000"/>
                </a:solidFill>
                <a:latin typeface="Enriqueta" panose="02000000000000000000" pitchFamily="2" charset="0"/>
                <a:cs typeface="Times New Roman" panose="02020603050405020304" pitchFamily="18" charset="0"/>
              </a:rPr>
              <a:t>. Budu to rvát i mám studentům v BP DP a něco asi zmíním i v základním kurzu marketingu, tam se ale musí pracovat šířeji. Pro EMAR je toto použitelné takřka 1:1. Zbytek jsou věci do </a:t>
            </a:r>
            <a:r>
              <a:rPr lang="cs-CZ" sz="2000" b="1" dirty="0" err="1">
                <a:solidFill>
                  <a:srgbClr val="FF0000"/>
                </a:solidFill>
                <a:latin typeface="Enriqueta" panose="02000000000000000000" pitchFamily="2" charset="0"/>
                <a:cs typeface="Times New Roman" panose="02020603050405020304" pitchFamily="18" charset="0"/>
              </a:rPr>
              <a:t>straťáku</a:t>
            </a:r>
            <a:r>
              <a:rPr lang="cs-CZ" sz="2000" b="1" dirty="0">
                <a:solidFill>
                  <a:srgbClr val="FF0000"/>
                </a:solidFill>
                <a:latin typeface="Enriqueta" panose="02000000000000000000" pitchFamily="2" charset="0"/>
                <a:cs typeface="Times New Roman" panose="02020603050405020304" pitchFamily="18" charset="0"/>
              </a:rPr>
              <a:t>, ale to asi spíše jen ukázka pro studenty že to tak super firmy dělají - postaru, poctivě STO. Vím že dobře funguje třeba ve výzkumu ten proces výzkumu </a:t>
            </a:r>
            <a:r>
              <a:rPr lang="cs-CZ" sz="2000" b="1" dirty="0" err="1">
                <a:solidFill>
                  <a:srgbClr val="FF0000"/>
                </a:solidFill>
                <a:latin typeface="Enriqueta" panose="02000000000000000000" pitchFamily="2" charset="0"/>
                <a:cs typeface="Times New Roman" panose="02020603050405020304" pitchFamily="18" charset="0"/>
              </a:rPr>
              <a:t>Millward</a:t>
            </a:r>
            <a:r>
              <a:rPr lang="cs-CZ" sz="2000" b="1" dirty="0">
                <a:solidFill>
                  <a:srgbClr val="FF0000"/>
                </a:solidFill>
                <a:latin typeface="Enriqueta" panose="02000000000000000000" pitchFamily="2" charset="0"/>
                <a:cs typeface="Times New Roman" panose="02020603050405020304" pitchFamily="18" charset="0"/>
              </a:rPr>
              <a:t> Brown, kde ukážeš Kozla, </a:t>
            </a:r>
            <a:r>
              <a:rPr lang="cs-CZ" sz="2000" b="1" dirty="0" err="1">
                <a:solidFill>
                  <a:srgbClr val="FF0000"/>
                </a:solidFill>
                <a:latin typeface="Enriqueta" panose="02000000000000000000" pitchFamily="2" charset="0"/>
                <a:cs typeface="Times New Roman" panose="02020603050405020304" pitchFamily="18" charset="0"/>
              </a:rPr>
              <a:t>Kotlera</a:t>
            </a:r>
            <a:r>
              <a:rPr lang="cs-CZ" sz="2000" b="1" dirty="0">
                <a:solidFill>
                  <a:srgbClr val="FF0000"/>
                </a:solidFill>
                <a:latin typeface="Enriqueta" panose="02000000000000000000" pitchFamily="2" charset="0"/>
                <a:cs typeface="Times New Roman" panose="02020603050405020304" pitchFamily="18" charset="0"/>
              </a:rPr>
              <a:t>, Kolba a pak globální firmu, která tu teoretickou linii v podstatě kopíruje. </a:t>
            </a:r>
            <a:r>
              <a:rPr lang="cs-CZ" sz="2000" b="1">
                <a:solidFill>
                  <a:srgbClr val="FF0000"/>
                </a:solidFill>
                <a:latin typeface="Enriqueta" panose="02000000000000000000" pitchFamily="2" charset="0"/>
                <a:cs typeface="Times New Roman" panose="02020603050405020304" pitchFamily="18" charset="0"/>
                <a:hlinkClick r:id="rId3"/>
              </a:rPr>
              <a:t>https://www.shopsys.cz/ridit-e-shop-jako-firmu/</a:t>
            </a:r>
            <a:r>
              <a:rPr lang="cs-CZ" sz="2000" b="1">
                <a:solidFill>
                  <a:srgbClr val="FF0000"/>
                </a:solidFill>
                <a:latin typeface="Enriqueta" panose="02000000000000000000" pitchFamily="2" charset="0"/>
                <a:cs typeface="Times New Roman" panose="02020603050405020304" pitchFamily="18" charset="0"/>
              </a:rPr>
              <a:t> </a:t>
            </a:r>
            <a:endParaRPr lang="cs-CZ" altLang="cs-CZ" sz="1600" b="1" dirty="0">
              <a:solidFill>
                <a:srgbClr val="FF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Doplnit 2021</a:t>
            </a:r>
          </a:p>
        </p:txBody>
      </p:sp>
    </p:spTree>
    <p:extLst>
      <p:ext uri="{BB962C8B-B14F-4D97-AF65-F5344CB8AC3E}">
        <p14:creationId xmlns:p14="http://schemas.microsoft.com/office/powerpoint/2010/main" val="3090241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600400"/>
          </a:xfrm>
          <a:prstGeom prst="rect">
            <a:avLst/>
          </a:prstGeom>
        </p:spPr>
        <p:txBody>
          <a:bodyPr>
            <a:noAutofit/>
          </a:bodyPr>
          <a:lstStyle/>
          <a:p>
            <a:r>
              <a:rPr lang="cs-CZ" sz="2000" b="1" dirty="0">
                <a:solidFill>
                  <a:srgbClr val="000000"/>
                </a:solidFill>
                <a:latin typeface="Enriqueta" panose="02000000000000000000" pitchFamily="2" charset="0"/>
                <a:cs typeface="Times New Roman" panose="02020603050405020304" pitchFamily="18" charset="0"/>
              </a:rPr>
              <a:t>Klíčové ukazatele výkonnosti KPI jsou indikátory, ukazatele či metriky výkonnosti přiřazené procesu, službě, organizačnímu útvaru, celé organizaci, které vyjadřují požadovanou výkonnost (kvalitu, efektivnost nebo hospodárnost)</a:t>
            </a:r>
          </a:p>
          <a:p>
            <a:r>
              <a:rPr lang="pl-PL" altLang="cs-CZ" sz="2000" b="1" dirty="0">
                <a:solidFill>
                  <a:srgbClr val="000000"/>
                </a:solidFill>
                <a:latin typeface="Enriqueta" panose="02000000000000000000" pitchFamily="2" charset="0"/>
                <a:cs typeface="Times New Roman" panose="02020603050405020304" pitchFamily="18" charset="0"/>
              </a:rPr>
              <a:t>KPI je tedy jednoduše metrika, která se váže na cíl.</a:t>
            </a:r>
          </a:p>
          <a:p>
            <a:r>
              <a:rPr lang="pl-PL" altLang="cs-CZ" sz="2000" b="1" dirty="0">
                <a:solidFill>
                  <a:srgbClr val="000000"/>
                </a:solidFill>
                <a:latin typeface="Enriqueta" panose="02000000000000000000" pitchFamily="2" charset="0"/>
                <a:cs typeface="Times New Roman" panose="02020603050405020304" pitchFamily="18" charset="0"/>
              </a:rPr>
              <a:t>Příklad:</a:t>
            </a:r>
          </a:p>
          <a:p>
            <a:pPr lvl="1"/>
            <a:r>
              <a:rPr lang="pl-PL" altLang="cs-CZ" sz="1600" b="1" dirty="0">
                <a:solidFill>
                  <a:srgbClr val="000000"/>
                </a:solidFill>
                <a:latin typeface="Enriqueta" panose="02000000000000000000" pitchFamily="2" charset="0"/>
                <a:cs typeface="Times New Roman" panose="02020603050405020304" pitchFamily="18" charset="0"/>
              </a:rPr>
              <a:t>Cíl je prodej 10 000ks aplikace za měsíc</a:t>
            </a:r>
          </a:p>
          <a:p>
            <a:pPr lvl="1"/>
            <a:r>
              <a:rPr lang="pl-PL" altLang="cs-CZ" sz="1600" b="1" dirty="0">
                <a:solidFill>
                  <a:srgbClr val="000000"/>
                </a:solidFill>
                <a:latin typeface="Enriqueta" panose="02000000000000000000" pitchFamily="2" charset="0"/>
                <a:cs typeface="Times New Roman" panose="02020603050405020304" pitchFamily="18" charset="0"/>
              </a:rPr>
              <a:t>V polovině měsíce je prodáno 3500ks</a:t>
            </a:r>
          </a:p>
          <a:p>
            <a:pPr lvl="1"/>
            <a:r>
              <a:rPr lang="pl-PL" altLang="cs-CZ" sz="1600" b="1" dirty="0">
                <a:solidFill>
                  <a:srgbClr val="000000"/>
                </a:solidFill>
                <a:latin typeface="Enriqueta" panose="02000000000000000000" pitchFamily="2" charset="0"/>
                <a:cs typeface="Times New Roman" panose="02020603050405020304" pitchFamily="18" charset="0"/>
              </a:rPr>
              <a:t>KPI je plněno na 35%</a:t>
            </a:r>
          </a:p>
          <a:p>
            <a:pPr lvl="1"/>
            <a:r>
              <a:rPr lang="pl-PL" altLang="cs-CZ" sz="1600" b="1" dirty="0">
                <a:solidFill>
                  <a:srgbClr val="000000"/>
                </a:solidFill>
                <a:latin typeface="Enriqueta" panose="02000000000000000000" pitchFamily="2" charset="0"/>
                <a:cs typeface="Times New Roman" panose="02020603050405020304" pitchFamily="18" charset="0"/>
              </a:rPr>
              <a:t>Co nám tato situace indikuje pro makretingové řízení?</a:t>
            </a:r>
          </a:p>
          <a:p>
            <a:pPr lvl="1"/>
            <a:endParaRPr lang="cs-CZ" altLang="cs-CZ" sz="1600" b="1" dirty="0">
              <a:solidFill>
                <a:srgbClr val="000000"/>
              </a:solidFill>
              <a:latin typeface="Enriqueta" panose="02000000000000000000" pitchFamily="2"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latin typeface="Enriqueta" panose="02000000000000000000" pitchFamily="2" charset="0"/>
              </a:rPr>
              <a:t>Key performance indicators (KPI) [kej pí áj]</a:t>
            </a:r>
          </a:p>
        </p:txBody>
      </p:sp>
    </p:spTree>
    <p:extLst>
      <p:ext uri="{BB962C8B-B14F-4D97-AF65-F5344CB8AC3E}">
        <p14:creationId xmlns:p14="http://schemas.microsoft.com/office/powerpoint/2010/main" val="269127982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3406</TotalTime>
  <Words>2602</Words>
  <Application>Microsoft Office PowerPoint</Application>
  <PresentationFormat>On-screen Show (16:9)</PresentationFormat>
  <Paragraphs>294</Paragraphs>
  <Slides>39</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Enriqueta</vt:lpstr>
      <vt:lpstr>Times New Roman</vt:lpstr>
      <vt:lpstr>SLU</vt:lpstr>
      <vt:lpstr>Online nástroje marketingové komunikace</vt:lpstr>
      <vt:lpstr>Marketingová komunikace 2007</vt:lpstr>
      <vt:lpstr>Marketingová komunikace 2013</vt:lpstr>
      <vt:lpstr>Marketingová komunikace 2017</vt:lpstr>
      <vt:lpstr>Komunikační mix</vt:lpstr>
      <vt:lpstr>Nástroje online marketingkové komunikace</vt:lpstr>
      <vt:lpstr>Od obecných cílů ke konkrétním metrikám</vt:lpstr>
      <vt:lpstr>Doplnit 2021</vt:lpstr>
      <vt:lpstr>Key performance indicators (KPI) [kej pí áj]</vt:lpstr>
      <vt:lpstr>Nejčastěji využívané indikátory úspěchu v onlinu</vt:lpstr>
      <vt:lpstr>Nejčastěji využívané indikátory úspěchu v onlinu</vt:lpstr>
      <vt:lpstr>Nejčastěji využívané indikátory úspěchu v onlinu</vt:lpstr>
      <vt:lpstr>Nejčastěji využívané indikátory úspěchu v onlinu</vt:lpstr>
      <vt:lpstr>Nejčastěji využívané indikátory úspěchu v onlinu</vt:lpstr>
      <vt:lpstr>Nejčastěji využívané indikátory úspěchu v onlinu</vt:lpstr>
      <vt:lpstr>Marketingová komunikace na internetu</vt:lpstr>
      <vt:lpstr>Webová stránka</vt:lpstr>
      <vt:lpstr>Linkbuilding</vt:lpstr>
      <vt:lpstr>Příklad linkbuildingu</vt:lpstr>
      <vt:lpstr>Příklad linkbuildingu</vt:lpstr>
      <vt:lpstr>Microsite</vt:lpstr>
      <vt:lpstr>Microsite</vt:lpstr>
      <vt:lpstr>Online reklama</vt:lpstr>
      <vt:lpstr>Sociální média</vt:lpstr>
      <vt:lpstr>Sociální média</vt:lpstr>
      <vt:lpstr>SEO – optimalizace webu pro vyhledávače</vt:lpstr>
      <vt:lpstr>SEO – optimalizace webu pro vyhledávače</vt:lpstr>
      <vt:lpstr>SEO – doporučení od vyhledávače Google</vt:lpstr>
      <vt:lpstr>Mobilní marketing</vt:lpstr>
      <vt:lpstr>Webináře</vt:lpstr>
      <vt:lpstr>Obsahový marketing</vt:lpstr>
      <vt:lpstr>Emailové kampaně – získávání kontaktů</vt:lpstr>
      <vt:lpstr>Emailové kampaně – cíle</vt:lpstr>
      <vt:lpstr>Newsletter</vt:lpstr>
      <vt:lpstr>Affiliate marketing</vt:lpstr>
      <vt:lpstr>Virální marketing</vt:lpstr>
      <vt:lpstr>Virální marketing</vt:lpstr>
      <vt:lpstr>Virální marketing</vt:lpstr>
      <vt:lpstr>Úkol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Michal Stoklasa</cp:lastModifiedBy>
  <cp:revision>134</cp:revision>
  <dcterms:created xsi:type="dcterms:W3CDTF">2016-07-06T15:42:34Z</dcterms:created>
  <dcterms:modified xsi:type="dcterms:W3CDTF">2021-04-13T08:26:47Z</dcterms:modified>
</cp:coreProperties>
</file>