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0" r:id="rId2"/>
    <p:sldId id="294" r:id="rId3"/>
    <p:sldId id="300" r:id="rId4"/>
    <p:sldId id="295" r:id="rId5"/>
    <p:sldId id="301" r:id="rId6"/>
    <p:sldId id="296"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297" r:id="rId28"/>
    <p:sldId id="298" r:id="rId29"/>
    <p:sldId id="299" r:id="rId30"/>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8" d="100"/>
          <a:sy n="138" d="100"/>
        </p:scale>
        <p:origin x="228"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24.11.2021</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3318869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t>24.11.2021</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1225473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1252538" y="285750"/>
            <a:ext cx="7772400" cy="1028700"/>
          </a:xfrm>
          <a:prstGeom prst="rect">
            <a:avLst/>
          </a:prstGeom>
        </p:spPr>
        <p:txBody>
          <a:bodyPr/>
          <a:lstStyle/>
          <a:p>
            <a:r>
              <a:rPr lang="cs-CZ"/>
              <a:t>Kliknutím lze upravit styl.</a:t>
            </a:r>
          </a:p>
        </p:txBody>
      </p:sp>
      <p:sp>
        <p:nvSpPr>
          <p:cNvPr id="3" name="Zástupný symbol pro obsah 2"/>
          <p:cNvSpPr>
            <a:spLocks noGrp="1"/>
          </p:cNvSpPr>
          <p:nvPr>
            <p:ph idx="1"/>
          </p:nvPr>
        </p:nvSpPr>
        <p:spPr>
          <a:xfrm>
            <a:off x="1252538" y="1485900"/>
            <a:ext cx="7772400" cy="3086100"/>
          </a:xfrm>
          <a:prstGeom prst="rect">
            <a:avLst/>
          </a:prstGeo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1252538" y="4686300"/>
            <a:ext cx="1905000" cy="342900"/>
          </a:xfrm>
          <a:prstGeom prst="rect">
            <a:avLst/>
          </a:prstGeom>
        </p:spPr>
        <p:txBody>
          <a:bodyPr/>
          <a:lstStyle>
            <a:lvl1pPr>
              <a:defRPr/>
            </a:lvl1pPr>
          </a:lstStyle>
          <a:p>
            <a:endParaRPr lang="en-CA" altLang="cs-CZ"/>
          </a:p>
        </p:txBody>
      </p:sp>
      <p:sp>
        <p:nvSpPr>
          <p:cNvPr id="5" name="Zástupný symbol pro zápatí 4"/>
          <p:cNvSpPr>
            <a:spLocks noGrp="1"/>
          </p:cNvSpPr>
          <p:nvPr>
            <p:ph type="ftr" sz="quarter" idx="11"/>
          </p:nvPr>
        </p:nvSpPr>
        <p:spPr>
          <a:xfrm>
            <a:off x="3690938" y="4686300"/>
            <a:ext cx="2895600" cy="342900"/>
          </a:xfrm>
          <a:prstGeom prst="rect">
            <a:avLst/>
          </a:prstGeom>
        </p:spPr>
        <p:txBody>
          <a:bodyPr/>
          <a:lstStyle>
            <a:lvl1pPr>
              <a:defRPr/>
            </a:lvl1pPr>
          </a:lstStyle>
          <a:p>
            <a:endParaRPr lang="en-CA" altLang="cs-CZ"/>
          </a:p>
        </p:txBody>
      </p:sp>
      <p:sp>
        <p:nvSpPr>
          <p:cNvPr id="6" name="Zástupný symbol pro číslo snímku 5"/>
          <p:cNvSpPr>
            <a:spLocks noGrp="1"/>
          </p:cNvSpPr>
          <p:nvPr>
            <p:ph type="sldNum" sz="quarter" idx="12"/>
          </p:nvPr>
        </p:nvSpPr>
        <p:spPr>
          <a:xfrm>
            <a:off x="7119938" y="4686300"/>
            <a:ext cx="1905000" cy="342900"/>
          </a:xfrm>
          <a:prstGeom prst="rect">
            <a:avLst/>
          </a:prstGeom>
        </p:spPr>
        <p:txBody>
          <a:bodyPr/>
          <a:lstStyle>
            <a:lvl1pPr>
              <a:defRPr/>
            </a:lvl1pPr>
          </a:lstStyle>
          <a:p>
            <a:fld id="{A8A187FE-B260-42B1-846D-1F7E3E01F2A7}" type="slidenum">
              <a:rPr lang="en-CA" altLang="cs-CZ"/>
              <a:pPr/>
              <a:t>‹#›</a:t>
            </a:fld>
            <a:endParaRPr lang="en-CA" altLang="cs-CZ"/>
          </a:p>
        </p:txBody>
      </p:sp>
    </p:spTree>
    <p:extLst>
      <p:ext uri="{BB962C8B-B14F-4D97-AF65-F5344CB8AC3E}">
        <p14:creationId xmlns:p14="http://schemas.microsoft.com/office/powerpoint/2010/main" val="4090061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pPr algn="l"/>
            <a:endParaRPr lang="cs-CZ" sz="3000" b="1" dirty="0">
              <a:solidFill>
                <a:schemeClr val="bg1"/>
              </a:solidFill>
            </a:endParaRPr>
          </a:p>
          <a:p>
            <a:pPr lvl="0"/>
            <a:endParaRPr lang="cs-CZ" sz="3000" b="1" cap="all" dirty="0">
              <a:solidFill>
                <a:schemeClr val="bg1"/>
              </a:solidFill>
            </a:endParaRPr>
          </a:p>
          <a:p>
            <a:pPr lvl="0"/>
            <a:endParaRPr lang="cs-CZ" sz="3000" b="1" cap="all" dirty="0">
              <a:solidFill>
                <a:schemeClr val="bg1"/>
              </a:solidFill>
            </a:endParaRPr>
          </a:p>
          <a:p>
            <a:pPr lvl="0"/>
            <a:r>
              <a:rPr lang="cs-CZ" sz="3000" b="1" cap="all" dirty="0">
                <a:solidFill>
                  <a:schemeClr val="bg1"/>
                </a:solidFill>
              </a:rPr>
              <a:t>Vedlejší podnikové procesy</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266989"/>
            <a:ext cx="3604568" cy="2723120"/>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a:t>
            </a:r>
          </a:p>
          <a:p>
            <a:r>
              <a:rPr lang="cs-CZ" sz="1800" b="1" i="1" dirty="0">
                <a:solidFill>
                  <a:srgbClr val="002060"/>
                </a:solidFill>
              </a:rPr>
              <a:t>Pochopit podstatu vedlejších procesů,</a:t>
            </a:r>
          </a:p>
          <a:p>
            <a:r>
              <a:rPr lang="cs-CZ" sz="1800" b="1" i="1" dirty="0">
                <a:solidFill>
                  <a:srgbClr val="002060"/>
                </a:solidFill>
              </a:rPr>
              <a:t>Posoudit efektivitu a náročnost, kterou představují jednotlivé procesy</a:t>
            </a:r>
          </a:p>
          <a:p>
            <a:endParaRPr lang="cs-CZ" sz="1800" b="1" i="1" dirty="0">
              <a:solidFill>
                <a:srgbClr val="002060"/>
              </a:solidFill>
            </a:endParaRPr>
          </a:p>
          <a:p>
            <a:pPr marL="0" indent="0" algn="ctr">
              <a:buNone/>
            </a:pPr>
            <a:r>
              <a:rPr lang="cs-CZ" sz="1800" b="1" i="1" dirty="0">
                <a:solidFill>
                  <a:srgbClr val="002060"/>
                </a:solidFill>
              </a:rPr>
              <a:t> </a:t>
            </a:r>
            <a:endParaRPr lang="en-GB" sz="1800" dirty="0">
              <a:solidFill>
                <a:schemeClr val="bg1"/>
              </a:solidFill>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01864" y="175373"/>
            <a:ext cx="936104" cy="730162"/>
          </a:xfrm>
          <a:prstGeom prst="rect">
            <a:avLst/>
          </a:prstGeom>
        </p:spPr>
      </p:pic>
    </p:spTree>
    <p:extLst>
      <p:ext uri="{BB962C8B-B14F-4D97-AF65-F5344CB8AC3E}">
        <p14:creationId xmlns:p14="http://schemas.microsoft.com/office/powerpoint/2010/main" val="1371452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cs-CZ">
                <a:solidFill>
                  <a:schemeClr val="tx1"/>
                </a:solidFill>
              </a:rPr>
              <a:t>Kapitálové investice</a:t>
            </a:r>
          </a:p>
        </p:txBody>
      </p:sp>
      <p:sp>
        <p:nvSpPr>
          <p:cNvPr id="17411" name="Rectangle 3"/>
          <p:cNvSpPr>
            <a:spLocks noGrp="1" noChangeArrowheads="1"/>
          </p:cNvSpPr>
          <p:nvPr>
            <p:ph type="body" idx="4294967295"/>
          </p:nvPr>
        </p:nvSpPr>
        <p:spPr>
          <a:xfrm>
            <a:off x="611560" y="1203598"/>
            <a:ext cx="7772400" cy="3086100"/>
          </a:xfrm>
          <a:prstGeom prst="rect">
            <a:avLst/>
          </a:prstGeom>
        </p:spPr>
        <p:txBody>
          <a:bodyPr/>
          <a:lstStyle/>
          <a:p>
            <a:pPr algn="just"/>
            <a:r>
              <a:rPr lang="cs-CZ" altLang="cs-CZ" sz="2500" dirty="0"/>
              <a:t>Kapitálovými investicemi v ekonomice podniku rozumíme vlastně celkové náklady vynaložené na výstavbu, modernizaci a rekonstrukci nebo obnovu majetku podniku.</a:t>
            </a:r>
          </a:p>
          <a:p>
            <a:pPr algn="just"/>
            <a:r>
              <a:rPr lang="cs-CZ" altLang="cs-CZ" sz="2500" dirty="0"/>
              <a:t>Jedná se tedy o </a:t>
            </a:r>
            <a:r>
              <a:rPr lang="cs-CZ" altLang="cs-CZ" sz="2500" b="1" dirty="0"/>
              <a:t>skutečnou kapitálovou</a:t>
            </a:r>
            <a:r>
              <a:rPr lang="cs-CZ" altLang="cs-CZ" sz="2500" dirty="0"/>
              <a:t> tvorbu spojenou s pořízením strojů, zařízení ( aktiv), zavedením nových technologií, výrob...</a:t>
            </a:r>
          </a:p>
        </p:txBody>
      </p:sp>
    </p:spTree>
    <p:extLst>
      <p:ext uri="{BB962C8B-B14F-4D97-AF65-F5344CB8AC3E}">
        <p14:creationId xmlns:p14="http://schemas.microsoft.com/office/powerpoint/2010/main" val="2938435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1520" y="195486"/>
            <a:ext cx="6912768" cy="507703"/>
          </a:xfrm>
        </p:spPr>
        <p:txBody>
          <a:bodyPr/>
          <a:lstStyle/>
          <a:p>
            <a:r>
              <a:rPr lang="cs-CZ" altLang="cs-CZ" sz="2000" dirty="0">
                <a:solidFill>
                  <a:schemeClr val="tx1"/>
                </a:solidFill>
              </a:rPr>
              <a:t>ZDROJEM financování investic jsou  vlastní zdroje</a:t>
            </a:r>
            <a:r>
              <a:rPr lang="cs-CZ" altLang="cs-CZ" dirty="0">
                <a:solidFill>
                  <a:schemeClr val="tx1"/>
                </a:solidFill>
              </a:rPr>
              <a:t>:</a:t>
            </a:r>
          </a:p>
        </p:txBody>
      </p:sp>
      <p:sp>
        <p:nvSpPr>
          <p:cNvPr id="18435" name="Rectangle 3"/>
          <p:cNvSpPr>
            <a:spLocks noGrp="1" noChangeArrowheads="1"/>
          </p:cNvSpPr>
          <p:nvPr>
            <p:ph type="body" idx="4294967295"/>
          </p:nvPr>
        </p:nvSpPr>
        <p:spPr>
          <a:xfrm>
            <a:off x="539552" y="843558"/>
            <a:ext cx="7772400" cy="3086100"/>
          </a:xfrm>
          <a:prstGeom prst="rect">
            <a:avLst/>
          </a:prstGeom>
        </p:spPr>
        <p:txBody>
          <a:bodyPr/>
          <a:lstStyle/>
          <a:p>
            <a:r>
              <a:rPr lang="cs-CZ" altLang="cs-CZ" sz="2500" dirty="0"/>
              <a:t>odpisy</a:t>
            </a:r>
          </a:p>
          <a:p>
            <a:r>
              <a:rPr lang="cs-CZ" altLang="cs-CZ" sz="2500" dirty="0"/>
              <a:t>nerozdělený zisk</a:t>
            </a:r>
          </a:p>
          <a:p>
            <a:r>
              <a:rPr lang="cs-CZ" altLang="cs-CZ" sz="2500" dirty="0"/>
              <a:t>výnosy z prodeje a z likvidace dlouhodobého majetku a nepotřebných zásob,</a:t>
            </a:r>
          </a:p>
          <a:p>
            <a:r>
              <a:rPr lang="cs-CZ" altLang="cs-CZ" sz="2500" dirty="0"/>
              <a:t>nově vydané akcie</a:t>
            </a:r>
          </a:p>
          <a:p>
            <a:r>
              <a:rPr lang="cs-CZ" altLang="cs-CZ" sz="2500" dirty="0"/>
              <a:t>Financování z těchto zdrojů lze nazvat samofinancováním.</a:t>
            </a:r>
          </a:p>
        </p:txBody>
      </p:sp>
    </p:spTree>
    <p:extLst>
      <p:ext uri="{BB962C8B-B14F-4D97-AF65-F5344CB8AC3E}">
        <p14:creationId xmlns:p14="http://schemas.microsoft.com/office/powerpoint/2010/main" val="3685315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cs-CZ">
                <a:solidFill>
                  <a:schemeClr val="tx1"/>
                </a:solidFill>
              </a:rPr>
              <a:t>Cizí zdroje</a:t>
            </a:r>
          </a:p>
        </p:txBody>
      </p:sp>
      <p:sp>
        <p:nvSpPr>
          <p:cNvPr id="19459" name="Rectangle 3"/>
          <p:cNvSpPr>
            <a:spLocks noGrp="1" noChangeArrowheads="1"/>
          </p:cNvSpPr>
          <p:nvPr>
            <p:ph type="body" idx="4294967295"/>
          </p:nvPr>
        </p:nvSpPr>
        <p:spPr>
          <a:xfrm>
            <a:off x="323528" y="987574"/>
            <a:ext cx="7772400" cy="3086100"/>
          </a:xfrm>
          <a:prstGeom prst="rect">
            <a:avLst/>
          </a:prstGeom>
        </p:spPr>
        <p:txBody>
          <a:bodyPr/>
          <a:lstStyle/>
          <a:p>
            <a:pPr algn="just"/>
            <a:r>
              <a:rPr lang="cs-CZ" altLang="cs-CZ" sz="2300" dirty="0"/>
              <a:t>Nemáme-li dostatek zdrojů vlastních pro financování investic, nebo potřebujeme-li si uvolnit vlastní zdroje k jiným podnikatelským aktivitám, pak užíváme nejčastěji : úvěru, půjček, leasingu.. </a:t>
            </a:r>
          </a:p>
          <a:p>
            <a:pPr algn="just"/>
            <a:r>
              <a:rPr lang="cs-CZ" altLang="cs-CZ" sz="2300" dirty="0"/>
              <a:t>Je-li investice financována plně úvěrem, pak nákladem je úrok z úvěru.</a:t>
            </a:r>
          </a:p>
        </p:txBody>
      </p:sp>
    </p:spTree>
    <p:extLst>
      <p:ext uri="{BB962C8B-B14F-4D97-AF65-F5344CB8AC3E}">
        <p14:creationId xmlns:p14="http://schemas.microsoft.com/office/powerpoint/2010/main" val="2514932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cs-CZ" b="1">
                <a:solidFill>
                  <a:schemeClr val="tx1"/>
                </a:solidFill>
              </a:rPr>
              <a:t>PLÁNOVÁNÍ  INVESTIC</a:t>
            </a:r>
          </a:p>
        </p:txBody>
      </p:sp>
      <p:sp>
        <p:nvSpPr>
          <p:cNvPr id="20483" name="Rectangle 3"/>
          <p:cNvSpPr>
            <a:spLocks noGrp="1" noChangeArrowheads="1"/>
          </p:cNvSpPr>
          <p:nvPr>
            <p:ph type="body" idx="4294967295"/>
          </p:nvPr>
        </p:nvSpPr>
        <p:spPr>
          <a:xfrm>
            <a:off x="539552" y="1203598"/>
            <a:ext cx="7772400" cy="3086100"/>
          </a:xfrm>
          <a:prstGeom prst="rect">
            <a:avLst/>
          </a:prstGeom>
        </p:spPr>
        <p:txBody>
          <a:bodyPr/>
          <a:lstStyle/>
          <a:p>
            <a:pPr marL="0" indent="0">
              <a:lnSpc>
                <a:spcPct val="90000"/>
              </a:lnSpc>
              <a:buNone/>
            </a:pPr>
            <a:r>
              <a:rPr lang="cs-CZ" altLang="cs-CZ" sz="2400" dirty="0"/>
              <a:t>Má stránku:</a:t>
            </a:r>
          </a:p>
          <a:p>
            <a:pPr algn="just">
              <a:lnSpc>
                <a:spcPct val="90000"/>
              </a:lnSpc>
            </a:pPr>
            <a:r>
              <a:rPr lang="cs-CZ" altLang="cs-CZ" sz="2400" b="1" dirty="0"/>
              <a:t>Věcnou </a:t>
            </a:r>
            <a:r>
              <a:rPr lang="cs-CZ" altLang="cs-CZ" sz="2400" dirty="0"/>
              <a:t>( rozhodování o technické a výrobní stránce investice, jaké stroje, kapacity - projekt),</a:t>
            </a:r>
          </a:p>
          <a:p>
            <a:pPr algn="just">
              <a:lnSpc>
                <a:spcPct val="90000"/>
              </a:lnSpc>
            </a:pPr>
            <a:r>
              <a:rPr lang="cs-CZ" altLang="cs-CZ" sz="2400" b="1" dirty="0"/>
              <a:t>Finanční</a:t>
            </a:r>
            <a:r>
              <a:rPr lang="cs-CZ" altLang="cs-CZ" sz="2400" dirty="0"/>
              <a:t> ( jaké zdroje, jaká efektivnost při použití různých zdrojů, tvorba investičních variant - </a:t>
            </a:r>
            <a:r>
              <a:rPr lang="cs-CZ" altLang="cs-CZ" sz="2400" b="1" dirty="0"/>
              <a:t>výběr dle kritéria výnosnosti = rentability,  dále podle  návratnosti.</a:t>
            </a:r>
          </a:p>
        </p:txBody>
      </p:sp>
    </p:spTree>
    <p:extLst>
      <p:ext uri="{BB962C8B-B14F-4D97-AF65-F5344CB8AC3E}">
        <p14:creationId xmlns:p14="http://schemas.microsoft.com/office/powerpoint/2010/main" val="2796008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cs-CZ" altLang="cs-CZ" sz="3000" dirty="0">
                <a:solidFill>
                  <a:schemeClr val="tx1"/>
                </a:solidFill>
              </a:rPr>
              <a:t>Znalost pojmů a zákonitostí</a:t>
            </a:r>
          </a:p>
        </p:txBody>
      </p:sp>
      <p:sp>
        <p:nvSpPr>
          <p:cNvPr id="21507" name="Rectangle 3"/>
          <p:cNvSpPr>
            <a:spLocks noGrp="1" noChangeArrowheads="1"/>
          </p:cNvSpPr>
          <p:nvPr>
            <p:ph type="body" idx="4294967295"/>
          </p:nvPr>
        </p:nvSpPr>
        <p:spPr>
          <a:xfrm>
            <a:off x="467544" y="987574"/>
            <a:ext cx="7772400" cy="3086100"/>
          </a:xfrm>
          <a:prstGeom prst="rect">
            <a:avLst/>
          </a:prstGeom>
        </p:spPr>
        <p:txBody>
          <a:bodyPr/>
          <a:lstStyle/>
          <a:p>
            <a:pPr algn="just"/>
            <a:r>
              <a:rPr lang="cs-CZ" altLang="cs-CZ" sz="2500" dirty="0"/>
              <a:t>Vztah mezi výnosy, které z investice za dobu své existence přinese  a</a:t>
            </a:r>
          </a:p>
          <a:p>
            <a:pPr algn="just"/>
            <a:r>
              <a:rPr lang="cs-CZ" altLang="cs-CZ" sz="2500" dirty="0"/>
              <a:t>Náklady, které na její pořízení vynaložíme</a:t>
            </a:r>
          </a:p>
          <a:p>
            <a:pPr algn="just"/>
            <a:r>
              <a:rPr lang="cs-CZ" altLang="cs-CZ" sz="2500" dirty="0"/>
              <a:t>Nazýváme </a:t>
            </a:r>
            <a:r>
              <a:rPr lang="cs-CZ" altLang="cs-CZ" sz="2500" b="1" dirty="0"/>
              <a:t>výnosností </a:t>
            </a:r>
            <a:r>
              <a:rPr lang="cs-CZ" altLang="cs-CZ" sz="2500" dirty="0"/>
              <a:t>investice, rentabilitou obecně</a:t>
            </a:r>
          </a:p>
        </p:txBody>
      </p:sp>
    </p:spTree>
    <p:extLst>
      <p:ext uri="{BB962C8B-B14F-4D97-AF65-F5344CB8AC3E}">
        <p14:creationId xmlns:p14="http://schemas.microsoft.com/office/powerpoint/2010/main" val="1190860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ltLang="cs-CZ">
                <a:solidFill>
                  <a:schemeClr val="tx1"/>
                </a:solidFill>
              </a:rPr>
              <a:t>DALŠÍ POJMY</a:t>
            </a:r>
          </a:p>
        </p:txBody>
      </p:sp>
      <p:sp>
        <p:nvSpPr>
          <p:cNvPr id="22531" name="Rectangle 3"/>
          <p:cNvSpPr>
            <a:spLocks noGrp="1" noChangeArrowheads="1"/>
          </p:cNvSpPr>
          <p:nvPr>
            <p:ph type="body" idx="4294967295"/>
          </p:nvPr>
        </p:nvSpPr>
        <p:spPr>
          <a:xfrm>
            <a:off x="539552" y="987574"/>
            <a:ext cx="7772400" cy="3086100"/>
          </a:xfrm>
          <a:prstGeom prst="rect">
            <a:avLst/>
          </a:prstGeom>
        </p:spPr>
        <p:txBody>
          <a:bodyPr/>
          <a:lstStyle/>
          <a:p>
            <a:pPr>
              <a:lnSpc>
                <a:spcPct val="80000"/>
              </a:lnSpc>
            </a:pPr>
            <a:r>
              <a:rPr lang="cs-CZ" altLang="cs-CZ" sz="2500" b="1" dirty="0"/>
              <a:t>Rizikovost</a:t>
            </a:r>
            <a:r>
              <a:rPr lang="cs-CZ" altLang="cs-CZ" sz="2500" dirty="0"/>
              <a:t>, tj. stupeň nebezpečí, že nebude dosaženo plánovaných výnosů.</a:t>
            </a:r>
          </a:p>
          <a:p>
            <a:pPr algn="just">
              <a:lnSpc>
                <a:spcPct val="80000"/>
              </a:lnSpc>
            </a:pPr>
            <a:r>
              <a:rPr lang="cs-CZ" altLang="cs-CZ" sz="2500" b="1" dirty="0"/>
              <a:t>Doba splácení investice, tj.</a:t>
            </a:r>
            <a:r>
              <a:rPr lang="cs-CZ" altLang="cs-CZ" sz="2500" dirty="0"/>
              <a:t> stupeň likvidity se dá charakterizovat dobou ( </a:t>
            </a:r>
            <a:r>
              <a:rPr lang="cs-CZ" altLang="cs-CZ" sz="2500" b="1" dirty="0"/>
              <a:t>rychlostí) přeměny</a:t>
            </a:r>
            <a:r>
              <a:rPr lang="cs-CZ" altLang="cs-CZ" sz="2500" dirty="0"/>
              <a:t> investice zpět do peněžní formy.</a:t>
            </a:r>
          </a:p>
          <a:p>
            <a:pPr algn="just">
              <a:lnSpc>
                <a:spcPct val="80000"/>
              </a:lnSpc>
            </a:pPr>
            <a:r>
              <a:rPr lang="cs-CZ" altLang="cs-CZ" sz="2500" dirty="0"/>
              <a:t>Z toho vychází i hodnocení efektivnosti  investic.</a:t>
            </a:r>
          </a:p>
        </p:txBody>
      </p:sp>
    </p:spTree>
    <p:extLst>
      <p:ext uri="{BB962C8B-B14F-4D97-AF65-F5344CB8AC3E}">
        <p14:creationId xmlns:p14="http://schemas.microsoft.com/office/powerpoint/2010/main" val="3197057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1520" y="195486"/>
            <a:ext cx="6552728" cy="507703"/>
          </a:xfrm>
        </p:spPr>
        <p:txBody>
          <a:bodyPr/>
          <a:lstStyle/>
          <a:p>
            <a:r>
              <a:rPr lang="cs-CZ" altLang="cs-CZ" sz="3000" b="1" i="0" dirty="0">
                <a:solidFill>
                  <a:schemeClr val="tx1"/>
                </a:solidFill>
              </a:rPr>
              <a:t>Hodnocení efektivnosti</a:t>
            </a:r>
          </a:p>
        </p:txBody>
      </p:sp>
      <p:sp>
        <p:nvSpPr>
          <p:cNvPr id="23555" name="Rectangle 3"/>
          <p:cNvSpPr>
            <a:spLocks noGrp="1" noChangeArrowheads="1"/>
          </p:cNvSpPr>
          <p:nvPr>
            <p:ph type="body" idx="4294967295"/>
          </p:nvPr>
        </p:nvSpPr>
        <p:spPr>
          <a:xfrm>
            <a:off x="755576" y="915566"/>
            <a:ext cx="7772400" cy="3086100"/>
          </a:xfrm>
          <a:prstGeom prst="rect">
            <a:avLst/>
          </a:prstGeom>
        </p:spPr>
        <p:txBody>
          <a:bodyPr/>
          <a:lstStyle/>
          <a:p>
            <a:pPr algn="just"/>
            <a:r>
              <a:rPr lang="cs-CZ" altLang="cs-CZ" b="1" dirty="0"/>
              <a:t>Výnose</a:t>
            </a:r>
            <a:r>
              <a:rPr lang="cs-CZ" altLang="cs-CZ" dirty="0"/>
              <a:t>m z investice je přírůstek zisku a přírůstek odpisů, které se vrací do podniku v ceně prodaných výrobků ( ve výnosech). </a:t>
            </a:r>
          </a:p>
          <a:p>
            <a:pPr algn="just"/>
            <a:r>
              <a:rPr lang="cs-CZ" altLang="cs-CZ" dirty="0"/>
              <a:t>Souhrnně tyto položky nazýváme cash </a:t>
            </a:r>
            <a:r>
              <a:rPr lang="cs-CZ" altLang="cs-CZ" dirty="0" err="1"/>
              <a:t>flow</a:t>
            </a:r>
            <a:r>
              <a:rPr lang="cs-CZ" altLang="cs-CZ" dirty="0"/>
              <a:t> (peněžní toky) podniku. </a:t>
            </a:r>
          </a:p>
          <a:p>
            <a:pPr algn="just"/>
            <a:r>
              <a:rPr lang="cs-CZ" altLang="cs-CZ" dirty="0"/>
              <a:t>Uvažujeme ovšem čistý zisk, tj. Zisk po zdanění.</a:t>
            </a:r>
          </a:p>
        </p:txBody>
      </p:sp>
    </p:spTree>
    <p:extLst>
      <p:ext uri="{BB962C8B-B14F-4D97-AF65-F5344CB8AC3E}">
        <p14:creationId xmlns:p14="http://schemas.microsoft.com/office/powerpoint/2010/main" val="1847958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ltLang="cs-CZ"/>
              <a:t>PRAKTICKY</a:t>
            </a:r>
          </a:p>
        </p:txBody>
      </p:sp>
      <p:sp>
        <p:nvSpPr>
          <p:cNvPr id="24579" name="Rectangle 3"/>
          <p:cNvSpPr>
            <a:spLocks noGrp="1" noChangeArrowheads="1"/>
          </p:cNvSpPr>
          <p:nvPr>
            <p:ph type="body" idx="4294967295"/>
          </p:nvPr>
        </p:nvSpPr>
        <p:spPr>
          <a:xfrm>
            <a:off x="899592" y="1059582"/>
            <a:ext cx="7772400" cy="3086100"/>
          </a:xfrm>
          <a:prstGeom prst="rect">
            <a:avLst/>
          </a:prstGeom>
        </p:spPr>
        <p:txBody>
          <a:bodyPr/>
          <a:lstStyle/>
          <a:p>
            <a:pPr algn="just"/>
            <a:r>
              <a:rPr lang="cs-CZ" altLang="cs-CZ" sz="2500" dirty="0" err="1"/>
              <a:t>Konečnýmvýsledkem</a:t>
            </a:r>
            <a:r>
              <a:rPr lang="cs-CZ" altLang="cs-CZ" sz="2500" dirty="0"/>
              <a:t> - tzv. </a:t>
            </a:r>
            <a:r>
              <a:rPr lang="cs-CZ" altLang="cs-CZ" sz="2500" b="1" dirty="0"/>
              <a:t>Rozpočtování </a:t>
            </a:r>
          </a:p>
          <a:p>
            <a:pPr algn="just"/>
            <a:r>
              <a:rPr lang="cs-CZ" altLang="cs-CZ" sz="2500" dirty="0"/>
              <a:t>Je propočet jednorázových nákladů na investici a ročních výnosů za období životnosti investice, což tvoří  základ  pro rozhodování o vhodnosti jednotlivých variant a výběru nejvhodnější.</a:t>
            </a:r>
          </a:p>
        </p:txBody>
      </p:sp>
    </p:spTree>
    <p:extLst>
      <p:ext uri="{BB962C8B-B14F-4D97-AF65-F5344CB8AC3E}">
        <p14:creationId xmlns:p14="http://schemas.microsoft.com/office/powerpoint/2010/main" val="649507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tLang="cs-CZ" b="1" i="0">
                <a:solidFill>
                  <a:schemeClr val="tx1"/>
                </a:solidFill>
              </a:rPr>
              <a:t>POSTUP HODNOCENÍ:</a:t>
            </a:r>
          </a:p>
        </p:txBody>
      </p:sp>
      <p:sp>
        <p:nvSpPr>
          <p:cNvPr id="25603" name="Rectangle 3"/>
          <p:cNvSpPr>
            <a:spLocks noGrp="1" noChangeArrowheads="1"/>
          </p:cNvSpPr>
          <p:nvPr>
            <p:ph type="body" idx="4294967295"/>
          </p:nvPr>
        </p:nvSpPr>
        <p:spPr>
          <a:xfrm>
            <a:off x="107504" y="1275606"/>
            <a:ext cx="8604448" cy="3086100"/>
          </a:xfrm>
          <a:prstGeom prst="rect">
            <a:avLst/>
          </a:prstGeom>
        </p:spPr>
        <p:txBody>
          <a:bodyPr/>
          <a:lstStyle/>
          <a:p>
            <a:r>
              <a:rPr lang="cs-CZ" altLang="cs-CZ" sz="2800" dirty="0"/>
              <a:t>Určení </a:t>
            </a:r>
            <a:r>
              <a:rPr lang="cs-CZ" altLang="cs-CZ" sz="2800" b="1" dirty="0"/>
              <a:t>jednorázových nákladů</a:t>
            </a:r>
            <a:r>
              <a:rPr lang="cs-CZ" altLang="cs-CZ" sz="2800" dirty="0"/>
              <a:t> na investici ( akci, projekt),</a:t>
            </a:r>
          </a:p>
          <a:p>
            <a:r>
              <a:rPr lang="cs-CZ" altLang="cs-CZ" sz="2800" b="1" dirty="0"/>
              <a:t>Odhad a propočet budoucích</a:t>
            </a:r>
            <a:r>
              <a:rPr lang="cs-CZ" altLang="cs-CZ" sz="2800" dirty="0"/>
              <a:t> výnosů, popř. Vymezení rizika,</a:t>
            </a:r>
          </a:p>
          <a:p>
            <a:r>
              <a:rPr lang="cs-CZ" altLang="cs-CZ" sz="2800" dirty="0"/>
              <a:t>Určení „ </a:t>
            </a:r>
            <a:r>
              <a:rPr lang="cs-CZ" altLang="cs-CZ" sz="2800" b="1" dirty="0"/>
              <a:t>nákladů“ na kapitál vlastního podniku</a:t>
            </a:r>
            <a:r>
              <a:rPr lang="cs-CZ" altLang="cs-CZ" sz="2800" dirty="0"/>
              <a:t>,</a:t>
            </a:r>
          </a:p>
          <a:p>
            <a:r>
              <a:rPr lang="cs-CZ" altLang="cs-CZ" sz="2800" dirty="0"/>
              <a:t>Výpočet </a:t>
            </a:r>
            <a:r>
              <a:rPr lang="cs-CZ" altLang="cs-CZ" sz="2800" b="1" dirty="0"/>
              <a:t>současné hodnoty očekávaných výnosů</a:t>
            </a:r>
            <a:r>
              <a:rPr lang="cs-CZ" altLang="cs-CZ" sz="2800" dirty="0"/>
              <a:t> (CF).</a:t>
            </a:r>
          </a:p>
        </p:txBody>
      </p:sp>
    </p:spTree>
    <p:extLst>
      <p:ext uri="{BB962C8B-B14F-4D97-AF65-F5344CB8AC3E}">
        <p14:creationId xmlns:p14="http://schemas.microsoft.com/office/powerpoint/2010/main" val="455049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51520" y="195486"/>
            <a:ext cx="7128792" cy="507703"/>
          </a:xfrm>
        </p:spPr>
        <p:txBody>
          <a:bodyPr/>
          <a:lstStyle/>
          <a:p>
            <a:r>
              <a:rPr lang="cs-CZ" altLang="cs-CZ" sz="2200" b="1" i="0" dirty="0">
                <a:solidFill>
                  <a:schemeClr val="tx1"/>
                </a:solidFill>
              </a:rPr>
              <a:t>URČENÍ JEDNORÁZOVÝCH NÁKLADŮ NA INVESTICI</a:t>
            </a:r>
          </a:p>
        </p:txBody>
      </p:sp>
      <p:sp>
        <p:nvSpPr>
          <p:cNvPr id="27651" name="Rectangle 3"/>
          <p:cNvSpPr>
            <a:spLocks noGrp="1" noChangeArrowheads="1"/>
          </p:cNvSpPr>
          <p:nvPr>
            <p:ph type="body" idx="4294967295"/>
          </p:nvPr>
        </p:nvSpPr>
        <p:spPr>
          <a:xfrm>
            <a:off x="467544" y="1131590"/>
            <a:ext cx="7772400" cy="3086100"/>
          </a:xfrm>
          <a:prstGeom prst="rect">
            <a:avLst/>
          </a:prstGeom>
        </p:spPr>
        <p:txBody>
          <a:bodyPr/>
          <a:lstStyle/>
          <a:p>
            <a:r>
              <a:rPr lang="cs-CZ" altLang="cs-CZ" sz="2200" dirty="0"/>
              <a:t>Jedná se o odhad nebo zjištění nákladů na stroje, zařízení, je obvykle přesný, např. Nákupní cena zařízení + dopravné+ náklady na instalaci..</a:t>
            </a:r>
          </a:p>
          <a:p>
            <a:r>
              <a:rPr lang="cs-CZ" altLang="cs-CZ" sz="2200" b="1" dirty="0"/>
              <a:t>Odhad ostatních nákladů</a:t>
            </a:r>
            <a:r>
              <a:rPr lang="cs-CZ" altLang="cs-CZ" sz="2200" dirty="0"/>
              <a:t>, např. stavebních, na výzkum a vývoj, přeškolení pracovníků.. </a:t>
            </a:r>
          </a:p>
        </p:txBody>
      </p:sp>
    </p:spTree>
    <p:extLst>
      <p:ext uri="{BB962C8B-B14F-4D97-AF65-F5344CB8AC3E}">
        <p14:creationId xmlns:p14="http://schemas.microsoft.com/office/powerpoint/2010/main" val="174108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a:extLst>
              <a:ext uri="{FF2B5EF4-FFF2-40B4-BE49-F238E27FC236}">
                <a16:creationId xmlns:a16="http://schemas.microsoft.com/office/drawing/2014/main" id="{25B3D671-74D8-4CD8-A4E7-4B6C785F4D90}"/>
              </a:ext>
            </a:extLst>
          </p:cNvPr>
          <p:cNvSpPr/>
          <p:nvPr/>
        </p:nvSpPr>
        <p:spPr>
          <a:xfrm>
            <a:off x="251585" y="337003"/>
            <a:ext cx="5836854" cy="346249"/>
          </a:xfrm>
          <a:prstGeom prst="rect">
            <a:avLst/>
          </a:prstGeom>
        </p:spPr>
        <p:txBody>
          <a:bodyPr wrap="none" lIns="68580" tIns="34290" rIns="68580" bIns="34290">
            <a:spAutoFit/>
          </a:bodyPr>
          <a:lstStyle/>
          <a:p>
            <a:r>
              <a:rPr lang="cs-CZ" b="1" dirty="0"/>
              <a:t>VEDLEJŠÍ PODNIKOVÉ PROCESY: Personální činnost</a:t>
            </a:r>
          </a:p>
        </p:txBody>
      </p:sp>
      <p:sp>
        <p:nvSpPr>
          <p:cNvPr id="3" name="Obdélník 2">
            <a:extLst>
              <a:ext uri="{FF2B5EF4-FFF2-40B4-BE49-F238E27FC236}">
                <a16:creationId xmlns:a16="http://schemas.microsoft.com/office/drawing/2014/main" id="{0D1FB907-9DA8-4DDF-9ABF-40537F07CDE9}"/>
              </a:ext>
            </a:extLst>
          </p:cNvPr>
          <p:cNvSpPr/>
          <p:nvPr/>
        </p:nvSpPr>
        <p:spPr>
          <a:xfrm>
            <a:off x="438022" y="717781"/>
            <a:ext cx="7442598" cy="3116238"/>
          </a:xfrm>
          <a:prstGeom prst="rect">
            <a:avLst/>
          </a:prstGeom>
        </p:spPr>
        <p:txBody>
          <a:bodyPr wrap="square" lIns="68580" tIns="34290" rIns="68580" bIns="34290">
            <a:spAutoFit/>
          </a:bodyPr>
          <a:lstStyle/>
          <a:p>
            <a:r>
              <a:rPr lang="cs-CZ" dirty="0"/>
              <a:t>Personální práce se odvíjí ze zásad obsažených v personální strategii podniku a je dále rozpracována do následujících základních činnosti:</a:t>
            </a:r>
          </a:p>
          <a:p>
            <a:pPr marL="214313" indent="-214313">
              <a:buFont typeface="Arial" panose="020B0604020202020204" pitchFamily="34" charset="0"/>
              <a:buChar char="•"/>
            </a:pPr>
            <a:r>
              <a:rPr lang="cs-CZ" dirty="0"/>
              <a:t>plánování (prognózování) potřeby pracovních sil založené na analýze pracovních míst,</a:t>
            </a:r>
          </a:p>
          <a:p>
            <a:pPr marL="214313" indent="-214313">
              <a:buFont typeface="Arial" panose="020B0604020202020204" pitchFamily="34" charset="0"/>
              <a:buChar char="•"/>
            </a:pPr>
            <a:r>
              <a:rPr lang="cs-CZ" dirty="0"/>
              <a:t>analýza vnitřních a vnějších zdrojů pracovních sil s přihlédnutím ke specifickým přednostem či záporům těchto zdrojů,</a:t>
            </a:r>
          </a:p>
          <a:p>
            <a:pPr marL="214313" indent="-214313">
              <a:buFont typeface="Arial" panose="020B0604020202020204" pitchFamily="34" charset="0"/>
              <a:buChar char="•"/>
            </a:pPr>
            <a:r>
              <a:rPr lang="cs-CZ" dirty="0"/>
              <a:t>získávání a výběr pracovníků potřebných pro plnění úkolů podnikatelského subjektu dle vnitropodnikových pravidel z řad uchazečů o práci,</a:t>
            </a:r>
          </a:p>
          <a:p>
            <a:pPr marL="214313" indent="-214313">
              <a:buFont typeface="Arial" panose="020B0604020202020204" pitchFamily="34" charset="0"/>
              <a:buChar char="•"/>
            </a:pPr>
            <a:r>
              <a:rPr lang="cs-CZ" dirty="0"/>
              <a:t>rozmisťování pracovníků jejich zařazením na pracovní místa v souladu s potřebami organizace a s cílem zajistit rovněž spokojenost nově zařazovaného pracovníka,</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92380" y="510127"/>
            <a:ext cx="936104" cy="730162"/>
          </a:xfrm>
          <a:prstGeom prst="rect">
            <a:avLst/>
          </a:prstGeom>
        </p:spPr>
      </p:pic>
    </p:spTree>
    <p:extLst>
      <p:ext uri="{BB962C8B-B14F-4D97-AF65-F5344CB8AC3E}">
        <p14:creationId xmlns:p14="http://schemas.microsoft.com/office/powerpoint/2010/main" val="1784697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51520" y="195486"/>
            <a:ext cx="6480720" cy="507703"/>
          </a:xfrm>
        </p:spPr>
        <p:txBody>
          <a:bodyPr/>
          <a:lstStyle/>
          <a:p>
            <a:r>
              <a:rPr lang="cs-CZ" altLang="cs-CZ" b="1" i="0" dirty="0">
                <a:solidFill>
                  <a:schemeClr val="tx1"/>
                </a:solidFill>
              </a:rPr>
              <a:t>ODHAD BUDOUCÍCH VÝNOSŮ</a:t>
            </a:r>
          </a:p>
        </p:txBody>
      </p:sp>
      <p:sp>
        <p:nvSpPr>
          <p:cNvPr id="28675" name="Rectangle 3"/>
          <p:cNvSpPr>
            <a:spLocks noGrp="1" noChangeArrowheads="1"/>
          </p:cNvSpPr>
          <p:nvPr>
            <p:ph type="body" idx="4294967295"/>
          </p:nvPr>
        </p:nvSpPr>
        <p:spPr>
          <a:xfrm>
            <a:off x="611560" y="987574"/>
            <a:ext cx="7772400" cy="3086100"/>
          </a:xfrm>
          <a:prstGeom prst="rect">
            <a:avLst/>
          </a:prstGeom>
        </p:spPr>
        <p:txBody>
          <a:bodyPr/>
          <a:lstStyle/>
          <a:p>
            <a:r>
              <a:rPr lang="cs-CZ" altLang="cs-CZ" sz="2800" dirty="0"/>
              <a:t> Hlavními položkami jsou </a:t>
            </a:r>
            <a:r>
              <a:rPr lang="cs-CZ" altLang="cs-CZ" sz="2800" b="1" dirty="0"/>
              <a:t>čistý zisk</a:t>
            </a:r>
            <a:r>
              <a:rPr lang="cs-CZ" altLang="cs-CZ" sz="2800" dirty="0"/>
              <a:t> </a:t>
            </a:r>
            <a:r>
              <a:rPr lang="cs-CZ" altLang="cs-CZ" sz="2800" b="1" dirty="0"/>
              <a:t>a odpisy</a:t>
            </a:r>
            <a:r>
              <a:rPr lang="cs-CZ" altLang="cs-CZ" sz="2800" dirty="0"/>
              <a:t>, plynoucími z realizace investice. Jejich výpočet vychází z:</a:t>
            </a:r>
          </a:p>
          <a:p>
            <a:pPr lvl="1"/>
            <a:r>
              <a:rPr lang="cs-CZ" altLang="cs-CZ" sz="2400" dirty="0"/>
              <a:t>Odhadu budoucích </a:t>
            </a:r>
            <a:r>
              <a:rPr lang="cs-CZ" altLang="cs-CZ" sz="2400" b="1" dirty="0"/>
              <a:t>tržeb</a:t>
            </a:r>
            <a:r>
              <a:rPr lang="cs-CZ" altLang="cs-CZ" sz="2400" dirty="0"/>
              <a:t> ( výnosů),</a:t>
            </a:r>
          </a:p>
          <a:p>
            <a:pPr lvl="1"/>
            <a:r>
              <a:rPr lang="cs-CZ" altLang="cs-CZ" sz="2400" b="1" dirty="0"/>
              <a:t>Z nákladů</a:t>
            </a:r>
            <a:r>
              <a:rPr lang="cs-CZ" altLang="cs-CZ" sz="2400" dirty="0"/>
              <a:t> na provoz včetně členění nákladů na fixní, variabilní, nákladů oportunitních ( výnos z nejlepší možné varianty).</a:t>
            </a:r>
          </a:p>
        </p:txBody>
      </p:sp>
    </p:spTree>
    <p:extLst>
      <p:ext uri="{BB962C8B-B14F-4D97-AF65-F5344CB8AC3E}">
        <p14:creationId xmlns:p14="http://schemas.microsoft.com/office/powerpoint/2010/main" val="833819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cs-CZ" b="1">
                <a:solidFill>
                  <a:schemeClr val="tx1"/>
                </a:solidFill>
              </a:rPr>
              <a:t>ALE POZOR</a:t>
            </a:r>
            <a:r>
              <a:rPr lang="cs-CZ" altLang="cs-CZ"/>
              <a:t> !</a:t>
            </a:r>
          </a:p>
        </p:txBody>
      </p:sp>
      <p:sp>
        <p:nvSpPr>
          <p:cNvPr id="29699" name="Rectangle 3"/>
          <p:cNvSpPr>
            <a:spLocks noGrp="1" noChangeArrowheads="1"/>
          </p:cNvSpPr>
          <p:nvPr>
            <p:ph type="body" idx="4294967295"/>
          </p:nvPr>
        </p:nvSpPr>
        <p:spPr>
          <a:xfrm>
            <a:off x="611560" y="1131590"/>
            <a:ext cx="7772400" cy="3086100"/>
          </a:xfrm>
          <a:prstGeom prst="rect">
            <a:avLst/>
          </a:prstGeom>
        </p:spPr>
        <p:txBody>
          <a:bodyPr/>
          <a:lstStyle/>
          <a:p>
            <a:r>
              <a:rPr lang="cs-CZ" altLang="cs-CZ" sz="2400" b="1" dirty="0">
                <a:solidFill>
                  <a:srgbClr val="FF0000"/>
                </a:solidFill>
              </a:rPr>
              <a:t>Je třeba si uvědomit, že rozšíření kapacity podniku obvykle vyvolá i nárůst zásob, pohledávek, změnu provozních (oběžných) aktiv a tím i zdrojů krytí.</a:t>
            </a:r>
          </a:p>
          <a:p>
            <a:r>
              <a:rPr lang="cs-CZ" altLang="cs-CZ" sz="2400" b="1" dirty="0">
                <a:solidFill>
                  <a:srgbClr val="FF0000"/>
                </a:solidFill>
              </a:rPr>
              <a:t>Pak se setkáváme s výrazem změn potřeby provozního kapitálu ( </a:t>
            </a:r>
            <a:r>
              <a:rPr lang="cs-CZ" altLang="cs-CZ" sz="2400" b="1" dirty="0" err="1">
                <a:solidFill>
                  <a:srgbClr val="FF0000"/>
                </a:solidFill>
              </a:rPr>
              <a:t>working</a:t>
            </a:r>
            <a:r>
              <a:rPr lang="cs-CZ" altLang="cs-CZ" sz="2400" b="1" dirty="0">
                <a:solidFill>
                  <a:srgbClr val="FF0000"/>
                </a:solidFill>
              </a:rPr>
              <a:t> </a:t>
            </a:r>
            <a:r>
              <a:rPr lang="cs-CZ" altLang="cs-CZ" sz="2400" b="1" dirty="0" err="1">
                <a:solidFill>
                  <a:srgbClr val="FF0000"/>
                </a:solidFill>
              </a:rPr>
              <a:t>capital</a:t>
            </a:r>
            <a:r>
              <a:rPr lang="cs-CZ" altLang="cs-CZ" sz="2400" b="1" dirty="0">
                <a:solidFill>
                  <a:srgbClr val="FF0000"/>
                </a:solidFill>
              </a:rPr>
              <a:t>), což se projeví v rozpočtu CF.</a:t>
            </a:r>
          </a:p>
        </p:txBody>
      </p:sp>
    </p:spTree>
    <p:extLst>
      <p:ext uri="{BB962C8B-B14F-4D97-AF65-F5344CB8AC3E}">
        <p14:creationId xmlns:p14="http://schemas.microsoft.com/office/powerpoint/2010/main" val="3212839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cs-CZ" altLang="cs-CZ" b="1" i="0">
                <a:solidFill>
                  <a:schemeClr val="tx1"/>
                </a:solidFill>
              </a:rPr>
              <a:t>Životnost investice</a:t>
            </a:r>
          </a:p>
        </p:txBody>
      </p:sp>
      <p:sp>
        <p:nvSpPr>
          <p:cNvPr id="31747" name="Rectangle 3"/>
          <p:cNvSpPr>
            <a:spLocks noGrp="1" noChangeArrowheads="1"/>
          </p:cNvSpPr>
          <p:nvPr>
            <p:ph type="body" idx="4294967295"/>
          </p:nvPr>
        </p:nvSpPr>
        <p:spPr>
          <a:xfrm>
            <a:off x="467544" y="987574"/>
            <a:ext cx="7772400" cy="3086100"/>
          </a:xfrm>
          <a:prstGeom prst="rect">
            <a:avLst/>
          </a:prstGeom>
        </p:spPr>
        <p:txBody>
          <a:bodyPr/>
          <a:lstStyle/>
          <a:p>
            <a:pPr algn="just"/>
            <a:r>
              <a:rPr lang="cs-CZ" altLang="cs-CZ" sz="2500" dirty="0"/>
              <a:t>Životností  dlouhodobého majetku rozumíme </a:t>
            </a:r>
            <a:r>
              <a:rPr lang="cs-CZ" altLang="cs-CZ" sz="2500" b="1" dirty="0"/>
              <a:t>časový interval</a:t>
            </a:r>
            <a:r>
              <a:rPr lang="cs-CZ" altLang="cs-CZ" sz="2500" dirty="0"/>
              <a:t> ohraničený </a:t>
            </a:r>
            <a:r>
              <a:rPr lang="cs-CZ" altLang="cs-CZ" sz="2500" b="1" dirty="0"/>
              <a:t>pořízením</a:t>
            </a:r>
            <a:r>
              <a:rPr lang="cs-CZ" altLang="cs-CZ" sz="2500" dirty="0"/>
              <a:t> (a to okamžikem uvedení do používání) až </a:t>
            </a:r>
            <a:r>
              <a:rPr lang="cs-CZ" altLang="cs-CZ" sz="2500" b="1" dirty="0"/>
              <a:t>po likvidaci</a:t>
            </a:r>
            <a:r>
              <a:rPr lang="cs-CZ" altLang="cs-CZ" sz="2500" dirty="0"/>
              <a:t> konkrétního druhu dlouhodobého (investičního) majetku,  (tj. okamžikem jeho vyřazení z používání). </a:t>
            </a:r>
          </a:p>
          <a:p>
            <a:pPr algn="just"/>
            <a:r>
              <a:rPr lang="cs-CZ" altLang="cs-CZ" sz="2500" b="1" dirty="0"/>
              <a:t>Životnost</a:t>
            </a:r>
            <a:r>
              <a:rPr lang="cs-CZ" altLang="cs-CZ" sz="2500" dirty="0"/>
              <a:t> investičního majetku má </a:t>
            </a:r>
            <a:r>
              <a:rPr lang="cs-CZ" altLang="cs-CZ" sz="2500" b="1" dirty="0"/>
              <a:t>individuální </a:t>
            </a:r>
            <a:r>
              <a:rPr lang="cs-CZ" altLang="cs-CZ" sz="2500" dirty="0"/>
              <a:t>charakter.</a:t>
            </a:r>
          </a:p>
        </p:txBody>
      </p:sp>
    </p:spTree>
    <p:extLst>
      <p:ext uri="{BB962C8B-B14F-4D97-AF65-F5344CB8AC3E}">
        <p14:creationId xmlns:p14="http://schemas.microsoft.com/office/powerpoint/2010/main" val="688916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cs-CZ" altLang="cs-CZ" b="1" i="0">
                <a:solidFill>
                  <a:schemeClr val="tx1"/>
                </a:solidFill>
              </a:rPr>
              <a:t>Potřeby propočtů</a:t>
            </a:r>
          </a:p>
        </p:txBody>
      </p:sp>
      <p:sp>
        <p:nvSpPr>
          <p:cNvPr id="32771" name="Rectangle 3"/>
          <p:cNvSpPr>
            <a:spLocks noGrp="1" noChangeArrowheads="1"/>
          </p:cNvSpPr>
          <p:nvPr>
            <p:ph type="body" idx="4294967295"/>
          </p:nvPr>
        </p:nvSpPr>
        <p:spPr>
          <a:xfrm>
            <a:off x="611560" y="915566"/>
            <a:ext cx="7772400" cy="3086100"/>
          </a:xfrm>
          <a:prstGeom prst="rect">
            <a:avLst/>
          </a:prstGeom>
        </p:spPr>
        <p:txBody>
          <a:bodyPr/>
          <a:lstStyle/>
          <a:p>
            <a:pPr algn="just"/>
            <a:r>
              <a:rPr lang="cs-CZ" altLang="cs-CZ" sz="2500" dirty="0">
                <a:solidFill>
                  <a:schemeClr val="tx1">
                    <a:lumMod val="75000"/>
                  </a:schemeClr>
                </a:solidFill>
              </a:rPr>
              <a:t>Potřeby praxe si vyžádaly aplikaci </a:t>
            </a:r>
            <a:r>
              <a:rPr lang="cs-CZ" altLang="cs-CZ" sz="2500" b="1" dirty="0">
                <a:solidFill>
                  <a:schemeClr val="tx1">
                    <a:lumMod val="75000"/>
                  </a:schemeClr>
                </a:solidFill>
              </a:rPr>
              <a:t>průměrných dob životnosti</a:t>
            </a:r>
            <a:r>
              <a:rPr lang="cs-CZ" altLang="cs-CZ" sz="2500" dirty="0">
                <a:solidFill>
                  <a:schemeClr val="tx1">
                    <a:lumMod val="75000"/>
                  </a:schemeClr>
                </a:solidFill>
              </a:rPr>
              <a:t> stejných a příbuzných investičních prostředků, tzv. norem jejich životnosti (předpokládané doby používání). </a:t>
            </a:r>
          </a:p>
          <a:p>
            <a:pPr algn="just"/>
            <a:r>
              <a:rPr lang="cs-CZ" altLang="cs-CZ" sz="2500" dirty="0">
                <a:solidFill>
                  <a:schemeClr val="tx1">
                    <a:lumMod val="75000"/>
                  </a:schemeClr>
                </a:solidFill>
              </a:rPr>
              <a:t>Znalost životnosti dlouhodobého majetku umožňuje </a:t>
            </a:r>
            <a:r>
              <a:rPr lang="cs-CZ" altLang="cs-CZ" sz="2500" b="1" dirty="0">
                <a:solidFill>
                  <a:schemeClr val="tx1">
                    <a:lumMod val="75000"/>
                  </a:schemeClr>
                </a:solidFill>
              </a:rPr>
              <a:t>jeho třídění, odepisování</a:t>
            </a:r>
            <a:r>
              <a:rPr lang="cs-CZ" altLang="cs-CZ" sz="2500" dirty="0">
                <a:solidFill>
                  <a:schemeClr val="tx1">
                    <a:lumMod val="75000"/>
                  </a:schemeClr>
                </a:solidFill>
              </a:rPr>
              <a:t> podle platné legislativy- Zákon o daních z příjmů..</a:t>
            </a:r>
          </a:p>
        </p:txBody>
      </p:sp>
    </p:spTree>
    <p:extLst>
      <p:ext uri="{BB962C8B-B14F-4D97-AF65-F5344CB8AC3E}">
        <p14:creationId xmlns:p14="http://schemas.microsoft.com/office/powerpoint/2010/main" val="617643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cs-CZ" altLang="cs-CZ" b="1" i="0">
                <a:solidFill>
                  <a:schemeClr val="tx1"/>
                </a:solidFill>
              </a:rPr>
              <a:t>Efektivností investic</a:t>
            </a:r>
          </a:p>
        </p:txBody>
      </p:sp>
      <p:sp>
        <p:nvSpPr>
          <p:cNvPr id="33795" name="Rectangle 3"/>
          <p:cNvSpPr>
            <a:spLocks noGrp="1" noChangeArrowheads="1"/>
          </p:cNvSpPr>
          <p:nvPr>
            <p:ph type="body" idx="4294967295"/>
          </p:nvPr>
        </p:nvSpPr>
        <p:spPr>
          <a:xfrm>
            <a:off x="611560" y="987574"/>
            <a:ext cx="7772400" cy="3086100"/>
          </a:xfrm>
          <a:prstGeom prst="rect">
            <a:avLst/>
          </a:prstGeom>
        </p:spPr>
        <p:txBody>
          <a:bodyPr/>
          <a:lstStyle/>
          <a:p>
            <a:pPr algn="just">
              <a:lnSpc>
                <a:spcPct val="90000"/>
              </a:lnSpc>
            </a:pPr>
            <a:r>
              <a:rPr lang="cs-CZ" altLang="cs-CZ" sz="2800" dirty="0"/>
              <a:t>obyčejně rozumíme vztah jejich </a:t>
            </a:r>
            <a:r>
              <a:rPr lang="cs-CZ" altLang="cs-CZ" sz="2800" b="1" dirty="0"/>
              <a:t>ekonomických a sociálních účinků</a:t>
            </a:r>
            <a:r>
              <a:rPr lang="cs-CZ" altLang="cs-CZ" sz="2800" dirty="0"/>
              <a:t> k :</a:t>
            </a:r>
          </a:p>
          <a:p>
            <a:pPr algn="just">
              <a:lnSpc>
                <a:spcPct val="90000"/>
              </a:lnSpc>
            </a:pPr>
            <a:r>
              <a:rPr lang="cs-CZ" altLang="cs-CZ" sz="2800" u="sng" dirty="0"/>
              <a:t>ekonomickým a sociálním</a:t>
            </a:r>
            <a:r>
              <a:rPr lang="cs-CZ" altLang="cs-CZ" sz="2800" dirty="0"/>
              <a:t> </a:t>
            </a:r>
            <a:r>
              <a:rPr lang="cs-CZ" altLang="cs-CZ" sz="2800" b="1" dirty="0"/>
              <a:t>cílům</a:t>
            </a:r>
            <a:r>
              <a:rPr lang="cs-CZ" altLang="cs-CZ" sz="2800" dirty="0"/>
              <a:t> a </a:t>
            </a:r>
            <a:r>
              <a:rPr lang="cs-CZ" altLang="cs-CZ" sz="2800" b="1" dirty="0"/>
              <a:t>potřebám</a:t>
            </a:r>
            <a:r>
              <a:rPr lang="cs-CZ" altLang="cs-CZ" sz="2800" dirty="0"/>
              <a:t> organizace,</a:t>
            </a:r>
          </a:p>
          <a:p>
            <a:pPr algn="just">
              <a:lnSpc>
                <a:spcPct val="90000"/>
              </a:lnSpc>
            </a:pPr>
            <a:r>
              <a:rPr lang="cs-CZ" altLang="cs-CZ" sz="2800" b="1" u="sng" dirty="0"/>
              <a:t>nárokům</a:t>
            </a:r>
            <a:r>
              <a:rPr lang="cs-CZ" altLang="cs-CZ" sz="2800" dirty="0"/>
              <a:t> potřebným pro dosažení těchto účinků, zde pak hovoříme i o hospodárnosti ve využití zdrojů,</a:t>
            </a:r>
          </a:p>
          <a:p>
            <a:pPr algn="just">
              <a:lnSpc>
                <a:spcPct val="90000"/>
              </a:lnSpc>
            </a:pPr>
            <a:r>
              <a:rPr lang="cs-CZ" altLang="cs-CZ" sz="2800" b="1" u="sng" dirty="0"/>
              <a:t>návratnosti</a:t>
            </a:r>
            <a:r>
              <a:rPr lang="cs-CZ" altLang="cs-CZ" sz="2800" dirty="0"/>
              <a:t> vložených ve zvýšených výkonech podniku.</a:t>
            </a:r>
          </a:p>
          <a:p>
            <a:pPr algn="just">
              <a:lnSpc>
                <a:spcPct val="90000"/>
              </a:lnSpc>
            </a:pPr>
            <a:endParaRPr lang="cs-CZ" altLang="cs-CZ" sz="2800" dirty="0"/>
          </a:p>
          <a:p>
            <a:pPr>
              <a:lnSpc>
                <a:spcPct val="90000"/>
              </a:lnSpc>
            </a:pPr>
            <a:endParaRPr lang="cs-CZ" altLang="cs-CZ" sz="2800" dirty="0"/>
          </a:p>
        </p:txBody>
      </p:sp>
    </p:spTree>
    <p:extLst>
      <p:ext uri="{BB962C8B-B14F-4D97-AF65-F5344CB8AC3E}">
        <p14:creationId xmlns:p14="http://schemas.microsoft.com/office/powerpoint/2010/main" val="4277642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cs-CZ" altLang="cs-CZ" b="1">
                <a:solidFill>
                  <a:schemeClr val="tx1"/>
                </a:solidFill>
              </a:rPr>
              <a:t>Metody pro měření</a:t>
            </a:r>
          </a:p>
        </p:txBody>
      </p:sp>
      <p:sp>
        <p:nvSpPr>
          <p:cNvPr id="34819" name="Rectangle 3"/>
          <p:cNvSpPr>
            <a:spLocks noGrp="1" noChangeArrowheads="1"/>
          </p:cNvSpPr>
          <p:nvPr>
            <p:ph type="body" idx="4294967295"/>
          </p:nvPr>
        </p:nvSpPr>
        <p:spPr>
          <a:xfrm>
            <a:off x="611560" y="843558"/>
            <a:ext cx="7772400" cy="3086100"/>
          </a:xfrm>
          <a:prstGeom prst="rect">
            <a:avLst/>
          </a:prstGeom>
        </p:spPr>
        <p:txBody>
          <a:bodyPr/>
          <a:lstStyle/>
          <a:p>
            <a:pPr algn="just"/>
            <a:r>
              <a:rPr lang="cs-CZ" altLang="cs-CZ" sz="2800" dirty="0"/>
              <a:t>Metody srovnatelné efektivnosti, slouží k výběru ekonomicky nejvhodnějšího řešení investice. Kritériem jsou zde </a:t>
            </a:r>
            <a:r>
              <a:rPr lang="cs-CZ" altLang="cs-CZ" sz="2800" b="1" dirty="0"/>
              <a:t>minimáln</a:t>
            </a:r>
            <a:r>
              <a:rPr lang="cs-CZ" altLang="cs-CZ" sz="2800" dirty="0"/>
              <a:t>í </a:t>
            </a:r>
            <a:r>
              <a:rPr lang="cs-CZ" altLang="cs-CZ" sz="2800" b="1" dirty="0"/>
              <a:t>náklady</a:t>
            </a:r>
            <a:r>
              <a:rPr lang="cs-CZ" altLang="cs-CZ" sz="2800" dirty="0"/>
              <a:t> investice během výstavby i během </a:t>
            </a:r>
            <a:r>
              <a:rPr lang="cs-CZ" altLang="cs-CZ" sz="2800" b="1" dirty="0"/>
              <a:t>její doby ekonomické užitečnosti</a:t>
            </a:r>
            <a:r>
              <a:rPr lang="cs-CZ" altLang="cs-CZ" sz="2800" dirty="0"/>
              <a:t>.</a:t>
            </a:r>
          </a:p>
          <a:p>
            <a:pPr algn="just"/>
            <a:r>
              <a:rPr lang="cs-CZ" altLang="cs-CZ" sz="2800" dirty="0"/>
              <a:t>Metody celkové efektivnosti, slouží ke zhodnocení úrovně efektivnosti, jedná se o výběr relativně nejlepší varianty vybrané metodou . </a:t>
            </a:r>
          </a:p>
          <a:p>
            <a:pPr algn="just"/>
            <a:endParaRPr lang="cs-CZ" altLang="cs-CZ" sz="2800" dirty="0">
              <a:latin typeface="Arial" charset="0"/>
            </a:endParaRPr>
          </a:p>
          <a:p>
            <a:endParaRPr lang="cs-CZ" altLang="cs-CZ" sz="2800" dirty="0"/>
          </a:p>
        </p:txBody>
      </p:sp>
    </p:spTree>
    <p:extLst>
      <p:ext uri="{BB962C8B-B14F-4D97-AF65-F5344CB8AC3E}">
        <p14:creationId xmlns:p14="http://schemas.microsoft.com/office/powerpoint/2010/main" val="1221806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cs-CZ" altLang="cs-CZ" b="1" i="0">
                <a:solidFill>
                  <a:schemeClr val="tx1"/>
                </a:solidFill>
              </a:rPr>
              <a:t>Postupy a pojmy</a:t>
            </a:r>
          </a:p>
        </p:txBody>
      </p:sp>
      <p:sp>
        <p:nvSpPr>
          <p:cNvPr id="35843" name="Rectangle 3"/>
          <p:cNvSpPr>
            <a:spLocks noGrp="1" noChangeArrowheads="1"/>
          </p:cNvSpPr>
          <p:nvPr>
            <p:ph type="body" idx="4294967295"/>
          </p:nvPr>
        </p:nvSpPr>
        <p:spPr>
          <a:xfrm>
            <a:off x="251520" y="987574"/>
            <a:ext cx="8492480" cy="3086100"/>
          </a:xfrm>
          <a:prstGeom prst="rect">
            <a:avLst/>
          </a:prstGeom>
        </p:spPr>
        <p:txBody>
          <a:bodyPr/>
          <a:lstStyle/>
          <a:p>
            <a:r>
              <a:rPr lang="cs-CZ" altLang="cs-CZ" sz="2800" b="1" dirty="0"/>
              <a:t>Celková ekonomická efektivnost</a:t>
            </a:r>
            <a:r>
              <a:rPr lang="cs-CZ" altLang="cs-CZ" sz="2800" dirty="0"/>
              <a:t> investice vyjadřuje </a:t>
            </a:r>
            <a:r>
              <a:rPr lang="cs-CZ" altLang="cs-CZ" sz="2800" b="1" dirty="0"/>
              <a:t>absolutní přínos</a:t>
            </a:r>
            <a:r>
              <a:rPr lang="cs-CZ" altLang="cs-CZ" sz="2800" dirty="0"/>
              <a:t> investice</a:t>
            </a:r>
            <a:endParaRPr lang="cs-CZ" altLang="cs-CZ" sz="2800" b="1" dirty="0"/>
          </a:p>
          <a:p>
            <a:pPr algn="just"/>
            <a:r>
              <a:rPr lang="cs-CZ" altLang="cs-CZ" sz="2800" b="1" dirty="0"/>
              <a:t>Postup pro hodnocení</a:t>
            </a:r>
            <a:r>
              <a:rPr lang="cs-CZ" altLang="cs-CZ" sz="2800" dirty="0"/>
              <a:t> efektivnosti investic má několik fází, jsou to konkrétně: </a:t>
            </a:r>
          </a:p>
          <a:p>
            <a:pPr algn="just"/>
            <a:r>
              <a:rPr lang="cs-CZ" altLang="cs-CZ" sz="2800" b="1" dirty="0"/>
              <a:t>vyhodnocení účelu</a:t>
            </a:r>
            <a:r>
              <a:rPr lang="cs-CZ" altLang="cs-CZ" sz="2800" dirty="0"/>
              <a:t> a potřebnosti</a:t>
            </a:r>
            <a:r>
              <a:rPr lang="cs-CZ" altLang="cs-CZ" sz="2800" dirty="0">
                <a:latin typeface="Arial" charset="0"/>
              </a:rPr>
              <a:t> </a:t>
            </a:r>
            <a:r>
              <a:rPr lang="cs-CZ" altLang="cs-CZ" sz="2800" dirty="0"/>
              <a:t>investic</a:t>
            </a:r>
            <a:r>
              <a:rPr lang="cs-CZ" altLang="cs-CZ" sz="2800" dirty="0">
                <a:latin typeface="Arial" charset="0"/>
              </a:rPr>
              <a:t>, </a:t>
            </a:r>
            <a:r>
              <a:rPr lang="cs-CZ" altLang="cs-CZ" sz="2800" dirty="0"/>
              <a:t>tento proces má několik kroků, začíná od potřebnosti zvýšení objemu výroby, vyjádření </a:t>
            </a:r>
            <a:r>
              <a:rPr lang="cs-CZ" altLang="cs-CZ" sz="2800" b="1" dirty="0"/>
              <a:t>v hodnotových kategoriích</a:t>
            </a:r>
            <a:r>
              <a:rPr lang="cs-CZ" altLang="cs-CZ" sz="2800" dirty="0"/>
              <a:t>, v </a:t>
            </a:r>
            <a:r>
              <a:rPr lang="cs-CZ" altLang="cs-CZ" sz="2800" b="1" dirty="0"/>
              <a:t>čase</a:t>
            </a:r>
            <a:r>
              <a:rPr lang="cs-CZ" altLang="cs-CZ" sz="2800" dirty="0"/>
              <a:t>, v prostoru a dalších zdrojích.</a:t>
            </a:r>
            <a:endParaRPr lang="cs-CZ" altLang="cs-CZ" sz="2800" dirty="0">
              <a:latin typeface="Arial" charset="0"/>
            </a:endParaRPr>
          </a:p>
          <a:p>
            <a:endParaRPr lang="cs-CZ" altLang="cs-CZ" sz="2800" dirty="0"/>
          </a:p>
        </p:txBody>
      </p:sp>
    </p:spTree>
    <p:extLst>
      <p:ext uri="{BB962C8B-B14F-4D97-AF65-F5344CB8AC3E}">
        <p14:creationId xmlns:p14="http://schemas.microsoft.com/office/powerpoint/2010/main" val="37015943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a:extLst>
              <a:ext uri="{FF2B5EF4-FFF2-40B4-BE49-F238E27FC236}">
                <a16:creationId xmlns:a16="http://schemas.microsoft.com/office/drawing/2014/main" id="{8DA00D8C-3047-4B55-95BA-841EF36874C8}"/>
              </a:ext>
            </a:extLst>
          </p:cNvPr>
          <p:cNvSpPr/>
          <p:nvPr/>
        </p:nvSpPr>
        <p:spPr>
          <a:xfrm>
            <a:off x="347870" y="146615"/>
            <a:ext cx="7531870" cy="346249"/>
          </a:xfrm>
          <a:prstGeom prst="rect">
            <a:avLst/>
          </a:prstGeom>
        </p:spPr>
        <p:txBody>
          <a:bodyPr wrap="none" lIns="68580" tIns="34290" rIns="68580" bIns="34290">
            <a:spAutoFit/>
          </a:bodyPr>
          <a:lstStyle/>
          <a:p>
            <a:r>
              <a:rPr lang="cs-CZ" b="1" dirty="0"/>
              <a:t>VEDLEJŠÍ PODNIKOVÉ PROCESY: Vědecko-technická činnost podniku</a:t>
            </a:r>
            <a:endParaRPr lang="cs-CZ" dirty="0"/>
          </a:p>
        </p:txBody>
      </p:sp>
      <p:sp>
        <p:nvSpPr>
          <p:cNvPr id="3" name="TextovéPole 2">
            <a:extLst>
              <a:ext uri="{FF2B5EF4-FFF2-40B4-BE49-F238E27FC236}">
                <a16:creationId xmlns:a16="http://schemas.microsoft.com/office/drawing/2014/main" id="{CB9DCF82-E2C4-411D-A581-CA387CD7C6FD}"/>
              </a:ext>
            </a:extLst>
          </p:cNvPr>
          <p:cNvSpPr txBox="1"/>
          <p:nvPr/>
        </p:nvSpPr>
        <p:spPr>
          <a:xfrm>
            <a:off x="347870" y="596735"/>
            <a:ext cx="4550702" cy="1315745"/>
          </a:xfrm>
          <a:prstGeom prst="rect">
            <a:avLst/>
          </a:prstGeom>
          <a:noFill/>
        </p:spPr>
        <p:txBody>
          <a:bodyPr wrap="square" lIns="68580" tIns="34290" rIns="68580" bIns="34290" rtlCol="0">
            <a:spAutoFit/>
          </a:bodyPr>
          <a:lstStyle/>
          <a:p>
            <a:pPr marL="214313" indent="-214313">
              <a:lnSpc>
                <a:spcPct val="150000"/>
              </a:lnSpc>
              <a:buFont typeface="Arial" panose="020B0604020202020204" pitchFamily="34" charset="0"/>
              <a:buChar char="•"/>
            </a:pPr>
            <a:r>
              <a:rPr lang="cs-CZ" dirty="0"/>
              <a:t>Základní výzkum</a:t>
            </a:r>
          </a:p>
          <a:p>
            <a:pPr marL="214313" indent="-214313">
              <a:lnSpc>
                <a:spcPct val="150000"/>
              </a:lnSpc>
              <a:buFont typeface="Arial" panose="020B0604020202020204" pitchFamily="34" charset="0"/>
              <a:buChar char="•"/>
            </a:pPr>
            <a:r>
              <a:rPr lang="cs-CZ" dirty="0"/>
              <a:t>Aplikovaný výzkum</a:t>
            </a:r>
          </a:p>
          <a:p>
            <a:pPr marL="214313" indent="-214313">
              <a:lnSpc>
                <a:spcPct val="150000"/>
              </a:lnSpc>
              <a:buFont typeface="Arial" panose="020B0604020202020204" pitchFamily="34" charset="0"/>
              <a:buChar char="•"/>
            </a:pPr>
            <a:r>
              <a:rPr lang="cs-CZ" dirty="0"/>
              <a:t>Tvorba inovací</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92380" y="162311"/>
            <a:ext cx="936104" cy="730162"/>
          </a:xfrm>
          <a:prstGeom prst="rect">
            <a:avLst/>
          </a:prstGeom>
        </p:spPr>
      </p:pic>
    </p:spTree>
    <p:extLst>
      <p:ext uri="{BB962C8B-B14F-4D97-AF65-F5344CB8AC3E}">
        <p14:creationId xmlns:p14="http://schemas.microsoft.com/office/powerpoint/2010/main" val="15165362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a:extLst>
              <a:ext uri="{FF2B5EF4-FFF2-40B4-BE49-F238E27FC236}">
                <a16:creationId xmlns:a16="http://schemas.microsoft.com/office/drawing/2014/main" id="{8DA00D8C-3047-4B55-95BA-841EF36874C8}"/>
              </a:ext>
            </a:extLst>
          </p:cNvPr>
          <p:cNvSpPr/>
          <p:nvPr/>
        </p:nvSpPr>
        <p:spPr>
          <a:xfrm>
            <a:off x="347870" y="146615"/>
            <a:ext cx="4727576" cy="346249"/>
          </a:xfrm>
          <a:prstGeom prst="rect">
            <a:avLst/>
          </a:prstGeom>
        </p:spPr>
        <p:txBody>
          <a:bodyPr wrap="none" lIns="68580" tIns="34290" rIns="68580" bIns="34290">
            <a:spAutoFit/>
          </a:bodyPr>
          <a:lstStyle/>
          <a:p>
            <a:r>
              <a:rPr lang="cs-CZ" b="1" dirty="0"/>
              <a:t>VEDLEJŠÍ PODNIKOVÉ PROCESY: Správa</a:t>
            </a:r>
            <a:endParaRPr lang="cs-CZ" dirty="0"/>
          </a:p>
        </p:txBody>
      </p:sp>
      <p:sp>
        <p:nvSpPr>
          <p:cNvPr id="3" name="Obdélník 2">
            <a:extLst>
              <a:ext uri="{FF2B5EF4-FFF2-40B4-BE49-F238E27FC236}">
                <a16:creationId xmlns:a16="http://schemas.microsoft.com/office/drawing/2014/main" id="{EC1914D7-6B02-4A2C-B85E-11FFA776CA7D}"/>
              </a:ext>
            </a:extLst>
          </p:cNvPr>
          <p:cNvSpPr/>
          <p:nvPr/>
        </p:nvSpPr>
        <p:spPr>
          <a:xfrm>
            <a:off x="347870" y="1159829"/>
            <a:ext cx="8631375" cy="1638910"/>
          </a:xfrm>
          <a:prstGeom prst="rect">
            <a:avLst/>
          </a:prstGeom>
        </p:spPr>
        <p:txBody>
          <a:bodyPr wrap="square" lIns="68580" tIns="34290" rIns="68580" bIns="34290">
            <a:spAutoFit/>
          </a:bodyPr>
          <a:lstStyle/>
          <a:p>
            <a:pPr>
              <a:lnSpc>
                <a:spcPct val="150000"/>
              </a:lnSpc>
            </a:pPr>
            <a:r>
              <a:rPr lang="cs-CZ" sz="1700" dirty="0"/>
              <a:t>Vývoj administrativních činností je poznamenán dvěma tendencemi:</a:t>
            </a:r>
          </a:p>
          <a:p>
            <a:pPr marL="214313" indent="-214313">
              <a:lnSpc>
                <a:spcPct val="150000"/>
              </a:lnSpc>
              <a:buFont typeface="Arial" panose="020B0604020202020204" pitchFamily="34" charset="0"/>
              <a:buChar char="•"/>
            </a:pPr>
            <a:r>
              <a:rPr lang="cs-CZ" sz="1700" dirty="0"/>
              <a:t>snahou po zavedení řádu do koloběhu a uchovávání dokumentu. Tuto roli v podnikatelských jednotkách postupně na sebe přebírá systém řízení jakosti,</a:t>
            </a:r>
          </a:p>
          <a:p>
            <a:pPr marL="214313" indent="-214313">
              <a:lnSpc>
                <a:spcPct val="150000"/>
              </a:lnSpc>
              <a:buFont typeface="Arial" panose="020B0604020202020204" pitchFamily="34" charset="0"/>
              <a:buChar char="•"/>
            </a:pPr>
            <a:r>
              <a:rPr lang="cs-CZ" sz="1700" dirty="0"/>
              <a:t>transformací klasických papírových dokumentu na dokumenty v elektronické podobě.</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319739"/>
            <a:ext cx="936104" cy="730162"/>
          </a:xfrm>
          <a:prstGeom prst="rect">
            <a:avLst/>
          </a:prstGeom>
        </p:spPr>
      </p:pic>
    </p:spTree>
    <p:extLst>
      <p:ext uri="{BB962C8B-B14F-4D97-AF65-F5344CB8AC3E}">
        <p14:creationId xmlns:p14="http://schemas.microsoft.com/office/powerpoint/2010/main" val="3170198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70426" y="432392"/>
            <a:ext cx="2303756"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přednášky</a:t>
            </a:r>
            <a:endParaRPr lang="en-GB" sz="2100" b="1" kern="0" dirty="0">
              <a:solidFill>
                <a:sysClr val="windowText" lastClr="000000"/>
              </a:solidFill>
            </a:endParaRPr>
          </a:p>
        </p:txBody>
      </p:sp>
      <p:sp>
        <p:nvSpPr>
          <p:cNvPr id="2" name="TextovéPole 1"/>
          <p:cNvSpPr txBox="1"/>
          <p:nvPr/>
        </p:nvSpPr>
        <p:spPr>
          <a:xfrm>
            <a:off x="129693" y="987574"/>
            <a:ext cx="8891458" cy="1792798"/>
          </a:xfrm>
          <a:prstGeom prst="rect">
            <a:avLst/>
          </a:prstGeom>
          <a:solidFill>
            <a:schemeClr val="accent6">
              <a:lumMod val="40000"/>
              <a:lumOff val="60000"/>
            </a:schemeClr>
          </a:solidFill>
        </p:spPr>
        <p:txBody>
          <a:bodyPr wrap="square" lIns="68580" tIns="34290" rIns="68580" bIns="34290" rtlCol="0">
            <a:spAutoFit/>
          </a:bodyPr>
          <a:lstStyle/>
          <a:p>
            <a:pPr marL="214313" indent="-214313" algn="just">
              <a:buFont typeface="Arial" panose="020B0604020202020204" pitchFamily="34" charset="0"/>
              <a:buChar char="•"/>
            </a:pPr>
            <a:r>
              <a:rPr lang="cs-CZ" sz="1400" b="1" dirty="0">
                <a:solidFill>
                  <a:srgbClr val="002060"/>
                </a:solidFill>
                <a:cs typeface="Arial" panose="020B0604020202020204" pitchFamily="34" charset="0"/>
              </a:rPr>
              <a:t>Vedlejší funkce podniku v sobě zahrnují především personální činnost, která v sobě zahrnuje všechny činnosti související s řízením lidských zdrojů. </a:t>
            </a:r>
          </a:p>
          <a:p>
            <a:pPr marL="214313" indent="-214313" algn="just">
              <a:buFont typeface="Arial" panose="020B0604020202020204" pitchFamily="34" charset="0"/>
              <a:buChar char="•"/>
            </a:pPr>
            <a:r>
              <a:rPr lang="cs-CZ" sz="1400" b="1" dirty="0">
                <a:solidFill>
                  <a:srgbClr val="002060"/>
                </a:solidFill>
                <a:cs typeface="Arial" panose="020B0604020202020204" pitchFamily="34" charset="0"/>
              </a:rPr>
              <a:t>Rozvoj podniku je vázán na investiční činnost, která zabezpečuje optimální vynakládání finančních prostředků do podnikových aktiv. </a:t>
            </a:r>
          </a:p>
          <a:p>
            <a:pPr marL="214313" indent="-214313" algn="just">
              <a:buFont typeface="Arial" panose="020B0604020202020204" pitchFamily="34" charset="0"/>
              <a:buChar char="•"/>
            </a:pPr>
            <a:r>
              <a:rPr lang="cs-CZ" sz="1400" b="1" dirty="0">
                <a:solidFill>
                  <a:srgbClr val="002060"/>
                </a:solidFill>
                <a:cs typeface="Arial" panose="020B0604020202020204" pitchFamily="34" charset="0"/>
              </a:rPr>
              <a:t>Neméně závažnou je vědeckotechnická činnost, která podporuje inovační potenciál každého podniku. Činnosti v oblasti správy v sobě zahrnují nejen administrativní činnost, ale také „správu“ podniku jako celku. </a:t>
            </a:r>
          </a:p>
          <a:p>
            <a:pPr marL="214313" indent="-214313" algn="just">
              <a:buFont typeface="Arial" panose="020B0604020202020204" pitchFamily="34" charset="0"/>
              <a:buChar char="•"/>
            </a:pPr>
            <a:r>
              <a:rPr lang="cs-CZ" sz="1400" b="1" dirty="0">
                <a:solidFill>
                  <a:srgbClr val="002060"/>
                </a:solidFill>
                <a:cs typeface="Arial" panose="020B0604020202020204" pitchFamily="34" charset="0"/>
              </a:rPr>
              <a:t>Nelze zapomínat, že jednotlivé činnosti podniku jsou podmíněny dostupnými finančními zdroji. Řízení finančních toků je potom ovlivněno faktorem času a rizikem.</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162311"/>
            <a:ext cx="936104" cy="730162"/>
          </a:xfrm>
          <a:prstGeom prst="rect">
            <a:avLst/>
          </a:prstGeom>
        </p:spPr>
      </p:pic>
    </p:spTree>
    <p:extLst>
      <p:ext uri="{BB962C8B-B14F-4D97-AF65-F5344CB8AC3E}">
        <p14:creationId xmlns:p14="http://schemas.microsoft.com/office/powerpoint/2010/main" val="65784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a:extLst>
              <a:ext uri="{FF2B5EF4-FFF2-40B4-BE49-F238E27FC236}">
                <a16:creationId xmlns:a16="http://schemas.microsoft.com/office/drawing/2014/main" id="{25B3D671-74D8-4CD8-A4E7-4B6C785F4D90}"/>
              </a:ext>
            </a:extLst>
          </p:cNvPr>
          <p:cNvSpPr/>
          <p:nvPr/>
        </p:nvSpPr>
        <p:spPr>
          <a:xfrm>
            <a:off x="251585" y="337003"/>
            <a:ext cx="6009979" cy="346249"/>
          </a:xfrm>
          <a:prstGeom prst="rect">
            <a:avLst/>
          </a:prstGeom>
        </p:spPr>
        <p:txBody>
          <a:bodyPr wrap="none" lIns="68580" tIns="34290" rIns="68580" bIns="34290">
            <a:spAutoFit/>
          </a:bodyPr>
          <a:lstStyle/>
          <a:p>
            <a:r>
              <a:rPr lang="cs-CZ" b="1" dirty="0"/>
              <a:t>VEDLEJŠÍ PODNIKOVÉ PROCESY: Personální činnost 2</a:t>
            </a:r>
          </a:p>
        </p:txBody>
      </p:sp>
      <p:sp>
        <p:nvSpPr>
          <p:cNvPr id="3" name="Obdélník 2">
            <a:extLst>
              <a:ext uri="{FF2B5EF4-FFF2-40B4-BE49-F238E27FC236}">
                <a16:creationId xmlns:a16="http://schemas.microsoft.com/office/drawing/2014/main" id="{0D1FB907-9DA8-4DDF-9ABF-40537F07CDE9}"/>
              </a:ext>
            </a:extLst>
          </p:cNvPr>
          <p:cNvSpPr/>
          <p:nvPr/>
        </p:nvSpPr>
        <p:spPr>
          <a:xfrm>
            <a:off x="438022" y="717781"/>
            <a:ext cx="7442598" cy="3762568"/>
          </a:xfrm>
          <a:prstGeom prst="rect">
            <a:avLst/>
          </a:prstGeom>
        </p:spPr>
        <p:txBody>
          <a:bodyPr wrap="square" lIns="68580" tIns="34290" rIns="68580" bIns="34290">
            <a:spAutoFit/>
          </a:bodyPr>
          <a:lstStyle/>
          <a:p>
            <a:r>
              <a:rPr lang="cs-CZ" sz="1600" dirty="0"/>
              <a:t>Personální práce se odvíjí ze zásad obsažených v personální strategii podniku a je dále rozpracována do následujících základních činnosti:</a:t>
            </a:r>
          </a:p>
          <a:p>
            <a:pPr marL="214313" indent="-214313">
              <a:buFont typeface="Arial" panose="020B0604020202020204" pitchFamily="34" charset="0"/>
              <a:buChar char="•"/>
            </a:pPr>
            <a:r>
              <a:rPr lang="cs-CZ" sz="1600" dirty="0"/>
              <a:t>vzdělávání pracovníků k dosažení jejich flexibility při uplatňování nových technologií a pracovních postupů jako reakce na neustále se měnící požadavky trhu,</a:t>
            </a:r>
          </a:p>
          <a:p>
            <a:pPr marL="214313" indent="-214313">
              <a:buFont typeface="Arial" panose="020B0604020202020204" pitchFamily="34" charset="0"/>
              <a:buChar char="•"/>
            </a:pPr>
            <a:r>
              <a:rPr lang="cs-CZ" sz="1600" dirty="0"/>
              <a:t>hodnocení pracovníků </a:t>
            </a:r>
          </a:p>
          <a:p>
            <a:pPr marL="214313" indent="-214313">
              <a:buFont typeface="Arial" panose="020B0604020202020204" pitchFamily="34" charset="0"/>
              <a:buChar char="•"/>
            </a:pPr>
            <a:r>
              <a:rPr lang="cs-CZ" sz="1600" dirty="0"/>
              <a:t>vypracování systému odměňování a navržení nástrojů hmotné i nehmotné motivace pracovníků. </a:t>
            </a:r>
          </a:p>
          <a:p>
            <a:pPr marL="214313" indent="-214313">
              <a:buFont typeface="Arial" panose="020B0604020202020204" pitchFamily="34" charset="0"/>
              <a:buChar char="•"/>
            </a:pPr>
            <a:r>
              <a:rPr lang="cs-CZ" sz="1600" dirty="0"/>
              <a:t>iniciativní spoluúčast na přípravě programů v rámci bezpečnosti a ochrany zdraví pracovníků při práci, zajišťování zdravotní péče pracovníkům dle specifických podmínek jednotlivých pracovišť,</a:t>
            </a:r>
          </a:p>
          <a:p>
            <a:pPr marL="214313" indent="-214313">
              <a:buFont typeface="Arial" panose="020B0604020202020204" pitchFamily="34" charset="0"/>
              <a:buChar char="•"/>
            </a:pPr>
            <a:r>
              <a:rPr lang="cs-CZ" sz="1600" dirty="0"/>
              <a:t>aktivní spoluúčast na volnočasových aktivitách, organizace sportovních soutěží pro zaměstnance (ve spolupráci s odborovou organizací), podpora kulturního vyžití zaměstnanců včetně vhodných forem rekreace,</a:t>
            </a:r>
          </a:p>
          <a:p>
            <a:pPr marL="214313" indent="-214313">
              <a:buFont typeface="Arial" panose="020B0604020202020204" pitchFamily="34" charset="0"/>
              <a:buChar char="•"/>
            </a:pPr>
            <a:r>
              <a:rPr lang="cs-CZ" sz="1600" dirty="0"/>
              <a:t>spoluúčast na tvorbě a provozování personálního informačního systému, personální administrativě, rozborech a statistikách z oblasti personalistiky.</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92380" y="510127"/>
            <a:ext cx="936104" cy="730162"/>
          </a:xfrm>
          <a:prstGeom prst="rect">
            <a:avLst/>
          </a:prstGeom>
        </p:spPr>
      </p:pic>
    </p:spTree>
    <p:extLst>
      <p:ext uri="{BB962C8B-B14F-4D97-AF65-F5344CB8AC3E}">
        <p14:creationId xmlns:p14="http://schemas.microsoft.com/office/powerpoint/2010/main" val="158032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a:extLst>
              <a:ext uri="{FF2B5EF4-FFF2-40B4-BE49-F238E27FC236}">
                <a16:creationId xmlns:a16="http://schemas.microsoft.com/office/drawing/2014/main" id="{8DA00D8C-3047-4B55-95BA-841EF36874C8}"/>
              </a:ext>
            </a:extLst>
          </p:cNvPr>
          <p:cNvSpPr/>
          <p:nvPr/>
        </p:nvSpPr>
        <p:spPr>
          <a:xfrm>
            <a:off x="445324" y="146614"/>
            <a:ext cx="5804794" cy="346249"/>
          </a:xfrm>
          <a:prstGeom prst="rect">
            <a:avLst/>
          </a:prstGeom>
        </p:spPr>
        <p:txBody>
          <a:bodyPr wrap="none" lIns="68580" tIns="34290" rIns="68580" bIns="34290">
            <a:spAutoFit/>
          </a:bodyPr>
          <a:lstStyle/>
          <a:p>
            <a:r>
              <a:rPr lang="cs-CZ" b="1" dirty="0"/>
              <a:t>VEDLEJŠÍ PODNIKOVÉ PROCESY: Investiční činnost </a:t>
            </a:r>
            <a:endParaRPr lang="cs-CZ" dirty="0"/>
          </a:p>
        </p:txBody>
      </p:sp>
      <p:sp>
        <p:nvSpPr>
          <p:cNvPr id="3" name="Obdélník 2">
            <a:extLst>
              <a:ext uri="{FF2B5EF4-FFF2-40B4-BE49-F238E27FC236}">
                <a16:creationId xmlns:a16="http://schemas.microsoft.com/office/drawing/2014/main" id="{07EFDFA0-AAE8-4EC3-AABD-2388C88C68A6}"/>
              </a:ext>
            </a:extLst>
          </p:cNvPr>
          <p:cNvSpPr/>
          <p:nvPr/>
        </p:nvSpPr>
        <p:spPr>
          <a:xfrm>
            <a:off x="411931" y="915566"/>
            <a:ext cx="7547056" cy="3300904"/>
          </a:xfrm>
          <a:prstGeom prst="rect">
            <a:avLst/>
          </a:prstGeom>
        </p:spPr>
        <p:txBody>
          <a:bodyPr wrap="square" lIns="68580" tIns="34290" rIns="68580" bIns="34290">
            <a:spAutoFit/>
          </a:bodyPr>
          <a:lstStyle/>
          <a:p>
            <a:pPr algn="just"/>
            <a:r>
              <a:rPr lang="cs-CZ" sz="1500" dirty="0"/>
              <a:t>Dle kritéria, zda je investice zaměřena na rozšíření výrobní kapacity nebo jde o prostou obnovu stávajících výrobních kapacit, se rozlišují:</a:t>
            </a:r>
          </a:p>
          <a:p>
            <a:pPr marL="257175" indent="-257175" algn="just">
              <a:buFont typeface="Arial" panose="020B0604020202020204" pitchFamily="34" charset="0"/>
              <a:buChar char="•"/>
            </a:pPr>
            <a:r>
              <a:rPr lang="cs-CZ" sz="1500" dirty="0"/>
              <a:t>Rozvojové investice (zvýšení výroby) – zavedení nové technologie výroby s cílem zvýšit výrobní kapacitu. V řadě případů je investiční činnost spojena se zavedením nového výrobku jako výsledku výzkumné a vývojové činnosti. Tato forma investic je charakterizována skokovým růstem tržeb.</a:t>
            </a:r>
          </a:p>
          <a:p>
            <a:pPr marL="257175" indent="-257175" algn="just">
              <a:buFont typeface="Arial" panose="020B0604020202020204" pitchFamily="34" charset="0"/>
              <a:buChar char="•"/>
            </a:pPr>
            <a:r>
              <a:rPr lang="cs-CZ" sz="1500" dirty="0"/>
              <a:t>Investice na obnovu výrobního zařízení – náhrada zastaralého výrobního zařízení moderním zařízením se zaměřením na stávající výrobkové portfolio. S náhradou výrobního zařízení je většinou spojeno snížení nákladů výroby, respektive zvýšení výkonu výrobního zařízení.</a:t>
            </a:r>
          </a:p>
          <a:p>
            <a:pPr marL="257175" indent="-257175" algn="just">
              <a:buFont typeface="Arial" panose="020B0604020202020204" pitchFamily="34" charset="0"/>
              <a:buChar char="•"/>
            </a:pPr>
            <a:r>
              <a:rPr lang="cs-CZ" sz="1500" dirty="0"/>
              <a:t>Ostatní investice (mandatorního charakteru) – do této skupiny investic se řadí investice, které nemají „ekonomický charakter“, ale jsou vyvolané potřebou zlepšit stav životního prostředí, vyhovět požadavkům bezpečnosti práce, hygienickým předpisům apod. Patří sem rovněž investice, jejichž cílem je zlepšit sociální zázemí zaměstnanců, např. výstavba nového parkoviště, závodní jídelny či šaten.</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92380" y="291123"/>
            <a:ext cx="936104" cy="730162"/>
          </a:xfrm>
          <a:prstGeom prst="rect">
            <a:avLst/>
          </a:prstGeom>
        </p:spPr>
      </p:pic>
    </p:spTree>
    <p:extLst>
      <p:ext uri="{BB962C8B-B14F-4D97-AF65-F5344CB8AC3E}">
        <p14:creationId xmlns:p14="http://schemas.microsoft.com/office/powerpoint/2010/main" val="1229529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Reprodukce majetku</a:t>
            </a:r>
          </a:p>
        </p:txBody>
      </p:sp>
      <p:sp>
        <p:nvSpPr>
          <p:cNvPr id="5" name="Obdélník 4"/>
          <p:cNvSpPr/>
          <p:nvPr/>
        </p:nvSpPr>
        <p:spPr>
          <a:xfrm>
            <a:off x="611560" y="915566"/>
            <a:ext cx="7704856" cy="3046988"/>
          </a:xfrm>
          <a:prstGeom prst="rect">
            <a:avLst/>
          </a:prstGeom>
        </p:spPr>
        <p:txBody>
          <a:bodyPr wrap="square">
            <a:spAutoFit/>
          </a:bodyPr>
          <a:lstStyle/>
          <a:p>
            <a:r>
              <a:rPr lang="cs-CZ" sz="1600" dirty="0"/>
              <a:t>Propracovaný systém reprodukce dlouhodobého majetku je nejúčinnější v boji proti morálnímu a fyzickému opotřebení. Zajišťuje systematické a plánovité nahrazování opotřebeného investičního majetku novým.</a:t>
            </a:r>
          </a:p>
          <a:p>
            <a:r>
              <a:rPr lang="cs-CZ" sz="1600" b="1" dirty="0"/>
              <a:t>Reprodukci členíme:</a:t>
            </a:r>
            <a:endParaRPr lang="cs-CZ" sz="1600" dirty="0"/>
          </a:p>
          <a:p>
            <a:r>
              <a:rPr lang="cs-CZ" sz="1600" b="1" dirty="0"/>
              <a:t> </a:t>
            </a:r>
            <a:endParaRPr lang="cs-CZ" sz="1600" dirty="0"/>
          </a:p>
          <a:p>
            <a:pPr lvl="1"/>
            <a:r>
              <a:rPr lang="cs-CZ" sz="1600" b="1" dirty="0"/>
              <a:t>Reprodukce prostá</a:t>
            </a:r>
            <a:r>
              <a:rPr lang="cs-CZ" sz="1600" dirty="0"/>
              <a:t> – starý stroj je nahrazen novým strojem stejného výkonu.</a:t>
            </a:r>
          </a:p>
          <a:p>
            <a:pPr lvl="1"/>
            <a:r>
              <a:rPr lang="cs-CZ" sz="1600" b="1" dirty="0"/>
              <a:t>Reprodukce rozšířená</a:t>
            </a:r>
            <a:r>
              <a:rPr lang="cs-CZ" sz="1600" dirty="0"/>
              <a:t> – starý stroj je nahrazen novým strojem s vyšším výkonem, případně dvěma stroji stejného výkonu. S touto situací se nejčastěji setkáváme v případě velkého zájmů trhu.</a:t>
            </a:r>
          </a:p>
          <a:p>
            <a:pPr lvl="1"/>
            <a:r>
              <a:rPr lang="cs-CZ" sz="1600" b="1" dirty="0"/>
              <a:t>Reprodukce zúžená</a:t>
            </a:r>
            <a:r>
              <a:rPr lang="cs-CZ" sz="1600" dirty="0"/>
              <a:t> – starý stroj je nahrazen novým s menším výkonem nebo se starý stroj zlikviduje bez náhrady. K takové situaci dochází při krizovém poklesu poptávky na trhu.</a:t>
            </a:r>
          </a:p>
        </p:txBody>
      </p:sp>
    </p:spTree>
    <p:extLst>
      <p:ext uri="{BB962C8B-B14F-4D97-AF65-F5344CB8AC3E}">
        <p14:creationId xmlns:p14="http://schemas.microsoft.com/office/powerpoint/2010/main" val="337802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a:extLst>
              <a:ext uri="{FF2B5EF4-FFF2-40B4-BE49-F238E27FC236}">
                <a16:creationId xmlns:a16="http://schemas.microsoft.com/office/drawing/2014/main" id="{8DA00D8C-3047-4B55-95BA-841EF36874C8}"/>
              </a:ext>
            </a:extLst>
          </p:cNvPr>
          <p:cNvSpPr/>
          <p:nvPr/>
        </p:nvSpPr>
        <p:spPr>
          <a:xfrm>
            <a:off x="347870" y="146615"/>
            <a:ext cx="6118983" cy="346249"/>
          </a:xfrm>
          <a:prstGeom prst="rect">
            <a:avLst/>
          </a:prstGeom>
        </p:spPr>
        <p:txBody>
          <a:bodyPr wrap="none" lIns="68580" tIns="34290" rIns="68580" bIns="34290">
            <a:spAutoFit/>
          </a:bodyPr>
          <a:lstStyle/>
          <a:p>
            <a:r>
              <a:rPr lang="cs-CZ" b="1" dirty="0"/>
              <a:t>VEDLEJŠÍ PODNIKOVÉ PROCESY: Financování podniku</a:t>
            </a:r>
            <a:endParaRPr lang="cs-CZ" dirty="0"/>
          </a:p>
        </p:txBody>
      </p:sp>
      <p:sp>
        <p:nvSpPr>
          <p:cNvPr id="3" name="Obdélník 2">
            <a:extLst>
              <a:ext uri="{FF2B5EF4-FFF2-40B4-BE49-F238E27FC236}">
                <a16:creationId xmlns:a16="http://schemas.microsoft.com/office/drawing/2014/main" id="{B9A0F599-CEBE-4532-B7F6-BCDD05D9F819}"/>
              </a:ext>
            </a:extLst>
          </p:cNvPr>
          <p:cNvSpPr/>
          <p:nvPr/>
        </p:nvSpPr>
        <p:spPr>
          <a:xfrm>
            <a:off x="520199" y="654959"/>
            <a:ext cx="7267699" cy="3718326"/>
          </a:xfrm>
          <a:prstGeom prst="rect">
            <a:avLst/>
          </a:prstGeom>
        </p:spPr>
        <p:txBody>
          <a:bodyPr wrap="square" lIns="68580" tIns="34290" rIns="68580" bIns="34290">
            <a:spAutoFit/>
          </a:bodyPr>
          <a:lstStyle/>
          <a:p>
            <a:pPr algn="just">
              <a:lnSpc>
                <a:spcPct val="150000"/>
              </a:lnSpc>
            </a:pPr>
            <a:r>
              <a:rPr lang="cs-CZ" sz="1600" dirty="0"/>
              <a:t>Úkoly financování podniku:</a:t>
            </a:r>
          </a:p>
          <a:p>
            <a:pPr marL="214313" indent="-214313" algn="just">
              <a:lnSpc>
                <a:spcPct val="150000"/>
              </a:lnSpc>
              <a:buFont typeface="Arial" panose="020B0604020202020204" pitchFamily="34" charset="0"/>
              <a:buChar char="•"/>
            </a:pPr>
            <a:r>
              <a:rPr lang="cs-CZ" sz="1600" dirty="0"/>
              <a:t>Získávat kapitál (peníze, fondy) pro běžné i mimořádné potřeby podniku, rozhodovat o jeho struktuře a jeho změnách (získat úvěr, vydávat akcie, restrukturalizovat zdroje s cílem optimalizace kapitálové struktury).</a:t>
            </a:r>
          </a:p>
          <a:p>
            <a:pPr marL="214313" indent="-214313" algn="just">
              <a:lnSpc>
                <a:spcPct val="150000"/>
              </a:lnSpc>
              <a:buFont typeface="Arial" panose="020B0604020202020204" pitchFamily="34" charset="0"/>
              <a:buChar char="•"/>
            </a:pPr>
            <a:r>
              <a:rPr lang="cs-CZ" sz="1600" dirty="0"/>
              <a:t>Rozhodovat o umístění kapitálu – zda nakoupit aktiva nebo financovat běžnou činnost podniku, zda vyvíjet nové výrobky a nové technologií, vracet vypůjčený kapitál investorům (bankám), rozhodovat co s volným kapitálem.</a:t>
            </a:r>
          </a:p>
          <a:p>
            <a:pPr marL="214313" indent="-214313" algn="just">
              <a:lnSpc>
                <a:spcPct val="150000"/>
              </a:lnSpc>
              <a:buFont typeface="Arial" panose="020B0604020202020204" pitchFamily="34" charset="0"/>
              <a:buChar char="•"/>
            </a:pPr>
            <a:r>
              <a:rPr lang="cs-CZ" sz="1600" dirty="0"/>
              <a:t>Navrhovat využití vytvořeného zisku (dividendová politika versus investiční činnost).</a:t>
            </a:r>
          </a:p>
          <a:p>
            <a:pPr marL="214313" indent="-214313" algn="just">
              <a:lnSpc>
                <a:spcPct val="150000"/>
              </a:lnSpc>
              <a:buFont typeface="Arial" panose="020B0604020202020204" pitchFamily="34" charset="0"/>
              <a:buChar char="•"/>
            </a:pPr>
            <a:r>
              <a:rPr lang="cs-CZ" sz="1600" dirty="0"/>
              <a:t>Prognózovat, plánovat, analyzovat hospodářskou činnost podniku</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319739"/>
            <a:ext cx="936104" cy="730162"/>
          </a:xfrm>
          <a:prstGeom prst="rect">
            <a:avLst/>
          </a:prstGeom>
        </p:spPr>
      </p:pic>
    </p:spTree>
    <p:extLst>
      <p:ext uri="{BB962C8B-B14F-4D97-AF65-F5344CB8AC3E}">
        <p14:creationId xmlns:p14="http://schemas.microsoft.com/office/powerpoint/2010/main" val="2380785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1520" y="195486"/>
            <a:ext cx="7704856" cy="507703"/>
          </a:xfrm>
        </p:spPr>
        <p:txBody>
          <a:bodyPr/>
          <a:lstStyle/>
          <a:p>
            <a:r>
              <a:rPr lang="cs-CZ" altLang="cs-CZ" sz="2000" b="1" i="0" dirty="0">
                <a:solidFill>
                  <a:schemeClr val="tx1"/>
                </a:solidFill>
              </a:rPr>
              <a:t>ROZHODOVÁNÍ O INVESTICÍCH ZAHRNUJE ODPOVĚDI NA OTÁZKY :</a:t>
            </a:r>
          </a:p>
        </p:txBody>
      </p:sp>
      <p:sp>
        <p:nvSpPr>
          <p:cNvPr id="7171" name="Rectangle 3"/>
          <p:cNvSpPr>
            <a:spLocks noGrp="1" noChangeArrowheads="1"/>
          </p:cNvSpPr>
          <p:nvPr>
            <p:ph type="body" idx="4294967295"/>
          </p:nvPr>
        </p:nvSpPr>
        <p:spPr>
          <a:xfrm>
            <a:off x="611560" y="915566"/>
            <a:ext cx="7772400" cy="3086100"/>
          </a:xfrm>
          <a:prstGeom prst="rect">
            <a:avLst/>
          </a:prstGeom>
        </p:spPr>
        <p:txBody>
          <a:bodyPr/>
          <a:lstStyle/>
          <a:p>
            <a:pPr lvl="1"/>
            <a:r>
              <a:rPr lang="cs-CZ" altLang="cs-CZ" b="1" dirty="0"/>
              <a:t>Kolik</a:t>
            </a:r>
          </a:p>
          <a:p>
            <a:pPr lvl="1"/>
            <a:r>
              <a:rPr lang="cs-CZ" altLang="cs-CZ" b="1" dirty="0"/>
              <a:t>-Do čeho</a:t>
            </a:r>
          </a:p>
          <a:p>
            <a:pPr lvl="1"/>
            <a:r>
              <a:rPr lang="cs-CZ" altLang="cs-CZ" b="1" dirty="0"/>
              <a:t>Kdy</a:t>
            </a:r>
          </a:p>
          <a:p>
            <a:pPr lvl="1"/>
            <a:r>
              <a:rPr lang="cs-CZ" altLang="cs-CZ" b="1" dirty="0"/>
              <a:t>Kde</a:t>
            </a:r>
          </a:p>
          <a:p>
            <a:pPr lvl="1"/>
            <a:r>
              <a:rPr lang="cs-CZ" altLang="cs-CZ" b="1" dirty="0"/>
              <a:t>-Jak</a:t>
            </a:r>
          </a:p>
          <a:p>
            <a:pPr lvl="1"/>
            <a:r>
              <a:rPr lang="cs-CZ" altLang="cs-CZ" b="1" dirty="0"/>
              <a:t>Investovat kapitál, který bude v budoucnu ovlivňovat budoucí ekonomiku podniku</a:t>
            </a:r>
          </a:p>
        </p:txBody>
      </p:sp>
    </p:spTree>
    <p:extLst>
      <p:ext uri="{BB962C8B-B14F-4D97-AF65-F5344CB8AC3E}">
        <p14:creationId xmlns:p14="http://schemas.microsoft.com/office/powerpoint/2010/main" val="912224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cs-CZ"/>
              <a:t>POJMY</a:t>
            </a:r>
          </a:p>
        </p:txBody>
      </p:sp>
      <p:sp>
        <p:nvSpPr>
          <p:cNvPr id="8195" name="Rectangle 3"/>
          <p:cNvSpPr>
            <a:spLocks noGrp="1" noChangeArrowheads="1"/>
          </p:cNvSpPr>
          <p:nvPr>
            <p:ph type="body" idx="4294967295"/>
          </p:nvPr>
        </p:nvSpPr>
        <p:spPr>
          <a:xfrm>
            <a:off x="539552" y="1059582"/>
            <a:ext cx="7772400" cy="3086100"/>
          </a:xfrm>
          <a:prstGeom prst="rect">
            <a:avLst/>
          </a:prstGeom>
        </p:spPr>
        <p:txBody>
          <a:bodyPr/>
          <a:lstStyle/>
          <a:p>
            <a:pPr algn="just">
              <a:lnSpc>
                <a:spcPct val="90000"/>
              </a:lnSpc>
            </a:pPr>
            <a:r>
              <a:rPr lang="cs-CZ" altLang="cs-CZ" dirty="0"/>
              <a:t>Investici </a:t>
            </a:r>
            <a:r>
              <a:rPr lang="cs-CZ" altLang="cs-CZ" sz="2800" dirty="0"/>
              <a:t>chápeme </a:t>
            </a:r>
            <a:r>
              <a:rPr lang="cs-CZ" altLang="cs-CZ" sz="2800" b="1" dirty="0"/>
              <a:t>jako vynaložení</a:t>
            </a:r>
            <a:r>
              <a:rPr lang="cs-CZ" altLang="cs-CZ" sz="2800" dirty="0"/>
              <a:t> zdrojů za účelem získání užitků V delším časovém období</a:t>
            </a:r>
            <a:r>
              <a:rPr lang="cs-CZ" altLang="cs-CZ" dirty="0"/>
              <a:t>.</a:t>
            </a:r>
          </a:p>
          <a:p>
            <a:pPr algn="just">
              <a:lnSpc>
                <a:spcPct val="90000"/>
              </a:lnSpc>
            </a:pPr>
            <a:r>
              <a:rPr lang="cs-CZ" altLang="cs-CZ" dirty="0"/>
              <a:t>Rozhodování o investicích </a:t>
            </a:r>
            <a:r>
              <a:rPr lang="cs-CZ" altLang="cs-CZ" sz="2800" dirty="0"/>
              <a:t>patří k nejdůležitějším manažerským strategickým rozhodováním. Musí vycházet za strategických cílů a záměrů podniku</a:t>
            </a:r>
            <a:r>
              <a:rPr lang="cs-CZ" altLang="cs-CZ" dirty="0"/>
              <a:t>.</a:t>
            </a:r>
          </a:p>
        </p:txBody>
      </p:sp>
    </p:spTree>
    <p:extLst>
      <p:ext uri="{BB962C8B-B14F-4D97-AF65-F5344CB8AC3E}">
        <p14:creationId xmlns:p14="http://schemas.microsoft.com/office/powerpoint/2010/main" val="1614121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51520" y="195486"/>
            <a:ext cx="6624736" cy="507703"/>
          </a:xfrm>
        </p:spPr>
        <p:txBody>
          <a:bodyPr/>
          <a:lstStyle/>
          <a:p>
            <a:r>
              <a:rPr lang="cs-CZ" altLang="cs-CZ" dirty="0">
                <a:solidFill>
                  <a:schemeClr val="tx1"/>
                </a:solidFill>
              </a:rPr>
              <a:t>Rozlišujeme 3 základní typy investic :</a:t>
            </a:r>
          </a:p>
        </p:txBody>
      </p:sp>
      <p:sp>
        <p:nvSpPr>
          <p:cNvPr id="26627" name="Rectangle 3"/>
          <p:cNvSpPr>
            <a:spLocks noGrp="1" noChangeArrowheads="1"/>
          </p:cNvSpPr>
          <p:nvPr>
            <p:ph type="body" idx="4294967295"/>
          </p:nvPr>
        </p:nvSpPr>
        <p:spPr>
          <a:xfrm>
            <a:off x="611560" y="1275606"/>
            <a:ext cx="7772400" cy="3086100"/>
          </a:xfrm>
          <a:prstGeom prst="rect">
            <a:avLst/>
          </a:prstGeom>
        </p:spPr>
        <p:txBody>
          <a:bodyPr/>
          <a:lstStyle/>
          <a:p>
            <a:pPr algn="just"/>
            <a:r>
              <a:rPr lang="cs-CZ" altLang="cs-CZ" sz="2000" b="1" dirty="0"/>
              <a:t>Finanční investice</a:t>
            </a:r>
            <a:r>
              <a:rPr lang="cs-CZ" altLang="cs-CZ" sz="2000" dirty="0"/>
              <a:t> ( nákup cenných papírů, </a:t>
            </a:r>
            <a:r>
              <a:rPr lang="cs-CZ" altLang="cs-CZ" sz="2000" dirty="0" err="1"/>
              <a:t>obligací,akcií</a:t>
            </a:r>
            <a:r>
              <a:rPr lang="cs-CZ" altLang="cs-CZ" sz="2000" dirty="0"/>
              <a:t>,, s cílem získat úrok, dividendu... Zisk),</a:t>
            </a:r>
          </a:p>
          <a:p>
            <a:pPr algn="just"/>
            <a:r>
              <a:rPr lang="cs-CZ" altLang="cs-CZ" sz="2000" b="1" dirty="0"/>
              <a:t>Kapitálové ( věcné, hmotné</a:t>
            </a:r>
            <a:r>
              <a:rPr lang="cs-CZ" altLang="cs-CZ" sz="2000" dirty="0"/>
              <a:t> investice, které jsou základem pro tvorbu nebo rozšíření výrobní kapacity, technického zhodnocení..),</a:t>
            </a:r>
          </a:p>
          <a:p>
            <a:pPr algn="just"/>
            <a:r>
              <a:rPr lang="cs-CZ" altLang="cs-CZ" sz="2000" b="1" dirty="0"/>
              <a:t>Nehmotné </a:t>
            </a:r>
            <a:r>
              <a:rPr lang="cs-CZ" altLang="cs-CZ" sz="2000" dirty="0"/>
              <a:t>( know-how, výsledky výzkumu, vývoje, vzdělanosti</a:t>
            </a:r>
            <a:r>
              <a:rPr lang="cs-CZ" altLang="cs-CZ" sz="2800" dirty="0"/>
              <a:t>..)</a:t>
            </a:r>
          </a:p>
        </p:txBody>
      </p:sp>
    </p:spTree>
    <p:extLst>
      <p:ext uri="{BB962C8B-B14F-4D97-AF65-F5344CB8AC3E}">
        <p14:creationId xmlns:p14="http://schemas.microsoft.com/office/powerpoint/2010/main" val="112330085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2336</TotalTime>
  <Words>1672</Words>
  <Application>Microsoft Office PowerPoint</Application>
  <PresentationFormat>Předvádění na obrazovce (16:9)</PresentationFormat>
  <Paragraphs>136</Paragraphs>
  <Slides>29</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29</vt:i4>
      </vt:variant>
    </vt:vector>
  </HeadingPairs>
  <TitlesOfParts>
    <vt:vector size="33" baseType="lpstr">
      <vt:lpstr>Arial</vt:lpstr>
      <vt:lpstr>Calibri</vt:lpstr>
      <vt:lpstr>Times New Roman</vt:lpstr>
      <vt:lpstr>SLU</vt:lpstr>
      <vt:lpstr>Prezentace aplikace PowerPoint</vt:lpstr>
      <vt:lpstr>Prezentace aplikace PowerPoint</vt:lpstr>
      <vt:lpstr>Prezentace aplikace PowerPoint</vt:lpstr>
      <vt:lpstr>Prezentace aplikace PowerPoint</vt:lpstr>
      <vt:lpstr>Reprodukce majetku</vt:lpstr>
      <vt:lpstr>Prezentace aplikace PowerPoint</vt:lpstr>
      <vt:lpstr>ROZHODOVÁNÍ O INVESTICÍCH ZAHRNUJE ODPOVĚDI NA OTÁZKY :</vt:lpstr>
      <vt:lpstr>POJMY</vt:lpstr>
      <vt:lpstr>Rozlišujeme 3 základní typy investic :</vt:lpstr>
      <vt:lpstr>Kapitálové investice</vt:lpstr>
      <vt:lpstr>ZDROJEM financování investic jsou  vlastní zdroje:</vt:lpstr>
      <vt:lpstr>Cizí zdroje</vt:lpstr>
      <vt:lpstr>PLÁNOVÁNÍ  INVESTIC</vt:lpstr>
      <vt:lpstr>Znalost pojmů a zákonitostí</vt:lpstr>
      <vt:lpstr>DALŠÍ POJMY</vt:lpstr>
      <vt:lpstr>Hodnocení efektivnosti</vt:lpstr>
      <vt:lpstr>PRAKTICKY</vt:lpstr>
      <vt:lpstr>POSTUP HODNOCENÍ:</vt:lpstr>
      <vt:lpstr>URČENÍ JEDNORÁZOVÝCH NÁKLADŮ NA INVESTICI</vt:lpstr>
      <vt:lpstr>ODHAD BUDOUCÍCH VÝNOSŮ</vt:lpstr>
      <vt:lpstr>ALE POZOR !</vt:lpstr>
      <vt:lpstr>Životnost investice</vt:lpstr>
      <vt:lpstr>Potřeby propočtů</vt:lpstr>
      <vt:lpstr>Efektivností investic</vt:lpstr>
      <vt:lpstr>Metody pro měření</vt:lpstr>
      <vt:lpstr>Postupy a pojmy</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ss</cp:lastModifiedBy>
  <cp:revision>54</cp:revision>
  <cp:lastPrinted>2018-03-27T09:30:31Z</cp:lastPrinted>
  <dcterms:created xsi:type="dcterms:W3CDTF">2016-07-06T15:42:34Z</dcterms:created>
  <dcterms:modified xsi:type="dcterms:W3CDTF">2021-11-24T11:44:22Z</dcterms:modified>
</cp:coreProperties>
</file>