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0" r:id="rId2"/>
    <p:sldId id="281" r:id="rId3"/>
    <p:sldId id="293" r:id="rId4"/>
    <p:sldId id="300" r:id="rId5"/>
    <p:sldId id="309" r:id="rId6"/>
    <p:sldId id="310" r:id="rId7"/>
    <p:sldId id="311" r:id="rId8"/>
    <p:sldId id="312" r:id="rId9"/>
    <p:sldId id="313" r:id="rId10"/>
    <p:sldId id="301" r:id="rId11"/>
    <p:sldId id="302" r:id="rId12"/>
    <p:sldId id="303" r:id="rId13"/>
    <p:sldId id="305" r:id="rId14"/>
    <p:sldId id="306" r:id="rId15"/>
    <p:sldId id="304" r:id="rId16"/>
    <p:sldId id="308" r:id="rId17"/>
    <p:sldId id="307" r:id="rId18"/>
    <p:sldId id="314" r:id="rId19"/>
    <p:sldId id="316" r:id="rId20"/>
    <p:sldId id="317" r:id="rId21"/>
    <p:sldId id="318" r:id="rId22"/>
    <p:sldId id="319" r:id="rId23"/>
    <p:sldId id="320" r:id="rId24"/>
    <p:sldId id="321" r:id="rId2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80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708922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F30AB-0A3E-4425-B788-E5520E7DC6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2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Hlavní podnikové procesy: Prodej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266989"/>
            <a:ext cx="3604568" cy="2723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Pochopit podstatu prodeje,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Posoudit efektivitu a náročnost, kterou představují jednotlivé procesy v prodeji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Propočty v prodejní činnosti</a:t>
            </a:r>
          </a:p>
          <a:p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864" y="17537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52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oddělení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1279089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/>
              <a:t>Plánování činnosti 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Plán prodejní činnosti</a:t>
            </a:r>
            <a:r>
              <a:rPr lang="cs-CZ" dirty="0"/>
              <a:t> se opírá o dvě základní charakteristiky, a to </a:t>
            </a:r>
            <a:r>
              <a:rPr lang="cs-CZ" i="1" dirty="0"/>
              <a:t>stabilitu</a:t>
            </a:r>
            <a:r>
              <a:rPr lang="cs-CZ" dirty="0"/>
              <a:t> a </a:t>
            </a:r>
            <a:r>
              <a:rPr lang="cs-CZ" i="1" dirty="0"/>
              <a:t>pružnost</a:t>
            </a:r>
            <a:r>
              <a:rPr lang="cs-CZ" dirty="0"/>
              <a:t>. Zdánlivě se vzájemně vylučující pojmy mají své opodstatnění.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Stabilita</a:t>
            </a:r>
            <a:r>
              <a:rPr lang="cs-CZ" dirty="0"/>
              <a:t> zde znamená stálost základních prodejních záměrů a směrů jejich realizace.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Pružnost</a:t>
            </a:r>
            <a:r>
              <a:rPr lang="cs-CZ" dirty="0"/>
              <a:t> pak je nezbytná pro reakci na stále se měnící podmínky uvnitř i vně podniku.</a:t>
            </a:r>
          </a:p>
        </p:txBody>
      </p:sp>
    </p:spTree>
    <p:extLst>
      <p:ext uri="{BB962C8B-B14F-4D97-AF65-F5344CB8AC3E}">
        <p14:creationId xmlns:p14="http://schemas.microsoft.com/office/powerpoint/2010/main" val="2947410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oddělení 2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771550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600" b="1" dirty="0"/>
              <a:t>Průzkum trhu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Trh lze definovat z mnoha různých pohledů a na základě mnoha různých hledisek. Nám pro tyto účely postačí následující charakteristika: </a:t>
            </a:r>
            <a:r>
              <a:rPr lang="cs-CZ" sz="1600" b="1" dirty="0"/>
              <a:t>Trh je souborem koupí a prodejů se zohledněním všech subjektivních i objektivních podmínek jejich průběhu. 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Průzkum trhu je </a:t>
            </a:r>
            <a:r>
              <a:rPr lang="cs-CZ" sz="1600" b="1" dirty="0"/>
              <a:t>základním</a:t>
            </a:r>
            <a:r>
              <a:rPr lang="cs-CZ" sz="1600" dirty="0"/>
              <a:t>, ne-li hlavním, </a:t>
            </a:r>
            <a:r>
              <a:rPr lang="cs-CZ" sz="1600" b="1" dirty="0"/>
              <a:t>zdrojem informací</a:t>
            </a:r>
            <a:r>
              <a:rPr lang="cs-CZ" sz="1600" dirty="0"/>
              <a:t> potřebných pro řízení podniku ve všech oblastech. Jejich optimální množství ve stěžejním okamžiku podnikatelského rozhodování je nejdůležitějším faktorem ovlivňujícím činnost každého subjektu.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Průzkum trhu </a:t>
            </a:r>
            <a:r>
              <a:rPr lang="cs-CZ" sz="1600" b="1" dirty="0"/>
              <a:t>můžeme opět členit</a:t>
            </a:r>
            <a:r>
              <a:rPr lang="cs-CZ" sz="1600" dirty="0"/>
              <a:t> z mnoha různých hledisek, </a:t>
            </a:r>
            <a:r>
              <a:rPr lang="cs-CZ" sz="1600" dirty="0" err="1"/>
              <a:t>např.z</a:t>
            </a:r>
            <a:r>
              <a:rPr lang="cs-CZ" sz="1600" dirty="0"/>
              <a:t> hlediska novosti výrobku na trhu, podle časového úseku, v němž je prováděn, podle rozsahu či povahy produktu. Průběh průzkumu má vždy tyto fáze: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Volba cíle a metody průzkumu trhu.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Sběr informací.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Analýza a vyhodnocení informací.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i="1" dirty="0"/>
              <a:t>Interpretace závěrů a využití výsledků průzkumu</a:t>
            </a:r>
          </a:p>
        </p:txBody>
      </p:sp>
    </p:spTree>
    <p:extLst>
      <p:ext uri="{BB962C8B-B14F-4D97-AF65-F5344CB8AC3E}">
        <p14:creationId xmlns:p14="http://schemas.microsoft.com/office/powerpoint/2010/main" val="868880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oddělení 3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915566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Kontakty se zákazníky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Kontakty se zákazníky jsou závisle zejména na charakteru těchto zákazníků, tedy jejich rozlišení na výrobce, velkoobchod, zprostředkovatel, maloobchod, konečný spotřebitel.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Můžeme rozlišit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přímý kontakt se zákazníkem, jehož obsahem je zpravidla příprava a uzavírání smluv, 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nepřímý kontakt se zákazníkem, k němuž dochází prostřednictvím různých zprostředkovatelů mezi výrobcem a konečným spotřebitelem.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Nedílnou součástí této oblasti činnosti prodejního oddělení je informační tok.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701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oddělení 4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843558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Zavádění nových vý</a:t>
            </a:r>
            <a:r>
              <a:rPr lang="cs-CZ" dirty="0"/>
              <a:t>robků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případě zavádění nových výrobků je nutné říci, že se na této činnosti nepodílí pouze prodejní oddělení, ale jde o činnosti komplexně včleněnou do strategického plánu činností celého podniku.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Prodejní oddělení je však tím posledním, a pro odběratele prvním, článkem jež následně získává zpětnou vazbu v otázce spokojenosti zákazníků, schopnosti výrobku se na trhu uplatnit apod.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421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oddělení 5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915566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Propagace a reklama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Propagaci můžeme chápat jako veškeré aktivity směřující vně podniku i do něj, jejichž účelem je vytvářet příznivý image podniku i jeho výrobků.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Reklama je jednou z možností propagace podniku a jeho výrobků. Základní ekonomickou funkcí reklamy je vyvolat a ovlivňovat potřeby, spotřebu, podněcovat poptávku za účelem zvýšení ekonomického efektu podniku.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Jako mimoekonomickou funkci lze charakterizovat jako sledování různých výchovných, zdravotních, morálních či jiných stránek spotřeby. K tomu, aby reklama, vzhledem ke své finanční náročnosti, byla i účinná, je nutné splnit mnoho požadavků a i tak bude kvantifikace přínosu reklamy značně obtížná.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62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oddělení 6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843558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Servis</a:t>
            </a:r>
          </a:p>
          <a:p>
            <a:r>
              <a:rPr lang="cs-CZ" sz="1600" dirty="0"/>
              <a:t>Na servisní aktivity můžeme hledět ve dvou rovinách. Díky první z nich máme jejich prostřednictvím možnost různými formami pomoci spotřebitelům, tzn. že se jedná o aktivity z podniku vně. Druhou rovinu pak tvoří rovina umožňující získávat od spotřebitelů zpětnou vazbu v podobě konkrétních informací od konkrétních uživatelů podnikových výrobků. Rozlišujeme: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poradenský servis – má individuální charakter a jeho účelem je informovat konkrétního spotřebitele o způsobu aplikace daného výrobku,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aplikační servis – vymýšlí a prověřuje možné způsoby použití výrobku, odhaduje případné nedostatky, navrhuje metody pro drobné opravy apod.,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technický servis – odstraňování závad vzniklých při zavádění výrobků i v průběhu jeho používání apod.</a:t>
            </a:r>
          </a:p>
        </p:txBody>
      </p:sp>
    </p:spTree>
    <p:extLst>
      <p:ext uri="{BB962C8B-B14F-4D97-AF65-F5344CB8AC3E}">
        <p14:creationId xmlns:p14="http://schemas.microsoft.com/office/powerpoint/2010/main" val="4051079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oddělení 7</a:t>
            </a:r>
          </a:p>
        </p:txBody>
      </p:sp>
      <p:sp>
        <p:nvSpPr>
          <p:cNvPr id="3" name="Obdélník 2"/>
          <p:cNvSpPr/>
          <p:nvPr/>
        </p:nvSpPr>
        <p:spPr>
          <a:xfrm>
            <a:off x="827584" y="771550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600" b="1" dirty="0"/>
              <a:t>Péče o hotové výrobky</a:t>
            </a:r>
            <a:endParaRPr lang="cs-CZ" sz="1600" dirty="0"/>
          </a:p>
          <a:p>
            <a:r>
              <a:rPr lang="cs-CZ" sz="1600" dirty="0"/>
              <a:t>Prodejní útvar má na starosti veškeré práce spojené s přejímkou, evidencí, skladováním, péčí o zásoby a expedici hotových výrobků, v případě, že si to zákazník žádá, zajišťuje i dopravu.</a:t>
            </a:r>
          </a:p>
          <a:p>
            <a:r>
              <a:rPr lang="cs-CZ" sz="1600" dirty="0"/>
              <a:t> </a:t>
            </a:r>
          </a:p>
          <a:p>
            <a:pPr lvl="0"/>
            <a:r>
              <a:rPr lang="cs-CZ" sz="1600" b="1" dirty="0"/>
              <a:t>Finanční vztahy</a:t>
            </a:r>
            <a:endParaRPr lang="cs-CZ" sz="1600" dirty="0"/>
          </a:p>
          <a:p>
            <a:r>
              <a:rPr lang="cs-CZ" sz="1600" dirty="0"/>
              <a:t>Z hlediska finančních vztahů má prodejní útvar za úkol přijímat platby od zákazníků, fakturace v celém rozsahu, tedy od přípravy po kontrolu faktur, úvěrové obchody, pokud tuto službu firma pro odběratele nabízí, vztahy s bankami, pojišťovnami apod.</a:t>
            </a:r>
          </a:p>
          <a:p>
            <a:r>
              <a:rPr lang="cs-CZ" sz="1600" dirty="0"/>
              <a:t> </a:t>
            </a:r>
          </a:p>
          <a:p>
            <a:pPr lvl="0"/>
            <a:r>
              <a:rPr lang="cs-CZ" sz="1600" b="1" dirty="0"/>
              <a:t>Hospodaření s obaly</a:t>
            </a:r>
            <a:endParaRPr lang="cs-CZ" sz="1600" dirty="0"/>
          </a:p>
          <a:p>
            <a:r>
              <a:rPr lang="cs-CZ" sz="1600" dirty="0"/>
              <a:t>Obal chrání výrobek před poškozením, korozí a usnadňuje manipulaci při dopravě výrobků k zákazníkovi. Smyslem hospodaření s obaly je jejich hospodárné využití, zvláště, jde-li o obaly vratné. Hospodaření s obaly probíhá v rozsahu fyzické manipulace, jejich evidence, kontrola jejich stavu, účetní operace apod.</a:t>
            </a:r>
          </a:p>
        </p:txBody>
      </p:sp>
    </p:spTree>
    <p:extLst>
      <p:ext uri="{BB962C8B-B14F-4D97-AF65-F5344CB8AC3E}">
        <p14:creationId xmlns:p14="http://schemas.microsoft.com/office/powerpoint/2010/main" val="431577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Základní činnosti prodejního oddělení 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725091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/>
              <a:t>Organizace odbytových cest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 pojmem odbytová cesta si můžeme přestavit způsob dodání výrobku od výrobce ke spotřebiteli, přičemž prodejní útvar je jen začátkem distribučního kanálu daného výrobku.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Rozlišujeme dlouhé a krátké distribuční kanály, úzké a široké, přímě a nepřímé apod.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Rozhodnutí o volbě vhodné distribuční cesty je závislé na mnoha faktorech. K těm základním patří např. povaha výrobku, povaha výroby, povaha spotřeby, skladovací možnosti výrobku, náročnost výrobku na servis, územní rozmístění odběratelů, náklady na distribuci apod.</a:t>
            </a:r>
          </a:p>
        </p:txBody>
      </p:sp>
    </p:spTree>
    <p:extLst>
      <p:ext uri="{BB962C8B-B14F-4D97-AF65-F5344CB8AC3E}">
        <p14:creationId xmlns:p14="http://schemas.microsoft.com/office/powerpoint/2010/main" val="1705421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 trhů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761880" y="843558"/>
            <a:ext cx="68344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Vznik charakteristik především v dynamické oblasti E-business a </a:t>
            </a:r>
            <a:r>
              <a:rPr lang="cs-CZ" dirty="0" err="1"/>
              <a:t>Ecommerce</a:t>
            </a:r>
            <a:endParaRPr lang="cs-CZ" dirty="0"/>
          </a:p>
          <a:p>
            <a:r>
              <a:rPr lang="cs-CZ" dirty="0"/>
              <a:t>• B2B – směrem k dalšímu podnikatelskému subjektu</a:t>
            </a:r>
          </a:p>
          <a:p>
            <a:r>
              <a:rPr lang="cs-CZ" dirty="0"/>
              <a:t>• B2C – směrem k zákazníkovi</a:t>
            </a:r>
          </a:p>
          <a:p>
            <a:r>
              <a:rPr lang="cs-CZ" dirty="0"/>
              <a:t>• B2G – směrem k vládě</a:t>
            </a:r>
          </a:p>
          <a:p>
            <a:r>
              <a:rPr lang="cs-CZ" dirty="0"/>
              <a:t>• B2A – směrem k lokálním celkům (kraje)</a:t>
            </a:r>
          </a:p>
          <a:p>
            <a:r>
              <a:rPr lang="cs-CZ" dirty="0"/>
              <a:t>• B2E – směrem k zaměstnancům</a:t>
            </a:r>
          </a:p>
          <a:p>
            <a:r>
              <a:rPr lang="cs-CZ" dirty="0"/>
              <a:t>• B2R – směrem k dealerovi</a:t>
            </a:r>
          </a:p>
          <a:p>
            <a:r>
              <a:rPr lang="cs-CZ" dirty="0"/>
              <a:t>• C2C – spotřebitelé k sobě</a:t>
            </a:r>
          </a:p>
          <a:p>
            <a:r>
              <a:rPr lang="cs-CZ" dirty="0"/>
              <a:t>• C2B – spotřebitelé požadují něco od podniků</a:t>
            </a:r>
          </a:p>
          <a:p>
            <a:r>
              <a:rPr lang="cs-CZ" dirty="0"/>
              <a:t>• C2G – spotřebitelé požadují něco po státu a jsou iniciátorem</a:t>
            </a:r>
          </a:p>
          <a:p>
            <a:r>
              <a:rPr lang="cs-CZ" dirty="0"/>
              <a:t>• G2B – vláda požaduje od podniků plnění</a:t>
            </a:r>
          </a:p>
          <a:p>
            <a:r>
              <a:rPr lang="cs-CZ" dirty="0"/>
              <a:t>• G2C – vláda ke spotřebitelům</a:t>
            </a:r>
          </a:p>
          <a:p>
            <a:r>
              <a:rPr lang="cs-CZ" dirty="0"/>
              <a:t>• G2G – mezivládní obchody a dohody</a:t>
            </a:r>
          </a:p>
        </p:txBody>
      </p:sp>
    </p:spTree>
    <p:extLst>
      <p:ext uri="{BB962C8B-B14F-4D97-AF65-F5344CB8AC3E}">
        <p14:creationId xmlns:p14="http://schemas.microsoft.com/office/powerpoint/2010/main" val="2744377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odbytové politiky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1108624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Podnikatelské chování je ovlivněno orientací na podnikatelské cíle.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formulaci systému cílů vychází podnik z:</a:t>
            </a:r>
          </a:p>
          <a:p>
            <a:pPr lvl="2"/>
            <a:r>
              <a:rPr lang="cs-CZ" dirty="0"/>
              <a:t>• vlastních představ a přání,</a:t>
            </a:r>
          </a:p>
          <a:p>
            <a:pPr lvl="2"/>
            <a:r>
              <a:rPr lang="cs-CZ" dirty="0"/>
              <a:t>• vlastních možností a</a:t>
            </a:r>
          </a:p>
          <a:p>
            <a:pPr lvl="2"/>
            <a:r>
              <a:rPr lang="cs-CZ" dirty="0"/>
              <a:t>• podmínek okolí.</a:t>
            </a:r>
          </a:p>
          <a:p>
            <a:endParaRPr lang="cs-CZ" dirty="0"/>
          </a:p>
          <a:p>
            <a:r>
              <a:rPr lang="cs-CZ" dirty="0"/>
              <a:t>Hlavního cíle podniku je možné dosáhnout jen ve spolupráci s nižší úrovní podnikového řízení a když jsou pro ně stanoveny dílčí cíle.</a:t>
            </a:r>
          </a:p>
        </p:txBody>
      </p:sp>
    </p:spTree>
    <p:extLst>
      <p:ext uri="{BB962C8B-B14F-4D97-AF65-F5344CB8AC3E}">
        <p14:creationId xmlns:p14="http://schemas.microsoft.com/office/powerpoint/2010/main" val="188835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Hlavní podnikové procesy: prodej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2"/>
            <a:ext cx="3968356" cy="3013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Popis procesu prodeje</a:t>
            </a:r>
          </a:p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Propočty potřeby prodeje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362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96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odbytu</a:t>
            </a:r>
          </a:p>
        </p:txBody>
      </p:sp>
      <p:pic>
        <p:nvPicPr>
          <p:cNvPr id="3" name="Obrázek 2" descr="http://www.ceed.cz/podnik_ekonomika/prodej/grafy/plan%20prodeje.gif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0"/>
          <a:stretch/>
        </p:blipFill>
        <p:spPr bwMode="auto">
          <a:xfrm>
            <a:off x="1187624" y="1203599"/>
            <a:ext cx="6146626" cy="23825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4786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dirty="0"/>
              <a:t>S plánem odbytu souvisí cenová politika</a:t>
            </a:r>
          </a:p>
        </p:txBody>
      </p:sp>
      <p:sp>
        <p:nvSpPr>
          <p:cNvPr id="3" name="Obdélník 2"/>
          <p:cNvSpPr/>
          <p:nvPr/>
        </p:nvSpPr>
        <p:spPr>
          <a:xfrm>
            <a:off x="755576" y="1059582"/>
            <a:ext cx="7560840" cy="188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Principy tvorby cen lze charakterizovat prostřednictvím tří modelů jejich utváření.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Nákladově orientovaná tvorba cen</a:t>
            </a:r>
            <a:endParaRPr lang="cs-CZ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Poptávkově orientovaná tvorba cen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Tvorba konkurenčně orientovaných cen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82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Nákladově orientovaná tvorba cen</a:t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9224" y="713118"/>
            <a:ext cx="5454904" cy="3899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cena na základě úplných nákladů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 = CN * (1+Zp/100) – stanoví se na základě úplných (celkových) nákladů (CN) a procentně stanovené sazby ziskové přirážky (</a:t>
            </a:r>
            <a:r>
              <a:rPr lang="cs-CZ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Při poklesu odbytu rostou průměrné náklady na jednotku náklady na jednotku produkce. Po úpravě rostoucí výše těchto nákladů o sazbu ziskové přirážky tedy cena roste. Rostoucí cena snižuje prodané množství a proces postupuje ať do ztráty zájmu zákazníků ).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cena na základě neúplných nákladů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 = </a:t>
            </a:r>
            <a:r>
              <a:rPr lang="cs-CZ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nv+pú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se určuje na základě jednotkových variabilních nákladů (</a:t>
            </a:r>
            <a:r>
              <a:rPr lang="cs-CZ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nv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 příspěvku na úhradu fixních nákladů a zisku (</a:t>
            </a:r>
            <a:r>
              <a:rPr lang="cs-CZ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pú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Při zkoumání vztahu cen a nákladů obecně platí, že dlouhodobě minimální cena nesmí klesnout pod úroveň nákladů na jednotku produkce. Krátkodobě může cena klesnout až na úroveň jednotkových variabilních nákladů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131590"/>
            <a:ext cx="3096344" cy="922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0833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Poptávkově orientovaná tvorba cen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771550"/>
            <a:ext cx="8136904" cy="1464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založena na rozhodování o cenách na základě informací o tom, jaké množství zboží lze prodat za různé ceny. Spotřebitel při své úvaze o koupi se nezaměřuje na výši výrobních nákladů daného zboží, ale na stupeň uspokojení svých potřeb, na užitek, který od výrobku očekává. Sledovanou souvislostí mezi poptávaným množstvím a určitou výší ceny je koeficient cenové elasticity poptávky (pružnosti). Koeficient vypovídá o tom, jak je daný trh, resp. zákazník cenově citlivý. </a:t>
            </a:r>
            <a:r>
              <a:rPr lang="cs-CZ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Koeficient cenové elasticity lze vyjádřit jako absolutní hodnotu podílu mezi procentní změnou poptávaného množství a procentní změnou ceny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41466"/>
            <a:ext cx="5760720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539552" y="3435846"/>
            <a:ext cx="8844744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Výsledné hodnoty lze členit do následujících skupin: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 &gt; 1, jedná se o cenově pružnou poptávku (při změně ceny o 1 % se poptávka změní – poklesne - o více procent),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 = 1, jedná se o jednotkovou cenovou elasticitu (změny cen se rovnají změnám poptávky),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e &lt; 1, jedná se o cenově nepružnou poptávku (při změně ceny o 1 % se poptávka změní o méně než procento).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Pokud chceme výsledek v procentech – vynásobíme krát 100.</a:t>
            </a:r>
            <a:endParaRPr lang="cs-CZ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848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r>
              <a:rPr lang="cs-CZ" dirty="0"/>
              <a:t>Tvorba konkurenčně orientovaných cen </a:t>
            </a:r>
          </a:p>
        </p:txBody>
      </p:sp>
      <p:sp>
        <p:nvSpPr>
          <p:cNvPr id="3" name="Obdélník 2"/>
          <p:cNvSpPr/>
          <p:nvPr/>
        </p:nvSpPr>
        <p:spPr>
          <a:xfrm>
            <a:off x="539552" y="1833086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Je využívána podniky, které se vzdávají vlastní aktivní cenové politiky. Orientují se na cenové požadavky svých konkurentů nebo na průměrné ceny v oboru.</a:t>
            </a:r>
          </a:p>
        </p:txBody>
      </p:sp>
    </p:spTree>
    <p:extLst>
      <p:ext uri="{BB962C8B-B14F-4D97-AF65-F5344CB8AC3E}">
        <p14:creationId xmlns:p14="http://schemas.microsoft.com/office/powerpoint/2010/main" val="51236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C27DF9F-2ED8-4D98-9AB4-254B79D21E7A}"/>
              </a:ext>
            </a:extLst>
          </p:cNvPr>
          <p:cNvSpPr/>
          <p:nvPr/>
        </p:nvSpPr>
        <p:spPr>
          <a:xfrm>
            <a:off x="188641" y="337003"/>
            <a:ext cx="2635017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Prodejní činnost podniku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E3B637D-AFAD-4611-A815-24EB07590AB0}"/>
              </a:ext>
            </a:extLst>
          </p:cNvPr>
          <p:cNvSpPr/>
          <p:nvPr/>
        </p:nvSpPr>
        <p:spPr>
          <a:xfrm>
            <a:off x="329541" y="873640"/>
            <a:ext cx="7187540" cy="221086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lnSpc>
                <a:spcPct val="15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cs-CZ" dirty="0"/>
              <a:t>Odbyt je poslední, ovšem neméně důležitou základní funkcí podniku. Jeho úkolem je dovedení výrobku (služby) k zákazníkovi (spotřebiteli). Jedině tímto postupem mohou být naplněny cíle podnikání (jak primární cíl, tak sekundární cíle zájmových skupin).</a:t>
            </a:r>
          </a:p>
          <a:p>
            <a:pPr marL="214313" indent="-214313">
              <a:lnSpc>
                <a:spcPct val="15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pl-PL" dirty="0"/>
              <a:t>K tomu mu napomáhá marketing a logistika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364454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46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Prodejní  (odbytová) činnost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9144000" cy="3398838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2000" dirty="0"/>
              <a:t>= veškeré činnosti související s přesunem hotových výrobků a služeb od výrobce ke spotřebiteli.</a:t>
            </a:r>
          </a:p>
          <a:p>
            <a:pPr eaLnBrk="1" hangingPunct="1">
              <a:defRPr/>
            </a:pPr>
            <a:r>
              <a:rPr lang="cs-CZ" sz="2000" dirty="0"/>
              <a:t>Podniky se v rámci prodejní činnosti musí orientovat na </a:t>
            </a:r>
            <a:r>
              <a:rPr lang="cs-CZ" sz="2000" dirty="0">
                <a:solidFill>
                  <a:schemeClr val="hlink"/>
                </a:solidFill>
              </a:rPr>
              <a:t>potřeby a přání svých zákazníků</a:t>
            </a:r>
            <a:r>
              <a:rPr lang="cs-CZ" sz="2000" dirty="0"/>
              <a:t>. Jejich potřeby musí zjišťovat (popř. vyvolávat) a současně musí hledat způsoby, jak je uspokojovat. Tyto činnosti lze shrnout pod pojmem marketing.</a:t>
            </a:r>
          </a:p>
          <a:p>
            <a:pPr eaLnBrk="1" hangingPunct="1">
              <a:defRPr/>
            </a:pPr>
            <a:r>
              <a:rPr lang="cs-CZ" sz="2000" dirty="0"/>
              <a:t>Klíčovým momentem v řetězci podnikových činností je prodej zboží, výrobků a služeb, který představuje nejdůležitější podnikovou činnost, neboť právě při prodeji zboží realizuje podnik zisk. </a:t>
            </a:r>
          </a:p>
        </p:txBody>
      </p:sp>
    </p:spTree>
    <p:extLst>
      <p:ext uri="{BB962C8B-B14F-4D97-AF65-F5344CB8AC3E}">
        <p14:creationId xmlns:p14="http://schemas.microsoft.com/office/powerpoint/2010/main" val="20332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Odbyt jako funkce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15566"/>
            <a:ext cx="741045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858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odbytu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6064" y="987574"/>
            <a:ext cx="80303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přeměna výrobního (dodavatelského) sortimentu na sortiment obchodní (odběratelský), tj. základní transformační činnost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překonání rozdílů mezi místem výroby (dodavatelem) a místem spotřeby (odběratelem), tj. prostorová funkce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překonání rozdílů mezi časem výroby (dodání) a časem nákupu zákazníka, tj. časová funkce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zajištění množství a kvality prodávané produkce (zde se mimo jiné promítají i otázky nákupu)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ovlivňování výroby a poptávky (tj. částečně i propagační funkce)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zajištění včasné úhrady dodavatelům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zajištění racionálních odbytových cest (logistika)</a:t>
            </a:r>
          </a:p>
        </p:txBody>
      </p:sp>
    </p:spTree>
    <p:extLst>
      <p:ext uri="{BB962C8B-B14F-4D97-AF65-F5344CB8AC3E}">
        <p14:creationId xmlns:p14="http://schemas.microsoft.com/office/powerpoint/2010/main" val="116602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Odbytové činnosti</a:t>
            </a:r>
          </a:p>
        </p:txBody>
      </p:sp>
      <p:sp>
        <p:nvSpPr>
          <p:cNvPr id="3" name="Obdélník 2"/>
          <p:cNvSpPr/>
          <p:nvPr/>
        </p:nvSpPr>
        <p:spPr>
          <a:xfrm>
            <a:off x="755576" y="1275606"/>
            <a:ext cx="68407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Strategické (návaznost na strategické cíle podniku) –tvorba strategických cílů a plánů odbytu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Taktické (např. kdo se podílí na tvorbě ročního obchodního plánu…)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Operativní – logistické, finanční, komunikační(+informační) + kontraktační</a:t>
            </a:r>
          </a:p>
        </p:txBody>
      </p:sp>
    </p:spTree>
    <p:extLst>
      <p:ext uri="{BB962C8B-B14F-4D97-AF65-F5344CB8AC3E}">
        <p14:creationId xmlns:p14="http://schemas.microsoft.com/office/powerpoint/2010/main" val="974400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Odbytová funkce podniku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15566"/>
            <a:ext cx="5978426" cy="368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688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odbytové politiky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9" t="3165" r="8412"/>
          <a:stretch/>
        </p:blipFill>
        <p:spPr bwMode="auto">
          <a:xfrm>
            <a:off x="1547665" y="600632"/>
            <a:ext cx="5476286" cy="4542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07388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1736</Words>
  <Application>Microsoft Office PowerPoint</Application>
  <PresentationFormat>Předvádění na obrazovce (16:9)</PresentationFormat>
  <Paragraphs>135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SLU</vt:lpstr>
      <vt:lpstr>Prezentace aplikace PowerPoint</vt:lpstr>
      <vt:lpstr>Prezentace aplikace PowerPoint</vt:lpstr>
      <vt:lpstr>Prezentace aplikace PowerPoint</vt:lpstr>
      <vt:lpstr>Prodejní  (odbytová) činnost</vt:lpstr>
      <vt:lpstr>Odbyt jako funkce</vt:lpstr>
      <vt:lpstr>Funkce odbytu</vt:lpstr>
      <vt:lpstr>Odbytové činnosti</vt:lpstr>
      <vt:lpstr>Odbytová funkce podniku</vt:lpstr>
      <vt:lpstr>Nástroje odbytové politiky</vt:lpstr>
      <vt:lpstr>Základní činnosti prodejního oddělení</vt:lpstr>
      <vt:lpstr>Základní činnosti prodejního oddělení 2</vt:lpstr>
      <vt:lpstr>Základní činnosti prodejního oddělení 3</vt:lpstr>
      <vt:lpstr>Základní činnosti prodejního oddělení 4</vt:lpstr>
      <vt:lpstr>Základní činnosti prodejního oddělení 5</vt:lpstr>
      <vt:lpstr>Základní činnosti prodejního oddělení 6</vt:lpstr>
      <vt:lpstr>Základní činnosti prodejního oddělení 7</vt:lpstr>
      <vt:lpstr>Základní činnosti prodejního oddělení 8</vt:lpstr>
      <vt:lpstr>Charakter trhů</vt:lpstr>
      <vt:lpstr>Cíle odbytové politiky</vt:lpstr>
      <vt:lpstr>Plán odbytu</vt:lpstr>
      <vt:lpstr>S plánem odbytu souvisí cenová politika</vt:lpstr>
      <vt:lpstr>Nákladově orientovaná tvorba cen </vt:lpstr>
      <vt:lpstr>Poptávkově orientovaná tvorba cen </vt:lpstr>
      <vt:lpstr>Tvorba konkurenčně orientovaných cen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ss</cp:lastModifiedBy>
  <cp:revision>59</cp:revision>
  <cp:lastPrinted>2018-03-27T09:30:31Z</cp:lastPrinted>
  <dcterms:created xsi:type="dcterms:W3CDTF">2016-07-06T15:42:34Z</dcterms:created>
  <dcterms:modified xsi:type="dcterms:W3CDTF">2021-11-03T06:16:11Z</dcterms:modified>
</cp:coreProperties>
</file>