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339" r:id="rId6"/>
    <p:sldId id="340" r:id="rId7"/>
    <p:sldId id="329" r:id="rId8"/>
    <p:sldId id="324" r:id="rId9"/>
    <p:sldId id="317" r:id="rId10"/>
    <p:sldId id="337" r:id="rId1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997" autoAdjust="0"/>
    <p:restoredTop sz="94660"/>
  </p:normalViewPr>
  <p:slideViewPr>
    <p:cSldViewPr>
      <p:cViewPr varScale="1">
        <p:scale>
          <a:sx n="144" d="100"/>
          <a:sy n="144" d="100"/>
        </p:scale>
        <p:origin x="200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54F75-53B8-494E-9CAC-FA5464EAA3D2}" type="datetimeFigureOut">
              <a:rPr lang="cs-CZ" smtClean="0"/>
              <a:t>26.09.21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BF00-4210-4AC7-93DD-E53A328AF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4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26.09.21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prazak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ebestova@opf.slu.cz" TargetMode="External"/><Relationship Id="rId2" Type="http://schemas.openxmlformats.org/officeDocument/2006/relationships/hyperlink" Target="mailto:pokorna@opf.slu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Majetková a </a:t>
            </a:r>
            <a:r>
              <a:rPr lang="cs-CZ" b="1" dirty="0" err="1">
                <a:solidFill>
                  <a:schemeClr val="bg1"/>
                </a:solidFill>
              </a:rPr>
              <a:t>kapitálová</a:t>
            </a:r>
            <a:r>
              <a:rPr lang="cs-CZ" b="1" dirty="0">
                <a:solidFill>
                  <a:schemeClr val="bg1"/>
                </a:solidFill>
              </a:rPr>
              <a:t> struktura podniku</a:t>
            </a:r>
            <a:r>
              <a:rPr lang="cs-CZ" b="1" dirty="0"/>
              <a:t> </a:t>
            </a:r>
            <a:endParaRPr lang="cs-CZ" dirty="0"/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444208" y="3876278"/>
            <a:ext cx="252028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1</a:t>
            </a:r>
          </a:p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podniku</a:t>
            </a:r>
          </a:p>
          <a:p>
            <a:pPr algn="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408"/>
    </mc:Choice>
    <mc:Fallback xmlns="">
      <p:transition spd="slow" advTm="74408"/>
    </mc:Fallback>
  </mc:AlternateContent>
  <p:extLst mod="1">
    <p:ext uri="{E180D4A7-C9FB-4DFB-919C-405C955672EB}">
      <p14:showEvtLst xmlns:p14="http://schemas.microsoft.com/office/powerpoint/2010/main">
        <p14:playEvt time="14" objId="10"/>
        <p14:stopEvt time="73906" objId="10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 err="1">
                <a:solidFill>
                  <a:srgbClr val="000000"/>
                </a:solidFill>
              </a:rPr>
              <a:t>Info</a:t>
            </a:r>
            <a:r>
              <a:rPr lang="cs-CZ" dirty="0">
                <a:solidFill>
                  <a:srgbClr val="000000"/>
                </a:solidFill>
              </a:rPr>
              <a:t> k předmětu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60" y="915566"/>
            <a:ext cx="68407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Tomáš Pražák – </a:t>
            </a:r>
            <a:r>
              <a:rPr lang="cs-CZ" dirty="0">
                <a:hlinkClick r:id="rId2"/>
              </a:rPr>
              <a:t>prazak@opf.slu.cz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Edulab</a:t>
            </a:r>
            <a:r>
              <a:rPr lang="cs-CZ" dirty="0"/>
              <a:t> D001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Konzultační hodiny: 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570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 err="1">
                <a:solidFill>
                  <a:srgbClr val="000000"/>
                </a:solidFill>
              </a:rPr>
              <a:t>Info</a:t>
            </a:r>
            <a:r>
              <a:rPr lang="cs-CZ" dirty="0">
                <a:solidFill>
                  <a:srgbClr val="000000"/>
                </a:solidFill>
              </a:rPr>
              <a:t> k předmětu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95536" y="987574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/>
              <a:t>Bodovaná </a:t>
            </a:r>
            <a:r>
              <a:rPr lang="cs-CZ" sz="1600" b="1" dirty="0" err="1"/>
              <a:t>celosemestrální</a:t>
            </a:r>
            <a:r>
              <a:rPr lang="cs-CZ" sz="1600" b="1" dirty="0"/>
              <a:t> práce vycházející z aktivní účasti na seminářích (0-30b celkem)</a:t>
            </a:r>
          </a:p>
          <a:p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(0-20 b)</a:t>
            </a:r>
            <a:r>
              <a:rPr lang="cs-CZ" sz="1600" dirty="0"/>
              <a:t> Bude vycházet z opakovacích úloh 1 a 2 (soubor úloh k propočítání, z níž vyplyne individuální úkol), odevzdání dle domluvy s vyučujícími do </a:t>
            </a:r>
            <a:r>
              <a:rPr lang="cs-CZ" sz="1600" dirty="0" err="1"/>
              <a:t>odevzdávárny</a:t>
            </a:r>
            <a:r>
              <a:rPr lang="cs-CZ" sz="1600" dirty="0"/>
              <a:t> IS SU dle příjmení vyučujícího semináře (Krejčí, Pokorná, Pražák, Šimek, </a:t>
            </a:r>
            <a:r>
              <a:rPr lang="cs-CZ" sz="1600" dirty="0" err="1"/>
              <a:t>Hercig</a:t>
            </a:r>
            <a:r>
              <a:rPr lang="cs-CZ" sz="1600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dirty="0"/>
              <a:t>(0-10 b)</a:t>
            </a:r>
            <a:r>
              <a:rPr lang="cs-CZ" sz="1600" dirty="0"/>
              <a:t> Dotazník u oslovené firmy – instrukce zveřejněny, dotazy směřujte na Pokorná a </a:t>
            </a:r>
            <a:r>
              <a:rPr lang="cs-CZ" sz="1600" dirty="0" err="1"/>
              <a:t>Duháček</a:t>
            </a:r>
            <a:r>
              <a:rPr lang="cs-CZ" sz="1600" dirty="0"/>
              <a:t> Šebestová (</a:t>
            </a:r>
            <a:r>
              <a:rPr lang="cs-CZ" sz="1600" dirty="0">
                <a:hlinkClick r:id="rId2"/>
              </a:rPr>
              <a:t>pokorna@opf.slu.cz</a:t>
            </a:r>
            <a:r>
              <a:rPr lang="cs-CZ" sz="1600" dirty="0"/>
              <a:t>; </a:t>
            </a:r>
            <a:r>
              <a:rPr lang="cs-CZ" sz="1600" dirty="0">
                <a:hlinkClick r:id="rId3"/>
              </a:rPr>
              <a:t>sebestova@opf.slu.cz</a:t>
            </a:r>
            <a:r>
              <a:rPr lang="cs-CZ" sz="1600" dirty="0"/>
              <a:t>) – instrukce budou během 2.týdne výuky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r>
              <a:rPr lang="cs-CZ" sz="1600" b="1" dirty="0"/>
              <a:t>Písemná zkouška (0-70 b)</a:t>
            </a:r>
          </a:p>
          <a:p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Zkouška bude mít písemnou formu a bude obsahovat 3-4 početní úlohy a 2-3 teoretické dotazy (otevřené otázky).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Nelze používat jinou pomůcku než kalkulačku a psací potřeby. Nelze používat seznam vzorců.</a:t>
            </a:r>
          </a:p>
        </p:txBody>
      </p:sp>
    </p:spTree>
    <p:extLst>
      <p:ext uri="{BB962C8B-B14F-4D97-AF65-F5344CB8AC3E}">
        <p14:creationId xmlns:p14="http://schemas.microsoft.com/office/powerpoint/2010/main" val="3478773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Majetek a zdroje jeho krytí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113159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 </a:t>
            </a:r>
            <a:r>
              <a:rPr lang="cs-CZ" dirty="0" err="1"/>
              <a:t>účely</a:t>
            </a:r>
            <a:r>
              <a:rPr lang="cs-CZ" dirty="0"/>
              <a:t> </a:t>
            </a:r>
            <a:r>
              <a:rPr lang="cs-CZ" dirty="0" err="1"/>
              <a:t>přehledné</a:t>
            </a:r>
            <a:r>
              <a:rPr lang="cs-CZ" dirty="0"/>
              <a:t> a </a:t>
            </a:r>
            <a:r>
              <a:rPr lang="cs-CZ" dirty="0" err="1"/>
              <a:t>systémové</a:t>
            </a:r>
            <a:r>
              <a:rPr lang="cs-CZ" dirty="0"/>
              <a:t> evidence se </a:t>
            </a:r>
            <a:r>
              <a:rPr lang="cs-CZ" dirty="0" err="1"/>
              <a:t>jednotlive</a:t>
            </a:r>
            <a:r>
              <a:rPr lang="cs-CZ" dirty="0"/>
              <a:t>́ </a:t>
            </a:r>
            <a:r>
              <a:rPr lang="cs-CZ" dirty="0" err="1"/>
              <a:t>položky</a:t>
            </a:r>
            <a:r>
              <a:rPr lang="cs-CZ" dirty="0"/>
              <a:t> majetku </a:t>
            </a:r>
            <a:r>
              <a:rPr lang="cs-CZ" dirty="0" err="1"/>
              <a:t>zařazují</a:t>
            </a:r>
            <a:r>
              <a:rPr lang="cs-CZ" dirty="0"/>
              <a:t> do </a:t>
            </a:r>
            <a:r>
              <a:rPr lang="cs-CZ" dirty="0" err="1"/>
              <a:t>stejnorodých</a:t>
            </a:r>
            <a:r>
              <a:rPr lang="cs-CZ" dirty="0"/>
              <a:t> skupin. </a:t>
            </a:r>
            <a:r>
              <a:rPr lang="cs-CZ" dirty="0" err="1"/>
              <a:t>Výsledkem</a:t>
            </a:r>
            <a:r>
              <a:rPr lang="cs-CZ" dirty="0"/>
              <a:t> </a:t>
            </a:r>
            <a:r>
              <a:rPr lang="cs-CZ" dirty="0" err="1"/>
              <a:t>základního</a:t>
            </a:r>
            <a:r>
              <a:rPr lang="cs-CZ" dirty="0"/>
              <a:t> </a:t>
            </a:r>
            <a:r>
              <a:rPr lang="cs-CZ" dirty="0" err="1"/>
              <a:t>členění</a:t>
            </a:r>
            <a:r>
              <a:rPr lang="cs-CZ" dirty="0"/>
              <a:t> jsou </a:t>
            </a:r>
            <a:r>
              <a:rPr lang="cs-CZ" dirty="0" err="1"/>
              <a:t>dve</a:t>
            </a:r>
            <a:r>
              <a:rPr lang="cs-CZ" dirty="0"/>
              <a:t>̌ skupiny </a:t>
            </a:r>
            <a:r>
              <a:rPr lang="cs-CZ" dirty="0" err="1"/>
              <a:t>prostředku</a:t>
            </a:r>
            <a:r>
              <a:rPr lang="cs-CZ" dirty="0"/>
              <a:t>̊, které se </a:t>
            </a:r>
            <a:r>
              <a:rPr lang="cs-CZ" dirty="0" err="1"/>
              <a:t>odlišují</a:t>
            </a:r>
            <a:r>
              <a:rPr lang="cs-CZ" dirty="0"/>
              <a:t> dobou, po kterou se </a:t>
            </a:r>
            <a:r>
              <a:rPr lang="cs-CZ" dirty="0" err="1"/>
              <a:t>spotřebovávají</a:t>
            </a:r>
            <a:r>
              <a:rPr lang="cs-CZ" dirty="0"/>
              <a:t> v </a:t>
            </a:r>
            <a:r>
              <a:rPr lang="cs-CZ" dirty="0" err="1"/>
              <a:t>průběhu</a:t>
            </a:r>
            <a:r>
              <a:rPr lang="cs-CZ" dirty="0"/>
              <a:t> </a:t>
            </a:r>
            <a:r>
              <a:rPr lang="cs-CZ" dirty="0" err="1"/>
              <a:t>výrobního</a:t>
            </a:r>
            <a:r>
              <a:rPr lang="cs-CZ" dirty="0"/>
              <a:t> procesu: 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majetek, který plní svou funkci </a:t>
            </a:r>
            <a:r>
              <a:rPr lang="cs-CZ" dirty="0" err="1"/>
              <a:t>dlouhodobe</a:t>
            </a:r>
            <a:r>
              <a:rPr lang="cs-CZ" dirty="0"/>
              <a:t>̌ (</a:t>
            </a:r>
            <a:r>
              <a:rPr lang="cs-CZ" dirty="0" err="1"/>
              <a:t>déle</a:t>
            </a:r>
            <a:r>
              <a:rPr lang="cs-CZ" dirty="0"/>
              <a:t> </a:t>
            </a:r>
            <a:r>
              <a:rPr lang="cs-CZ" dirty="0" err="1"/>
              <a:t>nez</a:t>
            </a:r>
            <a:r>
              <a:rPr lang="cs-CZ" dirty="0"/>
              <a:t>̌ jeden rok), se </a:t>
            </a:r>
            <a:r>
              <a:rPr lang="cs-CZ" dirty="0" err="1"/>
              <a:t>označuje</a:t>
            </a:r>
            <a:r>
              <a:rPr lang="cs-CZ" dirty="0"/>
              <a:t> jako dlouhodobý majetek,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majetek, který se </a:t>
            </a:r>
            <a:r>
              <a:rPr lang="cs-CZ" dirty="0" err="1"/>
              <a:t>spotřebuje</a:t>
            </a:r>
            <a:r>
              <a:rPr lang="cs-CZ" dirty="0"/>
              <a:t> najednou, respektive, u </a:t>
            </a:r>
            <a:r>
              <a:rPr lang="cs-CZ" dirty="0" err="1"/>
              <a:t>něhoz</a:t>
            </a:r>
            <a:r>
              <a:rPr lang="cs-CZ" dirty="0"/>
              <a:t>̌ </a:t>
            </a:r>
            <a:r>
              <a:rPr lang="cs-CZ" dirty="0" err="1"/>
              <a:t>přeměna</a:t>
            </a:r>
            <a:r>
              <a:rPr lang="cs-CZ" dirty="0"/>
              <a:t> na </a:t>
            </a:r>
            <a:r>
              <a:rPr lang="cs-CZ" dirty="0" err="1"/>
              <a:t>peníze</a:t>
            </a:r>
            <a:r>
              <a:rPr lang="cs-CZ" dirty="0"/>
              <a:t> je </a:t>
            </a:r>
            <a:r>
              <a:rPr lang="cs-CZ" dirty="0" err="1"/>
              <a:t>kratši</a:t>
            </a:r>
            <a:r>
              <a:rPr lang="cs-CZ" dirty="0"/>
              <a:t>́ </a:t>
            </a:r>
            <a:r>
              <a:rPr lang="cs-CZ" dirty="0" err="1"/>
              <a:t>nez</a:t>
            </a:r>
            <a:r>
              <a:rPr lang="cs-CZ" dirty="0"/>
              <a:t>̌ jeden rok, se </a:t>
            </a:r>
            <a:r>
              <a:rPr lang="cs-CZ" dirty="0" err="1"/>
              <a:t>označuje</a:t>
            </a:r>
            <a:r>
              <a:rPr lang="cs-CZ" dirty="0"/>
              <a:t> jako </a:t>
            </a:r>
            <a:r>
              <a:rPr lang="cs-CZ" dirty="0" err="1"/>
              <a:t>oběžný</a:t>
            </a:r>
            <a:r>
              <a:rPr lang="cs-CZ" dirty="0"/>
              <a:t> majetek. </a:t>
            </a:r>
          </a:p>
          <a:p>
            <a:endParaRPr lang="cs-CZ" dirty="0"/>
          </a:p>
          <a:p>
            <a:r>
              <a:rPr lang="cs-CZ" dirty="0" err="1"/>
              <a:t>Rozlišují</a:t>
            </a:r>
            <a:r>
              <a:rPr lang="cs-CZ" dirty="0"/>
              <a:t> se </a:t>
            </a:r>
            <a:r>
              <a:rPr lang="cs-CZ" dirty="0" err="1"/>
              <a:t>dve</a:t>
            </a:r>
            <a:r>
              <a:rPr lang="cs-CZ" dirty="0"/>
              <a:t>̌ </a:t>
            </a:r>
            <a:r>
              <a:rPr lang="cs-CZ" dirty="0" err="1"/>
              <a:t>základní</a:t>
            </a:r>
            <a:r>
              <a:rPr lang="cs-CZ" dirty="0"/>
              <a:t> skupiny zdrojů krytí majetku: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vlastní zdroje, které jsou </a:t>
            </a:r>
            <a:r>
              <a:rPr lang="cs-CZ" dirty="0" err="1"/>
              <a:t>označovány</a:t>
            </a:r>
            <a:r>
              <a:rPr lang="cs-CZ" dirty="0"/>
              <a:t> jako vlastní </a:t>
            </a:r>
            <a:r>
              <a:rPr lang="cs-CZ" dirty="0" err="1"/>
              <a:t>kapitál</a:t>
            </a:r>
            <a:r>
              <a:rPr lang="cs-CZ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cizi</a:t>
            </a:r>
            <a:r>
              <a:rPr lang="cs-CZ" dirty="0"/>
              <a:t>́ zdroje, které jsou </a:t>
            </a:r>
            <a:r>
              <a:rPr lang="cs-CZ" dirty="0" err="1"/>
              <a:t>označovány</a:t>
            </a:r>
            <a:r>
              <a:rPr lang="cs-CZ" dirty="0"/>
              <a:t> jako </a:t>
            </a:r>
            <a:r>
              <a:rPr lang="cs-CZ" dirty="0" err="1"/>
              <a:t>cizi</a:t>
            </a:r>
            <a:r>
              <a:rPr lang="cs-CZ" dirty="0"/>
              <a:t>́ </a:t>
            </a:r>
            <a:r>
              <a:rPr lang="cs-CZ" dirty="0" err="1"/>
              <a:t>kapitál</a:t>
            </a:r>
            <a:r>
              <a:rPr lang="cs-CZ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7031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155"/>
    </mc:Choice>
    <mc:Fallback xmlns="">
      <p:transition spd="slow" advTm="113155"/>
    </mc:Fallback>
  </mc:AlternateContent>
  <p:extLst mod="1">
    <p:ext uri="{E180D4A7-C9FB-4DFB-919C-405C955672EB}">
      <p14:showEvtLst xmlns:p14="http://schemas.microsoft.com/office/powerpoint/2010/main">
        <p14:playEvt time="0" objId="8"/>
        <p14:stopEvt time="112733" objId="8"/>
      </p14:showEvt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Rozvaha</a:t>
            </a:r>
            <a:endParaRPr lang="cs-CZ" sz="2000" dirty="0">
              <a:solidFill>
                <a:srgbClr val="00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11560" y="1347614"/>
            <a:ext cx="77048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/>
              <a:t>Pro </a:t>
            </a:r>
            <a:r>
              <a:rPr lang="cs-CZ" dirty="0" err="1"/>
              <a:t>účely</a:t>
            </a:r>
            <a:r>
              <a:rPr lang="cs-CZ" dirty="0"/>
              <a:t> </a:t>
            </a:r>
            <a:r>
              <a:rPr lang="cs-CZ" dirty="0" err="1"/>
              <a:t>ekonomického</a:t>
            </a:r>
            <a:r>
              <a:rPr lang="cs-CZ" dirty="0"/>
              <a:t> </a:t>
            </a:r>
            <a:r>
              <a:rPr lang="cs-CZ" dirty="0" err="1"/>
              <a:t>řízeni</a:t>
            </a:r>
            <a:r>
              <a:rPr lang="cs-CZ" dirty="0"/>
              <a:t>́ </a:t>
            </a:r>
            <a:r>
              <a:rPr lang="cs-CZ" dirty="0" err="1"/>
              <a:t>podnikatelských</a:t>
            </a:r>
            <a:r>
              <a:rPr lang="cs-CZ" dirty="0"/>
              <a:t> subjektů je nezbytné posuzovat jejich majetkovou a </a:t>
            </a:r>
            <a:r>
              <a:rPr lang="cs-CZ" dirty="0" err="1"/>
              <a:t>kapitálovou</a:t>
            </a:r>
            <a:r>
              <a:rPr lang="cs-CZ" dirty="0"/>
              <a:t> strukturu v jejich </a:t>
            </a:r>
            <a:r>
              <a:rPr lang="cs-CZ" dirty="0" err="1"/>
              <a:t>vzájemne</a:t>
            </a:r>
            <a:r>
              <a:rPr lang="cs-CZ" dirty="0"/>
              <a:t>́ </a:t>
            </a:r>
            <a:r>
              <a:rPr lang="cs-CZ" dirty="0" err="1"/>
              <a:t>provázanosti</a:t>
            </a:r>
            <a:r>
              <a:rPr lang="cs-CZ" dirty="0"/>
              <a:t>. </a:t>
            </a:r>
            <a:r>
              <a:rPr lang="cs-CZ" dirty="0" err="1"/>
              <a:t>Výkaz</a:t>
            </a:r>
            <a:r>
              <a:rPr lang="cs-CZ" dirty="0"/>
              <a:t>, který je sestaven jak z </a:t>
            </a:r>
            <a:r>
              <a:rPr lang="cs-CZ" dirty="0" err="1"/>
              <a:t>majetkových</a:t>
            </a:r>
            <a:r>
              <a:rPr lang="cs-CZ" dirty="0"/>
              <a:t> </a:t>
            </a:r>
            <a:r>
              <a:rPr lang="cs-CZ" dirty="0" err="1"/>
              <a:t>položek</a:t>
            </a:r>
            <a:r>
              <a:rPr lang="cs-CZ" dirty="0"/>
              <a:t>, tak </a:t>
            </a:r>
            <a:r>
              <a:rPr lang="cs-CZ" dirty="0" err="1"/>
              <a:t>kapitálových</a:t>
            </a:r>
            <a:r>
              <a:rPr lang="cs-CZ" dirty="0"/>
              <a:t> </a:t>
            </a:r>
            <a:r>
              <a:rPr lang="cs-CZ" dirty="0" err="1"/>
              <a:t>položek</a:t>
            </a:r>
            <a:r>
              <a:rPr lang="cs-CZ" dirty="0"/>
              <a:t> (zdrojů krytí majetku), je </a:t>
            </a:r>
            <a:r>
              <a:rPr lang="cs-CZ" dirty="0" err="1"/>
              <a:t>označován</a:t>
            </a:r>
            <a:r>
              <a:rPr lang="cs-CZ" dirty="0"/>
              <a:t> jako </a:t>
            </a:r>
            <a:r>
              <a:rPr lang="cs-CZ" b="1" dirty="0"/>
              <a:t>rozvaha</a:t>
            </a:r>
            <a:r>
              <a:rPr lang="cs-CZ" dirty="0"/>
              <a:t>. </a:t>
            </a:r>
          </a:p>
          <a:p>
            <a:endParaRPr lang="cs-CZ" dirty="0"/>
          </a:p>
          <a:p>
            <a:pPr algn="just"/>
            <a:r>
              <a:rPr lang="cs-CZ" dirty="0"/>
              <a:t>Rozvaha je „</a:t>
            </a:r>
            <a:r>
              <a:rPr lang="cs-CZ" dirty="0" err="1"/>
              <a:t>statickým</a:t>
            </a:r>
            <a:r>
              <a:rPr lang="cs-CZ" dirty="0"/>
              <a:t>“ soupisem majetku a </a:t>
            </a:r>
            <a:r>
              <a:rPr lang="cs-CZ" dirty="0" err="1"/>
              <a:t>kapitálu</a:t>
            </a:r>
            <a:r>
              <a:rPr lang="cs-CZ" dirty="0"/>
              <a:t>, je </a:t>
            </a:r>
            <a:r>
              <a:rPr lang="cs-CZ" dirty="0" err="1"/>
              <a:t>výkazem</a:t>
            </a:r>
            <a:r>
              <a:rPr lang="cs-CZ" dirty="0"/>
              <a:t>, který poskytuje </a:t>
            </a:r>
            <a:r>
              <a:rPr lang="cs-CZ" dirty="0" err="1"/>
              <a:t>řadu</a:t>
            </a:r>
            <a:r>
              <a:rPr lang="cs-CZ" dirty="0"/>
              <a:t> informací pro </a:t>
            </a:r>
            <a:r>
              <a:rPr lang="cs-CZ" dirty="0" err="1"/>
              <a:t>řízeni</a:t>
            </a:r>
            <a:r>
              <a:rPr lang="cs-CZ" dirty="0"/>
              <a:t>́ </a:t>
            </a:r>
            <a:r>
              <a:rPr lang="cs-CZ" dirty="0" err="1"/>
              <a:t>podnikatelských</a:t>
            </a:r>
            <a:r>
              <a:rPr lang="cs-CZ" dirty="0"/>
              <a:t> subjektů </a:t>
            </a:r>
          </a:p>
          <a:p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346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989"/>
    </mc:Choice>
    <mc:Fallback xmlns="">
      <p:transition spd="slow" advTm="68989"/>
    </mc:Fallback>
  </mc:AlternateContent>
  <p:extLst mod="1">
    <p:ext uri="{E180D4A7-C9FB-4DFB-919C-405C955672EB}">
      <p14:showEvtLst xmlns:p14="http://schemas.microsoft.com/office/powerpoint/2010/main">
        <p14:playEvt time="214" objId="6"/>
        <p14:stopEvt time="68989" objId="6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624736" cy="507703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Aktiva X Pasiva</a:t>
            </a:r>
            <a:endParaRPr lang="cs-CZ" sz="2000" dirty="0">
              <a:solidFill>
                <a:srgbClr val="000000"/>
              </a:solidFill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AC3AE87-0259-8549-A2EC-E217161471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7080472"/>
              </p:ext>
            </p:extLst>
          </p:nvPr>
        </p:nvGraphicFramePr>
        <p:xfrm>
          <a:off x="1187624" y="915566"/>
          <a:ext cx="6474397" cy="36724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{93296810-A885-4BE3-A3E7-6D5BEEA58F35}</a:tableStyleId>
              </a:tblPr>
              <a:tblGrid>
                <a:gridCol w="3267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7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98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Aktiva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Pasiva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98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AKTIVA CELKEM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PASIVA CELKEM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8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 i="1" dirty="0">
                          <a:effectLst/>
                        </a:rPr>
                        <a:t>Dlouhodobý majetek</a:t>
                      </a:r>
                      <a:endParaRPr lang="cs-CZ" sz="1500" i="1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 i="1" dirty="0">
                          <a:effectLst/>
                        </a:rPr>
                        <a:t>Vlastní kapitál</a:t>
                      </a:r>
                      <a:endParaRPr lang="cs-CZ" sz="1500" i="1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1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Dlouhodobý nehmotný majetek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Základní kapitál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Dlouhodobý hmotný majetek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Kapitálové fondy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Dlouhodobý finanční majetek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Rezervní fondy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1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 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Výsledek hospodaření (minul. let)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1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 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Výsledek </a:t>
                      </a:r>
                      <a:r>
                        <a:rPr lang="cs-CZ" sz="1200" b="0" dirty="0" err="1">
                          <a:effectLst/>
                        </a:rPr>
                        <a:t>hosp</a:t>
                      </a:r>
                      <a:r>
                        <a:rPr lang="cs-CZ" sz="1200" b="0" dirty="0">
                          <a:effectLst/>
                        </a:rPr>
                        <a:t>. (běžného účet. období)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98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 i="1" dirty="0">
                          <a:effectLst/>
                        </a:rPr>
                        <a:t>Oběžná aktiva</a:t>
                      </a:r>
                      <a:endParaRPr lang="cs-CZ" sz="1500" i="1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 i="1" dirty="0">
                          <a:effectLst/>
                        </a:rPr>
                        <a:t>Cizí zdroje</a:t>
                      </a:r>
                      <a:endParaRPr lang="cs-CZ" sz="1500" i="1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Zásoby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Rezervy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Dlouhodobé pohledávky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Dlouhodobé závazky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Krátkodobé pohledávky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Krátkodobé závazky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60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Krátkodobý finanční majetek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b="0" dirty="0">
                          <a:effectLst/>
                        </a:rPr>
                        <a:t>– Bankovní úvěry a výpomoci</a:t>
                      </a:r>
                      <a:endParaRPr lang="cs-CZ" sz="1200" b="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98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>
                          <a:effectLst/>
                        </a:rPr>
                        <a:t>Časové rozlišení</a:t>
                      </a:r>
                      <a:endParaRPr lang="cs-CZ" sz="150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500" dirty="0">
                          <a:effectLst/>
                        </a:rPr>
                        <a:t>Časové rozlišení</a:t>
                      </a:r>
                      <a:endParaRPr lang="cs-CZ" sz="1500" dirty="0">
                        <a:effectLst/>
                        <a:latin typeface="Calibri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55539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194"/>
    </mc:Choice>
    <mc:Fallback xmlns="">
      <p:transition spd="slow" advTm="92194"/>
    </mc:Fallback>
  </mc:AlternateContent>
  <p:extLst mod="1">
    <p:ext uri="{E180D4A7-C9FB-4DFB-919C-405C955672EB}">
      <p14:showEvtLst xmlns:p14="http://schemas.microsoft.com/office/powerpoint/2010/main">
        <p14:playEvt time="154" objId="6"/>
        <p14:stopEvt time="91818" objId="6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FCAF99-648F-1B46-A9E8-C55C333EF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2139702"/>
            <a:ext cx="5040560" cy="720080"/>
          </a:xfrm>
        </p:spPr>
        <p:txBody>
          <a:bodyPr/>
          <a:lstStyle/>
          <a:p>
            <a:r>
              <a:rPr lang="cs-CZ" sz="4000" dirty="0"/>
              <a:t>Děkuji za pozornost </a:t>
            </a: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3678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296"/>
    </mc:Choice>
    <mc:Fallback xmlns="">
      <p:transition spd="slow" advTm="34296"/>
    </mc:Fallback>
  </mc:AlternateContent>
  <p:extLst mod="1">
    <p:ext uri="{E180D4A7-C9FB-4DFB-919C-405C955672EB}">
      <p14:showEvtLst xmlns:p14="http://schemas.microsoft.com/office/powerpoint/2010/main">
        <p14:playEvt time="706" objId="3"/>
        <p14:stopEvt time="34165" objId="3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17FB5B1322A114590333E8BFD551D4D" ma:contentTypeVersion="0" ma:contentTypeDescription="Vytvoří nový dokument" ma:contentTypeScope="" ma:versionID="d1a4172d38114045281d5cba4d14239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71d6b51c5141eb32e0d04e037372b3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5DD5B1-C766-4BD0-AD1F-9CD7CB3BC0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296B66-8553-4D8F-BBFB-31586C2E70C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D1DD13E-9250-4217-93D7-A685444688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4694</TotalTime>
  <Words>529</Words>
  <Application>Microsoft Macintosh PowerPoint</Application>
  <PresentationFormat>Předvádění na obrazovce (16:9)</PresentationFormat>
  <Paragraphs>62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SLU</vt:lpstr>
      <vt:lpstr>Majetková a kapitálová struktura podniku </vt:lpstr>
      <vt:lpstr>Info k předmětu</vt:lpstr>
      <vt:lpstr>Info k předmětu</vt:lpstr>
      <vt:lpstr>Majetek a zdroje jeho krytí</vt:lpstr>
      <vt:lpstr>Rozvaha</vt:lpstr>
      <vt:lpstr>Aktiva X Pasiva</vt:lpstr>
      <vt:lpstr>Děkuji za pozornost 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157</cp:revision>
  <cp:lastPrinted>2019-03-07T11:05:56Z</cp:lastPrinted>
  <dcterms:created xsi:type="dcterms:W3CDTF">2016-07-06T15:42:34Z</dcterms:created>
  <dcterms:modified xsi:type="dcterms:W3CDTF">2021-09-26T19:37:49Z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0x010100917FB5B1322A114590333E8BFD551D4D</vt:lpwstr>
  </property>
</Properties>
</file>