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1" r:id="rId3"/>
    <p:sldId id="257" r:id="rId4"/>
    <p:sldId id="269" r:id="rId5"/>
    <p:sldId id="273" r:id="rId6"/>
    <p:sldId id="268" r:id="rId7"/>
    <p:sldId id="267" r:id="rId8"/>
    <p:sldId id="272" r:id="rId9"/>
    <p:sldId id="266" r:id="rId10"/>
    <p:sldId id="265" r:id="rId11"/>
    <p:sldId id="270" r:id="rId12"/>
    <p:sldId id="263" r:id="rId13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4"/>
  </p:normalViewPr>
  <p:slideViewPr>
    <p:cSldViewPr>
      <p:cViewPr varScale="1">
        <p:scale>
          <a:sx n="141" d="100"/>
          <a:sy n="141" d="100"/>
        </p:scale>
        <p:origin x="800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25.09.2021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05475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680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00415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95530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45829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92987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93659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84780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3907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kvicala@opf.slu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seminář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Daniel Kvíčala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27.9.2021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60 % aktivní účast na seminářích</a:t>
            </a:r>
          </a:p>
          <a:p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Průběžný test (první týden v listopadu) </a:t>
            </a:r>
            <a:r>
              <a:rPr lang="cs-CZ" altLang="cs-C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20b.</a:t>
            </a:r>
          </a:p>
          <a:p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Individuální a týmové úkoly na seminářích </a:t>
            </a:r>
            <a:r>
              <a:rPr lang="cs-CZ" altLang="cs-C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20b.</a:t>
            </a:r>
          </a:p>
          <a:p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Kombinovaná zkouška </a:t>
            </a:r>
            <a:r>
              <a:rPr lang="cs-CZ" altLang="cs-C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60b.</a:t>
            </a:r>
          </a:p>
          <a:p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Celkem možno získat 100b. – nutno získat minimálně </a:t>
            </a:r>
            <a:r>
              <a:rPr lang="cs-CZ" altLang="cs-C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60b.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000000"/>
                </a:solidFill>
                <a:highlight>
                  <a:srgbClr val="FFFF00"/>
                </a:highlight>
              </a:rPr>
              <a:t>A (1)   </a:t>
            </a:r>
            <a:r>
              <a:rPr lang="cs-CZ" sz="1800" dirty="0">
                <a:solidFill>
                  <a:srgbClr val="000000"/>
                </a:solidFill>
                <a:highlight>
                  <a:srgbClr val="FFFF00"/>
                </a:highlight>
              </a:rPr>
              <a:t>	90</a:t>
            </a:r>
            <a:r>
              <a:rPr lang="en-GB" sz="1800" dirty="0">
                <a:solidFill>
                  <a:srgbClr val="000000"/>
                </a:solidFill>
                <a:highlight>
                  <a:srgbClr val="FFFF00"/>
                </a:highlight>
              </a:rPr>
              <a:t> -  </a:t>
            </a:r>
            <a:r>
              <a:rPr lang="cs-CZ" sz="1800" dirty="0">
                <a:solidFill>
                  <a:srgbClr val="000000"/>
                </a:solidFill>
                <a:highlight>
                  <a:srgbClr val="FFFF00"/>
                </a:highlight>
              </a:rPr>
              <a:t>100</a:t>
            </a:r>
            <a:r>
              <a:rPr lang="en-GB" sz="1800" dirty="0">
                <a:solidFill>
                  <a:srgbClr val="000000"/>
                </a:solidFill>
                <a:highlight>
                  <a:srgbClr val="FFFF00"/>
                </a:highlight>
              </a:rPr>
              <a:t> </a:t>
            </a:r>
            <a:r>
              <a:rPr lang="cs-CZ" sz="1800" dirty="0">
                <a:solidFill>
                  <a:srgbClr val="000000"/>
                </a:solidFill>
                <a:highlight>
                  <a:srgbClr val="FFFF00"/>
                </a:highlight>
              </a:rPr>
              <a:t>bodů</a:t>
            </a:r>
            <a:br>
              <a:rPr lang="en-GB" sz="1800" dirty="0">
                <a:solidFill>
                  <a:srgbClr val="000000"/>
                </a:solidFill>
                <a:highlight>
                  <a:srgbClr val="FFFF00"/>
                </a:highlight>
              </a:rPr>
            </a:br>
            <a:r>
              <a:rPr lang="en-GB" sz="1800" dirty="0">
                <a:solidFill>
                  <a:srgbClr val="000000"/>
                </a:solidFill>
                <a:highlight>
                  <a:srgbClr val="FFFF00"/>
                </a:highlight>
              </a:rPr>
              <a:t>B (1,5)  </a:t>
            </a:r>
            <a:r>
              <a:rPr lang="cs-CZ" sz="1800" dirty="0">
                <a:solidFill>
                  <a:srgbClr val="000000"/>
                </a:solidFill>
                <a:highlight>
                  <a:srgbClr val="FFFF00"/>
                </a:highlight>
              </a:rPr>
              <a:t>	80</a:t>
            </a:r>
            <a:r>
              <a:rPr lang="en-GB" sz="1800" dirty="0">
                <a:solidFill>
                  <a:srgbClr val="000000"/>
                </a:solidFill>
                <a:highlight>
                  <a:srgbClr val="FFFF00"/>
                </a:highlight>
              </a:rPr>
              <a:t> -  </a:t>
            </a:r>
            <a:r>
              <a:rPr lang="cs-CZ" sz="1800" dirty="0">
                <a:solidFill>
                  <a:srgbClr val="000000"/>
                </a:solidFill>
                <a:highlight>
                  <a:srgbClr val="FFFF00"/>
                </a:highlight>
              </a:rPr>
              <a:t>89</a:t>
            </a:r>
            <a:r>
              <a:rPr lang="en-GB" sz="1800" dirty="0">
                <a:solidFill>
                  <a:srgbClr val="000000"/>
                </a:solidFill>
                <a:highlight>
                  <a:srgbClr val="FFFF00"/>
                </a:highlight>
              </a:rPr>
              <a:t> </a:t>
            </a:r>
            <a:r>
              <a:rPr lang="en-GB" sz="1800" dirty="0" err="1">
                <a:solidFill>
                  <a:srgbClr val="000000"/>
                </a:solidFill>
                <a:highlight>
                  <a:srgbClr val="FFFF00"/>
                </a:highlight>
              </a:rPr>
              <a:t>bodů</a:t>
            </a:r>
            <a:br>
              <a:rPr lang="en-GB" sz="1800" dirty="0">
                <a:solidFill>
                  <a:srgbClr val="000000"/>
                </a:solidFill>
                <a:highlight>
                  <a:srgbClr val="FFFF00"/>
                </a:highlight>
              </a:rPr>
            </a:br>
            <a:r>
              <a:rPr lang="en-GB" sz="1800" dirty="0">
                <a:solidFill>
                  <a:srgbClr val="000000"/>
                </a:solidFill>
                <a:highlight>
                  <a:srgbClr val="FFFF00"/>
                </a:highlight>
              </a:rPr>
              <a:t>C (2)       </a:t>
            </a:r>
            <a:r>
              <a:rPr lang="cs-CZ" sz="1800" dirty="0">
                <a:solidFill>
                  <a:srgbClr val="000000"/>
                </a:solidFill>
                <a:highlight>
                  <a:srgbClr val="FFFF00"/>
                </a:highlight>
              </a:rPr>
              <a:t>	70</a:t>
            </a:r>
            <a:r>
              <a:rPr lang="en-GB" sz="1800" dirty="0">
                <a:solidFill>
                  <a:srgbClr val="000000"/>
                </a:solidFill>
                <a:highlight>
                  <a:srgbClr val="FFFF00"/>
                </a:highlight>
              </a:rPr>
              <a:t> -  7</a:t>
            </a:r>
            <a:r>
              <a:rPr lang="cs-CZ" sz="1800" dirty="0">
                <a:solidFill>
                  <a:srgbClr val="000000"/>
                </a:solidFill>
                <a:highlight>
                  <a:srgbClr val="FFFF00"/>
                </a:highlight>
              </a:rPr>
              <a:t>9</a:t>
            </a:r>
            <a:r>
              <a:rPr lang="en-GB" sz="1800" dirty="0">
                <a:solidFill>
                  <a:srgbClr val="000000"/>
                </a:solidFill>
                <a:highlight>
                  <a:srgbClr val="FFFF00"/>
                </a:highlight>
              </a:rPr>
              <a:t> </a:t>
            </a:r>
            <a:r>
              <a:rPr lang="en-GB" sz="1800" dirty="0" err="1">
                <a:solidFill>
                  <a:srgbClr val="000000"/>
                </a:solidFill>
                <a:highlight>
                  <a:srgbClr val="FFFF00"/>
                </a:highlight>
              </a:rPr>
              <a:t>bodů</a:t>
            </a:r>
            <a:br>
              <a:rPr lang="en-GB" sz="1800" dirty="0">
                <a:solidFill>
                  <a:srgbClr val="000000"/>
                </a:solidFill>
                <a:highlight>
                  <a:srgbClr val="FFFF00"/>
                </a:highlight>
              </a:rPr>
            </a:br>
            <a:r>
              <a:rPr lang="en-GB" sz="1800" dirty="0">
                <a:solidFill>
                  <a:srgbClr val="000000"/>
                </a:solidFill>
                <a:highlight>
                  <a:srgbClr val="FFFF00"/>
                </a:highlight>
              </a:rPr>
              <a:t>D (2,5)    </a:t>
            </a:r>
            <a:r>
              <a:rPr lang="cs-CZ" sz="1800" dirty="0">
                <a:solidFill>
                  <a:srgbClr val="000000"/>
                </a:solidFill>
                <a:highlight>
                  <a:srgbClr val="FFFF00"/>
                </a:highlight>
              </a:rPr>
              <a:t>	65</a:t>
            </a:r>
            <a:r>
              <a:rPr lang="en-GB" sz="1800" dirty="0">
                <a:solidFill>
                  <a:srgbClr val="000000"/>
                </a:solidFill>
                <a:highlight>
                  <a:srgbClr val="FFFF00"/>
                </a:highlight>
              </a:rPr>
              <a:t> -  69 </a:t>
            </a:r>
            <a:r>
              <a:rPr lang="en-GB" sz="1800" dirty="0" err="1">
                <a:solidFill>
                  <a:srgbClr val="000000"/>
                </a:solidFill>
                <a:highlight>
                  <a:srgbClr val="FFFF00"/>
                </a:highlight>
              </a:rPr>
              <a:t>bodů</a:t>
            </a:r>
            <a:br>
              <a:rPr lang="en-GB" sz="1800" dirty="0">
                <a:solidFill>
                  <a:srgbClr val="000000"/>
                </a:solidFill>
                <a:highlight>
                  <a:srgbClr val="FFFF00"/>
                </a:highlight>
              </a:rPr>
            </a:br>
            <a:r>
              <a:rPr lang="en-GB" sz="1800" b="1" dirty="0">
                <a:solidFill>
                  <a:srgbClr val="000000"/>
                </a:solidFill>
                <a:highlight>
                  <a:srgbClr val="FFFF00"/>
                </a:highlight>
              </a:rPr>
              <a:t>E (3)       </a:t>
            </a:r>
            <a:r>
              <a:rPr lang="cs-CZ" sz="1800" b="1" dirty="0">
                <a:solidFill>
                  <a:srgbClr val="000000"/>
                </a:solidFill>
                <a:highlight>
                  <a:srgbClr val="FFFF00"/>
                </a:highlight>
              </a:rPr>
              <a:t>	</a:t>
            </a:r>
            <a:r>
              <a:rPr lang="en-GB" sz="1800" b="1" dirty="0">
                <a:solidFill>
                  <a:srgbClr val="000000"/>
                </a:solidFill>
                <a:highlight>
                  <a:srgbClr val="FFFF00"/>
                </a:highlight>
              </a:rPr>
              <a:t>6</a:t>
            </a:r>
            <a:r>
              <a:rPr lang="cs-CZ" sz="1800" b="1" dirty="0">
                <a:solidFill>
                  <a:srgbClr val="000000"/>
                </a:solidFill>
                <a:highlight>
                  <a:srgbClr val="FFFF00"/>
                </a:highlight>
              </a:rPr>
              <a:t>0</a:t>
            </a:r>
            <a:r>
              <a:rPr lang="en-GB" sz="1800" b="1" dirty="0">
                <a:solidFill>
                  <a:srgbClr val="000000"/>
                </a:solidFill>
                <a:highlight>
                  <a:srgbClr val="FFFF00"/>
                </a:highlight>
              </a:rPr>
              <a:t> -  6</a:t>
            </a:r>
            <a:r>
              <a:rPr lang="cs-CZ" sz="1800" b="1" dirty="0">
                <a:solidFill>
                  <a:srgbClr val="000000"/>
                </a:solidFill>
                <a:highlight>
                  <a:srgbClr val="FFFF00"/>
                </a:highlight>
              </a:rPr>
              <a:t>4</a:t>
            </a:r>
            <a:r>
              <a:rPr lang="en-GB" sz="1800" b="1" dirty="0">
                <a:solidFill>
                  <a:srgbClr val="000000"/>
                </a:solidFill>
                <a:highlight>
                  <a:srgbClr val="FFFF00"/>
                </a:highlight>
              </a:rPr>
              <a:t> </a:t>
            </a:r>
            <a:r>
              <a:rPr lang="en-GB" sz="1800" b="1" dirty="0" err="1">
                <a:solidFill>
                  <a:srgbClr val="000000"/>
                </a:solidFill>
                <a:highlight>
                  <a:srgbClr val="FFFF00"/>
                </a:highlight>
              </a:rPr>
              <a:t>bodů</a:t>
            </a:r>
            <a:br>
              <a:rPr lang="en-GB" sz="1800" dirty="0">
                <a:solidFill>
                  <a:srgbClr val="000000"/>
                </a:solidFill>
                <a:highlight>
                  <a:srgbClr val="FFFF00"/>
                </a:highlight>
              </a:rPr>
            </a:br>
            <a:r>
              <a:rPr lang="en-GB" sz="1800" dirty="0">
                <a:solidFill>
                  <a:srgbClr val="FF0000"/>
                </a:solidFill>
                <a:highlight>
                  <a:srgbClr val="FFFF00"/>
                </a:highlight>
              </a:rPr>
              <a:t>F (4)        </a:t>
            </a:r>
            <a:r>
              <a:rPr lang="cs-CZ" sz="1800" dirty="0">
                <a:solidFill>
                  <a:srgbClr val="FF0000"/>
                </a:solidFill>
                <a:highlight>
                  <a:srgbClr val="FFFF00"/>
                </a:highlight>
              </a:rPr>
              <a:t>	0</a:t>
            </a:r>
            <a:r>
              <a:rPr lang="en-GB" sz="1800" dirty="0">
                <a:solidFill>
                  <a:srgbClr val="FF0000"/>
                </a:solidFill>
                <a:highlight>
                  <a:srgbClr val="FFFF00"/>
                </a:highlight>
              </a:rPr>
              <a:t> - </a:t>
            </a:r>
            <a:r>
              <a:rPr lang="cs-CZ" sz="1800" dirty="0">
                <a:solidFill>
                  <a:srgbClr val="FF0000"/>
                </a:solidFill>
                <a:highlight>
                  <a:srgbClr val="FFFF00"/>
                </a:highlight>
              </a:rPr>
              <a:t>59</a:t>
            </a:r>
            <a:r>
              <a:rPr lang="en-GB" sz="1800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en-GB" sz="1800" dirty="0" err="1">
                <a:solidFill>
                  <a:srgbClr val="FF0000"/>
                </a:solidFill>
                <a:highlight>
                  <a:srgbClr val="FFFF00"/>
                </a:highlight>
              </a:rPr>
              <a:t>bodů</a:t>
            </a:r>
            <a:endParaRPr lang="cs-CZ" altLang="cs-CZ" b="1" dirty="0">
              <a:solidFill>
                <a:srgbClr val="307871"/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altLang="cs-CZ" sz="1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608512" cy="507703"/>
          </a:xfrm>
        </p:spPr>
        <p:txBody>
          <a:bodyPr/>
          <a:lstStyle/>
          <a:p>
            <a:r>
              <a:rPr lang="cs-CZ" dirty="0"/>
              <a:t>Podmínky absolvování předmětu</a:t>
            </a:r>
          </a:p>
        </p:txBody>
      </p:sp>
    </p:spTree>
    <p:extLst>
      <p:ext uri="{BB962C8B-B14F-4D97-AF65-F5344CB8AC3E}">
        <p14:creationId xmlns:p14="http://schemas.microsoft.com/office/powerpoint/2010/main" val="36456026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Přednášky odborníků z praxe</a:t>
            </a:r>
          </a:p>
          <a:p>
            <a:pPr lvl="1"/>
            <a:r>
              <a:rPr lang="cs-CZ" altLang="cs-CZ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19.10. 2021 – Analýza B2B trhů a konkurence</a:t>
            </a:r>
          </a:p>
          <a:p>
            <a:pPr lvl="1"/>
            <a:r>
              <a:rPr lang="cs-CZ" altLang="cs-CZ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2.11. 2021 – Segmentace trhu, </a:t>
            </a:r>
            <a:r>
              <a:rPr lang="cs-CZ" altLang="cs-CZ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targeting</a:t>
            </a:r>
            <a:r>
              <a:rPr lang="cs-CZ" altLang="cs-CZ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positioning</a:t>
            </a:r>
          </a:p>
          <a:p>
            <a:pPr lvl="1"/>
            <a:r>
              <a:rPr lang="cs-CZ" altLang="cs-CZ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30.11. 2021 – Produkt a produktová politika</a:t>
            </a: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altLang="cs-CZ" sz="1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608512" cy="507703"/>
          </a:xfrm>
        </p:spPr>
        <p:txBody>
          <a:bodyPr/>
          <a:lstStyle/>
          <a:p>
            <a:r>
              <a:rPr lang="cs-CZ" dirty="0"/>
              <a:t>Něco navíc</a:t>
            </a:r>
          </a:p>
        </p:txBody>
      </p:sp>
    </p:spTree>
    <p:extLst>
      <p:ext uri="{BB962C8B-B14F-4D97-AF65-F5344CB8AC3E}">
        <p14:creationId xmlns:p14="http://schemas.microsoft.com/office/powerpoint/2010/main" val="2263547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00D80759-45F9-7245-B5A7-41EA7FEDF9DB}"/>
              </a:ext>
            </a:extLst>
          </p:cNvPr>
          <p:cNvSpPr/>
          <p:nvPr/>
        </p:nvSpPr>
        <p:spPr>
          <a:xfrm>
            <a:off x="-108520" y="-92546"/>
            <a:ext cx="9433048" cy="5328592"/>
          </a:xfrm>
          <a:prstGeom prst="rect">
            <a:avLst/>
          </a:prstGeom>
          <a:solidFill>
            <a:srgbClr val="0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Obrázek 4" descr="Obsah obrázku text&#10;&#10;Popis byl vytvořen automaticky">
            <a:extLst>
              <a:ext uri="{FF2B5EF4-FFF2-40B4-BE49-F238E27FC236}">
                <a16:creationId xmlns:a16="http://schemas.microsoft.com/office/drawing/2014/main" id="{52424E74-7DE3-7F4B-ABE6-A0DA10BC7B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815" y="-92546"/>
            <a:ext cx="7157171" cy="5262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345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Daniel Kvíčala</a:t>
            </a:r>
          </a:p>
          <a:p>
            <a:r>
              <a:rPr 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OPF, Business </a:t>
            </a:r>
            <a:r>
              <a:rPr lang="cs-CZ" sz="2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Gate</a:t>
            </a:r>
            <a:r>
              <a:rPr 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Dva Mluvčí</a:t>
            </a:r>
          </a:p>
          <a:p>
            <a:r>
              <a:rPr 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Online marketing, e-</a:t>
            </a:r>
            <a:r>
              <a:rPr lang="cs-CZ" sz="2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shopy</a:t>
            </a:r>
            <a:r>
              <a:rPr 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nákupní chování</a:t>
            </a:r>
          </a:p>
          <a:p>
            <a:r>
              <a:rPr 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e-mail: </a:t>
            </a:r>
            <a:r>
              <a:rPr 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kvicala@opf.slu.cz</a:t>
            </a:r>
            <a:endParaRPr lang="cs-CZ" sz="2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Kancelář B201</a:t>
            </a:r>
          </a:p>
          <a:p>
            <a:r>
              <a:rPr 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Konzultační hodiny:</a:t>
            </a:r>
          </a:p>
          <a:p>
            <a:pPr lvl="1"/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Pondělí 11:00 – 12:00</a:t>
            </a:r>
          </a:p>
          <a:p>
            <a:pPr lvl="1"/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Čtvrtek 13:30 – 14:30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Seznamte se</a:t>
            </a:r>
          </a:p>
        </p:txBody>
      </p:sp>
    </p:spTree>
    <p:extLst>
      <p:ext uri="{BB962C8B-B14F-4D97-AF65-F5344CB8AC3E}">
        <p14:creationId xmlns:p14="http://schemas.microsoft.com/office/powerpoint/2010/main" val="2742336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je marketing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Hodnota pro zákazníka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Potřeba X přání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Poptávka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o vyučujícím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Podmínky absolvování předmětu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Obsah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3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</a:t>
            </a:r>
          </a:p>
          <a:p>
            <a:pPr marL="0" indent="0" algn="ctr">
              <a:buNone/>
            </a:pPr>
            <a:endParaRPr lang="cs-CZ" altLang="cs-CZ" sz="3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Doručení hodnoty zákazníkům za účelem zisku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Co je to marketing?</a:t>
            </a:r>
          </a:p>
        </p:txBody>
      </p:sp>
    </p:spTree>
    <p:extLst>
      <p:ext uri="{BB962C8B-B14F-4D97-AF65-F5344CB8AC3E}">
        <p14:creationId xmlns:p14="http://schemas.microsoft.com/office/powerpoint/2010/main" val="4137646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3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</a:t>
            </a:r>
          </a:p>
          <a:p>
            <a:pPr marL="0" indent="0" algn="ctr">
              <a:buNone/>
            </a:pPr>
            <a:endParaRPr lang="cs-CZ" altLang="cs-CZ" sz="3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Co je to marketing?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3EFED5F9-B38F-D749-BF11-6B50660871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6184" y="843558"/>
            <a:ext cx="3691632" cy="3732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700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endParaRPr lang="cs-CZ" sz="3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3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Hodnota pro zákazníka???</a:t>
            </a:r>
          </a:p>
          <a:p>
            <a:pPr marL="0" indent="0" algn="ctr">
              <a:buNone/>
            </a:pPr>
            <a:endParaRPr lang="cs-CZ" altLang="cs-CZ" sz="3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Hodnota pro zákazníka je rozdíl mezi přínosy, které zákazník získá užíváním produktu nebo služby a nákladů s nimi spojenými.</a:t>
            </a:r>
          </a:p>
          <a:p>
            <a:pPr algn="ctr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Mám přání, koupím produkt (cena), vnímám přínos, posoudím hodnotu</a:t>
            </a:r>
          </a:p>
          <a:p>
            <a:pPr algn="ctr"/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Chci se ostříhat, zaplatím </a:t>
            </a:r>
            <a:r>
              <a:rPr lang="cs-CZ" alt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barberovi</a:t>
            </a:r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vypadám blbě, nízká hodnota, nespokojenost</a:t>
            </a:r>
          </a:p>
          <a:p>
            <a:pPr algn="ctr"/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Chci jít na </a:t>
            </a:r>
            <a:r>
              <a:rPr lang="cs-CZ" alt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párty</a:t>
            </a:r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koupím lístek, udělám útratu, zabavím se + potkám životní lásku (nečekaný přínos), vysoká hodnota, spokojenost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Hodnota pro zákazníka</a:t>
            </a:r>
          </a:p>
        </p:txBody>
      </p:sp>
    </p:spTree>
    <p:extLst>
      <p:ext uri="{BB962C8B-B14F-4D97-AF65-F5344CB8AC3E}">
        <p14:creationId xmlns:p14="http://schemas.microsoft.com/office/powerpoint/2010/main" val="809588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cs-CZ" sz="3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3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Jaký je rozdíl mezi potřebou a přáním?</a:t>
            </a:r>
          </a:p>
          <a:p>
            <a:pPr marL="0" indent="0" algn="ctr">
              <a:buNone/>
            </a:pPr>
            <a:endParaRPr lang="cs-CZ" altLang="cs-CZ" sz="3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Potřeba – stav pociťovaného nedostatku</a:t>
            </a:r>
          </a:p>
          <a:p>
            <a:pPr algn="ctr"/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Přání – potřeby utvářené vnější kulturou a osobností jedince</a:t>
            </a:r>
          </a:p>
          <a:p>
            <a:pPr algn="ct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Mám žízeň, chci pít</a:t>
            </a:r>
          </a:p>
          <a:p>
            <a:pPr algn="ct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Potřebuju volat, chci mobil</a:t>
            </a:r>
          </a:p>
          <a:p>
            <a:pPr algn="ct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Cítím osamělost, chci společnost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Potřeba X přání I</a:t>
            </a:r>
          </a:p>
        </p:txBody>
      </p:sp>
    </p:spTree>
    <p:extLst>
      <p:ext uri="{BB962C8B-B14F-4D97-AF65-F5344CB8AC3E}">
        <p14:creationId xmlns:p14="http://schemas.microsoft.com/office/powerpoint/2010/main" val="2656833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cs-CZ" sz="3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3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Jaké potřeby znáte?</a:t>
            </a:r>
          </a:p>
          <a:p>
            <a:pPr marL="0" indent="0" algn="ctr">
              <a:buNone/>
            </a:pPr>
            <a:endParaRPr lang="cs-CZ" altLang="cs-CZ" sz="3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Fyziologické potřeby – potřeby bezpečí – společenské potřeby – potřeby uznání – potřeby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Potřeba X přání II</a:t>
            </a:r>
          </a:p>
        </p:txBody>
      </p:sp>
    </p:spTree>
    <p:extLst>
      <p:ext uri="{BB962C8B-B14F-4D97-AF65-F5344CB8AC3E}">
        <p14:creationId xmlns:p14="http://schemas.microsoft.com/office/powerpoint/2010/main" val="4138123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endParaRPr lang="cs-CZ" sz="3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3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to je poptávka?</a:t>
            </a: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Poptávka je přání podpořené kupní silou.</a:t>
            </a:r>
          </a:p>
          <a:p>
            <a:pPr algn="ctr"/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Mám žízeň, chci pít, koupím vodu</a:t>
            </a:r>
          </a:p>
          <a:p>
            <a:pPr algn="ctr"/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Potřebuju volat, chci mobil, koupím Samsung S9374</a:t>
            </a:r>
          </a:p>
          <a:p>
            <a:pPr algn="ctr"/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Cítím osamělost, chci společnost, koupím kočku</a:t>
            </a:r>
          </a:p>
          <a:p>
            <a:pPr algn="ctr"/>
            <a:endParaRPr lang="cs-CZ" altLang="cs-CZ" sz="2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Poptávka</a:t>
            </a:r>
          </a:p>
        </p:txBody>
      </p:sp>
    </p:spTree>
    <p:extLst>
      <p:ext uri="{BB962C8B-B14F-4D97-AF65-F5344CB8AC3E}">
        <p14:creationId xmlns:p14="http://schemas.microsoft.com/office/powerpoint/2010/main" val="3312572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2512</TotalTime>
  <Words>423</Words>
  <Application>Microsoft Macintosh PowerPoint</Application>
  <PresentationFormat>Předvádění na obrazovce (16:9)</PresentationFormat>
  <Paragraphs>92</Paragraphs>
  <Slides>12</Slides>
  <Notes>10</Notes>
  <HiddenSlides>1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SLU</vt:lpstr>
      <vt:lpstr>Marketing</vt:lpstr>
      <vt:lpstr>Seznamte se</vt:lpstr>
      <vt:lpstr>Obsah</vt:lpstr>
      <vt:lpstr>Co je to marketing?</vt:lpstr>
      <vt:lpstr>Co je to marketing?</vt:lpstr>
      <vt:lpstr>Hodnota pro zákazníka</vt:lpstr>
      <vt:lpstr>Potřeba X přání I</vt:lpstr>
      <vt:lpstr>Potřeba X přání II</vt:lpstr>
      <vt:lpstr>Poptávka</vt:lpstr>
      <vt:lpstr>Podmínky absolvování předmětu</vt:lpstr>
      <vt:lpstr>Něco navíc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Daniel Kvíčala</cp:lastModifiedBy>
  <cp:revision>45</cp:revision>
  <dcterms:created xsi:type="dcterms:W3CDTF">2016-07-06T15:42:34Z</dcterms:created>
  <dcterms:modified xsi:type="dcterms:W3CDTF">2021-09-25T17:04:58Z</dcterms:modified>
</cp:coreProperties>
</file>