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6" r:id="rId4"/>
    <p:sldId id="269" r:id="rId5"/>
    <p:sldId id="264" r:id="rId6"/>
    <p:sldId id="274" r:id="rId7"/>
    <p:sldId id="275" r:id="rId8"/>
    <p:sldId id="273" r:id="rId9"/>
    <p:sldId id="267" r:id="rId10"/>
    <p:sldId id="263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/>
    <p:restoredTop sz="94684"/>
  </p:normalViewPr>
  <p:slideViewPr>
    <p:cSldViewPr>
      <p:cViewPr varScale="1">
        <p:scale>
          <a:sx n="141" d="100"/>
          <a:sy n="141" d="100"/>
        </p:scale>
        <p:origin x="11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03.10.2021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87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04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– potřeba a přání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seminář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Daniel Kvíčala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5.10.2021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očka, vsedě, savci&#10;&#10;Popis byl vytvořen automaticky">
            <a:extLst>
              <a:ext uri="{FF2B5EF4-FFF2-40B4-BE49-F238E27FC236}">
                <a16:creationId xmlns:a16="http://schemas.microsoft.com/office/drawing/2014/main" id="{CB9FC58C-C0C7-494B-9F2A-586C31C9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4320480" cy="57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Potřeba a přání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Praktický příklad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ve dvojicích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</a:t>
            </a:r>
          </a:p>
          <a:p>
            <a:pPr marL="0" indent="0">
              <a:lnSpc>
                <a:spcPct val="150000"/>
              </a:lnSpc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reklamu si pamatujete? TV/FB/IG</a:t>
            </a: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Jakého </a:t>
            </a:r>
            <a:r>
              <a:rPr lang="cs-CZ" alt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influencera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znáte?</a:t>
            </a: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jakém e-</a:t>
            </a:r>
            <a:r>
              <a:rPr lang="cs-CZ" alt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shopu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jste nakoupili?</a:t>
            </a:r>
          </a:p>
          <a:p>
            <a:pPr>
              <a:buFont typeface="+mj-lt"/>
              <a:buAutoNum type="arabicPeriod"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Jakou firmu sledujete na FB/IG?</a:t>
            </a:r>
          </a:p>
          <a:p>
            <a:pPr>
              <a:buFont typeface="+mj-lt"/>
              <a:buAutoNum type="arabicPeriod"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slogan firmy znáte?</a:t>
            </a:r>
          </a:p>
          <a:p>
            <a:pPr>
              <a:buFont typeface="+mj-lt"/>
              <a:buAutoNum type="arabicPeriod"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logo firmy si vybavíte?</a:t>
            </a:r>
          </a:p>
          <a:p>
            <a:pPr>
              <a:buFont typeface="+mj-lt"/>
              <a:buAutoNum type="arabicPeriod"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produkt/službu jste koupili?</a:t>
            </a:r>
          </a:p>
          <a:p>
            <a:pPr>
              <a:buFont typeface="+mj-lt"/>
              <a:buAutoNum type="arabicPeriod"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</a:t>
            </a:r>
            <a:r>
              <a:rPr lang="cs-CZ" alt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Produkt/Služba</a:t>
            </a:r>
          </a:p>
          <a:p>
            <a:pPr>
              <a:buFont typeface="+mj-lt"/>
              <a:buAutoNum type="arabicPeriod"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čem vydělává </a:t>
            </a:r>
            <a:r>
              <a:rPr lang="cs-CZ" alt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Řekněte příklad B2B firmy.</a:t>
            </a:r>
          </a:p>
          <a:p>
            <a:pPr>
              <a:buFont typeface="+mj-lt"/>
              <a:buAutoNum type="arabicPeriod"/>
            </a:pPr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Řekněte příklad B2G zakázky.</a:t>
            </a:r>
          </a:p>
          <a:p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Rozcvička 1 Obecné otázky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3E11799-2AC1-A745-BE23-E22BFAE4C751}"/>
              </a:ext>
            </a:extLst>
          </p:cNvPr>
          <p:cNvSpPr txBox="1"/>
          <p:nvPr/>
        </p:nvSpPr>
        <p:spPr>
          <a:xfrm>
            <a:off x="4211960" y="1779662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342900" indent="-342900">
              <a:buAutoNum type="alphaLcParenR"/>
            </a:pPr>
            <a:r>
              <a:rPr lang="cs-CZ" dirty="0"/>
              <a:t>5 minut</a:t>
            </a:r>
          </a:p>
          <a:p>
            <a:pPr marL="342900" indent="-342900">
              <a:buAutoNum type="alphaLcParenR"/>
            </a:pPr>
            <a:r>
              <a:rPr lang="cs-CZ" dirty="0"/>
              <a:t>Týmy po 4 lidech</a:t>
            </a:r>
          </a:p>
          <a:p>
            <a:pPr marL="342900" indent="-342900">
              <a:buAutoNum type="alphaLcParenR"/>
            </a:pPr>
            <a:r>
              <a:rPr lang="cs-CZ" dirty="0"/>
              <a:t>Napište odpovědi na otázky</a:t>
            </a:r>
          </a:p>
          <a:p>
            <a:pPr marL="342900" indent="-342900">
              <a:buAutoNum type="alphaLcParenR"/>
            </a:pPr>
            <a:r>
              <a:rPr lang="cs-CZ" dirty="0"/>
              <a:t>Tým, který má nejvíce, získá bod</a:t>
            </a:r>
          </a:p>
        </p:txBody>
      </p:sp>
    </p:spTree>
    <p:extLst>
      <p:ext uri="{BB962C8B-B14F-4D97-AF65-F5344CB8AC3E}">
        <p14:creationId xmlns:p14="http://schemas.microsoft.com/office/powerpoint/2010/main" val="55385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Opakování z minula – co je potřeba, přání a poptávka</a:t>
            </a:r>
          </a:p>
          <a:p>
            <a:pPr algn="ctr"/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Uveďte příklady</a:t>
            </a:r>
          </a:p>
          <a:p>
            <a:pPr algn="ctr"/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Potřeba – pociťovaný nedostatek</a:t>
            </a:r>
          </a:p>
          <a:p>
            <a:pPr algn="ctr"/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Přání – způsob, jak uspokojím potřebu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Poptávka – přání dostupné v rámci kupní síly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Potřeba a přání</a:t>
            </a:r>
          </a:p>
        </p:txBody>
      </p:sp>
    </p:spTree>
    <p:extLst>
      <p:ext uri="{BB962C8B-B14F-4D97-AF65-F5344CB8AC3E}">
        <p14:creationId xmlns:p14="http://schemas.microsoft.com/office/powerpoint/2010/main" val="413764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34761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307871"/>
                </a:solidFill>
              </a:rPr>
              <a:t>Určete POTŘEBU – PŘÁNÍ – POPTÁVKU zeleného čaje</a:t>
            </a:r>
            <a:endParaRPr lang="en-GB" sz="2400" dirty="0">
              <a:solidFill>
                <a:srgbClr val="30787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139702"/>
            <a:ext cx="3312368" cy="2456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7544" y="118608"/>
            <a:ext cx="8316416" cy="506413"/>
          </a:xfrm>
          <a:prstGeom prst="rect">
            <a:avLst/>
          </a:prstGeom>
        </p:spPr>
        <p:txBody>
          <a:bodyPr/>
          <a:lstStyle/>
          <a:p>
            <a:r>
              <a:rPr lang="cs-CZ" sz="2800" dirty="0">
                <a:solidFill>
                  <a:srgbClr val="307871"/>
                </a:solidFill>
              </a:rPr>
              <a:t>PRAKTICKÝ PŘÍKLAD - ČAJ</a:t>
            </a:r>
            <a:endParaRPr lang="en-GB" sz="2800" dirty="0">
              <a:solidFill>
                <a:srgbClr val="307871"/>
              </a:solidFill>
            </a:endParaRPr>
          </a:p>
        </p:txBody>
      </p:sp>
      <p:pic>
        <p:nvPicPr>
          <p:cNvPr id="15" name="Obrázek 14" descr="Obsah obrázku nápoje&#10;&#10;Popis byl vytvořen automaticky">
            <a:extLst>
              <a:ext uri="{FF2B5EF4-FFF2-40B4-BE49-F238E27FC236}">
                <a16:creationId xmlns:a16="http://schemas.microsoft.com/office/drawing/2014/main" id="{0D0966B3-8E30-BD45-80A3-17259076A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9188"/>
            <a:ext cx="2025509" cy="271576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0011E0C-0060-6F45-879D-77F50247C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38" y="2530690"/>
            <a:ext cx="1841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2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8757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307871"/>
                </a:solidFill>
              </a:rPr>
              <a:t>Určete POTŘEBU – PŘÁNÍ – POPTÁVKU </a:t>
            </a:r>
            <a:r>
              <a:rPr lang="cs-CZ" sz="2400" dirty="0" err="1">
                <a:solidFill>
                  <a:srgbClr val="307871"/>
                </a:solidFill>
              </a:rPr>
              <a:t>gamingu</a:t>
            </a:r>
            <a:endParaRPr lang="en-GB" sz="2400" dirty="0">
              <a:solidFill>
                <a:srgbClr val="30787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7544" y="118608"/>
            <a:ext cx="8316416" cy="506413"/>
          </a:xfrm>
          <a:prstGeom prst="rect">
            <a:avLst/>
          </a:prstGeom>
        </p:spPr>
        <p:txBody>
          <a:bodyPr/>
          <a:lstStyle/>
          <a:p>
            <a:r>
              <a:rPr lang="cs-CZ" sz="2800" dirty="0">
                <a:solidFill>
                  <a:srgbClr val="307871"/>
                </a:solidFill>
              </a:rPr>
              <a:t>PRAKTICKÝ PŘÍKLAD - </a:t>
            </a:r>
            <a:r>
              <a:rPr lang="cs-CZ" sz="2800" dirty="0" err="1">
                <a:solidFill>
                  <a:srgbClr val="307871"/>
                </a:solidFill>
              </a:rPr>
              <a:t>Gaming</a:t>
            </a:r>
            <a:endParaRPr lang="en-GB" sz="2800" dirty="0">
              <a:solidFill>
                <a:srgbClr val="307871"/>
              </a:solidFill>
            </a:endParaRPr>
          </a:p>
        </p:txBody>
      </p:sp>
      <p:pic>
        <p:nvPicPr>
          <p:cNvPr id="7" name="Obrázek 6" descr="Obsah obrázku interiér&#10;&#10;Popis byl vytvořen automaticky">
            <a:extLst>
              <a:ext uri="{FF2B5EF4-FFF2-40B4-BE49-F238E27FC236}">
                <a16:creationId xmlns:a16="http://schemas.microsoft.com/office/drawing/2014/main" id="{C568DB7A-474C-1242-9B79-66719575B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72" y="3219822"/>
            <a:ext cx="2779801" cy="1563638"/>
          </a:xfrm>
          <a:prstGeom prst="rect">
            <a:avLst/>
          </a:prstGeom>
        </p:spPr>
      </p:pic>
      <p:pic>
        <p:nvPicPr>
          <p:cNvPr id="10" name="Obrázek 9" descr="Obsah obrázku elektronika, interiér, vzdálené, fotoaparát&#10;&#10;Popis byl vytvořen automaticky">
            <a:extLst>
              <a:ext uri="{FF2B5EF4-FFF2-40B4-BE49-F238E27FC236}">
                <a16:creationId xmlns:a16="http://schemas.microsoft.com/office/drawing/2014/main" id="{CC3E5594-DCD9-EC42-8C79-B6496951F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14" y="3003798"/>
            <a:ext cx="2646980" cy="1779662"/>
          </a:xfrm>
          <a:prstGeom prst="rect">
            <a:avLst/>
          </a:prstGeom>
        </p:spPr>
      </p:pic>
      <p:pic>
        <p:nvPicPr>
          <p:cNvPr id="13" name="Obrázek 12" descr="Obsah obrázku text, elektronika, počítač&#10;&#10;Popis byl vytvořen automaticky">
            <a:extLst>
              <a:ext uri="{FF2B5EF4-FFF2-40B4-BE49-F238E27FC236}">
                <a16:creationId xmlns:a16="http://schemas.microsoft.com/office/drawing/2014/main" id="{55A9EAB8-6F67-1E41-8271-B51F5B4F8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955800"/>
            <a:ext cx="3117467" cy="23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0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8757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307871"/>
                </a:solidFill>
              </a:rPr>
              <a:t>Určete POTŘEBU – PŘÁNÍ – POPTÁVKU kosmetiky</a:t>
            </a:r>
            <a:endParaRPr lang="en-GB" sz="2400" dirty="0">
              <a:solidFill>
                <a:srgbClr val="30787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7544" y="118608"/>
            <a:ext cx="8316416" cy="506413"/>
          </a:xfrm>
          <a:prstGeom prst="rect">
            <a:avLst/>
          </a:prstGeom>
        </p:spPr>
        <p:txBody>
          <a:bodyPr/>
          <a:lstStyle/>
          <a:p>
            <a:r>
              <a:rPr lang="cs-CZ" sz="2800" dirty="0">
                <a:solidFill>
                  <a:srgbClr val="307871"/>
                </a:solidFill>
              </a:rPr>
              <a:t>PRAKTICKÝ PŘÍKLAD - kosmetika</a:t>
            </a:r>
            <a:endParaRPr lang="en-GB" sz="2800" dirty="0">
              <a:solidFill>
                <a:srgbClr val="307871"/>
              </a:solidFill>
            </a:endParaRPr>
          </a:p>
        </p:txBody>
      </p:sp>
      <p:pic>
        <p:nvPicPr>
          <p:cNvPr id="5" name="Obrázek 4" descr="Obsah obrázku hygienické potřeby, interiér&#10;&#10;Popis byl vytvořen automaticky">
            <a:extLst>
              <a:ext uri="{FF2B5EF4-FFF2-40B4-BE49-F238E27FC236}">
                <a16:creationId xmlns:a16="http://schemas.microsoft.com/office/drawing/2014/main" id="{B6E37FDC-5979-7E41-B7BC-EFF467D5A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5726"/>
            <a:ext cx="2512774" cy="2355726"/>
          </a:xfrm>
          <a:prstGeom prst="rect">
            <a:avLst/>
          </a:prstGeom>
        </p:spPr>
      </p:pic>
      <p:pic>
        <p:nvPicPr>
          <p:cNvPr id="8" name="Obrázek 7" descr="Obsah obrázku text, hygienické potřeby&#10;&#10;Popis byl vytvořen automaticky">
            <a:extLst>
              <a:ext uri="{FF2B5EF4-FFF2-40B4-BE49-F238E27FC236}">
                <a16:creationId xmlns:a16="http://schemas.microsoft.com/office/drawing/2014/main" id="{72E4FCA8-F1BE-3A4B-9A09-46E6AB0B3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83718"/>
            <a:ext cx="3140968" cy="2355726"/>
          </a:xfrm>
          <a:prstGeom prst="rect">
            <a:avLst/>
          </a:prstGeom>
        </p:spPr>
      </p:pic>
      <p:pic>
        <p:nvPicPr>
          <p:cNvPr id="10" name="Obrázek 9" descr="Obsah obrázku text, hygienické potřeby, kosmetické&#10;&#10;Popis byl vytvořen automaticky">
            <a:extLst>
              <a:ext uri="{FF2B5EF4-FFF2-40B4-BE49-F238E27FC236}">
                <a16:creationId xmlns:a16="http://schemas.microsoft.com/office/drawing/2014/main" id="{7DD6C782-FC84-1047-9BA1-14397D3E7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84" y="2189701"/>
            <a:ext cx="2283718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964" y="145659"/>
            <a:ext cx="6433275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</a:rPr>
              <a:t>Cvičení POTŘEBA – PŘÁNÍ </a:t>
            </a:r>
            <a:r>
              <a:rPr lang="cs-CZ" dirty="0">
                <a:solidFill>
                  <a:srgbClr val="FF0000"/>
                </a:solidFill>
              </a:rPr>
              <a:t>PODEPSAT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915566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307871"/>
                </a:solidFill>
              </a:rPr>
              <a:t>Postup: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307871"/>
                </a:solidFill>
              </a:rPr>
              <a:t>Vyplňte jednu potřebu a jedno přání na svou A4.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307871"/>
                </a:solidFill>
              </a:rPr>
              <a:t>Prohoďte si své papíry s kolegou a vyplňte tři řešení a tři důvody pro to, co jste dostali od kolegy.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307871"/>
                </a:solidFill>
              </a:rPr>
              <a:t>Jaká 3 přání plynou z potřeby?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307871"/>
                </a:solidFill>
              </a:rPr>
              <a:t>Jaké 3 potřeby splním přáním?</a:t>
            </a:r>
          </a:p>
          <a:p>
            <a:pPr marL="342900" indent="-342900">
              <a:buAutoNum type="arabicPeriod"/>
            </a:pPr>
            <a:r>
              <a:rPr lang="cs-CZ" sz="2000" dirty="0">
                <a:solidFill>
                  <a:srgbClr val="FF0000"/>
                </a:solidFill>
              </a:rPr>
              <a:t>Co budete poptávat pro daná přání?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576" y="3391216"/>
            <a:ext cx="15841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Příklad řešení: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2FDEB9F-0695-4EC5-9A2D-7A71D19F381B}"/>
              </a:ext>
            </a:extLst>
          </p:cNvPr>
          <p:cNvSpPr/>
          <p:nvPr/>
        </p:nvSpPr>
        <p:spPr>
          <a:xfrm>
            <a:off x="4644008" y="2518495"/>
            <a:ext cx="165618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Potřebuji se naučit německy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18C27C6-7552-4B3E-84AF-5213B7D920AD}"/>
              </a:ext>
            </a:extLst>
          </p:cNvPr>
          <p:cNvSpPr/>
          <p:nvPr/>
        </p:nvSpPr>
        <p:spPr>
          <a:xfrm>
            <a:off x="7136716" y="3402946"/>
            <a:ext cx="1656184" cy="824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Najdu si soukromého lektora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327EABF-C6C6-4099-9EB2-EE1EF45D8853}"/>
              </a:ext>
            </a:extLst>
          </p:cNvPr>
          <p:cNvSpPr/>
          <p:nvPr/>
        </p:nvSpPr>
        <p:spPr>
          <a:xfrm>
            <a:off x="7164288" y="2473199"/>
            <a:ext cx="165618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Seženu si učebnici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C129FBA-E2D3-430C-AC5E-0578A1358D07}"/>
              </a:ext>
            </a:extLst>
          </p:cNvPr>
          <p:cNvSpPr/>
          <p:nvPr/>
        </p:nvSpPr>
        <p:spPr>
          <a:xfrm>
            <a:off x="7164288" y="1540731"/>
            <a:ext cx="165618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Přihlásím se na kurz němčiny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7DB293D-B675-4602-9C11-4A6CAAF6D038}"/>
              </a:ext>
            </a:extLst>
          </p:cNvPr>
          <p:cNvCxnSpPr>
            <a:stCxn id="6" idx="3"/>
          </p:cNvCxnSpPr>
          <p:nvPr/>
        </p:nvCxnSpPr>
        <p:spPr>
          <a:xfrm>
            <a:off x="6300192" y="2842530"/>
            <a:ext cx="8365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C37DD88-83A0-46C2-8E01-1041ED754727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6300192" y="1864767"/>
            <a:ext cx="864096" cy="977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C8FAD98-41EB-4D56-80B5-F80147C41053}"/>
              </a:ext>
            </a:extLst>
          </p:cNvPr>
          <p:cNvCxnSpPr>
            <a:stCxn id="6" idx="3"/>
          </p:cNvCxnSpPr>
          <p:nvPr/>
        </p:nvCxnSpPr>
        <p:spPr>
          <a:xfrm>
            <a:off x="6300192" y="2842531"/>
            <a:ext cx="836524" cy="1097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21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cs-CZ" sz="3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Souhlasíte se svými kolegy?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Diskuse</a:t>
            </a:r>
          </a:p>
        </p:txBody>
      </p:sp>
    </p:spTree>
    <p:extLst>
      <p:ext uri="{BB962C8B-B14F-4D97-AF65-F5344CB8AC3E}">
        <p14:creationId xmlns:p14="http://schemas.microsoft.com/office/powerpoint/2010/main" val="265683324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274</Words>
  <Application>Microsoft Macintosh PowerPoint</Application>
  <PresentationFormat>Předvádění na obrazovce (16:9)</PresentationFormat>
  <Paragraphs>64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SLU</vt:lpstr>
      <vt:lpstr>Marketing – potřeba a přání</vt:lpstr>
      <vt:lpstr>Obsah</vt:lpstr>
      <vt:lpstr>Rozcvička 1 Obecné otázky</vt:lpstr>
      <vt:lpstr>Potřeba a přání</vt:lpstr>
      <vt:lpstr>PRAKTICKÝ PŘÍKLAD - ČAJ</vt:lpstr>
      <vt:lpstr>PRAKTICKÝ PŘÍKLAD - Gaming</vt:lpstr>
      <vt:lpstr>PRAKTICKÝ PŘÍKLAD - kosmetika</vt:lpstr>
      <vt:lpstr>Cvičení POTŘEBA – PŘÁNÍ PODEPSAT</vt:lpstr>
      <vt:lpstr>Diskuse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Daniel Kvíčala</cp:lastModifiedBy>
  <cp:revision>52</cp:revision>
  <dcterms:created xsi:type="dcterms:W3CDTF">2016-07-06T15:42:34Z</dcterms:created>
  <dcterms:modified xsi:type="dcterms:W3CDTF">2021-10-04T08:54:53Z</dcterms:modified>
</cp:coreProperties>
</file>