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96" r:id="rId3"/>
    <p:sldId id="257" r:id="rId4"/>
    <p:sldId id="290" r:id="rId5"/>
    <p:sldId id="269" r:id="rId6"/>
    <p:sldId id="291" r:id="rId7"/>
    <p:sldId id="292" r:id="rId8"/>
    <p:sldId id="293" r:id="rId9"/>
    <p:sldId id="294" r:id="rId10"/>
    <p:sldId id="295" r:id="rId11"/>
    <p:sldId id="263" r:id="rId12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207CCC7-7DD6-0F51-9497-9727CEC4B9BB}" name="Martin Klepek" initials="MK" userId="S::kle0001@ad.slu.cz::feb729e6-0e74-477c-a0ae-c9b68d8ac75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871"/>
    <a:srgbClr val="000000"/>
    <a:srgbClr val="981E3A"/>
    <a:srgbClr val="9F2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555568-8653-4C64-95B1-7D02F584C256}" v="5" dt="2021-11-15T10:06:00.761"/>
    <p1510:client id="{5856DF5E-B019-4B8C-97B7-ACD7C69F3925}" v="5" dt="2021-11-15T10:23:23.139"/>
    <p1510:client id="{75D5EE95-9A44-4B02-828C-9EDD18C4049F}" v="17" dt="2021-11-15T09:55:29.815"/>
    <p1510:client id="{850DA468-F249-40E2-93AC-9D9E6BE6CCC2}" v="214" dt="2021-11-15T10:05:08.1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87"/>
    <p:restoredTop sz="95223"/>
  </p:normalViewPr>
  <p:slideViewPr>
    <p:cSldViewPr>
      <p:cViewPr varScale="1">
        <p:scale>
          <a:sx n="90" d="100"/>
          <a:sy n="90" d="100"/>
        </p:scale>
        <p:origin x="109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Kvíčala" userId="S::kvi0003@ad.slu.cz::54e4cb12-aa5c-4e33-a470-42f09d9fbb3d" providerId="AD" clId="Web-{1E555568-8653-4C64-95B1-7D02F584C256}"/>
    <pc:docChg chg="">
      <pc:chgData name="Daniel Kvíčala" userId="S::kvi0003@ad.slu.cz::54e4cb12-aa5c-4e33-a470-42f09d9fbb3d" providerId="AD" clId="Web-{1E555568-8653-4C64-95B1-7D02F584C256}" dt="2021-11-15T10:06:00.761" v="4"/>
      <pc:docMkLst>
        <pc:docMk/>
      </pc:docMkLst>
      <pc:sldChg chg="delCm">
        <pc:chgData name="Daniel Kvíčala" userId="S::kvi0003@ad.slu.cz::54e4cb12-aa5c-4e33-a470-42f09d9fbb3d" providerId="AD" clId="Web-{1E555568-8653-4C64-95B1-7D02F584C256}" dt="2021-11-15T10:06:00.761" v="4"/>
        <pc:sldMkLst>
          <pc:docMk/>
          <pc:sldMk cId="4237087600" sldId="296"/>
        </pc:sldMkLst>
      </pc:sldChg>
    </pc:docChg>
  </pc:docChgLst>
  <pc:docChgLst>
    <pc:chgData name="Martin Klepek" userId="S::kle0001@ad.slu.cz::feb729e6-0e74-477c-a0ae-c9b68d8ac753" providerId="AD" clId="Web-{75D5EE95-9A44-4B02-828C-9EDD18C4049F}"/>
    <pc:docChg chg="mod modSld">
      <pc:chgData name="Martin Klepek" userId="S::kle0001@ad.slu.cz::feb729e6-0e74-477c-a0ae-c9b68d8ac753" providerId="AD" clId="Web-{75D5EE95-9A44-4B02-828C-9EDD18C4049F}" dt="2021-11-15T09:55:29.815" v="16"/>
      <pc:docMkLst>
        <pc:docMk/>
      </pc:docMkLst>
      <pc:sldChg chg="modSp addCm">
        <pc:chgData name="Martin Klepek" userId="S::kle0001@ad.slu.cz::feb729e6-0e74-477c-a0ae-c9b68d8ac753" providerId="AD" clId="Web-{75D5EE95-9A44-4B02-828C-9EDD18C4049F}" dt="2021-11-15T09:55:29.815" v="16"/>
        <pc:sldMkLst>
          <pc:docMk/>
          <pc:sldMk cId="2997543792" sldId="257"/>
        </pc:sldMkLst>
        <pc:spChg chg="mod">
          <ac:chgData name="Martin Klepek" userId="S::kle0001@ad.slu.cz::feb729e6-0e74-477c-a0ae-c9b68d8ac753" providerId="AD" clId="Web-{75D5EE95-9A44-4B02-828C-9EDD18C4049F}" dt="2021-11-15T09:51:48.294" v="12" actId="20577"/>
          <ac:spMkLst>
            <pc:docMk/>
            <pc:sldMk cId="2997543792" sldId="257"/>
            <ac:spMk id="3" creationId="{00000000-0000-0000-0000-000000000000}"/>
          </ac:spMkLst>
        </pc:spChg>
      </pc:sldChg>
      <pc:sldChg chg="modSp">
        <pc:chgData name="Martin Klepek" userId="S::kle0001@ad.slu.cz::feb729e6-0e74-477c-a0ae-c9b68d8ac753" providerId="AD" clId="Web-{75D5EE95-9A44-4B02-828C-9EDD18C4049F}" dt="2021-11-15T09:49:34.556" v="4" actId="20577"/>
        <pc:sldMkLst>
          <pc:docMk/>
          <pc:sldMk cId="503875004" sldId="290"/>
        </pc:sldMkLst>
        <pc:spChg chg="mod">
          <ac:chgData name="Martin Klepek" userId="S::kle0001@ad.slu.cz::feb729e6-0e74-477c-a0ae-c9b68d8ac753" providerId="AD" clId="Web-{75D5EE95-9A44-4B02-828C-9EDD18C4049F}" dt="2021-11-15T09:49:34.556" v="4" actId="20577"/>
          <ac:spMkLst>
            <pc:docMk/>
            <pc:sldMk cId="503875004" sldId="290"/>
            <ac:spMk id="3" creationId="{00000000-0000-0000-0000-000000000000}"/>
          </ac:spMkLst>
        </pc:spChg>
      </pc:sldChg>
      <pc:sldChg chg="modSp">
        <pc:chgData name="Martin Klepek" userId="S::kle0001@ad.slu.cz::feb729e6-0e74-477c-a0ae-c9b68d8ac753" providerId="AD" clId="Web-{75D5EE95-9A44-4B02-828C-9EDD18C4049F}" dt="2021-11-15T09:49:58.651" v="8" actId="20577"/>
        <pc:sldMkLst>
          <pc:docMk/>
          <pc:sldMk cId="1116746242" sldId="291"/>
        </pc:sldMkLst>
        <pc:spChg chg="mod">
          <ac:chgData name="Martin Klepek" userId="S::kle0001@ad.slu.cz::feb729e6-0e74-477c-a0ae-c9b68d8ac753" providerId="AD" clId="Web-{75D5EE95-9A44-4B02-828C-9EDD18C4049F}" dt="2021-11-15T09:49:58.651" v="8" actId="20577"/>
          <ac:spMkLst>
            <pc:docMk/>
            <pc:sldMk cId="1116746242" sldId="291"/>
            <ac:spMk id="3" creationId="{00000000-0000-0000-0000-000000000000}"/>
          </ac:spMkLst>
        </pc:spChg>
      </pc:sldChg>
    </pc:docChg>
  </pc:docChgLst>
  <pc:docChgLst>
    <pc:chgData name="Daniel Kvíčala" userId="S::kvi0003@ad.slu.cz::54e4cb12-aa5c-4e33-a470-42f09d9fbb3d" providerId="AD" clId="Web-{850DA468-F249-40E2-93AC-9D9E6BE6CCC2}"/>
    <pc:docChg chg="addSld delSld modSld sldOrd">
      <pc:chgData name="Daniel Kvíčala" userId="S::kvi0003@ad.slu.cz::54e4cb12-aa5c-4e33-a470-42f09d9fbb3d" providerId="AD" clId="Web-{850DA468-F249-40E2-93AC-9D9E6BE6CCC2}" dt="2021-11-15T10:05:07.944" v="207" actId="20577"/>
      <pc:docMkLst>
        <pc:docMk/>
      </pc:docMkLst>
      <pc:sldChg chg="modSp ord">
        <pc:chgData name="Daniel Kvíčala" userId="S::kvi0003@ad.slu.cz::54e4cb12-aa5c-4e33-a470-42f09d9fbb3d" providerId="AD" clId="Web-{850DA468-F249-40E2-93AC-9D9E6BE6CCC2}" dt="2021-11-15T10:05:07.944" v="207" actId="20577"/>
        <pc:sldMkLst>
          <pc:docMk/>
          <pc:sldMk cId="2997543792" sldId="257"/>
        </pc:sldMkLst>
        <pc:spChg chg="mod">
          <ac:chgData name="Daniel Kvíčala" userId="S::kvi0003@ad.slu.cz::54e4cb12-aa5c-4e33-a470-42f09d9fbb3d" providerId="AD" clId="Web-{850DA468-F249-40E2-93AC-9D9E6BE6CCC2}" dt="2021-11-15T10:04:55.991" v="199" actId="1076"/>
          <ac:spMkLst>
            <pc:docMk/>
            <pc:sldMk cId="2997543792" sldId="257"/>
            <ac:spMk id="3" creationId="{00000000-0000-0000-0000-000000000000}"/>
          </ac:spMkLst>
        </pc:spChg>
        <pc:spChg chg="mod">
          <ac:chgData name="Daniel Kvíčala" userId="S::kvi0003@ad.slu.cz::54e4cb12-aa5c-4e33-a470-42f09d9fbb3d" providerId="AD" clId="Web-{850DA468-F249-40E2-93AC-9D9E6BE6CCC2}" dt="2021-11-15T10:05:07.944" v="207" actId="20577"/>
          <ac:spMkLst>
            <pc:docMk/>
            <pc:sldMk cId="2997543792" sldId="257"/>
            <ac:spMk id="6" creationId="{00000000-0000-0000-0000-000000000000}"/>
          </ac:spMkLst>
        </pc:spChg>
      </pc:sldChg>
      <pc:sldChg chg="modSp">
        <pc:chgData name="Daniel Kvíčala" userId="S::kvi0003@ad.slu.cz::54e4cb12-aa5c-4e33-a470-42f09d9fbb3d" providerId="AD" clId="Web-{850DA468-F249-40E2-93AC-9D9E6BE6CCC2}" dt="2021-11-15T09:58:12.602" v="19" actId="20577"/>
        <pc:sldMkLst>
          <pc:docMk/>
          <pc:sldMk cId="503875004" sldId="290"/>
        </pc:sldMkLst>
        <pc:spChg chg="mod">
          <ac:chgData name="Daniel Kvíčala" userId="S::kvi0003@ad.slu.cz::54e4cb12-aa5c-4e33-a470-42f09d9fbb3d" providerId="AD" clId="Web-{850DA468-F249-40E2-93AC-9D9E6BE6CCC2}" dt="2021-11-15T09:58:12.602" v="19" actId="20577"/>
          <ac:spMkLst>
            <pc:docMk/>
            <pc:sldMk cId="503875004" sldId="290"/>
            <ac:spMk id="3" creationId="{00000000-0000-0000-0000-000000000000}"/>
          </ac:spMkLst>
        </pc:spChg>
        <pc:spChg chg="mod">
          <ac:chgData name="Daniel Kvíčala" userId="S::kvi0003@ad.slu.cz::54e4cb12-aa5c-4e33-a470-42f09d9fbb3d" providerId="AD" clId="Web-{850DA468-F249-40E2-93AC-9D9E6BE6CCC2}" dt="2021-11-15T09:56:42.677" v="7" actId="20577"/>
          <ac:spMkLst>
            <pc:docMk/>
            <pc:sldMk cId="503875004" sldId="290"/>
            <ac:spMk id="6" creationId="{00000000-0000-0000-0000-000000000000}"/>
          </ac:spMkLst>
        </pc:spChg>
      </pc:sldChg>
      <pc:sldChg chg="modSp add del ord replId">
        <pc:chgData name="Daniel Kvíčala" userId="S::kvi0003@ad.slu.cz::54e4cb12-aa5c-4e33-a470-42f09d9fbb3d" providerId="AD" clId="Web-{850DA468-F249-40E2-93AC-9D9E6BE6CCC2}" dt="2021-11-15T09:59:35.714" v="28"/>
        <pc:sldMkLst>
          <pc:docMk/>
          <pc:sldMk cId="4237087600" sldId="296"/>
        </pc:sldMkLst>
        <pc:spChg chg="mod">
          <ac:chgData name="Daniel Kvíčala" userId="S::kvi0003@ad.slu.cz::54e4cb12-aa5c-4e33-a470-42f09d9fbb3d" providerId="AD" clId="Web-{850DA468-F249-40E2-93AC-9D9E6BE6CCC2}" dt="2021-11-15T09:56:53.474" v="9" actId="20577"/>
          <ac:spMkLst>
            <pc:docMk/>
            <pc:sldMk cId="4237087600" sldId="296"/>
            <ac:spMk id="3" creationId="{00000000-0000-0000-0000-000000000000}"/>
          </ac:spMkLst>
        </pc:spChg>
      </pc:sldChg>
    </pc:docChg>
  </pc:docChgLst>
  <pc:docChgLst>
    <pc:chgData name="Daniel Kvíčala" userId="S::kvi0003@ad.slu.cz::54e4cb12-aa5c-4e33-a470-42f09d9fbb3d" providerId="AD" clId="Web-{5856DF5E-B019-4B8C-97B7-ACD7C69F3925}"/>
    <pc:docChg chg="">
      <pc:chgData name="Daniel Kvíčala" userId="S::kvi0003@ad.slu.cz::54e4cb12-aa5c-4e33-a470-42f09d9fbb3d" providerId="AD" clId="Web-{5856DF5E-B019-4B8C-97B7-ACD7C69F3925}" dt="2021-11-15T10:23:23.139" v="4"/>
      <pc:docMkLst>
        <pc:docMk/>
      </pc:docMkLst>
      <pc:sldChg chg="delCm">
        <pc:chgData name="Daniel Kvíčala" userId="S::kvi0003@ad.slu.cz::54e4cb12-aa5c-4e33-a470-42f09d9fbb3d" providerId="AD" clId="Web-{5856DF5E-B019-4B8C-97B7-ACD7C69F3925}" dt="2021-11-15T10:23:23.139" v="4"/>
        <pc:sldMkLst>
          <pc:docMk/>
          <pc:sldMk cId="2997543792" sldId="25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97986-0C26-47DE-8982-7AD2B6842259}" type="datetimeFigureOut">
              <a:rPr lang="cs-CZ" smtClean="0"/>
              <a:t>17.11.2021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4000A-37E1-4D72-B31A-77993FD77D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44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8214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026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9791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0041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86853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8533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4714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04426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0236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880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- obec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996" y="226939"/>
            <a:ext cx="956040" cy="745712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536504" cy="507703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>
            <a:lvl1pPr algn="l">
              <a:defRPr sz="2400"/>
            </a:lvl1pPr>
          </a:lstStyle>
          <a:p>
            <a:pPr algn="l"/>
            <a:r>
              <a:rPr lang="cs-CZ" sz="2400" dirty="0">
                <a:solidFill>
                  <a:srgbClr val="981E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Název listu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51520" y="699542"/>
            <a:ext cx="7416824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 userDrawn="1"/>
        </p:nvCxnSpPr>
        <p:spPr>
          <a:xfrm>
            <a:off x="251520" y="4731990"/>
            <a:ext cx="8660516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236240" y="473199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rgbClr val="307871"/>
                </a:solidFill>
              </a:defRPr>
            </a:lvl1pPr>
          </a:lstStyle>
          <a:p>
            <a:r>
              <a:rPr lang="cs-CZ" altLang="cs-CZ">
                <a:cs typeface="Times New Roman" panose="02020603050405020304" pitchFamily="18" charset="0"/>
              </a:rPr>
              <a:t>Prostor pro doplňující informace, poznámky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  <p:sp>
        <p:nvSpPr>
          <p:cNvPr id="20" name="Zástupný symbol pro číslo snímku 19"/>
          <p:cNvSpPr>
            <a:spLocks noGrp="1"/>
          </p:cNvSpPr>
          <p:nvPr>
            <p:ph type="sldNum" sz="quarter" idx="12"/>
          </p:nvPr>
        </p:nvSpPr>
        <p:spPr>
          <a:xfrm>
            <a:off x="7812360" y="4731990"/>
            <a:ext cx="1080120" cy="27384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60808B9-4D1F-4069-9EB9-CD8802008F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0602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820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84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3" y="555525"/>
            <a:ext cx="1699500" cy="132561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51520" y="267494"/>
            <a:ext cx="561662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467544" y="699542"/>
            <a:ext cx="5112568" cy="2160240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 algn="l"/>
            <a:r>
              <a:rPr lang="cs-CZ" sz="4000" dirty="0">
                <a:solidFill>
                  <a:schemeClr val="bg1"/>
                </a:solidFill>
              </a:rPr>
              <a:t>Týmový projekt</a:t>
            </a:r>
            <a:endParaRPr lang="cs-C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1763688" y="3219822"/>
            <a:ext cx="3888432" cy="136815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seminář</a:t>
            </a: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6956047" y="3723878"/>
            <a:ext cx="2016224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Ing. Ondřej Mikšík</a:t>
            </a:r>
            <a:endParaRPr lang="cs-CZ" altLang="cs-CZ" sz="9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cs-CZ" altLang="cs-CZ" sz="9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17.11.2021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89519992-054E-48B5-B666-D60B335D8D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3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66"/>
    </mc:Choice>
    <mc:Fallback>
      <p:transition spd="slow" advTm="35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 dirty="0" err="1"/>
              <a:t>Targeting</a:t>
            </a:r>
            <a:endParaRPr lang="cs-CZ" dirty="0"/>
          </a:p>
        </p:txBody>
      </p:sp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FE85AA6D-4461-244E-A661-2E8D4A4A43CB}"/>
              </a:ext>
            </a:extLst>
          </p:cNvPr>
          <p:cNvSpPr txBox="1">
            <a:spLocks/>
          </p:cNvSpPr>
          <p:nvPr/>
        </p:nvSpPr>
        <p:spPr>
          <a:xfrm>
            <a:off x="204300" y="915566"/>
            <a:ext cx="8280920" cy="331236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cs-CZ" sz="2000" dirty="0"/>
              <a:t>Který segment vyberete a proč?</a:t>
            </a:r>
          </a:p>
          <a:p>
            <a:pPr>
              <a:lnSpc>
                <a:spcPct val="150000"/>
              </a:lnSpc>
            </a:pPr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Vyberte jen jeden.</a:t>
            </a:r>
          </a:p>
          <a:p>
            <a:pPr>
              <a:lnSpc>
                <a:spcPct val="150000"/>
              </a:lnSpc>
            </a:pPr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Jaký odhadujete jeho nákupní potenciál?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0E84A6C-49C7-484F-8960-E02D7FF619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33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42"/>
    </mc:Choice>
    <mc:Fallback>
      <p:transition spd="slow" advTm="28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muž&#10;&#10;Popis byl vytvořen automaticky">
            <a:extLst>
              <a:ext uri="{FF2B5EF4-FFF2-40B4-BE49-F238E27FC236}">
                <a16:creationId xmlns:a16="http://schemas.microsoft.com/office/drawing/2014/main" id="{D9ED8903-239B-514B-ACB8-BF543957D6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7"/>
          <a:stretch/>
        </p:blipFill>
        <p:spPr>
          <a:xfrm>
            <a:off x="532967" y="0"/>
            <a:ext cx="8078065" cy="5143500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F843D04C-96DF-468B-A246-82FA64E69A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45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103"/>
    </mc:Choice>
    <mc:Fallback>
      <p:transition spd="slow" advTm="751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04300" y="915566"/>
            <a:ext cx="8280920" cy="370556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cs-CZ" sz="2000" dirty="0"/>
              <a:t>Výběr firmy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Segmentace</a:t>
            </a:r>
          </a:p>
          <a:p>
            <a:pPr>
              <a:lnSpc>
                <a:spcPct val="150000"/>
              </a:lnSpc>
            </a:pPr>
            <a:r>
              <a:rPr lang="cs-CZ" altLang="cs-CZ" sz="20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Targeting</a:t>
            </a:r>
            <a:endParaRPr lang="cs-CZ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cs-CZ" altLang="cs-CZ" sz="2000" dirty="0">
                <a:solidFill>
                  <a:srgbClr val="307871"/>
                </a:solidFill>
                <a:latin typeface="Times New Roman"/>
                <a:cs typeface="Times New Roman"/>
              </a:rPr>
              <a:t>Positioning</a:t>
            </a:r>
          </a:p>
          <a:p>
            <a:pPr>
              <a:lnSpc>
                <a:spcPct val="150000"/>
              </a:lnSpc>
            </a:pPr>
            <a:r>
              <a:rPr lang="cs-CZ" altLang="cs-CZ" sz="2000" dirty="0">
                <a:solidFill>
                  <a:srgbClr val="307871"/>
                </a:solidFill>
                <a:latin typeface="Times New Roman"/>
                <a:cs typeface="Times New Roman"/>
              </a:rPr>
              <a:t>Marketingový mix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 dirty="0"/>
              <a:t>Marketingová strategie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40894BC-3CF9-4A4B-AD45-A70E6A365C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87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56"/>
    </mc:Choice>
    <mc:Fallback>
      <p:transition spd="slow" advTm="15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78084" y="705841"/>
            <a:ext cx="8280920" cy="3705560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cs-CZ" sz="2000" dirty="0">
                <a:solidFill>
                  <a:srgbClr val="307871"/>
                </a:solidFill>
                <a:latin typeface="Times New Roman"/>
                <a:cs typeface="Times New Roman"/>
              </a:rPr>
              <a:t>Max 6 lidí v týmu</a:t>
            </a:r>
          </a:p>
          <a:p>
            <a:pPr>
              <a:lnSpc>
                <a:spcPct val="150000"/>
              </a:lnSpc>
            </a:pPr>
            <a:r>
              <a:rPr lang="cs-CZ" altLang="cs-CZ" sz="2000" dirty="0">
                <a:solidFill>
                  <a:srgbClr val="307871"/>
                </a:solidFill>
                <a:latin typeface="Times New Roman"/>
                <a:cs typeface="Times New Roman"/>
              </a:rPr>
              <a:t>Max 15 bodů pro každého v týmu</a:t>
            </a:r>
            <a:endParaRPr lang="cs-CZ" dirty="0"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cs-CZ" altLang="cs-CZ" sz="2000" dirty="0">
                <a:solidFill>
                  <a:srgbClr val="307871"/>
                </a:solidFill>
                <a:latin typeface="Times New Roman"/>
                <a:cs typeface="Times New Roman"/>
              </a:rPr>
              <a:t>Zpracování v seminářích – odevzdání do konce listopadu</a:t>
            </a:r>
          </a:p>
          <a:p>
            <a:pPr>
              <a:lnSpc>
                <a:spcPct val="150000"/>
              </a:lnSpc>
            </a:pPr>
            <a:r>
              <a:rPr lang="cs-CZ" altLang="cs-CZ" sz="2000" dirty="0">
                <a:solidFill>
                  <a:srgbClr val="307871"/>
                </a:solidFill>
                <a:latin typeface="Times New Roman"/>
                <a:cs typeface="Times New Roman"/>
              </a:rPr>
              <a:t>Výstup - Soubor v PPT a prezentace na semináři - hodnotíme souhrnně</a:t>
            </a:r>
          </a:p>
          <a:p>
            <a:pPr>
              <a:lnSpc>
                <a:spcPct val="150000"/>
              </a:lnSpc>
            </a:pPr>
            <a:r>
              <a:rPr lang="cs-CZ" altLang="cs-CZ" sz="2000" dirty="0">
                <a:solidFill>
                  <a:srgbClr val="307871"/>
                </a:solidFill>
                <a:latin typeface="Times New Roman"/>
                <a:cs typeface="Times New Roman"/>
              </a:rPr>
              <a:t>Části práce - a) vybraná firma b) segmentace c) positioning d) 4P</a:t>
            </a:r>
          </a:p>
          <a:p>
            <a:pPr>
              <a:lnSpc>
                <a:spcPct val="150000"/>
              </a:lnSpc>
            </a:pPr>
            <a:r>
              <a:rPr lang="cs-CZ" altLang="cs-CZ" sz="2000" dirty="0">
                <a:solidFill>
                  <a:srgbClr val="307871"/>
                </a:solidFill>
                <a:latin typeface="Times New Roman"/>
                <a:cs typeface="Times New Roman"/>
              </a:rPr>
              <a:t>17. 11. - výběr firmy + segmentace</a:t>
            </a:r>
          </a:p>
          <a:p>
            <a:pPr>
              <a:lnSpc>
                <a:spcPct val="150000"/>
              </a:lnSpc>
            </a:pPr>
            <a:r>
              <a:rPr lang="cs-CZ" altLang="cs-CZ" sz="2000" dirty="0">
                <a:solidFill>
                  <a:srgbClr val="307871"/>
                </a:solidFill>
                <a:latin typeface="Times New Roman"/>
                <a:cs typeface="Times New Roman"/>
              </a:rPr>
              <a:t>24. 11. - </a:t>
            </a:r>
            <a:r>
              <a:rPr lang="cs-CZ" altLang="cs-CZ" sz="2000" dirty="0" err="1">
                <a:solidFill>
                  <a:srgbClr val="307871"/>
                </a:solidFill>
                <a:latin typeface="Times New Roman"/>
                <a:cs typeface="Times New Roman"/>
              </a:rPr>
              <a:t>targeting</a:t>
            </a:r>
            <a:r>
              <a:rPr lang="cs-CZ" altLang="cs-CZ" sz="2000" dirty="0">
                <a:solidFill>
                  <a:srgbClr val="307871"/>
                </a:solidFill>
                <a:latin typeface="Times New Roman"/>
                <a:cs typeface="Times New Roman"/>
              </a:rPr>
              <a:t> + positioning</a:t>
            </a:r>
          </a:p>
          <a:p>
            <a:pPr>
              <a:lnSpc>
                <a:spcPct val="150000"/>
              </a:lnSpc>
            </a:pPr>
            <a:r>
              <a:rPr lang="cs-CZ" altLang="cs-CZ" sz="2000" dirty="0">
                <a:solidFill>
                  <a:srgbClr val="307871"/>
                </a:solidFill>
                <a:latin typeface="Times New Roman"/>
                <a:cs typeface="Times New Roman"/>
              </a:rPr>
              <a:t>1. 12. - marketingový mix</a:t>
            </a:r>
          </a:p>
          <a:p>
            <a:pPr>
              <a:lnSpc>
                <a:spcPct val="150000"/>
              </a:lnSpc>
            </a:pPr>
            <a:endParaRPr lang="cs-CZ" altLang="cs-CZ" sz="2000" b="1" dirty="0">
              <a:solidFill>
                <a:srgbClr val="307871"/>
              </a:solidFill>
              <a:latin typeface="Times New Roman"/>
              <a:cs typeface="Times New Roman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 lIns="91440" tIns="45720" rIns="91440" bIns="45720" anchor="t">
            <a:noAutofit/>
          </a:bodyPr>
          <a:lstStyle/>
          <a:p>
            <a:r>
              <a:rPr lang="cs-CZ" dirty="0" err="1">
                <a:cs typeface="Times New Roman"/>
              </a:rPr>
              <a:t>Info</a:t>
            </a:r>
            <a:r>
              <a:rPr lang="cs-CZ" dirty="0">
                <a:cs typeface="Times New Roman"/>
              </a:rPr>
              <a:t> k projektu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E220C25-0C7F-43DD-857C-5926D21DF2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43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219"/>
    </mc:Choice>
    <mc:Fallback>
      <p:transition spd="slow" advTm="105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04300" y="915566"/>
            <a:ext cx="8280920" cy="331236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cs-CZ" sz="2000" dirty="0"/>
              <a:t>Analyzovat trh – zákaznické segmenty, konkurence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Vybrat vhodný segment na základě vybraných kritérií</a:t>
            </a:r>
          </a:p>
          <a:p>
            <a:pPr>
              <a:lnSpc>
                <a:spcPct val="150000"/>
              </a:lnSpc>
            </a:pPr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Navrhnout odlišení od konkurence</a:t>
            </a:r>
          </a:p>
          <a:p>
            <a:pPr>
              <a:lnSpc>
                <a:spcPct val="150000"/>
              </a:lnSpc>
            </a:pPr>
            <a:r>
              <a:rPr lang="cs-CZ" altLang="cs-CZ" sz="2000" dirty="0">
                <a:solidFill>
                  <a:srgbClr val="307871"/>
                </a:solidFill>
                <a:latin typeface="Times New Roman"/>
                <a:cs typeface="Times New Roman"/>
              </a:rPr>
              <a:t>Kreativa – sdělení, rozpoznatelnost</a:t>
            </a:r>
          </a:p>
          <a:p>
            <a:pPr>
              <a:lnSpc>
                <a:spcPct val="150000"/>
              </a:lnSpc>
            </a:pPr>
            <a:r>
              <a:rPr lang="cs-CZ" altLang="cs-CZ" sz="2000" dirty="0">
                <a:solidFill>
                  <a:srgbClr val="307871"/>
                </a:solidFill>
                <a:latin typeface="Times New Roman"/>
                <a:cs typeface="Times New Roman"/>
              </a:rPr>
              <a:t>Přizpůsobit marketingový mix – jednotlivé P na základě STP</a:t>
            </a:r>
          </a:p>
          <a:p>
            <a:pPr>
              <a:lnSpc>
                <a:spcPct val="150000"/>
              </a:lnSpc>
            </a:pPr>
            <a:r>
              <a:rPr lang="cs-CZ" altLang="cs-CZ" sz="2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Můžete konzultovat dle potřeby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 lIns="91440" tIns="45720" rIns="91440" bIns="45720" anchor="t">
            <a:noAutofit/>
          </a:bodyPr>
          <a:lstStyle/>
          <a:p>
            <a:r>
              <a:rPr lang="cs-CZ" dirty="0"/>
              <a:t>Průběh projektu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8CBDD97-8D0D-4782-AB26-4307EC6605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75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364"/>
    </mc:Choice>
    <mc:Fallback>
      <p:transition spd="slow" advTm="56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04300" y="915566"/>
            <a:ext cx="8280920" cy="3456384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2000" dirty="0"/>
              <a:t>Existující firma</a:t>
            </a:r>
          </a:p>
          <a:p>
            <a:r>
              <a:rPr lang="cs-CZ" sz="2000" dirty="0"/>
              <a:t>Nová marketingová strategie</a:t>
            </a:r>
          </a:p>
          <a:p>
            <a:r>
              <a:rPr lang="cs-CZ" sz="2000" dirty="0"/>
              <a:t>Odvětví/produktová kategorie:</a:t>
            </a:r>
          </a:p>
          <a:p>
            <a:pPr marL="457200" indent="-457200">
              <a:buAutoNum type="alphaLcParenR"/>
            </a:pPr>
            <a:r>
              <a:rPr lang="cs-CZ" sz="2000" dirty="0"/>
              <a:t>Kosmetika – šampony, krémy, parfémy, …</a:t>
            </a:r>
          </a:p>
          <a:p>
            <a:pPr marL="457200" indent="-457200">
              <a:buAutoNum type="alphaLcParenR"/>
            </a:pPr>
            <a:r>
              <a:rPr lang="cs-CZ" sz="2000" dirty="0"/>
              <a:t>Nápoje – džusy, voda, energetické nápoje, pivo, …</a:t>
            </a:r>
          </a:p>
          <a:p>
            <a:pPr marL="457200" indent="-457200">
              <a:buAutoNum type="alphaLcParenR"/>
            </a:pPr>
            <a:r>
              <a:rPr lang="cs-CZ" sz="2000" dirty="0"/>
              <a:t>Potraviny – pečivo, sladkosti, mléčné výrobky, … </a:t>
            </a:r>
          </a:p>
          <a:p>
            <a:pPr marL="457200" indent="-457200">
              <a:buAutoNum type="alphaLcParenR"/>
            </a:pPr>
            <a:r>
              <a:rPr lang="cs-CZ" sz="2000" dirty="0"/>
              <a:t>Potřeby pro děti – výživa, hygienické potřeby, plenky, …</a:t>
            </a:r>
          </a:p>
          <a:p>
            <a:pPr marL="457200" indent="-457200">
              <a:buAutoNum type="alphaLcParenR"/>
            </a:pPr>
            <a:r>
              <a:rPr lang="cs-CZ" sz="2000" dirty="0"/>
              <a:t>Káva</a:t>
            </a:r>
          </a:p>
          <a:p>
            <a:pPr marL="457200" indent="-457200">
              <a:buAutoNum type="alphaLcParenR"/>
            </a:pPr>
            <a:r>
              <a:rPr lang="cs-CZ" sz="2000" dirty="0"/>
              <a:t>Čisticí prostředky – tablety do myčky, prací prášky, WC, …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272808" cy="507703"/>
          </a:xfrm>
        </p:spPr>
        <p:txBody>
          <a:bodyPr/>
          <a:lstStyle/>
          <a:p>
            <a:r>
              <a:rPr lang="cs-CZ" dirty="0"/>
              <a:t>Volba firmy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164D1AC-9B10-48CA-9FAF-577DE3E321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7646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627"/>
    </mc:Choice>
    <mc:Fallback>
      <p:transition spd="slow" advTm="516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04300" y="915566"/>
            <a:ext cx="8280920" cy="3312368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cs-CZ" sz="2000" dirty="0"/>
              <a:t>Segmenty dle libovolných kritérií, ale opodstatněné a smysluplné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Kombinace kritérií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Věk, pohlaví, vzdělání, bydliště, …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Zájmy, aktivity, názory, finance, …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Segment: kritéria + velikost, stručný popis segmentu</a:t>
            </a:r>
          </a:p>
          <a:p>
            <a:pPr>
              <a:lnSpc>
                <a:spcPct val="150000"/>
              </a:lnSpc>
            </a:pPr>
            <a:r>
              <a:rPr lang="cs-CZ" sz="2000" b="1" dirty="0"/>
              <a:t>www.Atlascechu.cz </a:t>
            </a:r>
          </a:p>
          <a:p>
            <a:pPr>
              <a:lnSpc>
                <a:spcPct val="150000"/>
              </a:lnSpc>
            </a:pPr>
            <a:endParaRPr lang="cs-CZ" sz="2000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 dirty="0"/>
              <a:t>Segmentace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D0D1028-4718-448F-AA85-D195C63D25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46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64"/>
    </mc:Choice>
    <mc:Fallback>
      <p:transition spd="slow" advTm="70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 dirty="0"/>
              <a:t>Segment 1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BA1AA23-81C0-8F4D-8FDF-6599945A28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534" y="1059582"/>
            <a:ext cx="5419042" cy="363413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6C43644-97A5-FB48-ABE5-3D7695968A6B}"/>
              </a:ext>
            </a:extLst>
          </p:cNvPr>
          <p:cNvSpPr txBox="1"/>
          <p:nvPr/>
        </p:nvSpPr>
        <p:spPr>
          <a:xfrm>
            <a:off x="457200" y="1299882"/>
            <a:ext cx="22493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MSK</a:t>
            </a:r>
          </a:p>
          <a:p>
            <a:r>
              <a:rPr lang="cs-CZ" dirty="0"/>
              <a:t>Spokojení s financemi</a:t>
            </a:r>
          </a:p>
          <a:p>
            <a:r>
              <a:rPr lang="cs-CZ" dirty="0"/>
              <a:t>Chataři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2116B11-0820-41B9-BCCF-F892C81C2A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59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79"/>
    </mc:Choice>
    <mc:Fallback>
      <p:transition spd="slow" advTm="22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 dirty="0"/>
              <a:t>Segment 2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94D5950-74DE-F647-BBBB-DC5801C69A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131590"/>
            <a:ext cx="5184576" cy="350600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E2309E2-BC83-C44E-BF92-2A63746E1F8D}"/>
              </a:ext>
            </a:extLst>
          </p:cNvPr>
          <p:cNvSpPr txBox="1"/>
          <p:nvPr/>
        </p:nvSpPr>
        <p:spPr>
          <a:xfrm>
            <a:off x="457200" y="1299882"/>
            <a:ext cx="15440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Centrum měst</a:t>
            </a:r>
          </a:p>
          <a:p>
            <a:r>
              <a:rPr lang="cs-CZ" dirty="0"/>
              <a:t>SŠ s maturitou</a:t>
            </a:r>
          </a:p>
          <a:p>
            <a:r>
              <a:rPr lang="cs-CZ" dirty="0"/>
              <a:t>Mají děti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60B9A89-BB99-4855-AC08-9E76EF9A00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83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47"/>
    </mc:Choice>
    <mc:Fallback>
      <p:transition spd="slow" advTm="16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 dirty="0"/>
              <a:t>Segment 3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E2309E2-BC83-C44E-BF92-2A63746E1F8D}"/>
              </a:ext>
            </a:extLst>
          </p:cNvPr>
          <p:cNvSpPr txBox="1"/>
          <p:nvPr/>
        </p:nvSpPr>
        <p:spPr>
          <a:xfrm>
            <a:off x="457200" y="1299882"/>
            <a:ext cx="13644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VŠ</a:t>
            </a:r>
          </a:p>
          <a:p>
            <a:r>
              <a:rPr lang="cs-CZ" dirty="0"/>
              <a:t>Zaměstnanci</a:t>
            </a:r>
          </a:p>
          <a:p>
            <a:r>
              <a:rPr lang="cs-CZ" dirty="0"/>
              <a:t>Nemají děti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08A7A48-7415-E84C-A0C8-01FDA14FAE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013263"/>
            <a:ext cx="5472608" cy="3693604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16EA970-D983-4DEA-842C-464E59521C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875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64"/>
    </mc:Choice>
    <mc:Fallback>
      <p:transition spd="slow" advTm="25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0.5|0.3|0.3|0.3|0.3|0.4|0.4|0.6"/>
</p:tagLst>
</file>

<file path=ppt/theme/theme1.xml><?xml version="1.0" encoding="utf-8"?>
<a:theme xmlns:a="http://schemas.openxmlformats.org/drawingml/2006/main" name="SLU">
  <a:themeElements>
    <a:clrScheme name="OPF">
      <a:dk1>
        <a:srgbClr val="307871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U-pismo_Tim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2679</TotalTime>
  <Words>302</Words>
  <Application>Microsoft Office PowerPoint</Application>
  <PresentationFormat>Předvádění na obrazovce (16:9)</PresentationFormat>
  <Paragraphs>77</Paragraphs>
  <Slides>11</Slides>
  <Notes>9</Notes>
  <HiddenSlides>0</HiddenSlides>
  <MMClips>11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SLU</vt:lpstr>
      <vt:lpstr>Týmový projekt</vt:lpstr>
      <vt:lpstr>Marketingová strategie</vt:lpstr>
      <vt:lpstr>Info k projektu</vt:lpstr>
      <vt:lpstr>Průběh projektu</vt:lpstr>
      <vt:lpstr>Volba firmy</vt:lpstr>
      <vt:lpstr>Segmentace</vt:lpstr>
      <vt:lpstr>Segment 1 </vt:lpstr>
      <vt:lpstr>Segment 2 </vt:lpstr>
      <vt:lpstr>Segment 3 </vt:lpstr>
      <vt:lpstr>Targeting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Václav Minařík</dc:creator>
  <cp:lastModifiedBy>Lukon Mik</cp:lastModifiedBy>
  <cp:revision>122</cp:revision>
  <dcterms:created xsi:type="dcterms:W3CDTF">2016-07-06T15:42:34Z</dcterms:created>
  <dcterms:modified xsi:type="dcterms:W3CDTF">2021-11-17T19:45:25Z</dcterms:modified>
</cp:coreProperties>
</file>