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4">
  <p:sldMasterIdLst>
    <p:sldMasterId id="2147483648" r:id="rId1"/>
  </p:sldMasterIdLst>
  <p:notesMasterIdLst>
    <p:notesMasterId r:id="rId29"/>
  </p:notesMasterIdLst>
  <p:sldIdLst>
    <p:sldId id="258" r:id="rId2"/>
    <p:sldId id="263" r:id="rId3"/>
    <p:sldId id="338" r:id="rId4"/>
    <p:sldId id="315" r:id="rId5"/>
    <p:sldId id="337" r:id="rId6"/>
    <p:sldId id="336" r:id="rId7"/>
    <p:sldId id="335" r:id="rId8"/>
    <p:sldId id="339" r:id="rId9"/>
    <p:sldId id="340" r:id="rId10"/>
    <p:sldId id="334" r:id="rId11"/>
    <p:sldId id="333" r:id="rId12"/>
    <p:sldId id="332" r:id="rId13"/>
    <p:sldId id="331" r:id="rId14"/>
    <p:sldId id="330" r:id="rId15"/>
    <p:sldId id="329" r:id="rId16"/>
    <p:sldId id="341" r:id="rId17"/>
    <p:sldId id="328" r:id="rId18"/>
    <p:sldId id="326" r:id="rId19"/>
    <p:sldId id="325" r:id="rId20"/>
    <p:sldId id="327" r:id="rId21"/>
    <p:sldId id="324" r:id="rId22"/>
    <p:sldId id="321" r:id="rId23"/>
    <p:sldId id="323" r:id="rId24"/>
    <p:sldId id="322" r:id="rId25"/>
    <p:sldId id="342" r:id="rId26"/>
    <p:sldId id="320" r:id="rId27"/>
    <p:sldId id="287" r:id="rId28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902" autoAdjust="0"/>
  </p:normalViewPr>
  <p:slideViewPr>
    <p:cSldViewPr snapToGrid="0">
      <p:cViewPr varScale="1">
        <p:scale>
          <a:sx n="107" d="100"/>
          <a:sy n="107" d="100"/>
        </p:scale>
        <p:origin x="114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2000">
                <a:latin typeface="Arial"/>
              </a:rPr>
              <a:t>Klikněte pro úpravu formátu komentářů</a:t>
            </a:r>
            <a:endParaRPr/>
          </a:p>
        </p:txBody>
      </p:sp>
      <p:sp>
        <p:nvSpPr>
          <p:cNvPr id="78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cs-CZ" sz="1400">
                <a:latin typeface="Times New Roman"/>
              </a:rPr>
              <a:t>&lt;záhlaví&gt;</a:t>
            </a:r>
            <a:endParaRPr/>
          </a:p>
        </p:txBody>
      </p:sp>
      <p:sp>
        <p:nvSpPr>
          <p:cNvPr id="79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cs-CZ" sz="1400">
                <a:latin typeface="Times New Roman"/>
              </a:rPr>
              <a:t>&lt;datum/čas&gt;</a:t>
            </a:r>
            <a:endParaRPr/>
          </a:p>
        </p:txBody>
      </p:sp>
      <p:sp>
        <p:nvSpPr>
          <p:cNvPr id="80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cs-CZ" sz="1400">
                <a:latin typeface="Times New Roman"/>
              </a:rPr>
              <a:t>&lt;zápatí&gt;</a:t>
            </a:r>
            <a:endParaRPr/>
          </a:p>
        </p:txBody>
      </p:sp>
      <p:sp>
        <p:nvSpPr>
          <p:cNvPr id="81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50A2ECB-C4ED-4CCD-B6F6-23C85EAE876C}" type="slidenum">
              <a:rPr lang="cs-CZ" sz="1400">
                <a:latin typeface="Times New Roman"/>
              </a:r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7469724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4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5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0" name="PlaceHolder 5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3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pic>
        <p:nvPicPr>
          <p:cNvPr id="34" name="Obrázek 33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  <p:pic>
        <p:nvPicPr>
          <p:cNvPr id="35" name="Obrázek 34"/>
          <p:cNvPicPr/>
          <p:nvPr/>
        </p:nvPicPr>
        <p:blipFill>
          <a:blip r:embed="rId2"/>
          <a:stretch/>
        </p:blipFill>
        <p:spPr>
          <a:xfrm>
            <a:off x="2702160" y="1203480"/>
            <a:ext cx="3738600" cy="2982960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t>11.10.2021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67211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8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251640" y="195480"/>
            <a:ext cx="4536000" cy="23526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3" name="PlaceHolder 3"/>
          <p:cNvSpPr>
            <a:spLocks noGrp="1"/>
          </p:cNvSpPr>
          <p:nvPr>
            <p:ph type="body"/>
          </p:nvPr>
        </p:nvSpPr>
        <p:spPr>
          <a:xfrm>
            <a:off x="45720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4" name="PlaceHolder 4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298296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7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18" name="PlaceHolder 4"/>
          <p:cNvSpPr>
            <a:spLocks noGrp="1"/>
          </p:cNvSpPr>
          <p:nvPr>
            <p:ph type="body"/>
          </p:nvPr>
        </p:nvSpPr>
        <p:spPr>
          <a:xfrm>
            <a:off x="4674240" y="276192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251640" y="195480"/>
            <a:ext cx="4536000" cy="50724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/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1" name="PlaceHolder 3"/>
          <p:cNvSpPr>
            <a:spLocks noGrp="1"/>
          </p:cNvSpPr>
          <p:nvPr>
            <p:ph type="body"/>
          </p:nvPr>
        </p:nvSpPr>
        <p:spPr>
          <a:xfrm>
            <a:off x="4674240" y="1203480"/>
            <a:ext cx="401580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  <p:sp>
        <p:nvSpPr>
          <p:cNvPr id="22" name="PlaceHolder 4"/>
          <p:cNvSpPr>
            <a:spLocks noGrp="1"/>
          </p:cNvSpPr>
          <p:nvPr>
            <p:ph type="body"/>
          </p:nvPr>
        </p:nvSpPr>
        <p:spPr>
          <a:xfrm>
            <a:off x="457200" y="2761920"/>
            <a:ext cx="8229240" cy="1422720"/>
          </a:xfrm>
          <a:prstGeom prst="rect">
            <a:avLst/>
          </a:prstGeom>
        </p:spPr>
        <p:txBody>
          <a:bodyPr lIns="0" tIns="0" rIns="0" bIns="0"/>
          <a:lstStyle/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cs-CZ">
                <a:latin typeface="Times New Roman"/>
              </a:rPr>
              <a:t>Klikněte pro úpravu formátu textu nadpisu</a:t>
            </a:r>
            <a:endParaRPr/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</p:spPr>
        <p:txBody>
          <a:bodyPr lIns="0" tIns="0" rIns="0" bIns="0"/>
          <a:lstStyle/>
          <a:p>
            <a:pPr>
              <a:buSzPct val="45000"/>
              <a:buFont typeface="StarSymbol"/>
              <a:buChar char=""/>
            </a:pPr>
            <a:r>
              <a:rPr lang="cs-CZ" sz="3200">
                <a:latin typeface="Times New Roman"/>
              </a:rPr>
              <a:t>Klikněte pro úpravu formátu textu osnovy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cs-CZ" sz="2400">
                <a:latin typeface="Times New Roman"/>
              </a:rPr>
              <a:t>Druhá úroveň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Třetí úroveň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cs-CZ" sz="2000">
                <a:latin typeface="Times New Roman"/>
              </a:rPr>
              <a:t>Čtvrtá úroveň osnovy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Pátá úroveň osnovy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Šestá úroveň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cs-CZ" sz="2000">
                <a:latin typeface="Times New Roman"/>
              </a:rPr>
              <a:t>Sedmá úroveň</a:t>
            </a:r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algn="l"/>
            <a:endParaRPr lang="cs-CZ" sz="3000" b="1" dirty="0"/>
          </a:p>
          <a:p>
            <a:pPr lvl="0"/>
            <a:endParaRPr lang="cs-CZ" sz="3000" b="1" cap="all" dirty="0"/>
          </a:p>
          <a:p>
            <a:pPr lvl="0"/>
            <a:endParaRPr lang="cs-CZ" sz="3000" b="1" cap="all" dirty="0"/>
          </a:p>
          <a:p>
            <a:pPr lvl="0"/>
            <a:r>
              <a:rPr lang="cs-CZ" sz="3000" b="1" cap="all" dirty="0"/>
              <a:t>Nauka o podniku</a:t>
            </a:r>
          </a:p>
          <a:p>
            <a:pPr lvl="0"/>
            <a:r>
              <a:rPr lang="cs-CZ" sz="3000" b="1" cap="all" dirty="0"/>
              <a:t>-</a:t>
            </a:r>
          </a:p>
          <a:p>
            <a:pPr lvl="0"/>
            <a:r>
              <a:rPr lang="cs-CZ" sz="2600" b="1" cap="all" dirty="0"/>
              <a:t>Výrobní proces a jeho kapacita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931524"/>
            <a:ext cx="3604568" cy="145604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 seznámit se s výrobním procesem a s faktory ovlivňujícími jeho kapacitu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56047" y="3723879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Šárka </a:t>
            </a:r>
            <a:r>
              <a:rPr lang="cs-CZ" altLang="cs-CZ" sz="900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Čemerková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Přednášející </a:t>
            </a:r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8584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18984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Hromadná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označována také jako velkosériová produkce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založena na týdenním (měsíčním) plánu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výrobků pro masovou spotřebu, kdy výrobek není během výroby spojen s konkrétním zákazníkem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toaletní papír</a:t>
            </a:r>
          </a:p>
        </p:txBody>
      </p:sp>
    </p:spTree>
    <p:extLst>
      <p:ext uri="{BB962C8B-B14F-4D97-AF65-F5344CB8AC3E}">
        <p14:creationId xmlns:p14="http://schemas.microsoft.com/office/powerpoint/2010/main" val="254222280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EA2DA24-6D5C-4350-8461-7B88B2062FD8}"/>
              </a:ext>
            </a:extLst>
          </p:cNvPr>
          <p:cNvSpPr/>
          <p:nvPr/>
        </p:nvSpPr>
        <p:spPr>
          <a:xfrm>
            <a:off x="556260" y="527392"/>
            <a:ext cx="7530100" cy="3042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05000"/>
              </a:lnSpc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Plánování výroby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centrálně plánované hospodářství vs. tržní hospodářství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plán výroby odvozen z údajů a analýz, které zpracovává a vyhotovuje odbytový útvar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cs typeface="Times New Roman" panose="02020603050405020304" pitchFamily="18" charset="0"/>
              </a:rPr>
              <a:t>oblasti plánování: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sortimentní skladby produkce na příslušné plánovací období (měsíc, kvartál, pololetí)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plánování technické stránky výrobního procesu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plán spotřeby výrobních faktorů a jejich zajištění</a:t>
            </a: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83054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3A56E5C3-AC52-4C75-B2E0-7B03D6220470}"/>
              </a:ext>
            </a:extLst>
          </p:cNvPr>
          <p:cNvSpPr/>
          <p:nvPr/>
        </p:nvSpPr>
        <p:spPr>
          <a:xfrm>
            <a:off x="312420" y="527392"/>
            <a:ext cx="7568200" cy="24313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  <a:spcAft>
                <a:spcPts val="600"/>
              </a:spcAft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Plán sortimentní skladby produkce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vychází z výrobního programu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není nutné vyrábět celou paletu výrobků obsažených ve výrobním program – požadavek zákazníka</a:t>
            </a:r>
          </a:p>
          <a:p>
            <a:pPr marL="342900" indent="-342900" algn="just">
              <a:lnSpc>
                <a:spcPct val="105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o co největší využití stavebnicové konstrukce a univerzálních dílů</a:t>
            </a:r>
          </a:p>
        </p:txBody>
      </p:sp>
    </p:spTree>
    <p:extLst>
      <p:ext uri="{BB962C8B-B14F-4D97-AF65-F5344CB8AC3E}">
        <p14:creationId xmlns:p14="http://schemas.microsoft.com/office/powerpoint/2010/main" val="2152326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847CF64-9BB8-41D8-AFF4-71DD189A1FED}"/>
              </a:ext>
            </a:extLst>
          </p:cNvPr>
          <p:cNvSpPr/>
          <p:nvPr/>
        </p:nvSpPr>
        <p:spPr>
          <a:xfrm>
            <a:off x="390160" y="527392"/>
            <a:ext cx="7490460" cy="29777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Technická stránka výrobního procesu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péče o výrobní zařízení a nářadí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technická úroveň výrobního zařízení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velké výrobní dávky vs. flexibilita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uspořádání výrobních zařízení: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sériově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(za sebou)  - výrobek musí být opracován na každém výrobním zařízení</a:t>
            </a:r>
          </a:p>
          <a:p>
            <a:pPr marL="800100" lvl="1" indent="-342900">
              <a:buFont typeface="Courier New" panose="02070309020205020404" pitchFamily="49" charset="0"/>
              <a:buChar char="o"/>
            </a:pPr>
            <a:r>
              <a:rPr lang="cs-CZ" b="1" dirty="0">
                <a:latin typeface="+mj-lt"/>
                <a:cs typeface="Times New Roman" panose="02020603050405020304" pitchFamily="18" charset="0"/>
              </a:rPr>
              <a:t>paralelně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 (vedle sebe) - výrobek se opracovává pouze na jednom z těchto zařízení</a:t>
            </a:r>
          </a:p>
        </p:txBody>
      </p:sp>
    </p:spTree>
    <p:extLst>
      <p:ext uri="{BB962C8B-B14F-4D97-AF65-F5344CB8AC3E}">
        <p14:creationId xmlns:p14="http://schemas.microsoft.com/office/powerpoint/2010/main" val="7030766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1" name="Obdélník 20">
            <a:extLst>
              <a:ext uri="{FF2B5EF4-FFF2-40B4-BE49-F238E27FC236}">
                <a16:creationId xmlns:a16="http://schemas.microsoft.com/office/drawing/2014/main" xmlns="" id="{976FBA51-4198-479E-9181-6AAA80E3E782}"/>
              </a:ext>
            </a:extLst>
          </p:cNvPr>
          <p:cNvSpPr/>
          <p:nvPr/>
        </p:nvSpPr>
        <p:spPr>
          <a:xfrm>
            <a:off x="3528010" y="3524420"/>
            <a:ext cx="965215" cy="304079"/>
          </a:xfrm>
          <a:prstGeom prst="rect">
            <a:avLst/>
          </a:prstGeom>
          <a:solidFill>
            <a:schemeClr val="accent2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cs-CZ"/>
          </a:p>
        </p:txBody>
      </p:sp>
      <p:cxnSp>
        <p:nvCxnSpPr>
          <p:cNvPr id="26" name="Přímá spojnice 25">
            <a:extLst>
              <a:ext uri="{FF2B5EF4-FFF2-40B4-BE49-F238E27FC236}">
                <a16:creationId xmlns:a16="http://schemas.microsoft.com/office/drawing/2014/main" xmlns="" id="{4DEC9F18-6102-4396-98AF-52ED25C96FD6}"/>
              </a:ext>
            </a:extLst>
          </p:cNvPr>
          <p:cNvCxnSpPr>
            <a:cxnSpLocks/>
          </p:cNvCxnSpPr>
          <p:nvPr/>
        </p:nvCxnSpPr>
        <p:spPr>
          <a:xfrm flipH="1">
            <a:off x="4514151" y="4297633"/>
            <a:ext cx="34477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7" name="Skupina 46">
            <a:extLst>
              <a:ext uri="{FF2B5EF4-FFF2-40B4-BE49-F238E27FC236}">
                <a16:creationId xmlns:a16="http://schemas.microsoft.com/office/drawing/2014/main" xmlns="" id="{011CA4E2-D5C9-48BB-BE51-24345C0D0AAD}"/>
              </a:ext>
            </a:extLst>
          </p:cNvPr>
          <p:cNvGrpSpPr/>
          <p:nvPr/>
        </p:nvGrpSpPr>
        <p:grpSpPr>
          <a:xfrm>
            <a:off x="3155950" y="3014879"/>
            <a:ext cx="1713421" cy="1417416"/>
            <a:chOff x="4002615" y="3014879"/>
            <a:chExt cx="866756" cy="928369"/>
          </a:xfrm>
          <a:solidFill>
            <a:schemeClr val="accent2"/>
          </a:solidFill>
        </p:grpSpPr>
        <p:sp>
          <p:nvSpPr>
            <p:cNvPr id="20" name="Obdélník 19">
              <a:extLst>
                <a:ext uri="{FF2B5EF4-FFF2-40B4-BE49-F238E27FC236}">
                  <a16:creationId xmlns:a16="http://schemas.microsoft.com/office/drawing/2014/main" xmlns="" id="{14513F85-3C61-455F-B520-5803D64570CC}"/>
                </a:ext>
              </a:extLst>
            </p:cNvPr>
            <p:cNvSpPr/>
            <p:nvPr/>
          </p:nvSpPr>
          <p:spPr>
            <a:xfrm>
              <a:off x="4192879" y="3014879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2" name="Přímá spojnice 21">
              <a:extLst>
                <a:ext uri="{FF2B5EF4-FFF2-40B4-BE49-F238E27FC236}">
                  <a16:creationId xmlns:a16="http://schemas.microsoft.com/office/drawing/2014/main" xmlns="" id="{04CD4213-5366-4AB8-9D07-549B495027BB}"/>
                </a:ext>
              </a:extLst>
            </p:cNvPr>
            <p:cNvCxnSpPr/>
            <p:nvPr/>
          </p:nvCxnSpPr>
          <p:spPr>
            <a:xfrm flipH="1" flipV="1">
              <a:off x="4864085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Přímá spojnice 22">
              <a:extLst>
                <a:ext uri="{FF2B5EF4-FFF2-40B4-BE49-F238E27FC236}">
                  <a16:creationId xmlns:a16="http://schemas.microsoft.com/office/drawing/2014/main" xmlns="" id="{6FCF3042-1BDB-4634-8995-6F775E63EA44}"/>
                </a:ext>
              </a:extLst>
            </p:cNvPr>
            <p:cNvCxnSpPr/>
            <p:nvPr/>
          </p:nvCxnSpPr>
          <p:spPr>
            <a:xfrm flipH="1">
              <a:off x="4684392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Obdélník 23">
              <a:extLst>
                <a:ext uri="{FF2B5EF4-FFF2-40B4-BE49-F238E27FC236}">
                  <a16:creationId xmlns:a16="http://schemas.microsoft.com/office/drawing/2014/main" xmlns="" id="{987654BA-C37D-4E0A-9525-5B22C633AD23}"/>
                </a:ext>
              </a:extLst>
            </p:cNvPr>
            <p:cNvSpPr/>
            <p:nvPr/>
          </p:nvSpPr>
          <p:spPr>
            <a:xfrm>
              <a:off x="4192879" y="3744082"/>
              <a:ext cx="488281" cy="199166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cs-CZ"/>
            </a:p>
          </p:txBody>
        </p:sp>
        <p:cxnSp>
          <p:nvCxnSpPr>
            <p:cNvPr id="25" name="Přímá spojnice 24">
              <a:extLst>
                <a:ext uri="{FF2B5EF4-FFF2-40B4-BE49-F238E27FC236}">
                  <a16:creationId xmlns:a16="http://schemas.microsoft.com/office/drawing/2014/main" xmlns="" id="{56F2CF1B-FC21-4836-98BC-98C8FDAF459F}"/>
                </a:ext>
              </a:extLst>
            </p:cNvPr>
            <p:cNvCxnSpPr/>
            <p:nvPr/>
          </p:nvCxnSpPr>
          <p:spPr>
            <a:xfrm flipH="1">
              <a:off x="4689678" y="3495730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Přímá spojnice 27">
              <a:extLst>
                <a:ext uri="{FF2B5EF4-FFF2-40B4-BE49-F238E27FC236}">
                  <a16:creationId xmlns:a16="http://schemas.microsoft.com/office/drawing/2014/main" xmlns="" id="{CD4F81EB-AB8B-4751-B093-614A04DDE00B}"/>
                </a:ext>
              </a:extLst>
            </p:cNvPr>
            <p:cNvCxnSpPr/>
            <p:nvPr/>
          </p:nvCxnSpPr>
          <p:spPr>
            <a:xfrm flipH="1">
              <a:off x="4002615" y="309942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Přímá spojnice 28">
              <a:extLst>
                <a:ext uri="{FF2B5EF4-FFF2-40B4-BE49-F238E27FC236}">
                  <a16:creationId xmlns:a16="http://schemas.microsoft.com/office/drawing/2014/main" xmlns="" id="{30E14D01-6BBC-47D2-86E2-2C02205D8E39}"/>
                </a:ext>
              </a:extLst>
            </p:cNvPr>
            <p:cNvCxnSpPr/>
            <p:nvPr/>
          </p:nvCxnSpPr>
          <p:spPr>
            <a:xfrm flipH="1">
              <a:off x="4002615" y="3855048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Přímá spojnice 29">
              <a:extLst>
                <a:ext uri="{FF2B5EF4-FFF2-40B4-BE49-F238E27FC236}">
                  <a16:creationId xmlns:a16="http://schemas.microsoft.com/office/drawing/2014/main" xmlns="" id="{3A4957E4-1074-4D06-9AD1-75053668CD7B}"/>
                </a:ext>
              </a:extLst>
            </p:cNvPr>
            <p:cNvCxnSpPr/>
            <p:nvPr/>
          </p:nvCxnSpPr>
          <p:spPr>
            <a:xfrm flipH="1">
              <a:off x="4007901" y="3474594"/>
              <a:ext cx="179693" cy="0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Přímá spojnice 30">
              <a:extLst>
                <a:ext uri="{FF2B5EF4-FFF2-40B4-BE49-F238E27FC236}">
                  <a16:creationId xmlns:a16="http://schemas.microsoft.com/office/drawing/2014/main" xmlns="" id="{40CB86C6-938B-4774-9721-3B4D127DAD4B}"/>
                </a:ext>
              </a:extLst>
            </p:cNvPr>
            <p:cNvCxnSpPr/>
            <p:nvPr/>
          </p:nvCxnSpPr>
          <p:spPr>
            <a:xfrm flipH="1" flipV="1">
              <a:off x="4007901" y="3099424"/>
              <a:ext cx="0" cy="760907"/>
            </a:xfrm>
            <a:prstGeom prst="line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" name="Obdélník 34">
            <a:extLst>
              <a:ext uri="{FF2B5EF4-FFF2-40B4-BE49-F238E27FC236}">
                <a16:creationId xmlns:a16="http://schemas.microsoft.com/office/drawing/2014/main" xmlns="" id="{B42BFCBA-63F9-4B99-92A1-8702992593B2}"/>
              </a:ext>
            </a:extLst>
          </p:cNvPr>
          <p:cNvSpPr/>
          <p:nvPr/>
        </p:nvSpPr>
        <p:spPr>
          <a:xfrm>
            <a:off x="416542" y="787259"/>
            <a:ext cx="2816156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Sériové uspořádání</a:t>
            </a:r>
          </a:p>
        </p:txBody>
      </p:sp>
      <p:sp>
        <p:nvSpPr>
          <p:cNvPr id="36" name="Obdélník 35">
            <a:extLst>
              <a:ext uri="{FF2B5EF4-FFF2-40B4-BE49-F238E27FC236}">
                <a16:creationId xmlns:a16="http://schemas.microsoft.com/office/drawing/2014/main" xmlns="" id="{08AC61A7-D5EF-4912-9FBF-6346AFF62196}"/>
              </a:ext>
            </a:extLst>
          </p:cNvPr>
          <p:cNvSpPr/>
          <p:nvPr/>
        </p:nvSpPr>
        <p:spPr>
          <a:xfrm>
            <a:off x="1059180" y="1440180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7" name="Obdélník 36">
            <a:extLst>
              <a:ext uri="{FF2B5EF4-FFF2-40B4-BE49-F238E27FC236}">
                <a16:creationId xmlns:a16="http://schemas.microsoft.com/office/drawing/2014/main" xmlns="" id="{728FC493-B8BC-4171-80CD-7732E8CDA789}"/>
              </a:ext>
            </a:extLst>
          </p:cNvPr>
          <p:cNvSpPr/>
          <p:nvPr/>
        </p:nvSpPr>
        <p:spPr>
          <a:xfrm>
            <a:off x="251413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8" name="Obdélník 37">
            <a:extLst>
              <a:ext uri="{FF2B5EF4-FFF2-40B4-BE49-F238E27FC236}">
                <a16:creationId xmlns:a16="http://schemas.microsoft.com/office/drawing/2014/main" xmlns="" id="{637870BB-6FAA-4518-AC4A-A970B6B98125}"/>
              </a:ext>
            </a:extLst>
          </p:cNvPr>
          <p:cNvSpPr/>
          <p:nvPr/>
        </p:nvSpPr>
        <p:spPr>
          <a:xfrm>
            <a:off x="3939072" y="1443941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39" name="Obdélník 38">
            <a:extLst>
              <a:ext uri="{FF2B5EF4-FFF2-40B4-BE49-F238E27FC236}">
                <a16:creationId xmlns:a16="http://schemas.microsoft.com/office/drawing/2014/main" xmlns="" id="{C0619D2E-B7E1-4C5C-99DD-9E4D8664EB5B}"/>
              </a:ext>
            </a:extLst>
          </p:cNvPr>
          <p:cNvSpPr/>
          <p:nvPr/>
        </p:nvSpPr>
        <p:spPr>
          <a:xfrm>
            <a:off x="5346793" y="1440178"/>
            <a:ext cx="891540" cy="44852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1" name="Přímá spojnice se šipkou 40">
            <a:extLst>
              <a:ext uri="{FF2B5EF4-FFF2-40B4-BE49-F238E27FC236}">
                <a16:creationId xmlns:a16="http://schemas.microsoft.com/office/drawing/2014/main" xmlns="" id="{0AB75185-5843-42FE-B3CB-D1610FED6883}"/>
              </a:ext>
            </a:extLst>
          </p:cNvPr>
          <p:cNvCxnSpPr>
            <a:cxnSpLocks/>
          </p:cNvCxnSpPr>
          <p:nvPr/>
        </p:nvCxnSpPr>
        <p:spPr>
          <a:xfrm>
            <a:off x="525780" y="166443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Přímá spojnice se šipkou 41">
            <a:extLst>
              <a:ext uri="{FF2B5EF4-FFF2-40B4-BE49-F238E27FC236}">
                <a16:creationId xmlns:a16="http://schemas.microsoft.com/office/drawing/2014/main" xmlns="" id="{72ECEECA-129D-4BB2-8922-B815FCF14D16}"/>
              </a:ext>
            </a:extLst>
          </p:cNvPr>
          <p:cNvCxnSpPr>
            <a:cxnSpLocks/>
          </p:cNvCxnSpPr>
          <p:nvPr/>
        </p:nvCxnSpPr>
        <p:spPr>
          <a:xfrm>
            <a:off x="1950720" y="1667719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nice se šipkou 42">
            <a:extLst>
              <a:ext uri="{FF2B5EF4-FFF2-40B4-BE49-F238E27FC236}">
                <a16:creationId xmlns:a16="http://schemas.microsoft.com/office/drawing/2014/main" xmlns="" id="{48863092-21E1-42BD-86FD-1D04B8FB2AB5}"/>
              </a:ext>
            </a:extLst>
          </p:cNvPr>
          <p:cNvCxnSpPr>
            <a:cxnSpLocks/>
          </p:cNvCxnSpPr>
          <p:nvPr/>
        </p:nvCxnSpPr>
        <p:spPr>
          <a:xfrm>
            <a:off x="3405672" y="1667320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Přímá spojnice se šipkou 43">
            <a:extLst>
              <a:ext uri="{FF2B5EF4-FFF2-40B4-BE49-F238E27FC236}">
                <a16:creationId xmlns:a16="http://schemas.microsoft.com/office/drawing/2014/main" xmlns="" id="{6836570A-DDB7-419B-B927-EA0CB76565A2}"/>
              </a:ext>
            </a:extLst>
          </p:cNvPr>
          <p:cNvCxnSpPr>
            <a:cxnSpLocks/>
          </p:cNvCxnSpPr>
          <p:nvPr/>
        </p:nvCxnSpPr>
        <p:spPr>
          <a:xfrm>
            <a:off x="6221114" y="1664437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se šipkou 44">
            <a:extLst>
              <a:ext uri="{FF2B5EF4-FFF2-40B4-BE49-F238E27FC236}">
                <a16:creationId xmlns:a16="http://schemas.microsoft.com/office/drawing/2014/main" xmlns="" id="{6FF41F15-0654-469B-B5A3-209F9696B9B9}"/>
              </a:ext>
            </a:extLst>
          </p:cNvPr>
          <p:cNvCxnSpPr>
            <a:cxnSpLocks/>
          </p:cNvCxnSpPr>
          <p:nvPr/>
        </p:nvCxnSpPr>
        <p:spPr>
          <a:xfrm>
            <a:off x="4822003" y="1664436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Obdélník 45">
            <a:extLst>
              <a:ext uri="{FF2B5EF4-FFF2-40B4-BE49-F238E27FC236}">
                <a16:creationId xmlns:a16="http://schemas.microsoft.com/office/drawing/2014/main" xmlns="" id="{58F63EBF-5CFE-421B-BE12-A06F3FFB2ECA}"/>
              </a:ext>
            </a:extLst>
          </p:cNvPr>
          <p:cNvSpPr/>
          <p:nvPr/>
        </p:nvSpPr>
        <p:spPr>
          <a:xfrm>
            <a:off x="539750" y="2375739"/>
            <a:ext cx="2973250" cy="4485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indent="180340">
              <a:lnSpc>
                <a:spcPct val="115000"/>
              </a:lnSpc>
              <a:spcBef>
                <a:spcPts val="425"/>
              </a:spcBef>
              <a:spcAft>
                <a:spcPts val="1000"/>
              </a:spcAft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Paralelní uspořádání</a:t>
            </a:r>
          </a:p>
        </p:txBody>
      </p:sp>
      <p:cxnSp>
        <p:nvCxnSpPr>
          <p:cNvPr id="49" name="Přímá spojnice se šipkou 48">
            <a:extLst>
              <a:ext uri="{FF2B5EF4-FFF2-40B4-BE49-F238E27FC236}">
                <a16:creationId xmlns:a16="http://schemas.microsoft.com/office/drawing/2014/main" xmlns="" id="{1C8FE95D-1A4B-4EFC-A140-A929598F3697}"/>
              </a:ext>
            </a:extLst>
          </p:cNvPr>
          <p:cNvCxnSpPr>
            <a:cxnSpLocks/>
          </p:cNvCxnSpPr>
          <p:nvPr/>
        </p:nvCxnSpPr>
        <p:spPr>
          <a:xfrm>
            <a:off x="2627775" y="371676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Přímá spojnice se šipkou 49">
            <a:extLst>
              <a:ext uri="{FF2B5EF4-FFF2-40B4-BE49-F238E27FC236}">
                <a16:creationId xmlns:a16="http://schemas.microsoft.com/office/drawing/2014/main" xmlns="" id="{921CF6A3-15C2-4AC8-BB0B-07F6A6215810}"/>
              </a:ext>
            </a:extLst>
          </p:cNvPr>
          <p:cNvCxnSpPr>
            <a:cxnSpLocks/>
          </p:cNvCxnSpPr>
          <p:nvPr/>
        </p:nvCxnSpPr>
        <p:spPr>
          <a:xfrm>
            <a:off x="4854835" y="3749031"/>
            <a:ext cx="533400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4805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xmlns="" id="{71878C38-2D31-47B0-A5FE-5DD4418F76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6700" y="472368"/>
            <a:ext cx="7461520" cy="3345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365010" tIns="304704" rIns="91440" bIns="152352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ctr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cs-CZ" altLang="cs-CZ" sz="2600" b="1" cap="all" dirty="0">
                <a:solidFill>
                  <a:srgbClr val="307871"/>
                </a:solidFill>
                <a:latin typeface="+mj-lt"/>
              </a:rPr>
              <a:t>V</a:t>
            </a:r>
            <a:r>
              <a:rPr lang="cs-CZ" altLang="cs-CZ" sz="2600" b="1" cap="all" dirty="0" bmk="">
                <a:solidFill>
                  <a:srgbClr val="307871"/>
                </a:solidFill>
                <a:latin typeface="+mj-lt"/>
              </a:rPr>
              <a:t>ýrobní kapacita</a:t>
            </a:r>
            <a:endParaRPr lang="cs-CZ" altLang="cs-CZ" sz="2600" b="1" cap="all" dirty="0">
              <a:solidFill>
                <a:srgbClr val="307871"/>
              </a:solidFill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množství produkce, které je příslušná výrobní jednotka schopna vyprodukovat za sledované časové období (rok, kvartál, měsíc, den). </a:t>
            </a:r>
            <a:endParaRPr lang="cs-CZ" altLang="cs-CZ" sz="2200" dirty="0">
              <a:latin typeface="+mj-lt"/>
            </a:endParaRP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primárně se stanovuje pro výrobní agregát, respektive jeho dílčí technologický uzel</a:t>
            </a:r>
          </a:p>
          <a:p>
            <a:pPr marL="342900" marR="0" lvl="0" indent="-342900" algn="just" defTabSz="914400" rtl="0" eaLnBrk="0" fontAlgn="base" latinLnBrk="0" hangingPunct="0">
              <a:lnSpc>
                <a:spcPct val="10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</a:pP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lze stanovit </a:t>
            </a:r>
            <a:r>
              <a:rPr lang="cs-CZ" alt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pro </a:t>
            </a:r>
            <a:r>
              <a:rPr kumimoji="0" lang="cs-CZ" altLang="cs-CZ" sz="2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vyšší organizační celky (dílna, provoz, závod či celý podnik) </a:t>
            </a:r>
            <a:endParaRPr kumimoji="0" lang="cs-CZ" altLang="cs-CZ" sz="2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447740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22252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výrobní kapacitu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technické </a:t>
            </a:r>
            <a:r>
              <a:rPr lang="cs-CZ" sz="2200" dirty="0" smtClean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vybavení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(poruchovost, výkon)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časový fond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směnnost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kvalifikace a dovednostní znaky pracovníků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materiál a jeho zabezpečení </a:t>
            </a:r>
          </a:p>
        </p:txBody>
      </p:sp>
    </p:spTree>
    <p:extLst>
      <p:ext uri="{BB962C8B-B14F-4D97-AF65-F5344CB8AC3E}">
        <p14:creationId xmlns:p14="http://schemas.microsoft.com/office/powerpoint/2010/main" val="3874767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8244AC25-3034-4AF9-99CE-BECAFEB64B8D}"/>
              </a:ext>
            </a:extLst>
          </p:cNvPr>
          <p:cNvSpPr/>
          <p:nvPr/>
        </p:nvSpPr>
        <p:spPr>
          <a:xfrm>
            <a:off x="297180" y="628601"/>
            <a:ext cx="7583440" cy="4333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výrobního zařízení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výše produkce, kterou je výrobní zařízení schopno vyprodukovat za jednotku času bez přerušení výrobního procesu, např. 5 ks/hod.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sériové výrobě označován jako </a:t>
            </a: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taktovací čas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výrobní linky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Pracnost  výroby výrobku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časová náročnost výroby 1 měrné jednotky výrobku, např. 12 minut/ks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převrácená hodnota výkonu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endParaRPr lang="cs-CZ" sz="2200" dirty="0"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54458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id="{0A6B35B3-9B11-4F26-BF16-5A0BBECBF642}"/>
                  </a:ext>
                </a:extLst>
              </p:cNvPr>
              <p:cNvSpPr/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Časové fondy výroby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Kalendářní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počet dní v uvažovaném plánovacím období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např. 365 (popř. 366) dní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b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Nominální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kalendářního časového fondu po odečtení dnů pracovního klidu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(soboty, neděle, státní svátky, celozávodní dovolená, plánované opravy)</a:t>
                </a:r>
              </a:p>
              <a:p>
                <a:pPr algn="just">
                  <a:lnSpc>
                    <a:spcPct val="105000"/>
                  </a:lnSpc>
                </a:pPr>
                <a:r>
                  <a:rPr lang="cs-CZ" sz="2200" dirty="0">
                    <a:ea typeface="Calibri" panose="020F0502020204030204" pitchFamily="34" charset="0"/>
                    <a:cs typeface="Times New Roman" panose="02020603050405020304" pitchFamily="18" charset="0"/>
                  </a:rPr>
                  <a:t>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𝑁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=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</m:t>
                        </m:r>
                      </m:sub>
                    </m:sSub>
                    <m:r>
                      <a:rPr lang="cs-CZ" sz="2200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 – </m:t>
                    </m:r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𝐾𝐿𝐼𝐷𝑈</m:t>
                        </m:r>
                      </m:sub>
                    </m:sSub>
                  </m:oMath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0A6B35B3-9B11-4F26-BF16-5A0BBECBF64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613361"/>
                <a:ext cx="7261860" cy="3622467"/>
              </a:xfrm>
              <a:prstGeom prst="rect">
                <a:avLst/>
              </a:prstGeom>
              <a:blipFill>
                <a:blip r:embed="rId3"/>
                <a:stretch>
                  <a:fillRect l="-1092" t="-1347" r="-109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37157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id="{551D38F1-ADF8-4542-B371-A3ABCEBFBF79}"/>
                  </a:ext>
                </a:extLst>
              </p:cNvPr>
              <p:cNvSpPr/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Produktivní (efektivní) časový fond</a:t>
                </a:r>
                <a:r>
                  <a:rPr lang="cs-CZ" sz="2200" i="1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𝑃</m:t>
                        </m:r>
                      </m:sub>
                    </m:sSub>
                  </m:oMath>
                </a14:m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čas, během kterého se skutečně na výrobním zařízení mohou vyrábět produkty</a:t>
                </a:r>
              </a:p>
              <a:p>
                <a:pPr marL="34290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část nominálního časového fondu po odečtení </a:t>
                </a:r>
                <a:r>
                  <a:rPr lang="cs-CZ" sz="2200" dirty="0" smtClean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prostojů: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nečekané poruchy na výrobním zařízení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pracovníka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nedostatek materiálu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výpadek energetického zdroje</a:t>
                </a:r>
              </a:p>
              <a:p>
                <a:pPr marL="800100" lvl="1" indent="-342900" algn="just">
                  <a:lnSpc>
                    <a:spcPct val="105000"/>
                  </a:lnSpc>
                  <a:buFont typeface="Courier New" panose="02070309020205020404" pitchFamily="49" charset="0"/>
                  <a:buChar char="o"/>
                </a:pPr>
                <a:r>
                  <a:rPr lang="cs-CZ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přenastavení výrobního zařízení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i="1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cs-CZ" sz="2200" b="0" i="1" smtClean="0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                                                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−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𝑃𝑅𝑂𝑆𝑇𝑂𝐽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51D38F1-ADF8-4542-B371-A3ABCEBFB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9080" y="527392"/>
                <a:ext cx="7543800" cy="3702167"/>
              </a:xfrm>
              <a:prstGeom prst="rect">
                <a:avLst/>
              </a:prstGeom>
              <a:blipFill rotWithShape="0">
                <a:blip r:embed="rId3"/>
                <a:stretch>
                  <a:fillRect l="-1051" t="-1318" r="-970" b="-1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754477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35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7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/>
          </a:p>
          <a:p>
            <a:pPr lvl="0"/>
            <a:endParaRPr lang="cs-CZ" sz="3600" b="1" cap="all" dirty="0"/>
          </a:p>
          <a:p>
            <a:pPr lvl="0"/>
            <a:r>
              <a:rPr lang="cs-CZ" sz="3100" b="1" dirty="0"/>
              <a:t>Nauka o podniku</a:t>
            </a:r>
          </a:p>
          <a:p>
            <a:pPr lvl="0"/>
            <a:r>
              <a:rPr lang="cs-CZ" sz="3100" b="1" dirty="0"/>
              <a:t>-</a:t>
            </a:r>
          </a:p>
          <a:p>
            <a:pPr lvl="0"/>
            <a:r>
              <a:rPr lang="cs-CZ" sz="3100" b="1" dirty="0"/>
              <a:t>Výroba</a:t>
            </a:r>
          </a:p>
          <a:p>
            <a:endParaRPr lang="en-GB" sz="3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376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Výrobní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proces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Plánování  </a:t>
            </a: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výroby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Pracnost a výkon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Časové fondy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Využití výrobní kapacity</a:t>
            </a: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graphicFrame>
        <p:nvGraphicFramePr>
          <p:cNvPr id="9" name="Tabulka 8">
            <a:extLst>
              <a:ext uri="{FF2B5EF4-FFF2-40B4-BE49-F238E27FC236}">
                <a16:creationId xmlns:a16="http://schemas.microsoft.com/office/drawing/2014/main" xmlns="" id="{B0FDBC2E-46BE-4554-BEBA-0EEDFBBF34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5889378"/>
              </p:ext>
            </p:extLst>
          </p:nvPr>
        </p:nvGraphicFramePr>
        <p:xfrm>
          <a:off x="579119" y="1491094"/>
          <a:ext cx="7985761" cy="13149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03320">
                  <a:extLst>
                    <a:ext uri="{9D8B030D-6E8A-4147-A177-3AD203B41FA5}">
                      <a16:colId xmlns:a16="http://schemas.microsoft.com/office/drawing/2014/main" xmlns="" val="378204646"/>
                    </a:ext>
                  </a:extLst>
                </a:gridCol>
                <a:gridCol w="2072640">
                  <a:extLst>
                    <a:ext uri="{9D8B030D-6E8A-4147-A177-3AD203B41FA5}">
                      <a16:colId xmlns:a16="http://schemas.microsoft.com/office/drawing/2014/main" xmlns="" val="17473475"/>
                    </a:ext>
                  </a:extLst>
                </a:gridCol>
                <a:gridCol w="2209801">
                  <a:extLst>
                    <a:ext uri="{9D8B030D-6E8A-4147-A177-3AD203B41FA5}">
                      <a16:colId xmlns:a16="http://schemas.microsoft.com/office/drawing/2014/main" xmlns="" val="2712846429"/>
                    </a:ext>
                  </a:extLst>
                </a:gridCol>
              </a:tblGrid>
              <a:tr h="467509"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KALENDÁŘNÍ ČASOVÝ FOND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752507885"/>
                  </a:ext>
                </a:extLst>
              </a:tr>
              <a:tr h="458797"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NOMINÁLNÍ ČASOVÝ FOND                       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N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Nepracovní dny: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KLIDU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extLst>
                  <a:ext uri="{0D108BD9-81ED-4DB2-BD59-A6C34878D82A}">
                    <a16:rowId xmlns:a16="http://schemas.microsoft.com/office/drawing/2014/main" xmlns="" val="2845561852"/>
                  </a:ext>
                </a:extLst>
              </a:tr>
              <a:tr h="38860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PRODUKTIVNÍ ČASOVÝ FOND 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Prostoje    </a:t>
                      </a:r>
                      <a:r>
                        <a:rPr lang="cs-CZ" sz="1600" i="1" dirty="0">
                          <a:effectLst/>
                        </a:rPr>
                        <a:t>T</a:t>
                      </a:r>
                      <a:r>
                        <a:rPr lang="cs-CZ" sz="1600" i="1" baseline="-25000" dirty="0">
                          <a:effectLst/>
                        </a:rPr>
                        <a:t>PROSTOJ</a:t>
                      </a:r>
                      <a:endParaRPr lang="cs-CZ" sz="1600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xmlns="" val="256399688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5878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xmlns="" id="{AEB8BE5E-3A66-4DB4-A0C7-81F0563B2886}"/>
                  </a:ext>
                </a:extLst>
              </p:cNvPr>
              <p:cNvSpPr/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:r>
                  <a:rPr lang="cs-CZ" sz="2200" b="1" dirty="0">
                    <a:latin typeface="+mj-lt"/>
                    <a:cs typeface="Times New Roman" panose="02020603050405020304" pitchFamily="18" charset="0"/>
                  </a:rPr>
                  <a:t>Výpočet výrobní kapacity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výrobní zařízení vyrábí pouze jeden druh výrobku</a:t>
                </a: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r>
                  <a:rPr lang="cs-CZ" sz="2200" dirty="0">
                    <a:latin typeface="+mj-lt"/>
                    <a:ea typeface="Calibri" panose="020F0502020204030204" pitchFamily="34" charset="0"/>
                    <a:cs typeface="Times New Roman" panose="02020603050405020304" pitchFamily="18" charset="0"/>
                  </a:rPr>
                  <a:t>při vícepoložkové výrobě převod jedinou reprezentativní položku</a:t>
                </a: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:endParaRPr lang="cs-CZ" sz="2200" i="1" dirty="0">
                  <a:latin typeface="Cambria Math" panose="02040503050406030204" pitchFamily="18" charset="0"/>
                </a:endParaRPr>
              </a:p>
              <a:p>
                <a:pPr lvl="0" algn="just">
                  <a:lnSpc>
                    <a:spcPct val="105000"/>
                  </a:lnSpc>
                  <a:tabLst>
                    <a:tab pos="228600" algn="l"/>
                    <a:tab pos="449580" algn="l"/>
                  </a:tabLst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</m:oMath>
                  </m:oMathPara>
                </a14:m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 algn="just">
                  <a:lnSpc>
                    <a:spcPct val="105000"/>
                  </a:lnSpc>
                  <a:buFont typeface="Arial" panose="020B0604020202020204" pitchFamily="34" charset="0"/>
                  <a:buChar char="•"/>
                  <a:tabLst>
                    <a:tab pos="228600" algn="l"/>
                    <a:tab pos="449580" algn="l"/>
                  </a:tabLst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/>
                  <a:t> 	… pl</a:t>
                </a:r>
                <a:r>
                  <a:rPr lang="cs-CZ" sz="2200" dirty="0">
                    <a:effectLst/>
                  </a:rPr>
                  <a:t>ánovaná výrobní kapacita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natur</a:t>
                </a:r>
                <a:r>
                  <a:rPr lang="en-US" sz="2200" dirty="0">
                    <a:effectLst/>
                  </a:rPr>
                  <a:t>. j</a:t>
                </a:r>
                <a:r>
                  <a:rPr lang="cs-CZ" sz="2200" dirty="0" err="1">
                    <a:effectLst/>
                  </a:rPr>
                  <a:t>edn</a:t>
                </a:r>
                <a:r>
                  <a:rPr lang="en-US" sz="2200" dirty="0">
                    <a:effectLst/>
                  </a:rPr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 	… produktivní časový fond v plánované výši</a:t>
                </a:r>
                <a:r>
                  <a:rPr lang="en-US" sz="2200" dirty="0"/>
                  <a:t> [</a:t>
                </a:r>
                <a:r>
                  <a:rPr lang="cs-CZ" sz="2200" dirty="0"/>
                  <a:t>č</a:t>
                </a:r>
                <a:r>
                  <a:rPr lang="en-US" sz="2200" dirty="0"/>
                  <a:t>as. j</a:t>
                </a:r>
                <a:r>
                  <a:rPr lang="cs-CZ" sz="2200" dirty="0" err="1"/>
                  <a:t>edn</a:t>
                </a:r>
                <a:r>
                  <a:rPr lang="en-US" sz="2200" dirty="0"/>
                  <a:t>.]</a:t>
                </a:r>
                <a:endParaRPr lang="cs-CZ" sz="2200" dirty="0">
                  <a:effectLst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𝑉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</a:rPr>
                  <a:t>	… plánovaný výkon výrobní jednotky </a:t>
                </a:r>
                <a:r>
                  <a:rPr lang="en-US" sz="2200" dirty="0">
                    <a:effectLst/>
                  </a:rPr>
                  <a:t>[</a:t>
                </a:r>
                <a:r>
                  <a:rPr lang="cs-CZ" sz="2200" dirty="0" err="1">
                    <a:effectLst/>
                  </a:rPr>
                  <a:t>nat</a:t>
                </a:r>
                <a:r>
                  <a:rPr lang="cs-CZ" sz="2200" dirty="0">
                    <a:effectLst/>
                  </a:rPr>
                  <a:t>.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./ </a:t>
                </a:r>
                <a:r>
                  <a:rPr lang="cs-CZ" sz="2200" dirty="0" err="1">
                    <a:effectLst/>
                  </a:rPr>
                  <a:t>jedn</a:t>
                </a:r>
                <a:r>
                  <a:rPr lang="cs-CZ" sz="2200" dirty="0">
                    <a:effectLst/>
                  </a:rPr>
                  <a:t>. času</a:t>
                </a:r>
                <a:r>
                  <a:rPr lang="en-US" sz="2200" dirty="0">
                    <a:effectLst/>
                  </a:rPr>
                  <a:t>]</a:t>
                </a: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AEB8BE5E-3A66-4DB4-A0C7-81F0563B288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200" y="527392"/>
                <a:ext cx="7178400" cy="4273478"/>
              </a:xfrm>
              <a:prstGeom prst="rect">
                <a:avLst/>
              </a:prstGeom>
              <a:blipFill>
                <a:blip r:embed="rId3"/>
                <a:stretch>
                  <a:fillRect l="-1105" t="-1141" r="-1105" b="-199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6037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id="{4F7BEBBF-2C24-4358-8982-3468BF1AC9C0}"/>
                  </a:ext>
                </a:extLst>
              </p:cNvPr>
              <p:cNvSpPr/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𝑇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𝑃𝑃</m:t>
                          </m:r>
                        </m:sub>
                      </m:sSub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𝑉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𝑃</m:t>
                          </m:r>
                        </m:sub>
                      </m:sSub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𝑃𝑃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𝐾𝑃</m:t>
                              </m:r>
                            </m:sub>
                          </m:sSub>
                        </m:den>
                      </m:f>
                      <m:r>
                        <a:rPr lang="cs-CZ" sz="2200" i="0">
                          <a:latin typeface="Cambria Math" panose="02040503050406030204" pitchFamily="18" charset="0"/>
                        </a:rPr>
                        <m:t>∙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𝑀</m:t>
                          </m:r>
                          <m:r>
                            <a:rPr lang="cs-CZ" sz="2200" i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𝑃𝐶</m:t>
                              </m:r>
                            </m:sub>
                          </m:sSub>
                        </m:num>
                        <m:den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</m:oMath>
                  </m:oMathPara>
                </a14:m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:endParaRPr lang="cs-CZ" sz="2200" dirty="0">
                  <a:latin typeface="+mj-lt"/>
                </a:endParaRP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𝑀</m:t>
                    </m:r>
                  </m:oMath>
                </a14:m>
                <a:r>
                  <a:rPr lang="cs-CZ" sz="2200" dirty="0">
                    <a:effectLst/>
                    <a:latin typeface="+mj-lt"/>
                  </a:rPr>
                  <a:t>	… celková plocha dílny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𝑀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𝑃𝐶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 část plochy dílny vymezena pro přístupové cesty a příruční sklady [m</a:t>
                </a:r>
                <a:r>
                  <a:rPr lang="cs-CZ" sz="2200" baseline="30000" dirty="0">
                    <a:effectLst/>
                    <a:latin typeface="+mj-lt"/>
                  </a:rPr>
                  <a:t>2</a:t>
                </a:r>
                <a:r>
                  <a:rPr lang="cs-CZ" sz="2200" dirty="0">
                    <a:effectLst/>
                    <a:latin typeface="+mj-lt"/>
                  </a:rPr>
                  <a:t>]</a:t>
                </a:r>
              </a:p>
              <a:p>
                <a14:m>
                  <m:oMath xmlns:m="http://schemas.openxmlformats.org/officeDocument/2006/math">
                    <m:r>
                      <a:rPr lang="cs-CZ" sz="22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cs-CZ" sz="2200" dirty="0">
                    <a:latin typeface="+mj-lt"/>
                  </a:rPr>
                  <a:t>	… plocha jednoho pracoviště [m</a:t>
                </a:r>
                <a:r>
                  <a:rPr lang="cs-CZ" sz="2200" baseline="30000" dirty="0">
                    <a:latin typeface="+mj-lt"/>
                  </a:rPr>
                  <a:t>2</a:t>
                </a:r>
                <a:r>
                  <a:rPr lang="cs-CZ" sz="2200" dirty="0">
                    <a:latin typeface="+mj-lt"/>
                  </a:rPr>
                  <a:t>]</a:t>
                </a:r>
              </a:p>
              <a:p>
                <a:endParaRPr lang="cs-CZ" sz="2200" dirty="0">
                  <a:latin typeface="+mj-lt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4F7BEBBF-2C24-4358-8982-3468BF1AC9C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3600" y="628601"/>
                <a:ext cx="7120799" cy="3151440"/>
              </a:xfrm>
              <a:prstGeom prst="rect">
                <a:avLst/>
              </a:prstGeom>
              <a:blipFill>
                <a:blip r:embed="rId3"/>
                <a:stretch>
                  <a:fillRect l="-1112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60628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6541346F-8CBF-4406-A16B-792DAB1D965C}"/>
              </a:ext>
            </a:extLst>
          </p:cNvPr>
          <p:cNvSpPr/>
          <p:nvPr/>
        </p:nvSpPr>
        <p:spPr>
          <a:xfrm>
            <a:off x="446400" y="563753"/>
            <a:ext cx="726480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Příklad: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Výkon plnící linky v pivovaru Chmel, a. s. je </a:t>
            </a:r>
            <a:b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4 000 láhví o obsahu 0,5 l za jednu hodinu produktivního časového fondu. V běžném kalendářním roce připadne 125 dnů na dny pracovního klidu a svátky. Produktivní čas tvoří 50 % nominálního času. Linka pracuje ve třísměnném provozu. Jaká je plánovaná výrobní kapacita linky v litrech za jeden rok?</a:t>
            </a:r>
          </a:p>
        </p:txBody>
      </p:sp>
    </p:spTree>
    <p:extLst>
      <p:ext uri="{BB962C8B-B14F-4D97-AF65-F5344CB8AC3E}">
        <p14:creationId xmlns:p14="http://schemas.microsoft.com/office/powerpoint/2010/main" val="19466312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DA8740A8-4B15-45CE-9451-A06C32C670B1}"/>
              </a:ext>
            </a:extLst>
          </p:cNvPr>
          <p:cNvSpPr/>
          <p:nvPr/>
        </p:nvSpPr>
        <p:spPr>
          <a:xfrm>
            <a:off x="604800" y="767005"/>
            <a:ext cx="7048800" cy="2200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i="1" dirty="0">
                <a:ea typeface="Calibri" panose="020F0502020204030204" pitchFamily="34" charset="0"/>
                <a:cs typeface="Times New Roman" panose="02020603050405020304" pitchFamily="18" charset="0"/>
              </a:rPr>
              <a:t>Řešení: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  <a:tabLst>
                <a:tab pos="800100" algn="l"/>
              </a:tabLst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K 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–  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NEPRAC</a:t>
            </a:r>
            <a:endParaRPr lang="cs-CZ" sz="22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N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365 – 125 = 240 dnů</a:t>
            </a:r>
          </a:p>
          <a:p>
            <a:pPr algn="just">
              <a:lnSpc>
                <a:spcPct val="105000"/>
              </a:lnSpc>
            </a:pP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cs-CZ" sz="2200" i="1" baseline="-250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i="1" dirty="0">
                <a:ea typeface="Calibri" panose="020F0502020204030204" pitchFamily="34" charset="0"/>
                <a:cs typeface="Times New Roman" panose="02020603050405020304" pitchFamily="18" charset="0"/>
              </a:rPr>
              <a:t>  = 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240 / 2 = 120 dnů = 2 880 hodin</a:t>
            </a:r>
          </a:p>
          <a:p>
            <a:pPr algn="just">
              <a:lnSpc>
                <a:spcPct val="105000"/>
              </a:lnSpc>
            </a:pPr>
            <a:r>
              <a:rPr lang="cs-CZ" sz="2200" i="1" dirty="0" err="1">
                <a:ea typeface="Calibri" panose="020F0502020204030204" pitchFamily="34" charset="0"/>
                <a:cs typeface="Times New Roman" panose="02020603050405020304" pitchFamily="18" charset="0"/>
              </a:rPr>
              <a:t>Q</a:t>
            </a:r>
            <a:r>
              <a:rPr lang="cs-CZ" sz="2200" i="1" baseline="-25000" dirty="0" err="1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cs-CZ" sz="2200" dirty="0">
                <a:ea typeface="Calibri" panose="020F0502020204030204" pitchFamily="34" charset="0"/>
                <a:cs typeface="Times New Roman" panose="02020603050405020304" pitchFamily="18" charset="0"/>
              </a:rPr>
              <a:t> = 4 000 · 2880 = 11 520 000 láhví za rok = 5 760 000 litrů/rok</a:t>
            </a:r>
          </a:p>
        </p:txBody>
      </p:sp>
    </p:spTree>
    <p:extLst>
      <p:ext uri="{BB962C8B-B14F-4D97-AF65-F5344CB8AC3E}">
        <p14:creationId xmlns:p14="http://schemas.microsoft.com/office/powerpoint/2010/main" val="10221270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2801416A-9442-4F92-8352-68BE57F04E8B}"/>
              </a:ext>
            </a:extLst>
          </p:cNvPr>
          <p:cNvSpPr/>
          <p:nvPr/>
        </p:nvSpPr>
        <p:spPr>
          <a:xfrm>
            <a:off x="500620" y="527392"/>
            <a:ext cx="7380000" cy="25282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5000"/>
              </a:lnSpc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Využití výrobní kapacity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realita se nikdy přesně nerovná plánu: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malých rozdílů prodlužování či zkracování nominálního časového fondu</a:t>
            </a:r>
          </a:p>
          <a:p>
            <a:pPr marL="800100" lvl="1" indent="-342900" algn="just">
              <a:lnSpc>
                <a:spcPct val="105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 výrazných rozdílů: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převis nabídky kapacity - snižování směnnosti </a:t>
            </a:r>
          </a:p>
          <a:p>
            <a:pPr marL="1257300" lvl="2" indent="-342900" algn="just">
              <a:lnSpc>
                <a:spcPct val="105000"/>
              </a:lnSpc>
              <a:buFont typeface="Wingdings" panose="05000000000000000000" pitchFamily="2" charset="2"/>
              <a:buChar char="v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nedostatečná nabídka kapacity - kooperace s ostatními výrobci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79564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xmlns="" id="{2801416A-9442-4F92-8352-68BE57F04E8B}"/>
                  </a:ext>
                </a:extLst>
              </p:cNvPr>
              <p:cNvSpPr/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05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b>
                          <m:r>
                            <a:rPr lang="cs-CZ" sz="2200" i="1">
                              <a:latin typeface="Cambria Math" panose="02040503050406030204" pitchFamily="18" charset="0"/>
                            </a:rPr>
                            <m:t>𝐶</m:t>
                          </m:r>
                        </m:sub>
                      </m:sSub>
                      <m:r>
                        <a:rPr lang="cs-CZ" sz="22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2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𝑆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cs-CZ" sz="22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cs-CZ" sz="2200" i="1">
                                  <a:latin typeface="Cambria Math" panose="02040503050406030204" pitchFamily="18" charset="0"/>
                                </a:rPr>
                                <m:t>𝑃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𝑘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𝐶</m:t>
                        </m:r>
                      </m:sub>
                    </m:sSub>
                  </m:oMath>
                </a14:m>
                <a:r>
                  <a:rPr lang="cs-CZ" sz="2200" dirty="0">
                    <a:effectLst/>
                    <a:latin typeface="+mj-lt"/>
                  </a:rPr>
                  <a:t>	…koeficient využití výrobní kapacity</a:t>
                </a: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cs-CZ" sz="22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cs-CZ" sz="2200" i="1">
                            <a:latin typeface="Cambria Math" panose="02040503050406030204" pitchFamily="18" charset="0"/>
                          </a:rPr>
                          <m:t>𝑆</m:t>
                        </m:r>
                      </m:sub>
                    </m:sSub>
                  </m:oMath>
                </a14:m>
                <a:r>
                  <a:rPr lang="cs-CZ" sz="2200" dirty="0">
                    <a:latin typeface="+mj-lt"/>
                  </a:rPr>
                  <a:t>	… skutečně vykázaná produkce </a:t>
                </a: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05000"/>
                  </a:lnSpc>
                </a:pPr>
                <a:endParaRPr lang="cs-CZ" sz="2200" dirty="0">
                  <a:effectLst/>
                  <a:latin typeface="+mj-lt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" name="Obdélník 1">
                <a:extLst>
                  <a:ext uri="{FF2B5EF4-FFF2-40B4-BE49-F238E27FC236}">
                    <a16:creationId xmlns:a16="http://schemas.microsoft.com/office/drawing/2014/main" id="{2801416A-9442-4F92-8352-68BE57F04E8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620" y="628601"/>
                <a:ext cx="7380000" cy="3603615"/>
              </a:xfrm>
              <a:prstGeom prst="rect">
                <a:avLst/>
              </a:prstGeom>
              <a:blipFill>
                <a:blip r:embed="rId3"/>
                <a:stretch>
                  <a:fillRect l="-41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8270063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sp>
        <p:nvSpPr>
          <p:cNvPr id="5" name="Obdélník 4"/>
          <p:cNvSpPr/>
          <p:nvPr/>
        </p:nvSpPr>
        <p:spPr>
          <a:xfrm>
            <a:off x="2850349" y="432392"/>
            <a:ext cx="2343911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387" y="1160104"/>
            <a:ext cx="7617378" cy="258532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Umíte: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Popsat výrobní proces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Klasifikovat výrobu podle různých kritérií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Provézt typologii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faktory ovlivňující plánování  výroby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Vysvětlit pojmy pracnost a výkon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Objasnit časové fondy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Vypočítat výrobní kapacitu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b="1">
                <a:solidFill>
                  <a:srgbClr val="002060"/>
                </a:solidFill>
                <a:cs typeface="Arial" panose="020B0604020202020204" pitchFamily="34" charset="0"/>
              </a:rPr>
              <a:t>Stanovit využití </a:t>
            </a:r>
            <a:r>
              <a:rPr lang="cs-CZ" b="1" dirty="0">
                <a:solidFill>
                  <a:srgbClr val="002060"/>
                </a:solidFill>
                <a:cs typeface="Arial" panose="020B0604020202020204" pitchFamily="34" charset="0"/>
              </a:rPr>
              <a:t>výrobní kapacity</a:t>
            </a:r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44407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4724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Výrobní proces 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postupná přeměna vstupů (surovin, základních materiálů, pomocných materiálů, provozních látek a řadí se sem rovněž energie) na hotové výrobky</a:t>
            </a:r>
          </a:p>
          <a:p>
            <a:pPr marL="171450" indent="-1714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latin typeface="Arial" panose="020B0604020202020204" pitchFamily="34" charset="0"/>
              </a:rPr>
              <a:t>skládá se z řady dílčích pracovních procesů, které </a:t>
            </a:r>
            <a:r>
              <a:rPr lang="cs-CZ" sz="2200" dirty="0" smtClean="0">
                <a:latin typeface="Arial" panose="020B0604020202020204" pitchFamily="34" charset="0"/>
              </a:rPr>
              <a:t/>
            </a:r>
            <a:br>
              <a:rPr lang="cs-CZ" sz="2200" dirty="0" smtClean="0">
                <a:latin typeface="Arial" panose="020B0604020202020204" pitchFamily="34" charset="0"/>
              </a:rPr>
            </a:br>
            <a:r>
              <a:rPr lang="cs-CZ" sz="2200" dirty="0" smtClean="0">
                <a:latin typeface="Arial" panose="020B0604020202020204" pitchFamily="34" charset="0"/>
              </a:rPr>
              <a:t>v </a:t>
            </a:r>
            <a:r>
              <a:rPr lang="cs-CZ" sz="2200" dirty="0">
                <a:latin typeface="Arial" panose="020B0604020202020204" pitchFamily="34" charset="0"/>
              </a:rPr>
              <a:t>souhrnu prezentují použitou technologii při výrobě daného produktu</a:t>
            </a:r>
            <a:endParaRPr lang="cs-CZ" sz="12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680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D91A1265-8DA3-4DAE-B3FC-632F1E56F9E3}"/>
              </a:ext>
            </a:extLst>
          </p:cNvPr>
          <p:cNvSpPr/>
          <p:nvPr/>
        </p:nvSpPr>
        <p:spPr>
          <a:xfrm>
            <a:off x="612000" y="527392"/>
            <a:ext cx="7164000" cy="37063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Klasifikace výrobních procesů </a:t>
            </a:r>
          </a:p>
          <a:p>
            <a:pPr lvl="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Podle role člověka: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pracovní</a:t>
            </a:r>
            <a:r>
              <a:rPr lang="cs-CZ" sz="2200" dirty="0">
                <a:latin typeface="Arial" panose="020B0604020202020204" pitchFamily="34" charset="0"/>
              </a:rPr>
              <a:t> - člověk se procesu účastní aktivně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s využitím prvků automatizace - </a:t>
            </a:r>
            <a:r>
              <a:rPr lang="cs-CZ" sz="2200" dirty="0">
                <a:latin typeface="Arial" panose="020B0604020202020204" pitchFamily="34" charset="0"/>
              </a:rPr>
              <a:t>člověk se aktivně neúčastní, pouze vykonává funkci odborného dozoru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</a:pPr>
            <a:r>
              <a:rPr lang="cs-CZ" sz="2200" b="1" dirty="0">
                <a:latin typeface="Arial" panose="020B0604020202020204" pitchFamily="34" charset="0"/>
              </a:rPr>
              <a:t>přírodní</a:t>
            </a:r>
            <a:r>
              <a:rPr lang="cs-CZ" sz="2200" dirty="0">
                <a:latin typeface="Arial" panose="020B0604020202020204" pitchFamily="34" charset="0"/>
              </a:rPr>
              <a:t> - odehrává se v podmínkách působení přírodních sil, člověk je nezúčastněným pozorovatelem</a:t>
            </a:r>
          </a:p>
        </p:txBody>
      </p:sp>
    </p:spTree>
    <p:extLst>
      <p:ext uri="{BB962C8B-B14F-4D97-AF65-F5344CB8AC3E}">
        <p14:creationId xmlns:p14="http://schemas.microsoft.com/office/powerpoint/2010/main" val="3668369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AC5FC96A-083C-4CCA-BA4F-36E855E1FFB2}"/>
              </a:ext>
            </a:extLst>
          </p:cNvPr>
          <p:cNvSpPr/>
          <p:nvPr/>
        </p:nvSpPr>
        <p:spPr>
          <a:xfrm>
            <a:off x="525600" y="527392"/>
            <a:ext cx="7355020" cy="3870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2200" b="1" dirty="0">
                <a:solidFill>
                  <a:srgbClr val="FF0000"/>
                </a:solidFill>
                <a:latin typeface="Arial" panose="020B0604020202020204" pitchFamily="34" charset="0"/>
              </a:rPr>
              <a:t>Podle uplatňované technologie: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fyzikální</a:t>
            </a:r>
            <a:r>
              <a:rPr lang="cs-CZ" sz="2200" dirty="0">
                <a:latin typeface="Arial" panose="020B0604020202020204" pitchFamily="34" charset="0"/>
              </a:rPr>
              <a:t> - látková podstata vstupů se během procesu nemění (např. lisování ocelových nádob, šití oděvů)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chemické </a:t>
            </a:r>
            <a:r>
              <a:rPr lang="cs-CZ" sz="2200" dirty="0">
                <a:latin typeface="Arial" panose="020B0604020202020204" pitchFamily="34" charset="0"/>
              </a:rPr>
              <a:t>- dochází ke změně látkové podstaty vstupu chemickou reakcí (např. výroba surového železa z rud, využití malty jako pojiva při zdění)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2200" b="1" dirty="0">
                <a:latin typeface="Arial" panose="020B0604020202020204" pitchFamily="34" charset="0"/>
              </a:rPr>
              <a:t>biologické</a:t>
            </a:r>
            <a:r>
              <a:rPr lang="cs-CZ" sz="2200" dirty="0">
                <a:latin typeface="Arial" panose="020B0604020202020204" pitchFamily="34" charset="0"/>
              </a:rPr>
              <a:t> - vstupy mění svou látkovou podstatu vlivem působení přírodních vlivů (např. kvašení vína, sušení ovoce, výroba některých léků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6371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73D3B499-6C07-4E3C-8297-EC5FE2384307}"/>
              </a:ext>
            </a:extLst>
          </p:cNvPr>
          <p:cNvSpPr/>
          <p:nvPr/>
        </p:nvSpPr>
        <p:spPr>
          <a:xfrm>
            <a:off x="576000" y="527392"/>
            <a:ext cx="7304620" cy="42179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lnSpc>
                <a:spcPct val="115000"/>
              </a:lnSpc>
              <a:spcBef>
                <a:spcPts val="2400"/>
              </a:spcBef>
              <a:spcAft>
                <a:spcPts val="1200"/>
              </a:spcAft>
            </a:pPr>
            <a:r>
              <a:rPr lang="cs-CZ" sz="2600" b="1" cap="all" dirty="0">
                <a:solidFill>
                  <a:srgbClr val="307871"/>
                </a:solidFill>
                <a:latin typeface="+mj-lt"/>
              </a:rPr>
              <a:t>Typologie výroby</a:t>
            </a:r>
          </a:p>
          <a:p>
            <a:pPr marL="342900" indent="-342900" algn="just">
              <a:lnSpc>
                <a:spcPct val="114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začleňování jednotlivých okruhů výrob do stejnorodých skupin dle charakteristických znaků</a:t>
            </a:r>
          </a:p>
          <a:p>
            <a:pPr algn="just">
              <a:lnSpc>
                <a:spcPct val="114000"/>
              </a:lnSpc>
            </a:pPr>
            <a:endParaRPr lang="cs-CZ" sz="1400" dirty="0">
              <a:solidFill>
                <a:srgbClr val="FF0000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4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Vnitropodnikové členění výroby: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hlavní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vedlejší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doplňková 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(např. využití a zpracování odpadu)</a:t>
            </a:r>
          </a:p>
          <a:p>
            <a:pPr marL="342900" lvl="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přidružená</a:t>
            </a: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výroba (např. sezonní výpomoc místním orgánům samosprávy)</a:t>
            </a:r>
            <a:endParaRPr lang="cs-CZ" sz="22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5086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85794674-71B8-4A5E-BD5D-D02179470A3D}"/>
              </a:ext>
            </a:extLst>
          </p:cNvPr>
          <p:cNvSpPr/>
          <p:nvPr/>
        </p:nvSpPr>
        <p:spPr>
          <a:xfrm>
            <a:off x="405400" y="681941"/>
            <a:ext cx="7475220" cy="25560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5000"/>
              </a:lnSpc>
            </a:pPr>
            <a:r>
              <a:rPr lang="cs-CZ" sz="2200" b="1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Faktory ovlivňující realizaci dalších typů výroby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snaha maximálně využít potenciál zaměstnanců 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možnost flexibilně využívat pracovníky v případech, kdy některá činnost vykazuje výpadek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sezonní povaha hlavní činnosti</a:t>
            </a:r>
          </a:p>
          <a:p>
            <a:pPr marL="342900" indent="-342900" algn="just">
              <a:lnSpc>
                <a:spcPct val="105000"/>
              </a:lnSpc>
              <a:buFont typeface="Arial" panose="020B0604020202020204" pitchFamily="34" charset="0"/>
              <a:buChar char="•"/>
            </a:pPr>
            <a:r>
              <a:rPr lang="cs-CZ" sz="2200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nárazové využití podpůrných zaměstnanců (např. elektrikářů, zámečníků)</a:t>
            </a:r>
          </a:p>
        </p:txBody>
      </p:sp>
    </p:spTree>
    <p:extLst>
      <p:ext uri="{BB962C8B-B14F-4D97-AF65-F5344CB8AC3E}">
        <p14:creationId xmlns:p14="http://schemas.microsoft.com/office/powerpoint/2010/main" val="3468221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691980" cy="31381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 fontAlgn="base">
              <a:lnSpc>
                <a:spcPct val="106000"/>
              </a:lnSpc>
            </a:pPr>
            <a:r>
              <a:rPr lang="cs-CZ" sz="2200" b="1" dirty="0">
                <a:solidFill>
                  <a:srgbClr val="FF0000"/>
                </a:solidFill>
                <a:latin typeface="+mj-lt"/>
              </a:rPr>
              <a:t>Členění výroby dle rozsahu sortimentní struktury:</a:t>
            </a:r>
          </a:p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Kusová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jeden výrobek (popř. několik kusů) současně  prezentuje samostatnou sortimentní položku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výroba obdobného výrobku je už výrobou v rámci nové sortimentní položky (odchylky v některých specifických parametrech)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např.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zalomené lodní hřídele, mostní konstrukce, technologické celky, lodě pro osobní i nákladní přepravu, zařízení pro energetické komplexy, šití oděvů na zakázku, stavby</a:t>
            </a:r>
          </a:p>
        </p:txBody>
      </p:sp>
    </p:spTree>
    <p:extLst>
      <p:ext uri="{BB962C8B-B14F-4D97-AF65-F5344CB8AC3E}">
        <p14:creationId xmlns:p14="http://schemas.microsoft.com/office/powerpoint/2010/main" val="1509839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sz="4500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80620" y="205641"/>
            <a:ext cx="1098625" cy="84592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xmlns="" id="{5BD217EF-75A4-46CC-8281-27A7EC5DD0A5}"/>
              </a:ext>
            </a:extLst>
          </p:cNvPr>
          <p:cNvSpPr/>
          <p:nvPr/>
        </p:nvSpPr>
        <p:spPr>
          <a:xfrm>
            <a:off x="295320" y="527392"/>
            <a:ext cx="7585300" cy="3660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06000"/>
              </a:lnSpc>
              <a:buFont typeface="Arial" panose="020B0604020202020204" pitchFamily="34" charset="0"/>
              <a:buChar char="•"/>
            </a:pPr>
            <a:r>
              <a:rPr lang="cs-CZ" sz="2200" b="1" dirty="0">
                <a:latin typeface="+mj-lt"/>
                <a:cs typeface="Times New Roman" panose="02020603050405020304" pitchFamily="18" charset="0"/>
              </a:rPr>
              <a:t>Sériová výroba</a:t>
            </a:r>
            <a:r>
              <a:rPr lang="cs-CZ" sz="2200" dirty="0">
                <a:latin typeface="+mj-lt"/>
                <a:cs typeface="Times New Roman" panose="02020603050405020304" pitchFamily="18" charset="0"/>
              </a:rPr>
              <a:t>: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výroba většího počtu jednoho druhu výrobku je po určité době nahrazena výrobou jiného druhu výrobku, aby se po čase zařadila do výroby již dříve realizována výroba daného druhu výrobku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často vysoký podíl automatizace a robotizace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z hlediska pružnosti mají jednotlivé série </a:t>
            </a:r>
            <a:r>
              <a:rPr lang="cs-CZ" dirty="0" smtClean="0">
                <a:latin typeface="+mj-lt"/>
                <a:cs typeface="Times New Roman" panose="02020603050405020304" pitchFamily="18" charset="0"/>
              </a:rPr>
              <a:t>minimální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počet výrobků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východiskem pro tvorbu sérií je denní plán výroby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význam logistiky</a:t>
            </a:r>
          </a:p>
          <a:p>
            <a:pPr marL="800100" lvl="1" indent="-342900" algn="just">
              <a:lnSpc>
                <a:spcPct val="106000"/>
              </a:lnSpc>
              <a:buFont typeface="Courier New" panose="02070309020205020404" pitchFamily="49" charset="0"/>
              <a:buChar char="o"/>
            </a:pPr>
            <a:r>
              <a:rPr lang="cs-CZ" dirty="0">
                <a:latin typeface="+mj-lt"/>
                <a:cs typeface="Times New Roman" panose="02020603050405020304" pitchFamily="18" charset="0"/>
              </a:rPr>
              <a:t>např. výroba konfekčního zboží, </a:t>
            </a:r>
            <a:r>
              <a:rPr lang="cs-CZ" dirty="0" smtClean="0">
                <a:latin typeface="+mj-lt"/>
                <a:cs typeface="Times New Roman" panose="02020603050405020304" pitchFamily="18" charset="0"/>
              </a:rPr>
              <a:t>pásová výroba </a:t>
            </a:r>
            <a:r>
              <a:rPr lang="cs-CZ" dirty="0">
                <a:latin typeface="+mj-lt"/>
                <a:cs typeface="Times New Roman" panose="02020603050405020304" pitchFamily="18" charset="0"/>
              </a:rPr>
              <a:t>řady výrobků z oblasti spotřebního zboží, knihtisk</a:t>
            </a:r>
          </a:p>
        </p:txBody>
      </p:sp>
    </p:spTree>
    <p:extLst>
      <p:ext uri="{BB962C8B-B14F-4D97-AF65-F5344CB8AC3E}">
        <p14:creationId xmlns:p14="http://schemas.microsoft.com/office/powerpoint/2010/main" val="3155256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868</Words>
  <Application>Microsoft Office PowerPoint</Application>
  <PresentationFormat>Předvádění na obrazovce (16:9)</PresentationFormat>
  <Paragraphs>172</Paragraphs>
  <Slides>27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7" baseType="lpstr">
      <vt:lpstr>Arial</vt:lpstr>
      <vt:lpstr>Calibri</vt:lpstr>
      <vt:lpstr>Cambria Math</vt:lpstr>
      <vt:lpstr>Courier New</vt:lpstr>
      <vt:lpstr>DejaVu Sans</vt:lpstr>
      <vt:lpstr>StarSymbol</vt:lpstr>
      <vt:lpstr>Symbol</vt:lpstr>
      <vt:lpstr>Times New Roman</vt:lpstr>
      <vt:lpstr>Wingdings</vt:lpstr>
      <vt:lpstr>Office Theme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cemerkova</cp:lastModifiedBy>
  <cp:revision>357</cp:revision>
  <dcterms:created xsi:type="dcterms:W3CDTF">2016-07-06T15:42:34Z</dcterms:created>
  <dcterms:modified xsi:type="dcterms:W3CDTF">2021-10-11T12:41:39Z</dcterms:modified>
  <dc:language>cs-CZ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12.0000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28</vt:i4>
  </property>
  <property fmtid="{D5CDD505-2E9C-101B-9397-08002B2CF9AE}" pid="8" name="PresentationFormat">
    <vt:lpwstr>Předvádění na obrazovce (16:9)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29</vt:i4>
  </property>
</Properties>
</file>