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7" r:id="rId2"/>
    <p:sldId id="259" r:id="rId3"/>
    <p:sldId id="282" r:id="rId4"/>
    <p:sldId id="260" r:id="rId5"/>
    <p:sldId id="285" r:id="rId6"/>
    <p:sldId id="286" r:id="rId7"/>
    <p:sldId id="283" r:id="rId8"/>
    <p:sldId id="264" r:id="rId9"/>
    <p:sldId id="284" r:id="rId10"/>
    <p:sldId id="261" r:id="rId11"/>
    <p:sldId id="262" r:id="rId12"/>
    <p:sldId id="263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73" r:id="rId21"/>
    <p:sldId id="275" r:id="rId22"/>
    <p:sldId id="277" r:id="rId23"/>
    <p:sldId id="278" r:id="rId24"/>
    <p:sldId id="279" r:id="rId25"/>
    <p:sldId id="276" r:id="rId26"/>
    <p:sldId id="274" r:id="rId27"/>
    <p:sldId id="269" r:id="rId28"/>
    <p:sldId id="281" r:id="rId29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7" autoAdjust="0"/>
  </p:normalViewPr>
  <p:slideViewPr>
    <p:cSldViewPr>
      <p:cViewPr varScale="1">
        <p:scale>
          <a:sx n="137" d="100"/>
          <a:sy n="137" d="100"/>
        </p:scale>
        <p:origin x="25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F066A928-83BD-4B3B-AB3B-789638C2D817}" type="datetime1">
              <a:rPr lang="cs-CZ" smtClean="0"/>
              <a:t>24.11.2021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40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3E9BAEC6-A37A-4403-B919-4854A6448652}" type="datetimeFigureOut">
              <a:rPr lang="cs-CZ" smtClean="0"/>
              <a:pPr/>
              <a:t>24.11.2021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67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Specifické skupiny podnikatelů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04173" y="3003798"/>
            <a:ext cx="3888432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sk-SK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r>
              <a:rPr lang="sk-SK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č. 6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Ing. Jarmila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Duháček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Šebestová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Podnikání</a:t>
            </a:r>
          </a:p>
        </p:txBody>
      </p:sp>
    </p:spTree>
    <p:extLst>
      <p:ext uri="{BB962C8B-B14F-4D97-AF65-F5344CB8AC3E}">
        <p14:creationId xmlns:p14="http://schemas.microsoft.com/office/powerpoint/2010/main" val="2686578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rodinných podniků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40594"/>
            <a:ext cx="7886700" cy="3262312"/>
          </a:xfrm>
          <a:prstGeom prst="rect">
            <a:avLst/>
          </a:prstGeom>
        </p:spPr>
        <p:txBody>
          <a:bodyPr/>
          <a:lstStyle/>
          <a:p>
            <a:r>
              <a:rPr lang="cs-CZ" sz="2800" dirty="0"/>
              <a:t>Tradiční rodinné firmy  - většinou historie více než 100 let, velké podniky v roce 1948 znárodněny, např. Baťa, </a:t>
            </a:r>
            <a:r>
              <a:rPr lang="cs-CZ" sz="2800" dirty="0" err="1"/>
              <a:t>Moser</a:t>
            </a:r>
            <a:r>
              <a:rPr lang="cs-CZ" sz="2800" dirty="0"/>
              <a:t>,</a:t>
            </a:r>
            <a:r>
              <a:rPr lang="cs-CZ" sz="2800" dirty="0" err="1"/>
              <a:t>Petrof</a:t>
            </a:r>
            <a:endParaRPr lang="cs-CZ" sz="2800" dirty="0"/>
          </a:p>
          <a:p>
            <a:r>
              <a:rPr lang="cs-CZ" sz="2800" dirty="0"/>
              <a:t>Restituované podniky – malé podniky, uchovávání tradice, předávání z generace na generaci</a:t>
            </a:r>
          </a:p>
          <a:p>
            <a:r>
              <a:rPr lang="cs-CZ" sz="2800" dirty="0"/>
              <a:t>Nově založené české firmy</a:t>
            </a:r>
          </a:p>
          <a:p>
            <a:r>
              <a:rPr lang="cs-CZ" sz="2800" dirty="0"/>
              <a:t>Nově založené řemeslné podniky</a:t>
            </a:r>
          </a:p>
        </p:txBody>
      </p:sp>
    </p:spTree>
    <p:extLst>
      <p:ext uri="{BB962C8B-B14F-4D97-AF65-F5344CB8AC3E}">
        <p14:creationId xmlns:p14="http://schemas.microsoft.com/office/powerpoint/2010/main" val="2162615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Později i jako velké podniky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370013"/>
            <a:ext cx="7886700" cy="326231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cs-CZ" dirty="0"/>
              <a:t>70% podniků ve Velké Británii, v ostatních zemích EU 50%</a:t>
            </a:r>
          </a:p>
          <a:p>
            <a:pPr eaLnBrk="1" hangingPunct="1"/>
            <a:r>
              <a:rPr lang="cs-CZ" dirty="0"/>
              <a:t>V ČR 40% HDP vytvořeno rodinnými podniky (2014)</a:t>
            </a:r>
          </a:p>
          <a:p>
            <a:pPr eaLnBrk="1" hangingPunct="1"/>
            <a:r>
              <a:rPr lang="cs-CZ" dirty="0"/>
              <a:t>Určitě si vybavíte jména…co mají společného?</a:t>
            </a:r>
          </a:p>
          <a:p>
            <a:pPr eaLnBrk="1" hangingPunct="1"/>
            <a:r>
              <a:rPr lang="cs-CZ" dirty="0" err="1"/>
              <a:t>Cadbury</a:t>
            </a:r>
            <a:r>
              <a:rPr lang="cs-CZ" dirty="0"/>
              <a:t>, </a:t>
            </a:r>
            <a:r>
              <a:rPr lang="cs-CZ" dirty="0" err="1"/>
              <a:t>Heinz</a:t>
            </a:r>
            <a:r>
              <a:rPr lang="cs-CZ" dirty="0"/>
              <a:t>, Ford, </a:t>
            </a:r>
            <a:r>
              <a:rPr lang="cs-CZ" dirty="0" err="1"/>
              <a:t>Disney</a:t>
            </a:r>
            <a:r>
              <a:rPr lang="cs-CZ" dirty="0"/>
              <a:t>, </a:t>
            </a:r>
            <a:r>
              <a:rPr lang="cs-CZ" dirty="0" err="1"/>
              <a:t>Pirelli</a:t>
            </a:r>
            <a:r>
              <a:rPr lang="cs-CZ" dirty="0"/>
              <a:t>, </a:t>
            </a:r>
            <a:r>
              <a:rPr lang="cs-CZ" dirty="0" err="1"/>
              <a:t>Levi</a:t>
            </a:r>
            <a:r>
              <a:rPr lang="cs-CZ" dirty="0"/>
              <a:t> </a:t>
            </a:r>
            <a:r>
              <a:rPr lang="cs-CZ" dirty="0" err="1"/>
              <a:t>Strauss</a:t>
            </a:r>
            <a:r>
              <a:rPr lang="cs-CZ" dirty="0"/>
              <a:t>,Lego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cs-CZ" dirty="0"/>
              <a:t>Jsou to rodinné podniky</a:t>
            </a:r>
          </a:p>
        </p:txBody>
      </p:sp>
    </p:spTree>
    <p:extLst>
      <p:ext uri="{BB962C8B-B14F-4D97-AF65-F5344CB8AC3E}">
        <p14:creationId xmlns:p14="http://schemas.microsoft.com/office/powerpoint/2010/main" val="3558784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Výhody rodinných podniků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7886700" cy="3262312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 sz="2800" dirty="0"/>
              <a:t>Síla rodiny</a:t>
            </a:r>
          </a:p>
          <a:p>
            <a:pPr eaLnBrk="1" hangingPunct="1"/>
            <a:r>
              <a:rPr lang="cs-CZ" sz="2800" dirty="0"/>
              <a:t>znalosti</a:t>
            </a:r>
          </a:p>
          <a:p>
            <a:pPr eaLnBrk="1" hangingPunct="1"/>
            <a:r>
              <a:rPr lang="cs-CZ" sz="2800" dirty="0"/>
              <a:t>Flexibilita</a:t>
            </a:r>
          </a:p>
          <a:p>
            <a:pPr eaLnBrk="1" hangingPunct="1"/>
            <a:r>
              <a:rPr lang="cs-CZ" sz="2800" dirty="0"/>
              <a:t>Dlouhodobé plánování</a:t>
            </a:r>
          </a:p>
          <a:p>
            <a:pPr eaLnBrk="1" hangingPunct="1"/>
            <a:r>
              <a:rPr lang="cs-CZ" sz="2800" dirty="0"/>
              <a:t>Stabilní kultura</a:t>
            </a:r>
          </a:p>
          <a:p>
            <a:pPr eaLnBrk="1" hangingPunct="1"/>
            <a:r>
              <a:rPr lang="cs-CZ" sz="2800" dirty="0"/>
              <a:t>Rychlejší rozhodování</a:t>
            </a:r>
          </a:p>
          <a:p>
            <a:pPr eaLnBrk="1" hangingPunct="1"/>
            <a:r>
              <a:rPr lang="cs-CZ" sz="2800" dirty="0"/>
              <a:t>Dobrá reputace/pověst/</a:t>
            </a:r>
          </a:p>
        </p:txBody>
      </p:sp>
    </p:spTree>
    <p:extLst>
      <p:ext uri="{BB962C8B-B14F-4D97-AF65-F5344CB8AC3E}">
        <p14:creationId xmlns:p14="http://schemas.microsoft.com/office/powerpoint/2010/main" val="1042630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úspěšnost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1203598"/>
            <a:ext cx="7886700" cy="3262312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 dirty="0"/>
              <a:t>80% je řízena zakladatelem v první generaci</a:t>
            </a:r>
          </a:p>
          <a:p>
            <a:pPr eaLnBrk="1" hangingPunct="1"/>
            <a:r>
              <a:rPr lang="cs-CZ" dirty="0"/>
              <a:t>1/3 přežije do druhé generace</a:t>
            </a:r>
          </a:p>
          <a:p>
            <a:pPr eaLnBrk="1" hangingPunct="1"/>
            <a:r>
              <a:rPr lang="cs-CZ" dirty="0"/>
              <a:t>10% přežije do třetí generace</a:t>
            </a:r>
          </a:p>
          <a:p>
            <a:pPr eaLnBrk="1" hangingPunct="1"/>
            <a:r>
              <a:rPr lang="cs-CZ" dirty="0"/>
              <a:t>5% dosáhne dalšího předání</a:t>
            </a:r>
          </a:p>
        </p:txBody>
      </p:sp>
    </p:spTree>
    <p:extLst>
      <p:ext uri="{BB962C8B-B14F-4D97-AF65-F5344CB8AC3E}">
        <p14:creationId xmlns:p14="http://schemas.microsoft.com/office/powerpoint/2010/main" val="1865664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Vliv Rodina a podnik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95710"/>
            <a:ext cx="6183536" cy="345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3061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Vliv rodiny do podnikání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4294967295"/>
          </p:nvPr>
        </p:nvSpPr>
        <p:spPr>
          <a:xfrm>
            <a:off x="402840" y="915566"/>
            <a:ext cx="4233863" cy="368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 sz="1500" dirty="0"/>
              <a:t>pozitivní vztahy k lidem, a to nejen v rámci rodiny, ale směrem ven, tzv. pevně-volné rodinné vztahy, kdy rodina svým členům dopřává dostatek prostoru pro nezávislost, na stranu druhé jsou vztahy mezi členy rodiny intimní a blízké,</a:t>
            </a:r>
          </a:p>
          <a:p>
            <a:pPr eaLnBrk="1" hangingPunct="1"/>
            <a:r>
              <a:rPr lang="cs-CZ" sz="1500" dirty="0"/>
              <a:t> efektivní komunikace, tj. taková, která je otevřená, jasná, přímá a upřímná,</a:t>
            </a:r>
          </a:p>
          <a:p>
            <a:pPr eaLnBrk="1" hangingPunct="1"/>
            <a:r>
              <a:rPr lang="cs-CZ" sz="1500" dirty="0"/>
              <a:t> přirozená a přiměřená kontrola mezi členy rodiny navzájem,</a:t>
            </a:r>
          </a:p>
          <a:p>
            <a:pPr eaLnBrk="1" hangingPunct="1"/>
            <a:r>
              <a:rPr lang="cs-CZ" sz="1500" dirty="0"/>
              <a:t>tvorba koalic a dělba moci v jejich rámci,</a:t>
            </a:r>
          </a:p>
          <a:p>
            <a:pPr eaLnBrk="1" hangingPunct="1"/>
            <a:r>
              <a:rPr lang="cs-CZ" sz="1500" dirty="0"/>
              <a:t>připravenost na změny, kdy rodiny učí své členy přijímat změnu jako přirozenou součást  života, při změnách v nich fungují vzájemné podpůrné mechanismy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339453"/>
            <a:ext cx="2209800" cy="208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0654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Nástupnictví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28650" y="1203598"/>
            <a:ext cx="7886700" cy="326231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i="1" dirty="0"/>
              <a:t>“Těžce poškozuje firmu ten, kdo se nestará o výchovu svého nástupce” Tomáš Baťa</a:t>
            </a:r>
            <a:r>
              <a:rPr lang="cs-CZ" dirty="0"/>
              <a:t> </a:t>
            </a:r>
          </a:p>
          <a:p>
            <a:r>
              <a:rPr lang="cs-CZ" dirty="0"/>
              <a:t>Realizace nástupnictví se nesmí stát pouze záležitostí vrcholového vedení a správní rady. Ve hře jsou tři zásadní požadavky:</a:t>
            </a:r>
          </a:p>
          <a:p>
            <a:pPr lvl="1"/>
            <a:r>
              <a:rPr lang="cs-CZ" i="1" dirty="0">
                <a:solidFill>
                  <a:srgbClr val="FF0000"/>
                </a:solidFill>
              </a:rPr>
              <a:t>požadavky trhu na změny ve firmě</a:t>
            </a:r>
          </a:p>
          <a:p>
            <a:pPr lvl="1"/>
            <a:r>
              <a:rPr lang="cs-CZ" i="1" dirty="0">
                <a:solidFill>
                  <a:srgbClr val="FF0000"/>
                </a:solidFill>
              </a:rPr>
              <a:t>přání a požadavky předávajícího podnikatele</a:t>
            </a:r>
          </a:p>
          <a:p>
            <a:pPr lvl="1"/>
            <a:r>
              <a:rPr lang="cs-CZ" i="1" dirty="0">
                <a:solidFill>
                  <a:srgbClr val="FF0000"/>
                </a:solidFill>
              </a:rPr>
              <a:t>očekávání a požadavky nástupce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2803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4139460-1D95-4F86-BD74-D5195F5DC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646511"/>
            <a:ext cx="6000750" cy="385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4754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34E945D6-84FA-44D1-A9E5-5E3BD53EC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288" y="1276350"/>
            <a:ext cx="5192712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"/>
            <a:ext cx="1679631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7560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Životní cyklus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362" y="1383508"/>
            <a:ext cx="4806554" cy="333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ovéPole 4"/>
          <p:cNvSpPr txBox="1">
            <a:spLocks noChangeArrowheads="1"/>
          </p:cNvSpPr>
          <p:nvPr/>
        </p:nvSpPr>
        <p:spPr bwMode="auto">
          <a:xfrm>
            <a:off x="1331120" y="844154"/>
            <a:ext cx="864394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350" dirty="0">
                <a:latin typeface="Calibri" pitchFamily="34" charset="0"/>
              </a:rPr>
              <a:t>Zakladatel řídí podnik</a:t>
            </a:r>
          </a:p>
        </p:txBody>
      </p:sp>
      <p:sp>
        <p:nvSpPr>
          <p:cNvPr id="9221" name="TextovéPole 5"/>
          <p:cNvSpPr txBox="1">
            <a:spLocks noChangeArrowheads="1"/>
          </p:cNvSpPr>
          <p:nvPr/>
        </p:nvSpPr>
        <p:spPr bwMode="auto">
          <a:xfrm>
            <a:off x="1385888" y="1815705"/>
            <a:ext cx="1133475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350" dirty="0">
                <a:latin typeface="Calibri" pitchFamily="34" charset="0"/>
              </a:rPr>
              <a:t>Výchova nové generace</a:t>
            </a:r>
          </a:p>
        </p:txBody>
      </p:sp>
      <p:sp>
        <p:nvSpPr>
          <p:cNvPr id="9222" name="TextovéPole 6"/>
          <p:cNvSpPr txBox="1">
            <a:spLocks noChangeArrowheads="1"/>
          </p:cNvSpPr>
          <p:nvPr/>
        </p:nvSpPr>
        <p:spPr bwMode="auto">
          <a:xfrm>
            <a:off x="6407945" y="1059656"/>
            <a:ext cx="1241822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350" dirty="0">
                <a:latin typeface="Calibri" pitchFamily="34" charset="0"/>
              </a:rPr>
              <a:t>partnerství</a:t>
            </a:r>
          </a:p>
        </p:txBody>
      </p:sp>
      <p:sp>
        <p:nvSpPr>
          <p:cNvPr id="9223" name="TextovéPole 7"/>
          <p:cNvSpPr txBox="1">
            <a:spLocks noChangeArrowheads="1"/>
          </p:cNvSpPr>
          <p:nvPr/>
        </p:nvSpPr>
        <p:spPr bwMode="auto">
          <a:xfrm>
            <a:off x="6813444" y="1545636"/>
            <a:ext cx="1187556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350" dirty="0">
                <a:latin typeface="Calibri" pitchFamily="34" charset="0"/>
              </a:rPr>
              <a:t>Předání moci/střídání generací</a:t>
            </a:r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2195512" y="1437086"/>
            <a:ext cx="1890713" cy="1782365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>
            <a:off x="2250281" y="2247900"/>
            <a:ext cx="2268141" cy="80962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 rot="5400000">
            <a:off x="4842273" y="1438276"/>
            <a:ext cx="1835944" cy="16192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rot="10800000" flipV="1">
            <a:off x="5436394" y="2139553"/>
            <a:ext cx="1457325" cy="1079897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>
            <a:extLst>
              <a:ext uri="{FF2B5EF4-FFF2-40B4-BE49-F238E27FC236}">
                <a16:creationId xmlns:a16="http://schemas.microsoft.com/office/drawing/2014/main" id="{CD4AC66B-7C80-4AF4-AF65-7A3C46C4128E}"/>
              </a:ext>
            </a:extLst>
          </p:cNvPr>
          <p:cNvSpPr txBox="1"/>
          <p:nvPr/>
        </p:nvSpPr>
        <p:spPr>
          <a:xfrm>
            <a:off x="6806258" y="4384885"/>
            <a:ext cx="1798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 err="1"/>
              <a:t>Burns</a:t>
            </a:r>
            <a:r>
              <a:rPr lang="cs-CZ" dirty="0"/>
              <a:t>, 2008</a:t>
            </a:r>
          </a:p>
        </p:txBody>
      </p:sp>
    </p:spTree>
    <p:extLst>
      <p:ext uri="{BB962C8B-B14F-4D97-AF65-F5344CB8AC3E}">
        <p14:creationId xmlns:p14="http://schemas.microsoft.com/office/powerpoint/2010/main" val="425991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93883" y="385667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500105" y="873903"/>
            <a:ext cx="3222810" cy="171288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>
              <a:solidFill>
                <a:schemeClr val="bg1"/>
              </a:solidFill>
            </a:endParaRPr>
          </a:p>
          <a:p>
            <a:r>
              <a:rPr lang="cs-CZ" sz="2800" b="1" dirty="0">
                <a:solidFill>
                  <a:schemeClr val="bg1"/>
                </a:solidFill>
              </a:rPr>
              <a:t>RODINNÉ PODNIKÁNÍ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276052" y="1475003"/>
            <a:ext cx="3604568" cy="25767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Co je rodinný podnik?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Jak je definován?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Jaká je jeho historie?</a:t>
            </a:r>
          </a:p>
          <a:p>
            <a:pPr marL="0" indent="0">
              <a:buNone/>
            </a:pPr>
            <a:endParaRPr lang="cs-CZ" sz="1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5459" y="2904565"/>
            <a:ext cx="2702859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Struktura přednášky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5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Tři fáze procesu nástupnictví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370013"/>
            <a:ext cx="7886700" cy="326231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lvl="0"/>
            <a:r>
              <a:rPr lang="cs-CZ" b="1" dirty="0">
                <a:solidFill>
                  <a:srgbClr val="FF0000"/>
                </a:solidFill>
              </a:rPr>
              <a:t>Přípravná fáze</a:t>
            </a:r>
            <a:r>
              <a:rPr lang="cs-CZ" dirty="0"/>
              <a:t>, v níž jde v zásadě o tři aktivity – tři kroky. Prvním krokem je vytvořit sdílené povědomí o tom, že je v příštích pěti až osmi letech nutné předat vedení firmy do jiných rukou, a že jde o proces, který je třeba řídit. V dalším kroku je třeba vyjasnit a definovat potřeby a představy podnikatele a jeho rodiny, zvážit různé možnosti, z nichž lze volit. Konečně v třetím kroku je nutné ve firmě vytvořit předpoklady k tomu, aby firma byla atraktivní pro případný prodej. </a:t>
            </a:r>
          </a:p>
          <a:p>
            <a:pPr lvl="0"/>
            <a:r>
              <a:rPr lang="cs-CZ" b="1" dirty="0">
                <a:solidFill>
                  <a:srgbClr val="FF0000"/>
                </a:solidFill>
              </a:rPr>
              <a:t>Prováděcí fáze</a:t>
            </a:r>
            <a:r>
              <a:rPr lang="cs-CZ" dirty="0"/>
              <a:t>. V této fázi je třeba učinit závazné rozhodnutí, ve vhodném čase dát k dispozici nezbytné informace, které byly dosud utajeny, vyjednávat a komunikovat. </a:t>
            </a:r>
          </a:p>
          <a:p>
            <a:r>
              <a:rPr lang="cs-CZ" b="1" dirty="0">
                <a:solidFill>
                  <a:srgbClr val="FF0000"/>
                </a:solidFill>
              </a:rPr>
              <a:t>Následná fáze </a:t>
            </a:r>
            <a:r>
              <a:rPr lang="cs-CZ" dirty="0"/>
              <a:t>je méně intenzivní, ale přesto je důležitá. Nástupci se musí rychle zapracovat. K přijetí změny je třeba definitivně získat zaměstnance, zákazníky a další zájmové skupiny. </a:t>
            </a:r>
          </a:p>
        </p:txBody>
      </p:sp>
    </p:spTree>
    <p:extLst>
      <p:ext uri="{BB962C8B-B14F-4D97-AF65-F5344CB8AC3E}">
        <p14:creationId xmlns:p14="http://schemas.microsoft.com/office/powerpoint/2010/main" val="3025702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984776" cy="507703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 dirty="0"/>
              <a:t>Silné a slabé stránky rodinného podniku</a:t>
            </a:r>
            <a:endParaRPr lang="cs-CZ" dirty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857250"/>
            <a:ext cx="6429375" cy="392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83594BE-141C-4521-BC83-B21C6FF4E1A4}"/>
              </a:ext>
            </a:extLst>
          </p:cNvPr>
          <p:cNvSpPr txBox="1"/>
          <p:nvPr/>
        </p:nvSpPr>
        <p:spPr>
          <a:xfrm>
            <a:off x="6228184" y="476334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Koráb et al, 2008</a:t>
            </a:r>
          </a:p>
        </p:txBody>
      </p:sp>
    </p:spTree>
    <p:extLst>
      <p:ext uri="{BB962C8B-B14F-4D97-AF65-F5344CB8AC3E}">
        <p14:creationId xmlns:p14="http://schemas.microsoft.com/office/powerpoint/2010/main" val="1124276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Vliv na rozhodování</a:t>
            </a:r>
          </a:p>
        </p:txBody>
      </p:sp>
      <p:pic>
        <p:nvPicPr>
          <p:cNvPr id="10243" name="Obrázek 7" descr="Rodina - obr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6673" y="1285876"/>
            <a:ext cx="5464969" cy="29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4680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rodinných firem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40594"/>
            <a:ext cx="7886700" cy="3262312"/>
          </a:xfrm>
          <a:prstGeom prst="rect">
            <a:avLst/>
          </a:prstGeom>
        </p:spPr>
        <p:txBody>
          <a:bodyPr/>
          <a:lstStyle/>
          <a:p>
            <a:r>
              <a:rPr lang="cs-CZ" b="1" dirty="0"/>
              <a:t>Rodičovská firma</a:t>
            </a:r>
            <a:r>
              <a:rPr lang="cs-CZ" dirty="0"/>
              <a:t>, majitel a manažer je jeden z rodičů, uplatňující 3 styly řízení –</a:t>
            </a:r>
            <a:r>
              <a:rPr lang="cs-CZ" dirty="0" err="1"/>
              <a:t>autokrativní</a:t>
            </a:r>
            <a:r>
              <a:rPr lang="cs-CZ" dirty="0"/>
              <a:t>, </a:t>
            </a:r>
            <a:r>
              <a:rPr lang="cs-CZ" dirty="0" err="1"/>
              <a:t>protekcionářský</a:t>
            </a:r>
            <a:r>
              <a:rPr lang="cs-CZ" dirty="0"/>
              <a:t>, demokratický</a:t>
            </a:r>
          </a:p>
          <a:p>
            <a:r>
              <a:rPr lang="cs-CZ" b="1" dirty="0"/>
              <a:t>Manželská firma</a:t>
            </a:r>
            <a:r>
              <a:rPr lang="cs-CZ" dirty="0"/>
              <a:t>, tvoří pár vlastnící podnik. Firmu řídí jeden nebo oba jsou rovnocenní</a:t>
            </a:r>
          </a:p>
          <a:p>
            <a:r>
              <a:rPr lang="cs-CZ" b="1" dirty="0"/>
              <a:t>Příbuzenská firma </a:t>
            </a:r>
            <a:r>
              <a:rPr lang="cs-CZ" dirty="0"/>
              <a:t>– sourozenecké, další příbuzní,ale firmy, nezaměstnávající rodiče</a:t>
            </a:r>
          </a:p>
        </p:txBody>
      </p:sp>
    </p:spTree>
    <p:extLst>
      <p:ext uri="{BB962C8B-B14F-4D97-AF65-F5344CB8AC3E}">
        <p14:creationId xmlns:p14="http://schemas.microsoft.com/office/powerpoint/2010/main" val="1298528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>
            <a:normAutofit fontScale="90000"/>
          </a:bodyPr>
          <a:lstStyle/>
          <a:p>
            <a:r>
              <a:rPr lang="cs-CZ" dirty="0"/>
              <a:t>Kritéria dlouhověkosti rodinné firmy ( časopis </a:t>
            </a:r>
            <a:r>
              <a:rPr lang="cs-CZ" dirty="0" err="1"/>
              <a:t>Family</a:t>
            </a:r>
            <a:r>
              <a:rPr lang="cs-CZ" dirty="0"/>
              <a:t> Business)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940594"/>
            <a:ext cx="7886700" cy="3262312"/>
          </a:xfrm>
          <a:prstGeom prst="rect">
            <a:avLst/>
          </a:prstGeom>
        </p:spPr>
        <p:txBody>
          <a:bodyPr/>
          <a:lstStyle/>
          <a:p>
            <a:r>
              <a:rPr lang="cs-CZ" sz="2800" dirty="0"/>
              <a:t>1. Zůstaňte malí. </a:t>
            </a:r>
          </a:p>
          <a:p>
            <a:r>
              <a:rPr lang="cs-CZ" sz="2800" dirty="0"/>
              <a:t>2. Nechoďte na veřejnost. </a:t>
            </a:r>
          </a:p>
          <a:p>
            <a:r>
              <a:rPr lang="cs-CZ" sz="2800" dirty="0"/>
              <a:t>3. Vyhněte se velkoměstům. </a:t>
            </a:r>
          </a:p>
          <a:p>
            <a:r>
              <a:rPr lang="cs-CZ" sz="2800" dirty="0"/>
              <a:t>4. Co je v rodině, to se počítá. </a:t>
            </a:r>
          </a:p>
          <a:p>
            <a:r>
              <a:rPr lang="cs-CZ" sz="2800" i="1" dirty="0"/>
              <a:t>Tato pravidla Vám sice zaručí dlouhověkost Vaší firmy, ale bohužel nijak nepřispívají k jejímu rozmachu</a:t>
            </a:r>
          </a:p>
        </p:txBody>
      </p:sp>
    </p:spTree>
    <p:extLst>
      <p:ext uri="{BB962C8B-B14F-4D97-AF65-F5344CB8AC3E}">
        <p14:creationId xmlns:p14="http://schemas.microsoft.com/office/powerpoint/2010/main" val="2363168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výzkumu asociace MSP 2014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05577"/>
            <a:ext cx="6709712" cy="36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0474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2B5102A-08B9-4CA4-89E8-439FF4058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64344"/>
            <a:ext cx="666936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49E6FD5-F7F8-4D0F-9371-BD4555ED1462}"/>
              </a:ext>
            </a:extLst>
          </p:cNvPr>
          <p:cNvSpPr txBox="1"/>
          <p:nvPr/>
        </p:nvSpPr>
        <p:spPr>
          <a:xfrm>
            <a:off x="6300192" y="469054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AMSP,2014</a:t>
            </a:r>
          </a:p>
        </p:txBody>
      </p:sp>
    </p:spTree>
    <p:extLst>
      <p:ext uri="{BB962C8B-B14F-4D97-AF65-F5344CB8AC3E}">
        <p14:creationId xmlns:p14="http://schemas.microsoft.com/office/powerpoint/2010/main" val="764803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FDDB015-9D82-4254-9234-5F4C33ADB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3498"/>
            <a:ext cx="6669360" cy="442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5480F50-8AAF-4A7B-A18D-282E39AD673F}"/>
              </a:ext>
            </a:extLst>
          </p:cNvPr>
          <p:cNvSpPr txBox="1"/>
          <p:nvPr/>
        </p:nvSpPr>
        <p:spPr>
          <a:xfrm>
            <a:off x="6300192" y="469054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AMSP,2014</a:t>
            </a:r>
          </a:p>
        </p:txBody>
      </p:sp>
    </p:spTree>
    <p:extLst>
      <p:ext uri="{BB962C8B-B14F-4D97-AF65-F5344CB8AC3E}">
        <p14:creationId xmlns:p14="http://schemas.microsoft.com/office/powerpoint/2010/main" val="2241172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839769" y="432392"/>
            <a:ext cx="2365070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 přednášky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8" y="1148238"/>
            <a:ext cx="8560342" cy="20082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Rodinné podnikání je důležitou částí MSP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Mají vysokou míru stability a dlouhou historii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Jejich specifikem je flexibilní rozhodování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Největším rizikem zániku je </a:t>
            </a:r>
            <a:r>
              <a:rPr lang="cs-CZ"/>
              <a:t>výměna generací.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898989"/>
                </a:solidFill>
              </a:rPr>
              <a:t>Více také: Koráb, V., Hanzelková, A., </a:t>
            </a:r>
            <a:r>
              <a:rPr lang="cs-CZ" dirty="0" err="1">
                <a:solidFill>
                  <a:srgbClr val="898989"/>
                </a:solidFill>
              </a:rPr>
              <a:t>Mihalisko</a:t>
            </a:r>
            <a:r>
              <a:rPr lang="cs-CZ" dirty="0">
                <a:solidFill>
                  <a:srgbClr val="898989"/>
                </a:solidFill>
              </a:rPr>
              <a:t>, M.</a:t>
            </a:r>
            <a:r>
              <a:rPr lang="cs-CZ" i="1" dirty="0">
                <a:solidFill>
                  <a:srgbClr val="898989"/>
                </a:solidFill>
              </a:rPr>
              <a:t> Rodinné podnikání. </a:t>
            </a:r>
            <a:r>
              <a:rPr lang="cs-CZ" dirty="0">
                <a:solidFill>
                  <a:srgbClr val="898989"/>
                </a:solidFill>
              </a:rPr>
              <a:t>Praha: </a:t>
            </a:r>
            <a:r>
              <a:rPr lang="cs-CZ" dirty="0" err="1">
                <a:solidFill>
                  <a:srgbClr val="898989"/>
                </a:solidFill>
              </a:rPr>
              <a:t>Computer</a:t>
            </a:r>
            <a:r>
              <a:rPr lang="cs-CZ" dirty="0">
                <a:solidFill>
                  <a:srgbClr val="898989"/>
                </a:solidFill>
              </a:rPr>
              <a:t> </a:t>
            </a:r>
            <a:r>
              <a:rPr lang="cs-CZ" dirty="0" err="1">
                <a:solidFill>
                  <a:srgbClr val="898989"/>
                </a:solidFill>
              </a:rPr>
              <a:t>Press</a:t>
            </a:r>
            <a:r>
              <a:rPr lang="cs-CZ" dirty="0">
                <a:solidFill>
                  <a:srgbClr val="898989"/>
                </a:solidFill>
              </a:rPr>
              <a:t>, 2008. ISBN </a:t>
            </a:r>
            <a:r>
              <a:rPr lang="cs-CZ" dirty="0">
                <a:solidFill>
                  <a:srgbClr val="898989"/>
                </a:solidFill>
                <a:latin typeface="Arial" charset="0"/>
              </a:rPr>
              <a:t>9</a:t>
            </a:r>
            <a:r>
              <a:rPr lang="cs-CZ" dirty="0">
                <a:solidFill>
                  <a:srgbClr val="898989"/>
                </a:solidFill>
              </a:rPr>
              <a:t>78-80-251-1843-6. 176 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1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2" descr="https://pleva.static.s6.upgates.com/v/v5a746517e4b44-rodinne-podniky-v-eu-1000x.png">
            <a:extLst>
              <a:ext uri="{FF2B5EF4-FFF2-40B4-BE49-F238E27FC236}">
                <a16:creationId xmlns:a16="http://schemas.microsoft.com/office/drawing/2014/main" id="{27FFABC8-EDEB-4F6B-B4ED-5BA73F92D3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38" y="177975"/>
            <a:ext cx="6989123" cy="4787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40CCF7C-CCD8-4231-8A83-99E4CACD4B46}"/>
              </a:ext>
            </a:extLst>
          </p:cNvPr>
          <p:cNvSpPr txBox="1"/>
          <p:nvPr/>
        </p:nvSpPr>
        <p:spPr>
          <a:xfrm>
            <a:off x="6839744" y="458797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 err="1"/>
              <a:t>Eurostat</a:t>
            </a:r>
            <a:r>
              <a:rPr lang="cs-CZ" dirty="0"/>
              <a:t>, 2018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167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C9C3321-55FE-4A45-B47B-8B9A44015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Rodinné podniky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1203598"/>
            <a:ext cx="7886700" cy="3262312"/>
          </a:xfrm>
          <a:prstGeom prst="rect">
            <a:avLst/>
          </a:prstGeom>
        </p:spPr>
        <p:txBody>
          <a:bodyPr/>
          <a:lstStyle/>
          <a:p>
            <a:r>
              <a:rPr lang="cs-CZ" sz="2800" dirty="0"/>
              <a:t>Před 2.sv.válkou veliké množství několika generačních firem </a:t>
            </a:r>
          </a:p>
          <a:p>
            <a:r>
              <a:rPr lang="cs-CZ" sz="2800" dirty="0"/>
              <a:t>Baťa, Kolben a Daněk, </a:t>
            </a:r>
            <a:r>
              <a:rPr lang="cs-CZ" sz="2800" dirty="0" err="1"/>
              <a:t>Petrof</a:t>
            </a:r>
            <a:r>
              <a:rPr lang="cs-CZ" sz="2800" dirty="0"/>
              <a:t>, </a:t>
            </a:r>
            <a:r>
              <a:rPr lang="cs-CZ" sz="2800" dirty="0" err="1"/>
              <a:t>Larisch</a:t>
            </a:r>
            <a:r>
              <a:rPr lang="cs-CZ" sz="2800" dirty="0"/>
              <a:t>…</a:t>
            </a:r>
          </a:p>
          <a:p>
            <a:r>
              <a:rPr lang="cs-CZ" sz="2800" dirty="0" err="1"/>
              <a:t>Koh</a:t>
            </a:r>
            <a:r>
              <a:rPr lang="cs-CZ" sz="2800" dirty="0"/>
              <a:t>-i-</a:t>
            </a:r>
            <a:r>
              <a:rPr lang="cs-CZ" sz="2800" dirty="0" err="1"/>
              <a:t>noor</a:t>
            </a:r>
            <a:r>
              <a:rPr lang="cs-CZ" sz="2800" dirty="0"/>
              <a:t>, vlastník:rodina Břízových</a:t>
            </a:r>
          </a:p>
          <a:p>
            <a:r>
              <a:rPr lang="cs-CZ" sz="2800" dirty="0"/>
              <a:t>Mora – sporáky, původně rodinná firma na kamna, tradice 185 let</a:t>
            </a:r>
          </a:p>
        </p:txBody>
      </p:sp>
    </p:spTree>
    <p:extLst>
      <p:ext uri="{BB962C8B-B14F-4D97-AF65-F5344CB8AC3E}">
        <p14:creationId xmlns:p14="http://schemas.microsoft.com/office/powerpoint/2010/main" val="984235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893A1D6-C24C-4B98-A16C-001C4C725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A0B84A5-6D70-4E20-9FD9-E43C339DAC8B}"/>
              </a:ext>
            </a:extLst>
          </p:cNvPr>
          <p:cNvSpPr/>
          <p:nvPr/>
        </p:nvSpPr>
        <p:spPr>
          <a:xfrm>
            <a:off x="827584" y="1417588"/>
            <a:ext cx="6174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Tradici podnikání v českých zemích narušily dvě světové války, rozpad Rakouska-Uherska a zejména období centrálně plánované ekonomiky od roku 1948 do roku 1989. Z tohoto důvodu nenajdeme v České republice firmy se stejným názvem a právní kontinuitou trvající stovky let, jako je tomu v jiných zemích.</a:t>
            </a:r>
          </a:p>
          <a:p>
            <a:pPr algn="just"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Přesto můžeme i u nás najít firmy s dlouhou tradicí. Jedná se zejména o pivovary – například pivovar v Třeboni, Budějovický Budvar, Plzeňský prazdroj.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4594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1A1783-BEA8-4AF7-AF15-222D70993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71EC10D-BB07-483B-8699-5279B37E2E26}"/>
              </a:ext>
            </a:extLst>
          </p:cNvPr>
          <p:cNvSpPr/>
          <p:nvPr/>
        </p:nvSpPr>
        <p:spPr>
          <a:xfrm>
            <a:off x="683568" y="987574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Dlouhou historii má i firma Ferona, která je nástupcem původního železářského velkoobchodu, který založil už v roce 1829 Leon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</a:rPr>
              <a:t>Gottlieb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 Bondy.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Nejstarší firmou ve svém oboru je firma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Laufen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, dříve Znojemské keramické závody. Funguje od roku 1884 a je nejstarším stále fungujícím výrobcem sanitární keramiky v Evropě.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Dlouhou tradici mají i některé potravinářské firmy, v 19. a začátkem 20. století vznikaly výrobky jako karlovarské lázeňské oplatky, pražská šunka, pardubický perník nebo znojemské okurky.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K nejstarším automobilkám v Evropě se může řadit i ta mladoboleslavská, jejíž kořeny v dílně pánů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Laurina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 a Klementa můžeme vysledovat až do roku 1895.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1293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Dosavadní Právní úprava 2014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22325"/>
            <a:ext cx="8248650" cy="432117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cs-CZ" sz="2550" b="1" dirty="0">
                <a:solidFill>
                  <a:srgbClr val="FF0000"/>
                </a:solidFill>
              </a:rPr>
              <a:t>Rodinný závod podle </a:t>
            </a:r>
            <a:r>
              <a:rPr lang="cs-CZ" sz="2550" dirty="0"/>
              <a:t>nového občanského zákoníku (§ 700 až 707) by se dal charakterizovat jako speciální typ obchodního závodu. </a:t>
            </a:r>
            <a:r>
              <a:rPr lang="cs-CZ" sz="2550" u="sng" dirty="0"/>
              <a:t>Nejedná se o právní subjekt, ale z hlediska právní teorie spíše o věc hromadnou. </a:t>
            </a:r>
            <a:r>
              <a:rPr lang="cs-CZ" sz="2550" dirty="0"/>
              <a:t>Jedná se o závod, kde spolu pracují manželé, jejich příbuzní až do třetího stupně, nebo osoby </a:t>
            </a:r>
            <a:r>
              <a:rPr lang="cs-CZ" sz="2550" dirty="0" err="1"/>
              <a:t>sešvagřené</a:t>
            </a:r>
            <a:r>
              <a:rPr lang="cs-CZ" sz="2550" dirty="0"/>
              <a:t> až do druhého stupně. Může se ale jednat i o osoby, které trvale pracují pro rodinu, zejména ty, kteří se pravidelně starají o chod rodinné domácnosti.</a:t>
            </a:r>
          </a:p>
          <a:p>
            <a:r>
              <a:rPr lang="cs-CZ" sz="2550" b="1" dirty="0">
                <a:solidFill>
                  <a:srgbClr val="FF0000"/>
                </a:solidFill>
              </a:rPr>
              <a:t>Základním principem rodinného závodu je právo zúčastněných členů rodiny podílet se na zisku, na věcech z něj nabytých, jakož i na přírůstcích závodu. Podíly jednotlivých členů rodiny však nemusí být stejné. Účast na rodinném závodu je možno převádět prodejem či darováním na omezený počet osob a opět se souhlasem většiny. Závod si mohou v rámci dědictví členové rodiny rozdělit nebo prodat.</a:t>
            </a:r>
          </a:p>
          <a:p>
            <a:pPr marL="385763" indent="-385763">
              <a:buNone/>
            </a:pPr>
            <a:r>
              <a:rPr lang="cs-CZ" b="1" dirty="0"/>
              <a:t>2. Statut </a:t>
            </a:r>
            <a:r>
              <a:rPr lang="cs-CZ" b="1" dirty="0" err="1"/>
              <a:t>Svěřenského</a:t>
            </a:r>
            <a:r>
              <a:rPr lang="cs-CZ" b="1" dirty="0"/>
              <a:t>  fondu </a:t>
            </a:r>
            <a:r>
              <a:rPr lang="cs-CZ" dirty="0"/>
              <a:t>- lze využít též jako nástroj k ochraně a dlouhodobé správě rodinného či firemního majetku, k zachování důvěrnosti informací o majetku či bezpečnému a stabilnímu strukturování budoucího předávání majetku v rodině a zabránění rozmělnění rodinného jmění.</a:t>
            </a:r>
          </a:p>
        </p:txBody>
      </p:sp>
    </p:spTree>
    <p:extLst>
      <p:ext uri="{BB962C8B-B14F-4D97-AF65-F5344CB8AC3E}">
        <p14:creationId xmlns:p14="http://schemas.microsoft.com/office/powerpoint/2010/main" val="138656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Definování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28650" y="1131590"/>
            <a:ext cx="7886700" cy="326231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Není vymezena jednotná definice</a:t>
            </a:r>
          </a:p>
          <a:p>
            <a:r>
              <a:rPr lang="cs-CZ" dirty="0"/>
              <a:t>Ale, měl by splňovat tyto předpoklady:</a:t>
            </a:r>
          </a:p>
          <a:p>
            <a:pPr lvl="1"/>
            <a:r>
              <a:rPr lang="cs-CZ" dirty="0"/>
              <a:t>Rodina má vliv na řízení,</a:t>
            </a:r>
          </a:p>
          <a:p>
            <a:pPr lvl="1"/>
            <a:r>
              <a:rPr lang="cs-CZ" dirty="0"/>
              <a:t>Má kapitálový podíl</a:t>
            </a:r>
          </a:p>
          <a:p>
            <a:pPr lvl="1"/>
            <a:r>
              <a:rPr lang="cs-CZ" dirty="0"/>
              <a:t>Je podnikem několika generací</a:t>
            </a:r>
          </a:p>
        </p:txBody>
      </p:sp>
    </p:spTree>
    <p:extLst>
      <p:ext uri="{BB962C8B-B14F-4D97-AF65-F5344CB8AC3E}">
        <p14:creationId xmlns:p14="http://schemas.microsoft.com/office/powerpoint/2010/main" val="1666744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37593-E71A-4E96-86C3-020E9AD4F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200800" cy="507703"/>
          </a:xfrm>
        </p:spPr>
        <p:txBody>
          <a:bodyPr/>
          <a:lstStyle/>
          <a:p>
            <a:r>
              <a:rPr lang="cs-CZ" dirty="0"/>
              <a:t>Definice pro ČR – Schváleno usnesením vlády ČR ze dne 11. května 2020 č. 535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4ABD38-8514-4D9E-8DDB-1B675E1F20B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9552" y="1131590"/>
            <a:ext cx="7886700" cy="3622675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Asociace malých a středních podniků a živnostníků navrhuje, aby se definice kodifikovala v následující podobě: Rodinným podnikem je </a:t>
            </a:r>
            <a:r>
              <a:rPr lang="cs-CZ" b="1" dirty="0">
                <a:solidFill>
                  <a:srgbClr val="FF0000"/>
                </a:solidFill>
              </a:rPr>
              <a:t>rodinná obchodní korporace nebo rodinná živnost</a:t>
            </a:r>
            <a:r>
              <a:rPr lang="cs-CZ" dirty="0">
                <a:solidFill>
                  <a:srgbClr val="FF0000"/>
                </a:solidFill>
              </a:rPr>
              <a:t>.</a:t>
            </a:r>
          </a:p>
          <a:p>
            <a:r>
              <a:rPr lang="cs-CZ" dirty="0"/>
              <a:t>Rodinnou obchodní korporací je obchodní korporace, ve které je </a:t>
            </a:r>
            <a:r>
              <a:rPr lang="cs-CZ" b="1" dirty="0"/>
              <a:t>nadpoloviční počet neomezeně ručících společníků tvořen členy jedné rodiny</a:t>
            </a:r>
            <a:r>
              <a:rPr lang="cs-CZ" dirty="0"/>
              <a:t> a alespoň jeden člen této rodiny je jejím statutárním orgánem nebo obchodní korporace, v níž</a:t>
            </a:r>
            <a:r>
              <a:rPr lang="cs-CZ" b="1" dirty="0"/>
              <a:t> členové jedné rodiny drží nadpoloviční podíl na základním kapitálu</a:t>
            </a:r>
            <a:r>
              <a:rPr lang="cs-CZ" dirty="0"/>
              <a:t> a alespoň jeden člen této rodiny je členem jejího statutárního orgánu. Za rodinnou obchodní korporaci se považuje také obchodní korporace, jejíž podíly z nadpoloviční většiny drží nebo vlastní ve prospěch jedné rodiny </a:t>
            </a:r>
            <a:r>
              <a:rPr lang="cs-CZ" b="1" dirty="0"/>
              <a:t>fundace nebo </a:t>
            </a:r>
            <a:r>
              <a:rPr lang="cs-CZ" b="1" dirty="0" err="1"/>
              <a:t>svěřenský</a:t>
            </a:r>
            <a:r>
              <a:rPr lang="cs-CZ" b="1" dirty="0"/>
              <a:t> fond</a:t>
            </a:r>
            <a:r>
              <a:rPr lang="cs-CZ" dirty="0"/>
              <a:t>, pokud je současně alespoň jeden člen této rodiny členem statutárního orgánu fundace nebo </a:t>
            </a:r>
            <a:r>
              <a:rPr lang="cs-CZ" dirty="0" err="1"/>
              <a:t>svěřenským</a:t>
            </a:r>
            <a:r>
              <a:rPr lang="cs-CZ" dirty="0"/>
              <a:t> správcem.</a:t>
            </a:r>
          </a:p>
          <a:p>
            <a:r>
              <a:rPr lang="cs-CZ" b="1" dirty="0"/>
              <a:t>Rodinná živnost je podnikání</a:t>
            </a:r>
            <a:r>
              <a:rPr lang="cs-CZ" dirty="0"/>
              <a:t>, na kterém se svojí prací anebo majetkem podílejí </a:t>
            </a:r>
            <a:r>
              <a:rPr lang="cs-CZ" b="1" dirty="0"/>
              <a:t>nejméně dva členové rodiny</a:t>
            </a:r>
            <a:r>
              <a:rPr lang="cs-CZ" dirty="0"/>
              <a:t> a nejméně jeden z členů rodiny je držitelem živnostenského nebo jiného obdobného oprávnění.</a:t>
            </a:r>
          </a:p>
          <a:p>
            <a:r>
              <a:rPr lang="cs-CZ" dirty="0"/>
              <a:t>Členové rodiny pro účely tohoto zákona jsou </a:t>
            </a:r>
            <a:r>
              <a:rPr lang="cs-CZ" b="1" dirty="0"/>
              <a:t>příbuzní v přímé linii anebo sourozenci anebo manželé</a:t>
            </a:r>
            <a:r>
              <a:rPr lang="cs-CZ" dirty="0"/>
              <a:t>. Členem rodiny v rodinném podniku může být fyzická osoba ode dne, kdy </a:t>
            </a:r>
            <a:r>
              <a:rPr lang="cs-CZ" b="1" dirty="0"/>
              <a:t>dovršila 15. roku věku</a:t>
            </a:r>
            <a:r>
              <a:rPr lang="cs-CZ" dirty="0"/>
              <a:t>.</a:t>
            </a:r>
          </a:p>
          <a:p>
            <a:r>
              <a:rPr lang="cs-CZ" dirty="0"/>
              <a:t>Rodinnou obchodní korporací může být jen obchodní korporace sídlící na území ČR. Fundací může být jen fundace sídlící na území ČR. </a:t>
            </a:r>
            <a:r>
              <a:rPr lang="cs-CZ" dirty="0" err="1"/>
              <a:t>Svěřenským</a:t>
            </a:r>
            <a:r>
              <a:rPr lang="cs-CZ" dirty="0"/>
              <a:t> fondem může být jen </a:t>
            </a:r>
            <a:r>
              <a:rPr lang="cs-CZ" dirty="0" err="1"/>
              <a:t>svěřenský</a:t>
            </a:r>
            <a:r>
              <a:rPr lang="cs-CZ" dirty="0"/>
              <a:t> fond zřízený podle českého práva.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7209923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2424</TotalTime>
  <Words>1485</Words>
  <Application>Microsoft Office PowerPoint</Application>
  <PresentationFormat>Předvádění na obrazovce (16:9)</PresentationFormat>
  <Paragraphs>110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SLU</vt:lpstr>
      <vt:lpstr>Specifické skupiny podnikatelů</vt:lpstr>
      <vt:lpstr>Prezentace aplikace PowerPoint</vt:lpstr>
      <vt:lpstr>Prezentace aplikace PowerPoint</vt:lpstr>
      <vt:lpstr>Rodinné podniky v ČR</vt:lpstr>
      <vt:lpstr>Prezentace aplikace PowerPoint</vt:lpstr>
      <vt:lpstr>Prezentace aplikace PowerPoint</vt:lpstr>
      <vt:lpstr>Dosavadní Právní úprava 2014</vt:lpstr>
      <vt:lpstr>Definování </vt:lpstr>
      <vt:lpstr>Definice pro ČR – Schváleno usnesením vlády ČR ze dne 11. května 2020 č. 535</vt:lpstr>
      <vt:lpstr>Typy rodinných podniků v ČR</vt:lpstr>
      <vt:lpstr>Později i jako velké podniky</vt:lpstr>
      <vt:lpstr>Výhody rodinných podniků</vt:lpstr>
      <vt:lpstr>úspěšnost</vt:lpstr>
      <vt:lpstr>Vliv Rodina a podnik</vt:lpstr>
      <vt:lpstr>Vliv rodiny do podnikání</vt:lpstr>
      <vt:lpstr>Nástupnictví </vt:lpstr>
      <vt:lpstr>Prezentace aplikace PowerPoint</vt:lpstr>
      <vt:lpstr>Prezentace aplikace PowerPoint</vt:lpstr>
      <vt:lpstr>Životní cyklus</vt:lpstr>
      <vt:lpstr>Tři fáze procesu nástupnictví</vt:lpstr>
      <vt:lpstr>Silné a slabé stránky rodinného podniku</vt:lpstr>
      <vt:lpstr>Vliv na rozhodování</vt:lpstr>
      <vt:lpstr>Typy rodinných firem</vt:lpstr>
      <vt:lpstr>Kritéria dlouhověkosti rodinné firmy ( časopis Family Business)</vt:lpstr>
      <vt:lpstr>Z výzkumu asociace MSP 2014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ss</cp:lastModifiedBy>
  <cp:revision>61</cp:revision>
  <cp:lastPrinted>2018-03-27T09:30:31Z</cp:lastPrinted>
  <dcterms:created xsi:type="dcterms:W3CDTF">2016-07-06T15:42:34Z</dcterms:created>
  <dcterms:modified xsi:type="dcterms:W3CDTF">2021-11-24T06:41:45Z</dcterms:modified>
</cp:coreProperties>
</file>