
<file path=[Content_Types].xml><?xml version="1.0" encoding="utf-8"?>
<Types xmlns="http://schemas.openxmlformats.org/package/2006/content-types">
  <Default Extension="png" ContentType="image/png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2" r:id="rId3"/>
    <p:sldId id="285" r:id="rId4"/>
    <p:sldId id="286" r:id="rId5"/>
    <p:sldId id="287" r:id="rId6"/>
    <p:sldId id="288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534FD-FF54-4D89-9E49-BBDCB5AC9562}" type="datetimeFigureOut">
              <a:rPr lang="cs-CZ" smtClean="0"/>
              <a:t>19. 10. 2021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2C0E-2573-4ACF-9EE7-99472144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5358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534FD-FF54-4D89-9E49-BBDCB5AC9562}" type="datetimeFigureOut">
              <a:rPr lang="cs-CZ" smtClean="0"/>
              <a:t>19. 10. 2021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2C0E-2573-4ACF-9EE7-99472144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985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534FD-FF54-4D89-9E49-BBDCB5AC9562}" type="datetimeFigureOut">
              <a:rPr lang="cs-CZ" smtClean="0"/>
              <a:t>19. 10. 2021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2C0E-2573-4ACF-9EE7-99472144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05330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302585"/>
            <a:ext cx="956040" cy="994283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260649"/>
            <a:ext cx="4536504" cy="676937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932723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630932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6309320"/>
            <a:ext cx="2895600" cy="365125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1080120" cy="365125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799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534FD-FF54-4D89-9E49-BBDCB5AC9562}" type="datetimeFigureOut">
              <a:rPr lang="cs-CZ" smtClean="0"/>
              <a:t>19. 10. 2021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2C0E-2573-4ACF-9EE7-99472144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945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534FD-FF54-4D89-9E49-BBDCB5AC9562}" type="datetimeFigureOut">
              <a:rPr lang="cs-CZ" smtClean="0"/>
              <a:t>19. 10. 2021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2C0E-2573-4ACF-9EE7-99472144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1620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534FD-FF54-4D89-9E49-BBDCB5AC9562}" type="datetimeFigureOut">
              <a:rPr lang="cs-CZ" smtClean="0"/>
              <a:t>19. 10. 2021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2C0E-2573-4ACF-9EE7-99472144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60707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534FD-FF54-4D89-9E49-BBDCB5AC9562}" type="datetimeFigureOut">
              <a:rPr lang="cs-CZ" smtClean="0"/>
              <a:t>19. 10. 2021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2C0E-2573-4ACF-9EE7-99472144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115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534FD-FF54-4D89-9E49-BBDCB5AC9562}" type="datetimeFigureOut">
              <a:rPr lang="cs-CZ" smtClean="0"/>
              <a:t>19. 10. 2021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2C0E-2573-4ACF-9EE7-99472144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8664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534FD-FF54-4D89-9E49-BBDCB5AC9562}" type="datetimeFigureOut">
              <a:rPr lang="cs-CZ" smtClean="0"/>
              <a:t>19. 10. 2021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2C0E-2573-4ACF-9EE7-99472144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73251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534FD-FF54-4D89-9E49-BBDCB5AC9562}" type="datetimeFigureOut">
              <a:rPr lang="cs-CZ" smtClean="0"/>
              <a:t>19. 10. 2021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2C0E-2573-4ACF-9EE7-99472144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8879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A534FD-FF54-4D89-9E49-BBDCB5AC9562}" type="datetimeFigureOut">
              <a:rPr lang="cs-CZ" smtClean="0"/>
              <a:t>19. 10. 2021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942C0E-2573-4ACF-9EE7-99472144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5401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A534FD-FF54-4D89-9E49-BBDCB5AC9562}" type="datetimeFigureOut">
              <a:rPr lang="cs-CZ" smtClean="0"/>
              <a:t>19. 10. 2021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942C0E-2573-4ACF-9EE7-994721447F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89112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003866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4" y="1242918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173115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Legislativní rámec</a:t>
            </a:r>
          </a:p>
          <a:p>
            <a:r>
              <a:rPr lang="cs-CZ" sz="3000" b="1" dirty="0">
                <a:solidFill>
                  <a:schemeClr val="bg1"/>
                </a:solidFill>
              </a:rPr>
              <a:t>MSP</a:t>
            </a:r>
          </a:p>
          <a:p>
            <a:r>
              <a:rPr lang="cs-CZ" sz="3000" b="1" dirty="0">
                <a:solidFill>
                  <a:schemeClr val="bg1"/>
                </a:solidFill>
              </a:rPr>
              <a:t>Životní cyklus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3089921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2332254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Jaké podmínky?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Modely růstu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Životní cyklus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60" y="3761816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00386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783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Základní funkce</a:t>
            </a:r>
          </a:p>
        </p:txBody>
      </p:sp>
      <p:sp>
        <p:nvSpPr>
          <p:cNvPr id="512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43063"/>
            <a:ext cx="6900863" cy="4525962"/>
          </a:xfrm>
        </p:spPr>
        <p:txBody>
          <a:bodyPr/>
          <a:lstStyle/>
          <a:p>
            <a:r>
              <a:rPr lang="cs-CZ"/>
              <a:t>Plánování – zanedbává se</a:t>
            </a:r>
          </a:p>
          <a:p>
            <a:r>
              <a:rPr lang="cs-CZ"/>
              <a:t>Organizování – nesystematičnost a improvizace, přesto je to těžiště činnosti</a:t>
            </a:r>
          </a:p>
          <a:p>
            <a:r>
              <a:rPr lang="cs-CZ"/>
              <a:t>Využívání zdrojů – vysoká pružnost navázána často na zakázkovou činnost</a:t>
            </a:r>
          </a:p>
          <a:p>
            <a:r>
              <a:rPr lang="cs-CZ"/>
              <a:t>Kontrola – v rukou majitele, kumulace úloh</a:t>
            </a:r>
          </a:p>
          <a:p>
            <a:endParaRPr lang="cs-CZ"/>
          </a:p>
          <a:p>
            <a:endParaRPr lang="cs-CZ"/>
          </a:p>
        </p:txBody>
      </p:sp>
      <p:pic>
        <p:nvPicPr>
          <p:cNvPr id="5124" name="Picture 3" descr="C:\Users\Sebestici\AppData\Local\Microsoft\Windows\Temporary Internet Files\Content.IE5\PBSFQ7LR\MCj0398377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43688" y="1143000"/>
            <a:ext cx="2205037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6547850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Životní cyklus malého podniku</a:t>
            </a:r>
          </a:p>
        </p:txBody>
      </p:sp>
      <p:sp>
        <p:nvSpPr>
          <p:cNvPr id="2" name="Podnadpis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1514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Znázornění – co už známe…</a:t>
            </a:r>
          </a:p>
        </p:txBody>
      </p:sp>
      <p:pic>
        <p:nvPicPr>
          <p:cNvPr id="7171" name="Obrázek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75" y="1782763"/>
            <a:ext cx="7143750" cy="41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04545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Propočet tempa růstu</a:t>
            </a:r>
          </a:p>
        </p:txBody>
      </p:sp>
      <p:sp>
        <p:nvSpPr>
          <p:cNvPr id="8195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cs-CZ"/>
              <a:t>g = P * R * A * T</a:t>
            </a:r>
          </a:p>
          <a:p>
            <a:r>
              <a:rPr lang="cs-CZ" sz="2400"/>
              <a:t>g - tempo růstu podniku ( trvale udržitelné )</a:t>
            </a:r>
          </a:p>
          <a:p>
            <a:r>
              <a:rPr lang="cs-CZ" sz="2400"/>
              <a:t>P - rentabilita tržeb ( Zisk / Tržby )</a:t>
            </a:r>
          </a:p>
          <a:p>
            <a:r>
              <a:rPr lang="cs-CZ" sz="2400"/>
              <a:t>R - aktivační poměr ( 1 – Dividenda / Čistý zisk na akcii )</a:t>
            </a:r>
          </a:p>
          <a:p>
            <a:r>
              <a:rPr lang="cs-CZ" sz="2400"/>
              <a:t>A - obrat aktiv ( Tržby / Aktiva )</a:t>
            </a:r>
          </a:p>
          <a:p>
            <a:r>
              <a:rPr lang="cs-CZ" sz="2400"/>
              <a:t>T - finanční páka ( Aktiva / Vlastní jmění )</a:t>
            </a:r>
          </a:p>
          <a:p>
            <a:r>
              <a:rPr lang="cs-CZ" sz="2400"/>
              <a:t>Platí za zjednodušujících předpokladů:</a:t>
            </a:r>
          </a:p>
          <a:p>
            <a:r>
              <a:rPr lang="cs-CZ" sz="2400"/>
              <a:t>- tempo růstu podniku shodné s růstem celého trhu,</a:t>
            </a:r>
          </a:p>
          <a:p>
            <a:r>
              <a:rPr lang="cs-CZ" sz="2400"/>
              <a:t>- konstantní kapitálová struktura podniku,</a:t>
            </a:r>
          </a:p>
          <a:p>
            <a:r>
              <a:rPr lang="cs-CZ" sz="2400"/>
              <a:t>- konstantní míra reinvestic do podniku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0118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Fáze s vazbou na role podnikatele</a:t>
            </a:r>
          </a:p>
        </p:txBody>
      </p:sp>
      <p:pic>
        <p:nvPicPr>
          <p:cNvPr id="9219" name="Obrázek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75" y="1782763"/>
            <a:ext cx="7143750" cy="41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ovéPole 4"/>
          <p:cNvSpPr txBox="1">
            <a:spLocks noChangeArrowheads="1"/>
          </p:cNvSpPr>
          <p:nvPr/>
        </p:nvSpPr>
        <p:spPr bwMode="auto">
          <a:xfrm>
            <a:off x="2071688" y="5643563"/>
            <a:ext cx="20002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Zakladatel a investor</a:t>
            </a:r>
          </a:p>
        </p:txBody>
      </p:sp>
      <p:cxnSp>
        <p:nvCxnSpPr>
          <p:cNvPr id="7" name="Přímá spojovací šipka 6"/>
          <p:cNvCxnSpPr/>
          <p:nvPr/>
        </p:nvCxnSpPr>
        <p:spPr>
          <a:xfrm rot="5400000" flipH="1" flipV="1">
            <a:off x="2570957" y="5572919"/>
            <a:ext cx="285750" cy="1587"/>
          </a:xfrm>
          <a:prstGeom prst="straightConnector1">
            <a:avLst/>
          </a:prstGeom>
          <a:ln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šipka 8"/>
          <p:cNvCxnSpPr>
            <a:endCxn id="9223" idx="0"/>
          </p:cNvCxnSpPr>
          <p:nvPr/>
        </p:nvCxnSpPr>
        <p:spPr>
          <a:xfrm rot="16200000" flipH="1">
            <a:off x="4161631" y="4625182"/>
            <a:ext cx="1857375" cy="750888"/>
          </a:xfrm>
          <a:prstGeom prst="straightConnector1">
            <a:avLst/>
          </a:prstGeom>
          <a:ln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3" name="TextovéPole 9"/>
          <p:cNvSpPr txBox="1">
            <a:spLocks noChangeArrowheads="1"/>
          </p:cNvSpPr>
          <p:nvPr/>
        </p:nvSpPr>
        <p:spPr bwMode="auto">
          <a:xfrm>
            <a:off x="4500563" y="5929313"/>
            <a:ext cx="192881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Organizátor a plánovač  </a:t>
            </a:r>
          </a:p>
        </p:txBody>
      </p:sp>
      <p:cxnSp>
        <p:nvCxnSpPr>
          <p:cNvPr id="13" name="Přímá spojovací šipka 12"/>
          <p:cNvCxnSpPr/>
          <p:nvPr/>
        </p:nvCxnSpPr>
        <p:spPr>
          <a:xfrm rot="10800000">
            <a:off x="1785938" y="1857375"/>
            <a:ext cx="2071687" cy="15001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5" name="TextovéPole 13"/>
          <p:cNvSpPr txBox="1">
            <a:spLocks noChangeArrowheads="1"/>
          </p:cNvSpPr>
          <p:nvPr/>
        </p:nvSpPr>
        <p:spPr bwMode="auto">
          <a:xfrm>
            <a:off x="642938" y="1285875"/>
            <a:ext cx="17859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Vynálezce a realizátor</a:t>
            </a:r>
          </a:p>
        </p:txBody>
      </p:sp>
      <p:sp>
        <p:nvSpPr>
          <p:cNvPr id="9226" name="TextovéPole 14"/>
          <p:cNvSpPr txBox="1">
            <a:spLocks noChangeArrowheads="1"/>
          </p:cNvSpPr>
          <p:nvPr/>
        </p:nvSpPr>
        <p:spPr bwMode="auto">
          <a:xfrm>
            <a:off x="5643563" y="1357313"/>
            <a:ext cx="2714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Následník a reorganizátor</a:t>
            </a:r>
          </a:p>
        </p:txBody>
      </p:sp>
      <p:cxnSp>
        <p:nvCxnSpPr>
          <p:cNvPr id="17" name="Přímá spojovací šipka 16"/>
          <p:cNvCxnSpPr/>
          <p:nvPr/>
        </p:nvCxnSpPr>
        <p:spPr>
          <a:xfrm rot="5400000" flipH="1" flipV="1">
            <a:off x="5393531" y="2536032"/>
            <a:ext cx="1500187" cy="2857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41968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Křivka výnosnosti</a:t>
            </a:r>
          </a:p>
        </p:txBody>
      </p:sp>
      <p:cxnSp>
        <p:nvCxnSpPr>
          <p:cNvPr id="6" name="Přímá spojovací čára 5"/>
          <p:cNvCxnSpPr/>
          <p:nvPr/>
        </p:nvCxnSpPr>
        <p:spPr>
          <a:xfrm rot="5400000">
            <a:off x="-937418" y="3680619"/>
            <a:ext cx="396081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Přímá spojovací čára 7"/>
          <p:cNvCxnSpPr/>
          <p:nvPr/>
        </p:nvCxnSpPr>
        <p:spPr>
          <a:xfrm>
            <a:off x="1042988" y="5661025"/>
            <a:ext cx="648176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Oblouk 9"/>
          <p:cNvSpPr/>
          <p:nvPr/>
        </p:nvSpPr>
        <p:spPr>
          <a:xfrm rot="11048206">
            <a:off x="1674813" y="2538413"/>
            <a:ext cx="4616450" cy="2455862"/>
          </a:xfrm>
          <a:prstGeom prst="arc">
            <a:avLst>
              <a:gd name="adj1" fmla="val 11105732"/>
              <a:gd name="adj2" fmla="val 2158450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cs-CZ" b="1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10246" name="TextovéPole 10"/>
          <p:cNvSpPr txBox="1">
            <a:spLocks noChangeArrowheads="1"/>
          </p:cNvSpPr>
          <p:nvPr/>
        </p:nvSpPr>
        <p:spPr bwMode="auto">
          <a:xfrm>
            <a:off x="1835150" y="6021388"/>
            <a:ext cx="60499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Malé firmy----------------------------------velké firmy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251520" y="1772816"/>
            <a:ext cx="461665" cy="4464496"/>
          </a:xfrm>
          <a:prstGeom prst="rect">
            <a:avLst/>
          </a:prstGeom>
          <a:noFill/>
        </p:spPr>
        <p:txBody>
          <a:bodyPr vert="vert270">
            <a:spAutoFit/>
          </a:bodyPr>
          <a:lstStyle/>
          <a:p>
            <a:pPr>
              <a:defRPr/>
            </a:pPr>
            <a:r>
              <a:rPr lang="cs-CZ" dirty="0"/>
              <a:t>výnosnost</a:t>
            </a:r>
          </a:p>
        </p:txBody>
      </p:sp>
    </p:spTree>
    <p:extLst>
      <p:ext uri="{BB962C8B-B14F-4D97-AF65-F5344CB8AC3E}">
        <p14:creationId xmlns:p14="http://schemas.microsoft.com/office/powerpoint/2010/main" val="18940492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Růst je možný (Kupkovič, 2001):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5472113" cy="4525963"/>
          </a:xfrm>
        </p:spPr>
        <p:txBody>
          <a:bodyPr/>
          <a:lstStyle/>
          <a:p>
            <a:r>
              <a:rPr lang="cs-CZ"/>
              <a:t>Externím růstem</a:t>
            </a:r>
          </a:p>
          <a:p>
            <a:r>
              <a:rPr lang="cs-CZ"/>
              <a:t>Interním růstem</a:t>
            </a:r>
          </a:p>
          <a:p>
            <a:r>
              <a:rPr lang="cs-CZ"/>
              <a:t>tj. dle zdroje použitých prostředků (vlastních/cizích)</a:t>
            </a:r>
          </a:p>
        </p:txBody>
      </p:sp>
      <p:pic>
        <p:nvPicPr>
          <p:cNvPr id="11268" name="Picture 2" descr="C:\Users\Sebestici\AppData\Local\Microsoft\Windows\Temporary Internet Files\Content.IE5\FQG2YMHN\MPj0439376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38" y="1571625"/>
            <a:ext cx="2351087" cy="352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72289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Jiný pohled na růst podle Greinera, 1972 (v citaci Barrow,1996)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186738" cy="2900363"/>
          </a:xfrm>
        </p:spPr>
        <p:txBody>
          <a:bodyPr/>
          <a:lstStyle/>
          <a:p>
            <a:r>
              <a:rPr lang="cs-CZ" sz="2400"/>
              <a:t>Růst zamezuje krizi – slovo krize vyvozuje z čínského překladu slova , které znamená nebezpečné okolnosti.</a:t>
            </a:r>
          </a:p>
          <a:p>
            <a:r>
              <a:rPr lang="cs-CZ" sz="2400"/>
              <a:t>slovo "krize" je tvořeno znakem pro "nebezpečí" a "příležitost“</a:t>
            </a:r>
          </a:p>
          <a:p>
            <a:r>
              <a:rPr lang="cs-CZ" sz="2400"/>
              <a:t>čínské pojetí krize se nejvíce přibližuje jejich vnímání krize jako příležitosti sdělit nikoliv svou pravdu, ale svou odpovědnost</a:t>
            </a:r>
          </a:p>
        </p:txBody>
      </p:sp>
      <p:pic>
        <p:nvPicPr>
          <p:cNvPr id="12292" name="Picture 3" descr="krize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1688" y="4429125"/>
            <a:ext cx="4092575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971301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Fáze růstu MSP dle Greinera jsou: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cs-CZ"/>
              <a:t>Fáze 1: RŮST V DŮSLEDKU TVŮRČÍHO PŘÍSTUPU</a:t>
            </a:r>
          </a:p>
          <a:p>
            <a:r>
              <a:rPr lang="cs-CZ"/>
              <a:t>Fáze 2: RŮST V DŮSLEDKU ŘÍZENÍ</a:t>
            </a:r>
          </a:p>
          <a:p>
            <a:r>
              <a:rPr lang="cs-CZ"/>
              <a:t>Fáze 3: RŮST V DŮSLEDKU ROZDĚLENÍ KOMPETENCÍ</a:t>
            </a:r>
          </a:p>
          <a:p>
            <a:r>
              <a:rPr lang="cs-CZ"/>
              <a:t>Fáze 4: RŮST V DŮSLEDKU KOORDINACE</a:t>
            </a:r>
          </a:p>
          <a:p>
            <a:r>
              <a:rPr lang="cs-CZ"/>
              <a:t>Fáze 5: RŮST V DŮSLEDKU SPOLUPRÁCE</a:t>
            </a:r>
          </a:p>
          <a:p>
            <a:pPr>
              <a:buFont typeface="Arial" charset="0"/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6188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Churchill a Lewisová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/>
          <a:srcRect r="6216" b="7237"/>
          <a:stretch>
            <a:fillRect/>
          </a:stretch>
        </p:blipFill>
        <p:spPr bwMode="auto">
          <a:xfrm>
            <a:off x="871538" y="1071563"/>
            <a:ext cx="7740650" cy="487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5286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Legislativní podmínky podnikání</a:t>
            </a:r>
            <a:endParaRPr lang="en-US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436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Ekonomická stádia MSP podle Světové banky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cs-CZ" b="1"/>
              <a:t>Životaschopné podniky </a:t>
            </a:r>
            <a:r>
              <a:rPr lang="cs-CZ"/>
              <a:t>– Výnosy vyšší než provozní a finanční náklady, </a:t>
            </a:r>
          </a:p>
          <a:p>
            <a:r>
              <a:rPr lang="cs-CZ" b="1"/>
              <a:t>Potenciálně životaschopné podniky  </a:t>
            </a:r>
            <a:r>
              <a:rPr lang="cs-CZ"/>
              <a:t>- Výnosy vyšší než provozní náklady, ale nekryjí se finanční náklady,</a:t>
            </a:r>
          </a:p>
          <a:p>
            <a:r>
              <a:rPr lang="cs-CZ" b="1"/>
              <a:t>Pravděpodobně neživotaschopné podniky </a:t>
            </a:r>
            <a:r>
              <a:rPr lang="cs-CZ"/>
              <a:t>- Výnosy už kryjí výrobní a část provozní ch nákladů, nekryjí se náklady mzdové,</a:t>
            </a:r>
          </a:p>
          <a:p>
            <a:r>
              <a:rPr lang="cs-CZ" b="1"/>
              <a:t>neživotaschopné podniky – </a:t>
            </a:r>
            <a:r>
              <a:rPr lang="cs-CZ"/>
              <a:t>nekryjí se už ani provozní ani mzdové náklady</a:t>
            </a:r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645287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Organizační stránka MSP</a:t>
            </a:r>
          </a:p>
        </p:txBody>
      </p:sp>
    </p:spTree>
    <p:extLst>
      <p:ext uri="{BB962C8B-B14F-4D97-AF65-F5344CB8AC3E}">
        <p14:creationId xmlns:p14="http://schemas.microsoft.com/office/powerpoint/2010/main" val="25419234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Specifika vnitřního uspořádání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cs-CZ"/>
              <a:t>Jednoduchost,</a:t>
            </a:r>
          </a:p>
          <a:p>
            <a:r>
              <a:rPr lang="cs-CZ"/>
              <a:t>Úspornost,</a:t>
            </a:r>
          </a:p>
          <a:p>
            <a:r>
              <a:rPr lang="cs-CZ"/>
              <a:t>srozumitelnost</a:t>
            </a:r>
          </a:p>
          <a:p>
            <a:endParaRPr lang="cs-CZ"/>
          </a:p>
        </p:txBody>
      </p:sp>
      <p:pic>
        <p:nvPicPr>
          <p:cNvPr id="17412" name="Picture 2" descr="C:\Users\Sebestici\AppData\Local\Microsoft\Windows\Temporary Internet Files\Content.IE5\PBSFQ7LR\MCBD05515_000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25" y="1643063"/>
            <a:ext cx="3181350" cy="341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50022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Vnější vliv na – síťování MSP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cs-CZ"/>
              <a:t>Protkávání vztahů, získávání konkurenční výhody, spolupráce</a:t>
            </a:r>
          </a:p>
          <a:p>
            <a:r>
              <a:rPr lang="cs-CZ"/>
              <a:t>2 a více podniků realizujících společný projekt</a:t>
            </a:r>
          </a:p>
          <a:p>
            <a:pPr lvl="1"/>
            <a:r>
              <a:rPr lang="cs-CZ"/>
              <a:t>Formální</a:t>
            </a:r>
          </a:p>
          <a:p>
            <a:pPr lvl="1"/>
            <a:r>
              <a:rPr lang="cs-CZ"/>
              <a:t>Neformální </a:t>
            </a:r>
          </a:p>
          <a:p>
            <a:pPr lvl="1"/>
            <a:r>
              <a:rPr lang="cs-CZ"/>
              <a:t>měkké sítě</a:t>
            </a:r>
          </a:p>
        </p:txBody>
      </p:sp>
      <p:pic>
        <p:nvPicPr>
          <p:cNvPr id="18436" name="Picture 3" descr="C:\Users\Sebestici\AppData\Local\Microsoft\Windows\Temporary Internet Files\Content.IE5\PBSFQ7LR\MCj0436254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15200" y="4714875"/>
            <a:ext cx="18288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740688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Potenciál síťového podnikání 5D (pětirozměrný</a:t>
            </a:r>
            <a:r>
              <a:rPr lang="cs-CZ">
                <a:sym typeface="Wingdings" pitchFamily="2" charset="2"/>
              </a:rPr>
              <a:t>)</a:t>
            </a:r>
            <a:r>
              <a:rPr lang="cs-CZ"/>
              <a:t> efekt</a:t>
            </a:r>
          </a:p>
        </p:txBody>
      </p:sp>
      <p:sp>
        <p:nvSpPr>
          <p:cNvPr id="5" name="Pravidelný pětiúhelník 4"/>
          <p:cNvSpPr/>
          <p:nvPr/>
        </p:nvSpPr>
        <p:spPr>
          <a:xfrm>
            <a:off x="2857500" y="2071688"/>
            <a:ext cx="4071938" cy="3786187"/>
          </a:xfrm>
          <a:prstGeom prst="pentagon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19460" name="TextovéPole 6"/>
          <p:cNvSpPr txBox="1">
            <a:spLocks noChangeArrowheads="1"/>
          </p:cNvSpPr>
          <p:nvPr/>
        </p:nvSpPr>
        <p:spPr bwMode="auto">
          <a:xfrm>
            <a:off x="4357688" y="1714500"/>
            <a:ext cx="10715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OBSAH</a:t>
            </a:r>
          </a:p>
        </p:txBody>
      </p:sp>
      <p:sp>
        <p:nvSpPr>
          <p:cNvPr id="19461" name="TextovéPole 7"/>
          <p:cNvSpPr txBox="1">
            <a:spLocks noChangeArrowheads="1"/>
          </p:cNvSpPr>
          <p:nvPr/>
        </p:nvSpPr>
        <p:spPr bwMode="auto">
          <a:xfrm>
            <a:off x="7143750" y="3286125"/>
            <a:ext cx="12144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FORMA</a:t>
            </a:r>
          </a:p>
        </p:txBody>
      </p:sp>
      <p:sp>
        <p:nvSpPr>
          <p:cNvPr id="19462" name="TextovéPole 8"/>
          <p:cNvSpPr txBox="1">
            <a:spLocks noChangeArrowheads="1"/>
          </p:cNvSpPr>
          <p:nvPr/>
        </p:nvSpPr>
        <p:spPr bwMode="auto">
          <a:xfrm>
            <a:off x="6286500" y="5857875"/>
            <a:ext cx="13573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PROSTOR</a:t>
            </a:r>
          </a:p>
        </p:txBody>
      </p:sp>
      <p:sp>
        <p:nvSpPr>
          <p:cNvPr id="19463" name="TextovéPole 9"/>
          <p:cNvSpPr txBox="1">
            <a:spLocks noChangeArrowheads="1"/>
          </p:cNvSpPr>
          <p:nvPr/>
        </p:nvSpPr>
        <p:spPr bwMode="auto">
          <a:xfrm>
            <a:off x="1857375" y="5929313"/>
            <a:ext cx="207168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KOMUNIKACE</a:t>
            </a:r>
          </a:p>
        </p:txBody>
      </p:sp>
      <p:sp>
        <p:nvSpPr>
          <p:cNvPr id="19464" name="TextovéPole 10"/>
          <p:cNvSpPr txBox="1">
            <a:spLocks noChangeArrowheads="1"/>
          </p:cNvSpPr>
          <p:nvPr/>
        </p:nvSpPr>
        <p:spPr bwMode="auto">
          <a:xfrm>
            <a:off x="714375" y="3143250"/>
            <a:ext cx="1857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/>
              <a:t>ČAS</a:t>
            </a:r>
          </a:p>
        </p:txBody>
      </p:sp>
      <p:sp>
        <p:nvSpPr>
          <p:cNvPr id="19465" name="TextovéPole 11"/>
          <p:cNvSpPr txBox="1">
            <a:spLocks noChangeArrowheads="1"/>
          </p:cNvSpPr>
          <p:nvPr/>
        </p:nvSpPr>
        <p:spPr bwMode="auto">
          <a:xfrm>
            <a:off x="3929063" y="3643313"/>
            <a:ext cx="1857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/>
              <a:t>SÍŤ</a:t>
            </a:r>
          </a:p>
        </p:txBody>
      </p:sp>
    </p:spTree>
    <p:extLst>
      <p:ext uri="{BB962C8B-B14F-4D97-AF65-F5344CB8AC3E}">
        <p14:creationId xmlns:p14="http://schemas.microsoft.com/office/powerpoint/2010/main" val="309636129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NEVÝHODY A RIZIKA ŘÍZENÍ MSP</a:t>
            </a:r>
          </a:p>
        </p:txBody>
      </p:sp>
    </p:spTree>
    <p:extLst>
      <p:ext uri="{BB962C8B-B14F-4D97-AF65-F5344CB8AC3E}">
        <p14:creationId xmlns:p14="http://schemas.microsoft.com/office/powerpoint/2010/main" val="6049433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Oblast financování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cs-CZ"/>
              <a:t>Většinou převládá samofinancování</a:t>
            </a:r>
          </a:p>
          <a:p>
            <a:r>
              <a:rPr lang="cs-CZ"/>
              <a:t>Vysoké riziko</a:t>
            </a:r>
          </a:p>
          <a:p>
            <a:r>
              <a:rPr lang="cs-CZ"/>
              <a:t>Vysoká míra majetku</a:t>
            </a:r>
          </a:p>
          <a:p>
            <a:r>
              <a:rPr lang="cs-CZ"/>
              <a:t>Zdroj financování odpisy majetku</a:t>
            </a:r>
          </a:p>
        </p:txBody>
      </p:sp>
      <p:pic>
        <p:nvPicPr>
          <p:cNvPr id="21508" name="Picture 2" descr="C:\Users\Sebestici\AppData\Local\Microsoft\Windows\Temporary Internet Files\Content.IE5\PBSFQ7LR\MCj0440409000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43625" y="3857625"/>
            <a:ext cx="27432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86026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Oblast výroby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cs-CZ"/>
              <a:t>Problémy s výrobní kapacitou</a:t>
            </a:r>
          </a:p>
          <a:p>
            <a:r>
              <a:rPr lang="cs-CZ"/>
              <a:t>Nízká koncentrace výroby</a:t>
            </a:r>
          </a:p>
          <a:p>
            <a:r>
              <a:rPr lang="cs-CZ"/>
              <a:t>Maloseriová výroba převládá</a:t>
            </a:r>
          </a:p>
        </p:txBody>
      </p:sp>
    </p:spTree>
    <p:extLst>
      <p:ext uri="{BB962C8B-B14F-4D97-AF65-F5344CB8AC3E}">
        <p14:creationId xmlns:p14="http://schemas.microsoft.com/office/powerpoint/2010/main" val="401413550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Oblast odbytu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cs-CZ"/>
              <a:t>Omezená zákaznická základna</a:t>
            </a:r>
          </a:p>
          <a:p>
            <a:r>
              <a:rPr lang="cs-CZ"/>
              <a:t>Omezený rozpočet na  propagaci</a:t>
            </a:r>
          </a:p>
          <a:p>
            <a:r>
              <a:rPr lang="cs-CZ"/>
              <a:t>Závislost na osobních kontaktech</a:t>
            </a:r>
          </a:p>
        </p:txBody>
      </p:sp>
    </p:spTree>
    <p:extLst>
      <p:ext uri="{BB962C8B-B14F-4D97-AF65-F5344CB8AC3E}">
        <p14:creationId xmlns:p14="http://schemas.microsoft.com/office/powerpoint/2010/main" val="13610438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Oblast personální </a:t>
            </a:r>
          </a:p>
        </p:txBody>
      </p:sp>
      <p:sp>
        <p:nvSpPr>
          <p:cNvPr id="24579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cs-CZ"/>
              <a:t>Užší vazby</a:t>
            </a:r>
          </a:p>
          <a:p>
            <a:r>
              <a:rPr lang="cs-CZ"/>
              <a:t>V rámci vedení – propojenost a kumulace funkcí</a:t>
            </a:r>
          </a:p>
        </p:txBody>
      </p:sp>
    </p:spTree>
    <p:extLst>
      <p:ext uri="{BB962C8B-B14F-4D97-AF65-F5344CB8AC3E}">
        <p14:creationId xmlns:p14="http://schemas.microsoft.com/office/powerpoint/2010/main" val="1615335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51520" y="260649"/>
            <a:ext cx="6408712" cy="676937"/>
          </a:xfrm>
        </p:spPr>
        <p:txBody>
          <a:bodyPr/>
          <a:lstStyle/>
          <a:p>
            <a:r>
              <a:rPr lang="cs-CZ" b="1" dirty="0" smtClean="0"/>
              <a:t>Základní </a:t>
            </a:r>
            <a:r>
              <a:rPr lang="cs-CZ" b="1" dirty="0"/>
              <a:t>legislativní požadavky při zahájení podnikání</a:t>
            </a: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  <p:sp>
        <p:nvSpPr>
          <p:cNvPr id="5" name="Obdélník 4"/>
          <p:cNvSpPr/>
          <p:nvPr/>
        </p:nvSpPr>
        <p:spPr>
          <a:xfrm>
            <a:off x="899592" y="1124744"/>
            <a:ext cx="684076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České republice existuje asi 6 000 platných zákonů, k tomu je třeba připočítat ostatní formy právních norem, jako jsou vyhlášky, nařízení, předpisy 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FF0000"/>
                </a:solidFill>
              </a:rPr>
              <a:t>dříve </a:t>
            </a:r>
            <a:r>
              <a:rPr lang="cs-CZ" b="1" dirty="0">
                <a:solidFill>
                  <a:srgbClr val="FF0000"/>
                </a:solidFill>
              </a:rPr>
              <a:t>definoval obchodní zákoník</a:t>
            </a:r>
            <a:r>
              <a:rPr lang="cs-CZ" dirty="0"/>
              <a:t>, po jeho zrušení přešly jeho pasáže do dvou zákonů, jednak do zákona o obchodních korporacích a družstvech (zákon č. 90/2012 Sb.) a dále do občanského zákoníku (zákon č. 89/2012 Sb.).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>
                <a:solidFill>
                  <a:srgbClr val="FF0000"/>
                </a:solidFill>
              </a:rPr>
              <a:t>Od </a:t>
            </a:r>
            <a:r>
              <a:rPr lang="cs-CZ" dirty="0">
                <a:solidFill>
                  <a:srgbClr val="FF0000"/>
                </a:solidFill>
              </a:rPr>
              <a:t>1. 1. 2021 nabyl účinnosti zákon č. 33/2020 Sb., kterým se mění zákon o obchodních společnostech a družstvech </a:t>
            </a:r>
            <a:r>
              <a:rPr lang="cs-CZ" dirty="0"/>
              <a:t>a další související zákony.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Dále </a:t>
            </a:r>
            <a:r>
              <a:rPr lang="cs-CZ" dirty="0"/>
              <a:t>lze podnikat i dle ustanovení živnostenského zákona (zákon č. 455/1991 Sb.).</a:t>
            </a:r>
          </a:p>
        </p:txBody>
      </p:sp>
    </p:spTree>
    <p:extLst>
      <p:ext uri="{BB962C8B-B14F-4D97-AF65-F5344CB8AC3E}">
        <p14:creationId xmlns:p14="http://schemas.microsoft.com/office/powerpoint/2010/main" val="9005416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Časté důvody neúspěchu při řízení</a:t>
            </a:r>
          </a:p>
        </p:txBody>
      </p:sp>
      <p:sp>
        <p:nvSpPr>
          <p:cNvPr id="2560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cs-CZ"/>
              <a:t>Nedostatek zkušeností</a:t>
            </a:r>
          </a:p>
          <a:p>
            <a:r>
              <a:rPr lang="cs-CZ"/>
              <a:t>Strategie není v písemné podobě</a:t>
            </a:r>
          </a:p>
          <a:p>
            <a:r>
              <a:rPr lang="cs-CZ"/>
              <a:t>Příliš optimismu</a:t>
            </a:r>
          </a:p>
          <a:p>
            <a:r>
              <a:rPr lang="cs-CZ"/>
              <a:t>Podcenění rozvojové fáze podniku</a:t>
            </a:r>
          </a:p>
          <a:p>
            <a:r>
              <a:rPr lang="cs-CZ"/>
              <a:t>Nedostatek oběžných aktiv</a:t>
            </a:r>
          </a:p>
          <a:p>
            <a:r>
              <a:rPr lang="cs-CZ"/>
              <a:t>Záměna tržeb se ziskem !!!</a:t>
            </a:r>
          </a:p>
          <a:p>
            <a:r>
              <a:rPr lang="cs-CZ"/>
              <a:t>Sídlo podniku</a:t>
            </a:r>
          </a:p>
          <a:p>
            <a:r>
              <a:rPr lang="cs-CZ"/>
              <a:t>Personál </a:t>
            </a:r>
          </a:p>
          <a:p>
            <a:r>
              <a:rPr lang="cs-CZ"/>
              <a:t>Administrativní a účetní chyby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064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Nutné podmínky</a:t>
            </a:r>
            <a:endParaRPr lang="en-US" dirty="0"/>
          </a:p>
        </p:txBody>
      </p:sp>
      <p:sp>
        <p:nvSpPr>
          <p:cNvPr id="5" name="Obdélník 4"/>
          <p:cNvSpPr/>
          <p:nvPr/>
        </p:nvSpPr>
        <p:spPr>
          <a:xfrm>
            <a:off x="899592" y="1720840"/>
            <a:ext cx="7200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Živnostenský zákon účinný od 1. 6. 2021 uvádí nutné předpoklady pro zahájení podnikání takto:</a:t>
            </a:r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prokázání bezúhonnosti,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plnou svéprávnost, kterou lze nahradit přivolením soudu k souhlasu zákonného zástupce nezletilého k samostatnému provozování podnikatelské činnosti.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>
                <a:solidFill>
                  <a:srgbClr val="FF0000"/>
                </a:solidFill>
              </a:rPr>
              <a:t>Dřívější ustanovení, kdy za všeobecnou podmínku bylo považováno rovněž dosažení věku 18 let, bylo zrušeno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25200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</a:t>
            </a:r>
            <a:r>
              <a:rPr lang="en-US" dirty="0" err="1" smtClean="0"/>
              <a:t>olba</a:t>
            </a:r>
            <a:r>
              <a:rPr lang="en-US" dirty="0" smtClean="0"/>
              <a:t> </a:t>
            </a:r>
            <a:r>
              <a:rPr lang="en-US" dirty="0" err="1"/>
              <a:t>právní</a:t>
            </a:r>
            <a:r>
              <a:rPr lang="en-US" dirty="0"/>
              <a:t> </a:t>
            </a:r>
            <a:r>
              <a:rPr lang="en-US" dirty="0" err="1"/>
              <a:t>formy</a:t>
            </a:r>
            <a:r>
              <a:rPr lang="en-US" dirty="0"/>
              <a:t> </a:t>
            </a:r>
            <a:r>
              <a:rPr lang="en-US" dirty="0" err="1"/>
              <a:t>podnikání</a:t>
            </a:r>
            <a:endParaRPr lang="en-US" dirty="0"/>
          </a:p>
        </p:txBody>
      </p:sp>
      <p:sp>
        <p:nvSpPr>
          <p:cNvPr id="4" name="Obdélník 3"/>
          <p:cNvSpPr/>
          <p:nvPr/>
        </p:nvSpPr>
        <p:spPr>
          <a:xfrm>
            <a:off x="1223628" y="1916832"/>
            <a:ext cx="71287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000" dirty="0" smtClean="0"/>
              <a:t>Každá z nich má své výhody a nevýhody, ale především právní a ekonomické důsledky. Ty jsou zejména v těchto oblastech:</a:t>
            </a:r>
          </a:p>
          <a:p>
            <a:endParaRPr lang="cs-CZ" sz="20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ručení (ručení za své závazky tedy dluhy),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výše daní a jejich zaúčtování,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 smtClean="0"/>
              <a:t>povinnost vedení účetnictví nebo tzv. </a:t>
            </a:r>
            <a:r>
              <a:rPr lang="cs-CZ" sz="2000" dirty="0"/>
              <a:t>daňové evidence (Daňovou evidenci mohou vést všichni drobní podnikatelé (fyzické osoby) nezapsaní v obchodním </a:t>
            </a:r>
            <a:r>
              <a:rPr lang="cs-CZ" sz="2000" dirty="0" smtClean="0"/>
              <a:t> rejstříku</a:t>
            </a:r>
            <a:r>
              <a:rPr lang="cs-CZ" sz="2000" dirty="0"/>
              <a:t>, s ročním obratem pod 15 mil. korun.</a:t>
            </a:r>
          </a:p>
        </p:txBody>
      </p:sp>
    </p:spTree>
    <p:extLst>
      <p:ext uri="{BB962C8B-B14F-4D97-AF65-F5344CB8AC3E}">
        <p14:creationId xmlns:p14="http://schemas.microsoft.com/office/powerpoint/2010/main" val="18294294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bdélník 3"/>
          <p:cNvSpPr/>
          <p:nvPr/>
        </p:nvSpPr>
        <p:spPr>
          <a:xfrm>
            <a:off x="0" y="1196752"/>
            <a:ext cx="8568952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500" b="1" dirty="0" smtClean="0">
                <a:solidFill>
                  <a:srgbClr val="FF0000"/>
                </a:solidFill>
              </a:rPr>
              <a:t>Z</a:t>
            </a:r>
            <a:r>
              <a:rPr lang="en-US" sz="1500" b="1" dirty="0" err="1" smtClean="0">
                <a:solidFill>
                  <a:srgbClr val="FF0000"/>
                </a:solidFill>
              </a:rPr>
              <a:t>ákladními</a:t>
            </a:r>
            <a:r>
              <a:rPr lang="en-US" sz="1500" b="1" dirty="0" smtClean="0">
                <a:solidFill>
                  <a:srgbClr val="FF0000"/>
                </a:solidFill>
              </a:rPr>
              <a:t> </a:t>
            </a:r>
            <a:r>
              <a:rPr lang="en-US" sz="1500" b="1" dirty="0" err="1">
                <a:solidFill>
                  <a:srgbClr val="FF0000"/>
                </a:solidFill>
              </a:rPr>
              <a:t>právními</a:t>
            </a:r>
            <a:r>
              <a:rPr lang="en-US" sz="1500" b="1" dirty="0">
                <a:solidFill>
                  <a:srgbClr val="FF0000"/>
                </a:solidFill>
              </a:rPr>
              <a:t> </a:t>
            </a:r>
            <a:r>
              <a:rPr lang="en-US" sz="1500" b="1" dirty="0" err="1">
                <a:solidFill>
                  <a:srgbClr val="FF0000"/>
                </a:solidFill>
              </a:rPr>
              <a:t>předpisy</a:t>
            </a:r>
            <a:r>
              <a:rPr lang="en-US" sz="1500" b="1" dirty="0">
                <a:solidFill>
                  <a:srgbClr val="FF0000"/>
                </a:solidFill>
              </a:rPr>
              <a:t>, </a:t>
            </a:r>
            <a:r>
              <a:rPr lang="en-US" sz="1500" b="1" dirty="0" err="1">
                <a:solidFill>
                  <a:srgbClr val="FF0000"/>
                </a:solidFill>
              </a:rPr>
              <a:t>které</a:t>
            </a:r>
            <a:r>
              <a:rPr lang="en-US" sz="1500" b="1" dirty="0">
                <a:solidFill>
                  <a:srgbClr val="FF0000"/>
                </a:solidFill>
              </a:rPr>
              <a:t> </a:t>
            </a:r>
            <a:r>
              <a:rPr lang="en-US" sz="1500" b="1" dirty="0" err="1">
                <a:solidFill>
                  <a:srgbClr val="FF0000"/>
                </a:solidFill>
              </a:rPr>
              <a:t>upravují</a:t>
            </a:r>
            <a:r>
              <a:rPr lang="en-US" sz="1500" b="1" dirty="0">
                <a:solidFill>
                  <a:srgbClr val="FF0000"/>
                </a:solidFill>
              </a:rPr>
              <a:t> </a:t>
            </a:r>
            <a:r>
              <a:rPr lang="en-US" sz="1500" b="1" dirty="0" err="1">
                <a:solidFill>
                  <a:srgbClr val="FF0000"/>
                </a:solidFill>
              </a:rPr>
              <a:t>jednotlivé</a:t>
            </a:r>
            <a:r>
              <a:rPr lang="en-US" sz="1500" b="1" dirty="0">
                <a:solidFill>
                  <a:srgbClr val="FF0000"/>
                </a:solidFill>
              </a:rPr>
              <a:t> </a:t>
            </a:r>
            <a:r>
              <a:rPr lang="en-US" sz="1500" b="1" dirty="0" err="1">
                <a:solidFill>
                  <a:srgbClr val="FF0000"/>
                </a:solidFill>
              </a:rPr>
              <a:t>formy</a:t>
            </a:r>
            <a:r>
              <a:rPr lang="en-US" sz="1500" b="1" dirty="0">
                <a:solidFill>
                  <a:srgbClr val="FF0000"/>
                </a:solidFill>
              </a:rPr>
              <a:t> </a:t>
            </a:r>
            <a:r>
              <a:rPr lang="en-US" sz="1500" b="1" dirty="0" err="1">
                <a:solidFill>
                  <a:srgbClr val="FF0000"/>
                </a:solidFill>
              </a:rPr>
              <a:t>podnikatelské</a:t>
            </a:r>
            <a:r>
              <a:rPr lang="en-US" sz="1500" b="1" dirty="0">
                <a:solidFill>
                  <a:srgbClr val="FF0000"/>
                </a:solidFill>
              </a:rPr>
              <a:t> </a:t>
            </a:r>
            <a:r>
              <a:rPr lang="en-US" sz="1500" b="1" dirty="0" err="1">
                <a:solidFill>
                  <a:srgbClr val="FF0000"/>
                </a:solidFill>
              </a:rPr>
              <a:t>činnosti</a:t>
            </a:r>
            <a:r>
              <a:rPr lang="en-US" sz="1500" b="1" dirty="0">
                <a:solidFill>
                  <a:srgbClr val="FF0000"/>
                </a:solidFill>
              </a:rPr>
              <a:t> a </a:t>
            </a:r>
            <a:r>
              <a:rPr lang="en-US" sz="1500" b="1" dirty="0" err="1">
                <a:solidFill>
                  <a:srgbClr val="FF0000"/>
                </a:solidFill>
              </a:rPr>
              <a:t>rovněž</a:t>
            </a:r>
            <a:r>
              <a:rPr lang="en-US" sz="1500" b="1" dirty="0">
                <a:solidFill>
                  <a:srgbClr val="FF0000"/>
                </a:solidFill>
              </a:rPr>
              <a:t> </a:t>
            </a:r>
            <a:r>
              <a:rPr lang="en-US" sz="1500" b="1" dirty="0" err="1">
                <a:solidFill>
                  <a:srgbClr val="FF0000"/>
                </a:solidFill>
              </a:rPr>
              <a:t>podmínky</a:t>
            </a:r>
            <a:r>
              <a:rPr lang="en-US" sz="1500" b="1" dirty="0">
                <a:solidFill>
                  <a:srgbClr val="FF0000"/>
                </a:solidFill>
              </a:rPr>
              <a:t> </a:t>
            </a:r>
            <a:r>
              <a:rPr lang="en-US" sz="1500" b="1" dirty="0" err="1">
                <a:solidFill>
                  <a:srgbClr val="FF0000"/>
                </a:solidFill>
              </a:rPr>
              <a:t>podnikání</a:t>
            </a:r>
            <a:r>
              <a:rPr lang="en-US" sz="1500" b="1" dirty="0">
                <a:solidFill>
                  <a:srgbClr val="FF0000"/>
                </a:solidFill>
              </a:rPr>
              <a:t> </a:t>
            </a:r>
            <a:r>
              <a:rPr lang="en-US" sz="1500" b="1" dirty="0" err="1">
                <a:solidFill>
                  <a:srgbClr val="FF0000"/>
                </a:solidFill>
              </a:rPr>
              <a:t>na</a:t>
            </a:r>
            <a:r>
              <a:rPr lang="en-US" sz="1500" b="1" dirty="0">
                <a:solidFill>
                  <a:srgbClr val="FF0000"/>
                </a:solidFill>
              </a:rPr>
              <a:t> </a:t>
            </a:r>
            <a:r>
              <a:rPr lang="en-US" sz="1500" b="1" dirty="0" err="1">
                <a:solidFill>
                  <a:srgbClr val="FF0000"/>
                </a:solidFill>
              </a:rPr>
              <a:t>území</a:t>
            </a:r>
            <a:r>
              <a:rPr lang="en-US" sz="1500" b="1" dirty="0">
                <a:solidFill>
                  <a:srgbClr val="FF0000"/>
                </a:solidFill>
              </a:rPr>
              <a:t> ČR </a:t>
            </a:r>
            <a:r>
              <a:rPr lang="en-US" sz="1500" b="1" dirty="0" err="1">
                <a:solidFill>
                  <a:srgbClr val="FF0000"/>
                </a:solidFill>
              </a:rPr>
              <a:t>jsou</a:t>
            </a:r>
            <a:r>
              <a:rPr lang="en-US" sz="1500" b="1" dirty="0">
                <a:solidFill>
                  <a:srgbClr val="FF0000"/>
                </a:solidFill>
              </a:rPr>
              <a:t>:</a:t>
            </a:r>
          </a:p>
          <a:p>
            <a:endParaRPr lang="en-US" sz="1500" dirty="0"/>
          </a:p>
          <a:p>
            <a:r>
              <a:rPr lang="en-US" sz="1500" dirty="0"/>
              <a:t>1. </a:t>
            </a:r>
            <a:r>
              <a:rPr lang="en-US" sz="1500" dirty="0" err="1"/>
              <a:t>Zákon</a:t>
            </a:r>
            <a:r>
              <a:rPr lang="en-US" sz="1500" dirty="0"/>
              <a:t> č. 89/2012 Sb., </a:t>
            </a:r>
            <a:r>
              <a:rPr lang="en-US" sz="1500" b="1" dirty="0" err="1"/>
              <a:t>občanský</a:t>
            </a:r>
            <a:r>
              <a:rPr lang="en-US" sz="1500" b="1" dirty="0"/>
              <a:t> </a:t>
            </a:r>
            <a:r>
              <a:rPr lang="en-US" sz="1500" b="1" dirty="0" err="1"/>
              <a:t>zákoník</a:t>
            </a:r>
            <a:r>
              <a:rPr lang="en-US" sz="1500" b="1" dirty="0"/>
              <a:t> </a:t>
            </a:r>
            <a:r>
              <a:rPr lang="en-US" sz="1500" dirty="0"/>
              <a:t>(„NOZ”) – </a:t>
            </a:r>
            <a:r>
              <a:rPr lang="en-US" sz="1500" dirty="0" err="1"/>
              <a:t>vymezuje</a:t>
            </a:r>
            <a:r>
              <a:rPr lang="en-US" sz="1500" dirty="0"/>
              <a:t> </a:t>
            </a:r>
            <a:r>
              <a:rPr lang="en-US" sz="1500" dirty="0" err="1"/>
              <a:t>základní</a:t>
            </a:r>
            <a:r>
              <a:rPr lang="en-US" sz="1500" dirty="0"/>
              <a:t> </a:t>
            </a:r>
            <a:r>
              <a:rPr lang="en-US" sz="1500" dirty="0" err="1"/>
              <a:t>pojmy</a:t>
            </a:r>
            <a:r>
              <a:rPr lang="en-US" sz="1500" dirty="0"/>
              <a:t> (</a:t>
            </a:r>
            <a:r>
              <a:rPr lang="en-US" sz="1500" dirty="0" err="1"/>
              <a:t>fyzická</a:t>
            </a:r>
            <a:r>
              <a:rPr lang="en-US" sz="1500" dirty="0"/>
              <a:t> </a:t>
            </a:r>
            <a:r>
              <a:rPr lang="en-US" sz="1500" dirty="0" err="1"/>
              <a:t>osoba</a:t>
            </a:r>
            <a:r>
              <a:rPr lang="en-US" sz="1500" dirty="0"/>
              <a:t>, </a:t>
            </a:r>
            <a:r>
              <a:rPr lang="en-US" sz="1500" dirty="0" err="1"/>
              <a:t>právnická</a:t>
            </a:r>
            <a:r>
              <a:rPr lang="en-US" sz="1500" dirty="0"/>
              <a:t> </a:t>
            </a:r>
            <a:r>
              <a:rPr lang="en-US" sz="1500" dirty="0" err="1"/>
              <a:t>osoba</a:t>
            </a:r>
            <a:r>
              <a:rPr lang="en-US" sz="1500" dirty="0"/>
              <a:t>, </a:t>
            </a:r>
            <a:r>
              <a:rPr lang="en-US" sz="1500" dirty="0" err="1"/>
              <a:t>podnikatel</a:t>
            </a:r>
            <a:r>
              <a:rPr lang="en-US" sz="1500" dirty="0"/>
              <a:t>, </a:t>
            </a:r>
            <a:r>
              <a:rPr lang="en-US" sz="1500" dirty="0" err="1"/>
              <a:t>podnikání</a:t>
            </a:r>
            <a:r>
              <a:rPr lang="en-US" sz="1500" dirty="0"/>
              <a:t>, </a:t>
            </a:r>
            <a:r>
              <a:rPr lang="en-US" sz="1500" dirty="0" err="1"/>
              <a:t>korporace</a:t>
            </a:r>
            <a:r>
              <a:rPr lang="en-US" sz="1500" dirty="0"/>
              <a:t>, </a:t>
            </a:r>
            <a:r>
              <a:rPr lang="en-US" sz="1500" dirty="0" err="1"/>
              <a:t>orgány</a:t>
            </a:r>
            <a:r>
              <a:rPr lang="en-US" sz="1500" dirty="0"/>
              <a:t> </a:t>
            </a:r>
            <a:r>
              <a:rPr lang="en-US" sz="1500" dirty="0" err="1"/>
              <a:t>atp</a:t>
            </a:r>
            <a:r>
              <a:rPr lang="en-US" sz="1500" dirty="0"/>
              <a:t>.), </a:t>
            </a:r>
            <a:r>
              <a:rPr lang="en-US" sz="1500" dirty="0" err="1"/>
              <a:t>obsahuje</a:t>
            </a:r>
            <a:r>
              <a:rPr lang="en-US" sz="1500" dirty="0"/>
              <a:t> </a:t>
            </a:r>
            <a:r>
              <a:rPr lang="en-US" sz="1500" dirty="0" err="1"/>
              <a:t>úpravu</a:t>
            </a:r>
            <a:r>
              <a:rPr lang="en-US" sz="1500" dirty="0"/>
              <a:t> </a:t>
            </a:r>
            <a:r>
              <a:rPr lang="en-US" sz="1500" dirty="0" err="1"/>
              <a:t>obecných</a:t>
            </a:r>
            <a:r>
              <a:rPr lang="en-US" sz="1500" dirty="0"/>
              <a:t> </a:t>
            </a:r>
            <a:r>
              <a:rPr lang="en-US" sz="1500" dirty="0" err="1"/>
              <a:t>otázek</a:t>
            </a:r>
            <a:r>
              <a:rPr lang="en-US" sz="1500" dirty="0"/>
              <a:t> </a:t>
            </a:r>
            <a:r>
              <a:rPr lang="en-US" sz="1500" dirty="0" err="1"/>
              <a:t>souvisejících</a:t>
            </a:r>
            <a:r>
              <a:rPr lang="en-US" sz="1500" dirty="0"/>
              <a:t> s </a:t>
            </a:r>
            <a:r>
              <a:rPr lang="en-US" sz="1500" dirty="0" err="1"/>
              <a:t>podnikáním</a:t>
            </a:r>
            <a:r>
              <a:rPr lang="en-US" sz="1500" dirty="0"/>
              <a:t> (</a:t>
            </a:r>
            <a:r>
              <a:rPr lang="en-US" sz="1500" dirty="0" err="1"/>
              <a:t>jednání</a:t>
            </a:r>
            <a:r>
              <a:rPr lang="en-US" sz="1500" dirty="0"/>
              <a:t> </a:t>
            </a:r>
            <a:r>
              <a:rPr lang="en-US" sz="1500" dirty="0" err="1"/>
              <a:t>podnikatele</a:t>
            </a:r>
            <a:r>
              <a:rPr lang="en-US" sz="1500" dirty="0"/>
              <a:t>, </a:t>
            </a:r>
            <a:r>
              <a:rPr lang="en-US" sz="1500" dirty="0" err="1"/>
              <a:t>smluvní</a:t>
            </a:r>
            <a:r>
              <a:rPr lang="en-US" sz="1500" dirty="0"/>
              <a:t> </a:t>
            </a:r>
            <a:r>
              <a:rPr lang="en-US" sz="1500" dirty="0" err="1"/>
              <a:t>vztahy</a:t>
            </a:r>
            <a:r>
              <a:rPr lang="en-US" sz="1500" dirty="0"/>
              <a:t>, </a:t>
            </a:r>
            <a:r>
              <a:rPr lang="en-US" sz="1500" dirty="0" err="1"/>
              <a:t>odpovědnost</a:t>
            </a:r>
            <a:r>
              <a:rPr lang="en-US" sz="1500" dirty="0"/>
              <a:t> </a:t>
            </a:r>
            <a:r>
              <a:rPr lang="en-US" sz="1500" dirty="0" err="1"/>
              <a:t>atp</a:t>
            </a:r>
            <a:r>
              <a:rPr lang="en-US" sz="1500" dirty="0"/>
              <a:t>.). </a:t>
            </a:r>
            <a:r>
              <a:rPr lang="en-US" sz="1500" dirty="0" err="1"/>
              <a:t>Jedná</a:t>
            </a:r>
            <a:r>
              <a:rPr lang="en-US" sz="1500" dirty="0"/>
              <a:t> se o </a:t>
            </a:r>
            <a:r>
              <a:rPr lang="en-US" sz="1500" dirty="0" err="1"/>
              <a:t>základní</a:t>
            </a:r>
            <a:r>
              <a:rPr lang="en-US" sz="1500" dirty="0"/>
              <a:t> </a:t>
            </a:r>
            <a:r>
              <a:rPr lang="en-US" sz="1500" dirty="0" err="1"/>
              <a:t>právní</a:t>
            </a:r>
            <a:r>
              <a:rPr lang="en-US" sz="1500" dirty="0"/>
              <a:t> </a:t>
            </a:r>
            <a:r>
              <a:rPr lang="en-US" sz="1500" dirty="0" err="1"/>
              <a:t>předpis</a:t>
            </a:r>
            <a:r>
              <a:rPr lang="en-US" sz="1500" dirty="0"/>
              <a:t>, </a:t>
            </a:r>
            <a:r>
              <a:rPr lang="en-US" sz="1500" dirty="0" err="1"/>
              <a:t>který</a:t>
            </a:r>
            <a:r>
              <a:rPr lang="en-US" sz="1500" dirty="0"/>
              <a:t> se </a:t>
            </a:r>
            <a:r>
              <a:rPr lang="en-US" sz="1500" dirty="0" err="1"/>
              <a:t>použije</a:t>
            </a:r>
            <a:r>
              <a:rPr lang="en-US" sz="1500" dirty="0"/>
              <a:t> </a:t>
            </a:r>
            <a:r>
              <a:rPr lang="en-US" sz="1500" dirty="0" err="1"/>
              <a:t>vždy</a:t>
            </a:r>
            <a:r>
              <a:rPr lang="en-US" sz="1500" dirty="0"/>
              <a:t>, </a:t>
            </a:r>
            <a:r>
              <a:rPr lang="en-US" sz="1500" dirty="0" err="1"/>
              <a:t>pokud</a:t>
            </a:r>
            <a:r>
              <a:rPr lang="en-US" sz="1500" dirty="0"/>
              <a:t> </a:t>
            </a:r>
            <a:r>
              <a:rPr lang="en-US" sz="1500" dirty="0" err="1"/>
              <a:t>zvláštní</a:t>
            </a:r>
            <a:r>
              <a:rPr lang="en-US" sz="1500" dirty="0"/>
              <a:t> </a:t>
            </a:r>
            <a:r>
              <a:rPr lang="en-US" sz="1500" dirty="0" err="1"/>
              <a:t>zákon</a:t>
            </a:r>
            <a:r>
              <a:rPr lang="en-US" sz="1500" dirty="0"/>
              <a:t> </a:t>
            </a:r>
            <a:r>
              <a:rPr lang="en-US" sz="1500" dirty="0" err="1"/>
              <a:t>neobsahuje</a:t>
            </a:r>
            <a:r>
              <a:rPr lang="en-US" sz="1500" dirty="0"/>
              <a:t> </a:t>
            </a:r>
            <a:r>
              <a:rPr lang="en-US" sz="1500" dirty="0" err="1"/>
              <a:t>vlastní</a:t>
            </a:r>
            <a:r>
              <a:rPr lang="en-US" sz="1500" dirty="0"/>
              <a:t> </a:t>
            </a:r>
            <a:r>
              <a:rPr lang="en-US" sz="1500" dirty="0" err="1"/>
              <a:t>právní</a:t>
            </a:r>
            <a:r>
              <a:rPr lang="en-US" sz="1500" dirty="0"/>
              <a:t> </a:t>
            </a:r>
            <a:r>
              <a:rPr lang="en-US" sz="1500" dirty="0" err="1"/>
              <a:t>úpravu</a:t>
            </a:r>
            <a:r>
              <a:rPr lang="en-US" sz="1500" dirty="0"/>
              <a:t>.</a:t>
            </a:r>
          </a:p>
          <a:p>
            <a:endParaRPr lang="en-US" sz="1500" dirty="0"/>
          </a:p>
          <a:p>
            <a:r>
              <a:rPr lang="en-US" sz="1500" dirty="0"/>
              <a:t>2. </a:t>
            </a:r>
            <a:r>
              <a:rPr lang="en-US" sz="1500" dirty="0" err="1"/>
              <a:t>Zákon</a:t>
            </a:r>
            <a:r>
              <a:rPr lang="en-US" sz="1500" dirty="0"/>
              <a:t> č. 90/2012 Sb., o </a:t>
            </a:r>
            <a:r>
              <a:rPr lang="en-US" sz="1500" dirty="0" err="1"/>
              <a:t>obchodních</a:t>
            </a:r>
            <a:r>
              <a:rPr lang="en-US" sz="1500" dirty="0"/>
              <a:t> </a:t>
            </a:r>
            <a:r>
              <a:rPr lang="en-US" sz="1500" dirty="0" err="1"/>
              <a:t>společnostech</a:t>
            </a:r>
            <a:r>
              <a:rPr lang="en-US" sz="1500" dirty="0"/>
              <a:t> a </a:t>
            </a:r>
            <a:r>
              <a:rPr lang="en-US" sz="1500" dirty="0" err="1"/>
              <a:t>družstvech</a:t>
            </a:r>
            <a:r>
              <a:rPr lang="en-US" sz="1500" dirty="0"/>
              <a:t> (</a:t>
            </a:r>
            <a:r>
              <a:rPr lang="en-US" sz="1500" dirty="0" err="1"/>
              <a:t>zákon</a:t>
            </a:r>
            <a:r>
              <a:rPr lang="en-US" sz="1500" dirty="0"/>
              <a:t> o </a:t>
            </a:r>
            <a:r>
              <a:rPr lang="en-US" sz="1500" dirty="0" err="1"/>
              <a:t>obchodních</a:t>
            </a:r>
            <a:r>
              <a:rPr lang="en-US" sz="1500" dirty="0"/>
              <a:t> </a:t>
            </a:r>
            <a:r>
              <a:rPr lang="en-US" sz="1500" dirty="0" err="1"/>
              <a:t>korporacích</a:t>
            </a:r>
            <a:r>
              <a:rPr lang="en-US" sz="1500" dirty="0"/>
              <a:t>, „ZOK”) – </a:t>
            </a:r>
            <a:r>
              <a:rPr lang="en-US" sz="1500" dirty="0" err="1"/>
              <a:t>obsahuje</a:t>
            </a:r>
            <a:r>
              <a:rPr lang="en-US" sz="1500" dirty="0"/>
              <a:t> </a:t>
            </a:r>
            <a:r>
              <a:rPr lang="en-US" sz="1500" dirty="0" err="1"/>
              <a:t>podrobnou</a:t>
            </a:r>
            <a:r>
              <a:rPr lang="en-US" sz="1500" dirty="0"/>
              <a:t> </a:t>
            </a:r>
            <a:r>
              <a:rPr lang="en-US" sz="1500" dirty="0" err="1"/>
              <a:t>úpravu</a:t>
            </a:r>
            <a:r>
              <a:rPr lang="en-US" sz="1500" dirty="0"/>
              <a:t> </a:t>
            </a:r>
            <a:r>
              <a:rPr lang="en-US" sz="1500" dirty="0" err="1"/>
              <a:t>jednotlivých</a:t>
            </a:r>
            <a:r>
              <a:rPr lang="en-US" sz="1500" dirty="0"/>
              <a:t> </a:t>
            </a:r>
            <a:r>
              <a:rPr lang="en-US" sz="1500" dirty="0" err="1"/>
              <a:t>typů</a:t>
            </a:r>
            <a:r>
              <a:rPr lang="en-US" sz="1500" dirty="0"/>
              <a:t> </a:t>
            </a:r>
            <a:r>
              <a:rPr lang="en-US" sz="1500" dirty="0" err="1"/>
              <a:t>obchodních</a:t>
            </a:r>
            <a:r>
              <a:rPr lang="en-US" sz="1500" dirty="0"/>
              <a:t> </a:t>
            </a:r>
            <a:r>
              <a:rPr lang="en-US" sz="1500" dirty="0" err="1"/>
              <a:t>společností</a:t>
            </a:r>
            <a:r>
              <a:rPr lang="en-US" sz="1500" dirty="0"/>
              <a:t> (VOS, KS, SRO a AS) a </a:t>
            </a:r>
            <a:r>
              <a:rPr lang="en-US" sz="1500" dirty="0" err="1"/>
              <a:t>družstva</a:t>
            </a:r>
            <a:r>
              <a:rPr lang="en-US" sz="1500" dirty="0"/>
              <a:t>.</a:t>
            </a:r>
          </a:p>
          <a:p>
            <a:endParaRPr lang="en-US" sz="1500" dirty="0"/>
          </a:p>
          <a:p>
            <a:r>
              <a:rPr lang="en-US" sz="1500" dirty="0"/>
              <a:t>3. </a:t>
            </a:r>
            <a:r>
              <a:rPr lang="en-US" sz="1500" dirty="0" err="1"/>
              <a:t>Zákon</a:t>
            </a:r>
            <a:r>
              <a:rPr lang="en-US" sz="1500" dirty="0"/>
              <a:t> č. 304/2013 Sb., o </a:t>
            </a:r>
            <a:r>
              <a:rPr lang="en-US" sz="1500" dirty="0" err="1"/>
              <a:t>veřejných</a:t>
            </a:r>
            <a:r>
              <a:rPr lang="en-US" sz="1500" dirty="0"/>
              <a:t> </a:t>
            </a:r>
            <a:r>
              <a:rPr lang="en-US" sz="1500" dirty="0" err="1"/>
              <a:t>rejstřících</a:t>
            </a:r>
            <a:r>
              <a:rPr lang="en-US" sz="1500" dirty="0"/>
              <a:t> </a:t>
            </a:r>
            <a:r>
              <a:rPr lang="en-US" sz="1500" dirty="0" err="1"/>
              <a:t>právnických</a:t>
            </a:r>
            <a:r>
              <a:rPr lang="en-US" sz="1500" dirty="0"/>
              <a:t> a </a:t>
            </a:r>
            <a:r>
              <a:rPr lang="en-US" sz="1500" dirty="0" err="1"/>
              <a:t>fyzických</a:t>
            </a:r>
            <a:r>
              <a:rPr lang="en-US" sz="1500" dirty="0"/>
              <a:t> </a:t>
            </a:r>
            <a:r>
              <a:rPr lang="en-US" sz="1500" dirty="0" err="1"/>
              <a:t>osob</a:t>
            </a:r>
            <a:r>
              <a:rPr lang="en-US" sz="1500" dirty="0"/>
              <a:t> – </a:t>
            </a:r>
            <a:r>
              <a:rPr lang="en-US" sz="1500" dirty="0" err="1"/>
              <a:t>obsahuje</a:t>
            </a:r>
            <a:r>
              <a:rPr lang="en-US" sz="1500" dirty="0"/>
              <a:t> </a:t>
            </a:r>
            <a:r>
              <a:rPr lang="en-US" sz="1500" dirty="0" err="1"/>
              <a:t>úpravu</a:t>
            </a:r>
            <a:r>
              <a:rPr lang="en-US" sz="1500" dirty="0"/>
              <a:t> </a:t>
            </a:r>
            <a:r>
              <a:rPr lang="en-US" sz="1500" dirty="0" err="1"/>
              <a:t>obchodního</a:t>
            </a:r>
            <a:r>
              <a:rPr lang="en-US" sz="1500" dirty="0"/>
              <a:t> </a:t>
            </a:r>
            <a:r>
              <a:rPr lang="en-US" sz="1500" dirty="0" err="1"/>
              <a:t>rejstříku</a:t>
            </a:r>
            <a:r>
              <a:rPr lang="en-US" sz="1500" dirty="0"/>
              <a:t>, </a:t>
            </a:r>
            <a:r>
              <a:rPr lang="en-US" sz="1500" dirty="0" err="1"/>
              <a:t>stanoví</a:t>
            </a:r>
            <a:r>
              <a:rPr lang="en-US" sz="1500" dirty="0"/>
              <a:t>, </a:t>
            </a:r>
            <a:r>
              <a:rPr lang="en-US" sz="1500" dirty="0" err="1"/>
              <a:t>které</a:t>
            </a:r>
            <a:r>
              <a:rPr lang="en-US" sz="1500" dirty="0"/>
              <a:t> </a:t>
            </a:r>
            <a:r>
              <a:rPr lang="en-US" sz="1500" dirty="0" err="1"/>
              <a:t>osoby</a:t>
            </a:r>
            <a:r>
              <a:rPr lang="en-US" sz="1500" dirty="0"/>
              <a:t>, </a:t>
            </a:r>
            <a:r>
              <a:rPr lang="en-US" sz="1500" dirty="0" err="1"/>
              <a:t>za</a:t>
            </a:r>
            <a:r>
              <a:rPr lang="en-US" sz="1500" dirty="0"/>
              <a:t> </a:t>
            </a:r>
            <a:r>
              <a:rPr lang="en-US" sz="1500" dirty="0" err="1"/>
              <a:t>jakých</a:t>
            </a:r>
            <a:r>
              <a:rPr lang="en-US" sz="1500" dirty="0"/>
              <a:t> </a:t>
            </a:r>
            <a:r>
              <a:rPr lang="en-US" sz="1500" dirty="0" err="1"/>
              <a:t>podmínek</a:t>
            </a:r>
            <a:r>
              <a:rPr lang="en-US" sz="1500" dirty="0"/>
              <a:t> a </a:t>
            </a:r>
            <a:r>
              <a:rPr lang="en-US" sz="1500" dirty="0" err="1"/>
              <a:t>jaké</a:t>
            </a:r>
            <a:r>
              <a:rPr lang="en-US" sz="1500" dirty="0"/>
              <a:t> </a:t>
            </a:r>
            <a:r>
              <a:rPr lang="en-US" sz="1500" dirty="0" err="1"/>
              <a:t>údaje</a:t>
            </a:r>
            <a:r>
              <a:rPr lang="en-US" sz="1500" dirty="0"/>
              <a:t> se </a:t>
            </a:r>
            <a:r>
              <a:rPr lang="en-US" sz="1500" dirty="0" err="1"/>
              <a:t>zapisují</a:t>
            </a:r>
            <a:r>
              <a:rPr lang="en-US" sz="1500" dirty="0"/>
              <a:t> do </a:t>
            </a:r>
            <a:r>
              <a:rPr lang="en-US" sz="1500" dirty="0" err="1"/>
              <a:t>obchodního</a:t>
            </a:r>
            <a:r>
              <a:rPr lang="en-US" sz="1500" dirty="0"/>
              <a:t> </a:t>
            </a:r>
            <a:r>
              <a:rPr lang="en-US" sz="1500" dirty="0" err="1"/>
              <a:t>rejstříku</a:t>
            </a:r>
            <a:r>
              <a:rPr lang="en-US" sz="1500" dirty="0"/>
              <a:t>, </a:t>
            </a:r>
            <a:r>
              <a:rPr lang="en-US" sz="1500" dirty="0" err="1"/>
              <a:t>dále</a:t>
            </a:r>
            <a:r>
              <a:rPr lang="en-US" sz="1500" dirty="0"/>
              <a:t> </a:t>
            </a:r>
            <a:r>
              <a:rPr lang="en-US" sz="1500" dirty="0" err="1"/>
              <a:t>upravuje</a:t>
            </a:r>
            <a:r>
              <a:rPr lang="en-US" sz="1500" dirty="0"/>
              <a:t> </a:t>
            </a:r>
            <a:r>
              <a:rPr lang="en-US" sz="1500" dirty="0" err="1"/>
              <a:t>rovněž</a:t>
            </a:r>
            <a:r>
              <a:rPr lang="en-US" sz="1500" dirty="0"/>
              <a:t> </a:t>
            </a:r>
            <a:r>
              <a:rPr lang="en-US" sz="1500" dirty="0" err="1"/>
              <a:t>postupy</a:t>
            </a:r>
            <a:r>
              <a:rPr lang="en-US" sz="1500" dirty="0"/>
              <a:t> </a:t>
            </a:r>
            <a:r>
              <a:rPr lang="en-US" sz="1500" dirty="0" err="1"/>
              <a:t>při</a:t>
            </a:r>
            <a:r>
              <a:rPr lang="en-US" sz="1500" dirty="0"/>
              <a:t> </a:t>
            </a:r>
            <a:r>
              <a:rPr lang="en-US" sz="1500" dirty="0" err="1"/>
              <a:t>zápisech</a:t>
            </a:r>
            <a:r>
              <a:rPr lang="en-US" sz="1500" dirty="0"/>
              <a:t> do </a:t>
            </a:r>
            <a:r>
              <a:rPr lang="en-US" sz="1500" dirty="0" err="1"/>
              <a:t>obchodního</a:t>
            </a:r>
            <a:r>
              <a:rPr lang="en-US" sz="1500" dirty="0"/>
              <a:t> </a:t>
            </a:r>
            <a:r>
              <a:rPr lang="en-US" sz="1500" dirty="0" err="1"/>
              <a:t>rejstříku</a:t>
            </a:r>
            <a:r>
              <a:rPr lang="en-US" sz="1500" dirty="0"/>
              <a:t> </a:t>
            </a:r>
            <a:r>
              <a:rPr lang="en-US" sz="1500" dirty="0" err="1"/>
              <a:t>prováděných</a:t>
            </a:r>
            <a:r>
              <a:rPr lang="en-US" sz="1500" dirty="0"/>
              <a:t> </a:t>
            </a:r>
            <a:r>
              <a:rPr lang="en-US" sz="1500" dirty="0" err="1"/>
              <a:t>notářem</a:t>
            </a:r>
            <a:r>
              <a:rPr lang="en-US" sz="1500" dirty="0"/>
              <a:t>.</a:t>
            </a:r>
          </a:p>
          <a:p>
            <a:endParaRPr lang="en-US" sz="1500" dirty="0"/>
          </a:p>
          <a:p>
            <a:r>
              <a:rPr lang="en-US" sz="1500" dirty="0"/>
              <a:t>4. </a:t>
            </a:r>
            <a:r>
              <a:rPr lang="en-US" sz="1500" dirty="0" err="1"/>
              <a:t>Zákon</a:t>
            </a:r>
            <a:r>
              <a:rPr lang="en-US" sz="1500" dirty="0"/>
              <a:t> č. 455/1991 Sb., o </a:t>
            </a:r>
            <a:r>
              <a:rPr lang="en-US" sz="1500" dirty="0" err="1"/>
              <a:t>živnostenském</a:t>
            </a:r>
            <a:r>
              <a:rPr lang="en-US" sz="1500" dirty="0"/>
              <a:t> </a:t>
            </a:r>
            <a:r>
              <a:rPr lang="en-US" sz="1500" dirty="0" err="1"/>
              <a:t>podnikání</a:t>
            </a:r>
            <a:r>
              <a:rPr lang="en-US" sz="1500" dirty="0"/>
              <a:t> (</a:t>
            </a:r>
            <a:r>
              <a:rPr lang="en-US" sz="1500" dirty="0" err="1"/>
              <a:t>živnostenský</a:t>
            </a:r>
            <a:r>
              <a:rPr lang="en-US" sz="1500" dirty="0"/>
              <a:t> </a:t>
            </a:r>
            <a:r>
              <a:rPr lang="en-US" sz="1500" dirty="0" err="1"/>
              <a:t>zákon</a:t>
            </a:r>
            <a:r>
              <a:rPr lang="en-US" sz="1500" dirty="0"/>
              <a:t>) – </a:t>
            </a:r>
            <a:r>
              <a:rPr lang="en-US" sz="1500" dirty="0" err="1"/>
              <a:t>vymezuje</a:t>
            </a:r>
            <a:r>
              <a:rPr lang="en-US" sz="1500" dirty="0"/>
              <a:t> </a:t>
            </a:r>
            <a:r>
              <a:rPr lang="en-US" sz="1500" dirty="0" err="1"/>
              <a:t>jednotlivé</a:t>
            </a:r>
            <a:r>
              <a:rPr lang="en-US" sz="1500" dirty="0"/>
              <a:t> </a:t>
            </a:r>
            <a:r>
              <a:rPr lang="en-US" sz="1500" dirty="0" err="1"/>
              <a:t>typy</a:t>
            </a:r>
            <a:r>
              <a:rPr lang="en-US" sz="1500" dirty="0"/>
              <a:t> </a:t>
            </a:r>
            <a:r>
              <a:rPr lang="en-US" sz="1500" dirty="0" err="1"/>
              <a:t>živností</a:t>
            </a:r>
            <a:r>
              <a:rPr lang="en-US" sz="1500" dirty="0"/>
              <a:t>, </a:t>
            </a:r>
            <a:r>
              <a:rPr lang="en-US" sz="1500" dirty="0" err="1"/>
              <a:t>podmínky</a:t>
            </a:r>
            <a:r>
              <a:rPr lang="en-US" sz="1500" dirty="0"/>
              <a:t> pro </a:t>
            </a:r>
            <a:r>
              <a:rPr lang="en-US" sz="1500" dirty="0" err="1"/>
              <a:t>vznik</a:t>
            </a:r>
            <a:r>
              <a:rPr lang="en-US" sz="1500" dirty="0"/>
              <a:t> a </a:t>
            </a:r>
            <a:r>
              <a:rPr lang="en-US" sz="1500" dirty="0" err="1"/>
              <a:t>zánik</a:t>
            </a:r>
            <a:r>
              <a:rPr lang="en-US" sz="1500" dirty="0"/>
              <a:t> </a:t>
            </a:r>
            <a:r>
              <a:rPr lang="en-US" sz="1500" dirty="0" err="1"/>
              <a:t>živnostenského</a:t>
            </a:r>
            <a:r>
              <a:rPr lang="en-US" sz="1500" dirty="0"/>
              <a:t> </a:t>
            </a:r>
            <a:r>
              <a:rPr lang="en-US" sz="1500" dirty="0" err="1"/>
              <a:t>oprávnění</a:t>
            </a:r>
            <a:r>
              <a:rPr lang="en-US" sz="1500" dirty="0"/>
              <a:t>, </a:t>
            </a:r>
            <a:r>
              <a:rPr lang="en-US" sz="1500" dirty="0" err="1"/>
              <a:t>práva</a:t>
            </a:r>
            <a:r>
              <a:rPr lang="en-US" sz="1500" dirty="0"/>
              <a:t> a </a:t>
            </a:r>
            <a:r>
              <a:rPr lang="en-US" sz="1500" dirty="0" err="1"/>
              <a:t>povinnosti</a:t>
            </a:r>
            <a:r>
              <a:rPr lang="en-US" sz="1500" dirty="0"/>
              <a:t> </a:t>
            </a:r>
            <a:r>
              <a:rPr lang="en-US" sz="1500" dirty="0" err="1"/>
              <a:t>živnostníků</a:t>
            </a:r>
            <a:r>
              <a:rPr lang="en-US" sz="1500" dirty="0"/>
              <a:t> </a:t>
            </a:r>
            <a:r>
              <a:rPr lang="en-US" sz="1500" dirty="0" err="1"/>
              <a:t>atp</a:t>
            </a:r>
            <a:r>
              <a:rPr lang="en-US" sz="1500" dirty="0"/>
              <a:t>.</a:t>
            </a:r>
          </a:p>
          <a:p>
            <a:endParaRPr lang="en-US" sz="1500" dirty="0"/>
          </a:p>
          <a:p>
            <a:r>
              <a:rPr lang="en-US" sz="1500" dirty="0"/>
              <a:t>5. </a:t>
            </a:r>
            <a:r>
              <a:rPr lang="en-US" sz="1500" dirty="0" err="1"/>
              <a:t>Zákon</a:t>
            </a:r>
            <a:r>
              <a:rPr lang="en-US" sz="1500" dirty="0"/>
              <a:t> č. 262/2006 Sb., </a:t>
            </a:r>
            <a:r>
              <a:rPr lang="en-US" sz="1500" dirty="0" err="1"/>
              <a:t>zákoník</a:t>
            </a:r>
            <a:r>
              <a:rPr lang="en-US" sz="1500" dirty="0"/>
              <a:t> </a:t>
            </a:r>
            <a:r>
              <a:rPr lang="en-US" sz="1500" dirty="0" err="1"/>
              <a:t>práce</a:t>
            </a:r>
            <a:r>
              <a:rPr lang="en-US" sz="1500" dirty="0"/>
              <a:t> – </a:t>
            </a:r>
            <a:r>
              <a:rPr lang="en-US" sz="1500" dirty="0" err="1"/>
              <a:t>upravuje</a:t>
            </a:r>
            <a:r>
              <a:rPr lang="en-US" sz="1500" dirty="0"/>
              <a:t> </a:t>
            </a:r>
            <a:r>
              <a:rPr lang="en-US" sz="1500" dirty="0" err="1"/>
              <a:t>výkon</a:t>
            </a:r>
            <a:r>
              <a:rPr lang="en-US" sz="1500" dirty="0"/>
              <a:t> </a:t>
            </a:r>
            <a:r>
              <a:rPr lang="en-US" sz="1500" dirty="0" err="1"/>
              <a:t>závislé</a:t>
            </a:r>
            <a:r>
              <a:rPr lang="en-US" sz="1500" dirty="0"/>
              <a:t> </a:t>
            </a:r>
            <a:r>
              <a:rPr lang="en-US" sz="1500" dirty="0" err="1"/>
              <a:t>činnosti</a:t>
            </a:r>
            <a:r>
              <a:rPr lang="en-US" sz="1500" dirty="0"/>
              <a:t>, </a:t>
            </a:r>
            <a:r>
              <a:rPr lang="en-US" sz="1500" dirty="0" err="1"/>
              <a:t>tj</a:t>
            </a:r>
            <a:r>
              <a:rPr lang="en-US" sz="1500" dirty="0"/>
              <a:t>. </a:t>
            </a:r>
            <a:r>
              <a:rPr lang="en-US" sz="1500" dirty="0" err="1"/>
              <a:t>podmínky</a:t>
            </a:r>
            <a:r>
              <a:rPr lang="en-US" sz="1500" dirty="0"/>
              <a:t>, </a:t>
            </a:r>
            <a:r>
              <a:rPr lang="en-US" sz="1500" dirty="0" err="1"/>
              <a:t>za</a:t>
            </a:r>
            <a:r>
              <a:rPr lang="en-US" sz="1500" dirty="0"/>
              <a:t> </a:t>
            </a:r>
            <a:r>
              <a:rPr lang="en-US" sz="1500" dirty="0" err="1"/>
              <a:t>kterých</a:t>
            </a:r>
            <a:r>
              <a:rPr lang="en-US" sz="1500" dirty="0"/>
              <a:t> </a:t>
            </a:r>
            <a:r>
              <a:rPr lang="en-US" sz="1500" dirty="0" err="1"/>
              <a:t>mohou</a:t>
            </a:r>
            <a:r>
              <a:rPr lang="en-US" sz="1500" dirty="0"/>
              <a:t> </a:t>
            </a:r>
            <a:r>
              <a:rPr lang="en-US" sz="1500" dirty="0" err="1"/>
              <a:t>podnikatelé</a:t>
            </a:r>
            <a:r>
              <a:rPr lang="en-US" sz="1500" dirty="0"/>
              <a:t> </a:t>
            </a:r>
            <a:r>
              <a:rPr lang="en-US" sz="1500" dirty="0" err="1"/>
              <a:t>využít</a:t>
            </a:r>
            <a:r>
              <a:rPr lang="en-US" sz="1500" dirty="0"/>
              <a:t> </a:t>
            </a:r>
            <a:r>
              <a:rPr lang="en-US" sz="1500" dirty="0" err="1"/>
              <a:t>dalších</a:t>
            </a:r>
            <a:r>
              <a:rPr lang="en-US" sz="1500" dirty="0"/>
              <a:t> </a:t>
            </a:r>
            <a:r>
              <a:rPr lang="en-US" sz="1500" dirty="0" err="1"/>
              <a:t>osob</a:t>
            </a:r>
            <a:r>
              <a:rPr lang="en-US" sz="1500" dirty="0"/>
              <a:t> k </a:t>
            </a:r>
            <a:r>
              <a:rPr lang="en-US" sz="1500" dirty="0" err="1"/>
              <a:t>rozvoji</a:t>
            </a:r>
            <a:r>
              <a:rPr lang="en-US" sz="1500" dirty="0"/>
              <a:t> </a:t>
            </a:r>
            <a:r>
              <a:rPr lang="en-US" sz="1500" dirty="0" err="1"/>
              <a:t>své</a:t>
            </a:r>
            <a:r>
              <a:rPr lang="en-US" sz="1500" dirty="0"/>
              <a:t> </a:t>
            </a:r>
            <a:r>
              <a:rPr lang="en-US" sz="1500" dirty="0" err="1"/>
              <a:t>podnikatelské</a:t>
            </a:r>
            <a:r>
              <a:rPr lang="en-US" sz="1500" dirty="0"/>
              <a:t> </a:t>
            </a:r>
            <a:r>
              <a:rPr lang="en-US" sz="1500" dirty="0" err="1"/>
              <a:t>činnosti</a:t>
            </a:r>
            <a:r>
              <a:rPr lang="en-US" sz="1500" dirty="0"/>
              <a:t>; </a:t>
            </a:r>
            <a:r>
              <a:rPr lang="en-US" sz="1500" dirty="0" err="1"/>
              <a:t>obsahuje</a:t>
            </a:r>
            <a:r>
              <a:rPr lang="en-US" sz="1500" dirty="0"/>
              <a:t> </a:t>
            </a:r>
            <a:r>
              <a:rPr lang="en-US" sz="1500" dirty="0" err="1"/>
              <a:t>podrobnou</a:t>
            </a:r>
            <a:r>
              <a:rPr lang="en-US" sz="1500" dirty="0"/>
              <a:t> </a:t>
            </a:r>
            <a:r>
              <a:rPr lang="en-US" sz="1500" dirty="0" err="1"/>
              <a:t>úpravu</a:t>
            </a:r>
            <a:r>
              <a:rPr lang="en-US" sz="1500" dirty="0"/>
              <a:t> </a:t>
            </a:r>
            <a:r>
              <a:rPr lang="en-US" sz="1500" dirty="0" err="1"/>
              <a:t>vzniku</a:t>
            </a:r>
            <a:r>
              <a:rPr lang="en-US" sz="1500" dirty="0"/>
              <a:t>, </a:t>
            </a:r>
            <a:r>
              <a:rPr lang="en-US" sz="1500" dirty="0" err="1"/>
              <a:t>změny</a:t>
            </a:r>
            <a:r>
              <a:rPr lang="en-US" sz="1500" dirty="0"/>
              <a:t> </a:t>
            </a:r>
            <a:r>
              <a:rPr lang="en-US" sz="1500" dirty="0" err="1"/>
              <a:t>či</a:t>
            </a:r>
            <a:r>
              <a:rPr lang="en-US" sz="1500" dirty="0"/>
              <a:t> </a:t>
            </a:r>
            <a:r>
              <a:rPr lang="en-US" sz="1500" dirty="0" err="1"/>
              <a:t>zániku</a:t>
            </a:r>
            <a:r>
              <a:rPr lang="en-US" sz="1500" dirty="0"/>
              <a:t> </a:t>
            </a:r>
            <a:r>
              <a:rPr lang="en-US" sz="1500" dirty="0" err="1"/>
              <a:t>pracovního</a:t>
            </a:r>
            <a:r>
              <a:rPr lang="en-US" sz="1500" dirty="0"/>
              <a:t> </a:t>
            </a:r>
            <a:r>
              <a:rPr lang="en-US" sz="1500" dirty="0" err="1"/>
              <a:t>poměru</a:t>
            </a:r>
            <a:r>
              <a:rPr lang="en-US" sz="1500" dirty="0"/>
              <a:t> a </a:t>
            </a:r>
            <a:r>
              <a:rPr lang="en-US" sz="1500" dirty="0" err="1"/>
              <a:t>práv</a:t>
            </a:r>
            <a:r>
              <a:rPr lang="en-US" sz="1500" dirty="0"/>
              <a:t> a </a:t>
            </a:r>
            <a:r>
              <a:rPr lang="en-US" sz="1500" dirty="0" err="1"/>
              <a:t>povinností</a:t>
            </a:r>
            <a:r>
              <a:rPr lang="en-US" sz="1500" dirty="0"/>
              <a:t> </a:t>
            </a:r>
            <a:r>
              <a:rPr lang="en-US" sz="1500" dirty="0" err="1"/>
              <a:t>zaměstnavatele</a:t>
            </a:r>
            <a:r>
              <a:rPr lang="en-US" sz="1500" dirty="0"/>
              <a:t> a </a:t>
            </a:r>
            <a:r>
              <a:rPr lang="en-US" sz="1500" dirty="0" err="1"/>
              <a:t>zaměstnanců</a:t>
            </a:r>
            <a:r>
              <a:rPr lang="en-US" sz="15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9979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Specifika činnosti MSP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/>
              <a:t>Řízení, cyklus</a:t>
            </a:r>
          </a:p>
        </p:txBody>
      </p:sp>
    </p:spTree>
    <p:extLst>
      <p:ext uri="{BB962C8B-B14F-4D97-AF65-F5344CB8AC3E}">
        <p14:creationId xmlns:p14="http://schemas.microsoft.com/office/powerpoint/2010/main" val="31639746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Řízení v MSP vyžaduje</a:t>
            </a:r>
          </a:p>
        </p:txBody>
      </p:sp>
      <p:sp>
        <p:nvSpPr>
          <p:cNvPr id="3075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cs-CZ" i="1"/>
              <a:t>Základní vyznávané hodnoty</a:t>
            </a:r>
            <a:endParaRPr lang="cs-CZ"/>
          </a:p>
          <a:p>
            <a:r>
              <a:rPr lang="cs-CZ" i="1"/>
              <a:t>Sledovat smysl existence podniku</a:t>
            </a:r>
            <a:endParaRPr lang="cs-CZ"/>
          </a:p>
          <a:p>
            <a:r>
              <a:rPr lang="cs-CZ" i="1"/>
              <a:t>Definovat poslání, politiku</a:t>
            </a:r>
            <a:endParaRPr lang="cs-CZ"/>
          </a:p>
          <a:p>
            <a:r>
              <a:rPr lang="cs-CZ" i="1"/>
              <a:t>Nastavení hodnotícího systému</a:t>
            </a:r>
          </a:p>
          <a:p>
            <a:r>
              <a:rPr lang="cs-CZ" i="1"/>
              <a:t>firemní strategie</a:t>
            </a:r>
            <a:endParaRPr lang="cs-CZ"/>
          </a:p>
          <a:p>
            <a:r>
              <a:rPr lang="cs-CZ" i="1"/>
              <a:t>Plány a cíle</a:t>
            </a:r>
          </a:p>
        </p:txBody>
      </p:sp>
    </p:spTree>
    <p:extLst>
      <p:ext uri="{BB962C8B-B14F-4D97-AF65-F5344CB8AC3E}">
        <p14:creationId xmlns:p14="http://schemas.microsoft.com/office/powerpoint/2010/main" val="40432913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Specifikum</a:t>
            </a:r>
          </a:p>
        </p:txBody>
      </p:sp>
      <p:sp>
        <p:nvSpPr>
          <p:cNvPr id="4099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r>
              <a:rPr lang="cs-CZ"/>
              <a:t>Často splývá role vlastníka, podnikatele, manažera – vlastní ale také se o podnik stará…</a:t>
            </a:r>
          </a:p>
          <a:p>
            <a:r>
              <a:rPr lang="cs-CZ"/>
              <a:t>Dle Mikoláše:</a:t>
            </a:r>
          </a:p>
          <a:p>
            <a:r>
              <a:rPr lang="cs-CZ"/>
              <a:t>Manažer:umocňuje vlastnictví a transformuje cíle </a:t>
            </a:r>
          </a:p>
          <a:p>
            <a:r>
              <a:rPr lang="cs-CZ"/>
              <a:t>Vlastník  je garantem celistvosti, potenciálu  podniku</a:t>
            </a:r>
          </a:p>
          <a:p>
            <a:r>
              <a:rPr lang="cs-CZ"/>
              <a:t> jako podnikatel vložil prostředky</a:t>
            </a:r>
          </a:p>
        </p:txBody>
      </p:sp>
    </p:spTree>
    <p:extLst>
      <p:ext uri="{BB962C8B-B14F-4D97-AF65-F5344CB8AC3E}">
        <p14:creationId xmlns:p14="http://schemas.microsoft.com/office/powerpoint/2010/main" val="307852959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1105</Words>
  <Application>Microsoft Office PowerPoint</Application>
  <PresentationFormat>Předvádění na obrazovce (4:3)</PresentationFormat>
  <Paragraphs>149</Paragraphs>
  <Slides>30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30</vt:i4>
      </vt:variant>
    </vt:vector>
  </HeadingPairs>
  <TitlesOfParts>
    <vt:vector size="35" baseType="lpstr">
      <vt:lpstr>Arial</vt:lpstr>
      <vt:lpstr>Calibri</vt:lpstr>
      <vt:lpstr>Times New Roman</vt:lpstr>
      <vt:lpstr>Wingdings</vt:lpstr>
      <vt:lpstr>Motiv systému Office</vt:lpstr>
      <vt:lpstr>Prezentace aplikace PowerPoint</vt:lpstr>
      <vt:lpstr>Legislativní podmínky podnikání</vt:lpstr>
      <vt:lpstr>Základní legislativní požadavky při zahájení podnikání </vt:lpstr>
      <vt:lpstr>Nutné podmínky</vt:lpstr>
      <vt:lpstr>Volba právní formy podnikání</vt:lpstr>
      <vt:lpstr>Prezentace aplikace PowerPoint</vt:lpstr>
      <vt:lpstr>Specifika činnosti MSP</vt:lpstr>
      <vt:lpstr>Řízení v MSP vyžaduje</vt:lpstr>
      <vt:lpstr>Specifikum</vt:lpstr>
      <vt:lpstr>Základní funkce</vt:lpstr>
      <vt:lpstr>Životní cyklus malého podniku</vt:lpstr>
      <vt:lpstr>Znázornění – co už známe…</vt:lpstr>
      <vt:lpstr>Propočet tempa růstu</vt:lpstr>
      <vt:lpstr>Fáze s vazbou na role podnikatele</vt:lpstr>
      <vt:lpstr>Křivka výnosnosti</vt:lpstr>
      <vt:lpstr>Růst je možný (Kupkovič, 2001):</vt:lpstr>
      <vt:lpstr>Jiný pohled na růst podle Greinera, 1972 (v citaci Barrow,1996)</vt:lpstr>
      <vt:lpstr>Fáze růstu MSP dle Greinera jsou:</vt:lpstr>
      <vt:lpstr>Churchill a Lewisová</vt:lpstr>
      <vt:lpstr>Ekonomická stádia MSP podle Světové banky</vt:lpstr>
      <vt:lpstr>Organizační stránka MSP</vt:lpstr>
      <vt:lpstr>Specifika vnitřního uspořádání</vt:lpstr>
      <vt:lpstr>Vnější vliv na – síťování MSP</vt:lpstr>
      <vt:lpstr>Potenciál síťového podnikání 5D (pětirozměrný) efekt</vt:lpstr>
      <vt:lpstr>NEVÝHODY A RIZIKA ŘÍZENÍ MSP</vt:lpstr>
      <vt:lpstr>Oblast financování</vt:lpstr>
      <vt:lpstr>Oblast výroby</vt:lpstr>
      <vt:lpstr>Oblast odbytu</vt:lpstr>
      <vt:lpstr>Oblast personální </vt:lpstr>
      <vt:lpstr>Časté důvody neúspěchu při řízení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Řídící činnosti MSP</dc:title>
  <dc:creator>Sebestova</dc:creator>
  <cp:lastModifiedBy>uzivatel</cp:lastModifiedBy>
  <cp:revision>7</cp:revision>
  <dcterms:created xsi:type="dcterms:W3CDTF">2015-11-03T11:56:17Z</dcterms:created>
  <dcterms:modified xsi:type="dcterms:W3CDTF">2021-10-19T12:44:00Z</dcterms:modified>
</cp:coreProperties>
</file>