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58" r:id="rId3"/>
    <p:sldId id="394" r:id="rId4"/>
    <p:sldId id="283" r:id="rId5"/>
    <p:sldId id="395" r:id="rId6"/>
    <p:sldId id="396" r:id="rId7"/>
    <p:sldId id="397" r:id="rId8"/>
    <p:sldId id="398" r:id="rId9"/>
    <p:sldId id="399" r:id="rId10"/>
    <p:sldId id="400" r:id="rId11"/>
    <p:sldId id="401" r:id="rId12"/>
    <p:sldId id="402" r:id="rId13"/>
    <p:sldId id="403" r:id="rId14"/>
    <p:sldId id="404" r:id="rId15"/>
    <p:sldId id="405" r:id="rId16"/>
    <p:sldId id="406" r:id="rId17"/>
    <p:sldId id="350" r:id="rId18"/>
    <p:sldId id="407" r:id="rId19"/>
    <p:sldId id="357" r:id="rId20"/>
    <p:sldId id="309" r:id="rId2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7871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5" autoAdjust="0"/>
    <p:restoredTop sz="94660"/>
  </p:normalViewPr>
  <p:slideViewPr>
    <p:cSldViewPr>
      <p:cViewPr varScale="1">
        <p:scale>
          <a:sx n="143" d="100"/>
          <a:sy n="143" d="100"/>
        </p:scale>
        <p:origin x="492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15.09.2020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csvukrs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7688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7953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2454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2770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906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3416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8409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280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9722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9053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345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4864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3611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dirty="0">
                <a:cs typeface="Times New Roman" panose="02020603050405020304" pitchFamily="18" charset="0"/>
              </a:rPr>
              <a:t>Prostor pro doplňující informace, poznámky</a:t>
            </a: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Struktura řídícího týmu projektu 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(dle PRINCE2)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2571750"/>
            <a:ext cx="3888432" cy="20162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5652120" y="3723878"/>
            <a:ext cx="3320151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1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Pavel Adámek, Ph.D.</a:t>
            </a:r>
          </a:p>
          <a:p>
            <a:pPr algn="r"/>
            <a:r>
              <a:rPr lang="cs-CZ" altLang="cs-CZ" sz="1100" b="1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  <a:p>
            <a:pPr algn="r"/>
            <a:r>
              <a:rPr lang="cs-CZ" altLang="cs-CZ" sz="11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139952" y="935994"/>
            <a:ext cx="3600400" cy="34661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Změnová komise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Autorizuje požadavky na změnu nebo odchylky od specifikace (</a:t>
            </a:r>
            <a:r>
              <a:rPr lang="cs-CZ" sz="1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request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Např. projektový výbor – závažné změny, změnová komise – středně závažné změny, projektový manažer – malé změny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Projektová podpora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odpovědností projektového manažera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Provádí administrativní služby, poradenství nebo návody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často odpovědná za procedury řízení konfigurace </a:t>
            </a:r>
            <a:r>
              <a:rPr lang="cs-CZ" sz="11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(kolik % je plněno, sledování vývoje pracovních balíků, např. kolik % je vybráno, objednáno, dodáno, vyrobeno..)</a:t>
            </a:r>
          </a:p>
          <a:p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4 úrovně managementu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B8D3D74-6AF2-4C6C-BDE7-8D3EBC34F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27" y="1293808"/>
            <a:ext cx="3725602" cy="255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83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139952" y="935994"/>
            <a:ext cx="3600400" cy="34661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Změnová komise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Autorizuje požadavky na změnu nebo odchylky od specifikace (</a:t>
            </a:r>
            <a:r>
              <a:rPr lang="cs-CZ" sz="1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request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Např. projektový výbor – závažné změny, změnová komise – středně závažné změny, projektový manažer – malé změny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Projektová podpora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odpovědností projektového manažera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Provádí administrativní služby, poradenství nebo návody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často odpovědná za procedury řízení konfigurace </a:t>
            </a:r>
            <a:r>
              <a:rPr lang="cs-CZ" sz="11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(kolik % je plněno, sledování vývoje pracovních balíků, např. kolik % je vybráno, objednáno, dodáno, vyrobeno..)</a:t>
            </a:r>
          </a:p>
          <a:p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4 úrovně managementu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B8D3D74-6AF2-4C6C-BDE7-8D3EBC34F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27" y="1293808"/>
            <a:ext cx="3725602" cy="255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8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Projektová organizační struktura může vycházet ze struktury organizace</a:t>
            </a:r>
          </a:p>
          <a:p>
            <a:pPr marL="0" indent="0" algn="ctr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506790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just">
              <a:buNone/>
            </a:pPr>
            <a:endParaRPr lang="cs-CZ" sz="1400" dirty="0"/>
          </a:p>
          <a:p>
            <a:pPr marL="0" lvl="3" indent="0" algn="just">
              <a:buNone/>
            </a:pPr>
            <a:endParaRPr lang="cs-CZ" sz="1400" b="1" dirty="0"/>
          </a:p>
          <a:p>
            <a:pPr marL="0" lvl="3" indent="0" algn="just">
              <a:buNone/>
            </a:pPr>
            <a:endParaRPr lang="cs-CZ" sz="1400" dirty="0"/>
          </a:p>
          <a:p>
            <a:pPr marL="457200" lvl="4" indent="0">
              <a:buNone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Organizační struktury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0D3F692C-922F-494C-935D-B572ED766BDE}"/>
              </a:ext>
            </a:extLst>
          </p:cNvPr>
          <p:cNvSpPr txBox="1">
            <a:spLocks/>
          </p:cNvSpPr>
          <p:nvPr/>
        </p:nvSpPr>
        <p:spPr>
          <a:xfrm>
            <a:off x="3870634" y="226940"/>
            <a:ext cx="5273365" cy="4577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b="1" dirty="0"/>
              <a:t>3 základní typy:</a:t>
            </a:r>
          </a:p>
          <a:p>
            <a:endParaRPr lang="cs-CZ" sz="1600" b="1" dirty="0"/>
          </a:p>
          <a:p>
            <a:r>
              <a:rPr lang="cs-CZ" sz="1600" b="1" dirty="0"/>
              <a:t>Organizace s funkcionální strukturou</a:t>
            </a:r>
          </a:p>
          <a:p>
            <a:endParaRPr lang="cs-CZ" sz="1600" b="1" dirty="0"/>
          </a:p>
          <a:p>
            <a:r>
              <a:rPr lang="cs-CZ" sz="1600" b="1" dirty="0"/>
              <a:t>Organizace s projektovou strukturou</a:t>
            </a:r>
          </a:p>
          <a:p>
            <a:endParaRPr lang="cs-CZ" sz="1600" b="1" dirty="0"/>
          </a:p>
          <a:p>
            <a:r>
              <a:rPr lang="cs-CZ" sz="1600" b="1" dirty="0"/>
              <a:t>Organizace s maticovou strukturou </a:t>
            </a:r>
          </a:p>
        </p:txBody>
      </p:sp>
    </p:spTree>
    <p:extLst>
      <p:ext uri="{BB962C8B-B14F-4D97-AF65-F5344CB8AC3E}">
        <p14:creationId xmlns:p14="http://schemas.microsoft.com/office/powerpoint/2010/main" val="2212353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067944" y="838687"/>
            <a:ext cx="3600400" cy="34661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Organizace s funkcionální strukturou 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Projektoví manažeři mají velmi malou, nebo vůbec žádnou pravomoc. 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Nutné dobré komunikační, ovlivňovací a mezilidské dovednosti projektového manažera.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Pravomoc projektového manažera je často spojena s manažerem oddělení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tomto typu jsou projekty rozdělovány dle oddělení (každé si zpracuje svou část – marketing, výroba, prodej…)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Členové týmu jsou loajální vůči svému liniovému manažerovi.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Více projektů soutěží o omezené zdroje a získání priority. 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Výhodou je trvalá organizační struktura.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Organizační struktury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650C26B-AF27-45FD-B30C-02E4DAA08B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77" b="5917"/>
          <a:stretch/>
        </p:blipFill>
        <p:spPr>
          <a:xfrm rot="10800000">
            <a:off x="179512" y="1599641"/>
            <a:ext cx="3512312" cy="1944217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97143995-DB79-45F4-B096-B17B84023453}"/>
              </a:ext>
            </a:extLst>
          </p:cNvPr>
          <p:cNvSpPr/>
          <p:nvPr/>
        </p:nvSpPr>
        <p:spPr>
          <a:xfrm>
            <a:off x="179511" y="3543859"/>
            <a:ext cx="341632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Zdroj: K. </a:t>
            </a:r>
            <a:r>
              <a:rPr 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Heldman</a:t>
            </a:r>
            <a:r>
              <a:rPr 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2013. </a:t>
            </a:r>
            <a:r>
              <a:rPr lang="cs-CZ" sz="8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PMP Výukový poradce přípravou na zkoušku </a:t>
            </a:r>
            <a:r>
              <a:rPr 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(s. 68)</a:t>
            </a:r>
          </a:p>
        </p:txBody>
      </p:sp>
    </p:spTree>
    <p:extLst>
      <p:ext uri="{BB962C8B-B14F-4D97-AF65-F5344CB8AC3E}">
        <p14:creationId xmlns:p14="http://schemas.microsoft.com/office/powerpoint/2010/main" val="343696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067944" y="838687"/>
            <a:ext cx="3600400" cy="34661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Organizace s projektovou strukturou 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Zdroje organizace se využívají pro projekty a práci na projektech.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 mají téměř neomezenou pravomoc a zodpovídají se výkonnému řediteli.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 zodpovědní za rozhodnutí, řízení a zdroje projektu.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Projektové týmy mají své zázemí (oddělení).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Projektové týmy mohou být tvořeny i externími subjekty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dokončení projektu je tým rozpuštěn nebo pracuje na dalším projektu.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Organizační struktury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7F99EFC-6CCF-4598-BEB1-5981766144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1" t="3426" r="19113" b="7505"/>
          <a:stretch/>
        </p:blipFill>
        <p:spPr>
          <a:xfrm rot="16200000">
            <a:off x="1143757" y="699541"/>
            <a:ext cx="1800201" cy="3744418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A0D3B653-8790-4845-BC0E-C56E8C60535E}"/>
              </a:ext>
            </a:extLst>
          </p:cNvPr>
          <p:cNvSpPr/>
          <p:nvPr/>
        </p:nvSpPr>
        <p:spPr>
          <a:xfrm>
            <a:off x="179512" y="3502046"/>
            <a:ext cx="341632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Zdroj: K. </a:t>
            </a:r>
            <a:r>
              <a:rPr 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Heldman</a:t>
            </a:r>
            <a:r>
              <a:rPr 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2013. </a:t>
            </a:r>
            <a:r>
              <a:rPr lang="cs-CZ" sz="8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PMP Výukový poradce přípravou na zkoušku </a:t>
            </a:r>
            <a:r>
              <a:rPr 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(s. 71)</a:t>
            </a:r>
          </a:p>
        </p:txBody>
      </p:sp>
    </p:spTree>
    <p:extLst>
      <p:ext uri="{BB962C8B-B14F-4D97-AF65-F5344CB8AC3E}">
        <p14:creationId xmlns:p14="http://schemas.microsoft.com/office/powerpoint/2010/main" val="3282895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067944" y="838687"/>
            <a:ext cx="3816424" cy="34661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Organizace s maticovou strukturou </a:t>
            </a:r>
          </a:p>
          <a:p>
            <a:r>
              <a:rPr 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minimalizovat rozdíly mezi funkcionální a projektovou strukturou.</a:t>
            </a:r>
          </a:p>
          <a:p>
            <a:endParaRPr 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Cíle a termíny projektů by se mělo dařit plnit, mělo by být zajištěno používání postupů projektového řízení (např. standardů), ale současně je zachována hierarchická struktura organizace.</a:t>
            </a:r>
          </a:p>
          <a:p>
            <a:endParaRPr 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Zaměstnanci podléhají funkcionálními manažerovi a také alespoň jednomu PM.</a:t>
            </a:r>
          </a:p>
          <a:p>
            <a:r>
              <a:rPr 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 dává k připomínkování odhady nákladů, termínů projektu apod.</a:t>
            </a:r>
          </a:p>
          <a:p>
            <a:endParaRPr 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Důležitá je vyváženost funkcionální manažer vs. PM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Organizační struktury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51E6B9B-1727-42AC-8676-7CBD7E1AAC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2" r="13121"/>
          <a:stretch/>
        </p:blipFill>
        <p:spPr>
          <a:xfrm rot="16200000">
            <a:off x="1089770" y="91047"/>
            <a:ext cx="1707877" cy="3528393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DC0ACE54-085E-4C5F-9EED-FC3280655B17}"/>
              </a:ext>
            </a:extLst>
          </p:cNvPr>
          <p:cNvSpPr/>
          <p:nvPr/>
        </p:nvSpPr>
        <p:spPr>
          <a:xfrm>
            <a:off x="1187624" y="780639"/>
            <a:ext cx="17281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Silná maticová struktura</a:t>
            </a:r>
            <a:endParaRPr lang="en-GB" sz="1200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FACD4AF-D820-4C9E-B30D-F288A7976051}"/>
              </a:ext>
            </a:extLst>
          </p:cNvPr>
          <p:cNvSpPr/>
          <p:nvPr/>
        </p:nvSpPr>
        <p:spPr>
          <a:xfrm>
            <a:off x="1187624" y="2695595"/>
            <a:ext cx="17281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Slabá maticová struktura</a:t>
            </a:r>
            <a:endParaRPr lang="en-GB" sz="120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D40EDA6-9F95-416F-9DD1-7FF6D7F72A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07" b="11176"/>
          <a:stretch/>
        </p:blipFill>
        <p:spPr>
          <a:xfrm rot="10800000">
            <a:off x="286213" y="2908327"/>
            <a:ext cx="3314990" cy="1768138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4F7991B4-8623-4F3B-904D-7A22ADE017DD}"/>
              </a:ext>
            </a:extLst>
          </p:cNvPr>
          <p:cNvSpPr/>
          <p:nvPr/>
        </p:nvSpPr>
        <p:spPr>
          <a:xfrm>
            <a:off x="179511" y="4732570"/>
            <a:ext cx="341632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Zdroj: K. </a:t>
            </a:r>
            <a:r>
              <a:rPr 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Heldman</a:t>
            </a:r>
            <a:r>
              <a:rPr 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2013. </a:t>
            </a:r>
            <a:r>
              <a:rPr lang="cs-CZ" sz="8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PMP Výukový poradce přípravou na zkoušku </a:t>
            </a:r>
            <a:r>
              <a:rPr 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(s. 74)</a:t>
            </a:r>
          </a:p>
        </p:txBody>
      </p:sp>
    </p:spTree>
    <p:extLst>
      <p:ext uri="{BB962C8B-B14F-4D97-AF65-F5344CB8AC3E}">
        <p14:creationId xmlns:p14="http://schemas.microsoft.com/office/powerpoint/2010/main" val="3224951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627534"/>
            <a:ext cx="7272808" cy="34661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Porovnání jednotlivých variant maticové organizační struktury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Organizační struktury</a:t>
            </a: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B97973FC-B63A-45F6-843A-BED3E1D992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716002"/>
              </p:ext>
            </p:extLst>
          </p:nvPr>
        </p:nvGraphicFramePr>
        <p:xfrm>
          <a:off x="244036" y="901700"/>
          <a:ext cx="7352300" cy="34826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38075">
                  <a:extLst>
                    <a:ext uri="{9D8B030D-6E8A-4147-A177-3AD203B41FA5}">
                      <a16:colId xmlns:a16="http://schemas.microsoft.com/office/drawing/2014/main" val="2312613351"/>
                    </a:ext>
                  </a:extLst>
                </a:gridCol>
                <a:gridCol w="1838075">
                  <a:extLst>
                    <a:ext uri="{9D8B030D-6E8A-4147-A177-3AD203B41FA5}">
                      <a16:colId xmlns:a16="http://schemas.microsoft.com/office/drawing/2014/main" val="139860459"/>
                    </a:ext>
                  </a:extLst>
                </a:gridCol>
                <a:gridCol w="1838075">
                  <a:extLst>
                    <a:ext uri="{9D8B030D-6E8A-4147-A177-3AD203B41FA5}">
                      <a16:colId xmlns:a16="http://schemas.microsoft.com/office/drawing/2014/main" val="775385495"/>
                    </a:ext>
                  </a:extLst>
                </a:gridCol>
                <a:gridCol w="1838075">
                  <a:extLst>
                    <a:ext uri="{9D8B030D-6E8A-4147-A177-3AD203B41FA5}">
                      <a16:colId xmlns:a16="http://schemas.microsoft.com/office/drawing/2014/main" val="1579472007"/>
                    </a:ext>
                  </a:extLst>
                </a:gridCol>
              </a:tblGrid>
              <a:tr h="608261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Organizace se slabou maticovou strukturou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Organizace s vyváženou maticovou strukturou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Organizace se silnou maticovou strukturou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347240"/>
                  </a:ext>
                </a:extLst>
              </a:tr>
              <a:tr h="405507">
                <a:tc>
                  <a:txBody>
                    <a:bodyPr/>
                    <a:lstStyle/>
                    <a:p>
                      <a:r>
                        <a:rPr lang="cs-CZ" sz="1200" b="1" dirty="0"/>
                        <a:t>Označení PM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Koordinátor projektu, vedoucí projektu či realizátor projektu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Projektový manažer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Projektový manažer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938612"/>
                  </a:ext>
                </a:extLst>
              </a:tr>
              <a:tr h="630789">
                <a:tc>
                  <a:txBody>
                    <a:bodyPr/>
                    <a:lstStyle/>
                    <a:p>
                      <a:r>
                        <a:rPr lang="cs-CZ" sz="1200" b="1" dirty="0"/>
                        <a:t>Zaměření PM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Pracovní dobu dělí mezi úkoly vyplývající z projektů a úkoly vyplývající z jeho funkcionálního zařazení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Pracovní dobu dává na práci na projektech a z nich vyplývajících úkolech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Pracovní dobu dává pouze práci na projektech a z nich vyplývajících úkolech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831410"/>
                  </a:ext>
                </a:extLst>
              </a:tr>
              <a:tr h="274093">
                <a:tc>
                  <a:txBody>
                    <a:bodyPr/>
                    <a:lstStyle/>
                    <a:p>
                      <a:r>
                        <a:rPr lang="cs-CZ" sz="1200" b="1" dirty="0"/>
                        <a:t>Moc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Minimální pravomoc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Vyvážená pravomoc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Výrazná pravomoc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8795004"/>
                  </a:ext>
                </a:extLst>
              </a:tr>
              <a:tr h="342792">
                <a:tc>
                  <a:txBody>
                    <a:bodyPr/>
                    <a:lstStyle/>
                    <a:p>
                      <a:r>
                        <a:rPr lang="cs-CZ" sz="1200" b="1" dirty="0"/>
                        <a:t>Čas PM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Prací na projektech tráví pouze část pracovní doby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Prací na projektech tráví veškerou pracovní dobu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Prací na projektech tráví veškerou pracovní dobu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3520612"/>
                  </a:ext>
                </a:extLst>
              </a:tr>
              <a:tr h="474635">
                <a:tc>
                  <a:txBody>
                    <a:bodyPr/>
                    <a:lstStyle/>
                    <a:p>
                      <a:r>
                        <a:rPr lang="cs-CZ" sz="1200" b="1" dirty="0"/>
                        <a:t>Uspořádání organizace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Z větší části podobně jako organizace s funkcionální strukturou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Směsice silné a slabé maticové organizační struktury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Z větší části podobně jako organizace s projektovou strukturou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225874"/>
                  </a:ext>
                </a:extLst>
              </a:tr>
              <a:tr h="518148">
                <a:tc>
                  <a:txBody>
                    <a:bodyPr/>
                    <a:lstStyle/>
                    <a:p>
                      <a:r>
                        <a:rPr lang="cs-CZ" sz="1200" b="1" dirty="0"/>
                        <a:t>PM se zodpovídá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Funkcionálnímu manažerovi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Funkcionálnímu manažerovi, ale sdílí s ním určitou pravomoc a odpovědnost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Manažerovi projektových manažerů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228014"/>
                  </a:ext>
                </a:extLst>
              </a:tr>
            </a:tbl>
          </a:graphicData>
        </a:graphic>
      </p:graphicFrame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7E6CE3B8-C55E-42EA-A94A-E230AEFEDC17}"/>
              </a:ext>
            </a:extLst>
          </p:cNvPr>
          <p:cNvSpPr txBox="1">
            <a:spLocks/>
          </p:cNvSpPr>
          <p:nvPr/>
        </p:nvSpPr>
        <p:spPr>
          <a:xfrm>
            <a:off x="323528" y="4404662"/>
            <a:ext cx="6112296" cy="50770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Zdroj: K. </a:t>
            </a:r>
            <a:r>
              <a:rPr 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Heldman</a:t>
            </a:r>
            <a:r>
              <a:rPr 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2013. </a:t>
            </a:r>
            <a:r>
              <a:rPr lang="cs-CZ" sz="8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PMP Výukový poradce přípravou na zkoušku </a:t>
            </a:r>
            <a:r>
              <a:rPr 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(s. 76)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297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99342" y="688324"/>
            <a:ext cx="3869718" cy="38929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b="1" dirty="0"/>
          </a:p>
          <a:p>
            <a:pPr algn="just">
              <a:buClr>
                <a:srgbClr val="000000"/>
              </a:buClr>
            </a:pPr>
            <a:r>
              <a:rPr lang="cs-CZ" sz="1200" dirty="0"/>
              <a:t>Každá organizace vychází zpravidla ze své organizační struktury.</a:t>
            </a:r>
          </a:p>
          <a:p>
            <a:pPr algn="just">
              <a:buClr>
                <a:srgbClr val="000000"/>
              </a:buClr>
            </a:pPr>
            <a:endParaRPr lang="cs-CZ" sz="1200" dirty="0"/>
          </a:p>
          <a:p>
            <a:pPr algn="just">
              <a:buClr>
                <a:srgbClr val="000000"/>
              </a:buClr>
            </a:pPr>
            <a:r>
              <a:rPr lang="cs-CZ" sz="1200" dirty="0"/>
              <a:t>Výkonný management je odpovědný za úroveň implementace projektového řízení a využívaný typ organizační struktury.</a:t>
            </a:r>
          </a:p>
          <a:p>
            <a:pPr algn="just">
              <a:buClr>
                <a:srgbClr val="000000"/>
              </a:buClr>
            </a:pPr>
            <a:endParaRPr lang="cs-CZ" sz="1200" dirty="0"/>
          </a:p>
          <a:p>
            <a:pPr algn="just">
              <a:buClr>
                <a:srgbClr val="000000"/>
              </a:buClr>
            </a:pPr>
            <a:r>
              <a:rPr lang="cs-CZ" sz="1200" dirty="0"/>
              <a:t>Lze modifikovat funkcionální struktury do podoby maticových – vytvářet jasné vazby mezi PM a funkcionálními manažery.</a:t>
            </a:r>
          </a:p>
          <a:p>
            <a:pPr algn="just">
              <a:buClr>
                <a:srgbClr val="000000"/>
              </a:buClr>
            </a:pPr>
            <a:endParaRPr lang="cs-CZ" sz="1200" dirty="0"/>
          </a:p>
          <a:p>
            <a:pPr algn="just">
              <a:buClr>
                <a:srgbClr val="000000"/>
              </a:buClr>
            </a:pPr>
            <a:r>
              <a:rPr lang="cs-CZ" sz="1200" dirty="0"/>
              <a:t>Hlavními typy organizačních struktur jsou funkcionální, projektové a maticové.</a:t>
            </a:r>
          </a:p>
          <a:p>
            <a:pPr algn="just">
              <a:buClr>
                <a:srgbClr val="000000"/>
              </a:buClr>
            </a:pPr>
            <a:endParaRPr lang="cs-CZ" sz="1200" dirty="0"/>
          </a:p>
          <a:p>
            <a:pPr algn="just">
              <a:buClr>
                <a:srgbClr val="000000"/>
              </a:buClr>
            </a:pPr>
            <a:endParaRPr lang="cs-CZ" sz="12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24482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Závěr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28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70635" y="226940"/>
            <a:ext cx="3869718" cy="38929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0000"/>
              </a:buClr>
            </a:pPr>
            <a:endParaRPr lang="cs-CZ" sz="1200" dirty="0"/>
          </a:p>
          <a:p>
            <a:pPr algn="just">
              <a:buClr>
                <a:srgbClr val="000000"/>
              </a:buClr>
            </a:pPr>
            <a:r>
              <a:rPr lang="cs-CZ" sz="1200" dirty="0"/>
              <a:t>Pro jednotný jazyk a chápání organizační struktury je vhodné využít jeden standard (např. PRINCE2), který stanoví jasné 4 stupně managementu projektu, s jasnými rolemi, odpovědností všech zainteresovaných stran. </a:t>
            </a:r>
          </a:p>
          <a:p>
            <a:pPr algn="just">
              <a:buClr>
                <a:srgbClr val="000000"/>
              </a:buClr>
            </a:pPr>
            <a:endParaRPr lang="cs-CZ" sz="1200" dirty="0"/>
          </a:p>
          <a:p>
            <a:pPr algn="just">
              <a:buClr>
                <a:srgbClr val="000000"/>
              </a:buClr>
            </a:pPr>
            <a:r>
              <a:rPr lang="cs-CZ" sz="1200" dirty="0"/>
              <a:t>Poté je vhodné „vnořit“ tento přístup do stávající organizační struktury a vytvořit vhodné podmínky pro realizaci projektů a definování </a:t>
            </a:r>
            <a:r>
              <a:rPr lang="cs-CZ" sz="1200" b="1" dirty="0"/>
              <a:t>rolí</a:t>
            </a:r>
            <a:r>
              <a:rPr lang="cs-CZ" sz="1200" dirty="0"/>
              <a:t> a </a:t>
            </a:r>
            <a:r>
              <a:rPr lang="cs-CZ" sz="1200" b="1" dirty="0"/>
              <a:t>odpovědnosti</a:t>
            </a:r>
            <a:r>
              <a:rPr lang="cs-CZ" sz="1200" dirty="0"/>
              <a:t>.</a:t>
            </a:r>
          </a:p>
          <a:p>
            <a:pPr algn="just">
              <a:buClr>
                <a:srgbClr val="000000"/>
              </a:buClr>
            </a:pPr>
            <a:endParaRPr lang="cs-CZ" sz="1200" dirty="0"/>
          </a:p>
          <a:p>
            <a:pPr algn="just">
              <a:buClr>
                <a:srgbClr val="000000"/>
              </a:buClr>
            </a:pPr>
            <a:r>
              <a:rPr lang="cs-CZ" sz="1200" dirty="0"/>
              <a:t>Standard PRINCE2 využívá stupně managementu projektu: </a:t>
            </a:r>
          </a:p>
          <a:p>
            <a:pPr lvl="1" algn="just">
              <a:buClr>
                <a:srgbClr val="000000"/>
              </a:buClr>
            </a:pPr>
            <a:r>
              <a:rPr lang="cs-CZ" sz="1200" dirty="0"/>
              <a:t>Korporátní/programový management </a:t>
            </a:r>
          </a:p>
          <a:p>
            <a:pPr lvl="1" algn="just">
              <a:buClr>
                <a:srgbClr val="000000"/>
              </a:buClr>
            </a:pPr>
            <a:r>
              <a:rPr lang="cs-CZ" sz="1200" dirty="0"/>
              <a:t>Projektový výbor (hlavní uživatel/é, sponzor, hlavní dodavatel/é)</a:t>
            </a:r>
          </a:p>
          <a:p>
            <a:pPr lvl="1" algn="just">
              <a:buClr>
                <a:srgbClr val="000000"/>
              </a:buClr>
            </a:pPr>
            <a:r>
              <a:rPr lang="cs-CZ" sz="1200" dirty="0"/>
              <a:t>Projektový manažer</a:t>
            </a:r>
          </a:p>
          <a:p>
            <a:pPr lvl="1" algn="just">
              <a:buClr>
                <a:srgbClr val="000000"/>
              </a:buClr>
            </a:pPr>
            <a:r>
              <a:rPr lang="cs-CZ" sz="1200" dirty="0"/>
              <a:t>Týmový manažer/</a:t>
            </a:r>
            <a:r>
              <a:rPr lang="cs-CZ" sz="1200" dirty="0" err="1"/>
              <a:t>ři</a:t>
            </a:r>
            <a:endParaRPr lang="cs-CZ" sz="1200" dirty="0"/>
          </a:p>
          <a:p>
            <a:pPr algn="just">
              <a:buClr>
                <a:srgbClr val="000000"/>
              </a:buClr>
            </a:pPr>
            <a:endParaRPr lang="cs-CZ" sz="12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24482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Závěr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06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67944" y="2067694"/>
            <a:ext cx="4104456" cy="2520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endParaRPr lang="cs-CZ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24482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Diskuse 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84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31540" y="845768"/>
            <a:ext cx="8280920" cy="398968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Primární zainteresované strany</a:t>
            </a:r>
          </a:p>
          <a:p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Představení 4 úrovní managementu projektu:</a:t>
            </a:r>
          </a:p>
          <a:p>
            <a:pPr lvl="1"/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Korporátní / programový management</a:t>
            </a:r>
          </a:p>
          <a:p>
            <a:pPr lvl="1"/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Projektový výbor</a:t>
            </a:r>
          </a:p>
          <a:p>
            <a:pPr lvl="1"/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Projektový 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</a:t>
            </a: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Týmový 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ři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Organizační struktury – základní vymezení</a:t>
            </a:r>
          </a:p>
          <a:p>
            <a:pPr lvl="1"/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Organizace s funkcionální strukturou</a:t>
            </a:r>
          </a:p>
          <a:p>
            <a:pPr lvl="1"/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Organizace s projektovou strukturou</a:t>
            </a:r>
          </a:p>
          <a:p>
            <a:pPr lvl="1"/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Organizace s maticovou strukturou </a:t>
            </a:r>
          </a:p>
          <a:p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472608" cy="507703"/>
          </a:xfrm>
        </p:spPr>
        <p:txBody>
          <a:bodyPr/>
          <a:lstStyle/>
          <a:p>
            <a:r>
              <a:rPr lang="cs-CZ" dirty="0"/>
              <a:t>Obsahové zaměření přednášky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144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přeji Vám úspěšný den 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300192" y="3723878"/>
            <a:ext cx="2672079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Pavel Adámek, Ph.D.</a:t>
            </a:r>
          </a:p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</a:p>
        </p:txBody>
      </p:sp>
    </p:spTree>
    <p:extLst>
      <p:ext uri="{BB962C8B-B14F-4D97-AF65-F5344CB8AC3E}">
        <p14:creationId xmlns:p14="http://schemas.microsoft.com/office/powerpoint/2010/main" val="820920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Existují 3 zájmy na projektu</a:t>
            </a:r>
          </a:p>
          <a:p>
            <a:pPr marL="0" indent="0" algn="ctr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506790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just">
              <a:buNone/>
            </a:pPr>
            <a:endParaRPr lang="cs-CZ" sz="1400" dirty="0"/>
          </a:p>
          <a:p>
            <a:pPr marL="0" lvl="3" indent="0" algn="just">
              <a:buNone/>
            </a:pPr>
            <a:endParaRPr lang="cs-CZ" sz="1400" b="1" dirty="0"/>
          </a:p>
          <a:p>
            <a:pPr marL="0" lvl="3" indent="0" algn="just">
              <a:buNone/>
            </a:pPr>
            <a:endParaRPr lang="cs-CZ" sz="1400" dirty="0"/>
          </a:p>
          <a:p>
            <a:pPr marL="457200" lvl="4" indent="0">
              <a:buNone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Primární zainteresované strany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B8CAA70-1B0B-4AA8-822E-5C281C30F1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8" t="17184" r="20142" b="5915"/>
          <a:stretch/>
        </p:blipFill>
        <p:spPr>
          <a:xfrm rot="10800000">
            <a:off x="899592" y="2474007"/>
            <a:ext cx="1872208" cy="1698049"/>
          </a:xfrm>
          <a:prstGeom prst="rect">
            <a:avLst/>
          </a:prstGeom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0D3F692C-922F-494C-935D-B572ED766BDE}"/>
              </a:ext>
            </a:extLst>
          </p:cNvPr>
          <p:cNvSpPr txBox="1">
            <a:spLocks/>
          </p:cNvSpPr>
          <p:nvPr/>
        </p:nvSpPr>
        <p:spPr>
          <a:xfrm>
            <a:off x="3870634" y="226940"/>
            <a:ext cx="5273365" cy="4577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b="1" dirty="0"/>
              <a:t>Prostředí zákazník/dodavatel</a:t>
            </a:r>
          </a:p>
          <a:p>
            <a:r>
              <a:rPr lang="cs-CZ" sz="1600" b="1" dirty="0"/>
              <a:t>Primární zainteresované strany</a:t>
            </a:r>
          </a:p>
          <a:p>
            <a:pPr lvl="1">
              <a:buFontTx/>
              <a:buChar char="-"/>
            </a:pPr>
            <a:r>
              <a:rPr lang="cs-CZ" sz="1400" b="1" dirty="0"/>
              <a:t>Byznys (sponzor)</a:t>
            </a:r>
          </a:p>
          <a:p>
            <a:pPr lvl="2">
              <a:buFontTx/>
              <a:buChar char="-"/>
            </a:pPr>
            <a:r>
              <a:rPr lang="cs-CZ" sz="1400" dirty="0"/>
              <a:t>Své byznys potřeby</a:t>
            </a:r>
          </a:p>
          <a:p>
            <a:pPr lvl="2">
              <a:buFontTx/>
              <a:buChar char="-"/>
            </a:pPr>
            <a:r>
              <a:rPr lang="cs-CZ" sz="1400" dirty="0"/>
              <a:t>Zájem na cena/výkon</a:t>
            </a:r>
          </a:p>
          <a:p>
            <a:pPr lvl="2">
              <a:buFontTx/>
              <a:buChar char="-"/>
            </a:pPr>
            <a:r>
              <a:rPr lang="cs-CZ" sz="1400" dirty="0"/>
              <a:t>Soulad s korporátními/programovými strategickými cíli</a:t>
            </a:r>
          </a:p>
          <a:p>
            <a:pPr lvl="1">
              <a:buFontTx/>
              <a:buChar char="-"/>
            </a:pPr>
            <a:r>
              <a:rPr lang="cs-CZ" sz="1400" b="1" dirty="0"/>
              <a:t>Uživatel/é</a:t>
            </a:r>
          </a:p>
          <a:p>
            <a:pPr lvl="2">
              <a:buFontTx/>
              <a:buChar char="-"/>
            </a:pPr>
            <a:r>
              <a:rPr lang="cs-CZ" sz="1400" dirty="0"/>
              <a:t>Budou používat/udržovat/obsluhovat produkty projektu (výstupy)</a:t>
            </a:r>
          </a:p>
          <a:p>
            <a:pPr lvl="2">
              <a:buFontTx/>
              <a:buChar char="-"/>
            </a:pPr>
            <a:r>
              <a:rPr lang="cs-CZ" sz="1400" dirty="0"/>
              <a:t>Specifikují rozsah a kvalitu</a:t>
            </a:r>
          </a:p>
          <a:p>
            <a:pPr lvl="1">
              <a:buFontTx/>
              <a:buChar char="-"/>
            </a:pPr>
            <a:r>
              <a:rPr lang="cs-CZ" sz="1400" b="1" dirty="0"/>
              <a:t>Dodavatel/é</a:t>
            </a:r>
          </a:p>
          <a:p>
            <a:pPr lvl="2">
              <a:buFontTx/>
              <a:buChar char="-"/>
            </a:pPr>
            <a:r>
              <a:rPr lang="cs-CZ" sz="1400" dirty="0"/>
              <a:t>Dovednosti pro dodání/vývoj</a:t>
            </a:r>
          </a:p>
          <a:p>
            <a:pPr lvl="2">
              <a:buFontTx/>
              <a:buChar char="-"/>
            </a:pPr>
            <a:r>
              <a:rPr lang="cs-CZ" sz="1400" dirty="0"/>
              <a:t>Dodávají specializované produkty </a:t>
            </a:r>
          </a:p>
        </p:txBody>
      </p:sp>
    </p:spTree>
    <p:extLst>
      <p:ext uri="{BB962C8B-B14F-4D97-AF65-F5344CB8AC3E}">
        <p14:creationId xmlns:p14="http://schemas.microsoft.com/office/powerpoint/2010/main" val="791010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851670"/>
            <a:ext cx="3168352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Dle metodiky PRINCE2 (téma Organizace) – 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nutno definovat a stanovit </a:t>
            </a: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strukturu odpovědnosti 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rámci řídicího týmu projektu (kdo?).</a:t>
            </a:r>
          </a:p>
          <a:p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112568" cy="507703"/>
          </a:xfrm>
        </p:spPr>
        <p:txBody>
          <a:bodyPr/>
          <a:lstStyle/>
          <a:p>
            <a:r>
              <a:rPr lang="cs-CZ" dirty="0"/>
              <a:t>4 úrovně managementu projektu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2CD2CC4-0396-4480-9EFF-B54ACE0E30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4" b="4085"/>
          <a:stretch/>
        </p:blipFill>
        <p:spPr>
          <a:xfrm rot="10800000">
            <a:off x="3822048" y="1131590"/>
            <a:ext cx="4932710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829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283968" y="1635646"/>
            <a:ext cx="3600400" cy="115212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Korporátní / programový management</a:t>
            </a:r>
          </a:p>
          <a:p>
            <a:pPr>
              <a:buFont typeface="+mj-lt"/>
              <a:buAutoNum type="arabicPeriod"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Projektový výbor</a:t>
            </a:r>
          </a:p>
          <a:p>
            <a:pPr>
              <a:buFont typeface="+mj-lt"/>
              <a:buAutoNum type="arabicPeriod"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Projektový management </a:t>
            </a:r>
          </a:p>
          <a:p>
            <a:pPr>
              <a:buFont typeface="+mj-lt"/>
              <a:buAutoNum type="arabicPeriod"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Týmový </a:t>
            </a:r>
            <a:r>
              <a:rPr 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</a:t>
            </a: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ři</a:t>
            </a: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4 úrovně managementu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D6F735F-9B34-4398-B77E-5157F21E61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5" r="12211"/>
          <a:stretch/>
        </p:blipFill>
        <p:spPr>
          <a:xfrm rot="16200000">
            <a:off x="139892" y="955187"/>
            <a:ext cx="3486553" cy="340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42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139952" y="935994"/>
            <a:ext cx="3600400" cy="34661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Projektový výbor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Odpovědný za úspěch projektu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Provádějí jednotné směřování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Delegují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Zajišťují zdroje a autorizují financování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Podporují PM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Zajišťují efektivní komunikaci (interní/externí zainteresované strany)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Klíčové vlastnosti (dostatečná autorita, důvěryhodnost, schopnost delegovat, dostupnost)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4 úrovně managementu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D6F735F-9B34-4398-B77E-5157F21E61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5" r="12211"/>
          <a:stretch/>
        </p:blipFill>
        <p:spPr>
          <a:xfrm rot="16200000">
            <a:off x="139892" y="955187"/>
            <a:ext cx="3486553" cy="340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591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139952" y="935994"/>
            <a:ext cx="3600400" cy="34661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Sponzor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Celkově odpovědný za úspěch projektu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 „</a:t>
            </a:r>
            <a:r>
              <a:rPr lang="cs-CZ" sz="1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decision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-maker“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Cena/výkon – nákladově přijatelný přístup (</a:t>
            </a:r>
            <a:r>
              <a:rPr lang="cs-CZ" sz="1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money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Zajišťuje financování a zdroje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Jmenován korporátním / programovým managementem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Odpovědný za jmenování členů řídícího týmu projektu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4 úrovně managementu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D6F735F-9B34-4398-B77E-5157F21E61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5" r="12211"/>
          <a:stretch/>
        </p:blipFill>
        <p:spPr>
          <a:xfrm rot="16200000">
            <a:off x="139892" y="955187"/>
            <a:ext cx="3486553" cy="340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97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139952" y="935994"/>
            <a:ext cx="3600400" cy="34661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 uživatel/é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Specifikují potřeby a přínosy projektu</a:t>
            </a:r>
          </a:p>
          <a:p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Reprezentují zájmy těch co:</a:t>
            </a:r>
          </a:p>
          <a:p>
            <a:pPr lvl="1"/>
            <a:r>
              <a:rPr lang="cs-CZ" sz="1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Užívají produkty (výstupy projektu, např. inovovaný výrobek)</a:t>
            </a:r>
          </a:p>
          <a:p>
            <a:pPr lvl="1"/>
            <a:r>
              <a:rPr lang="cs-CZ" sz="1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Udržují produkty (výstupy projektu, např. inovovaný výrobek)</a:t>
            </a:r>
          </a:p>
          <a:p>
            <a:pPr lvl="1"/>
            <a:r>
              <a:rPr lang="cs-CZ" sz="1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Obsluhují produkty (výstupy projektu, např. inovovaný výrobek)</a:t>
            </a:r>
          </a:p>
          <a:p>
            <a:pPr lvl="1"/>
            <a:endParaRPr lang="cs-CZ" sz="1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Potvrzují zdroje</a:t>
            </a:r>
          </a:p>
          <a:p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Definují </a:t>
            </a:r>
          </a:p>
          <a:p>
            <a:pPr lvl="1"/>
            <a:r>
              <a:rPr lang="cs-CZ" sz="1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Očekávání zákazníka na kvalitu (CQE)</a:t>
            </a:r>
          </a:p>
          <a:p>
            <a:pPr lvl="1"/>
            <a:r>
              <a:rPr lang="cs-CZ" sz="1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Akceptační kritéria (AC)</a:t>
            </a:r>
          </a:p>
          <a:p>
            <a:pPr lvl="1"/>
            <a:r>
              <a:rPr lang="cs-CZ" sz="1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Kritéria kvality</a:t>
            </a:r>
          </a:p>
          <a:p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4 úrovně managementu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D6F735F-9B34-4398-B77E-5157F21E61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5" r="12211"/>
          <a:stretch/>
        </p:blipFill>
        <p:spPr>
          <a:xfrm rot="16200000">
            <a:off x="139892" y="955187"/>
            <a:ext cx="3486553" cy="340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30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139952" y="935994"/>
            <a:ext cx="3600400" cy="34661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 dodavatel/é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Designují, vyvíjejí, dodávají, nakupují a implementují produkty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Potvrzují dodavatelské zdroje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Potvrzují proveditelnost a reálnost produktů (výstupů)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Projektový manažer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Dennodenní projektový management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Deleguje odpovědnost na týmové manažery a řídí jejich práci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Odpovídá za dokumentování </a:t>
            </a:r>
          </a:p>
          <a:p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4 úrovně managementu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D6F735F-9B34-4398-B77E-5157F21E61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5" r="12211"/>
          <a:stretch/>
        </p:blipFill>
        <p:spPr>
          <a:xfrm rot="16200000">
            <a:off x="139892" y="955187"/>
            <a:ext cx="3486553" cy="340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62739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12402</TotalTime>
  <Words>1236</Words>
  <Application>Microsoft Office PowerPoint</Application>
  <PresentationFormat>Předvádění na obrazovce (16:9)</PresentationFormat>
  <Paragraphs>262</Paragraphs>
  <Slides>20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Arial</vt:lpstr>
      <vt:lpstr>Calibri</vt:lpstr>
      <vt:lpstr>Enriqueta</vt:lpstr>
      <vt:lpstr>Times New Roman</vt:lpstr>
      <vt:lpstr>Wingdings</vt:lpstr>
      <vt:lpstr>SLU</vt:lpstr>
      <vt:lpstr>Struktura řídícího týmu projektu  (dle PRINCE2)</vt:lpstr>
      <vt:lpstr>Obsahové zaměření přednášky</vt:lpstr>
      <vt:lpstr>Prezentace aplikace PowerPoint</vt:lpstr>
      <vt:lpstr>4 úrovně managementu projektu</vt:lpstr>
      <vt:lpstr>4 úrovně managementu</vt:lpstr>
      <vt:lpstr>4 úrovně managementu</vt:lpstr>
      <vt:lpstr>4 úrovně managementu</vt:lpstr>
      <vt:lpstr>4 úrovně managementu</vt:lpstr>
      <vt:lpstr>4 úrovně managementu</vt:lpstr>
      <vt:lpstr>4 úrovně managementu</vt:lpstr>
      <vt:lpstr>4 úrovně managementu</vt:lpstr>
      <vt:lpstr>Prezentace aplikace PowerPoint</vt:lpstr>
      <vt:lpstr>Organizační struktury</vt:lpstr>
      <vt:lpstr>Organizační struktury</vt:lpstr>
      <vt:lpstr>Organizační struktury</vt:lpstr>
      <vt:lpstr>Organizační struktury</vt:lpstr>
      <vt:lpstr>Prezentace aplikace PowerPoint</vt:lpstr>
      <vt:lpstr>Prezentace aplikace PowerPoint</vt:lpstr>
      <vt:lpstr>Prezentace aplikace PowerPoint</vt:lpstr>
      <vt:lpstr> Děkuji za pozornost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Pavel Adámek</cp:lastModifiedBy>
  <cp:revision>363</cp:revision>
  <dcterms:created xsi:type="dcterms:W3CDTF">2016-07-06T15:42:34Z</dcterms:created>
  <dcterms:modified xsi:type="dcterms:W3CDTF">2020-09-15T08:45:13Z</dcterms:modified>
</cp:coreProperties>
</file>