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64" r:id="rId3"/>
    <p:sldId id="310" r:id="rId4"/>
    <p:sldId id="335" r:id="rId5"/>
    <p:sldId id="311" r:id="rId6"/>
    <p:sldId id="312" r:id="rId7"/>
    <p:sldId id="313" r:id="rId8"/>
    <p:sldId id="259" r:id="rId9"/>
    <p:sldId id="314" r:id="rId10"/>
    <p:sldId id="315" r:id="rId11"/>
    <p:sldId id="316" r:id="rId12"/>
    <p:sldId id="317" r:id="rId13"/>
    <p:sldId id="321" r:id="rId14"/>
    <p:sldId id="322" r:id="rId15"/>
    <p:sldId id="323" r:id="rId16"/>
    <p:sldId id="324" r:id="rId17"/>
    <p:sldId id="325" r:id="rId18"/>
    <p:sldId id="326" r:id="rId19"/>
    <p:sldId id="327" r:id="rId20"/>
    <p:sldId id="328" r:id="rId21"/>
    <p:sldId id="329" r:id="rId22"/>
    <p:sldId id="330" r:id="rId23"/>
    <p:sldId id="331" r:id="rId24"/>
    <p:sldId id="332" r:id="rId25"/>
    <p:sldId id="333" r:id="rId26"/>
    <p:sldId id="334" r:id="rId27"/>
    <p:sldId id="309" r:id="rId2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11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793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projektu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2571750"/>
            <a:ext cx="3888432" cy="201622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Vymezení projektu</a:t>
            </a: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Zdroje projektu</a:t>
            </a: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Úspěšné řízení projektu</a:t>
            </a: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652120" y="3723878"/>
            <a:ext cx="332015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1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11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cs-CZ" altLang="cs-CZ" sz="1100" b="1" i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</a:p>
          <a:p>
            <a:pPr algn="r"/>
            <a:r>
              <a:rPr lang="cs-CZ" altLang="cs-CZ" sz="11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11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3622"/>
            <a:ext cx="2880320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Zdroje projektu</a:t>
            </a: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942119" y="483518"/>
            <a:ext cx="3888052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zdrojů spočívá v </a:t>
            </a: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zdrojů, jejich identifikaci a jejich přidělování 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ohledem na potřebné schopnosti. </a:t>
            </a:r>
          </a:p>
          <a:p>
            <a:endParaRPr lang="cs-CZ" sz="1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Součástí managementu zdrojů je optimalizace způsobů jejich využívání v rámci časového harmonogramu projektu, stejně jako i neustálé monitorování a řízení těchto zdrojů.</a:t>
            </a:r>
          </a:p>
          <a:p>
            <a:endParaRPr lang="cs-CZ" sz="1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Materiálové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(zařízení, vybavení, informační technolotie, dokumenty atd.) nebo </a:t>
            </a: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lidské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zdroje.</a:t>
            </a:r>
          </a:p>
          <a:p>
            <a:endParaRPr lang="cs-CZ" sz="1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Zaměstnanci musí mít k úspěšnému plnění požadovaných úkolů potřebné technické, behaviorální a kontextové kompetence - mají adekvátní informace a nástroje pro splněnítě těchto úkolů.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297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3622"/>
            <a:ext cx="2880320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Zdroje projektu</a:t>
            </a: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4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Prioritně bychom měli také analyzovat zdroje, které souvisí s </a:t>
            </a:r>
            <a:r>
              <a:rPr lang="pl-PL" sz="1400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kritickou cestou projektu</a:t>
            </a:r>
            <a:r>
              <a:rPr lang="pl-PL" sz="14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r">
              <a:buNone/>
            </a:pPr>
            <a:endParaRPr lang="pl-PL" sz="1400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4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Právě tyto zdroje (materiál nedodaný včas, přetížení pracovníci projektu aj. nám mohou výrazně zpozdit celý projekt). </a:t>
            </a: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942119" y="483518"/>
            <a:ext cx="3888052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zdroji by měl projektový manažer pracovat již od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předprojektové fáze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Nejvíce se se zdroji setkáváme právě v části plánování a přípravy projektu, kdy bychom měli určit dostupné zdroje a sestavit analýzu potřebných zdrojů a jejich rozvržení. 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Neodmyslitelnou součástí jsou zdroje ve chvíli finanční analýzy, kdy nám určí finanční rámec projektu. Plánování zdrojů je nejčastěji prováděno ve dvou formách:</a:t>
            </a:r>
          </a:p>
          <a:p>
            <a:pPr lvl="1"/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tabulkové formě (přehled zdrojů a jejich popis),</a:t>
            </a:r>
          </a:p>
          <a:p>
            <a:pPr lvl="1"/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grafické formě pomocí histogramů, diagramů, síťového grafu.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plánování je potřeba také určit termíny, kdy budou dané zdroje využívány či použity. 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352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3622"/>
            <a:ext cx="2880320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Zdroje projektu</a:t>
            </a: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400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Softwarová podpora (Microsoft Project, OpenProj a jiné) je pak schopna vypočítati finanční toky a stanovit konkrétní kalendáře zdrojů v projektu. </a:t>
            </a: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400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případě vedení více projektů a zejména u lidských zdrojů bychom neměli opomenout analýzu překryvu zdrojů s jinými projekty. </a:t>
            </a: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180240"/>
            <a:ext cx="4255876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Možné procesní kroky</a:t>
            </a:r>
          </a:p>
          <a:p>
            <a:pPr>
              <a:buFont typeface="+mj-lt"/>
              <a:buAutoNum type="arabicPeriod"/>
            </a:pP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Identifikujte </a:t>
            </a: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potřebné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zdroje, a to včetně speciálních, potřebných pro řízení projektu. </a:t>
            </a:r>
          </a:p>
          <a:p>
            <a:pPr>
              <a:buFont typeface="+mj-lt"/>
              <a:buAutoNum type="arabicPeriod"/>
            </a:pP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Vytvořte </a:t>
            </a: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časový plán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potřeby zdrojů.</a:t>
            </a:r>
          </a:p>
          <a:p>
            <a:pPr>
              <a:buFont typeface="+mj-lt"/>
              <a:buAutoNum type="arabicPeriod"/>
            </a:pP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Získejte </a:t>
            </a: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souhlas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přidělením zdrojů k projektu </a:t>
            </a:r>
            <a:b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liniového managementu.</a:t>
            </a:r>
          </a:p>
          <a:p>
            <a:pPr>
              <a:buFont typeface="+mj-lt"/>
              <a:buAutoNum type="arabicPeriod"/>
            </a:pP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Zařaďte </a:t>
            </a: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odhady a plán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přidělování zdrojů do vykonávání procesu řízení změn.</a:t>
            </a:r>
          </a:p>
          <a:p>
            <a:pPr>
              <a:buFont typeface="+mj-lt"/>
              <a:buAutoNum type="arabicPeriod"/>
            </a:pP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Řiďte </a:t>
            </a: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přidělování úloh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zvláštní důraz věnujte produktivitě nově zařazených pracovníků.</a:t>
            </a:r>
          </a:p>
          <a:p>
            <a:pPr>
              <a:buFont typeface="+mj-lt"/>
              <a:buAutoNum type="arabicPeriod"/>
            </a:pP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Řiďte a </a:t>
            </a: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kontrolujte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zdroje se zřetelem na řízení změn.</a:t>
            </a:r>
          </a:p>
          <a:p>
            <a:pPr>
              <a:buFont typeface="+mj-lt"/>
              <a:buAutoNum type="arabicPeriod"/>
            </a:pP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případech, kdy došlo k nadhodnocení nebo podhodnocení potřeby zdrojů, eskalujte problém </a:t>
            </a:r>
            <a:b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úroveň řízení programu nebo portfolia za účelem přerozdělení zdrojů.</a:t>
            </a:r>
          </a:p>
          <a:p>
            <a:pPr>
              <a:buFont typeface="+mj-lt"/>
              <a:buAutoNum type="arabicPeriod"/>
            </a:pP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Modifikujte </a:t>
            </a: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databázi odhadu zdrojů 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aktuálními hodnotami, které ukazují skutečně použité zdroje, </a:t>
            </a:r>
            <a:b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to zejména při ukončení projektu.</a:t>
            </a:r>
          </a:p>
          <a:p>
            <a:pPr>
              <a:buFont typeface="+mj-lt"/>
              <a:buAutoNum type="arabicPeriod"/>
            </a:pP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Dokumentujte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získané poznatky a tyto poznatky užijte v budoucích projektech.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322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3622"/>
            <a:ext cx="2880320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Úspěšné řízení projektu</a:t>
            </a: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Úspěšnost řízení projektu je dána oceněním výsledků různými zainteresovanými stranami.</a:t>
            </a: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737661" y="483518"/>
            <a:ext cx="4255876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Klíčovým cílem manažerů projektu je dosáhnout </a:t>
            </a:r>
            <a:b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jejich snažení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úspěchu a vyhnout se nezdaru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chtějí si být jisti v tom, že znají uvažovaná kritéria určující  úspěch, nebo nezdar, a že znají způsoby jejich hodnocení – přesná a jasná definice těchto kritérií. 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Úspěch lze definovat jako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dosažení cílů projektu v rámci dohodnutých limitů.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když je úspěšnost řízení projektu s úspěchem projektu spojená, nejedná se o totéž, např. je možné úspěšně řídit projekt, který musí být vzhledem k novému strategickému směru firmy ukončen.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úspěch řízení projektu je důležitá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integrace – kombinace požadavků, aktivit a výsledků projektu s úmyslem dosáhnout cílů a výstupů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1720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059582"/>
            <a:ext cx="2880320" cy="352839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Úspěšné řízení projektu</a:t>
            </a: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Integrace je považována za jednu z klíčových funkcí projektového manažera.</a:t>
            </a:r>
          </a:p>
          <a:p>
            <a:pPr marL="0" indent="0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Příkladem integračních činností projektového manažera je vytvoření projektového týmu z vhodných typů spolupracovníků.</a:t>
            </a: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722382" y="730084"/>
            <a:ext cx="4255876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integrace zahrnuje všechny procesy, pokusy, snahy a výsledky realizované v projektu 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 koordinace a kontrola pro dosažení plánovaného cíle. </a:t>
            </a:r>
          </a:p>
          <a:p>
            <a:pPr marL="0" indent="0">
              <a:buNone/>
            </a:pPr>
            <a:endParaRPr lang="cs-CZ" sz="1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Efektivní integrace 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vyžaduje vhodnou osobu a adekvátní technické znalosti, organizační, manažerské a sociálně-psychologické dovednosti. </a:t>
            </a:r>
          </a:p>
          <a:p>
            <a:pPr marL="0" indent="0">
              <a:buNone/>
            </a:pPr>
            <a:endParaRPr lang="cs-CZ" sz="1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Účinná integrace je v projektech výsledkem hlavních činností:</a:t>
            </a:r>
          </a:p>
          <a:p>
            <a:pPr lvl="1"/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Sestavení </a:t>
            </a: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plánu 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projektu</a:t>
            </a:r>
          </a:p>
          <a:p>
            <a:pPr lvl="1"/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Operativního </a:t>
            </a: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projektu</a:t>
            </a:r>
          </a:p>
          <a:p>
            <a:pPr lvl="1"/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změn 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projektu (jejich celkovou koordinaci v celém projektu)</a:t>
            </a:r>
          </a:p>
          <a:p>
            <a:pPr lvl="1"/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Vedení manažerem</a:t>
            </a:r>
          </a:p>
          <a:p>
            <a:pPr marL="457200" lvl="1" indent="0">
              <a:buNone/>
            </a:pPr>
            <a:endParaRPr lang="cs-CZ" sz="1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3538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059582"/>
            <a:ext cx="2880320" cy="352839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Možné procesní kroky pro úspěšné řízení projektu</a:t>
            </a: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722382" y="730084"/>
            <a:ext cx="4255876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+mj-lt"/>
              <a:buAutoNum type="arabicPeriod"/>
            </a:pP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Analyzujte projekt a jeho kontext </a:t>
            </a:r>
            <a:b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(včetně rozhodnutí a dokumentace).</a:t>
            </a:r>
          </a:p>
          <a:p>
            <a:pPr>
              <a:buFont typeface="+mj-lt"/>
              <a:buAutoNum type="arabicPeriod"/>
            </a:pP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Vytvořte koncepci řízení projektu 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na základě požadavků projektu, prodiskutovat návrh se zainteresovanými stranami – odsouhlasení se zákazníkem (formou smlouvy např. o řízení projektu).</a:t>
            </a:r>
          </a:p>
          <a:p>
            <a:pPr>
              <a:buFont typeface="+mj-lt"/>
              <a:buAutoNum type="arabicPeriod"/>
            </a:pP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Vytvořte plán řízení projektu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sestavte tým, metody, techniky a nástroje řízení projektu.</a:t>
            </a:r>
          </a:p>
          <a:p>
            <a:pPr>
              <a:buFont typeface="+mj-lt"/>
              <a:buAutoNum type="arabicPeriod"/>
            </a:pP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Naplánujte integrační postupy 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včetně managementu (odstranit neslučitelnosti).</a:t>
            </a:r>
          </a:p>
          <a:p>
            <a:pPr>
              <a:buFont typeface="+mj-lt"/>
              <a:buAutoNum type="arabicPeriod"/>
            </a:pP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Provádějte a kontrolujte plány 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projektu a provádějte řízení změn, reportujte o účinnosti řízení projektu.</a:t>
            </a:r>
          </a:p>
          <a:p>
            <a:pPr>
              <a:buFont typeface="+mj-lt"/>
              <a:buAutoNum type="arabicPeriod"/>
            </a:pP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Shromažďujte dosažené výsledky 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jejich interpretaci odpovídajícím zainteresovaným stranám.</a:t>
            </a:r>
          </a:p>
          <a:p>
            <a:pPr>
              <a:buFont typeface="+mj-lt"/>
              <a:buAutoNum type="arabicPeriod"/>
            </a:pP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Vyhodnoťte úspěchy a nezdary 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projektu.</a:t>
            </a:r>
          </a:p>
          <a:p>
            <a:pPr marL="457200" lvl="1" indent="0">
              <a:buNone/>
            </a:pPr>
            <a:endParaRPr lang="cs-CZ" sz="1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9790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059582"/>
            <a:ext cx="2880320" cy="352839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Úspěšné řízení projektu</a:t>
            </a: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Projektový manažer je schopen ve zmatené a chaotické situaci najít pořádek a vzájemné vazby</a:t>
            </a: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722382" y="972650"/>
            <a:ext cx="4255876" cy="39338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Aby mohl </a:t>
            </a: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projektový manažer úspěšně provádět integraci v celém průběhu projektu, musí být schopen systémového myšlení 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což je způsob nazírání, který dává přednost celkovému pohledu na důležité části projektu, a to s respektováním všech významných souvislostí.</a:t>
            </a:r>
          </a:p>
          <a:p>
            <a:endParaRPr lang="cs-CZ" sz="1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Protikladem je </a:t>
            </a: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nesystémové myšlení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kdy osoba uvažuje o projektu jen v krátkodobém časovém horizontu a to z jednoho pohledu určitého zájmu.</a:t>
            </a:r>
          </a:p>
          <a:p>
            <a:endParaRPr lang="cs-CZ" sz="1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praxi projektového řízení systémové myšlení musí obsahovat jak </a:t>
            </a: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analytické myšlení 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(schopnost rozpoznat důležité jednotlivosti projektu), tak </a:t>
            </a: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syntetické myšlení 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(schopnost složit z jednotlivostí smysluplný projekt).</a:t>
            </a:r>
          </a:p>
          <a:p>
            <a:pPr marL="457200" lvl="1" indent="0">
              <a:buNone/>
            </a:pPr>
            <a:endParaRPr lang="cs-CZ" sz="1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1245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pl-PL"/>
              <a:t>Řízení projektu – dílčí kroky procesu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3"/>
          <a:srcRect t="7897"/>
          <a:stretch/>
        </p:blipFill>
        <p:spPr>
          <a:xfrm>
            <a:off x="605864" y="709825"/>
            <a:ext cx="6486416" cy="4011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490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059582"/>
            <a:ext cx="2880320" cy="352839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Projekty nacházející se v různých fázích realizace mohou vykazovat různé odlišnosti (odchylky) od stanovených plánů.</a:t>
            </a: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722382" y="730084"/>
            <a:ext cx="4255876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Závažné odchylky či pochybení projektového manažera může být </a:t>
            </a: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důvodem pozastavení projektu 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té doby, dokud se neodstraní zjištěné nedostatky např.:</a:t>
            </a:r>
          </a:p>
          <a:p>
            <a:endParaRPr lang="cs-CZ" sz="1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zjištění příčin výrazných odchylek v oblastech nákladů, </a:t>
            </a:r>
          </a:p>
          <a:p>
            <a:pPr lvl="1"/>
            <a:endParaRPr lang="cs-CZ" sz="1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plnění úkolů členů projektového týmu, </a:t>
            </a:r>
          </a:p>
          <a:p>
            <a:pPr lvl="1"/>
            <a:endParaRPr lang="cs-CZ" sz="1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využívání zdrojů, </a:t>
            </a:r>
          </a:p>
          <a:p>
            <a:pPr lvl="1"/>
            <a:endParaRPr lang="cs-CZ" sz="1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pochybení členů týmu, nesrovnalosti vynakládaní finančních prostředků – účelovost, nesmyslnost, navyšování cen atd.</a:t>
            </a:r>
          </a:p>
          <a:p>
            <a:endParaRPr lang="cs-CZ" sz="1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8035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059582"/>
            <a:ext cx="2880320" cy="352839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Odlišnosti – odchylky - mohou nastat změny ze strany zájmových skupin:</a:t>
            </a: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722382" y="730084"/>
            <a:ext cx="4255876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vlastník firmy 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má novou odlišnou strategii, </a:t>
            </a:r>
            <a:b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proto může pozastavit probíhající projekt(y), případně je i zrušit nebo naopak modifikovat pro jiné využití; </a:t>
            </a:r>
          </a:p>
          <a:p>
            <a:endParaRPr lang="cs-CZ" sz="1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zákazník 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změní požadavky, kritéria výstupu projektu – může být důvodem k dočasnému pozastavení projektu do doby, než se vše opět „vyjasní“ a dohodnou nové podmínky; </a:t>
            </a:r>
          </a:p>
          <a:p>
            <a:endParaRPr lang="cs-CZ" sz="1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strany zaměstnanců či projektového týmu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obměnění stávajícího týmu – potřebný čas na zaškolení a uvedení do problematiky projektu; </a:t>
            </a:r>
          </a:p>
          <a:p>
            <a:endParaRPr lang="cs-CZ" sz="1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„</a:t>
            </a: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třetích stran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– zadavatel, veřejná instituce atd.</a:t>
            </a:r>
          </a:p>
          <a:p>
            <a:endParaRPr lang="cs-CZ" sz="1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237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3622"/>
            <a:ext cx="2448272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je dočasné úsilí vynaložené na vytvoření unikátního produktu, služby nebo výsledku.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555526"/>
            <a:ext cx="3888052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dle IPMA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“Projekt je časově, nákladově </a:t>
            </a:r>
            <a:b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zdrojově omezený proces realizovaný za účelem vytvoření definovaných výstupů (rámec naplnění projektových cílů) co do kvality, standardu a požadavku“.</a:t>
            </a:r>
          </a:p>
          <a:p>
            <a:pPr marL="0" indent="0">
              <a:buNone/>
            </a:pPr>
            <a:endParaRPr lang="cs-CZ" sz="1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dle ISO 10 006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„Projekt je jedinečný proces sestávající z řady koordinovaných a řízených činností s daty zahájení a ukončení, prováděný pro dosažení předem stanoveného cíle, který vyhovuje specifikovaným požadavkům, včetne omezení daných časem, náklady a zdroji.“</a:t>
            </a:r>
          </a:p>
          <a:p>
            <a:pPr marL="0" indent="0">
              <a:buNone/>
            </a:pPr>
            <a:endParaRPr lang="cs-CZ" sz="1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H. Kerzner 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rozumí projektem jakýkoliv jedinečný sled aktivit a úkolů, který má dán specifický cíl, jenž má být jeho realizací splněn, přičemž je definováno datum začátku a konce uskutečnění a stanoven rámec pro čerpání zdrojů potřebných pro jeho realizaci.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projektu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9294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059582"/>
            <a:ext cx="2880320" cy="352839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Odlišnosti – odchylky </a:t>
            </a: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praxi není mnoho projektů, které by skončily zásadním neúspěchem vinou špatného řízení nebo kontroly. </a:t>
            </a:r>
          </a:p>
          <a:p>
            <a:pPr marL="0" indent="0">
              <a:buNone/>
            </a:pPr>
            <a:endParaRPr lang="pl-PL" sz="1400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Většina skutečně katastrofálních konců je výsledkem špatných předpokladů, učiněných ve fázi iniciace, ale nejvíce potíží a problémů má své kořeny ve špatném plánu. </a:t>
            </a:r>
          </a:p>
          <a:p>
            <a:pPr marL="0" indent="0">
              <a:buNone/>
            </a:pPr>
            <a:endParaRPr lang="pl-PL" sz="1400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156542" y="1296338"/>
            <a:ext cx="3766298" cy="30548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zjištění odchylek od plánů se provádí systematická průběžná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projektu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kterou může provádět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nezávislý subjekt,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který není součástí projektového týmu (např. </a:t>
            </a: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auditor, člen top managementu firmy, dozorčí rady, člen představenstva, jiný pověřený pracovník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nebo naopak se může jednat např. o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projektového manažera, finančního manažera pr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ojektu atd. 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8179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7092280" y="1203599"/>
            <a:ext cx="1787171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1800" b="1" i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čem tkví společná příčina neúspěchu tolika projektů </a:t>
            </a:r>
            <a:br>
              <a:rPr lang="cs-CZ" sz="1800" b="1" i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800" b="1" i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řadě firem?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/>
              <a:t>Příčiny neúspěchu projektů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771551"/>
            <a:ext cx="6714200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7435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059582"/>
            <a:ext cx="2880320" cy="352839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Odlišnosti – odchylky </a:t>
            </a: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4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Obvyklé příčiny problémů a potíží v projektu, které mohou být důvodem pro pozastavení či ukončení projektu lze vysledovat v různých fázích projektu:</a:t>
            </a:r>
          </a:p>
          <a:p>
            <a:pPr marL="0" indent="0">
              <a:buNone/>
            </a:pPr>
            <a:endParaRPr lang="pl-PL" sz="1400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156542" y="771550"/>
            <a:ext cx="3766298" cy="4104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iniciaci projektu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Nejasná vazba mezi strategickými záměry podniku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následné nesprávné stavení cílů projektu.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Špatná cenová strategie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projektů zpracovávaných externím dodavatelem nebo úvodní odhad nákladů u interních projektů – následný vliv na potíže při návrhu rozpočtu, rozsahu rizik  - opakovaná nedorozumění v kontrolních procesech a následný tlak a nervózní atmosféře v projektovém týmu.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Podceněné nebo naopak nadsazené odhady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spotřeby zdrojů.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Celkové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nedocenění náročnosti a rizikovosti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projektu.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nevhodných postupů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realizaci konkrétního projektu.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5140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059582"/>
            <a:ext cx="2880320" cy="352839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Odlišnosti – odchylky </a:t>
            </a: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4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Obvyklé příčiny problémů a potíží v projektu, které mohou být důvodem pro pozastavení či ukončení projektu lze vysledovat v různých fázích projektu:</a:t>
            </a:r>
          </a:p>
          <a:p>
            <a:pPr marL="0" indent="0">
              <a:buNone/>
            </a:pPr>
            <a:endParaRPr lang="pl-PL" sz="1400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411510"/>
            <a:ext cx="4104456" cy="44644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plánování projektu:</a:t>
            </a:r>
          </a:p>
          <a:p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Nedostatky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nejasnosti 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nejednoznačnost </a:t>
            </a: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formulací cílů 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definování projektu, </a:t>
            </a: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nedorozumění 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komunikaci cílů a záměrů mezi vedením společnosti a projektovým manažerem.</a:t>
            </a:r>
          </a:p>
          <a:p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</a:t>
            </a: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nevhodného modelu 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projektového managementu (např. nevhodná organizační struktura) pro konkrétní typ projektu.</a:t>
            </a:r>
          </a:p>
          <a:p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Chyby 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zpracování podrobného </a:t>
            </a: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rozpisu prací, 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nedostatečnost v převodu podrobného rozpisu prací do harmonogramu a rozpočtu projektu.</a:t>
            </a:r>
          </a:p>
          <a:p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Podcenění nebo nadsazení odhadů pracnosti 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dopadem do harmonogramu i rozpočtu.</a:t>
            </a:r>
          </a:p>
          <a:p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Opomenutí 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některých </a:t>
            </a: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oblastí a jejich dopadů v plánovacích dokumentech 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 vynechání některé ze součástí plánu projektu.</a:t>
            </a:r>
          </a:p>
          <a:p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Špatné posouzení rizik projektu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nedostatky v předpokladech a plánech budování kvality.</a:t>
            </a:r>
          </a:p>
          <a:p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Podlehnutí tlakům a spěchu 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vyhotovení „projektové dokumentace“.</a:t>
            </a:r>
          </a:p>
          <a:p>
            <a:endParaRPr lang="cs-CZ" sz="1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4003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059582"/>
            <a:ext cx="2880320" cy="352839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Odlišnosti – odchylky </a:t>
            </a: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4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Obvyklé příčiny problémů a potíží v projektu, které mohou být důvodem pro pozastavení či ukončení projektu lze vysledovat v různých fázích projektu:</a:t>
            </a:r>
          </a:p>
          <a:p>
            <a:pPr marL="0" indent="0">
              <a:buNone/>
            </a:pPr>
            <a:endParaRPr lang="pl-PL" sz="1400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411510"/>
            <a:ext cx="4104456" cy="44644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koordinaci a řízení prací na projektu: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Nedorozumění v komunikaci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projektovým manažerem a projektovým týmem.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Chyby v komunikačním plánu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nedostatečná nebo naopak nezvládnutelně objemná komunikace.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Nedostupnost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některých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komunikačních kanálů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část projektového týmu.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Podcenění výhod osobního styku členů týmu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převládající formalizace a užívání technologií výrazně eliminující vyjadřování a komunikaci mezi členy týmu.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Špatně rozdělené odpo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vědnosti a schopnosti rozhodování, pomalé a komplikované rozhodovací a schvalovací procesy, nejasně nastavené priority.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Nedostatečný rozsah autority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manažera projektu, konflikty liniového a projektového řízení, nízká podpora nadřízeného managementu.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7535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059582"/>
            <a:ext cx="2880320" cy="352839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Odlišnosti – odchylky </a:t>
            </a: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4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Obvyklé příčiny problémů a potíží v projektu, které mohou být důvodem pro pozastavení či ukončení projektu lze vysledovat v různých fázích projektu:</a:t>
            </a:r>
          </a:p>
          <a:p>
            <a:pPr marL="0" indent="0">
              <a:buNone/>
            </a:pPr>
            <a:endParaRPr lang="pl-PL" sz="1400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411510"/>
            <a:ext cx="4104456" cy="44644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koordinaci a řízení prací na projektu:</a:t>
            </a:r>
          </a:p>
          <a:p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Nedůslednost v delegování 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pověřování k plnění úkolů.</a:t>
            </a:r>
          </a:p>
          <a:p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Problémy mezilidských vztahů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osobní rozpory špatně zvládnuté osobní ambice jednotlivců, nekonstruktivní soutěživost.</a:t>
            </a:r>
          </a:p>
          <a:p>
            <a:pPr marL="0" indent="0">
              <a:buNone/>
            </a:pP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monitorování a kontrole projektu: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Nedostatky </a:t>
            </a: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plánovaných 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kontrolních postupů.</a:t>
            </a:r>
          </a:p>
          <a:p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Nedůslednost a nepravidelnost provádění kontrol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chyby měření, subjektivní odhady, benevolence k záměrnému zkreslování výsledků.</a:t>
            </a:r>
          </a:p>
          <a:p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Podcenění významu kontrol 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ověřování kvality mezivýsledků předávaných mezi členy projektového týmu v jednotlivých fázích nebo krocích zpracování.</a:t>
            </a:r>
          </a:p>
          <a:p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Špatně navržená korekční opatření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pomalé rozhodování  o jejich aplikaci.</a:t>
            </a:r>
          </a:p>
          <a:p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Opomenutí kontroly 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oblastech řízení rizik a řízení kvality projektu.</a:t>
            </a:r>
          </a:p>
          <a:p>
            <a:endParaRPr lang="cs-CZ" sz="1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1996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059582"/>
            <a:ext cx="2880320" cy="352839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Odlišnosti – odchylky </a:t>
            </a: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4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Obvyklé příčiny problémů a potíží v projektu, které mohou být důvodem pro pozastavení či ukončení projektu lze vysledovat v různých fázích projektu:</a:t>
            </a:r>
          </a:p>
          <a:p>
            <a:pPr marL="0" indent="0">
              <a:buNone/>
            </a:pPr>
            <a:endParaRPr lang="pl-PL" sz="1400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1419622"/>
            <a:ext cx="4104456" cy="34563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uzavření projektu: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Podcenění rozsahu a náročnosti dokončovacích prací a administrativních úkonů.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Předčasné převedení pracovních zdrojů na jiné projekty.</a:t>
            </a:r>
          </a:p>
          <a:p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Nedostatky ve formulacích akceptačních kritérií, přílišná volnost ve výkladu naplnění cílů projektu. 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2944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přeji Vám úspěšný den </a:t>
            </a: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300192" y="3723878"/>
            <a:ext cx="2672079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920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3622"/>
            <a:ext cx="2448272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cs-CZ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je třeba určitým způsobem řídit a je charakterizován čtyřmi typickými znaky: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931712" y="398999"/>
            <a:ext cx="3888052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+mj-lt"/>
              <a:buAutoNum type="arabicPeriod"/>
            </a:pP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projekt musí mít jasný cíl, výsledek či užitek, tedy něco, co má realizovat, vytvořit </a:t>
            </a:r>
            <a:b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 změnit;</a:t>
            </a:r>
          </a:p>
          <a:p>
            <a:pPr>
              <a:buFont typeface="+mj-lt"/>
              <a:buAutoNum type="arabicPeriod"/>
            </a:pPr>
            <a:endParaRPr lang="cs-CZ" sz="1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trvání projektu je dočasné, tzn. projekt je v čase omezený sled činností, obvykle v řádu měsíců;</a:t>
            </a:r>
          </a:p>
          <a:p>
            <a:pPr>
              <a:buFont typeface="+mj-lt"/>
              <a:buAutoNum type="arabicPeriod"/>
            </a:pPr>
            <a:endParaRPr lang="cs-CZ" sz="1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Jedinečnost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provádí se pouze jednou, jedná se o neopakovatelný, unikátní sled činností, který vyžaduje specifický způsob řízení - projektové řízení;</a:t>
            </a:r>
          </a:p>
          <a:p>
            <a:pPr>
              <a:buFont typeface="+mj-lt"/>
              <a:buAutoNum type="arabicPeriod"/>
            </a:pPr>
            <a:endParaRPr lang="cs-CZ" sz="1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Zdroje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projekty se realizují pomocí zdrojů – lidských, finančních a materiálních. Řídit projekty znamená řídit lidi tak, aby byly hospodárně využity disponibilní zdroje při současném plnění požadavků zadavatele projektu při respektování časového harmonogramu a rozpočtu.</a:t>
            </a:r>
          </a:p>
          <a:p>
            <a:pPr marL="0" indent="0">
              <a:buNone/>
            </a:pPr>
            <a:endParaRPr lang="cs-CZ" sz="14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projektu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885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3622"/>
            <a:ext cx="2448272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Prince2 </a:t>
            </a:r>
            <a:b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charakterizuje </a:t>
            </a:r>
          </a:p>
          <a:p>
            <a:pPr marL="0" indent="0" algn="r">
              <a:buNone/>
            </a:pP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projekty: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projektu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0F3B4859-5EC5-415A-9F0B-E0190A716C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07465"/>
              </p:ext>
            </p:extLst>
          </p:nvPr>
        </p:nvGraphicFramePr>
        <p:xfrm>
          <a:off x="3844516" y="1265481"/>
          <a:ext cx="5040560" cy="35712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508086">
                  <a:extLst>
                    <a:ext uri="{9D8B030D-6E8A-4147-A177-3AD203B41FA5}">
                      <a16:colId xmlns:a16="http://schemas.microsoft.com/office/drawing/2014/main" val="3137662888"/>
                    </a:ext>
                  </a:extLst>
                </a:gridCol>
                <a:gridCol w="3532474">
                  <a:extLst>
                    <a:ext uri="{9D8B030D-6E8A-4147-A177-3AD203B41FA5}">
                      <a16:colId xmlns:a16="http://schemas.microsoft.com/office/drawing/2014/main" val="31257031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Charakteristika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Vysvětlení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3829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Změna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Všechny projekty přináší změnu k zaběhlé, dennodenní činnosti 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7982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Dočasnost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Projekty nejsou navždy, mají svůj předpokládaný termín ukončení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17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Napříč strukturou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Na projektech spolupracují lidé s různými dovednostmi, z různých týmů, oddělení a dokonce i různých organizací (externí týmy)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868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Unikátnost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Každý projekt je odlišný, unikátní. I v případě opakovaného projektu je možné nacházet odlišnosti – jiný tým lidí, jiné roční období, jiná lokalita, jiné prostředí firmy…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1089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Nejistota 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Protože vytváříme něco nového, unikátního, nevíme přesně předem, jaké všechny hrozby a příležitosti bude třeba řešit. Projekty mají vyšší míru nejistoty, než běžná, dennodenní činnost. 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4510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3526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3622"/>
            <a:ext cx="2448272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cs-CZ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Projekty rozdělit např. </a:t>
            </a:r>
            <a:b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dílčích kategorií:</a:t>
            </a:r>
            <a:endParaRPr lang="cs-CZ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931712" y="398999"/>
            <a:ext cx="3888052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+mj-lt"/>
              <a:buAutoNum type="arabicPeriod"/>
            </a:pP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komplexní projekty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unikátní, jedinečný, neopakovatelný, dlouhodobý, spojuje mnoho činností, speciální organizační struktura, vysoké náklady, mnoho zdrojů, velký počet subprojektů…,</a:t>
            </a:r>
          </a:p>
          <a:p>
            <a:pPr>
              <a:buFont typeface="+mj-lt"/>
              <a:buAutoNum type="arabicPeriod"/>
            </a:pPr>
            <a:endParaRPr lang="cs-CZ" sz="1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speciální projekty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střednědobý, nižší rozsah činností, dočasné přiřazení pracovníků, větší organizační jednotka, dekompozice na subprojekty, odpovídající zdroje a náklady…,</a:t>
            </a:r>
          </a:p>
          <a:p>
            <a:pPr>
              <a:buFont typeface="+mj-lt"/>
              <a:buAutoNum type="arabicPeriod"/>
            </a:pPr>
            <a:endParaRPr lang="cs-CZ" sz="1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jednoduché projekty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malý projekt, krátkodobý (v řádech měsíců), relativně jednoduše definovaný cíl, realizovatelný jednou osobou, několik málo činností, v omezené míře lze využít standardizovaných postupů….</a:t>
            </a:r>
          </a:p>
          <a:p>
            <a:pPr marL="0" indent="0">
              <a:buNone/>
            </a:pPr>
            <a:endParaRPr lang="cs-CZ" sz="14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projektu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277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3622"/>
            <a:ext cx="2880320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Projekty rozdělit např. </a:t>
            </a:r>
            <a:b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dílčích kategorií.</a:t>
            </a: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příklady tohoto typu programů můžeme zařadit vývoj kompletního sortimentu příbuzných produktů, národní kampaň proti závislosti na drogách, nový systém dopravy, kampaň na ochranu proti hluku či standardizaci informací v komplexní oblasti </a:t>
            </a: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znalostí.</a:t>
            </a: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931712" y="398999"/>
            <a:ext cx="3888052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</a:t>
            </a: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Skupina věcně souvisejících, společně řízených projektů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organizačních změn, které byly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společně spuštěny za účelem dosažení cílů programu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Součástí programu mohou být i další činnosti, které nejsou přímou součástí jednotlivých projektů, které jsou do programu zahrnuty. Přínosy programu lze očekávat až po ukončení celého programu. 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Obvykle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programový manažer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řídí pomocí projektových manažerů, zajišťuje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interakci s liniovými manažery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uskutečnění změny a je zodpovědný za řízení přínosů.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Není však zodpovědný za dosažení přínosů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opět se totiž jedná o zodpovědnost liniového managementu a zadavatele programu.</a:t>
            </a: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</a:t>
            </a:r>
          </a:p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(program, portfolio)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589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3622"/>
            <a:ext cx="2880320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Projekty rozdělit např. </a:t>
            </a:r>
            <a:b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dílčích kategorií.</a:t>
            </a: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organizaci může existovat několik portfolií současně. Může například existovat portfolio na podnikové úrovni, které se bude sestávat z několika organizačních jednotek pod dohledem vrcholového managementu. Obdobně může mít každá organizační jednotka vlastní portfolia, která budou řízena managementem jednotky.</a:t>
            </a: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931712" y="398999"/>
            <a:ext cx="3888052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Portfolio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Soubor projektů a případně programů,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které nemusí být nutně nějak propojeny, </a:t>
            </a:r>
            <a:b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které byly dány dohromady za účelem řízení, kontroly, koordinace a optimalizace. Projekty se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vzájemně ovlivňují většinou pouze sdílenými zdroji a jejich časovým rámcem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Manažer portfolia o důležitých záležitostech na úrovni portfolia informuje management organizace a současně uvede možnosti řešení těchto záležitostí.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 portfolia je v rámci organizace s liniovým řízením stálá funkce. Zatímco konkrétní projekty a programy portfolia existují omezenou dobu, portfolio samotné zůstává. Na této pozici obvykle nalezneme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ředitele projektu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(IPMA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A®), který v sobě slučuje znalosti a zkušenosti s projekty se sladěním portfolia se strategií organizace.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</a:t>
            </a:r>
          </a:p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(program, portfolio)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555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6444208" y="1268255"/>
            <a:ext cx="244827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1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Propojení mezi strategií a řízením projektů, programů </a:t>
            </a:r>
            <a:br>
              <a:rPr lang="cs-CZ" sz="1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portfolia projektů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/>
              <a:t>Projektová hierarchie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980223"/>
            <a:ext cx="5897191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992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3622"/>
            <a:ext cx="2880320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Atributy projektu</a:t>
            </a: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931712" y="398999"/>
            <a:ext cx="3888052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Jedinečnost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projekt je realizován jen jednou za úplně stejných podmínek, ve svém stejném obsahu a rozsahu je podruhé neopakovatelný. </a:t>
            </a:r>
          </a:p>
          <a:p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Vysoká míra rizika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rizika jsou přirozenou součástí projektů, bezrizikové akce je mnohem snadnější realizovat, tudíž pro ně není nutné používat projektové řízení.</a:t>
            </a:r>
          </a:p>
          <a:p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Komplexnost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projekt je komplexní činností, provázaných dílčích aktivit. Nejedná se jen o jednu dílčí činnost.</a:t>
            </a:r>
          </a:p>
          <a:p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Projektový tým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projekt je tak složitý a komplexní, že je pro jeho realizaci potřeba projektový tým, projekt je jen obtížně řešitelný jedním člověkem.</a:t>
            </a:r>
          </a:p>
          <a:p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Vymezenost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(termín, náklady, zdroje) – projekt je omezený termínem, náklady a dostupnými zdroji.</a:t>
            </a:r>
          </a:p>
          <a:p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Acykličnost</a:t>
            </a:r>
          </a:p>
          <a:p>
            <a:r>
              <a:rPr 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Složitost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46830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14454</TotalTime>
  <Words>2736</Words>
  <Application>Microsoft Office PowerPoint</Application>
  <PresentationFormat>Předvádění na obrazovce (16:9)</PresentationFormat>
  <Paragraphs>341</Paragraphs>
  <Slides>27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Calibri</vt:lpstr>
      <vt:lpstr>Times New Roman</vt:lpstr>
      <vt:lpstr>Wingdings</vt:lpstr>
      <vt:lpstr>SLU</vt:lpstr>
      <vt:lpstr>Charakteristika projektu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Projektová hierarchie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Řízení projektu – dílčí kroky procesu</vt:lpstr>
      <vt:lpstr>Prezentace aplikace PowerPoint</vt:lpstr>
      <vt:lpstr>Prezentace aplikace PowerPoint</vt:lpstr>
      <vt:lpstr>Prezentace aplikace PowerPoint</vt:lpstr>
      <vt:lpstr>Příčiny neúspěchu projektů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Děkuji za pozornost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Pavel Adámek</cp:lastModifiedBy>
  <cp:revision>131</cp:revision>
  <dcterms:created xsi:type="dcterms:W3CDTF">2016-07-06T15:42:34Z</dcterms:created>
  <dcterms:modified xsi:type="dcterms:W3CDTF">2020-09-21T17:44:57Z</dcterms:modified>
</cp:coreProperties>
</file>