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58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5" r:id="rId24"/>
    <p:sldId id="416" r:id="rId25"/>
    <p:sldId id="417" r:id="rId26"/>
    <p:sldId id="418" r:id="rId27"/>
    <p:sldId id="419" r:id="rId28"/>
    <p:sldId id="420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50" r:id="rId44"/>
    <p:sldId id="436" r:id="rId45"/>
    <p:sldId id="437" r:id="rId46"/>
    <p:sldId id="438" r:id="rId47"/>
    <p:sldId id="439" r:id="rId48"/>
    <p:sldId id="440" r:id="rId49"/>
    <p:sldId id="441" r:id="rId50"/>
    <p:sldId id="442" r:id="rId51"/>
    <p:sldId id="443" r:id="rId52"/>
    <p:sldId id="444" r:id="rId53"/>
    <p:sldId id="446" r:id="rId54"/>
    <p:sldId id="447" r:id="rId55"/>
    <p:sldId id="448" r:id="rId56"/>
    <p:sldId id="449" r:id="rId57"/>
    <p:sldId id="350" r:id="rId58"/>
    <p:sldId id="357" r:id="rId59"/>
    <p:sldId id="309" r:id="rId6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660"/>
  </p:normalViewPr>
  <p:slideViewPr>
    <p:cSldViewPr>
      <p:cViewPr varScale="1">
        <p:scale>
          <a:sx n="143" d="100"/>
          <a:sy n="143" d="100"/>
        </p:scale>
        <p:origin x="49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14.09.2020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68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24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2571750"/>
            <a:ext cx="3888432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652120" y="3723878"/>
            <a:ext cx="332015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11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1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projektového týmu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zdrojů síly prosazení autority)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lvl="3" indent="0">
              <a:buNone/>
            </a:pPr>
            <a:endParaRPr lang="cs-CZ" sz="1200" b="1" dirty="0"/>
          </a:p>
          <a:p>
            <a:pPr marL="0" lvl="3" indent="0">
              <a:buNone/>
            </a:pPr>
            <a:endParaRPr lang="cs-CZ" sz="1200" b="1" dirty="0"/>
          </a:p>
          <a:p>
            <a:pPr marL="0" lvl="3" indent="0">
              <a:buNone/>
            </a:pPr>
            <a:endParaRPr lang="cs-CZ" sz="1200" b="1" dirty="0"/>
          </a:p>
          <a:p>
            <a:pPr marL="0" lvl="3" indent="0">
              <a:buNone/>
            </a:pPr>
            <a:r>
              <a:rPr lang="cs-CZ" sz="1200" b="1" dirty="0"/>
              <a:t>Formální</a:t>
            </a:r>
            <a:r>
              <a:rPr lang="cs-CZ" sz="1200" dirty="0"/>
              <a:t> - základní síla – moc z titulu pozice </a:t>
            </a:r>
            <a:br>
              <a:rPr lang="cs-CZ" sz="1200" dirty="0"/>
            </a:br>
            <a:r>
              <a:rPr lang="cs-CZ" sz="1200" dirty="0"/>
              <a:t>a odpovědnosti: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dirty="0"/>
              <a:t>oprávnění k </a:t>
            </a:r>
            <a:r>
              <a:rPr lang="cs-CZ" sz="1200" b="1" dirty="0"/>
              <a:t>udělení odměny</a:t>
            </a:r>
            <a:r>
              <a:rPr lang="cs-CZ" sz="1200" dirty="0"/>
              <a:t> – možnost přidělit pozitivní finanční nebo nefinanční zvýhodnění (mzdové navýšení, kladné reference),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dirty="0"/>
              <a:t>oprávnění k </a:t>
            </a:r>
            <a:r>
              <a:rPr lang="cs-CZ" sz="1200" b="1" dirty="0"/>
              <a:t>uložení pokuty </a:t>
            </a:r>
            <a:r>
              <a:rPr lang="cs-CZ" sz="1200" dirty="0"/>
              <a:t>– negativní finanční nebo nefinanční postižení (změna pozice na horší, vyloučení z projektu, doporučení k výpovědi).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0" lvl="3" indent="0">
              <a:buNone/>
            </a:pPr>
            <a:r>
              <a:rPr lang="cs-CZ" sz="1200" b="1" dirty="0"/>
              <a:t>Neformální</a:t>
            </a:r>
            <a:r>
              <a:rPr lang="cs-CZ" sz="1200" dirty="0"/>
              <a:t> zdroje síly: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síla experta,</a:t>
            </a: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síla</a:t>
            </a:r>
            <a:r>
              <a:rPr lang="cs-CZ" sz="1200" dirty="0"/>
              <a:t> vyplývající ze </a:t>
            </a:r>
            <a:r>
              <a:rPr lang="cs-CZ" sz="1200" b="1" dirty="0"/>
              <a:t>společenského uznání </a:t>
            </a:r>
            <a:r>
              <a:rPr lang="cs-CZ" sz="1200" dirty="0"/>
              <a:t>– přirozená autorita, respekt.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0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2880320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Osobnost leadera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Neexistuje speciální, zvláštní typ osobnosti úspěšného leadera nebo manažera.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 algn="just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 algn="just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 algn="just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Můžeme určit osobnostní rysy (schopnosti </a:t>
            </a:r>
            <a:br>
              <a:rPr lang="cs-CZ" sz="1400" dirty="0"/>
            </a:br>
            <a:r>
              <a:rPr lang="cs-CZ" sz="1400" dirty="0"/>
              <a:t>a dovednosti), které se s efektivními leadery </a:t>
            </a:r>
            <a:br>
              <a:rPr lang="cs-CZ" sz="1400" dirty="0"/>
            </a:br>
            <a:r>
              <a:rPr lang="cs-CZ" sz="1400" dirty="0"/>
              <a:t>a manažery vážou častěji než jiné. Celkově je však </a:t>
            </a:r>
            <a:r>
              <a:rPr lang="cs-CZ" sz="1400" b="1" dirty="0"/>
              <a:t>úspěšnost leaderů a manažerů kombinací několika faktorů.</a:t>
            </a:r>
          </a:p>
          <a:p>
            <a:pPr marL="0" lvl="3" indent="0" algn="just">
              <a:buNone/>
            </a:pPr>
            <a:endParaRPr lang="cs-CZ" sz="1400" dirty="0"/>
          </a:p>
          <a:p>
            <a:pPr marL="0" lvl="3" indent="0" algn="just">
              <a:buNone/>
            </a:pPr>
            <a:r>
              <a:rPr lang="cs-CZ" sz="1400" b="1" dirty="0"/>
              <a:t>Na straně leaderů a manažerů </a:t>
            </a:r>
            <a:r>
              <a:rPr lang="cs-CZ" sz="1400" dirty="0"/>
              <a:t>to jsou:</a:t>
            </a:r>
          </a:p>
          <a:p>
            <a:pPr marL="0" lvl="3" indent="0" algn="just">
              <a:buNone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osobnost leadera nebo manažera (vlastnosti, schopnosti, dovednosti, charakter, temperament, postoje, hodnoty, charisma),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motivace manažera,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zvolený styl řízení.</a:t>
            </a:r>
          </a:p>
          <a:p>
            <a:pPr marL="0" lvl="3" indent="0" algn="just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 algn="just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 algn="just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4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2880320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Osobnost leadera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r>
              <a:rPr lang="cs-CZ" sz="1400" b="1" dirty="0"/>
              <a:t>Příklady kvalit leadera:</a:t>
            </a:r>
          </a:p>
          <a:p>
            <a:pPr marL="0" lvl="3" indent="0" algn="just">
              <a:buNone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nadšení</a:t>
            </a:r>
            <a:r>
              <a:rPr lang="cs-CZ" sz="1400" dirty="0"/>
              <a:t> – pro plnění cílů, které lídři mohou sdělovat jiným lidem a přenášet je na ně,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sebedůvěra</a:t>
            </a:r>
            <a:r>
              <a:rPr lang="cs-CZ" sz="1400" dirty="0"/>
              <a:t> – víra v sebe, kterou opět mohou lidé vnímat a chápat,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houževnatost a vytrvalost </a:t>
            </a:r>
            <a:r>
              <a:rPr lang="cs-CZ" sz="1400" dirty="0"/>
              <a:t>– leader musí být pružný a nezdolný, vytrvalý a musí vyžadovat vysoké standardy, musí usilovat o respekt, ale nikoliv nutně o popularitu,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čestnost a poctivost </a:t>
            </a:r>
            <a:r>
              <a:rPr lang="cs-CZ" sz="1400" dirty="0"/>
              <a:t>– leader musí být pravdivý sám k sobě, musí být zralý, morální a čestný, neboť to vyvolává důvěru,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laskavost a srdečnost </a:t>
            </a:r>
            <a:r>
              <a:rPr lang="cs-CZ" sz="1400" dirty="0"/>
              <a:t>– v osobních vztazích, mít zájem, pečovat o lidi a respektovat je,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pokora a skromnost </a:t>
            </a:r>
            <a:r>
              <a:rPr lang="cs-CZ" sz="1400" dirty="0"/>
              <a:t>– ochota naslouchat a uznávat svou vinu, nebýt arogantní, neomalený a panovačný.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16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2880320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Vlastnosti – hodnocení úspěšných lídrů a manažerů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(seřazeno dle významnosti)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23116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r>
              <a:rPr lang="cs-CZ" sz="1400" dirty="0"/>
              <a:t>1. rozhodnost,</a:t>
            </a:r>
          </a:p>
          <a:p>
            <a:pPr marL="0" lvl="3" indent="0" algn="just">
              <a:buNone/>
            </a:pPr>
            <a:r>
              <a:rPr lang="cs-CZ" sz="1400" dirty="0"/>
              <a:t>2. schopnost vést lidi,</a:t>
            </a:r>
          </a:p>
          <a:p>
            <a:pPr marL="0" lvl="3" indent="0" algn="just">
              <a:buNone/>
            </a:pPr>
            <a:r>
              <a:rPr lang="cs-CZ" sz="1400" dirty="0"/>
              <a:t>3. integrita – poctivost,</a:t>
            </a:r>
          </a:p>
          <a:p>
            <a:pPr marL="0" lvl="3" indent="0" algn="just">
              <a:buNone/>
            </a:pPr>
            <a:r>
              <a:rPr lang="cs-CZ" sz="1400" dirty="0"/>
              <a:t>4. nadšení pro práci,</a:t>
            </a:r>
          </a:p>
          <a:p>
            <a:pPr marL="0" lvl="3" indent="0" algn="just">
              <a:buNone/>
            </a:pPr>
            <a:r>
              <a:rPr lang="cs-CZ" sz="1400" dirty="0"/>
              <a:t>5. představivost,</a:t>
            </a:r>
          </a:p>
          <a:p>
            <a:pPr marL="0" lvl="3" indent="0">
              <a:buNone/>
            </a:pPr>
            <a:r>
              <a:rPr lang="cs-CZ" sz="1400" dirty="0"/>
              <a:t>6. ochota usilovně pracovat,</a:t>
            </a:r>
          </a:p>
          <a:p>
            <a:pPr marL="0" lvl="3" indent="0">
              <a:buNone/>
            </a:pPr>
            <a:r>
              <a:rPr lang="cs-CZ" sz="1400" dirty="0"/>
              <a:t>7. analytické schopnosti,</a:t>
            </a:r>
          </a:p>
          <a:p>
            <a:pPr marL="0" lvl="3" indent="0">
              <a:buNone/>
            </a:pPr>
            <a:r>
              <a:rPr lang="cs-CZ" sz="1400" dirty="0"/>
              <a:t>8. pochopení pro druhé,</a:t>
            </a:r>
          </a:p>
          <a:p>
            <a:pPr marL="0" lvl="3" indent="0">
              <a:buNone/>
            </a:pPr>
            <a:r>
              <a:rPr lang="cs-CZ" sz="1400" dirty="0"/>
              <a:t>9. schopnost všimnout si příležitosti,</a:t>
            </a:r>
          </a:p>
          <a:p>
            <a:pPr marL="0" lvl="3" indent="0">
              <a:buNone/>
            </a:pPr>
            <a:r>
              <a:rPr lang="cs-CZ" sz="1400" dirty="0"/>
              <a:t>10. schopnost řešit nepříjemné situace,</a:t>
            </a:r>
          </a:p>
          <a:p>
            <a:pPr marL="0" lvl="3" indent="0">
              <a:buNone/>
            </a:pPr>
            <a:r>
              <a:rPr lang="cs-CZ" sz="1400" dirty="0"/>
              <a:t>11. schopnost rychle se přizpůsobovat změnám,</a:t>
            </a:r>
          </a:p>
          <a:p>
            <a:pPr marL="0" lvl="3" indent="0">
              <a:buNone/>
            </a:pPr>
            <a:r>
              <a:rPr lang="cs-CZ" sz="1400" dirty="0"/>
              <a:t>12. ochota riskovat,</a:t>
            </a:r>
          </a:p>
          <a:p>
            <a:pPr marL="0" lvl="3" indent="0" algn="just">
              <a:buNone/>
            </a:pPr>
            <a:r>
              <a:rPr lang="cs-CZ" sz="1400" dirty="0"/>
              <a:t>13. podnikavost,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 bwMode="auto">
          <a:xfrm>
            <a:off x="6292788" y="219678"/>
            <a:ext cx="259969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marL="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None/>
              <a:defRPr sz="2800">
                <a:solidFill>
                  <a:srgbClr val="003366"/>
                </a:solidFill>
                <a:latin typeface="+mn-lt"/>
              </a:defRPr>
            </a:lvl2pPr>
            <a:lvl3pPr marL="9144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400">
                <a:solidFill>
                  <a:srgbClr val="003366"/>
                </a:solidFill>
                <a:latin typeface="+mn-lt"/>
              </a:defRPr>
            </a:lvl3pPr>
            <a:lvl4pPr marL="13716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4pPr>
            <a:lvl5pPr marL="18288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5pPr>
            <a:lvl6pPr marL="22860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6pPr>
            <a:lvl7pPr marL="27432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7pPr>
            <a:lvl8pPr marL="32004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8pPr>
            <a:lvl9pPr marL="36576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marL="0" lvl="3" algn="l" defTabSz="914400">
              <a:buSzTx/>
            </a:pPr>
            <a:endParaRPr lang="cs-CZ" sz="1400" dirty="0">
              <a:solidFill>
                <a:schemeClr val="tx1"/>
              </a:solidFill>
            </a:endParaRP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14. schopnost jasně se vyjadřovat,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15. bystrost,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16. schopnost efektivního řešení správních otázek,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17. objektivnost,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18. schopnost „vytrvat“,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19. ochota pracovat dlouho přesčas,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20. ambicióznost,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21. soustředěnost na jeden cíl,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22. schopnost srozumitelného písemného projevu,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23. zvědavost,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24. nadání pro práci s čísly,</a:t>
            </a:r>
          </a:p>
          <a:p>
            <a:pPr marL="0" lvl="3" algn="l" defTabSz="914400">
              <a:buSzTx/>
            </a:pPr>
            <a:r>
              <a:rPr lang="cs-CZ" sz="1400" dirty="0">
                <a:solidFill>
                  <a:schemeClr val="tx1"/>
                </a:solidFill>
              </a:rPr>
              <a:t>25. schopnost abstraktního myšlení.</a:t>
            </a:r>
          </a:p>
        </p:txBody>
      </p:sp>
    </p:spTree>
    <p:extLst>
      <p:ext uri="{BB962C8B-B14F-4D97-AF65-F5344CB8AC3E}">
        <p14:creationId xmlns:p14="http://schemas.microsoft.com/office/powerpoint/2010/main" val="410010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2880320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Vedoucí projektového týmu by neměl být pouze manažerem - měl by být opravdovým lídrem, kterého členové týmu budou následovat a budou mu důvěřovat.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Opravdový leader pracuje v první řadě se svou osobností – autentickým vedením pracovníků je motivuje k dosahování stanovených cílů.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Lídři se vyznačují těmito vlastnostmi</a:t>
            </a:r>
            <a:r>
              <a:rPr lang="cs-CZ" sz="1600" dirty="0"/>
              <a:t>: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dirty="0"/>
              <a:t>zvyšují sebevědomí druhých,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dirty="0"/>
              <a:t>ukazují směr,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dirty="0"/>
              <a:t>vytvářejí výsledky,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dirty="0"/>
              <a:t>ukazují ostatním, jak dosáhnout určitého cíle,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dirty="0"/>
              <a:t>dosahují pokroku, který přináší prospěch nejen jim samým, ale i ostatním.</a:t>
            </a:r>
          </a:p>
          <a:p>
            <a:pPr marL="742950" lvl="4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Lidé v </a:t>
            </a:r>
            <a:r>
              <a:rPr lang="cs-CZ" sz="1400" b="1" dirty="0"/>
              <a:t>průměru pracují jenom na 60 % </a:t>
            </a:r>
            <a:r>
              <a:rPr lang="cs-CZ" sz="1400" dirty="0"/>
              <a:t>svých schopností a možností. Jedním ze způsobů, jak tuto bilanci vylepšit, je efektivně motivovat.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Motivace člověka </a:t>
            </a:r>
            <a:r>
              <a:rPr lang="cs-CZ" sz="1400" dirty="0"/>
              <a:t>ve zcela konkrétním okamžiku je směsicí tří významných vlivů, a to jeho: </a:t>
            </a:r>
            <a:r>
              <a:rPr lang="cs-CZ" sz="1400" b="1" dirty="0"/>
              <a:t>dlouhodobého vnitřního rozpoložení, vnějších podmínek a okamžitého vnitřního naladění</a:t>
            </a:r>
            <a:r>
              <a:rPr lang="cs-CZ" sz="1400" dirty="0"/>
              <a:t>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3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2880320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klíčových kroků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autentickému leadershipu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15308" y="0"/>
            <a:ext cx="3953036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Poznejte sami sebe </a:t>
            </a:r>
            <a:r>
              <a:rPr lang="cs-CZ" sz="1200" dirty="0"/>
              <a:t>– nebojte se zastavit, zkoumat vaše niterní pocity a touhy. Poslouchejte hlas vašeho niterního lídra.</a:t>
            </a:r>
          </a:p>
          <a:p>
            <a:pPr marL="342900" lvl="3" indent="-342900">
              <a:buFont typeface="+mj-lt"/>
              <a:buAutoNum type="arabicPeriod"/>
            </a:pPr>
            <a:endParaRPr lang="cs-CZ" sz="1200" dirty="0"/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Mějte vizi a buďte zaujati </a:t>
            </a:r>
            <a:r>
              <a:rPr lang="cs-CZ" sz="1200" dirty="0"/>
              <a:t>– přemýšlejte o tom, co chcete. Stanovte si cíle. Cíle, kterým budete věřit a jež pro vás budou motivující. Myslete na to, aby cíle byly SMART.</a:t>
            </a:r>
          </a:p>
          <a:p>
            <a:pPr marL="342900" lvl="3" indent="-342900">
              <a:buFont typeface="+mj-lt"/>
              <a:buAutoNum type="arabicPeriod"/>
            </a:pPr>
            <a:endParaRPr lang="cs-CZ" sz="1200" dirty="0"/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Riskujte</a:t>
            </a:r>
            <a:r>
              <a:rPr lang="cs-CZ" sz="1200" dirty="0"/>
              <a:t> – vydáváte se do neprozkoumaných oblastí, buďte odvážní!</a:t>
            </a:r>
          </a:p>
          <a:p>
            <a:pPr marL="342900" lvl="3" indent="-342900">
              <a:buFont typeface="+mj-lt"/>
              <a:buAutoNum type="arabicPeriod"/>
            </a:pPr>
            <a:endParaRPr lang="cs-CZ" sz="1200" dirty="0"/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Efektivně komunikujte </a:t>
            </a:r>
            <a:r>
              <a:rPr lang="cs-CZ" sz="1200" dirty="0"/>
              <a:t>– říkejte to, co si myslíte, říkejte to jasně, aby i ostatní věděli, co máte na mysli.</a:t>
            </a:r>
          </a:p>
          <a:p>
            <a:pPr marL="342900" lvl="3" indent="-342900">
              <a:buFont typeface="+mj-lt"/>
              <a:buAutoNum type="arabicPeriod"/>
            </a:pPr>
            <a:endParaRPr lang="cs-CZ" sz="1200" dirty="0"/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Kontrolujte pokrok a výsledky </a:t>
            </a:r>
            <a:r>
              <a:rPr lang="cs-CZ" sz="1200" dirty="0"/>
              <a:t>– pravidelně vyhodnocujte, zda jsou vaše cíle SMART a jestli se vám daří je dosahovat. Soustřeďte se na svůj dobrý pocit a uspokojení, ale zároveň ověřujte, že je vaše jednání efektivní.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5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2880320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Styly řízení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volbě stylu řízení a vedení projektového týmu se velice zjednodušeně můžeme pohybovat na kontinuu od liberálního vedení po direktivní vedení.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Extrémní formou, resp. koncem kontinua je chaotické vedení (resp. „nevedení) týmu a na druhém konci diktátorské vedení týmu.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0"/>
            <a:ext cx="396044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r>
              <a:rPr lang="cs-CZ" sz="1200" b="1" dirty="0"/>
              <a:t>Dvoudimenzionální model stylu řízení týmů</a:t>
            </a:r>
            <a:r>
              <a:rPr lang="cs-CZ" sz="1200" dirty="0"/>
              <a:t>, v němž </a:t>
            </a:r>
            <a:r>
              <a:rPr lang="cs-CZ" sz="1200" b="1" dirty="0"/>
              <a:t>první dimenzí je orientace na procesy nebo na výsledky</a:t>
            </a:r>
            <a:r>
              <a:rPr lang="cs-CZ" sz="1200" dirty="0"/>
              <a:t>. Druhou dimenzí je </a:t>
            </a:r>
            <a:r>
              <a:rPr lang="cs-CZ" sz="1200" b="1" dirty="0"/>
              <a:t>orientace na členy týmu nebo na sebe</a:t>
            </a:r>
            <a:r>
              <a:rPr lang="cs-CZ" sz="1200" dirty="0"/>
              <a:t>. Definuje 4 druhy řízení:</a:t>
            </a:r>
          </a:p>
          <a:p>
            <a:pPr marL="0" lvl="3" indent="0" algn="just">
              <a:buNone/>
            </a:pPr>
            <a:endParaRPr lang="cs-CZ" sz="1400" dirty="0"/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Direktivní řízení </a:t>
            </a:r>
            <a:r>
              <a:rPr lang="cs-CZ" sz="1200" dirty="0"/>
              <a:t>(orientace na výsledky a na vedoucího týmu) – hlavními kritérii úspěchu jsou plnění úkolů a respekt vůči vedoucímu. Rozhoduje vedoucí týmu.</a:t>
            </a:r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Formální řízení </a:t>
            </a:r>
            <a:r>
              <a:rPr lang="cs-CZ" sz="1200" dirty="0"/>
              <a:t>(orientace na procesy a na vedoucího týmu) – jedná se o řízen „na efekt“, důležitý je formální pořádek, nikoliv skutečná výkonnost týmu.</a:t>
            </a:r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Liberální řízení </a:t>
            </a:r>
            <a:r>
              <a:rPr lang="cs-CZ" sz="1200" dirty="0"/>
              <a:t>(orientace na procesy a na členy týmu) – charakterizuje ho volný styl řízení, vysoká míra delegování povinností vedoucího na členy týmu. Dosahuje malé efektivnosti a dosahování cílů je slabé.</a:t>
            </a:r>
          </a:p>
          <a:p>
            <a:pPr marL="342900" lvl="3" indent="-342900">
              <a:buFont typeface="+mj-lt"/>
              <a:buAutoNum type="arabicPeriod"/>
            </a:pPr>
            <a:r>
              <a:rPr lang="cs-CZ" sz="1200" b="1" dirty="0"/>
              <a:t>Týmové řízení </a:t>
            </a:r>
            <a:r>
              <a:rPr lang="cs-CZ" sz="1200" dirty="0"/>
              <a:t>(orientace na výsledky a na členy týmu) – charakterizuje ho vysoký zájem vedoucího pracovníka o členy týmu, jejich motivy a vztahy v projektovém týmu. Dosahování cílů však zůstává hlavní orientací. Vedoucí týmu pomocí vhodné stimulace a motivace (k čemu potřebuje znát motivační založení členů týmu) podporuje své spolupracovníky k jejich rozvoji a realizaci a tím tým jako celek.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1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2880320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cs-CZ" sz="1200" b="1" dirty="0"/>
          </a:p>
          <a:p>
            <a:pPr marL="0" lvl="3" indent="0">
              <a:buNone/>
            </a:pPr>
            <a:endParaRPr lang="cs-CZ" sz="1200" b="1" dirty="0"/>
          </a:p>
          <a:p>
            <a:pPr marL="0" lvl="3" indent="0">
              <a:buNone/>
            </a:pPr>
            <a:endParaRPr lang="cs-CZ" sz="1200" b="1" dirty="0"/>
          </a:p>
          <a:p>
            <a:pPr marL="0" lvl="3" indent="0">
              <a:buNone/>
            </a:pPr>
            <a:endParaRPr lang="cs-CZ" sz="1200" b="1" dirty="0"/>
          </a:p>
          <a:p>
            <a:pPr marL="0" lvl="3" indent="0">
              <a:buNone/>
            </a:pPr>
            <a:r>
              <a:rPr lang="cs-CZ" sz="1200" b="1" dirty="0"/>
              <a:t>Pracovní skupina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Malá sociální skupina. Tvoří ji skupina lidí jednoho pracoviště, spjatých společnou činností, vnitřní strukturou sociálních rolí a jednotným vedením.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Vnitřně strukturovaný sociální útvar, v němž každý spolupracovník zaujímá určitou pracovní pozici (odvíjí se od souhrnu práv a povinností, které mu skupina – firma určila).</a:t>
            </a:r>
          </a:p>
          <a:p>
            <a:pPr marL="0" lvl="3" indent="0">
              <a:buNone/>
            </a:pPr>
            <a:endParaRPr lang="cs-CZ" sz="1200" dirty="0"/>
          </a:p>
          <a:p>
            <a:pPr marL="0" lvl="3" indent="0">
              <a:buNone/>
            </a:pPr>
            <a:r>
              <a:rPr lang="cs-CZ" sz="1200" b="1" dirty="0"/>
              <a:t>Základní znaky</a:t>
            </a:r>
            <a:r>
              <a:rPr lang="cs-CZ" sz="1200" dirty="0"/>
              <a:t>: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Společné cíle, které oddělují skupinu od okolí.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Společnou činnost – směřuje k realizaci.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Vnitřní struktura pracovních pozic a rolí.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Vzájemné osobní kontakty mezi spolupracovníky.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Relativně trvalé sociální vztahy.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Společné pracoviště.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Vědomí příslušnosti ke skupině.</a:t>
            </a:r>
          </a:p>
          <a:p>
            <a:pPr marL="457200" lvl="4"/>
            <a:endParaRPr lang="cs-CZ" sz="1200" dirty="0"/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týmy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Formální a neformální skupiny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937" y="1686119"/>
            <a:ext cx="5229842" cy="31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8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Soudržnost skupiny a její výkon – vybrané faktory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211960" y="-92547"/>
            <a:ext cx="4248472" cy="4968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200" b="1" dirty="0"/>
          </a:p>
          <a:p>
            <a:pPr marL="0" lvl="3" indent="0" algn="just">
              <a:buNone/>
            </a:pPr>
            <a:r>
              <a:rPr lang="cs-CZ" sz="1200" b="1" dirty="0"/>
              <a:t>Členství</a:t>
            </a:r>
          </a:p>
          <a:p>
            <a:pPr marL="285750" lvl="3" indent="-285750" algn="just"/>
            <a:r>
              <a:rPr lang="cs-CZ" sz="1100" dirty="0"/>
              <a:t>Velikost skupiny</a:t>
            </a:r>
          </a:p>
          <a:p>
            <a:pPr marL="285750" lvl="3" indent="-285750" algn="just"/>
            <a:r>
              <a:rPr lang="cs-CZ" sz="1100" dirty="0"/>
              <a:t>Kompatibilita členů</a:t>
            </a:r>
          </a:p>
          <a:p>
            <a:pPr marL="285750" lvl="3" indent="-285750" algn="just"/>
            <a:r>
              <a:rPr lang="cs-CZ" sz="1100" dirty="0"/>
              <a:t> Výdrž</a:t>
            </a:r>
          </a:p>
          <a:p>
            <a:pPr marL="285750" lvl="3" indent="-285750" algn="just"/>
            <a:endParaRPr lang="cs-CZ" sz="1200" dirty="0"/>
          </a:p>
          <a:p>
            <a:pPr marL="0" lvl="3" indent="0" algn="just">
              <a:buNone/>
            </a:pPr>
            <a:r>
              <a:rPr lang="cs-CZ" sz="1200" b="1" dirty="0"/>
              <a:t>Organizační</a:t>
            </a:r>
          </a:p>
          <a:p>
            <a:pPr marL="285750" lvl="3" indent="-285750" algn="just"/>
            <a:r>
              <a:rPr lang="cs-CZ" sz="1100" dirty="0"/>
              <a:t>Management a vedení</a:t>
            </a:r>
          </a:p>
          <a:p>
            <a:pPr marL="285750" lvl="3" indent="-285750" algn="just"/>
            <a:r>
              <a:rPr lang="cs-CZ" sz="1100" dirty="0"/>
              <a:t>Personální politika</a:t>
            </a:r>
          </a:p>
          <a:p>
            <a:pPr marL="285750" lvl="3" indent="-285750" algn="just"/>
            <a:r>
              <a:rPr lang="cs-CZ" sz="1100" dirty="0"/>
              <a:t>Úspěch</a:t>
            </a:r>
          </a:p>
          <a:p>
            <a:pPr marL="285750" lvl="3" indent="-285750" algn="just"/>
            <a:r>
              <a:rPr lang="cs-CZ" sz="1100" dirty="0"/>
              <a:t>Vnější nebezpečí</a:t>
            </a:r>
          </a:p>
          <a:p>
            <a:pPr marL="285750" lvl="3" indent="-285750" algn="just"/>
            <a:endParaRPr lang="cs-CZ" sz="1200" dirty="0"/>
          </a:p>
          <a:p>
            <a:pPr marL="0" lvl="3" indent="0" algn="just">
              <a:buNone/>
            </a:pPr>
            <a:r>
              <a:rPr lang="cs-CZ" sz="1200" b="1" dirty="0"/>
              <a:t>Pracovní prostředí</a:t>
            </a:r>
          </a:p>
          <a:p>
            <a:pPr marL="285750" lvl="3" indent="-285750" algn="just"/>
            <a:r>
              <a:rPr lang="cs-CZ" sz="1100" dirty="0"/>
              <a:t>Povaha úkolu</a:t>
            </a:r>
          </a:p>
          <a:p>
            <a:pPr marL="285750" lvl="3" indent="-285750" algn="just"/>
            <a:r>
              <a:rPr lang="cs-CZ" sz="1100" dirty="0"/>
              <a:t>Fyzické vlastnosti</a:t>
            </a:r>
          </a:p>
          <a:p>
            <a:pPr marL="285750" lvl="3" indent="-285750" algn="just"/>
            <a:r>
              <a:rPr lang="cs-CZ" sz="1100" dirty="0"/>
              <a:t>Komunikace</a:t>
            </a:r>
          </a:p>
          <a:p>
            <a:pPr marL="285750" lvl="3" indent="-285750" algn="just"/>
            <a:r>
              <a:rPr lang="cs-CZ" sz="1100" dirty="0"/>
              <a:t>Technologie</a:t>
            </a:r>
          </a:p>
          <a:p>
            <a:pPr marL="285750" lvl="3" indent="-285750" algn="just"/>
            <a:endParaRPr lang="cs-CZ" sz="1200" dirty="0"/>
          </a:p>
          <a:p>
            <a:pPr marL="0" lvl="3" indent="0" algn="just">
              <a:buNone/>
            </a:pPr>
            <a:r>
              <a:rPr lang="cs-CZ" sz="1200" b="1" dirty="0"/>
              <a:t>Rozvoj skupiny a její zralost</a:t>
            </a:r>
          </a:p>
          <a:p>
            <a:pPr marL="285750" lvl="3" indent="-285750" algn="just"/>
            <a:r>
              <a:rPr lang="cs-CZ" sz="1100" dirty="0"/>
              <a:t>Formování</a:t>
            </a:r>
          </a:p>
          <a:p>
            <a:pPr marL="285750" lvl="3" indent="-285750" algn="just"/>
            <a:r>
              <a:rPr lang="cs-CZ" sz="1100" dirty="0"/>
              <a:t>Diskuse</a:t>
            </a:r>
          </a:p>
          <a:p>
            <a:pPr marL="285750" lvl="3" indent="-285750" algn="just"/>
            <a:r>
              <a:rPr lang="cs-CZ" sz="1100" dirty="0"/>
              <a:t>Normování</a:t>
            </a:r>
          </a:p>
          <a:p>
            <a:pPr marL="285750" lvl="3" indent="-285750" algn="just"/>
            <a:r>
              <a:rPr lang="cs-CZ" sz="1100" dirty="0"/>
              <a:t>Výkon</a:t>
            </a:r>
          </a:p>
          <a:p>
            <a:pPr marL="171450" lvl="3" indent="-171450" algn="just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3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576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b="1" dirty="0"/>
              <a:t>Role leadera a styly řízení</a:t>
            </a:r>
          </a:p>
          <a:p>
            <a:endParaRPr lang="cs-CZ" sz="1800" b="1" dirty="0"/>
          </a:p>
          <a:p>
            <a:r>
              <a:rPr lang="cs-CZ" sz="1800" b="1" dirty="0"/>
              <a:t>Pracovní tým a pracovní skupina</a:t>
            </a:r>
          </a:p>
          <a:p>
            <a:endParaRPr lang="cs-CZ" sz="1800" b="1" dirty="0"/>
          </a:p>
          <a:p>
            <a:r>
              <a:rPr lang="cs-CZ" sz="1800" b="1" dirty="0"/>
              <a:t>Pozice a role v pracovním týmu</a:t>
            </a:r>
          </a:p>
          <a:p>
            <a:endParaRPr lang="cs-CZ" sz="1800" b="1" dirty="0"/>
          </a:p>
          <a:p>
            <a:r>
              <a:rPr lang="cs-CZ" sz="1800" b="1" dirty="0"/>
              <a:t>Dynamika rozvoje pracovního týmu</a:t>
            </a:r>
          </a:p>
          <a:p>
            <a:endParaRPr lang="cs-CZ" sz="1800" b="1" dirty="0"/>
          </a:p>
          <a:p>
            <a:r>
              <a:rPr lang="cs-CZ" sz="1800" b="1" dirty="0"/>
              <a:t>Sestavení projektového týmu a jeho efektivní vedení</a:t>
            </a:r>
          </a:p>
          <a:p>
            <a:endParaRPr lang="cs-CZ" sz="1800" b="1" dirty="0"/>
          </a:p>
          <a:p>
            <a:r>
              <a:rPr lang="cs-CZ" sz="1800" b="1" dirty="0"/>
              <a:t>Motivace, energetizace, hodnocení týmu a zpětná vazba v týmu</a:t>
            </a:r>
          </a:p>
          <a:p>
            <a:pPr marL="457200" lvl="1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72608" cy="507703"/>
          </a:xfrm>
        </p:spPr>
        <p:txBody>
          <a:bodyPr/>
          <a:lstStyle/>
          <a:p>
            <a:r>
              <a:rPr lang="cs-CZ" dirty="0"/>
              <a:t>Obsahové zaměření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4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 řízení skupiny – co jej ovlivňuje: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4104456" cy="4649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Velikost skupiny (3 nebo 30).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Soudržnost skupiny – identifikace členů se skupinou.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Flexibilita skupiny – ovlivnitelnost společně sdílených postojů.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Uzavřenost/otevřenost skupiny – ochota přijímat nové členy.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Stabilita skupiny – stálost/proměnlivost spolupracovníků.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Přitažlivost skupiny – atraktivnost a autorita společenského postavení skupiny.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Participace ve skupině – podílení se na rozhodování o cílech a činnostech pracovní skupiny.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Autonomie ve skupině – míra volnosti, která je poskytnuta členům v jejich jednání.</a:t>
            </a:r>
          </a:p>
          <a:p>
            <a:pPr marL="171450" lvl="3" indent="-171450" algn="just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02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pozice a role ve skupině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226939"/>
            <a:ext cx="3967844" cy="4649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3" indent="-171450" algn="just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903" y="1059582"/>
            <a:ext cx="5241711" cy="325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02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pozice a role ve skupině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226939"/>
            <a:ext cx="3967844" cy="4649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>
              <a:buNone/>
            </a:pPr>
            <a:r>
              <a:rPr lang="cs-CZ" sz="1400" b="1" dirty="0"/>
              <a:t>Pracovní role </a:t>
            </a:r>
            <a:r>
              <a:rPr lang="cs-CZ" sz="1400" dirty="0"/>
              <a:t>je určitou objektivizovanou normou, standardem, který je spojován s konkrétní pracovní pozicí (nikoliv s pracovníkem), a také má výrazně subjektivní obsah – její zvládnutí je vždy individuálně odlišné.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lvl="3" indent="0">
              <a:buNone/>
            </a:pPr>
            <a:r>
              <a:rPr lang="cs-CZ" sz="1400" b="1" dirty="0"/>
              <a:t>Význam hrají: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Vlastní představy o pracovní roli (vlastní pojetí vykonávané práce, hranice co je chybné a správné, vhodné a nevhodné…).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Představy a očekávání spolupracovníků.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Představy a očekávání řídících pracovníků.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Představy a očekávání vnějšího okolí, veřejnosti a zákazníků.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Skutečné zvládnutí role (rozpor v chápání role).</a:t>
            </a:r>
          </a:p>
          <a:p>
            <a:pPr marL="171450" lvl="3" indent="-171450" algn="just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06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Vytvořit podmínky pro vzájemnou konkurenci (soupeření) – ze strany řídícího pracovníka – je snadné – např. za pomoci stanovených pravidel odměňování.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226939"/>
            <a:ext cx="3967844" cy="4649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514350" lvl="3" indent="-5143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514350" lvl="3" indent="-5143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514350" lvl="3" indent="-5143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400" dirty="0"/>
              <a:t>Hrozí nebezpečí – může vést v jednotlivém případě k mimořádnému pracovnímu výkonu, avšak na úkor ostatních spolupracovníků či na úkor cílů firmy.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400" dirty="0"/>
              <a:t>Složitější je vytvořit – </a:t>
            </a:r>
            <a:r>
              <a:rPr lang="cs-CZ" sz="1400" b="1" dirty="0"/>
              <a:t>zásady vzájemné spolupráce </a:t>
            </a:r>
            <a:r>
              <a:rPr lang="cs-CZ" sz="1400" dirty="0"/>
              <a:t>– jejich dodržováním vytvořit tradici.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400" dirty="0"/>
              <a:t>Vytvořit tendence ke </a:t>
            </a:r>
            <a:r>
              <a:rPr lang="cs-CZ" sz="1400" b="1" dirty="0"/>
              <a:t>spolupráci.</a:t>
            </a:r>
          </a:p>
          <a:p>
            <a:pPr marL="171450" lvl="3" indent="-171450" algn="just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80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Nejdůležitější podmínky pro vytváření spolupráce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3809020" cy="4649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200" dirty="0"/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Znalost pracovních cílů a úkolů ze strany pracovníků a identifikace s nimi.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Dobré technické podmínky práce (stejná úroveň pro všechny spolupracovníky).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Dostatečná míra samostatnosti při práci.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Vzájemná shoda spolupracovníků – v postupech práce.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Vyřazení konfliktních – popř. jinak problémových pracovníků.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Existence forem komunikace – přispívají (nebrání) vzájemnému porozumění.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Ochota ke vzájemné pomoci.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Formování vyvážené pracovní skupiny řídícím pracovníkem (demografické, kvalifikační, osobnostní znaky…)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cs-CZ" sz="1200" dirty="0"/>
              <a:t>Péče řídícího pracovníka o rozvoj pracovní skupiny v budoucnosti.</a:t>
            </a:r>
          </a:p>
          <a:p>
            <a:pPr marL="171450" lvl="3" indent="-171450" algn="just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21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Specifickým druhem pracovní skupiny je pracovní tým.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praxi se často tyto pojmy zaměňují, existují odlišnosti.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skupiny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4104456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/>
              <a:t>Tým </a:t>
            </a:r>
            <a:r>
              <a:rPr lang="cs-CZ" sz="1200" dirty="0"/>
              <a:t>– vnitřně formálně nestrukturovanou malou skupinu lidí, kteří v jejím rámci podávají po stanovenou dobu společný výkon.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Vážit </a:t>
            </a:r>
            <a:r>
              <a:rPr lang="cs-CZ" sz="1200" b="1" dirty="0"/>
              <a:t>výběr pracovníků </a:t>
            </a:r>
            <a:r>
              <a:rPr lang="cs-CZ" sz="1200" dirty="0"/>
              <a:t>pro tým – nejde jen o odbornost, zkušenosti, ale také i o osobnostní potenciál každého člena týmu.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0" lvl="3" indent="0">
              <a:buNone/>
            </a:pPr>
            <a:r>
              <a:rPr lang="cs-CZ" sz="1200" b="1" dirty="0"/>
              <a:t>Mezi podstatné odlišující znaky od skupiny patří:</a:t>
            </a:r>
          </a:p>
          <a:p>
            <a:pPr marL="342900" lvl="3" indent="-342900">
              <a:buFont typeface="+mj-lt"/>
              <a:buAutoNum type="arabicPeriod"/>
            </a:pPr>
            <a:r>
              <a:rPr lang="cs-CZ" sz="1200" i="1" dirty="0"/>
              <a:t>Neexistence vnitřní formální organizační struktury týmu </a:t>
            </a:r>
            <a:r>
              <a:rPr lang="cs-CZ" sz="1200" dirty="0"/>
              <a:t>(jedinou formálností je jmenování vedoucího týmu). V týmu absentují popisy pracovního místa, individuální pravomoci a odpovědnost, kooperační a horizontální vztahy.</a:t>
            </a:r>
          </a:p>
          <a:p>
            <a:pPr marL="342900" lvl="3" indent="-342900">
              <a:buFont typeface="+mj-lt"/>
              <a:buAutoNum type="arabicPeriod"/>
            </a:pPr>
            <a:endParaRPr lang="cs-CZ" sz="1200" dirty="0"/>
          </a:p>
          <a:p>
            <a:pPr marL="342900" lvl="3" indent="-342900">
              <a:buFont typeface="+mj-lt"/>
              <a:buAutoNum type="arabicPeriod"/>
            </a:pPr>
            <a:r>
              <a:rPr lang="cs-CZ" sz="1200" i="1" dirty="0"/>
              <a:t>Podávání společného výkonu a společná odpovědnost za jeho výsledky </a:t>
            </a:r>
            <a:r>
              <a:rPr lang="cs-CZ" sz="1200" dirty="0"/>
              <a:t>– společné hledání řešení, společné rozhodování – tedy i společná odpovědnost. </a:t>
            </a:r>
          </a:p>
          <a:p>
            <a:pPr marL="342900" lvl="3" indent="-342900">
              <a:buFont typeface="+mj-lt"/>
              <a:buAutoNum type="arabicPeriod"/>
            </a:pPr>
            <a:endParaRPr lang="cs-CZ" sz="1200" dirty="0"/>
          </a:p>
          <a:p>
            <a:pPr marL="342900" lvl="3" indent="-342900">
              <a:buFont typeface="+mj-lt"/>
              <a:buAutoNum type="arabicPeriod"/>
            </a:pPr>
            <a:r>
              <a:rPr lang="cs-CZ" sz="1200" i="1" dirty="0"/>
              <a:t>Časové omezení existence týmu </a:t>
            </a:r>
            <a:r>
              <a:rPr lang="cs-CZ" sz="1200" dirty="0"/>
              <a:t>– vytvořen k vyřešení jednotlivého problému. Sehrané a úspěšné týmy – jsou mimořádnou hodnotou každé firmy.</a:t>
            </a:r>
          </a:p>
          <a:p>
            <a:pPr marL="171450" lvl="3" indent="-171450" algn="just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457200" lvl="4"/>
            <a:endParaRPr lang="cs-CZ" sz="1200" dirty="0"/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99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Spolupodílí se na tvorbě postupu, harmonogramu a dalších plánovacích aktivitách svého projektu.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týmech může nastat “synergický efekt“, tedy že jednotliví členové se navzájem doplňují svými vlastnostmi a typem chování.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projektového týmu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383123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200" b="1" dirty="0"/>
          </a:p>
          <a:p>
            <a:pPr marL="0" lvl="3" indent="0">
              <a:buNone/>
            </a:pPr>
            <a:endParaRPr lang="cs-CZ" sz="1200" dirty="0"/>
          </a:p>
          <a:p>
            <a:pPr marL="0" lvl="3" indent="0">
              <a:buNone/>
            </a:pPr>
            <a:r>
              <a:rPr lang="cs-CZ" sz="1200" dirty="0"/>
              <a:t>Člen projektového týmu se zodpovídá vedoucímu svého projektu. </a:t>
            </a:r>
            <a:r>
              <a:rPr lang="cs-CZ" sz="1200" b="1" dirty="0"/>
              <a:t>Člen projektového týmu a jeho úkoly</a:t>
            </a:r>
            <a:r>
              <a:rPr lang="cs-CZ" sz="1200" dirty="0"/>
              <a:t>: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spolupodílí</a:t>
            </a:r>
            <a:r>
              <a:rPr lang="cs-CZ" sz="1200" dirty="0"/>
              <a:t> se na tvorbě postupu, harmonogramu a dalších plánovacích aktivitách svého projektu,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plní</a:t>
            </a:r>
            <a:r>
              <a:rPr lang="cs-CZ" sz="1200" dirty="0"/>
              <a:t> přiřazené úkoly ve stanovených termínech a kvalitě,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provádí</a:t>
            </a:r>
            <a:r>
              <a:rPr lang="cs-CZ" sz="1200" dirty="0"/>
              <a:t> nenaplánované či mimořádné činnosti,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zodpovídá</a:t>
            </a:r>
            <a:r>
              <a:rPr lang="cs-CZ" sz="1200" dirty="0"/>
              <a:t> se vedoucímu svého projektu.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Týmovým hráčem je např. pracovník, který je kreativní, má nápady a umí o nich přesvědčit ostatní.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Na druhou stranu nemusí zcela detailně znát postupy a procesy projektu a bude ho doplňovat pracovník, který je dobrým realizátorem, zná algoritmy, detaily procedur, je spolehlivý, konzervativní v návycích. Každý člověk má předpoklady pro různé týmové role.</a:t>
            </a:r>
          </a:p>
          <a:p>
            <a:pPr marL="171450" lvl="3" indent="-171450" algn="just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457200" lvl="4"/>
            <a:endParaRPr lang="cs-CZ" sz="1200" dirty="0"/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70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vytváření projektového týmu se mohou vyskytnout určité bariéry: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projektového týmu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4104456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nedostatečná podpora projektu</a:t>
            </a:r>
            <a:r>
              <a:rPr lang="cs-CZ" sz="1400" dirty="0"/>
              <a:t> ze strany nejvyšších projektových autorit, sponzora projektu či vrcholového managementu,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neochota v delegování autority </a:t>
            </a:r>
            <a:r>
              <a:rPr lang="cs-CZ" sz="1400" dirty="0"/>
              <a:t>(nejlépe si vše udělám sám),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příliš </a:t>
            </a:r>
            <a:r>
              <a:rPr lang="cs-CZ" sz="1400" b="1" dirty="0"/>
              <a:t>direktivní řízení </a:t>
            </a:r>
            <a:r>
              <a:rPr lang="cs-CZ" sz="1400" dirty="0"/>
              <a:t>s nedostatkem diskuse (převaha individualismu),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vysoká </a:t>
            </a:r>
            <a:r>
              <a:rPr lang="cs-CZ" sz="1400" b="1" dirty="0"/>
              <a:t>míra demokracie </a:t>
            </a:r>
            <a:r>
              <a:rPr lang="cs-CZ" sz="1400" dirty="0"/>
              <a:t>v řízení,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nesprávné manažerské taktiky</a:t>
            </a:r>
            <a:r>
              <a:rPr lang="cs-CZ" sz="1400" dirty="0"/>
              <a:t>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nevhodně stanovené priority</a:t>
            </a:r>
            <a:r>
              <a:rPr lang="cs-CZ" sz="1400" dirty="0"/>
              <a:t>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mezilidské </a:t>
            </a:r>
            <a:r>
              <a:rPr lang="cs-CZ" sz="1400" b="1" dirty="0"/>
              <a:t>konflikty</a:t>
            </a:r>
            <a:r>
              <a:rPr lang="cs-CZ" sz="1400" dirty="0"/>
              <a:t>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nedostatek trpělivosti, tolerance</a:t>
            </a:r>
            <a:r>
              <a:rPr lang="cs-CZ" sz="1400" dirty="0"/>
              <a:t>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nedostatek pracovních sil</a:t>
            </a:r>
            <a:r>
              <a:rPr lang="cs-CZ" sz="1400" dirty="0"/>
              <a:t> atd.</a:t>
            </a:r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95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pracovním týmu – zastoupeni reprezentanty co nejširšího spektra profesní, funkční, demografické i osobnostní struktury.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Přihlížet k vzájemným sympatiím či antipatiím potenciálních spolupracovníků – osobní přání s kým by spolupracovat chtěli a koho vylučují.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699792" y="378897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46641" y="0"/>
            <a:ext cx="5060496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0" lvl="3" indent="0" algn="just">
              <a:buNone/>
            </a:pPr>
            <a:r>
              <a:rPr lang="cs-CZ" sz="1200" i="1" dirty="0"/>
              <a:t>Průběh a výsledky týmové práce jsou ovlivněny – objektivními </a:t>
            </a:r>
            <a:br>
              <a:rPr lang="cs-CZ" sz="1200" i="1" dirty="0"/>
            </a:br>
            <a:r>
              <a:rPr lang="cs-CZ" sz="1200" i="1" dirty="0"/>
              <a:t>a subjektivními skutečnostmi</a:t>
            </a:r>
            <a:r>
              <a:rPr lang="cs-CZ" sz="1200" dirty="0"/>
              <a:t>:</a:t>
            </a:r>
          </a:p>
          <a:p>
            <a:pPr marL="0" lvl="3" indent="0" algn="just">
              <a:buNone/>
            </a:pPr>
            <a:endParaRPr lang="cs-CZ" sz="1200" b="1" dirty="0"/>
          </a:p>
          <a:p>
            <a:pPr marL="0" lvl="3" indent="0" algn="just">
              <a:buNone/>
            </a:pPr>
            <a:r>
              <a:rPr lang="cs-CZ" sz="1200" b="1" dirty="0"/>
              <a:t>1. Objektivní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200" b="1" dirty="0"/>
              <a:t>velikost týmu – </a:t>
            </a:r>
            <a:r>
              <a:rPr lang="cs-CZ" sz="1200" dirty="0"/>
              <a:t>obecně velmi těžko stanovit – vyplývá ze spousty charakteristik, pohybuje se v rozmezí 5 až 9 osob. Menší počet – vznik soupeřících dryád – proti jednotlivcům a vyšší počet – omezení vzájemné komunikace, vznik koalic – snižování pracovního výkonu z hlediska času i kvality.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Např. číslo ±7 označuje oblast mezního efektu / užitku pro produktivitu nějakého týmu. Skupiny s méně než pěti členy mají zřetelně menší potenciál k tomu, aby podávaly špičkové výkony díky působení synergického faktoru. Týmy s více než jedenácti členy se buď zvrhávají v přednáškové akce, nebo se rozpadají do podskupin. Informační výměna a dynamika celkového dění přestává být přehledná. Odpovídajícím způsobem rapidně klesá produktivita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.“</a:t>
            </a:r>
            <a:endParaRPr lang="cs-CZ" sz="12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200" b="1" dirty="0"/>
              <a:t>profesní a kvalifikační struktura, čas, charakter pracovního úkolu, cíle.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0" lvl="3" indent="0">
              <a:buNone/>
            </a:pPr>
            <a:r>
              <a:rPr lang="cs-CZ" sz="1200" b="1" dirty="0"/>
              <a:t>2. Subjektivní</a:t>
            </a:r>
            <a:r>
              <a:rPr lang="cs-CZ" sz="1200" dirty="0"/>
              <a:t> - různí členové týmu definují, sledují, hodnotí a řeší stejný problém prostřednictvím rozdílného subjektivního filtru jejich osobnosti.</a:t>
            </a:r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67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Úspěšná týmová práce – její projevy: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95486"/>
            <a:ext cx="5197108" cy="412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Všichni členové týmu </a:t>
            </a:r>
            <a:r>
              <a:rPr lang="cs-CZ" sz="1400" b="1" dirty="0"/>
              <a:t>znají hlavní společný cíl </a:t>
            </a:r>
            <a:r>
              <a:rPr lang="cs-CZ" sz="1400" dirty="0"/>
              <a:t>– spolupodíleli se na něm nebo byl určen. Hledají cesty k jeho dosažení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Vzniká synergie </a:t>
            </a:r>
            <a:r>
              <a:rPr lang="cs-CZ" sz="1400" dirty="0"/>
              <a:t>– členové týmu se vzájemně povzbuzují a podporují.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Tendence k </a:t>
            </a:r>
            <a:r>
              <a:rPr lang="cs-CZ" sz="1400" b="1" dirty="0"/>
              <a:t>využití odbornosti a sociální způsobilosti členů </a:t>
            </a:r>
            <a:r>
              <a:rPr lang="cs-CZ" sz="1400" dirty="0"/>
              <a:t>– vnímání dění uvnitř i vně týmu.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Rychle a neformálně a spontánně se </a:t>
            </a:r>
            <a:r>
              <a:rPr lang="cs-CZ" sz="1400" b="1" dirty="0"/>
              <a:t>vytvářejí vzájemné vztahy </a:t>
            </a:r>
            <a:r>
              <a:rPr lang="cs-CZ" sz="1400" dirty="0"/>
              <a:t>– silné stránky i nedostatky členů týmu. Vztahy jsou pevné, schopné zátěže.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Postupně a relativně rychle </a:t>
            </a:r>
            <a:r>
              <a:rPr lang="cs-CZ" sz="1400" b="1" dirty="0"/>
              <a:t>vzniká jednoznačná funkční dělba a organizace práce </a:t>
            </a:r>
            <a:r>
              <a:rPr lang="cs-CZ" sz="1400" dirty="0"/>
              <a:t>– úkoly jsou definovány a respektovány členy týmu – vazba na činnosti celého týmu. Využití informačního a komunikačního systému.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Existuje „</a:t>
            </a:r>
            <a:r>
              <a:rPr lang="cs-CZ" sz="1400" b="1" dirty="0"/>
              <a:t>specifický systém odměn a postihů</a:t>
            </a:r>
            <a:r>
              <a:rPr lang="cs-CZ" sz="1400" dirty="0"/>
              <a:t>“ – mající sociální (nemateriální charakter) – uznání, podpora, posílení pozice, nevšímavost, odmítnutí, otevřenost, kritiku, vyloučení.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Týmové sebehodnocení a sebedůvěra </a:t>
            </a:r>
            <a:r>
              <a:rPr lang="cs-CZ" sz="1400" dirty="0"/>
              <a:t>(hrdost) – rivalita k jiným týmům nebo skupinám. </a:t>
            </a:r>
            <a:endParaRPr lang="cs-CZ" sz="1600" dirty="0"/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3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Manažer projektu – budovatel týmu, spoluvytváří sociální vztahy, které mají dopad na pracovní klima v týmu.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506790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r>
              <a:rPr lang="cs-CZ" sz="1400" b="1" dirty="0"/>
              <a:t>Budování projektového týmu (základní oblasti):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plánování lidských zdrojů,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obsazení projektového týmu,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koordinace projektového týmu,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rozvíjení projektového týmu.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Budování projektového týmu má zásadní význam pro úspěch každého projektu.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Úkolem budování projektového týmu  je spojení osobních cílů jednotlivců, které mohou být zpočátku odlišné a přizpůsobit je zájmům projektu.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Aktivizace energie týmu k naplnění cílů projektu.</a:t>
            </a:r>
          </a:p>
          <a:p>
            <a:pPr marL="0" lvl="3"/>
            <a:endParaRPr lang="cs-CZ" sz="1400" b="1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10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týmové práce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383123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cs-CZ" sz="1400" b="1" dirty="0"/>
          </a:p>
          <a:p>
            <a:pPr marL="0" lvl="3" indent="0">
              <a:buNone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Týmy bývají tvořivější než jednotlivci a klasické pracovní skupiny.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Snadněji se rozpoznávají a odstiňují chyby.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Účast na tvorbě rozhodnutí vede jednotlivce k identifikaci s ním a motivuje ho k jeho realizaci.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Zvyšuje se ochota k riziku (neobvyklá řešení).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Tlak skupiny vyžaduje schopnost prosadit se a současně vytváří dostatečný prostor pro sebeprosazení jednotlivců.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Usnadňuje koordinaci a celkovou organizaci práce.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Vytváří stimulující podmínky  pro rozvoj všech členů týmu.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Usnadňuje nepopulární rozhodnutí.</a:t>
            </a:r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32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 týmové práce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383123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 marL="0" lvl="3" indent="0" algn="just">
              <a:buNone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Iluze úspěšnosti, možnosti vysokého rizika a společné nezranitelnosti, které mohou vést k nereálnému optimismu – dosahování cílů a volby metod.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Skupinový tlak proti argumentům, které zpochybňují společnou iluzi, společná snaha vyhnout se kritice zvenčí.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Stereotypní pohled na vnější okolí (na ostatní pracovníky, jiné týmy…).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Autocenzura vlastních názorů a postojů, pokud se liší od týmového konsensu.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Přeceňování jednoty vlastního týmu (např. v názorech, vzájemné podpoře…).</a:t>
            </a:r>
          </a:p>
          <a:p>
            <a:pPr marL="171450" lvl="3" indent="-171450">
              <a:buFontTx/>
              <a:buChar char="-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457200" lvl="4"/>
            <a:endParaRPr lang="cs-CZ" sz="1200" dirty="0"/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19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nástrojů zvyšování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 týmu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4032448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/>
              <a:t>Rotace</a:t>
            </a:r>
            <a:r>
              <a:rPr lang="cs-CZ" sz="1200" dirty="0"/>
              <a:t> – pravidelná změna pracovních činností </a:t>
            </a:r>
            <a:br>
              <a:rPr lang="cs-CZ" sz="1200" dirty="0"/>
            </a:br>
            <a:r>
              <a:rPr lang="cs-CZ" sz="1200" dirty="0"/>
              <a:t>v rámci týmu – rotační plán zaměstnanci jsou schopni převzít operace kolegů.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/>
              <a:t>Zákaznický přístup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/>
              <a:t>Týmová tabule </a:t>
            </a:r>
            <a:r>
              <a:rPr lang="cs-CZ" sz="1200" dirty="0"/>
              <a:t>– slouží k informacím o činnosti týmu – struktura, způsob práce, poznatky, výsledky a problémy.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/>
              <a:t>Týmový rozhovor </a:t>
            </a:r>
            <a:r>
              <a:rPr lang="cs-CZ" sz="1200" dirty="0"/>
              <a:t>– pracovní porada týmu – např. minimálně dvakrát měsíčně 30 minut. Řešená témata – mezilidské vztahy, kvalita, organizace, pořádek a čistota, optimalizace – zlepšování výrobních postupů a pracovního prostředí – odstraňovat např. druhy plýtvání: pohyb (mrtvé časy operací), neefektivnost (ve využití lidí nebo zařízení, repase, náklady), zásoby (nadvýroba, rozpracovanost), čekání (prostoje).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84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nástrojů zvyšování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 týmu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3672408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/>
              <a:t>Cílová dohoda </a:t>
            </a:r>
            <a:r>
              <a:rPr lang="cs-CZ" sz="1200" dirty="0"/>
              <a:t>(týmové odměňování) – dohoda mezi společností – zastupuje supervizor a týmem (zastupuje koordinátor na určité období – dohoda je podkladem pro vyplácení cílové (týmové) prémie – stejná hodnota pro každého člena týmu.</a:t>
            </a:r>
          </a:p>
          <a:p>
            <a:pPr marL="0" lvl="3" indent="0">
              <a:buNone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Objektivně měřitelné cíle</a:t>
            </a:r>
            <a:r>
              <a:rPr lang="cs-CZ" sz="1200" dirty="0"/>
              <a:t> – kvality, produktivity práce, objem výroby.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Subjektivně měřené cíle </a:t>
            </a:r>
            <a:r>
              <a:rPr lang="cs-CZ" sz="1200" dirty="0"/>
              <a:t>– bezpečnost práce, kvalifikace, rotace, pořádek a čistota, plán dovolených/volna, počet týmových rozhovorů, hodnocení týmového procesu.</a:t>
            </a:r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38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nástrojů zvyšování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 týmu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4104456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Odměňování týmové práce - </a:t>
            </a:r>
            <a:r>
              <a:rPr lang="cs-CZ" sz="1400" dirty="0"/>
              <a:t>častý problém manažerů – pochybnosti o správné volbě forem odměňování členů týmu.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dirty="0"/>
              <a:t>Osvědčuje se stanovit </a:t>
            </a:r>
            <a:r>
              <a:rPr lang="cs-CZ" sz="1400" i="1" dirty="0"/>
              <a:t>jednotný základní plat </a:t>
            </a:r>
            <a:r>
              <a:rPr lang="cs-CZ" sz="1400" dirty="0"/>
              <a:t>(tarif – závisí na vykonávané práci v týmu a kvalifikaci) a </a:t>
            </a:r>
            <a:r>
              <a:rPr lang="cs-CZ" sz="1400" i="1" dirty="0"/>
              <a:t>nadtarifní složky </a:t>
            </a:r>
            <a:r>
              <a:rPr lang="cs-CZ" sz="1400" dirty="0"/>
              <a:t>vázat na dosažení věcných cílů (popř. na dobu jejich realizace) – vedoucí má pravomoc rozhodovat o rozdělení těchto finančních prostředků a jeho plat může být násobkem (např. koeficientem) konečného průběrného platu všech členů týmu.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91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nástrojů zvyšování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 týmu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51471"/>
            <a:ext cx="383123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/>
              <a:t>Podniková soutěž týmů – </a:t>
            </a:r>
            <a:r>
              <a:rPr lang="cs-CZ" sz="1200" dirty="0"/>
              <a:t>cílem je motivovat členy týmu k aktivní spolupráci při plnění úkolů, zvyšování kvality a produktivity práce, snižování výrobních nákladů, k podávání zlepšovacích a optimalizačních návrhů.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dirty="0"/>
              <a:t>Např. jsou stanovy určitá kritéria – kvalitativní závady zaviněné týmem, vlastní náklady zmetků, přítomnost členů na pracovišti, pracovní úraz zaviněný členem týmu, aktivita týmů (podané návrhy), produktivita týmu, organizace pracoviště.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/>
              <a:t>Platové podmínky a zaměstnanecké výhody- </a:t>
            </a:r>
            <a:r>
              <a:rPr lang="cs-CZ" sz="1200" dirty="0"/>
              <a:t>např. dle tarifní mzdy + výkonová složka (osobní ohodnocení) – může být stanoveno průměrem z tarifní mzdy. 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dirty="0"/>
              <a:t>Výhody – bezúročné půjčky, rehabilitační, rekondiční a rekreační pobyty, pracovní výročí, příspěvek na narození dítěte, sociální výpomoc atd.</a:t>
            </a:r>
            <a:endParaRPr lang="cs-CZ" sz="1200" b="1" dirty="0"/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43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a role nebývají předem formálně v týmu definovány – spontánně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neformálně se vytváří struktura sociálních vztahů.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a role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pracovním týmu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267494"/>
            <a:ext cx="3967844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r>
              <a:rPr lang="cs-CZ" sz="1200" b="1" dirty="0"/>
              <a:t>Týmová práce bude efektivní pokud budou zajištěny funkce týmu</a:t>
            </a:r>
            <a:r>
              <a:rPr lang="cs-CZ" sz="1200" dirty="0"/>
              <a:t>:</a:t>
            </a:r>
          </a:p>
          <a:p>
            <a:pPr marL="0" lvl="3" indent="0">
              <a:buNone/>
            </a:pPr>
            <a:endParaRPr lang="cs-CZ" sz="1200" dirty="0"/>
          </a:p>
          <a:p>
            <a:pPr marL="0" lvl="3" indent="0">
              <a:buNone/>
            </a:pPr>
            <a:r>
              <a:rPr lang="cs-CZ" sz="1200" b="1" i="1" dirty="0"/>
              <a:t>1. Funkce orientovaná na dosažení cíle </a:t>
            </a:r>
            <a:r>
              <a:rPr lang="cs-CZ" sz="1200" dirty="0"/>
              <a:t>– definice cíle, stanovení metod, převzetí iniciativy, vyhledávat a poskytovat informace, přijímat a vyjasňovat názory a hodnocení, rozvíjet příspěvky druhých, shrnovat, koordinovat atd. – </a:t>
            </a:r>
            <a:r>
              <a:rPr lang="cs-CZ" sz="1200" u="sng" dirty="0"/>
              <a:t>konkrétní individuální role mohou být: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Iniciativa a aktivita </a:t>
            </a:r>
            <a:r>
              <a:rPr lang="cs-CZ" sz="1200" dirty="0"/>
              <a:t>– navrhovat řešení, přinášet alternativní myšlenky, hledat nová vymezení problému, nové metody zvládání problému, nově organizovat materiály…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Hledání informací </a:t>
            </a:r>
            <a:r>
              <a:rPr lang="cs-CZ" sz="1200" dirty="0"/>
              <a:t>– objasňovat návrhy, žádat doplňující informace, zjišťovat reakce okolí, zabezpečovat zpětnou vazbu, získávat informace o konkurenci od konkurence…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Poskytování informací </a:t>
            </a:r>
            <a:r>
              <a:rPr lang="cs-CZ" sz="1200" dirty="0"/>
              <a:t>– spojovat vlastní dosavadní znalosti a zkušenosti s problémem týmu, poskytovat analogii, uvádět příklady úspěšných a neúspěšných řešení.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200" b="1" dirty="0"/>
              <a:t>Ptát se na názor </a:t>
            </a:r>
            <a:r>
              <a:rPr lang="cs-CZ" sz="1200" dirty="0"/>
              <a:t>– navrhované postupy, myšlenky.</a:t>
            </a:r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11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a role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pracovním týmu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972651"/>
            <a:ext cx="4536504" cy="3903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r>
              <a:rPr lang="cs-CZ" sz="1400" dirty="0"/>
              <a:t>(…pokračování) </a:t>
            </a:r>
            <a:r>
              <a:rPr lang="cs-CZ" sz="1400" u="sng" dirty="0"/>
              <a:t>konkrétní individuální role mohou být:</a:t>
            </a:r>
          </a:p>
          <a:p>
            <a:pPr marL="0" lvl="3" indent="0" algn="just">
              <a:buNone/>
            </a:pPr>
            <a:endParaRPr lang="cs-CZ" sz="1400" u="sng" dirty="0"/>
          </a:p>
          <a:p>
            <a:pPr marL="742950" lvl="4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Sdělit názor </a:t>
            </a:r>
            <a:r>
              <a:rPr lang="cs-CZ" sz="1400" dirty="0"/>
              <a:t>– vyjadřovat mínění – na více návrhů, zaujmout postoj a sdělovat hodnocení.</a:t>
            </a:r>
          </a:p>
          <a:p>
            <a:pPr marL="742950" lvl="4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Rozpracování problému </a:t>
            </a:r>
            <a:r>
              <a:rPr lang="cs-CZ" sz="1400" dirty="0"/>
              <a:t>– objasňovat, dávat příklady, navrhovat a rozvíjet možná řešení, včetně důsledků. Uvádět širší souvislosti.</a:t>
            </a:r>
          </a:p>
          <a:p>
            <a:pPr marL="742950" lvl="4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Koordinovat</a:t>
            </a:r>
            <a:r>
              <a:rPr lang="cs-CZ" sz="1400" dirty="0"/>
              <a:t> – vztahy mezi různými myšlenkami a návrhy, pokoušet se jednotlivé návrhy propojovat – časová posloupnost řešení, organizace činnosti v týmu.</a:t>
            </a:r>
          </a:p>
          <a:p>
            <a:pPr marL="742950" lvl="4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Shrnovat</a:t>
            </a:r>
            <a:r>
              <a:rPr lang="cs-CZ" sz="1400" dirty="0"/>
              <a:t> – vše propojovat a sjednocovat – jasně a jednoduše shrnovat prodiskutované návrhy -  připomínat již přijaté závěry a řešení.</a:t>
            </a:r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85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a role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pracovním týmu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07904" y="1080661"/>
            <a:ext cx="4536504" cy="3903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4" indent="0" algn="just">
              <a:buNone/>
            </a:pPr>
            <a:r>
              <a:rPr lang="cs-CZ" sz="1400" b="1" i="1" dirty="0"/>
              <a:t>2. Funkce analytická a kontrolní –</a:t>
            </a:r>
            <a:r>
              <a:rPr lang="cs-CZ" sz="1400" dirty="0"/>
              <a:t> hodnotit příspěvky a kriticky je srovnávat s aktuální situací a se stanoveným cílem, prověřovat přiměřenost postupu, zjišťovat zpětnou vazbu. </a:t>
            </a:r>
            <a:r>
              <a:rPr lang="cs-CZ" sz="1400" u="sng" dirty="0"/>
              <a:t>Konkrétní individuální role jsou:</a:t>
            </a:r>
          </a:p>
          <a:p>
            <a:pPr marL="228600" lvl="4" indent="0" algn="just">
              <a:buNone/>
            </a:pPr>
            <a:endParaRPr lang="cs-CZ" sz="1400" u="sng" dirty="0"/>
          </a:p>
          <a:p>
            <a:pPr marL="742950" lvl="4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Pochybovat –</a:t>
            </a:r>
            <a:r>
              <a:rPr lang="cs-CZ" sz="1400" dirty="0"/>
              <a:t> prověřovat jednotlivá tvrzení atd.</a:t>
            </a:r>
          </a:p>
          <a:p>
            <a:pPr marL="742950" lvl="4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Vymezovat pravidla – </a:t>
            </a:r>
            <a:r>
              <a:rPr lang="cs-CZ" sz="1400" dirty="0"/>
              <a:t>formulovat zásady vzájemné komunikace, způsoby průběhu činností a jejich výsledků, přidělovat role, určovat časový režim. Stanovená pravidla evidovat a uvádět do režimu práce týmu.</a:t>
            </a:r>
          </a:p>
          <a:p>
            <a:pPr marL="742950" lvl="4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Kontrolovat - </a:t>
            </a:r>
            <a:r>
              <a:rPr lang="cs-CZ" sz="1400" dirty="0"/>
              <a:t> přepočítávat dílčí etapy, porovnávat průběh činnosti s žádoucím cílovým stavem. Provádět obsahovou i formální kontrolu a v případě chyby – napravit.</a:t>
            </a:r>
            <a:endParaRPr lang="cs-CZ" sz="1400" b="1" dirty="0"/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04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a role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pracovním týmu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32194" y="267494"/>
            <a:ext cx="5332294" cy="3903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4" indent="0">
              <a:buNone/>
            </a:pPr>
            <a:r>
              <a:rPr lang="cs-CZ" sz="1400" b="1" i="1" dirty="0"/>
              <a:t>3. Funkce udržující tým – </a:t>
            </a:r>
            <a:r>
              <a:rPr lang="cs-CZ" sz="1200" dirty="0"/>
              <a:t>vyjadřovat pocity, povzbuzovat, posilovat, nikoho nepřehlížet, naslouchat a chtít rozumět, být zprostředkovatelem při konfliktech, uvolňovat napětí, vlastní zájem podřídit celku, mít ohled na potřeby menšiny, vymezovat pravidla komunikace</a:t>
            </a:r>
            <a:r>
              <a:rPr lang="cs-CZ" sz="1400" dirty="0"/>
              <a:t>. </a:t>
            </a:r>
            <a:r>
              <a:rPr lang="cs-CZ" sz="1400" u="sng" dirty="0"/>
              <a:t>Konkrétní individuální role jsou: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b="1" dirty="0"/>
              <a:t>Posilovat – </a:t>
            </a:r>
            <a:r>
              <a:rPr lang="cs-CZ" sz="1200" dirty="0"/>
              <a:t>být přátelský, otevřený, sdílný, připravený druhým odpovídat, chválit je a jejich myšlenky, souhlasit s nimi a přijímat jejich návrhy. Posilovat vědomí „my – náš tým“, zdůrazňovat přednosti a úspěchy týmu ve srovnání s konkurencí nebo ostatními týmy.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b="1" dirty="0"/>
              <a:t>Hájit hranice –</a:t>
            </a:r>
            <a:r>
              <a:rPr lang="cs-CZ" sz="1400" dirty="0"/>
              <a:t> </a:t>
            </a:r>
            <a:r>
              <a:rPr lang="cs-CZ" sz="1200" dirty="0"/>
              <a:t>věnovat pozornost členům, zastávat se jich při nespravedlivém útoku.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b="1" dirty="0"/>
              <a:t>Vyjadřovat vlastní i skupinové pocity – </a:t>
            </a:r>
            <a:r>
              <a:rPr lang="cs-CZ" sz="1200" dirty="0"/>
              <a:t>dojmy z práce, popisovat reakce členů týmu, vyjadřovat příznivá očekávání i obavy, charakterizovat týmovou atmosféru. Názory a hodnocení vnějšího okolí.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b="1" dirty="0"/>
              <a:t>Diagnostikovat – </a:t>
            </a:r>
            <a:r>
              <a:rPr lang="cs-CZ" sz="1200" dirty="0"/>
              <a:t>vyhledávat a pojmenovávat zdroje potíží, úspěchy, neúspěchy, překážky dalšího postupu. 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b="1" dirty="0"/>
              <a:t>Zkoušet ohlas – </a:t>
            </a:r>
            <a:r>
              <a:rPr lang="cs-CZ" sz="1200" dirty="0"/>
              <a:t>společné mínění, míru souhlasu, iniciovat a realizovat diplomatické kroky.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b="1" dirty="0"/>
              <a:t>Zprostředkovávat – </a:t>
            </a:r>
            <a:r>
              <a:rPr lang="cs-CZ" sz="1200" dirty="0"/>
              <a:t>kompromisní řešení, harmonizovat stanoviska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cs-CZ" sz="1400" b="1" dirty="0"/>
              <a:t>Zmenšovat napětí </a:t>
            </a:r>
            <a:r>
              <a:rPr lang="cs-CZ" sz="1400" dirty="0"/>
              <a:t>– </a:t>
            </a:r>
            <a:r>
              <a:rPr lang="cs-CZ" sz="1200" dirty="0"/>
              <a:t>uklidňovat, uplatňovat vtip a humor.</a:t>
            </a:r>
          </a:p>
          <a:p>
            <a:pPr marL="171450" lvl="3" indent="-171450">
              <a:buFontTx/>
              <a:buChar char="-"/>
            </a:pPr>
            <a:endParaRPr lang="cs-CZ" sz="1400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3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506790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dirty="0"/>
          </a:p>
          <a:p>
            <a:pPr marL="0" lvl="3" indent="0" algn="just">
              <a:buNone/>
            </a:pPr>
            <a:endParaRPr lang="cs-CZ" sz="1800" b="1" dirty="0"/>
          </a:p>
          <a:p>
            <a:pPr marL="0" lvl="3" indent="0" algn="just">
              <a:buNone/>
            </a:pPr>
            <a:endParaRPr lang="cs-CZ" sz="1800" b="1" dirty="0"/>
          </a:p>
          <a:p>
            <a:pPr marL="0" lvl="3" indent="0" algn="just">
              <a:buNone/>
            </a:pPr>
            <a:endParaRPr lang="cs-CZ" sz="1800" b="1" dirty="0"/>
          </a:p>
          <a:p>
            <a:pPr marL="0" lvl="3" indent="0" algn="just">
              <a:buNone/>
            </a:pPr>
            <a:r>
              <a:rPr lang="cs-CZ" sz="1400" b="1" dirty="0"/>
              <a:t>Budování projektového týmu (souhrn aktivit)</a:t>
            </a:r>
          </a:p>
          <a:p>
            <a:pPr marL="0" lvl="3" indent="0" algn="just">
              <a:buNone/>
            </a:pPr>
            <a:endParaRPr lang="cs-CZ" sz="18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Jasné cíle s týmovou podporou vyjádřenou souhlasem jednotlivců.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Otevřenost, a to i v případě konfrontací.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Vzájemná podpora, důvěra, vstřícnost.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Spolupráce a řízení případného konfliktu.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Diskuse a otevřená informovanost.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Přiměřené vedení a řízení.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Pravidelná hlášení a poskytování informací pro zajištění kontroly.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Vytvoření prostoru pro individuální rozvoj.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Korektní vztahy mezi jednotlivci i skupinami.</a:t>
            </a:r>
          </a:p>
          <a:p>
            <a:pPr marL="0" lvl="3"/>
            <a:endParaRPr lang="cs-CZ" sz="1400" b="1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99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závislosti na vyspělosti týmu – dochází k přirozenému převzetí a spontánní identifikaci daných funkcí (tak, aby nejlépe odpovídaly jeho odborné a sociální kompetenci).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nenastane – nutnost přidělení jednotlivých rolí vedoucím pracovníkem.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a role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pracovním týmu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51920" y="226939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cs-CZ" sz="1400" b="1" dirty="0"/>
          </a:p>
          <a:p>
            <a:pPr marL="0" lvl="3" indent="0">
              <a:buNone/>
            </a:pPr>
            <a:r>
              <a:rPr lang="cs-CZ" sz="1400" b="1" dirty="0"/>
              <a:t>Existují i způsoby jednání, které mohou bránit ve vytvoření žádoucí týmové atmosféry, či činnost týmy paralyzovat – nejčastěji připadají v úvahu tyto způsoby jednání:</a:t>
            </a:r>
          </a:p>
          <a:p>
            <a:pPr marL="0" lvl="3" indent="0">
              <a:buNone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Agresivní chování – </a:t>
            </a:r>
            <a:r>
              <a:rPr lang="cs-CZ" sz="1400" dirty="0"/>
              <a:t>pracovat na své vlastní pozici stálou kritikou ostatních. Vykazovat nepřátelské projevy vůči skupině (členům). Snižovat čest nebo pozici ostatních. Snaha trvale zaujímat dominantní postavení.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b="1" dirty="0"/>
              <a:t>Blokování/obstrukce - </a:t>
            </a:r>
            <a:r>
              <a:rPr lang="cs-CZ" sz="1400" dirty="0"/>
              <a:t> znemožňovat postup týmu uhýbáním na okrajové problémy. Trvale a zdlouhavě nabízet zkušenosti, které s řešením problému nemají nic společného. Tvrdošíjně argumentovat stále k jednomu bodu, odmítat myšlenky druhých bez úvahy a k diskuse. Záměrně utajovat, zkreslovat nebo neúplně interpretovat získané informace.</a:t>
            </a:r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10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Nutnost mít osobnostně vyzrálé spolupracovníky – správný výběr (nedostatečné sebepoznání, nepřiměřené sebehodnocení, přeceňování, pocit méněcennosti – pak pasivita vedoucího týmu = neúspěch týmové práce).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a role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pracovním týmu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Osobní představování – </a:t>
            </a:r>
            <a:r>
              <a:rPr lang="cs-CZ" sz="1200" dirty="0"/>
              <a:t>trvale vysvětlovat osobní motivy jednání, obtěžovat osobními (důvěrnými) problémy. Sdělovat životní prožitky, vyprávět rodinné problémy atd. Trvale připomínat osobní kontakty se známými a vlivnými osobnostmi a svou intelektovou, vědomostní nebo zkušenostní převahu.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b="1" dirty="0" err="1"/>
              <a:t>Rivalizace</a:t>
            </a:r>
            <a:r>
              <a:rPr lang="cs-CZ" sz="1400" b="1" dirty="0"/>
              <a:t> – </a:t>
            </a:r>
            <a:r>
              <a:rPr lang="cs-CZ" sz="1200" dirty="0"/>
              <a:t>dohadovat se s ostatními o autorství nejatraktivnějších nebo nejproduktivnějších nápadů, stále hodně mluvit, strhávat na sebe vedoucí roli. Vytvářet a udržovat atmosféru soutěžení až soupeření.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Vyhledávat sympatii – </a:t>
            </a:r>
            <a:r>
              <a:rPr lang="cs-CZ" sz="1200" dirty="0"/>
              <a:t>nutit ostatní členy týmu k sympatizování s vlastními problémy a neštěstím. Snižovat hodnotu vlastních myšlenek s cílem získat podporu ostatních.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b="1" dirty="0" err="1"/>
              <a:t>Klaunerie</a:t>
            </a:r>
            <a:r>
              <a:rPr lang="cs-CZ" sz="1400" b="1" dirty="0"/>
              <a:t> – </a:t>
            </a:r>
            <a:r>
              <a:rPr lang="cs-CZ" sz="1200" dirty="0"/>
              <a:t>šprýmovat, dělat vtipy, napodobovat – práci týmu neustále přerušovat a zdržovat.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Přitahování pozornosti – </a:t>
            </a:r>
            <a:r>
              <a:rPr lang="cs-CZ" sz="1200" dirty="0"/>
              <a:t>upoutávat na sebe pozornost hlasitým a nadbytečným hovorem, extrémními nápady, postoji, nápady…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Stažení se - </a:t>
            </a:r>
            <a:r>
              <a:rPr lang="cs-CZ" sz="1400" dirty="0"/>
              <a:t> </a:t>
            </a:r>
            <a:r>
              <a:rPr lang="cs-CZ" sz="1200" dirty="0"/>
              <a:t>pasivní chování, omezené pouze na nezbytné povinnosti, denní snění, dělání nesmyslů, šeptání, utíkání od tématu.</a:t>
            </a:r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43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týmové práce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a role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pracovním týmu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Snížení fluktuace.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Motivování a zodpovědní zaměstnanci (duch týmu).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Co nejrychlejší řešení problémů a optimalizace pracovních postupů přímo na pracovišti.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Efektivní spolupráce v týmu, mezi týmy navzájem a mezi týmy a managementem.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Autonomní týmy (</a:t>
            </a:r>
            <a:r>
              <a:rPr lang="cs-CZ" sz="1400" dirty="0" err="1"/>
              <a:t>sebeorganizace</a:t>
            </a:r>
            <a:r>
              <a:rPr lang="cs-CZ" sz="1400" dirty="0"/>
              <a:t>).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Snížené zátěže středního managementu.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Vyšší produktivita a kvalita.</a:t>
            </a:r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5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7547" y="1275606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– zjednodušené schéma organizace dle PRINCE2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50DB6B4-BCDB-48A3-8648-2BC4A87A7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15350"/>
          <a:stretch/>
        </p:blipFill>
        <p:spPr>
          <a:xfrm rot="16200000">
            <a:off x="3712149" y="554243"/>
            <a:ext cx="4180216" cy="40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454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stabilizaci týmu, efektivní týmovou práci i seberealizaci jeho členů je nezbytné – vytvořit funkční síť neformálních sociálních pracovních vztahů a rozdílných sociálních rolí -  vyžaduje dobrou manažerskou práci, ale i určitý čas.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Dynamika rozvoje pracovního týmu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32990" t="39921" r="37243" b="23120"/>
          <a:stretch/>
        </p:blipFill>
        <p:spPr>
          <a:xfrm>
            <a:off x="3851920" y="1354859"/>
            <a:ext cx="5093196" cy="35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75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Etapy rozvoje pracovního týmu: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orientace,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konfrontace,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utváření pravidel,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výkonnost,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udržení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Dynamika rozvoje pracovního týmu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5249180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r>
              <a:rPr lang="cs-CZ" sz="1400" b="1" dirty="0"/>
              <a:t>Orientace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Počáteční etapy – setkání členů týmu, definovat své vlastní postavení v týmu. </a:t>
            </a:r>
            <a:r>
              <a:rPr lang="cs-CZ" sz="1200" dirty="0"/>
              <a:t>Tým se pak začne projevovat – kontakty a výměny názorů častější – vzniká pocit „přátelské kolegiality“, výsledky práce – skromné, členové týmu se zaměřují na poznávání a vytváření pracovních vztahů.</a:t>
            </a:r>
          </a:p>
          <a:p>
            <a:pPr marL="0" lvl="3" indent="0">
              <a:buNone/>
            </a:pPr>
            <a:r>
              <a:rPr lang="cs-CZ" sz="1400" b="1" dirty="0"/>
              <a:t>Konfrontace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Postupná krystalizace obsazení rolí – se téměř neobejde bez konfliktu a zklamání – podrážděná pracovní atmosféra. </a:t>
            </a:r>
            <a:r>
              <a:rPr lang="cs-CZ" sz="1200" dirty="0"/>
              <a:t>Určí se a uzná vedoucí, kdo bude vykonávat kontrolní funkci a postupy proti jednotlivcům, kteří nechtějí respektovat pravidla týmové práce. Etapa není příjemná – formulují se sociálně psychologická hlediska, pracovní cíle, postupy, individuální a společná odpovědnost.</a:t>
            </a:r>
          </a:p>
          <a:p>
            <a:pPr marL="0" lvl="3" indent="0">
              <a:buNone/>
            </a:pPr>
            <a:r>
              <a:rPr lang="cs-CZ" sz="1400" b="1" dirty="0"/>
              <a:t>Utváření pravidel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Vyžaduje značný časový úsek, vnese v život zásady a pravidla, která vznikla a ovlivní dosažení stanovených cílů týmu.</a:t>
            </a:r>
            <a:r>
              <a:rPr lang="cs-CZ" sz="1200" dirty="0"/>
              <a:t> Rozdělení a přidělení rolí, pravidla spolupráce a kontroly – rozvíjejí týmovou práci, společné postupy a řešení. Zvyšuje se kvalita i kvantita pracovního výkonu. </a:t>
            </a:r>
          </a:p>
          <a:p>
            <a:pPr marL="0" lvl="3" algn="just"/>
            <a:endParaRPr lang="cs-CZ" sz="1600" b="1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86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Etapy rozvoje pracovního týmu:</a:t>
            </a: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orientace,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konfrontace,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utváření pravidel,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výkonnost,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udržení.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Dynamika rozvoje pracovního týmu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4457092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r>
              <a:rPr lang="cs-CZ" sz="1400" b="1" dirty="0"/>
              <a:t>Výkonnost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Znakem této etapy je přirozenost ve vzájemném jednání, převládá vzájemné uznání a ocenění, jistota spolupráce a případné pomoci. Role členů jsou pevně určeny a každý přispívá svým způsobem k týmovému výkonu. 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lvl="3" indent="0" algn="just">
              <a:buNone/>
            </a:pPr>
            <a:r>
              <a:rPr lang="cs-CZ" sz="1400" b="1" dirty="0"/>
              <a:t>Udržení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Po dosažení konečných pracovních cílů se členové týmů zpravidla vracejí do svých původních pracovních úseků. Je pravděpodobné, že se členové opětně shledají na další spolupráci – posilovat rysy týmové práce. </a:t>
            </a:r>
            <a:endParaRPr lang="cs-CZ" sz="1600" dirty="0"/>
          </a:p>
          <a:p>
            <a:pPr marL="0" lvl="3" algn="just"/>
            <a:endParaRPr lang="cs-CZ" sz="1600" b="1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20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Determinanty efektivní týmové práce</a:t>
            </a: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226939"/>
            <a:ext cx="4457092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algn="just"/>
            <a:endParaRPr lang="cs-CZ" sz="1600" b="1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31100" t="20601" r="32990" b="25641"/>
          <a:stretch/>
        </p:blipFill>
        <p:spPr>
          <a:xfrm>
            <a:off x="3887065" y="392339"/>
            <a:ext cx="5078552" cy="42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56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Sebeidentifikace týmu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Determinanty efektivní týmové práce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0" y="226939"/>
            <a:ext cx="3600400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285750" lvl="3" indent="-285750" algn="just"/>
            <a:endParaRPr lang="cs-CZ" sz="1400" b="1" dirty="0"/>
          </a:p>
          <a:p>
            <a:endParaRPr lang="cs-CZ" sz="1400" i="1" dirty="0"/>
          </a:p>
          <a:p>
            <a:endParaRPr lang="cs-CZ" sz="1400" i="1" dirty="0"/>
          </a:p>
          <a:p>
            <a:r>
              <a:rPr lang="cs-CZ" sz="1400" i="1" dirty="0"/>
              <a:t>Kdo jsme?</a:t>
            </a:r>
          </a:p>
          <a:p>
            <a:r>
              <a:rPr lang="cs-CZ" sz="1400" i="1" dirty="0"/>
              <a:t>Kde jsme ?</a:t>
            </a:r>
          </a:p>
          <a:p>
            <a:r>
              <a:rPr lang="cs-CZ" sz="1400" i="1" dirty="0"/>
              <a:t>Kam jdeme?</a:t>
            </a:r>
          </a:p>
          <a:p>
            <a:r>
              <a:rPr lang="cs-CZ" sz="1400" i="1" dirty="0"/>
              <a:t>Kudy a jak se tam chceme dostat?</a:t>
            </a:r>
          </a:p>
          <a:p>
            <a:r>
              <a:rPr lang="cs-CZ" sz="1400" i="1" dirty="0"/>
              <a:t>Co se od nás očekává?</a:t>
            </a:r>
          </a:p>
          <a:p>
            <a:r>
              <a:rPr lang="cs-CZ" sz="1400" i="1" dirty="0"/>
              <a:t>Jakou podporu máme?</a:t>
            </a:r>
          </a:p>
          <a:p>
            <a:r>
              <a:rPr lang="cs-CZ" sz="1400" i="1" dirty="0"/>
              <a:t>Nakolik jsme efektivní?</a:t>
            </a:r>
          </a:p>
          <a:p>
            <a:r>
              <a:rPr lang="cs-CZ" sz="1400" i="1" dirty="0"/>
              <a:t>Jaké uznání jsme získali / chceme získat?</a:t>
            </a:r>
          </a:p>
          <a:p>
            <a:pPr marL="0" lvl="3" algn="just"/>
            <a:endParaRPr lang="cs-CZ" sz="1400" b="1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979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týmu se musí dívat: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Determinanty efektivní týmové práce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49473"/>
            <a:ext cx="4025044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200" b="1" dirty="0"/>
          </a:p>
          <a:p>
            <a:endParaRPr lang="cs-CZ" sz="1200" b="1" dirty="0"/>
          </a:p>
          <a:p>
            <a:r>
              <a:rPr lang="cs-CZ" sz="1200" b="1" dirty="0"/>
              <a:t>Dozadu</a:t>
            </a:r>
            <a:r>
              <a:rPr lang="cs-CZ" sz="1200" dirty="0"/>
              <a:t>, aby měli přehled, jak projekt pokročil od poslední rekapitulace.</a:t>
            </a:r>
          </a:p>
          <a:p>
            <a:endParaRPr lang="cs-CZ" sz="1200" dirty="0"/>
          </a:p>
          <a:p>
            <a:r>
              <a:rPr lang="cs-CZ" sz="1200" b="1" dirty="0"/>
              <a:t>Dopředu</a:t>
            </a:r>
            <a:r>
              <a:rPr lang="cs-CZ" sz="1200" dirty="0"/>
              <a:t>, aby mohli </a:t>
            </a:r>
            <a:r>
              <a:rPr lang="cs-CZ" sz="1200" b="1" dirty="0"/>
              <a:t>předvídat problémy a předcházet jim</a:t>
            </a:r>
            <a:r>
              <a:rPr lang="cs-CZ" sz="1200" dirty="0"/>
              <a:t>. Toto je nejdůležitější směr, kterým je třeba se dívat. </a:t>
            </a:r>
            <a:r>
              <a:rPr lang="cs-CZ" sz="1200" i="1" dirty="0"/>
              <a:t>Jedním z důvodů, proč se to často zanedbává, je to, že se projektové týmy nechávají fascinovat úhlednými tabulkami a grafy historických dat</a:t>
            </a:r>
            <a:r>
              <a:rPr lang="cs-CZ" sz="1200" dirty="0"/>
              <a:t>, které pro ně produkují jejich dozadu hledící monitorovací systémy.</a:t>
            </a:r>
          </a:p>
          <a:p>
            <a:endParaRPr lang="cs-CZ" sz="1200" dirty="0"/>
          </a:p>
          <a:p>
            <a:pPr marL="285750" lvl="0" indent="-285750"/>
            <a:r>
              <a:rPr lang="cs-CZ" sz="1200" b="1" dirty="0"/>
              <a:t>Vzhůru</a:t>
            </a:r>
            <a:r>
              <a:rPr lang="cs-CZ" sz="1200" dirty="0"/>
              <a:t> - řízení projektu není jen otázkou chladného shromažďování dat a </a:t>
            </a:r>
            <a:r>
              <a:rPr lang="pl-PL" sz="1200" dirty="0"/>
              <a:t>manipulace s nimi. Musíte se stále starat, a</a:t>
            </a:r>
            <a:r>
              <a:rPr lang="pl-PL" sz="1200" b="1" i="1" dirty="0"/>
              <a:t>by lidé byli spokojení, a také je </a:t>
            </a:r>
            <a:r>
              <a:rPr lang="cs-CZ" sz="1200" b="1" i="1" dirty="0"/>
              <a:t>motivovat. Nejdůležitější osobou na vašem seznamu spokojených je vždy spokojený klient.</a:t>
            </a:r>
          </a:p>
          <a:p>
            <a:pPr marL="285750" lvl="0" indent="-285750"/>
            <a:endParaRPr lang="cs-CZ" sz="1200" b="1" i="1" dirty="0"/>
          </a:p>
          <a:p>
            <a:pPr marL="285750" lvl="0" indent="-285750"/>
            <a:r>
              <a:rPr lang="cs-CZ" sz="1200" b="1" dirty="0"/>
              <a:t>Ven</a:t>
            </a:r>
            <a:r>
              <a:rPr lang="cs-CZ" sz="1200" dirty="0"/>
              <a:t> - projektovým týmům se může stát, že začn</a:t>
            </a:r>
            <a:r>
              <a:rPr lang="cs-CZ" sz="1200" b="1" i="1" dirty="0"/>
              <a:t>ou být příliš do sebe zahleděné, zejména když členové týmu dělají většinu veškeré práce</a:t>
            </a:r>
            <a:r>
              <a:rPr lang="cs-CZ" sz="1200" dirty="0"/>
              <a:t>, což je třeba v případě návrhu konstrukce nového výrobku. Je nutné udržovat informovanost a motivaci všech lidí zapojených do projektu, kteří nejsou členy týmu.</a:t>
            </a:r>
          </a:p>
          <a:p>
            <a:pPr marL="457200" lvl="4"/>
            <a:endParaRPr lang="cs-CZ" sz="1200" dirty="0"/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5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506790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dirty="0"/>
          </a:p>
          <a:p>
            <a:pPr marL="0" lvl="3" indent="0" algn="just">
              <a:buNone/>
            </a:pPr>
            <a:endParaRPr lang="cs-CZ" sz="1800" b="1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>
              <a:buNone/>
            </a:pPr>
            <a:r>
              <a:rPr lang="cs-CZ" sz="1400" b="1" dirty="0"/>
              <a:t>Zajištění budování týmu je podpořeno</a:t>
            </a:r>
            <a:r>
              <a:rPr lang="cs-CZ" sz="1400" dirty="0"/>
              <a:t>:</a:t>
            </a:r>
          </a:p>
          <a:p>
            <a:pPr marL="0" lvl="3" indent="0">
              <a:buNone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Plánem budování (součást Plánu projektu).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Vymezení profesionálních kvalit, vlastností a vztahů při obsazování pozic v týmu.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Vhodnými postupy při řízení a organizování aktivit projektu.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Diskutováním předmětu a cílů projektu, získáním osobních závazků a souhlasů.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Příprava a udržování komunikačních kanálů.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Týmová soudržnost a týmový duch.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10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týmu se musí dívat: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Determinanty efektivní týmové práce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49473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/>
          </a:p>
          <a:p>
            <a:pPr marL="285750" lvl="0" indent="-285750" algn="just"/>
            <a:endParaRPr lang="cs-CZ" sz="1400" b="1" dirty="0"/>
          </a:p>
          <a:p>
            <a:pPr marL="285750" lvl="0" indent="-285750" algn="just"/>
            <a:endParaRPr lang="cs-CZ" sz="1400" b="1" dirty="0"/>
          </a:p>
          <a:p>
            <a:pPr marL="285750" lvl="0" indent="-285750" algn="just"/>
            <a:endParaRPr lang="cs-CZ" sz="1400" b="1" dirty="0"/>
          </a:p>
          <a:p>
            <a:pPr marL="285750" lvl="0" indent="-285750"/>
            <a:r>
              <a:rPr lang="cs-CZ" sz="1400" b="1" dirty="0"/>
              <a:t>Směrem do týmu - věnovali jste jistou péči tomu, abyste vytvořili tým, který </a:t>
            </a:r>
            <a:r>
              <a:rPr lang="cs-CZ" sz="1400" dirty="0"/>
              <a:t>dobře spolupracuje. Vybrali jste do něho ty správné lidi. Prodiskutovali jste a dohodli si základní pravidla. A teď stojí za to věnovat nějaký čas údržbě týmu a ujistit se, že tým stále funguje, jak má.</a:t>
            </a:r>
          </a:p>
          <a:p>
            <a:pPr marL="285750" lvl="0" indent="-285750"/>
            <a:endParaRPr lang="cs-CZ" sz="1400" dirty="0"/>
          </a:p>
          <a:p>
            <a:pPr marL="285750" lvl="0" indent="-285750"/>
            <a:r>
              <a:rPr lang="cs-CZ" sz="1400" b="1" dirty="0"/>
              <a:t>Do sebe - jednou za čas by se všichni členové týmu, a zvlášť jeho vedoucí, </a:t>
            </a:r>
            <a:r>
              <a:rPr lang="cs-CZ" sz="1400" dirty="0"/>
              <a:t>měli zeptat sami sebe, jak jim to jde. Znáte své vlastní silné stránky a identifikovali jste konkrétní přínos, kterým byste měli týmu přispět. Stejně jako rekapitulujete pokroky dosažené týmem, měli byste se zamyslet i nad svými vlastními.</a:t>
            </a:r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09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Pomůckou při sestavování pracovních týmů může být Belbinova typologie týmových rolí.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Představuje předhled různých typů chování – 9 týmových rolí.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Týmové role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49473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/>
          </a:p>
          <a:p>
            <a:pPr marL="285750" lvl="0" indent="-285750" algn="just"/>
            <a:endParaRPr lang="cs-CZ" sz="1400" b="1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71560"/>
              </p:ext>
            </p:extLst>
          </p:nvPr>
        </p:nvGraphicFramePr>
        <p:xfrm>
          <a:off x="3923928" y="411510"/>
          <a:ext cx="4932040" cy="4389120"/>
        </p:xfrm>
        <a:graphic>
          <a:graphicData uri="http://schemas.openxmlformats.org/drawingml/2006/table">
            <a:tbl>
              <a:tblPr firstRow="1" bandRow="1"/>
              <a:tblGrid>
                <a:gridCol w="1233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 dirty="0"/>
                        <a:t>Týmová role</a:t>
                      </a: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 dirty="0"/>
                        <a:t>Osobnostní rysy</a:t>
                      </a: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Přednosti</a:t>
                      </a: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Přípustné slabosti</a:t>
                      </a: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 b="1"/>
                        <a:t>Myslitel (inovátor)</a:t>
                      </a: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Individualista, vážný,</a:t>
                      </a:r>
                      <a:r>
                        <a:rPr lang="cs-CZ" sz="1200" baseline="0"/>
                        <a:t> nekonvenční</a:t>
                      </a:r>
                      <a:endParaRPr lang="cs-CZ" sz="12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 dirty="0"/>
                        <a:t>Tvůrčí myšlení, intelekt, imaginace, znalosti</a:t>
                      </a: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Hlava v oblacích, tendence podceňovat</a:t>
                      </a:r>
                      <a:r>
                        <a:rPr lang="cs-CZ" sz="1200" baseline="0"/>
                        <a:t> praktické detaily</a:t>
                      </a:r>
                      <a:endParaRPr lang="cs-CZ" sz="12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 b="1"/>
                        <a:t>Vyhledavač (všudybyl)</a:t>
                      </a: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Extrovert, aktivní a zvědavý,</a:t>
                      </a:r>
                      <a:r>
                        <a:rPr lang="cs-CZ" sz="1200" baseline="0"/>
                        <a:t> komunikativní</a:t>
                      </a:r>
                      <a:endParaRPr lang="cs-CZ" sz="12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Schopnost seznamovat se s lidmi a orientovat se v nových situacích, dovednost nacházet nové</a:t>
                      </a:r>
                      <a:r>
                        <a:rPr lang="cs-CZ" sz="1200" baseline="0"/>
                        <a:t> možnosti a příležitosti</a:t>
                      </a:r>
                      <a:endParaRPr lang="cs-CZ" sz="12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Tendence</a:t>
                      </a:r>
                      <a:r>
                        <a:rPr lang="cs-CZ" sz="1200" baseline="0"/>
                        <a:t> k povrchnosti a rychlé ztrátě počátečního zájmu a zaujetí pro věc</a:t>
                      </a:r>
                      <a:endParaRPr lang="cs-CZ" sz="12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 b="1"/>
                        <a:t>Kontrolor – vyhodnocovač</a:t>
                      </a:r>
                      <a:r>
                        <a:rPr lang="cs-CZ" sz="1200" b="1" baseline="0"/>
                        <a:t> (analytik)</a:t>
                      </a:r>
                      <a:endParaRPr lang="cs-CZ" sz="1200" b="1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Věcný, neemocinální,</a:t>
                      </a:r>
                      <a:r>
                        <a:rPr lang="cs-CZ" sz="1200" baseline="0"/>
                        <a:t> opatrný</a:t>
                      </a:r>
                      <a:endParaRPr lang="cs-CZ" sz="12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/>
                        <a:t>Bystrý úsudek, rezervovanost, důslednost</a:t>
                      </a:r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 dirty="0"/>
                        <a:t>Schází mu inspirace</a:t>
                      </a:r>
                      <a:r>
                        <a:rPr lang="cs-CZ" sz="1200" baseline="0" dirty="0"/>
                        <a:t> a schopnost motivovat lidi</a:t>
                      </a:r>
                      <a:endParaRPr lang="cs-CZ" sz="12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97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Pomůckou při sestavování pracovních týmů může být Belbinova typologie týmových rolí.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Představuje předhled různých typů chování – 9 týmových rolí.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Týmové role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49473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/>
          </a:p>
          <a:p>
            <a:pPr marL="285750" lvl="0" indent="-285750" algn="just"/>
            <a:endParaRPr lang="cs-CZ" sz="1400" b="1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942" y="1059582"/>
            <a:ext cx="5296651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89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Hledisko osobních typů: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Osobní typy jsou POZITIVNÍ a NEGATIVNÍ.</a:t>
            </a:r>
          </a:p>
          <a:p>
            <a:pPr lvl="1"/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Výběr pracovníků do týmu by měl být proveden tak, aby převažovaly positivní typy.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Týmové role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49473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217742"/>
            <a:ext cx="2529050" cy="25694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374" y="1130151"/>
            <a:ext cx="3004960" cy="289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773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Cíle, které si jednotlivec stanoví jsou primárně sebestředné - egocentrické - pro maximální zhodnocení a naplnění svého vlastního života.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Energetizace týmu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49473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/>
          </a:p>
          <a:p>
            <a:pPr marL="0" lvl="0" indent="0" algn="just">
              <a:buNone/>
            </a:pPr>
            <a:endParaRPr lang="cs-CZ" sz="1400" b="1" dirty="0"/>
          </a:p>
          <a:p>
            <a:pPr lvl="0"/>
            <a:r>
              <a:rPr lang="cs-CZ" sz="1400" dirty="0"/>
              <a:t>Cílem </a:t>
            </a:r>
            <a:r>
              <a:rPr lang="cs-CZ" sz="1400" b="1" dirty="0"/>
              <a:t>firemní kultury </a:t>
            </a:r>
            <a:r>
              <a:rPr lang="cs-CZ" sz="1400" dirty="0"/>
              <a:t>je nasměrovat jednotlivce pro zájmy etnika = firmy, dosáhnout jeho </a:t>
            </a:r>
            <a:r>
              <a:rPr lang="cs-CZ" sz="1400" b="1" dirty="0"/>
              <a:t>etnocentrické orientace.</a:t>
            </a:r>
          </a:p>
          <a:p>
            <a:pPr lvl="0"/>
            <a:endParaRPr lang="cs-CZ" sz="1400" b="1" dirty="0"/>
          </a:p>
          <a:p>
            <a:pPr lvl="0"/>
            <a:r>
              <a:rPr lang="cs-CZ" sz="1400" dirty="0"/>
              <a:t>V případě, že jednotlivec pozná, pocítí a bude považovat za dlouhodobě přínosné, že naplnění jeho potřeb a cílů je v </a:t>
            </a:r>
            <a:r>
              <a:rPr lang="cs-CZ" sz="1400" b="1" dirty="0"/>
              <a:t>souladu s cíli skupiny nebo firmy</a:t>
            </a:r>
            <a:r>
              <a:rPr lang="cs-CZ" sz="1400" dirty="0"/>
              <a:t>, bude ochoten orientovat svou životní energii tímto směrem - </a:t>
            </a:r>
            <a:r>
              <a:rPr lang="cs-CZ" sz="1400" b="1" dirty="0"/>
              <a:t>etnocentricky</a:t>
            </a:r>
            <a:r>
              <a:rPr lang="cs-CZ" sz="1400" dirty="0"/>
              <a:t>.</a:t>
            </a:r>
          </a:p>
          <a:p>
            <a:pPr lvl="0"/>
            <a:endParaRPr lang="cs-CZ" sz="1400" dirty="0"/>
          </a:p>
          <a:p>
            <a:pPr lvl="0"/>
            <a:r>
              <a:rPr lang="cs-CZ" sz="1400" dirty="0"/>
              <a:t>Stavy energetizace jsou manažerskou klasifikací chování jednotlivce v různých pracovních situacích.</a:t>
            </a:r>
          </a:p>
          <a:p>
            <a:pPr lvl="0"/>
            <a:endParaRPr lang="cs-CZ" sz="1400" dirty="0"/>
          </a:p>
          <a:p>
            <a:pPr lvl="0"/>
            <a:r>
              <a:rPr lang="cs-CZ" sz="1400" dirty="0"/>
              <a:t>Manažer volí nástroje firemní kultury, aby dosáhl pro firmu žádoucích stavů energetizace.</a:t>
            </a:r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562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Stavy energetizace jednotlivce jsou následující: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Energetizace týmu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49473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/>
          </a:p>
          <a:p>
            <a:pPr marL="400050" lvl="0" indent="-400050" algn="just">
              <a:buFont typeface="+mj-lt"/>
              <a:buAutoNum type="romanUcPeriod"/>
            </a:pPr>
            <a:r>
              <a:rPr lang="cs-CZ" sz="1400" b="1" dirty="0"/>
              <a:t>Spolupodnikatel</a:t>
            </a:r>
            <a:r>
              <a:rPr lang="cs-CZ" sz="1400" dirty="0"/>
              <a:t> - v turbulenci podnikatelského prostředí nachází výzvy a příležitosti pro dlouhodobý úspěch firmy - Heslo: „Neznám problémy, jen nové výzvy!“</a:t>
            </a:r>
          </a:p>
          <a:p>
            <a:pPr marL="400050" lvl="0" indent="-400050" algn="just">
              <a:buFont typeface="+mj-lt"/>
              <a:buAutoNum type="romanUcPeriod"/>
            </a:pPr>
            <a:endParaRPr lang="cs-CZ" sz="1400" dirty="0"/>
          </a:p>
          <a:p>
            <a:pPr marL="400050" lvl="0" indent="-400050" algn="just">
              <a:buFont typeface="+mj-lt"/>
              <a:buAutoNum type="romanUcPeriod"/>
            </a:pPr>
            <a:r>
              <a:rPr lang="cs-CZ" sz="1400" b="1" dirty="0"/>
              <a:t>Zlepšovatel</a:t>
            </a:r>
            <a:r>
              <a:rPr lang="cs-CZ" sz="1400" dirty="0"/>
              <a:t> - zdokonaluje stávající procesy a vztahy ve firmě - Heslo: „Vše lze zlepšit!“</a:t>
            </a:r>
          </a:p>
          <a:p>
            <a:pPr marL="400050" lvl="0" indent="-400050" algn="just">
              <a:buFont typeface="+mj-lt"/>
              <a:buAutoNum type="romanUcPeriod"/>
            </a:pPr>
            <a:endParaRPr lang="cs-CZ" sz="1400" dirty="0"/>
          </a:p>
          <a:p>
            <a:pPr marL="400050" lvl="0" indent="-400050" algn="just">
              <a:buFont typeface="+mj-lt"/>
              <a:buAutoNum type="romanUcPeriod"/>
            </a:pPr>
            <a:r>
              <a:rPr lang="cs-CZ" sz="1400" b="1" dirty="0"/>
              <a:t>Plnič</a:t>
            </a:r>
            <a:r>
              <a:rPr lang="cs-CZ" sz="1400" dirty="0"/>
              <a:t> - plní svědomitě firemní příkazy a zákazy, aby vytvořil produkt pro zákazníka - Heslo: „Jen do výše svého platu!“</a:t>
            </a:r>
          </a:p>
          <a:p>
            <a:pPr marL="400050" lvl="0" indent="-400050" algn="just">
              <a:buFont typeface="+mj-lt"/>
              <a:buAutoNum type="romanUcPeriod"/>
            </a:pPr>
            <a:endParaRPr lang="cs-CZ" sz="1400" dirty="0"/>
          </a:p>
          <a:p>
            <a:pPr marL="400050" lvl="0" indent="-400050" algn="just">
              <a:buFont typeface="+mj-lt"/>
              <a:buAutoNum type="romanUcPeriod"/>
            </a:pPr>
            <a:r>
              <a:rPr lang="cs-CZ" sz="1400" b="1" dirty="0" err="1"/>
              <a:t>Poloplnič</a:t>
            </a:r>
            <a:r>
              <a:rPr lang="cs-CZ" sz="1400" dirty="0"/>
              <a:t> - zájmem je vydělat peníze bez poskytnutí odpovídající práce - Heslo: „Nedělat, vydělat!“</a:t>
            </a:r>
          </a:p>
          <a:p>
            <a:pPr marL="400050" lvl="0" indent="-400050" algn="just">
              <a:buFont typeface="+mj-lt"/>
              <a:buAutoNum type="romanUcPeriod"/>
            </a:pPr>
            <a:endParaRPr lang="cs-CZ" sz="1400" dirty="0"/>
          </a:p>
          <a:p>
            <a:pPr marL="400050" lvl="0" indent="-400050" algn="just">
              <a:buFont typeface="+mj-lt"/>
              <a:buAutoNum type="romanUcPeriod"/>
            </a:pPr>
            <a:r>
              <a:rPr lang="cs-CZ" sz="1400" b="1" dirty="0"/>
              <a:t>Egocentrik</a:t>
            </a:r>
            <a:r>
              <a:rPr lang="cs-CZ" sz="1400" dirty="0"/>
              <a:t> - působí proti zájmům firmy, „krade“ firemní prostředky a zdroje - Heslo: „Kdo nekrade, okrádá rodinu!“</a:t>
            </a:r>
            <a:endParaRPr lang="cs-CZ" sz="1400" b="1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114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91630"/>
            <a:ext cx="3175756" cy="30963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Stavy energetizace a stability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Energetizace týmu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15308" y="149473"/>
            <a:ext cx="4104456" cy="464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308" y="578927"/>
            <a:ext cx="5327020" cy="40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86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0634" y="226940"/>
            <a:ext cx="5273365" cy="3892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lvl="0" indent="0" algn="just">
              <a:buClr>
                <a:srgbClr val="000000"/>
              </a:buClr>
              <a:buNone/>
            </a:pPr>
            <a:r>
              <a:rPr lang="cs-CZ" sz="1800" b="1" dirty="0"/>
              <a:t>Tým vítězů</a:t>
            </a:r>
          </a:p>
          <a:p>
            <a:pPr lvl="0" algn="just">
              <a:buClr>
                <a:srgbClr val="000000"/>
              </a:buClr>
            </a:pPr>
            <a:endParaRPr lang="cs-CZ" sz="1800" dirty="0"/>
          </a:p>
          <a:p>
            <a:pPr marL="80010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Má skvělé vůdce.</a:t>
            </a:r>
          </a:p>
          <a:p>
            <a:pPr marL="80010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Je tvořen správnými lidmi.</a:t>
            </a:r>
          </a:p>
          <a:p>
            <a:pPr marL="80010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Hraje, aby vyhrál.</a:t>
            </a:r>
          </a:p>
          <a:p>
            <a:pPr marL="80010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Snaží se pomoci k úspěchu členům týmu.</a:t>
            </a:r>
          </a:p>
          <a:p>
            <a:pPr marL="80010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Stále se snaží zlepšovat.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285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48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00192" y="3723878"/>
            <a:ext cx="267207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Nejčastější bariéry v budování prostředí a týmových vztahů ze strany řídících úrovní.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97743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dirty="0"/>
          </a:p>
          <a:p>
            <a:pPr marL="0" lvl="3" indent="0">
              <a:buNone/>
            </a:pPr>
            <a:endParaRPr lang="cs-CZ" sz="1200" dirty="0">
              <a:solidFill>
                <a:srgbClr val="30787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07871"/>
                </a:solidFill>
              </a:rPr>
              <a:t>Nedostatečná podpora </a:t>
            </a:r>
            <a:r>
              <a:rPr lang="cs-CZ" sz="1200" dirty="0">
                <a:solidFill>
                  <a:srgbClr val="307871"/>
                </a:solidFill>
              </a:rPr>
              <a:t>projektu ze strany nejvyšších projektových autorit, sponzora projektu, top managementu.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07871"/>
                </a:solidFill>
              </a:rPr>
              <a:t>Neochota v delegování </a:t>
            </a:r>
            <a:r>
              <a:rPr lang="cs-CZ" sz="1200" dirty="0">
                <a:solidFill>
                  <a:srgbClr val="307871"/>
                </a:solidFill>
              </a:rPr>
              <a:t>autority (raději si vše udělám sám – z nadměrného perfekcionismu).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07871"/>
                </a:solidFill>
              </a:rPr>
              <a:t>Přemíra tvrdého direktivního řízení</a:t>
            </a:r>
            <a:r>
              <a:rPr lang="cs-CZ" sz="1200" dirty="0">
                <a:solidFill>
                  <a:srgbClr val="307871"/>
                </a:solidFill>
              </a:rPr>
              <a:t>, nedostatek diskuse, individualismus převládající nad týmovým přístupem.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07871"/>
                </a:solidFill>
              </a:rPr>
              <a:t>Nadměrná demokratičnost řízení</a:t>
            </a:r>
            <a:r>
              <a:rPr lang="cs-CZ" sz="1200" dirty="0">
                <a:solidFill>
                  <a:srgbClr val="307871"/>
                </a:solidFill>
              </a:rPr>
              <a:t>, tam kde to není vhodné.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07871"/>
                </a:solidFill>
              </a:rPr>
              <a:t>Nevhodné manažerské taktiky </a:t>
            </a:r>
            <a:r>
              <a:rPr lang="cs-CZ" sz="1200" dirty="0">
                <a:solidFill>
                  <a:srgbClr val="307871"/>
                </a:solidFill>
              </a:rPr>
              <a:t>v řízení a kontrole, špatně nastavené priority.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07871"/>
                </a:solidFill>
              </a:rPr>
              <a:t>Neočekávané negativní vlivy </a:t>
            </a:r>
            <a:r>
              <a:rPr lang="cs-CZ" sz="1200" dirty="0">
                <a:solidFill>
                  <a:srgbClr val="307871"/>
                </a:solidFill>
              </a:rPr>
              <a:t>z okolí projektu.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07871"/>
                </a:solidFill>
              </a:rPr>
              <a:t>Krize</a:t>
            </a:r>
            <a:r>
              <a:rPr lang="cs-CZ" sz="1200" dirty="0">
                <a:solidFill>
                  <a:srgbClr val="307871"/>
                </a:solidFill>
              </a:rPr>
              <a:t>, </a:t>
            </a:r>
            <a:r>
              <a:rPr lang="cs-CZ" sz="1200" b="1" dirty="0">
                <a:solidFill>
                  <a:srgbClr val="307871"/>
                </a:solidFill>
              </a:rPr>
              <a:t>spěch</a:t>
            </a:r>
            <a:r>
              <a:rPr lang="cs-CZ" sz="1200" dirty="0">
                <a:solidFill>
                  <a:srgbClr val="307871"/>
                </a:solidFill>
              </a:rPr>
              <a:t>, </a:t>
            </a:r>
            <a:r>
              <a:rPr lang="cs-CZ" sz="1200" b="1" dirty="0">
                <a:solidFill>
                  <a:srgbClr val="307871"/>
                </a:solidFill>
              </a:rPr>
              <a:t>neorganizovanost</a:t>
            </a:r>
            <a:r>
              <a:rPr lang="cs-CZ" sz="1200" dirty="0">
                <a:solidFill>
                  <a:srgbClr val="307871"/>
                </a:solidFill>
              </a:rPr>
              <a:t>, </a:t>
            </a:r>
            <a:r>
              <a:rPr lang="cs-CZ" sz="1200" b="1" dirty="0">
                <a:solidFill>
                  <a:srgbClr val="307871"/>
                </a:solidFill>
              </a:rPr>
              <a:t>nedostatek </a:t>
            </a:r>
            <a:r>
              <a:rPr lang="cs-CZ" sz="1200" dirty="0">
                <a:solidFill>
                  <a:srgbClr val="307871"/>
                </a:solidFill>
              </a:rPr>
              <a:t>členů týmu.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307871"/>
                </a:solidFill>
              </a:rPr>
              <a:t>Mezilidské konflikty</a:t>
            </a:r>
            <a:r>
              <a:rPr lang="cs-CZ" sz="1200" dirty="0">
                <a:solidFill>
                  <a:srgbClr val="307871"/>
                </a:solidFill>
              </a:rPr>
              <a:t>, nedostatek osobní tolerance.</a:t>
            </a:r>
          </a:p>
          <a:p>
            <a:pPr marL="0" lvl="3"/>
            <a:endParaRPr lang="cs-CZ" sz="1400" b="1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2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projektového týmu - doporučení  k odstranění potencionálních bariér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15308" y="0"/>
            <a:ext cx="4241068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/>
            <a:endParaRPr lang="cs-CZ" sz="1400" dirty="0">
              <a:solidFill>
                <a:srgbClr val="262673"/>
              </a:solidFill>
            </a:endParaRPr>
          </a:p>
          <a:p>
            <a:pPr marL="285750" lvl="3" indent="-285750"/>
            <a:endParaRPr lang="cs-CZ" sz="14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Vysvětlení  cílů projektu účastníkům, projektovému týmu (ověřit, zda bylo vše pochopeno).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Čas pro osobní schůzky s členy (ověřit míru jejich souhlasu, vymezení rolí, očekávání od práce a týmu, vysvětlit organizační strukturu projektu a jednotlivých rolí).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Některý člen neprojevuje zájem – zvážit změnu obsazení </a:t>
            </a:r>
            <a:br>
              <a:rPr lang="cs-CZ" sz="1200" dirty="0">
                <a:solidFill>
                  <a:srgbClr val="307871"/>
                </a:solidFill>
              </a:rPr>
            </a:br>
            <a:r>
              <a:rPr lang="cs-CZ" sz="1200" dirty="0">
                <a:solidFill>
                  <a:srgbClr val="307871"/>
                </a:solidFill>
              </a:rPr>
              <a:t>co nejdříve.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Pravidelně a komplexně informovat členy.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Podporovat pozitivní nálady, úspěch projektu, povzbuzovat členy.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Spolupracovat s managementem.</a:t>
            </a:r>
          </a:p>
          <a:p>
            <a:pPr marL="0" lvl="3"/>
            <a:endParaRPr lang="cs-CZ" sz="1400" b="1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8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řízení projektového týmu: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411186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0" lvl="3" indent="0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Obsazování pracovních pozic.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Školení a trénink pro výkon povinností.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Dohled, udělování pokynů a jejich kontrola.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Delegování pracovních povinností a s nimi spojené potřebné autority a odpovědnosti.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Motivace – povzbuzení a související uspokojování potřeb.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Poskytování rad, doporučení, konzultace.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307871"/>
              </a:solidFill>
            </a:endParaRP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307871"/>
                </a:solidFill>
              </a:rPr>
              <a:t>Koordinace aktivit.</a:t>
            </a:r>
          </a:p>
          <a:p>
            <a:pPr marL="0" lvl="3"/>
            <a:endParaRPr lang="cs-CZ" sz="1400" b="1" dirty="0"/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0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projektového týmu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(způsoby výkonu a přijetí rozhodování autority)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375182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cs-CZ" sz="1400" dirty="0">
              <a:solidFill>
                <a:srgbClr val="262673"/>
              </a:solidFill>
            </a:endParaRP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Rozhodnutí vykonaná nadřízením.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Rozhodnutí vykonaná nadřízeným po předchozím dialogu nebo vysvětlení.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Rozhodnutí vykonaná nadřízeným za spoluúčasti podřízeného nebo rozhodnutí vykonaná podřízeným s povzbuzením nadřízeného.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Rozhodnutí vykonaná podřízeným.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0" lvl="3" indent="0">
              <a:buNone/>
            </a:pPr>
            <a:r>
              <a:rPr lang="cs-CZ" sz="1200" b="1" dirty="0"/>
              <a:t>Způsob</a:t>
            </a:r>
            <a:r>
              <a:rPr lang="cs-CZ" sz="1200" dirty="0"/>
              <a:t> </a:t>
            </a:r>
            <a:r>
              <a:rPr lang="cs-CZ" sz="1200" b="1" dirty="0"/>
              <a:t>přijetí rozhodnutí</a:t>
            </a:r>
            <a:r>
              <a:rPr lang="cs-CZ" sz="1200" dirty="0"/>
              <a:t>: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Vstřícný – rozhodnutí je přijato (podřízený je zavázán pokynem, motivován k výkonu).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Nevstřícný</a:t>
            </a:r>
          </a:p>
          <a:p>
            <a:pPr marL="0" lvl="3" indent="0">
              <a:buNone/>
            </a:pPr>
            <a:endParaRPr lang="cs-CZ" sz="1200" dirty="0"/>
          </a:p>
          <a:p>
            <a:pPr marL="0" lvl="3" indent="0">
              <a:buNone/>
            </a:pPr>
            <a:endParaRPr lang="cs-CZ" sz="1200" dirty="0"/>
          </a:p>
          <a:p>
            <a:pPr marL="0" lvl="3" indent="0">
              <a:buNone/>
            </a:pPr>
            <a:r>
              <a:rPr lang="cs-CZ" sz="1200" b="1" dirty="0"/>
              <a:t>Schopnosti rozhodnutí vykonat</a:t>
            </a:r>
            <a:r>
              <a:rPr lang="cs-CZ" sz="1200" dirty="0"/>
              <a:t>: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Je schopen jej vykonat – tj. má znalosti a zdroje potřebné k výkonu.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cs-CZ" sz="1200" dirty="0"/>
              <a:t>Není schopen jej vykonat.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9761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12231</TotalTime>
  <Words>5652</Words>
  <Application>Microsoft Office PowerPoint</Application>
  <PresentationFormat>Předvádění na obrazovce (16:9)</PresentationFormat>
  <Paragraphs>1183</Paragraphs>
  <Slides>59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5" baseType="lpstr">
      <vt:lpstr>Arial</vt:lpstr>
      <vt:lpstr>Calibri</vt:lpstr>
      <vt:lpstr>Enriqueta</vt:lpstr>
      <vt:lpstr>Times New Roman</vt:lpstr>
      <vt:lpstr>Wingdings</vt:lpstr>
      <vt:lpstr>SLU</vt:lpstr>
      <vt:lpstr>Projektový tým</vt:lpstr>
      <vt:lpstr>Obsahové zaměření přednášky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340</cp:revision>
  <dcterms:created xsi:type="dcterms:W3CDTF">2016-07-06T15:42:34Z</dcterms:created>
  <dcterms:modified xsi:type="dcterms:W3CDTF">2020-09-14T13:31:01Z</dcterms:modified>
</cp:coreProperties>
</file>