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0"/>
  </p:notesMasterIdLst>
  <p:sldIdLst>
    <p:sldId id="257" r:id="rId2"/>
    <p:sldId id="259" r:id="rId3"/>
    <p:sldId id="258" r:id="rId4"/>
    <p:sldId id="282" r:id="rId5"/>
    <p:sldId id="283" r:id="rId6"/>
    <p:sldId id="284" r:id="rId7"/>
    <p:sldId id="285" r:id="rId8"/>
    <p:sldId id="286" r:id="rId9"/>
    <p:sldId id="287" r:id="rId10"/>
    <p:sldId id="288" r:id="rId11"/>
    <p:sldId id="289" r:id="rId12"/>
    <p:sldId id="290" r:id="rId13"/>
    <p:sldId id="291" r:id="rId14"/>
    <p:sldId id="292" r:id="rId15"/>
    <p:sldId id="293" r:id="rId16"/>
    <p:sldId id="294" r:id="rId17"/>
    <p:sldId id="295" r:id="rId18"/>
    <p:sldId id="296" r:id="rId19"/>
    <p:sldId id="297" r:id="rId20"/>
    <p:sldId id="298" r:id="rId21"/>
    <p:sldId id="299" r:id="rId22"/>
    <p:sldId id="300" r:id="rId23"/>
    <p:sldId id="301" r:id="rId24"/>
    <p:sldId id="302" r:id="rId25"/>
    <p:sldId id="303" r:id="rId26"/>
    <p:sldId id="304" r:id="rId27"/>
    <p:sldId id="305" r:id="rId28"/>
    <p:sldId id="281" r:id="rId29"/>
  </p:sldIdLst>
  <p:sldSz cx="9144000" cy="5143500" type="screen16x9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957" autoAdjust="0"/>
  </p:normalViewPr>
  <p:slideViewPr>
    <p:cSldViewPr>
      <p:cViewPr varScale="1">
        <p:scale>
          <a:sx n="137" d="100"/>
          <a:sy n="137" d="100"/>
        </p:scale>
        <p:origin x="258" y="11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29.09.2021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058937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294064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  <a:prstGeom prst="rect">
            <a:avLst/>
          </a:prstGeom>
        </p:spPr>
        <p:txBody>
          <a:bodyPr lIns="68580" tIns="34290" rIns="68580" bIns="34290" anchor="b"/>
          <a:lstStyle>
            <a:lvl1pPr algn="ctr">
              <a:defRPr sz="45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  <a:prstGeom prst="rect">
            <a:avLst/>
          </a:prstGeom>
        </p:spPr>
        <p:txBody>
          <a:bodyPr lIns="68580" tIns="34290" rIns="68580" bIns="34290"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40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fld id="{F066A928-83BD-4B3B-AB3B-789638C2D817}" type="datetime1">
              <a:rPr lang="cs-CZ" smtClean="0"/>
              <a:t>29.09.2021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234032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lIns="68580" tIns="34290" rIns="68580" bIns="34290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lIns="68580" tIns="34290" rIns="68580" bIns="3429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fld id="{3E9BAEC6-A37A-4403-B919-4854A6448652}" type="datetimeFigureOut">
              <a:rPr lang="cs-CZ" smtClean="0"/>
              <a:pPr/>
              <a:t>29.09.2021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fld id="{2DA23C2D-3845-4F8C-9F64-DBE4B5B8108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56715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3" r:id="rId4"/>
    <p:sldLayoutId id="2147483654" r:id="rId5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4328" y="3939903"/>
            <a:ext cx="936104" cy="730162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395537" y="2365809"/>
            <a:ext cx="6704527" cy="2304256"/>
          </a:xfrm>
          <a:prstGeom prst="rect">
            <a:avLst/>
          </a:prstGeom>
          <a:solidFill>
            <a:schemeClr val="tx1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91438" tIns="45719" rIns="91438" bIns="45719" rtlCol="0" anchor="ctr"/>
          <a:lstStyle/>
          <a:p>
            <a:pPr algn="ctr"/>
            <a:r>
              <a:rPr lang="cs-CZ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Prezentace předmětu:</a:t>
            </a:r>
          </a:p>
          <a:p>
            <a:pPr algn="ctr"/>
            <a:r>
              <a:rPr lang="cs-CZ" sz="2000" b="1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SOCIÁLNÍ PODNIKÁNÍ</a:t>
            </a:r>
          </a:p>
          <a:p>
            <a:pPr algn="ctr"/>
            <a:r>
              <a:rPr lang="cs-CZ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Vyučující:</a:t>
            </a:r>
          </a:p>
          <a:p>
            <a:pPr algn="ctr"/>
            <a:r>
              <a:rPr lang="cs-CZ" b="1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Doc. Jarmila Šebestová, Ph.D.</a:t>
            </a:r>
          </a:p>
          <a:p>
            <a:pPr algn="ctr"/>
            <a:r>
              <a:rPr lang="cs-CZ" b="1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Ing. Vojtěch Beck</a:t>
            </a: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0" y="700089"/>
            <a:ext cx="5111750" cy="2159000"/>
          </a:xfrm>
          <a:prstGeom prst="rect">
            <a:avLst/>
          </a:prstGeom>
        </p:spPr>
        <p:txBody>
          <a:bodyPr lIns="68580" tIns="34290" rIns="68580" bIns="34290" anchor="t">
            <a:normAutofit/>
          </a:bodyPr>
          <a:lstStyle/>
          <a:p>
            <a:pPr algn="l"/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</a:t>
            </a: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prezentace</a:t>
            </a: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7313614"/>
              </p:ext>
            </p:extLst>
          </p:nvPr>
        </p:nvGraphicFramePr>
        <p:xfrm>
          <a:off x="539552" y="1563901"/>
          <a:ext cx="6480720" cy="4356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66916">
                  <a:extLst>
                    <a:ext uri="{9D8B030D-6E8A-4147-A177-3AD203B41FA5}">
                      <a16:colId xmlns:a16="http://schemas.microsoft.com/office/drawing/2014/main" val="3755197986"/>
                    </a:ext>
                  </a:extLst>
                </a:gridCol>
                <a:gridCol w="4213804">
                  <a:extLst>
                    <a:ext uri="{9D8B030D-6E8A-4147-A177-3AD203B41FA5}">
                      <a16:colId xmlns:a16="http://schemas.microsoft.com/office/drawing/2014/main" val="4011610095"/>
                    </a:ext>
                  </a:extLst>
                </a:gridCol>
              </a:tblGrid>
              <a:tr h="217805">
                <a:tc>
                  <a:txBody>
                    <a:bodyPr/>
                    <a:lstStyle/>
                    <a:p>
                      <a:pPr indent="180340" algn="l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Název projektu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Rozvoj vzdělávání na Slezské univerzitě v Opavě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6872320"/>
                  </a:ext>
                </a:extLst>
              </a:tr>
              <a:tr h="217805"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Registrační číslo projektu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b="1" dirty="0">
                          <a:solidFill>
                            <a:schemeClr val="bg1"/>
                          </a:solidFill>
                          <a:effectLst/>
                        </a:rPr>
                        <a:t>CZ.02.2.69/0.0./0.0/16_015/0002400</a:t>
                      </a:r>
                      <a:endParaRPr lang="cs-CZ" sz="12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2484205"/>
                  </a:ext>
                </a:extLst>
              </a:tr>
            </a:tbl>
          </a:graphicData>
        </a:graphic>
      </p:graphicFrame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1878013" y="2826823"/>
            <a:ext cx="184727" cy="369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38" tIns="45719" rIns="91438" bIns="45719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1025" name="Obrázek 8" descr="Logolink_OP_VVV_hor_barva_cz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5074" y="250328"/>
            <a:ext cx="5505450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878013" y="4557199"/>
            <a:ext cx="184727" cy="369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38" tIns="45719" rIns="91438" bIns="45719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156408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0F9B5D3-D54B-4A62-A5D5-672B000BDC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Teorie třetího sektoru</a:t>
            </a:r>
          </a:p>
        </p:txBody>
      </p:sp>
      <p:sp>
        <p:nvSpPr>
          <p:cNvPr id="3" name="Obdélník 2">
            <a:extLst>
              <a:ext uri="{FF2B5EF4-FFF2-40B4-BE49-F238E27FC236}">
                <a16:creationId xmlns:a16="http://schemas.microsoft.com/office/drawing/2014/main" id="{FC394EF0-BA84-40D3-BE4A-A60FA06FEF6B}"/>
              </a:ext>
            </a:extLst>
          </p:cNvPr>
          <p:cNvSpPr/>
          <p:nvPr/>
        </p:nvSpPr>
        <p:spPr>
          <a:xfrm>
            <a:off x="827584" y="1200029"/>
            <a:ext cx="7920880" cy="28096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15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 dnešní době je sociální ekonomika hodně spojovaná i s pojmem třetí sektor. </a:t>
            </a:r>
          </a:p>
          <a:p>
            <a:pPr marL="285750" indent="-285750">
              <a:lnSpc>
                <a:spcPct val="115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Jedná se v podstatě o synonymum konceptu sociální ekonomiky. </a:t>
            </a:r>
          </a:p>
          <a:p>
            <a:pPr marL="285750" indent="-285750">
              <a:lnSpc>
                <a:spcPct val="115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 třetím sektorem je velmi často spojován také neziskový či občanský sektor. </a:t>
            </a:r>
          </a:p>
          <a:p>
            <a:pPr marL="285750" indent="-285750">
              <a:lnSpc>
                <a:spcPct val="115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Úloha a velikost tohoto odvětví se v jednotlivých zemích liší, v neposlední řadě v oblasti sociálních služeb.</a:t>
            </a:r>
          </a:p>
          <a:p>
            <a:pPr marL="285750" indent="-285750">
              <a:lnSpc>
                <a:spcPct val="115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Třetí sektor tedy zosobňuje roli prostředníka mezi jednotlivými sektory (</a:t>
            </a:r>
            <a:r>
              <a:rPr lang="cs-CZ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Evers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1995). Zastupuje pozici sociální, politickou i alternativního poskytovatele služeb.</a:t>
            </a:r>
          </a:p>
        </p:txBody>
      </p:sp>
    </p:spTree>
    <p:extLst>
      <p:ext uri="{BB962C8B-B14F-4D97-AF65-F5344CB8AC3E}">
        <p14:creationId xmlns:p14="http://schemas.microsoft.com/office/powerpoint/2010/main" val="175988743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665849F-295E-4299-92B1-66F6BBB91C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Trojúhelník blahobytu</a:t>
            </a:r>
          </a:p>
        </p:txBody>
      </p:sp>
      <p:sp>
        <p:nvSpPr>
          <p:cNvPr id="3" name="Obdélník 2">
            <a:extLst>
              <a:ext uri="{FF2B5EF4-FFF2-40B4-BE49-F238E27FC236}">
                <a16:creationId xmlns:a16="http://schemas.microsoft.com/office/drawing/2014/main" id="{FA36D999-1C4C-429B-9526-8D566308BEF6}"/>
              </a:ext>
            </a:extLst>
          </p:cNvPr>
          <p:cNvSpPr/>
          <p:nvPr/>
        </p:nvSpPr>
        <p:spPr>
          <a:xfrm>
            <a:off x="395536" y="1123084"/>
            <a:ext cx="4176464" cy="25531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15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Třetí sektor je velmi dobře viditelný na trojúhelníku blahobytu.</a:t>
            </a:r>
          </a:p>
          <a:p>
            <a:pPr marL="285750" indent="-285750">
              <a:lnSpc>
                <a:spcPct val="115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Lze vidět, že třetí sektor je součástí veřejného sektoru, komunity i trhu.  </a:t>
            </a:r>
          </a:p>
          <a:p>
            <a:pPr marL="285750" indent="-285750">
              <a:lnSpc>
                <a:spcPct val="115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Třetí sektor protíná jak ziskovou, tak neziskovou linii, jež odráží myšlenku tvůrce, Viktora </a:t>
            </a:r>
            <a:r>
              <a:rPr lang="cs-CZ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Pestoffa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B3E06AE7-7FBF-4DF2-BF58-59104F1E483E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4427984" y="1059582"/>
            <a:ext cx="4494530" cy="3270250"/>
          </a:xfrm>
          <a:prstGeom prst="rect">
            <a:avLst/>
          </a:prstGeom>
        </p:spPr>
      </p:pic>
      <p:sp>
        <p:nvSpPr>
          <p:cNvPr id="5" name="Obdélník 4">
            <a:extLst>
              <a:ext uri="{FF2B5EF4-FFF2-40B4-BE49-F238E27FC236}">
                <a16:creationId xmlns:a16="http://schemas.microsoft.com/office/drawing/2014/main" id="{F9ED4837-7BF5-4E19-BCB2-7AD4B511CD67}"/>
              </a:ext>
            </a:extLst>
          </p:cNvPr>
          <p:cNvSpPr/>
          <p:nvPr/>
        </p:nvSpPr>
        <p:spPr>
          <a:xfrm>
            <a:off x="4331377" y="4351981"/>
            <a:ext cx="4572000" cy="27699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cs-CZ" sz="1200" dirty="0">
                <a:latin typeface="Times New Roman" panose="02020603050405020304" pitchFamily="18" charset="0"/>
                <a:ea typeface="Calibri" panose="020F0502020204030204" pitchFamily="34" charset="0"/>
              </a:rPr>
              <a:t>Zdroj: </a:t>
            </a:r>
            <a:r>
              <a:rPr lang="cs-CZ" sz="12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Hyánek</a:t>
            </a:r>
            <a:r>
              <a:rPr lang="cs-CZ" sz="1200" dirty="0"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cs-CZ" sz="12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Škarabelová</a:t>
            </a:r>
            <a:r>
              <a:rPr lang="cs-CZ" sz="1200" dirty="0"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cs-CZ" sz="12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Řeřuchová</a:t>
            </a:r>
            <a:r>
              <a:rPr lang="cs-CZ" sz="1200" dirty="0">
                <a:latin typeface="Times New Roman" panose="02020603050405020304" pitchFamily="18" charset="0"/>
                <a:ea typeface="Calibri" panose="020F0502020204030204" pitchFamily="34" charset="0"/>
              </a:rPr>
              <a:t> 2005</a:t>
            </a:r>
            <a:endParaRPr lang="cs-CZ" sz="1200" dirty="0"/>
          </a:p>
        </p:txBody>
      </p:sp>
    </p:spTree>
    <p:extLst>
      <p:ext uri="{BB962C8B-B14F-4D97-AF65-F5344CB8AC3E}">
        <p14:creationId xmlns:p14="http://schemas.microsoft.com/office/powerpoint/2010/main" val="85048923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166F1A8-BC54-465D-9330-3D307DBD3C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Organizace sociální ekonomiky</a:t>
            </a:r>
          </a:p>
        </p:txBody>
      </p:sp>
      <p:sp>
        <p:nvSpPr>
          <p:cNvPr id="3" name="Obdélník 2">
            <a:extLst>
              <a:ext uri="{FF2B5EF4-FFF2-40B4-BE49-F238E27FC236}">
                <a16:creationId xmlns:a16="http://schemas.microsoft.com/office/drawing/2014/main" id="{9CB99D2E-0574-4689-A30E-CE986F541E49}"/>
              </a:ext>
            </a:extLst>
          </p:cNvPr>
          <p:cNvSpPr/>
          <p:nvPr/>
        </p:nvSpPr>
        <p:spPr>
          <a:xfrm>
            <a:off x="323528" y="1203598"/>
            <a:ext cx="7776864" cy="26044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Jsou to organizace, jejichž členové jsou oživeni zásadou vzájemnosti a sledování vzájemných hospodářských nebo sociálních cílů, často prostřednictvím sociální kontroly kapitálu. </a:t>
            </a:r>
          </a:p>
          <a:p>
            <a:pPr marL="285750" indent="-285750" algn="just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Tato definice by zahrnovala všechna družstva a družstevní záložny, neziskové organizace a dobrovolnické organizace, charitativní organizace a nadace, servisní asociace, komunitní podniky a sociální podniky, které používají mechanismů trhu s cílem dosáhnout explicitních sociálních cílů.</a:t>
            </a:r>
          </a:p>
        </p:txBody>
      </p:sp>
    </p:spTree>
    <p:extLst>
      <p:ext uri="{BB962C8B-B14F-4D97-AF65-F5344CB8AC3E}">
        <p14:creationId xmlns:p14="http://schemas.microsoft.com/office/powerpoint/2010/main" val="383783094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72FC396-E1AB-4CCF-9A9D-F6AB57E82D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Rozdělení subjektů ekonomiky</a:t>
            </a:r>
          </a:p>
        </p:txBody>
      </p:sp>
      <p:pic>
        <p:nvPicPr>
          <p:cNvPr id="3" name="Obrázek 2">
            <a:extLst>
              <a:ext uri="{FF2B5EF4-FFF2-40B4-BE49-F238E27FC236}">
                <a16:creationId xmlns:a16="http://schemas.microsoft.com/office/drawing/2014/main" id="{CCF98299-351B-4B05-88E2-50C657B93B07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8212" y="703189"/>
            <a:ext cx="4727575" cy="3280410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Obdélník 3">
            <a:extLst>
              <a:ext uri="{FF2B5EF4-FFF2-40B4-BE49-F238E27FC236}">
                <a16:creationId xmlns:a16="http://schemas.microsoft.com/office/drawing/2014/main" id="{ED491FC6-CF75-404E-B1D4-58D9413B6797}"/>
              </a:ext>
            </a:extLst>
          </p:cNvPr>
          <p:cNvSpPr/>
          <p:nvPr/>
        </p:nvSpPr>
        <p:spPr>
          <a:xfrm>
            <a:off x="3391548" y="4247630"/>
            <a:ext cx="2360903" cy="38536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indent="180340" algn="just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</a:pP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Zdroj: </a:t>
            </a:r>
            <a:r>
              <a:rPr lang="cs-CZ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Restakis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2006</a:t>
            </a:r>
          </a:p>
        </p:txBody>
      </p:sp>
    </p:spTree>
    <p:extLst>
      <p:ext uri="{BB962C8B-B14F-4D97-AF65-F5344CB8AC3E}">
        <p14:creationId xmlns:p14="http://schemas.microsoft.com/office/powerpoint/2010/main" val="71908021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773922B-9E5C-4BF6-B574-1C45D8385D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Přesah sociální ekonomiky</a:t>
            </a:r>
          </a:p>
        </p:txBody>
      </p:sp>
      <p:sp>
        <p:nvSpPr>
          <p:cNvPr id="3" name="Obdélník 2">
            <a:extLst>
              <a:ext uri="{FF2B5EF4-FFF2-40B4-BE49-F238E27FC236}">
                <a16:creationId xmlns:a16="http://schemas.microsoft.com/office/drawing/2014/main" id="{A7508BA7-2E24-455A-A08B-7AB4760873F2}"/>
              </a:ext>
            </a:extLst>
          </p:cNvPr>
          <p:cNvSpPr/>
          <p:nvPr/>
        </p:nvSpPr>
        <p:spPr>
          <a:xfrm>
            <a:off x="611560" y="1264149"/>
            <a:ext cx="7632848" cy="19673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180340" algn="just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</a:pP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 definici sociální ekonomiky je možné najít určité shodné aspekty, pokud se tyto aspekty budou vyhledávat v rámci evropských zemí. </a:t>
            </a:r>
          </a:p>
          <a:p>
            <a:pPr indent="180340" algn="just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</a:pP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Shoda panuje u pojmů, jako je družstvo, nadace, vzájemně prospěšné společnosti nebo spolky poskytující výrobky a služby s ohledem na zájem nejen sociální, ale i ekonomický (</a:t>
            </a:r>
            <a:r>
              <a:rPr lang="cs-CZ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Fonteneau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et al. 2011)</a:t>
            </a:r>
          </a:p>
        </p:txBody>
      </p:sp>
    </p:spTree>
    <p:extLst>
      <p:ext uri="{BB962C8B-B14F-4D97-AF65-F5344CB8AC3E}">
        <p14:creationId xmlns:p14="http://schemas.microsoft.com/office/powerpoint/2010/main" val="276033274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5362B89-2FCD-4521-A2C6-4EE6E61970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520" y="195486"/>
            <a:ext cx="7056784" cy="507703"/>
          </a:xfrm>
        </p:spPr>
        <p:txBody>
          <a:bodyPr/>
          <a:lstStyle/>
          <a:p>
            <a:r>
              <a:rPr lang="cs-CZ" dirty="0"/>
              <a:t>Přesah podnikání v sociální ekonomice </a:t>
            </a:r>
          </a:p>
        </p:txBody>
      </p:sp>
      <p:pic>
        <p:nvPicPr>
          <p:cNvPr id="3" name="Obrázek 2">
            <a:extLst>
              <a:ext uri="{FF2B5EF4-FFF2-40B4-BE49-F238E27FC236}">
                <a16:creationId xmlns:a16="http://schemas.microsoft.com/office/drawing/2014/main" id="{3FC6E195-2DCC-4841-A021-FB23A5BA9476}"/>
              </a:ext>
            </a:extLst>
          </p:cNvPr>
          <p:cNvPicPr/>
          <p:nvPr/>
        </p:nvPicPr>
        <p:blipFill rotWithShape="1">
          <a:blip r:embed="rId2"/>
          <a:srcRect l="14539" t="25747" r="40743" b="21030"/>
          <a:stretch/>
        </p:blipFill>
        <p:spPr bwMode="auto">
          <a:xfrm>
            <a:off x="2915816" y="703189"/>
            <a:ext cx="3390900" cy="3228975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4" name="Obdélník 3">
            <a:extLst>
              <a:ext uri="{FF2B5EF4-FFF2-40B4-BE49-F238E27FC236}">
                <a16:creationId xmlns:a16="http://schemas.microsoft.com/office/drawing/2014/main" id="{8FAFB4F6-D4DB-49CE-B7D0-2E681A7ED791}"/>
              </a:ext>
            </a:extLst>
          </p:cNvPr>
          <p:cNvSpPr/>
          <p:nvPr/>
        </p:nvSpPr>
        <p:spPr>
          <a:xfrm>
            <a:off x="3995936" y="3965706"/>
            <a:ext cx="206338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</a:rPr>
              <a:t>Zdroj: </a:t>
            </a:r>
            <a:r>
              <a:rPr lang="cs-CZ" dirty="0" err="1">
                <a:latin typeface="Times New Roman" panose="02020603050405020304" pitchFamily="18" charset="0"/>
                <a:ea typeface="Calibri" panose="020F0502020204030204" pitchFamily="34" charset="0"/>
              </a:rPr>
              <a:t>Gawell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</a:rPr>
              <a:t>, 2014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7305445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E7A99EEA-4BA8-431E-8890-003B7B8C4E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Cíle sociálního podnikání</a:t>
            </a:r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38C48565-0B33-489F-8F7F-B9015717EDA6}"/>
              </a:ext>
            </a:extLst>
          </p:cNvPr>
          <p:cNvSpPr/>
          <p:nvPr/>
        </p:nvSpPr>
        <p:spPr>
          <a:xfrm>
            <a:off x="323528" y="1556088"/>
            <a:ext cx="835292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</a:rPr>
              <a:t>Sociální podnikání lze obecně vnímat jako proces vytváření hodnoty kombinováním zdrojů novými způsoby, které jsou určeny především k prozkoumání a využití příležitostí pro vytváření sociální hodnoty stimulací společenských změn nebo naplňováním sociálních potřeb (</a:t>
            </a:r>
            <a:r>
              <a:rPr lang="cs-CZ" dirty="0" err="1">
                <a:latin typeface="Times New Roman" panose="02020603050405020304" pitchFamily="18" charset="0"/>
                <a:ea typeface="Calibri" panose="020F0502020204030204" pitchFamily="34" charset="0"/>
              </a:rPr>
              <a:t>Mair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</a:rPr>
              <a:t> a </a:t>
            </a:r>
            <a:r>
              <a:rPr lang="cs-CZ" dirty="0" err="1">
                <a:latin typeface="Times New Roman" panose="02020603050405020304" pitchFamily="18" charset="0"/>
                <a:ea typeface="Calibri" panose="020F0502020204030204" pitchFamily="34" charset="0"/>
              </a:rPr>
              <a:t>Martí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</a:rPr>
              <a:t>, 2006).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829030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868A850-C4D4-47F7-9A02-D49FBA3FF6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Charakteristika</a:t>
            </a:r>
          </a:p>
        </p:txBody>
      </p:sp>
      <p:sp>
        <p:nvSpPr>
          <p:cNvPr id="3" name="Obdélník 2">
            <a:extLst>
              <a:ext uri="{FF2B5EF4-FFF2-40B4-BE49-F238E27FC236}">
                <a16:creationId xmlns:a16="http://schemas.microsoft.com/office/drawing/2014/main" id="{A8D29DD5-E70B-4085-85AA-11867F14B0F1}"/>
              </a:ext>
            </a:extLst>
          </p:cNvPr>
          <p:cNvSpPr/>
          <p:nvPr/>
        </p:nvSpPr>
        <p:spPr>
          <a:xfrm>
            <a:off x="323528" y="935553"/>
            <a:ext cx="7920880" cy="29122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Sociální podnikání je podporováno rostoucím zájmem vlád a široké veřejnosti od počátku 90. let. </a:t>
            </a:r>
          </a:p>
          <a:p>
            <a:pPr marL="285750" indent="-285750" algn="just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Zdůrazňuje sociální misi podnikání a kombinuje vytváření společenské hodnoty s komerčními prostředky. </a:t>
            </a:r>
          </a:p>
          <a:p>
            <a:pPr marL="285750" indent="-285750" algn="just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Sociální podnikatelé se zabývají problémy, jako je chudoba a rozdíly ve zdraví a vzdělávání a jejich práce tak získává sociální a morální hodnotu (</a:t>
            </a:r>
            <a:r>
              <a:rPr lang="cs-CZ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Dees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2001). Sociální podnikání je v podstatě o sociální angažovanosti a podnikání. </a:t>
            </a:r>
          </a:p>
        </p:txBody>
      </p:sp>
    </p:spTree>
    <p:extLst>
      <p:ext uri="{BB962C8B-B14F-4D97-AF65-F5344CB8AC3E}">
        <p14:creationId xmlns:p14="http://schemas.microsoft.com/office/powerpoint/2010/main" val="8616189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698EDF1-863C-4F16-A059-FD0CF00672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Definice sociálního podnikání</a:t>
            </a:r>
          </a:p>
        </p:txBody>
      </p:sp>
      <p:sp>
        <p:nvSpPr>
          <p:cNvPr id="3" name="Obdélník 2">
            <a:extLst>
              <a:ext uri="{FF2B5EF4-FFF2-40B4-BE49-F238E27FC236}">
                <a16:creationId xmlns:a16="http://schemas.microsoft.com/office/drawing/2014/main" id="{4A2A3EF3-E3FE-48CE-B16B-CC5843184B60}"/>
              </a:ext>
            </a:extLst>
          </p:cNvPr>
          <p:cNvSpPr/>
          <p:nvPr/>
        </p:nvSpPr>
        <p:spPr>
          <a:xfrm>
            <a:off x="251520" y="1264149"/>
            <a:ext cx="8280920" cy="16595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180340" algn="just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</a:pPr>
            <a:r>
              <a:rPr lang="cs-CZ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Hervieux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et al. (2010) definuje sociální podnikání jako „</a:t>
            </a:r>
            <a:r>
              <a:rPr lang="cs-CZ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podnikatelský proces iniciovaný sociálními podnikateli se sociálními cíli za účelem vytváření společenské hodnoty, kdy výsledkem sociálního podnikání jsou sociální podniky, včetně sociálních podniků využívajících komerční prostředky i ve formě nestátní neziskové organizace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(NNO).“</a:t>
            </a:r>
          </a:p>
        </p:txBody>
      </p:sp>
    </p:spTree>
    <p:extLst>
      <p:ext uri="{BB962C8B-B14F-4D97-AF65-F5344CB8AC3E}">
        <p14:creationId xmlns:p14="http://schemas.microsoft.com/office/powerpoint/2010/main" val="11743841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2C8F9C5-9F0B-48A0-91FD-5C5AE2154E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</a:t>
            </a:r>
          </a:p>
        </p:txBody>
      </p:sp>
      <p:sp>
        <p:nvSpPr>
          <p:cNvPr id="3" name="Obdélník 2">
            <a:extLst>
              <a:ext uri="{FF2B5EF4-FFF2-40B4-BE49-F238E27FC236}">
                <a16:creationId xmlns:a16="http://schemas.microsoft.com/office/drawing/2014/main" id="{0269EE1F-8548-490D-B4ED-7283070F482A}"/>
              </a:ext>
            </a:extLst>
          </p:cNvPr>
          <p:cNvSpPr/>
          <p:nvPr/>
        </p:nvSpPr>
        <p:spPr>
          <a:xfrm>
            <a:off x="251520" y="915566"/>
            <a:ext cx="6174432" cy="38893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180340" algn="just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</a:pP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 roce 2006 získal Muhammad </a:t>
            </a:r>
            <a:r>
              <a:rPr lang="cs-CZ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Yunus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 bangladéšská banka </a:t>
            </a:r>
            <a:r>
              <a:rPr lang="cs-CZ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Grameen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Bank Nobelovu cenu za mimořádné úsilí o podporu hospodářského a sociálního rozvoje v nejchudších vrstvách společnosti. Banka </a:t>
            </a:r>
            <a:r>
              <a:rPr lang="cs-CZ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Grameen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Bank, která se datuje do roku 1976 a byla v říjnu 1983 přeměněna na nezávislou banku vládní legislativou, je </a:t>
            </a:r>
            <a:r>
              <a:rPr lang="cs-CZ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mikrofinanční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organizací a bankou pro rozvoj komunit, která nabízí velmi malé úvěry (mikroúvěry nebo „</a:t>
            </a:r>
            <a:r>
              <a:rPr lang="cs-CZ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grameencredit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“) velmi chudým bez nutnosti zajištění. Je to jeden z nejdůležitějších a nejtypičtějších postupů sociálního podnikání – archetypální sociální podnikání. Jeho nízkorozpočtový program bydlení získal v roce 1998 cenu </a:t>
            </a:r>
            <a:r>
              <a:rPr lang="cs-CZ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World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Habitat </a:t>
            </a:r>
            <a:r>
              <a:rPr lang="cs-CZ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Award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</p:txBody>
      </p:sp>
      <p:pic>
        <p:nvPicPr>
          <p:cNvPr id="1026" name="Picture 2" descr="Výsledek obrázku pro Muhammad Yunus">
            <a:extLst>
              <a:ext uri="{FF2B5EF4-FFF2-40B4-BE49-F238E27FC236}">
                <a16:creationId xmlns:a16="http://schemas.microsoft.com/office/drawing/2014/main" id="{17F960D1-4673-4A31-BE5B-94AE6ABAB19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6256" y="1262062"/>
            <a:ext cx="1743075" cy="2619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880963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0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393883" y="385667"/>
            <a:ext cx="3588569" cy="4547937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9" name="Nadpis 1"/>
          <p:cNvSpPr txBox="1">
            <a:spLocks/>
          </p:cNvSpPr>
          <p:nvPr/>
        </p:nvSpPr>
        <p:spPr>
          <a:xfrm>
            <a:off x="500105" y="873903"/>
            <a:ext cx="3222810" cy="1712888"/>
          </a:xfrm>
          <a:prstGeom prst="rect">
            <a:avLst/>
          </a:prstGeom>
        </p:spPr>
        <p:txBody>
          <a:bodyPr vert="horz" lIns="68580" tIns="34290" rIns="68580" bIns="34290" rtlCol="0" anchor="t">
            <a:normAutofit fontScale="70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3000" b="1" dirty="0">
              <a:solidFill>
                <a:schemeClr val="bg1"/>
              </a:solidFill>
            </a:endParaRPr>
          </a:p>
          <a:p>
            <a:r>
              <a:rPr lang="cs-CZ" sz="3000" b="1" dirty="0">
                <a:solidFill>
                  <a:schemeClr val="bg1"/>
                </a:solidFill>
              </a:rPr>
              <a:t>ÚVOD DO SOCIÁLNÍHO PODNIKÁNÍ A SOCIÁLNÍ EKONOMIKY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97632" y="2232670"/>
            <a:ext cx="3627756" cy="2163263"/>
          </a:xfrm>
          <a:prstGeom prst="rect">
            <a:avLst/>
          </a:prstGeom>
        </p:spPr>
        <p:txBody>
          <a:bodyPr vert="horz" lIns="68580" tIns="34290" rIns="68580" bIns="3429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800" b="1" i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sz="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11" name="Zástupný symbol pro obsah 2"/>
          <p:cNvSpPr txBox="1">
            <a:spLocks/>
          </p:cNvSpPr>
          <p:nvPr/>
        </p:nvSpPr>
        <p:spPr>
          <a:xfrm>
            <a:off x="4276052" y="1475003"/>
            <a:ext cx="3604568" cy="257673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68580" tIns="34290" rIns="68580" bIns="3429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1800" b="1" dirty="0">
                <a:solidFill>
                  <a:srgbClr val="002060"/>
                </a:solidFill>
                <a:cs typeface="Arial" panose="020B0604020202020204" pitchFamily="34" charset="0"/>
              </a:rPr>
              <a:t>Co je sociální ekonomika?</a:t>
            </a:r>
          </a:p>
          <a:p>
            <a:pPr marL="0" indent="0">
              <a:buNone/>
            </a:pPr>
            <a:r>
              <a:rPr lang="cs-CZ" sz="1800" b="1" dirty="0">
                <a:solidFill>
                  <a:srgbClr val="002060"/>
                </a:solidFill>
                <a:cs typeface="Arial" panose="020B0604020202020204" pitchFamily="34" charset="0"/>
              </a:rPr>
              <a:t>Jak je definována?</a:t>
            </a:r>
          </a:p>
          <a:p>
            <a:pPr marL="0" indent="0">
              <a:buNone/>
            </a:pPr>
            <a:r>
              <a:rPr lang="cs-CZ" sz="1800" b="1" dirty="0">
                <a:solidFill>
                  <a:srgbClr val="002060"/>
                </a:solidFill>
                <a:cs typeface="Arial" panose="020B0604020202020204" pitchFamily="34" charset="0"/>
              </a:rPr>
              <a:t>Jaká je její historie?</a:t>
            </a:r>
          </a:p>
          <a:p>
            <a:pPr marL="0" indent="0">
              <a:buNone/>
            </a:pPr>
            <a:endParaRPr lang="cs-CZ" sz="1800" b="1" dirty="0">
              <a:solidFill>
                <a:srgbClr val="002060"/>
              </a:solidFill>
              <a:cs typeface="Arial" panose="020B0604020202020204" pitchFamily="34" charset="0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645459" y="2904565"/>
            <a:ext cx="2702859" cy="438581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r>
              <a:rPr lang="cs-CZ" sz="2400" dirty="0">
                <a:solidFill>
                  <a:schemeClr val="bg1"/>
                </a:solidFill>
              </a:rPr>
              <a:t>Struktura přednášky</a:t>
            </a:r>
          </a:p>
        </p:txBody>
      </p:sp>
      <p:pic>
        <p:nvPicPr>
          <p:cNvPr id="12" name="Obrázek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05587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CA6892E-C04D-4969-A402-699D8E3052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Sociální podniky - Evropa</a:t>
            </a:r>
          </a:p>
        </p:txBody>
      </p:sp>
      <p:sp>
        <p:nvSpPr>
          <p:cNvPr id="3" name="Obdélník 2">
            <a:extLst>
              <a:ext uri="{FF2B5EF4-FFF2-40B4-BE49-F238E27FC236}">
                <a16:creationId xmlns:a16="http://schemas.microsoft.com/office/drawing/2014/main" id="{FB8633CF-DD7A-4A83-BF25-641BD79BFF24}"/>
              </a:ext>
            </a:extLst>
          </p:cNvPr>
          <p:cNvSpPr/>
          <p:nvPr/>
        </p:nvSpPr>
        <p:spPr>
          <a:xfrm>
            <a:off x="683568" y="1203598"/>
            <a:ext cx="8064896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</a:rPr>
              <a:t>Ve většině západoevropských zemí hrály organizace sociálního sektoru, jako jsou neziskové organizace, družstva významnou úlohu v poskytování služeb již před druhou světovou válkou.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</a:rPr>
              <a:t>Koncem šedesátých a sedmdesátých let vedlo volání po větší demokracii a rovnosti ve všech sférách života k rozkvětu hnutí občanské společnosti zaměřených na hlavní společenské otázky.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</a:rPr>
              <a:t>Ve Francii, Portugalsku, Španělsku a Řecku byly zavedeny nové právní formy družstevního sdružení; další země jako Belgie, Spojené království a Itálie si vybraly otevřenější modely sociálního podnikání, které nejsou inspirovány pouze tradicí spolupráce.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1609817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652A57E-BB12-40F2-8B11-1E1E41FB8E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Sociální podnik - Itálie</a:t>
            </a:r>
          </a:p>
        </p:txBody>
      </p:sp>
      <p:sp>
        <p:nvSpPr>
          <p:cNvPr id="3" name="Obdélník 2">
            <a:extLst>
              <a:ext uri="{FF2B5EF4-FFF2-40B4-BE49-F238E27FC236}">
                <a16:creationId xmlns:a16="http://schemas.microsoft.com/office/drawing/2014/main" id="{45A9E889-F79E-4759-8A59-173E2834895D}"/>
              </a:ext>
            </a:extLst>
          </p:cNvPr>
          <p:cNvSpPr/>
          <p:nvPr/>
        </p:nvSpPr>
        <p:spPr>
          <a:xfrm>
            <a:off x="539552" y="1556088"/>
            <a:ext cx="777686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</a:rPr>
              <a:t>Pojem „sociální podnik“ jako takový má zřejmě svůj původ v Itálii, kde byl propagován prostřednictvím periodika zahájeného v roce 1990 s názvem </a:t>
            </a:r>
            <a:r>
              <a:rPr lang="cs-CZ" i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Impresa</a:t>
            </a:r>
            <a:r>
              <a:rPr lang="cs-CZ" i="1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cs-CZ" i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sociale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</a:rPr>
              <a:t>. Tento koncept byl zaveden k popisu těchto iniciativ, které vedly k tomu, že italský parlament vytvořil o rok později právní formu „sociálního družstva“.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4464937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FE6A219-B1D5-4252-B946-60C7B5F0B0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Sociální podnik - UK</a:t>
            </a:r>
          </a:p>
        </p:txBody>
      </p:sp>
      <p:sp>
        <p:nvSpPr>
          <p:cNvPr id="3" name="Obdélník 2">
            <a:extLst>
              <a:ext uri="{FF2B5EF4-FFF2-40B4-BE49-F238E27FC236}">
                <a16:creationId xmlns:a16="http://schemas.microsoft.com/office/drawing/2014/main" id="{2476DB65-ACC5-4AA4-9535-B6AACB7D2990}"/>
              </a:ext>
            </a:extLst>
          </p:cNvPr>
          <p:cNvSpPr/>
          <p:nvPr/>
        </p:nvSpPr>
        <p:spPr>
          <a:xfrm>
            <a:off x="755576" y="1059582"/>
            <a:ext cx="7704856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</a:rPr>
              <a:t>Spojené království bylo ovšem první zemí na světě, která uznala hospodářský a společenský význam sociálního sektoru vytvořením „třetího sektoru“, který zahrnuje dobrovolné a komunitní skupiny, sociální podniky, charitativní organizace, družstva a vzájemné společnosti, které sdílejí společné rysy jako nevládní organizace a hodnotově řízené a také reinvestování většiny finančních přebytků do dalších sociálních, environmentálních nebo kulturních cílů (</a:t>
            </a:r>
            <a:r>
              <a:rPr lang="cs-CZ" dirty="0" err="1">
                <a:latin typeface="Times New Roman" panose="02020603050405020304" pitchFamily="18" charset="0"/>
                <a:ea typeface="Calibri" panose="020F0502020204030204" pitchFamily="34" charset="0"/>
              </a:rPr>
              <a:t>Trivedi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</a:rPr>
              <a:t>, 2010).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</a:rPr>
              <a:t>V roce 2006 vytvořila britská vláda Úřad třetího sektoru (nyní Úřad pro občanskou společnost), který je zodpovědný za práci napříč odvětvími za účelem poskytování podpůrného prostředí pro prosperující třetí sektor a umožnit odvětví vést kampaň za sociální cíle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7664869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EFCF072-8447-4ED8-B193-7C1EE8C925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Smysl sociálního podnikání </a:t>
            </a:r>
          </a:p>
        </p:txBody>
      </p:sp>
      <p:sp>
        <p:nvSpPr>
          <p:cNvPr id="3" name="Obdélník 2">
            <a:extLst>
              <a:ext uri="{FF2B5EF4-FFF2-40B4-BE49-F238E27FC236}">
                <a16:creationId xmlns:a16="http://schemas.microsoft.com/office/drawing/2014/main" id="{C7DB62B2-03EC-4C43-BAD5-7DE810A703D5}"/>
              </a:ext>
            </a:extLst>
          </p:cNvPr>
          <p:cNvSpPr/>
          <p:nvPr/>
        </p:nvSpPr>
        <p:spPr>
          <a:xfrm>
            <a:off x="539552" y="1275606"/>
            <a:ext cx="7848872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i="1" dirty="0">
                <a:latin typeface="Times New Roman" panose="02020603050405020304" pitchFamily="18" charset="0"/>
                <a:ea typeface="Calibri" panose="020F0502020204030204" pitchFamily="34" charset="0"/>
              </a:rPr>
              <a:t>Oblast motivace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</a:rPr>
              <a:t>, kdy hlavní motivací může být pocit naléhavosti řešit sociální problém či soucit s cílovou skupinou. Nebo naopak motivací může být tvorba zisku pro podporu určité vybrané oblasti.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i="1" dirty="0">
                <a:latin typeface="Times New Roman" panose="02020603050405020304" pitchFamily="18" charset="0"/>
                <a:ea typeface="Calibri" panose="020F0502020204030204" pitchFamily="34" charset="0"/>
              </a:rPr>
              <a:t>Oblast organizace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</a:rPr>
              <a:t>, kdy je nutné mít dovednosti, jak zorganizovat činnosti podniku, vytvářet profil a určit právní formu sociálního podniku.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i="1" dirty="0">
                <a:latin typeface="Times New Roman" panose="02020603050405020304" pitchFamily="18" charset="0"/>
                <a:ea typeface="Calibri" panose="020F0502020204030204" pitchFamily="34" charset="0"/>
              </a:rPr>
              <a:t>Oblast vlivu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</a:rPr>
              <a:t> na společnost, kdy jako každý podnik si musí budovat své sítě a vyhledávat podobně smýšlející skupiny a zdroje své podpory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8794780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B788B25-4940-4DB0-92DA-2DAD49EE82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Formy sociálních podniků</a:t>
            </a:r>
          </a:p>
        </p:txBody>
      </p:sp>
      <p:sp>
        <p:nvSpPr>
          <p:cNvPr id="3" name="Obdélník 2">
            <a:extLst>
              <a:ext uri="{FF2B5EF4-FFF2-40B4-BE49-F238E27FC236}">
                <a16:creationId xmlns:a16="http://schemas.microsoft.com/office/drawing/2014/main" id="{9667937D-3EC5-4124-BE6E-BA1E298EFD69}"/>
              </a:ext>
            </a:extLst>
          </p:cNvPr>
          <p:cNvSpPr/>
          <p:nvPr/>
        </p:nvSpPr>
        <p:spPr>
          <a:xfrm>
            <a:off x="251520" y="1203598"/>
            <a:ext cx="7218040" cy="26044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180340" algn="just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</a:pP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Sociální podniky se vyskytují nejčastěji jako (</a:t>
            </a:r>
            <a:r>
              <a:rPr lang="cs-CZ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Gawell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2014):</a:t>
            </a:r>
          </a:p>
          <a:p>
            <a:pPr marL="342900" lvl="0" indent="-342900" algn="just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228600" algn="l"/>
                <a:tab pos="449580" algn="l"/>
              </a:tabLst>
            </a:pP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sociální podnikání jako podnikání se sociálním účelem,</a:t>
            </a: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228600" algn="l"/>
                <a:tab pos="449580" algn="l"/>
              </a:tabLst>
            </a:pP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sociální podnikání a sociální podniky založené na neziskových principech,</a:t>
            </a: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228600" algn="l"/>
                <a:tab pos="449580" algn="l"/>
              </a:tabLst>
            </a:pP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podnikání založené na sociálním hospodářství a sociální podniky, které integrují práci (integrační podniky),</a:t>
            </a:r>
          </a:p>
          <a:p>
            <a:pPr marL="342900" lvl="0" indent="-342900" algn="just">
              <a:lnSpc>
                <a:spcPct val="115000"/>
              </a:lnSpc>
              <a:spcAft>
                <a:spcPts val="1200"/>
              </a:spcAft>
              <a:buFont typeface="Symbol" panose="05050102010706020507" pitchFamily="18" charset="2"/>
              <a:buChar char=""/>
              <a:tabLst>
                <a:tab pos="228600" algn="l"/>
                <a:tab pos="449580" algn="l"/>
              </a:tabLst>
            </a:pP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sociální podnikání jako společenské podnikání.</a:t>
            </a:r>
          </a:p>
        </p:txBody>
      </p:sp>
    </p:spTree>
    <p:extLst>
      <p:ext uri="{BB962C8B-B14F-4D97-AF65-F5344CB8AC3E}">
        <p14:creationId xmlns:p14="http://schemas.microsoft.com/office/powerpoint/2010/main" val="79789048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9E38401-D793-465B-AA0D-AFBE031F3C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520" y="195486"/>
            <a:ext cx="6984776" cy="507703"/>
          </a:xfrm>
        </p:spPr>
        <p:txBody>
          <a:bodyPr/>
          <a:lstStyle/>
          <a:p>
            <a:r>
              <a:rPr lang="cs-CZ" dirty="0"/>
              <a:t>Historie sociálního podnikání v českých zemích</a:t>
            </a:r>
          </a:p>
        </p:txBody>
      </p:sp>
      <p:sp>
        <p:nvSpPr>
          <p:cNvPr id="3" name="Obdélník 2">
            <a:extLst>
              <a:ext uri="{FF2B5EF4-FFF2-40B4-BE49-F238E27FC236}">
                <a16:creationId xmlns:a16="http://schemas.microsoft.com/office/drawing/2014/main" id="{C99E9F91-B32A-43F0-B32C-5C126427DB38}"/>
              </a:ext>
            </a:extLst>
          </p:cNvPr>
          <p:cNvSpPr/>
          <p:nvPr/>
        </p:nvSpPr>
        <p:spPr>
          <a:xfrm>
            <a:off x="512676" y="843558"/>
            <a:ext cx="7947756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</a:rPr>
              <a:t>Začátky sociální ekonomiky jsou spojovány hlavně s venkovem. Zde byla sociální ekonomika spojována hlavně s výrobními družstvy, občanskými společnostmi, kampeličkami, dobrovolnickými aktivitami, tradicemi, solidaritou nebo vzájemností (Dohnalová et al., 2012).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</a:rPr>
              <a:t>Mezi světovými válkami se začala rozvíjen filantropická společnost, nadace, dobročinné spolky, charitativní činnost. Všechny tyto činnosti byly zakládány na podporu poválečných následků, s cílem je zmírnit.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</a:rPr>
              <a:t>Během druhé světové války šly tyto činnosti opět do pozadí a po válce se rozvoj vracel zpět.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</a:rPr>
              <a:t>Po roce 1948 Česká republika začala s centrálně řízenou ekonomikou a koncept sociální ekonomiky začala pomalu potlačovat. S tím souviselo i potlačování doprovodných prvků sociální ekonomiky, jednalo se například o nezávislé rozhodování nebo demokratické řízení.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5456434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A64B5FB-72D7-4C10-BE1F-935ED0266E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520" y="195486"/>
            <a:ext cx="6408712" cy="507703"/>
          </a:xfrm>
        </p:spPr>
        <p:txBody>
          <a:bodyPr/>
          <a:lstStyle/>
          <a:p>
            <a:r>
              <a:rPr lang="cs-CZ" dirty="0"/>
              <a:t>Historie sociálního podnikání v českých zemích II</a:t>
            </a:r>
          </a:p>
        </p:txBody>
      </p:sp>
      <p:sp>
        <p:nvSpPr>
          <p:cNvPr id="3" name="Obdélník 2">
            <a:extLst>
              <a:ext uri="{FF2B5EF4-FFF2-40B4-BE49-F238E27FC236}">
                <a16:creationId xmlns:a16="http://schemas.microsoft.com/office/drawing/2014/main" id="{A48A5D1A-8662-486C-81E6-ADE4BBFF3C6D}"/>
              </a:ext>
            </a:extLst>
          </p:cNvPr>
          <p:cNvSpPr/>
          <p:nvPr/>
        </p:nvSpPr>
        <p:spPr>
          <a:xfrm>
            <a:off x="251520" y="703189"/>
            <a:ext cx="8640960" cy="42633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lnSpc>
                <a:spcPct val="115000"/>
              </a:lnSpc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Až po roce 1989 se sociální ekonomika začala znovu obnovovat. Vznikaly nadační fondy, nadace, obecně prospěšné společnosti nebo občanská sdružení. </a:t>
            </a:r>
          </a:p>
          <a:p>
            <a:pPr marL="285750" indent="-285750" algn="just">
              <a:lnSpc>
                <a:spcPct val="115000"/>
              </a:lnSpc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Konceptem sociální ekonomiky se začala zabývat i veřejnost. Díky většímu zájmu se sociální ekonomika začala transformovat do podoby moderní sociální ekonomiky. Stále více přicházela možnost čerpat dotace nejen od státu, ale také od Evropské Unie. </a:t>
            </a:r>
          </a:p>
          <a:p>
            <a:pPr marL="285750" indent="-285750" algn="just">
              <a:lnSpc>
                <a:spcPct val="115000"/>
              </a:lnSpc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 roce 2002 tzv. Pražská deklarace upozornila na nedokonalost definice sociální ekonomik (Dohnalová, Průša et al., 2011). Nejasnost v koncepci sociální ekonomiky převládá až do současnosti. </a:t>
            </a:r>
          </a:p>
          <a:p>
            <a:pPr marL="285750" indent="-285750" algn="just">
              <a:lnSpc>
                <a:spcPct val="115000"/>
              </a:lnSpc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 České republice navzdory snaze stále neexistuje jednotná definice sociální ekonomiky ani sociálního podnikání. Problematiku prohlubuje také nepřítomnost zákona souvisejícího se sociálním podnikáním.    </a:t>
            </a:r>
          </a:p>
        </p:txBody>
      </p:sp>
    </p:spTree>
    <p:extLst>
      <p:ext uri="{BB962C8B-B14F-4D97-AF65-F5344CB8AC3E}">
        <p14:creationId xmlns:p14="http://schemas.microsoft.com/office/powerpoint/2010/main" val="364562043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0912FA0-9927-4D2C-A20D-6D61568DB1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520" y="195486"/>
            <a:ext cx="7416824" cy="507703"/>
          </a:xfrm>
        </p:spPr>
        <p:txBody>
          <a:bodyPr/>
          <a:lstStyle/>
          <a:p>
            <a:r>
              <a:rPr lang="cs-CZ" dirty="0"/>
              <a:t>SOCIÁLNÍ VERSUS SPOLEČENSKÉ PODNIKÁNÍ</a:t>
            </a:r>
          </a:p>
        </p:txBody>
      </p:sp>
      <p:sp>
        <p:nvSpPr>
          <p:cNvPr id="3" name="Obdélník 2">
            <a:extLst>
              <a:ext uri="{FF2B5EF4-FFF2-40B4-BE49-F238E27FC236}">
                <a16:creationId xmlns:a16="http://schemas.microsoft.com/office/drawing/2014/main" id="{D4FC0573-EFA5-4D95-820E-AF5B191615E6}"/>
              </a:ext>
            </a:extLst>
          </p:cNvPr>
          <p:cNvSpPr/>
          <p:nvPr/>
        </p:nvSpPr>
        <p:spPr>
          <a:xfrm>
            <a:off x="440668" y="1203598"/>
            <a:ext cx="8379804" cy="26044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Kromě sociálního podnikání je společenské podnikání používáno jako odkaz na místní rozvoj „pro obec“ nebo „pro region“ (</a:t>
            </a:r>
            <a:r>
              <a:rPr lang="cs-CZ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Johannisson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1990a, 1990b). Tato verze společenského podnikání byla v té době převedena na mezinárodní formu podnikání. </a:t>
            </a:r>
          </a:p>
          <a:p>
            <a:pPr marL="285750" indent="-285750" algn="just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Souvisí to především ve smyslu místního malého podnikání a ekonomického rozvoje. Příkladem mohou být podniky spojené především s kulturními anebo uměleckými a také environmentálními dopady, které spojují ekonomické cíle s uměleckými nebo ekologickými cíli.</a:t>
            </a:r>
          </a:p>
        </p:txBody>
      </p:sp>
    </p:spTree>
    <p:extLst>
      <p:ext uri="{BB962C8B-B14F-4D97-AF65-F5344CB8AC3E}">
        <p14:creationId xmlns:p14="http://schemas.microsoft.com/office/powerpoint/2010/main" val="390333567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0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839769" y="432392"/>
            <a:ext cx="2365070" cy="392415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1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Shrnutí přednášky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323528" y="1148238"/>
            <a:ext cx="8560342" cy="2839239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Organizace sociální ekonomiky, jako jsou sociální podniky a družstva, poskytují model podnikání, kde se explicitně mísí sociální a ekonomické cíle.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Úspěch a růst těchto modelů na trhu bude mít účinky na fungování trhu jako celku. 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Sociální ekonomika tak stává nápravný prostředek sociální ekonomické síly.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Součástí sociální ekonomiky jsou sociální podniky, které vyplňují mezeru na trhu a poskytují výrobky a služby, které nejsou nabízeny jinými subjekty. Lze je poznat podle toho, že se snaží naplnit tři základní cíle – ekonomický, sociální a ekologický.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/>
              <a:t>Slabou stránkou je možnost řádného vymezení podniků, vzhledem k roztříštěnosti definic nebo jejich velké obecnosti.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/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26115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0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336819" y="312822"/>
            <a:ext cx="3588569" cy="4547937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9" name="Nadpis 1"/>
          <p:cNvSpPr txBox="1">
            <a:spLocks/>
          </p:cNvSpPr>
          <p:nvPr/>
        </p:nvSpPr>
        <p:spPr>
          <a:xfrm>
            <a:off x="500105" y="540454"/>
            <a:ext cx="3222810" cy="2545646"/>
          </a:xfrm>
          <a:prstGeom prst="rect">
            <a:avLst/>
          </a:prstGeom>
        </p:spPr>
        <p:txBody>
          <a:bodyPr vert="horz" lIns="68580" tIns="34290" rIns="68580" bIns="34290" rtlCol="0" anchor="t">
            <a:normAutofit fontScale="70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3000" b="1" dirty="0">
              <a:solidFill>
                <a:schemeClr val="bg1">
                  <a:lumMod val="95000"/>
                </a:schemeClr>
              </a:solidFill>
            </a:endParaRPr>
          </a:p>
          <a:p>
            <a:pPr algn="l"/>
            <a:endParaRPr lang="cs-CZ" sz="3000" b="1" dirty="0">
              <a:solidFill>
                <a:schemeClr val="bg1">
                  <a:lumMod val="95000"/>
                </a:schemeClr>
              </a:solidFill>
            </a:endParaRPr>
          </a:p>
          <a:p>
            <a:pPr lvl="0"/>
            <a:endParaRPr lang="cs-CZ" sz="3000" b="1" cap="all" dirty="0">
              <a:solidFill>
                <a:schemeClr val="bg1">
                  <a:lumMod val="95000"/>
                </a:schemeClr>
              </a:solidFill>
            </a:endParaRPr>
          </a:p>
          <a:p>
            <a:pPr lvl="0"/>
            <a:endParaRPr lang="cs-CZ" sz="3000" b="1" cap="all" dirty="0">
              <a:solidFill>
                <a:schemeClr val="bg1">
                  <a:lumMod val="95000"/>
                </a:schemeClr>
              </a:solidFill>
            </a:endParaRPr>
          </a:p>
          <a:p>
            <a:pPr lvl="0"/>
            <a:r>
              <a:rPr lang="cs-CZ" sz="3000" b="1" cap="all" dirty="0">
                <a:solidFill>
                  <a:schemeClr val="bg1">
                    <a:lumMod val="95000"/>
                  </a:schemeClr>
                </a:solidFill>
              </a:rPr>
              <a:t>ÚVOD DO SOCIÁLNÍHO PODNIKÁNÍ A SOCIÁLNÍ EKONOMIKY-část 1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97632" y="2232670"/>
            <a:ext cx="3627756" cy="2163263"/>
          </a:xfrm>
          <a:prstGeom prst="rect">
            <a:avLst/>
          </a:prstGeom>
        </p:spPr>
        <p:txBody>
          <a:bodyPr vert="horz" lIns="68580" tIns="34290" rIns="68580" bIns="3429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800" b="1" i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sz="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11" name="Zástupný symbol pro obsah 2"/>
          <p:cNvSpPr txBox="1">
            <a:spLocks/>
          </p:cNvSpPr>
          <p:nvPr/>
        </p:nvSpPr>
        <p:spPr>
          <a:xfrm>
            <a:off x="4276052" y="1196045"/>
            <a:ext cx="3890486" cy="262709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68580" tIns="34290" rIns="68580" bIns="3429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sz="1800" b="1" i="1" dirty="0">
                <a:solidFill>
                  <a:srgbClr val="002060"/>
                </a:solidFill>
              </a:rPr>
              <a:t>Cílem přednášky je:</a:t>
            </a:r>
          </a:p>
          <a:p>
            <a:r>
              <a:rPr lang="cs-CZ" sz="1400" dirty="0">
                <a:solidFill>
                  <a:srgbClr val="002060"/>
                </a:solidFill>
                <a:cs typeface="Times New Roman" panose="02020603050405020304" pitchFamily="18" charset="0"/>
              </a:rPr>
              <a:t>Cílem přednášky je seznámit studenty s teorií sociální ekonomiky</a:t>
            </a:r>
          </a:p>
          <a:p>
            <a:r>
              <a:rPr lang="cs-CZ" sz="1400" dirty="0">
                <a:solidFill>
                  <a:srgbClr val="002060"/>
                </a:solidFill>
                <a:cs typeface="Times New Roman" panose="02020603050405020304" pitchFamily="18" charset="0"/>
              </a:rPr>
              <a:t>Vysvětlit základní pojmy</a:t>
            </a:r>
          </a:p>
        </p:txBody>
      </p:sp>
      <p:sp>
        <p:nvSpPr>
          <p:cNvPr id="8" name="Podnadpis 2"/>
          <p:cNvSpPr txBox="1">
            <a:spLocks/>
          </p:cNvSpPr>
          <p:nvPr/>
        </p:nvSpPr>
        <p:spPr>
          <a:xfrm>
            <a:off x="6963021" y="3908399"/>
            <a:ext cx="2016224" cy="5760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endParaRPr lang="en-GB" altLang="cs-CZ" sz="9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2" name="Obrázek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81162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6C834F8F-DBA4-447B-97A2-3815CFCFBF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Historie pojmu</a:t>
            </a:r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20864B82-BD81-4E2D-AB0B-5EC26C626FC9}"/>
              </a:ext>
            </a:extLst>
          </p:cNvPr>
          <p:cNvSpPr/>
          <p:nvPr/>
        </p:nvSpPr>
        <p:spPr>
          <a:xfrm>
            <a:off x="395536" y="1279089"/>
            <a:ext cx="4752528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</a:rPr>
              <a:t>Pojem „sociální ekonomika“ byl použit na konci 18. století jako součást velkých politických, ekonomických a společenských debat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</a:rPr>
              <a:t>Vyplývá z tlaku na neuspokojené potřeby související s akutními problémy společnosti.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i="1" dirty="0">
                <a:latin typeface="Times New Roman" panose="02020603050405020304" pitchFamily="18" charset="0"/>
                <a:ea typeface="Calibri" panose="020F0502020204030204" pitchFamily="34" charset="0"/>
              </a:rPr>
              <a:t>Jedním z prvních, kdo tento termín použil, byl ekonom Charles </a:t>
            </a:r>
            <a:r>
              <a:rPr lang="cs-CZ" b="1" i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Dunoyer</a:t>
            </a:r>
            <a:r>
              <a:rPr lang="cs-CZ" b="1" i="1" dirty="0">
                <a:latin typeface="Times New Roman" panose="02020603050405020304" pitchFamily="18" charset="0"/>
                <a:ea typeface="Calibri" panose="020F0502020204030204" pitchFamily="34" charset="0"/>
              </a:rPr>
              <a:t> v roce 1830</a:t>
            </a:r>
            <a:endParaRPr lang="cs-CZ" b="1" i="1" dirty="0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181F1729-FD67-4A9E-9DD2-EC58B95B53A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8144" y="1131590"/>
            <a:ext cx="2838450" cy="3095625"/>
          </a:xfrm>
          <a:prstGeom prst="rect">
            <a:avLst/>
          </a:prstGeom>
        </p:spPr>
      </p:pic>
      <p:sp>
        <p:nvSpPr>
          <p:cNvPr id="8" name="Obdélník 7">
            <a:extLst>
              <a:ext uri="{FF2B5EF4-FFF2-40B4-BE49-F238E27FC236}">
                <a16:creationId xmlns:a16="http://schemas.microsoft.com/office/drawing/2014/main" id="{CB3E3E0D-AC21-4708-85AB-115E8351A7F2}"/>
              </a:ext>
            </a:extLst>
          </p:cNvPr>
          <p:cNvSpPr/>
          <p:nvPr/>
        </p:nvSpPr>
        <p:spPr>
          <a:xfrm>
            <a:off x="5724128" y="4227215"/>
            <a:ext cx="3347864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000" dirty="0"/>
              <a:t>Zdroj: https://www.hetwebsite.net/het/profiles/dunoyer.htm</a:t>
            </a:r>
          </a:p>
        </p:txBody>
      </p:sp>
    </p:spTree>
    <p:extLst>
      <p:ext uri="{BB962C8B-B14F-4D97-AF65-F5344CB8AC3E}">
        <p14:creationId xmlns:p14="http://schemas.microsoft.com/office/powerpoint/2010/main" val="24651680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0009C18-10C9-4F5E-A659-32298251C0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Historie pojmu II</a:t>
            </a:r>
          </a:p>
        </p:txBody>
      </p:sp>
      <p:sp>
        <p:nvSpPr>
          <p:cNvPr id="3" name="Obdélník 2">
            <a:extLst>
              <a:ext uri="{FF2B5EF4-FFF2-40B4-BE49-F238E27FC236}">
                <a16:creationId xmlns:a16="http://schemas.microsoft.com/office/drawing/2014/main" id="{2964D9FC-6D92-49A8-BD06-A5D2D74AFA7F}"/>
              </a:ext>
            </a:extLst>
          </p:cNvPr>
          <p:cNvSpPr/>
          <p:nvPr/>
        </p:nvSpPr>
        <p:spPr>
          <a:xfrm>
            <a:off x="179512" y="843558"/>
            <a:ext cx="6192688" cy="34061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lnSpc>
                <a:spcPct val="115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Významnými zeměmi v oblasti rozkvětu sociální ekonomiky se staly Velká Británie, Německo a vůbec nejvýznamnější byla Francie. </a:t>
            </a:r>
          </a:p>
          <a:p>
            <a:pPr marL="285750" indent="-285750" algn="just">
              <a:lnSpc>
                <a:spcPct val="115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Sociální ekonomika odkazuje na teoretický přístup, který nejprve vyvinuli utopičtí socialisté – zejména první zakladatelé kooperativní tradice - </a:t>
            </a:r>
            <a:r>
              <a:rPr lang="cs-CZ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Owen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Fourier, Saint Simon a </a:t>
            </a:r>
            <a:r>
              <a:rPr lang="cs-CZ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Proudhon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285750" indent="-285750" algn="just">
              <a:lnSpc>
                <a:spcPct val="115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Poprvé aplikovali pojem „sociální ekonomie“ Charles </a:t>
            </a:r>
            <a:r>
              <a:rPr lang="cs-CZ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Gide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(1847-1932), </a:t>
            </a:r>
            <a:r>
              <a:rPr lang="cs-CZ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Léon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Walras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(1834-1910) a sociologové jako </a:t>
            </a:r>
            <a:r>
              <a:rPr lang="cs-CZ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Frédéric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Le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Play (1806-1882)</a:t>
            </a: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29AF2749-34A0-4BA4-AF01-1F67DF531AF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1059582"/>
            <a:ext cx="2000057" cy="2264065"/>
          </a:xfrm>
          <a:prstGeom prst="rect">
            <a:avLst/>
          </a:prstGeom>
        </p:spPr>
      </p:pic>
      <p:sp>
        <p:nvSpPr>
          <p:cNvPr id="6" name="Obdélník 5">
            <a:extLst>
              <a:ext uri="{FF2B5EF4-FFF2-40B4-BE49-F238E27FC236}">
                <a16:creationId xmlns:a16="http://schemas.microsoft.com/office/drawing/2014/main" id="{AC82CBAA-566C-4CF8-98B7-534312192D96}"/>
              </a:ext>
            </a:extLst>
          </p:cNvPr>
          <p:cNvSpPr/>
          <p:nvPr/>
        </p:nvSpPr>
        <p:spPr>
          <a:xfrm>
            <a:off x="6848898" y="3345838"/>
            <a:ext cx="2286000" cy="9848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Frédéric</a:t>
            </a:r>
            <a:r>
              <a:rPr lang="cs-CZ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Le</a:t>
            </a:r>
            <a:r>
              <a:rPr lang="cs-CZ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Play </a:t>
            </a:r>
          </a:p>
          <a:p>
            <a:r>
              <a:rPr lang="cs-CZ" sz="10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zdroj: https://cs.wikipedia.org/wiki/Pierre_Guillaume_Fr%C3%A9d%C3%A9ric_le_Play </a:t>
            </a:r>
            <a:endParaRPr lang="cs-CZ" sz="1000" i="1" dirty="0"/>
          </a:p>
        </p:txBody>
      </p:sp>
    </p:spTree>
    <p:extLst>
      <p:ext uri="{BB962C8B-B14F-4D97-AF65-F5344CB8AC3E}">
        <p14:creationId xmlns:p14="http://schemas.microsoft.com/office/powerpoint/2010/main" val="2122328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0009C18-10C9-4F5E-A659-32298251C0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Vývoj po válce</a:t>
            </a:r>
          </a:p>
        </p:txBody>
      </p:sp>
      <p:sp>
        <p:nvSpPr>
          <p:cNvPr id="3" name="Obdélník 2">
            <a:extLst>
              <a:ext uri="{FF2B5EF4-FFF2-40B4-BE49-F238E27FC236}">
                <a16:creationId xmlns:a16="http://schemas.microsoft.com/office/drawing/2014/main" id="{2964D9FC-6D92-49A8-BD06-A5D2D74AFA7F}"/>
              </a:ext>
            </a:extLst>
          </p:cNvPr>
          <p:cNvSpPr/>
          <p:nvPr/>
        </p:nvSpPr>
        <p:spPr>
          <a:xfrm>
            <a:off x="251520" y="843558"/>
            <a:ext cx="8424936" cy="35600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lnSpc>
                <a:spcPct val="115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 druhé světové válce byla sociální ekonomika přesunuta do pozadí. </a:t>
            </a:r>
          </a:p>
          <a:p>
            <a:pPr marL="285750" indent="-285750" algn="just">
              <a:lnSpc>
                <a:spcPct val="115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 navrácení rozvoje sociální ekonomiky došlo v 70. letech 20. století. </a:t>
            </a:r>
          </a:p>
          <a:p>
            <a:pPr marL="285750" indent="-285750" algn="just">
              <a:lnSpc>
                <a:spcPct val="115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Významným milníkem je Charta sociální ekonomiky sepsaná v roce 1980. Tato Charta definuje sociální ekonomiku „</a:t>
            </a:r>
            <a:r>
              <a:rPr lang="cs-CZ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jako organizace, které nepřísluší veřejnému sektoru, operující demokraticky a se čeleny kteří mají stejná práva a povinnosti včetně částečného podílu na vlastnictví a distribuci zisku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“ </a:t>
            </a:r>
          </a:p>
          <a:p>
            <a:pPr marL="285750" indent="-285750" algn="just">
              <a:lnSpc>
                <a:spcPct val="115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Silným zástupcem se stala hlavně Francie, která sociální ekonomiku zakotvila do své legislativy, a to v roce 1981. </a:t>
            </a:r>
          </a:p>
          <a:p>
            <a:pPr marL="285750" indent="-285750" algn="just">
              <a:lnSpc>
                <a:spcPct val="115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 zasazením sociální ekonomiky do legislativy se začala prosazovat i iniciativa v oblasti reportů a dalších ekonomických textů, které ukotvili tento koncept.</a:t>
            </a:r>
          </a:p>
        </p:txBody>
      </p:sp>
    </p:spTree>
    <p:extLst>
      <p:ext uri="{BB962C8B-B14F-4D97-AF65-F5344CB8AC3E}">
        <p14:creationId xmlns:p14="http://schemas.microsoft.com/office/powerpoint/2010/main" val="22505969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FEC27F2-40DB-4ABC-83FB-B427C43BDA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520" y="195486"/>
            <a:ext cx="5400600" cy="507703"/>
          </a:xfrm>
        </p:spPr>
        <p:txBody>
          <a:bodyPr/>
          <a:lstStyle/>
          <a:p>
            <a:r>
              <a:rPr lang="cs-CZ" dirty="0"/>
              <a:t>Vymezení sociální ekonomiky</a:t>
            </a:r>
          </a:p>
        </p:txBody>
      </p:sp>
      <p:sp>
        <p:nvSpPr>
          <p:cNvPr id="3" name="Obdélník 2">
            <a:extLst>
              <a:ext uri="{FF2B5EF4-FFF2-40B4-BE49-F238E27FC236}">
                <a16:creationId xmlns:a16="http://schemas.microsoft.com/office/drawing/2014/main" id="{58DF9104-9DEC-45F1-8D66-11569283D62C}"/>
              </a:ext>
            </a:extLst>
          </p:cNvPr>
          <p:cNvSpPr/>
          <p:nvPr/>
        </p:nvSpPr>
        <p:spPr>
          <a:xfrm>
            <a:off x="395536" y="1279089"/>
            <a:ext cx="7992888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</a:rPr>
              <a:t>Sociální ekonomika vzniká důsledkem nerovností vznikajících mezi sociálními skupinami, regiony, ale i jednotlivci v důsledku fungování tržního mechanismu.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</a:rPr>
              <a:t>V současnosti je sociální ekonomika spojovaná například s nezaměstnaností znevýhodněných osob na trhu práce nebo s problémy lokálních potřeb a jejich environmentální stránkou.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</a:rPr>
              <a:t>Snaží se tedy řešit problémy související s problémy dnešní doby.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408562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C2A1E79-EB8F-43D4-BFA7-07C6B71191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Dva směry sociální ekonomiky</a:t>
            </a:r>
          </a:p>
        </p:txBody>
      </p:sp>
      <p:sp>
        <p:nvSpPr>
          <p:cNvPr id="3" name="Obdélník 2">
            <a:extLst>
              <a:ext uri="{FF2B5EF4-FFF2-40B4-BE49-F238E27FC236}">
                <a16:creationId xmlns:a16="http://schemas.microsoft.com/office/drawing/2014/main" id="{7E6AEA9C-4896-4DA9-B5B1-ED9431824F52}"/>
              </a:ext>
            </a:extLst>
          </p:cNvPr>
          <p:cNvSpPr/>
          <p:nvPr/>
        </p:nvSpPr>
        <p:spPr>
          <a:xfrm>
            <a:off x="467544" y="1347614"/>
            <a:ext cx="7488832" cy="27392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</a:rPr>
              <a:t>První z nich lze vysledovat k francouzskému sociologovi </a:t>
            </a:r>
            <a:r>
              <a:rPr lang="cs-CZ" dirty="0" err="1">
                <a:latin typeface="Times New Roman" panose="02020603050405020304" pitchFamily="18" charset="0"/>
                <a:ea typeface="Calibri" panose="020F0502020204030204" pitchFamily="34" charset="0"/>
              </a:rPr>
              <a:t>Le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</a:rPr>
              <a:t> Play, který viděl sociální ekonomiku jako </a:t>
            </a:r>
            <a:r>
              <a:rPr lang="cs-CZ" b="1" dirty="0">
                <a:latin typeface="Times New Roman" panose="02020603050405020304" pitchFamily="18" charset="0"/>
                <a:ea typeface="Calibri" panose="020F0502020204030204" pitchFamily="34" charset="0"/>
              </a:rPr>
              <a:t>fungující odděleně od trhu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</a:rPr>
              <a:t>, kterou interpretoval tak, že to znamená, že ekonomický sektor, který byl obýván „kapitalistickými firmami“ a státem. </a:t>
            </a:r>
            <a:r>
              <a:rPr lang="cs-CZ" i="1" dirty="0">
                <a:latin typeface="Times New Roman" panose="02020603050405020304" pitchFamily="18" charset="0"/>
                <a:ea typeface="Calibri" panose="020F0502020204030204" pitchFamily="34" charset="0"/>
              </a:rPr>
              <a:t>Pro něj je sociální ekonomika výklenkem, paralelním trhem, který je také závislý na stavu svého přežití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</a:rPr>
              <a:t>Druhý proud vychází z myšlenky občanské ekonomiky, která je </a:t>
            </a:r>
            <a:r>
              <a:rPr lang="cs-CZ" b="1" dirty="0">
                <a:latin typeface="Times New Roman" panose="02020603050405020304" pitchFamily="18" charset="0"/>
                <a:ea typeface="Calibri" panose="020F0502020204030204" pitchFamily="34" charset="0"/>
              </a:rPr>
              <a:t>pojímána jako dimenze trhu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</a:rPr>
              <a:t>. Z tohoto pohledu </a:t>
            </a:r>
            <a:r>
              <a:rPr lang="cs-CZ" i="1" dirty="0">
                <a:latin typeface="Times New Roman" panose="02020603050405020304" pitchFamily="18" charset="0"/>
                <a:ea typeface="Calibri" panose="020F0502020204030204" pitchFamily="34" charset="0"/>
              </a:rPr>
              <a:t>není trh identifikován výlučně se soukromými podniky, nýbrž spíše jako otevřená oblast, v níž hrají roli stát, obchodní sektor a sociální ekonomika.</a:t>
            </a: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13342946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B1D12DA-CEDA-40BE-83AC-0078BAEC47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Dva pohledy</a:t>
            </a:r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D67F3F23-A483-4403-B1B2-8045631E95A8}"/>
              </a:ext>
            </a:extLst>
          </p:cNvPr>
          <p:cNvSpPr/>
          <p:nvPr/>
        </p:nvSpPr>
        <p:spPr>
          <a:xfrm>
            <a:off x="899592" y="4659982"/>
            <a:ext cx="7776864" cy="3853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180340" algn="just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</a:pPr>
            <a:r>
              <a:rPr lang="cs-CZ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Le</a:t>
            </a:r>
            <a:r>
              <a:rPr lang="cs-CZ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Playův</a:t>
            </a:r>
            <a:r>
              <a:rPr lang="cs-CZ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pohled (A) a občanská ekonomika (B), Zdroj: </a:t>
            </a:r>
            <a:r>
              <a:rPr lang="cs-CZ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Restakis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2006</a:t>
            </a: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CD67F461-E50F-439F-A872-029150B316D2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1203598"/>
            <a:ext cx="6840760" cy="29523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2261891"/>
      </p:ext>
    </p:extLst>
  </p:cSld>
  <p:clrMapOvr>
    <a:masterClrMapping/>
  </p:clrMapOvr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2406</TotalTime>
  <Words>1987</Words>
  <Application>Microsoft Office PowerPoint</Application>
  <PresentationFormat>Předvádění na obrazovce (16:9)</PresentationFormat>
  <Paragraphs>125</Paragraphs>
  <Slides>28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28</vt:i4>
      </vt:variant>
    </vt:vector>
  </HeadingPairs>
  <TitlesOfParts>
    <vt:vector size="33" baseType="lpstr">
      <vt:lpstr>Arial</vt:lpstr>
      <vt:lpstr>Calibri</vt:lpstr>
      <vt:lpstr>Symbol</vt:lpstr>
      <vt:lpstr>Times New Roman</vt:lpstr>
      <vt:lpstr>SLU</vt:lpstr>
      <vt:lpstr>Název prezentace</vt:lpstr>
      <vt:lpstr>Prezentace aplikace PowerPoint</vt:lpstr>
      <vt:lpstr>Prezentace aplikace PowerPoint</vt:lpstr>
      <vt:lpstr>Historie pojmu</vt:lpstr>
      <vt:lpstr>Historie pojmu II</vt:lpstr>
      <vt:lpstr>Vývoj po válce</vt:lpstr>
      <vt:lpstr>Vymezení sociální ekonomiky</vt:lpstr>
      <vt:lpstr>Dva směry sociální ekonomiky</vt:lpstr>
      <vt:lpstr>Dva pohledy</vt:lpstr>
      <vt:lpstr>Teorie třetího sektoru</vt:lpstr>
      <vt:lpstr>Trojúhelník blahobytu</vt:lpstr>
      <vt:lpstr>Organizace sociální ekonomiky</vt:lpstr>
      <vt:lpstr>Rozdělení subjektů ekonomiky</vt:lpstr>
      <vt:lpstr>Přesah sociální ekonomiky</vt:lpstr>
      <vt:lpstr>Přesah podnikání v sociální ekonomice </vt:lpstr>
      <vt:lpstr>Cíle sociálního podnikání</vt:lpstr>
      <vt:lpstr>Charakteristika</vt:lpstr>
      <vt:lpstr>Definice sociálního podnikání</vt:lpstr>
      <vt:lpstr>Příklad</vt:lpstr>
      <vt:lpstr>Sociální podniky - Evropa</vt:lpstr>
      <vt:lpstr>Sociální podnik - Itálie</vt:lpstr>
      <vt:lpstr>Sociální podnik - UK</vt:lpstr>
      <vt:lpstr>Smysl sociálního podnikání </vt:lpstr>
      <vt:lpstr>Formy sociálních podniků</vt:lpstr>
      <vt:lpstr>Historie sociálního podnikání v českých zemích</vt:lpstr>
      <vt:lpstr>Historie sociálního podnikání v českých zemích II</vt:lpstr>
      <vt:lpstr>SOCIÁLNÍ VERSUS SPOLEČENSKÉ PODNIKÁNÍ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ss</cp:lastModifiedBy>
  <cp:revision>56</cp:revision>
  <cp:lastPrinted>2018-03-27T09:30:31Z</cp:lastPrinted>
  <dcterms:created xsi:type="dcterms:W3CDTF">2016-07-06T15:42:34Z</dcterms:created>
  <dcterms:modified xsi:type="dcterms:W3CDTF">2021-09-29T05:05:54Z</dcterms:modified>
</cp:coreProperties>
</file>