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281" r:id="rId2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137" d="100"/>
          <a:sy n="137" d="100"/>
        </p:scale>
        <p:origin x="25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40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29.09.2021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9B5D3-D54B-4A62-A5D5-672B000BD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třetího sektoru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C394EF0-BA84-40D3-BE4A-A60FA06FEF6B}"/>
              </a:ext>
            </a:extLst>
          </p:cNvPr>
          <p:cNvSpPr/>
          <p:nvPr/>
        </p:nvSpPr>
        <p:spPr>
          <a:xfrm>
            <a:off x="827584" y="1200029"/>
            <a:ext cx="7920880" cy="2809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dnešní době je sociální ekonomika hodně spojovaná i s pojmem třetí sektor.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v podstatě o synonymum konceptu sociální ekonomiky.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třetím sektorem je velmi často spojován také neziskový či občanský sektor.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Úloha a velikost tohoto odvětví se v jednotlivých zemích liší, v neposlední řadě v oblasti sociálních služeb.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Třetí sektor tedy zosobňuje roli prostředníka mezi jednotlivými sektory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1995). Zastupuje pozici sociální, politickou i alternativního poskytovatele služeb.</a:t>
            </a:r>
          </a:p>
        </p:txBody>
      </p:sp>
    </p:spTree>
    <p:extLst>
      <p:ext uri="{BB962C8B-B14F-4D97-AF65-F5344CB8AC3E}">
        <p14:creationId xmlns:p14="http://schemas.microsoft.com/office/powerpoint/2010/main" val="1759887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5849F-295E-4299-92B1-66F6BBB9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blahobytu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A36D999-1C4C-429B-9526-8D566308BEF6}"/>
              </a:ext>
            </a:extLst>
          </p:cNvPr>
          <p:cNvSpPr/>
          <p:nvPr/>
        </p:nvSpPr>
        <p:spPr>
          <a:xfrm>
            <a:off x="395536" y="1123084"/>
            <a:ext cx="4176464" cy="25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Třetí sektor je velmi dobře viditelný na trojúhelníku blahobytu.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Lze vidět, že třetí sektor je součástí veřejného sektoru, komunity i trhu. 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Třetí sektor protíná jak ziskovou, tak neziskovou linii, jež odráží myšlenku tvůrce, Viktora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Pestoffa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3E06AE7-7FBF-4DF2-BF58-59104F1E483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27984" y="1059582"/>
            <a:ext cx="4494530" cy="327025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F9ED4837-7BF5-4E19-BCB2-7AD4B511CD67}"/>
              </a:ext>
            </a:extLst>
          </p:cNvPr>
          <p:cNvSpPr/>
          <p:nvPr/>
        </p:nvSpPr>
        <p:spPr>
          <a:xfrm>
            <a:off x="4331377" y="435198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Zdroj: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Hyánek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Škarabelová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Řeřuchová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2005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850489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6F1A8-BC54-465D-9330-3D307DBD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CB99D2E-0574-4689-A30E-CE986F541E49}"/>
              </a:ext>
            </a:extLst>
          </p:cNvPr>
          <p:cNvSpPr/>
          <p:nvPr/>
        </p:nvSpPr>
        <p:spPr>
          <a:xfrm>
            <a:off x="323528" y="1203598"/>
            <a:ext cx="7776864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Jsou to organizace, jejichž členové jsou oživeni zásadou vzájemnosti a sledování vzájemných hospodářských nebo sociálních cílů, často prostřednictvím sociální kontroly kapitálu.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Tato definice by zahrnovala všechna družstva a družstevní záložny, neziskové organizace a dobrovolnické organizace, charitativní organizace a nadace, servisní asociace, komunitní podniky a sociální podniky, které používají mechanismů trhu s cílem dosáhnout explicitních sociálních cílů.</a:t>
            </a:r>
          </a:p>
        </p:txBody>
      </p:sp>
    </p:spTree>
    <p:extLst>
      <p:ext uri="{BB962C8B-B14F-4D97-AF65-F5344CB8AC3E}">
        <p14:creationId xmlns:p14="http://schemas.microsoft.com/office/powerpoint/2010/main" val="3837830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FC396-E1AB-4CCF-9A9D-F6AB57E82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subjektů ekonomiky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CF98299-351B-4B05-88E2-50C657B93B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2" y="703189"/>
            <a:ext cx="4727575" cy="32804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ED491FC6-CF75-404E-B1D4-58D9413B6797}"/>
              </a:ext>
            </a:extLst>
          </p:cNvPr>
          <p:cNvSpPr/>
          <p:nvPr/>
        </p:nvSpPr>
        <p:spPr>
          <a:xfrm>
            <a:off x="3391548" y="4247630"/>
            <a:ext cx="2360903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Restakis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val="71908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3922B-9E5C-4BF6-B574-1C45D838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Přesah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7508BA7-2E24-455A-A08B-7AB4760873F2}"/>
              </a:ext>
            </a:extLst>
          </p:cNvPr>
          <p:cNvSpPr/>
          <p:nvPr/>
        </p:nvSpPr>
        <p:spPr>
          <a:xfrm>
            <a:off x="611560" y="1264149"/>
            <a:ext cx="7632848" cy="1967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definici sociální ekonomiky je možné najít určité shodné aspekty, pokud se tyto aspekty budou vyhledávat v rámci evropských zemí.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Shoda panuje u pojmů, jako je družstvo, nadace, vzájemně prospěšné společnosti nebo spolky poskytující výrobky a služby s ohledem na zájem nejen sociální, ale i ekonomický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Fonteneau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2011)</a:t>
            </a:r>
          </a:p>
        </p:txBody>
      </p:sp>
    </p:spTree>
    <p:extLst>
      <p:ext uri="{BB962C8B-B14F-4D97-AF65-F5344CB8AC3E}">
        <p14:creationId xmlns:p14="http://schemas.microsoft.com/office/powerpoint/2010/main" val="2760332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62B89-2FCD-4521-A2C6-4EE6E619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Přesah podnikání v sociální ekonomice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C6E195-2DCC-4841-A021-FB23A5BA9476}"/>
              </a:ext>
            </a:extLst>
          </p:cNvPr>
          <p:cNvPicPr/>
          <p:nvPr/>
        </p:nvPicPr>
        <p:blipFill rotWithShape="1">
          <a:blip r:embed="rId2"/>
          <a:srcRect l="14539" t="25747" r="40743" b="21030"/>
          <a:stretch/>
        </p:blipFill>
        <p:spPr bwMode="auto">
          <a:xfrm>
            <a:off x="2915816" y="703189"/>
            <a:ext cx="3390900" cy="3228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8FAFB4F6-D4DB-49CE-B7D0-2E681A7ED791}"/>
              </a:ext>
            </a:extLst>
          </p:cNvPr>
          <p:cNvSpPr/>
          <p:nvPr/>
        </p:nvSpPr>
        <p:spPr>
          <a:xfrm>
            <a:off x="3995936" y="3965706"/>
            <a:ext cx="20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Zdroj: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Gawell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054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A99EEA-4BA8-431E-8890-003B7B8C4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sociálního podnikání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8C48565-0B33-489F-8F7F-B9015717EDA6}"/>
              </a:ext>
            </a:extLst>
          </p:cNvPr>
          <p:cNvSpPr/>
          <p:nvPr/>
        </p:nvSpPr>
        <p:spPr>
          <a:xfrm>
            <a:off x="323528" y="155608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Sociální podnikání lze obecně vnímat jako proces vytváření hodnoty kombinováním zdrojů novými způsoby, které jsou určeny především k prozkoumání a využití příležitostí pro vytváření sociální hodnoty stimulací společenských změn nebo naplňováním sociálních potřeb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Mair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Martí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2006).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90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8A850-C4D4-47F7-9A02-D49FBA3F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8D29DD5-E70B-4085-85AA-11867F14B0F1}"/>
              </a:ext>
            </a:extLst>
          </p:cNvPr>
          <p:cNvSpPr/>
          <p:nvPr/>
        </p:nvSpPr>
        <p:spPr>
          <a:xfrm>
            <a:off x="323528" y="935553"/>
            <a:ext cx="7920880" cy="2912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je podporováno rostoucím zájmem vlád a široké veřejnosti od počátku 90. let.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Zdůrazňuje sociální misi podnikání a kombinuje vytváření společenské hodnoty s komerčními prostředky.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podnikatelé se zabývají problémy, jako je chudoba a rozdíly ve zdraví a vzdělávání a jejich práce tak získává sociální a morální hodnotu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Dees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2001). Sociální podnikání je v podstatě o sociální angažovanosti a podnikání. </a:t>
            </a:r>
          </a:p>
        </p:txBody>
      </p:sp>
    </p:spTree>
    <p:extLst>
      <p:ext uri="{BB962C8B-B14F-4D97-AF65-F5344CB8AC3E}">
        <p14:creationId xmlns:p14="http://schemas.microsoft.com/office/powerpoint/2010/main" val="86161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8EDF1-863C-4F16-A059-FD0CF006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sociálního podnikání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A2A3EF3-E3FE-48CE-B16B-CC5843184B60}"/>
              </a:ext>
            </a:extLst>
          </p:cNvPr>
          <p:cNvSpPr/>
          <p:nvPr/>
        </p:nvSpPr>
        <p:spPr>
          <a:xfrm>
            <a:off x="251520" y="1264149"/>
            <a:ext cx="8280920" cy="1659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Hervieux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 (2010) definuje sociální podnikání jako „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podnikatelský proces iniciovaný sociálními podnikateli se sociálními cíli za účelem vytváření společenské hodnoty, kdy výsledkem sociálního podnikání jsou sociální podniky, včetně sociálních podniků využívajících komerční prostředky i ve formě nestátní neziskové organizace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(NNO).“</a:t>
            </a:r>
          </a:p>
        </p:txBody>
      </p:sp>
    </p:spTree>
    <p:extLst>
      <p:ext uri="{BB962C8B-B14F-4D97-AF65-F5344CB8AC3E}">
        <p14:creationId xmlns:p14="http://schemas.microsoft.com/office/powerpoint/2010/main" val="117438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8F9C5-9F0B-48A0-91FD-5C5AE215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269EE1F-8548-490D-B4ED-7283070F482A}"/>
              </a:ext>
            </a:extLst>
          </p:cNvPr>
          <p:cNvSpPr/>
          <p:nvPr/>
        </p:nvSpPr>
        <p:spPr>
          <a:xfrm>
            <a:off x="251520" y="915566"/>
            <a:ext cx="6174432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roce 2006 získal Muhammad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Yunus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bangladéšská banka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Grameen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Bank Nobelovu cenu za mimořádné úsilí o podporu hospodářského a sociálního rozvoje v nejchudších vrstvách společnosti. Banka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Grameen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Bank, která se datuje do roku 1976 a byla v říjnu 1983 přeměněna na nezávislou banku vládní legislativou, je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mikrofinanční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organizací a bankou pro rozvoj komunit, která nabízí velmi malé úvěry (mikroúvěry nebo „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grameencredit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“) velmi chudým bez nutnosti zajištění. Je to jeden z nejdůležitějších a nejtypičtějších postupů sociálního podnikání – archetypální sociální podnikání. Jeho nízkorozpočtový program bydlení získal v roce 1998 cenu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Habitat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Award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Výsledek obrázku pro Muhammad Yunus">
            <a:extLst>
              <a:ext uri="{FF2B5EF4-FFF2-40B4-BE49-F238E27FC236}">
                <a16:creationId xmlns:a16="http://schemas.microsoft.com/office/drawing/2014/main" id="{17F960D1-4673-4A31-BE5B-94AE6ABAB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62062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09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ÚVOD DO SOCIÁLNÍHO PODNIKÁNÍ A SOCIÁLNÍ EKONOMIKY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ekonomika?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je definována?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Jaká je její historie?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6892E-C04D-4969-A402-699D8E305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podniky - Evropa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B8633CF-DD7A-4A83-BF25-641BD79BFF24}"/>
              </a:ext>
            </a:extLst>
          </p:cNvPr>
          <p:cNvSpPr/>
          <p:nvPr/>
        </p:nvSpPr>
        <p:spPr>
          <a:xfrm>
            <a:off x="683568" y="1203598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 většině západoevropských zemí hrály organizace sociálního sektoru, jako jsou neziskové organizace, družstva významnou úlohu v poskytování služeb již před druhou světovou válkou.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Koncem šedesátých a sedmdesátých let vedlo volání po větší demokracii a rovnosti ve všech sférách života k rozkvětu hnutí občanské společnosti zaměřených na hlavní společenské otázky.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Ve Francii, Portugalsku, Španělsku a Řecku byly zavedeny nové právní formy družstevního sdružení; další země jako Belgie, Spojené království a Itálie si vybraly otevřenější modely sociálního podnikání, které nejsou inspirovány pouze tradicí spolupráce.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098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2A57E-BB12-40F2-8B11-1E1E41FB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 - Itálie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5A9E889-F79E-4759-8A59-173E2834895D}"/>
              </a:ext>
            </a:extLst>
          </p:cNvPr>
          <p:cNvSpPr/>
          <p:nvPr/>
        </p:nvSpPr>
        <p:spPr>
          <a:xfrm>
            <a:off x="539552" y="155608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Pojem „sociální podnik“ jako takový má zřejmě svůj původ v Itálii, kde byl propagován prostřednictvím periodika zahájeného v roce 1990 s názvem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Impresa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sociale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Tento koncept byl zaveden k popisu těchto iniciativ, které vedly k tomu, že italský parlament vytvořil o rok později právní formu „sociálního družstva“.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649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6A219-B1D5-4252-B946-60C7B5F0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podnik - UK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476DB65-ACC5-4AA4-9535-B6AACB7D2990}"/>
              </a:ext>
            </a:extLst>
          </p:cNvPr>
          <p:cNvSpPr/>
          <p:nvPr/>
        </p:nvSpPr>
        <p:spPr>
          <a:xfrm>
            <a:off x="755576" y="1059582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Spojené království bylo ovšem první zemí na světě, která uznala hospodářský a společenský význam sociálního sektoru vytvořením „třetího sektoru“, který zahrnuje dobrovolné a komunitní skupiny, sociální podniky, charitativní organizace, družstva a vzájemné společnosti, které sdílejí společné rysy jako nevládní organizace a hodnotově řízené a také reinvestování většiny finančních přebytků do dalších sociálních, environmentálních nebo kulturních cílů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Trivedi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2010).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roce 2006 vytvořila britská vláda Úřad třetího sektoru (nyní Úřad pro občanskou společnost), který je zodpovědný za práci napříč odvětvími za účelem poskytování podpůrného prostředí pro prosperující třetí sektor a umožnit odvětví vést kampaň za sociální cíle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648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CF072-8447-4ED8-B193-7C1EE8C9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 sociálního podnikání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DB62B2-03EC-4C43-BAD5-7DE810A703D5}"/>
              </a:ext>
            </a:extLst>
          </p:cNvPr>
          <p:cNvSpPr/>
          <p:nvPr/>
        </p:nvSpPr>
        <p:spPr>
          <a:xfrm>
            <a:off x="539552" y="1275606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Oblast motivace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kdy hlavní motivací může být pocit naléhavosti řešit sociální problém či soucit s cílovou skupinou. Nebo naopak motivací může být tvorba zisku pro podporu určité vybrané oblasti.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Oblast organizace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kdy je nutné mít dovednosti, jak zorganizovat činnosti podniku, vytvářet profil a určit právní formu sociálního podniku.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Oblast vlivu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na společnost, kdy jako každý podnik si musí budovat své sítě a vyhledávat podobně smýšlející skupiny a zdroje své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947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88B25-4940-4DB0-92DA-2DAD49EE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sociálních podniků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667937D-3EC5-4124-BE6E-BA1E298EFD69}"/>
              </a:ext>
            </a:extLst>
          </p:cNvPr>
          <p:cNvSpPr/>
          <p:nvPr/>
        </p:nvSpPr>
        <p:spPr>
          <a:xfrm>
            <a:off x="251520" y="1203598"/>
            <a:ext cx="7218040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podniky se vyskytují nejčastěji jako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Gawell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2014):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jako podnikání se sociálním účelem,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a sociální podniky založené na neziskových principech,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podnikání založené na sociálním hospodářství a sociální podniky, které integrují práci (integrační podniky),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podnikání jako společenské podnikání.</a:t>
            </a:r>
          </a:p>
        </p:txBody>
      </p:sp>
    </p:spTree>
    <p:extLst>
      <p:ext uri="{BB962C8B-B14F-4D97-AF65-F5344CB8AC3E}">
        <p14:creationId xmlns:p14="http://schemas.microsoft.com/office/powerpoint/2010/main" val="797890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38401-D793-465B-AA0D-AFBE031F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dirty="0"/>
              <a:t>Historie sociálního podnikání v českých zemích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99E9F91-B32A-43F0-B32C-5C126427DB38}"/>
              </a:ext>
            </a:extLst>
          </p:cNvPr>
          <p:cNvSpPr/>
          <p:nvPr/>
        </p:nvSpPr>
        <p:spPr>
          <a:xfrm>
            <a:off x="512676" y="843558"/>
            <a:ext cx="79477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Začátky sociální ekonomiky jsou spojovány hlavně s venkovem. Zde byla sociální ekonomika spojována hlavně s výrobními družstvy, občanskými společnostmi, kampeličkami, dobrovolnickými aktivitami, tradicemi, solidaritou nebo vzájemností (Dohnalová et al., 2012).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Mezi světovými válkami se začala rozvíjen filantropická společnost, nadace, dobročinné spolky, charitativní činnost. Všechny tyto činnosti byly zakládány na podporu poválečných následků, s cílem je zmírnit.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Během druhé světové války šly tyto činnosti opět do pozadí a po válce se rozvoj vracel zpět.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 roce 1948 Česká republika začala s centrálně řízenou ekonomikou a koncept sociální ekonomiky začala pomalu potlačovat. S tím souviselo i potlačování doprovodných prvků sociální ekonomiky, jednalo se například o nezávislé rozhodování nebo demokratické 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564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4B5FB-72D7-4C10-BE1F-935ED0266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dirty="0"/>
              <a:t>Historie sociálního podnikání v českých zemích II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48A5D1A-8662-486C-81E6-ADE4BBFF3C6D}"/>
              </a:ext>
            </a:extLst>
          </p:cNvPr>
          <p:cNvSpPr/>
          <p:nvPr/>
        </p:nvSpPr>
        <p:spPr>
          <a:xfrm>
            <a:off x="251520" y="703189"/>
            <a:ext cx="8640960" cy="4263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Až po roce 1989 se sociální ekonomika začala znovu obnovovat. Vznikaly nadační fondy, nadace, obecně prospěšné společnosti nebo občanská sdružení.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Konceptem sociální ekonomiky se začala zabývat i veřejnost. Díky většímu zájmu se sociální ekonomika začala transformovat do podoby moderní sociální ekonomiky. Stále více přicházela možnost čerpat dotace nejen od státu, ale také od Evropské Unie.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roce 2002 tzv. Pražská deklarace upozornila na nedokonalost definice sociální ekonomik (Dohnalová, Průša et al., 2011). Nejasnost v koncepci sociální ekonomiky převládá až do současnosti.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České republice navzdory snaze stále neexistuje jednotná definice sociální ekonomiky ani sociálního podnikání. Problematiku prohlubuje také nepřítomnost zákona souvisejícího se sociálním podnikáním.    </a:t>
            </a:r>
          </a:p>
        </p:txBody>
      </p:sp>
    </p:spTree>
    <p:extLst>
      <p:ext uri="{BB962C8B-B14F-4D97-AF65-F5344CB8AC3E}">
        <p14:creationId xmlns:p14="http://schemas.microsoft.com/office/powerpoint/2010/main" val="3645620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12FA0-9927-4D2C-A20D-6D61568DB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SOCIÁLNÍ VERSUS SPOLEČENSKÉ PODNIKÁNÍ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4FC0573-EFA5-4D95-820E-AF5B191615E6}"/>
              </a:ext>
            </a:extLst>
          </p:cNvPr>
          <p:cNvSpPr/>
          <p:nvPr/>
        </p:nvSpPr>
        <p:spPr>
          <a:xfrm>
            <a:off x="440668" y="1203598"/>
            <a:ext cx="8379804" cy="2604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Kromě sociálního podnikání je společenské podnikání používáno jako odkaz na místní rozvoj „pro obec“ nebo „pro region“ (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Johannisson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1990a, 1990b). Tato verze společenského podnikání byla v té době převedena na mezinárodní formu podnikání.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Souvisí to především ve smyslu místního malého podnikání a ekonomického rozvoje. Příkladem mohou být podniky spojené především s kulturními anebo uměleckými a také environmentálními dopady, které spojují ekonomické cíle s uměleckými nebo ekologickými cíli.</a:t>
            </a:r>
          </a:p>
        </p:txBody>
      </p:sp>
    </p:spTree>
    <p:extLst>
      <p:ext uri="{BB962C8B-B14F-4D97-AF65-F5344CB8AC3E}">
        <p14:creationId xmlns:p14="http://schemas.microsoft.com/office/powerpoint/2010/main" val="3903335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283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Organizace sociální ekonomiky, jako jsou sociální podniky a družstva, poskytují model podnikání, kde se explicitně mísí sociální a ekonomické cíle.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Úspěch a růst těchto modelů na trhu bude mít účinky na fungování trhu jako celku.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Sociální ekonomika tak stává nápravný prostředek sociální ekonomické síly.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Součástí sociální ekonomiky jsou sociální podniky, které vyplňují mezeru na trhu a poskytují výrobky a služby, které nejsou nabízeny jinými subjekty. Lze je poznat podle toho, že se snaží naplnit tři základní cíle – ekonomický, sociální a ekologický.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/>
              <a:t>Slabou stránkou je možnost řádného vymezení podniků, vzhledem k roztříštěnosti definic nebo jejich velké obecnosti.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ÚVOD DO SOCIÁLNÍHO PODNIKÁNÍ A SOCIÁLNÍ EKONOMIKY-část 1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teorií sociální ekonomiky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Vysvětlit základní pojmy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C834F8F-DBA4-447B-97A2-3815CFCFB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pojmu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0864B82-BD81-4E2D-AB0B-5EC26C626FC9}"/>
              </a:ext>
            </a:extLst>
          </p:cNvPr>
          <p:cNvSpPr/>
          <p:nvPr/>
        </p:nvSpPr>
        <p:spPr>
          <a:xfrm>
            <a:off x="395536" y="1279089"/>
            <a:ext cx="475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Pojem „sociální ekonomika“ byl použit na konci 18. století jako součást velkých politických, ekonomických a společenských debat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Vyplývá z tlaku na neuspokojené potřeby související s akutními problémy společnosti.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Jedním z prvních, kdo tento termín použil, byl ekonom Charles </a:t>
            </a:r>
            <a:r>
              <a:rPr lang="cs-CZ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Dunoyer</a:t>
            </a:r>
            <a:r>
              <a:rPr lang="cs-CZ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v roce 1830</a:t>
            </a:r>
            <a:endParaRPr lang="cs-CZ" b="1" i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81F1729-FD67-4A9E-9DD2-EC58B95B5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31590"/>
            <a:ext cx="2838450" cy="3095625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CB3E3E0D-AC21-4708-85AB-115E8351A7F2}"/>
              </a:ext>
            </a:extLst>
          </p:cNvPr>
          <p:cNvSpPr/>
          <p:nvPr/>
        </p:nvSpPr>
        <p:spPr>
          <a:xfrm>
            <a:off x="5724128" y="4227215"/>
            <a:ext cx="33478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https://www.hetwebsite.net/het/profiles/dunoyer.htm</a:t>
            </a:r>
          </a:p>
        </p:txBody>
      </p:sp>
    </p:spTree>
    <p:extLst>
      <p:ext uri="{BB962C8B-B14F-4D97-AF65-F5344CB8AC3E}">
        <p14:creationId xmlns:p14="http://schemas.microsoft.com/office/powerpoint/2010/main" val="246516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09C18-10C9-4F5E-A659-32298251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pojmu II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964D9FC-6D92-49A8-BD06-A5D2D74AFA7F}"/>
              </a:ext>
            </a:extLst>
          </p:cNvPr>
          <p:cNvSpPr/>
          <p:nvPr/>
        </p:nvSpPr>
        <p:spPr>
          <a:xfrm>
            <a:off x="179512" y="843558"/>
            <a:ext cx="6192688" cy="3406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Významnými zeměmi v oblasti rozkvětu sociální ekonomiky se staly Velká Británie, Německo a vůbec nejvýznamnější byla Francie.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ekonomika odkazuje na teoretický přístup, který nejprve vyvinuli utopičtí socialisté – zejména první zakladatelé kooperativní tradice -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Fourier, Saint Simon a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Proudhon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Poprvé aplikovali pojem „sociální ekonomie“ Charles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(1847-1932),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Léon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Walras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(1834-1910) a sociologové jako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Frédéric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Play (1806-1882)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9AF2749-34A0-4BA4-AF01-1F67DF531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1059582"/>
            <a:ext cx="2000057" cy="226406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AC82CBAA-566C-4CF8-98B7-534312192D96}"/>
              </a:ext>
            </a:extLst>
          </p:cNvPr>
          <p:cNvSpPr/>
          <p:nvPr/>
        </p:nvSpPr>
        <p:spPr>
          <a:xfrm>
            <a:off x="6848898" y="3345838"/>
            <a:ext cx="22860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Frédéric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Play </a:t>
            </a:r>
          </a:p>
          <a:p>
            <a:r>
              <a:rPr lang="cs-CZ" sz="1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zdroj: https://cs.wikipedia.org/wiki/Pierre_Guillaume_Fr%C3%A9d%C3%A9ric_le_Play 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1223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09C18-10C9-4F5E-A659-32298251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 válce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964D9FC-6D92-49A8-BD06-A5D2D74AFA7F}"/>
              </a:ext>
            </a:extLst>
          </p:cNvPr>
          <p:cNvSpPr/>
          <p:nvPr/>
        </p:nvSpPr>
        <p:spPr>
          <a:xfrm>
            <a:off x="251520" y="843558"/>
            <a:ext cx="8424936" cy="356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druhé světové válce byla sociální ekonomika přesunuta do pozadí.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navrácení rozvoje sociální ekonomiky došlo v 70. letech 20. století.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Významným milníkem je Charta sociální ekonomiky sepsaná v roce 1980. Tato Charta definuje sociální ekonomiku „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 organizace, které nepřísluší veřejnému sektoru, operující demokraticky a se čeleny kteří mají stejná práva a povinnosti včetně částečného podílu na vlastnictví a distribuci zisku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Silným zástupcem se stala hlavně Francie, která sociální ekonomiku zakotvila do své legislativy, a to v roce 1981. 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zasazením sociální ekonomiky do legislativy se začala prosazovat i iniciativa v oblasti reportů a dalších ekonomických textů, které ukotvili tento koncept.</a:t>
            </a:r>
          </a:p>
        </p:txBody>
      </p:sp>
    </p:spTree>
    <p:extLst>
      <p:ext uri="{BB962C8B-B14F-4D97-AF65-F5344CB8AC3E}">
        <p14:creationId xmlns:p14="http://schemas.microsoft.com/office/powerpoint/2010/main" val="225059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27F2-40DB-4ABC-83FB-B427C43B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400600" cy="507703"/>
          </a:xfrm>
        </p:spPr>
        <p:txBody>
          <a:bodyPr/>
          <a:lstStyle/>
          <a:p>
            <a:r>
              <a:rPr lang="cs-CZ" dirty="0"/>
              <a:t>Vymezení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8DF9104-9DEC-45F1-8D66-11569283D62C}"/>
              </a:ext>
            </a:extLst>
          </p:cNvPr>
          <p:cNvSpPr/>
          <p:nvPr/>
        </p:nvSpPr>
        <p:spPr>
          <a:xfrm>
            <a:off x="395536" y="1279089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Sociální ekonomika vzniká důsledkem nerovností vznikajících mezi sociálními skupinami, regiony, ale i jednotlivci v důsledku fungování tržního mechanismu.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 současnosti je sociální ekonomika spojovaná například s nezaměstnaností znevýhodněných osob na trhu práce nebo s problémy lokálních potřeb a jejich environmentální stránkou.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Snaží se tedy řešit problémy související s problémy dnešní doby.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85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A1E79-EB8F-43D4-BFA7-07C6B711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směry sociální ekonomiky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E6AEA9C-4896-4DA9-B5B1-ED9431824F52}"/>
              </a:ext>
            </a:extLst>
          </p:cNvPr>
          <p:cNvSpPr/>
          <p:nvPr/>
        </p:nvSpPr>
        <p:spPr>
          <a:xfrm>
            <a:off x="467544" y="1347614"/>
            <a:ext cx="748883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První z nich lze vysledovat k francouzskému sociologovi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 Play, který viděl sociální ekonomiku jako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fungující odděleně od trhu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, kterou interpretoval tak, že to znamená, že ekonomický sektor, který byl obýván „kapitalistickými firmami“ a státem.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Pro něj je sociální ekonomika výklenkem, paralelním trhem, který je také závislý na stavu svého přežití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Druhý proud vychází z myšlenky občanské ekonomiky, která je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pojímána jako dimenze trhu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Z tohoto pohledu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</a:rPr>
              <a:t>není trh identifikován výlučně se soukromými podniky, nýbrž spíše jako otevřená oblast, v níž hrají roli stát, obchodní sektor a sociální ekonomika.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3429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D12DA-CEDA-40BE-83AC-0078BAEC4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pohledy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67F3F23-A483-4403-B1B2-8045631E95A8}"/>
              </a:ext>
            </a:extLst>
          </p:cNvPr>
          <p:cNvSpPr/>
          <p:nvPr/>
        </p:nvSpPr>
        <p:spPr>
          <a:xfrm>
            <a:off x="899592" y="4659982"/>
            <a:ext cx="7776864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Playův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pohled (A) a občanská ekonomika (B), Zdroj: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Restakis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D67F461-E50F-439F-A872-029150B316D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03598"/>
            <a:ext cx="684076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6189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1987</Words>
  <Application>Microsoft Office PowerPoint</Application>
  <PresentationFormat>Předvádění na obrazovce (16:9)</PresentationFormat>
  <Paragraphs>125</Paragraphs>
  <Slides>28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Symbol</vt:lpstr>
      <vt:lpstr>Times New Roman</vt:lpstr>
      <vt:lpstr>SLU</vt:lpstr>
      <vt:lpstr>Název prezentace</vt:lpstr>
      <vt:lpstr>Prezentace aplikace PowerPoint</vt:lpstr>
      <vt:lpstr>Prezentace aplikace PowerPoint</vt:lpstr>
      <vt:lpstr>Historie pojmu</vt:lpstr>
      <vt:lpstr>Historie pojmu II</vt:lpstr>
      <vt:lpstr>Vývoj po válce</vt:lpstr>
      <vt:lpstr>Vymezení sociální ekonomiky</vt:lpstr>
      <vt:lpstr>Dva směry sociální ekonomiky</vt:lpstr>
      <vt:lpstr>Dva pohledy</vt:lpstr>
      <vt:lpstr>Teorie třetího sektoru</vt:lpstr>
      <vt:lpstr>Trojúhelník blahobytu</vt:lpstr>
      <vt:lpstr>Organizace sociální ekonomiky</vt:lpstr>
      <vt:lpstr>Rozdělení subjektů ekonomiky</vt:lpstr>
      <vt:lpstr>Přesah sociální ekonomiky</vt:lpstr>
      <vt:lpstr>Přesah podnikání v sociální ekonomice </vt:lpstr>
      <vt:lpstr>Cíle sociálního podnikání</vt:lpstr>
      <vt:lpstr>Charakteristika</vt:lpstr>
      <vt:lpstr>Definice sociálního podnikání</vt:lpstr>
      <vt:lpstr>Příklad</vt:lpstr>
      <vt:lpstr>Sociální podniky - Evropa</vt:lpstr>
      <vt:lpstr>Sociální podnik - Itálie</vt:lpstr>
      <vt:lpstr>Sociální podnik - UK</vt:lpstr>
      <vt:lpstr>Smysl sociálního podnikání </vt:lpstr>
      <vt:lpstr>Formy sociálních podniků</vt:lpstr>
      <vt:lpstr>Historie sociálního podnikání v českých zemích</vt:lpstr>
      <vt:lpstr>Historie sociálního podnikání v českých zemích II</vt:lpstr>
      <vt:lpstr>SOCIÁLNÍ VERSUS SPOLEČENSKÉ PODNIKÁNÍ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ss</cp:lastModifiedBy>
  <cp:revision>56</cp:revision>
  <cp:lastPrinted>2018-03-27T09:30:31Z</cp:lastPrinted>
  <dcterms:created xsi:type="dcterms:W3CDTF">2016-07-06T15:42:34Z</dcterms:created>
  <dcterms:modified xsi:type="dcterms:W3CDTF">2021-09-29T05:05:54Z</dcterms:modified>
</cp:coreProperties>
</file>