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3" r:id="rId30"/>
    <p:sldId id="310" r:id="rId31"/>
    <p:sldId id="311" r:id="rId32"/>
    <p:sldId id="312" r:id="rId3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907" autoAdjust="0"/>
  </p:normalViewPr>
  <p:slideViewPr>
    <p:cSldViewPr>
      <p:cViewPr varScale="1">
        <p:scale>
          <a:sx n="134" d="100"/>
          <a:sy n="134" d="100"/>
        </p:scale>
        <p:origin x="34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Jarmila Šebestová,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Vojtěch Beck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Vymezení pojmu sociální 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V České republice používaným a známým je v oblasti inovací Oslo </a:t>
            </a:r>
            <a:r>
              <a:rPr lang="cs-CZ" sz="2000" dirty="0" err="1"/>
              <a:t>Manual</a:t>
            </a:r>
            <a:r>
              <a:rPr lang="cs-CZ" sz="2000" dirty="0"/>
              <a:t> (2005) ten popisuje, že </a:t>
            </a:r>
            <a:r>
              <a:rPr lang="cs-CZ" sz="2000" i="1" dirty="0"/>
              <a:t>„inovace je zavádění nového nebo významně zlepšeného produktu (zboží nebo služby) nebo procesu, nové marketingové metody nebo organizační metody v podnikatelských praktikách, organizaci pracoviště nebo vnějších vztazích“</a:t>
            </a:r>
          </a:p>
          <a:p>
            <a:r>
              <a:rPr lang="cs-CZ" sz="2000" dirty="0"/>
              <a:t>Můžeme nalézt další definice a to například tuto:</a:t>
            </a:r>
          </a:p>
          <a:p>
            <a:pPr lvl="1"/>
            <a:r>
              <a:rPr lang="cs-CZ" sz="1600" dirty="0" err="1"/>
              <a:t>Young</a:t>
            </a:r>
            <a:r>
              <a:rPr lang="cs-CZ" sz="1600" dirty="0"/>
              <a:t> </a:t>
            </a:r>
            <a:r>
              <a:rPr lang="cs-CZ" sz="1600" dirty="0" err="1"/>
              <a:t>Foundation</a:t>
            </a:r>
            <a:r>
              <a:rPr lang="cs-CZ" sz="1600" dirty="0"/>
              <a:t> (G. </a:t>
            </a:r>
            <a:r>
              <a:rPr lang="cs-CZ" sz="1600" dirty="0" err="1"/>
              <a:t>Mulgan</a:t>
            </a:r>
            <a:r>
              <a:rPr lang="cs-CZ" sz="1600" dirty="0"/>
              <a:t> 2006, 2007, NESTA, 2008) definují sociální inovace jako </a:t>
            </a:r>
            <a:r>
              <a:rPr lang="cs-CZ" sz="1600" i="1" dirty="0"/>
              <a:t>„inovační aktivity a služby, které jsou motivovány cílem uspokojení sociální potřeby a jsou především vyvíjeny a šířeny organizacemi, jejich primární účel je sociální“</a:t>
            </a:r>
            <a:r>
              <a:rPr lang="cs-CZ" sz="1600" dirty="0"/>
              <a:t>. </a:t>
            </a:r>
          </a:p>
          <a:p>
            <a:pPr lvl="1"/>
            <a:endParaRPr lang="cs-CZ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Přístupy k vymezení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Sociální inovace jsou novým a neusazeným konceptem.</a:t>
            </a:r>
          </a:p>
          <a:p>
            <a:r>
              <a:rPr lang="cs-CZ" sz="2400" dirty="0"/>
              <a:t>Nejsou obecně vymezeny a vzhledem k jejich podstatě je prakticky nemožné, aby byly.</a:t>
            </a:r>
          </a:p>
          <a:p>
            <a:r>
              <a:rPr lang="cs-CZ" sz="2400" dirty="0"/>
              <a:t>Sociální inovace jsou tedy takovým pružným konceptem. </a:t>
            </a:r>
          </a:p>
          <a:p>
            <a:r>
              <a:rPr lang="cs-CZ" sz="2400" dirty="0"/>
              <a:t>Nicméně i v daném oboru se mohou časem vyvíjet a může docházet k určitým novým poznáním v čase.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Přístupy k vymezení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V základu je možné obecně přijmout dva typy přístupů k jejich vymezení. </a:t>
            </a:r>
          </a:p>
          <a:p>
            <a:r>
              <a:rPr lang="cs-CZ" sz="2000" dirty="0"/>
              <a:t>Lze je rozlišit podle zaměření na dimenzi výstupu (cílů) a na charakteristiky inovačního procesu. </a:t>
            </a:r>
          </a:p>
          <a:p>
            <a:r>
              <a:rPr lang="cs-CZ" sz="2000" dirty="0"/>
              <a:t>Dimenze výstupu (cílů) se snaží objasnit podstatu jejich konceptu dle společenské změny. </a:t>
            </a:r>
          </a:p>
          <a:p>
            <a:r>
              <a:rPr lang="cs-CZ" sz="2000" dirty="0"/>
              <a:t>Charakteristiky inovačního procesu jsou zaměřeny na aplikaci specifických charakteristik a na metody realizace sociálních inovací.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Sociální dimenze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Tento přístup je v prvé řadě možné objasnit pomocí objasnění podstaty sociálních inovací. </a:t>
            </a:r>
          </a:p>
          <a:p>
            <a:r>
              <a:rPr lang="cs-CZ" sz="2400" dirty="0"/>
              <a:t>Objasnění jejich podstaty však vyžaduje rozšíření konceptu inovací o sociální dimenze.</a:t>
            </a:r>
          </a:p>
          <a:p>
            <a:r>
              <a:rPr lang="cs-CZ" sz="2400" dirty="0"/>
              <a:t>Je to velice široké pojetí a díky tomu jsou ve spojení s tímto konceptem všechny inovace sociálně relevantní. </a:t>
            </a:r>
          </a:p>
          <a:p>
            <a:pPr lvl="1"/>
            <a:r>
              <a:rPr lang="cs-CZ" sz="2000" dirty="0"/>
              <a:t>To vlastně říká, že „</a:t>
            </a:r>
            <a:r>
              <a:rPr lang="cs-CZ" sz="2000" i="1" dirty="0"/>
              <a:t>sociální inovace vznikají v určitém společenském kontextu a mají dopad na společenské entity“</a:t>
            </a:r>
            <a:r>
              <a:rPr lang="cs-CZ" sz="20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Sociální dimenze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V druhé řadě rovněž vymezuje sociální inovace a to ve vztahu k ostatním hodnotám.</a:t>
            </a:r>
          </a:p>
          <a:p>
            <a:r>
              <a:rPr lang="cs-CZ" sz="2000" dirty="0"/>
              <a:t>Sociální inovace se v tomto případě vymezují ze tří hledisek neboli dimenzí.</a:t>
            </a:r>
          </a:p>
          <a:p>
            <a:pPr lvl="1"/>
            <a:r>
              <a:rPr lang="cs-CZ" sz="1600" dirty="0"/>
              <a:t>První dimenzí je sociální poptávka.</a:t>
            </a:r>
          </a:p>
          <a:p>
            <a:pPr lvl="1"/>
            <a:r>
              <a:rPr lang="cs-CZ" sz="1600" dirty="0"/>
              <a:t>Druhou dimenzí jsou společenské výzvy.</a:t>
            </a:r>
          </a:p>
          <a:p>
            <a:pPr lvl="1"/>
            <a:r>
              <a:rPr lang="cs-CZ" sz="1600" dirty="0"/>
              <a:t>Třetí dimenzí jsou systémové změny.</a:t>
            </a:r>
          </a:p>
          <a:p>
            <a:r>
              <a:rPr lang="cs-CZ" sz="2000" dirty="0"/>
              <a:t>Obecně se sociální inovace trochu liší od běžných ekonomicky zaměřených inovací.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Charakteristiky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Druhý přístup je soustředěn na sociální inovace a jejich charakteristiky, </a:t>
            </a:r>
          </a:p>
          <a:p>
            <a:r>
              <a:rPr lang="cs-CZ" sz="2200" dirty="0"/>
              <a:t>Jedná se o aplikační zkušenosti, strategie, inovační metody a nástroje. </a:t>
            </a:r>
          </a:p>
          <a:p>
            <a:r>
              <a:rPr lang="cs-CZ" sz="2200" dirty="0"/>
              <a:t>Je možné tento přístup také vysvětlit, jako všechno co jsou nebo by mohli být sociální inovace, popřípadě jak jsou realizovány. </a:t>
            </a:r>
          </a:p>
          <a:p>
            <a:r>
              <a:rPr lang="cs-CZ" sz="2200" dirty="0"/>
              <a:t>Klasifikují se za pomoci dvou hledisek a to sektorového a z hlediska fáze inovačního procesu.</a:t>
            </a:r>
          </a:p>
          <a:p>
            <a:r>
              <a:rPr lang="cs-CZ" sz="2200" dirty="0"/>
              <a:t>Zmíněné klasifikace nejsou přesně dané a nemusejí se dodržovat.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Charakteristiky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300" dirty="0"/>
              <a:t>Inovační charakteristiky a jejich kombinace jsou v podstatě neomezené. </a:t>
            </a:r>
          </a:p>
          <a:p>
            <a:r>
              <a:rPr lang="cs-CZ" sz="2300" dirty="0"/>
              <a:t>Každé řešení je a bude v jejich nastavení naprosto unikátní. </a:t>
            </a:r>
          </a:p>
          <a:p>
            <a:r>
              <a:rPr lang="cs-CZ" sz="2300" dirty="0"/>
              <a:t>Praktické příklady charakteristik sociálních inovací v sobě mají rozličné aspekty otevřenosti a spolupráce mezi zúčastněnými aktéry.  </a:t>
            </a:r>
          </a:p>
          <a:p>
            <a:r>
              <a:rPr lang="cs-CZ" sz="2300" dirty="0"/>
              <a:t>Důraz je kladen hlavně na udržitelnost řešení, na objevování dostupných a nových zdrojů a také na participativní přístupu.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3600" dirty="0"/>
              <a:t>Dynamika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Doplňujícím třetím přístupem je dynamika sociálních inovací. </a:t>
            </a:r>
          </a:p>
          <a:p>
            <a:r>
              <a:rPr lang="cs-CZ" sz="2200" dirty="0"/>
              <a:t>Jejím cílem jsou „dlouhodobé změny se širokým dopadem“. </a:t>
            </a:r>
          </a:p>
          <a:p>
            <a:r>
              <a:rPr lang="cs-CZ" sz="2200" dirty="0"/>
              <a:t>Jsou směřovány hlavně na systémové příčiny problému a neřeší zvládnutí symptomů daného problému.</a:t>
            </a:r>
          </a:p>
          <a:p>
            <a:r>
              <a:rPr lang="cs-CZ" sz="2200" dirty="0"/>
              <a:t>Rozděluje se zde adaptabilita a </a:t>
            </a:r>
            <a:r>
              <a:rPr lang="cs-CZ" sz="2200" dirty="0" err="1"/>
              <a:t>transformabilita</a:t>
            </a:r>
            <a:r>
              <a:rPr lang="cs-CZ" sz="2200" dirty="0"/>
              <a:t>, kde:</a:t>
            </a:r>
          </a:p>
          <a:p>
            <a:pPr lvl="1"/>
            <a:r>
              <a:rPr lang="cs-CZ" sz="1600" dirty="0"/>
              <a:t>Adaptabilita je </a:t>
            </a:r>
            <a:r>
              <a:rPr lang="cs-CZ" sz="1600" i="1" dirty="0"/>
              <a:t>„schopnost jednotlivce nebo organizace ve stávajícím systému udržet (rozvinout) svoji pružnost prostřednictvím soustavné invence a přizpůsobení“</a:t>
            </a:r>
          </a:p>
          <a:p>
            <a:pPr lvl="1"/>
            <a:r>
              <a:rPr lang="cs-CZ" sz="1600" dirty="0" err="1"/>
              <a:t>Transformabilita</a:t>
            </a:r>
            <a:r>
              <a:rPr lang="cs-CZ" sz="1600" dirty="0"/>
              <a:t> je </a:t>
            </a:r>
            <a:r>
              <a:rPr lang="cs-CZ" sz="1600" i="1" dirty="0"/>
              <a:t>„schopnost vytvářet zcela nové nevyzkoušené postupy (sociální inovace), které nahradí stávající systémy“</a:t>
            </a:r>
            <a:endParaRPr lang="cs-CZ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V České republice je kladen důraz hlavně na sociální inovace v oblasti sociálních služeb. </a:t>
            </a:r>
          </a:p>
          <a:p>
            <a:r>
              <a:rPr lang="cs-CZ" sz="2400" dirty="0"/>
              <a:t>Vyspělé země opouštějí hlavně institucionální péči v oblasti sociálních služeb. </a:t>
            </a:r>
          </a:p>
          <a:p>
            <a:r>
              <a:rPr lang="cs-CZ" sz="2400" dirty="0"/>
              <a:t>Institucionální péče nedokáže, až na výjimky, pružně reagovat na specifické a individuální potřeby jednotlivých osob.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Ústavní péče je obecně nahrazována službami domácími, individuálními a komunitními. </a:t>
            </a:r>
          </a:p>
          <a:p>
            <a:r>
              <a:rPr lang="cs-CZ" sz="2400" dirty="0"/>
              <a:t>Například domácí péči dnes už usnadňují moderní technologie, </a:t>
            </a:r>
          </a:p>
          <a:p>
            <a:r>
              <a:rPr lang="cs-CZ" sz="2400" dirty="0"/>
              <a:t>Díky tomu klesá počet osob umístěných v ústavní péči (pobytových zařízeních) a to ve všech věkových kategoriích.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Sociální inovace</a:t>
            </a:r>
          </a:p>
          <a:p>
            <a:r>
              <a:rPr lang="cs-CZ" sz="3000" b="1" dirty="0">
                <a:solidFill>
                  <a:schemeClr val="bg1"/>
                </a:solidFill>
              </a:rPr>
              <a:t>v podnikání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Historie sociálních inovací.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 je sociální inovace?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Přístupy k vymezení pojmu sociální inovace.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Široká pozornost je zaměřena na nové služby v oblasti domácí péče. </a:t>
            </a:r>
          </a:p>
          <a:p>
            <a:r>
              <a:rPr lang="cs-CZ" sz="2400" dirty="0"/>
              <a:t>Inovační metody v sobě musí zahrnovat integraci zdravotní péče a sociální péče. </a:t>
            </a:r>
          </a:p>
          <a:p>
            <a:r>
              <a:rPr lang="cs-CZ" sz="2400" dirty="0"/>
              <a:t>To vše kvůli novým službám, u kterých vzniká potřeba vysoké osobní i profesní erudice.</a:t>
            </a:r>
          </a:p>
          <a:p>
            <a:pPr lvl="1"/>
            <a:r>
              <a:rPr lang="cs-CZ" sz="2000" dirty="0"/>
              <a:t>Například chráněné bydlení pro osoby s mentálním handicapem.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Pro samotné inovační procesy existují podmínky, které musí být akceptovány. </a:t>
            </a:r>
          </a:p>
          <a:p>
            <a:r>
              <a:rPr lang="cs-CZ" sz="2400" dirty="0"/>
              <a:t>Těmito podmínkami jsou dvě zásady a to:</a:t>
            </a:r>
          </a:p>
          <a:p>
            <a:pPr lvl="1"/>
            <a:r>
              <a:rPr lang="cs-CZ" sz="2000" dirty="0"/>
              <a:t>přístup k potřebným zdravotním a sociálním službám nesmí být omezován finančními možnostmi </a:t>
            </a:r>
            <a:r>
              <a:rPr lang="cs-CZ" sz="2000" dirty="0" err="1"/>
              <a:t>opečovávané</a:t>
            </a:r>
            <a:r>
              <a:rPr lang="cs-CZ" sz="2000" dirty="0"/>
              <a:t> osoby a</a:t>
            </a:r>
          </a:p>
          <a:p>
            <a:pPr lvl="1"/>
            <a:r>
              <a:rPr lang="cs-CZ" sz="2000" dirty="0"/>
              <a:t>potřeba péče nesmí vést k chudobě nebo finanční závislosti </a:t>
            </a:r>
            <a:r>
              <a:rPr lang="cs-CZ" sz="2000" dirty="0" err="1"/>
              <a:t>opečovávaného</a:t>
            </a:r>
            <a:r>
              <a:rPr lang="cs-CZ" sz="2000" dirty="0"/>
              <a:t>.</a:t>
            </a:r>
            <a:endParaRPr lang="cs-CZ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Sociální inovace v 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Poskytovaná péče musí být jistým způsobem standardizovaná. </a:t>
            </a:r>
          </a:p>
          <a:p>
            <a:r>
              <a:rPr lang="cs-CZ" sz="2400" dirty="0"/>
              <a:t>Například OECD (Organizace pro hospodářskou spolupráci a rozvoj) pro standardizaci klasifikuje například tyto ukazatele:</a:t>
            </a:r>
          </a:p>
          <a:p>
            <a:pPr lvl="1"/>
            <a:r>
              <a:rPr lang="cs-CZ" sz="2000" dirty="0"/>
              <a:t>početnost odborného personálu,</a:t>
            </a:r>
          </a:p>
          <a:p>
            <a:pPr lvl="1"/>
            <a:r>
              <a:rPr lang="cs-CZ" sz="2000" dirty="0"/>
              <a:t>velikost prostor nebo</a:t>
            </a:r>
          </a:p>
          <a:p>
            <a:pPr lvl="1"/>
            <a:r>
              <a:rPr lang="cs-CZ" sz="2000" dirty="0"/>
              <a:t>hodnocení procesů a jejich výsledků.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100" dirty="0"/>
              <a:t>Sociální inovace se mohou týkat téměř všech oborů. </a:t>
            </a:r>
          </a:p>
          <a:p>
            <a:r>
              <a:rPr lang="cs-CZ" sz="2100" dirty="0"/>
              <a:t>Mohou být aplikovány i v řadě nových přístupů v různých oblastech. </a:t>
            </a:r>
          </a:p>
          <a:p>
            <a:r>
              <a:rPr lang="cs-CZ" sz="2100" dirty="0"/>
              <a:t>Vzhledem k tomu je poněkud složité je jednoznačně typizovat. </a:t>
            </a:r>
          </a:p>
          <a:p>
            <a:r>
              <a:rPr lang="cs-CZ" sz="2100" dirty="0"/>
              <a:t>Sociální inovace lze zařadit do tvorby nových modelů financování, do re-designu produktů, při zapojování nových aktérů a jejich kolaborace nebo do procesu organizačního zajištění. </a:t>
            </a:r>
          </a:p>
          <a:p>
            <a:r>
              <a:rPr lang="cs-CZ" sz="2100" dirty="0"/>
              <a:t>Nicméně vzhledem k současné technicky zaměřené době, hraje největší roli zapojení technologií do sociálních inovací.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Technická povaha je obecně nejčastěji spojována se ziskovým sektorem. </a:t>
            </a:r>
          </a:p>
          <a:p>
            <a:r>
              <a:rPr lang="cs-CZ" sz="2000" dirty="0"/>
              <a:t>Sociální inovace se však stejně jako jiné mohou technické povahy držet. </a:t>
            </a:r>
          </a:p>
          <a:p>
            <a:r>
              <a:rPr lang="cs-CZ" sz="2000" dirty="0"/>
              <a:t>Vzhledem tomu je možné sociální inovace rozdělit na:</a:t>
            </a:r>
          </a:p>
          <a:p>
            <a:pPr lvl="1"/>
            <a:r>
              <a:rPr lang="cs-CZ" sz="1600" dirty="0"/>
              <a:t>Sociální inovace technické povahy</a:t>
            </a:r>
          </a:p>
          <a:p>
            <a:pPr lvl="2"/>
            <a:r>
              <a:rPr lang="cs-CZ" sz="1400" dirty="0"/>
              <a:t>založené hlavně na výzkumu</a:t>
            </a:r>
          </a:p>
          <a:p>
            <a:pPr lvl="1"/>
            <a:r>
              <a:rPr lang="cs-CZ" sz="1600" dirty="0"/>
              <a:t>Sociální inovace netechnické povahy</a:t>
            </a:r>
          </a:p>
          <a:p>
            <a:pPr lvl="2"/>
            <a:r>
              <a:rPr lang="cs-CZ" sz="1400" dirty="0"/>
              <a:t>v oblasti inovace trhů</a:t>
            </a:r>
          </a:p>
          <a:p>
            <a:pPr lvl="2"/>
            <a:r>
              <a:rPr lang="cs-CZ" sz="1400" dirty="0"/>
              <a:t>v oblasti inovace modelu podnikání</a:t>
            </a:r>
          </a:p>
          <a:p>
            <a:pPr lvl="2"/>
            <a:r>
              <a:rPr lang="cs-CZ" sz="1400" dirty="0"/>
              <a:t>v oblasti organizace a řízení</a:t>
            </a:r>
          </a:p>
          <a:p>
            <a:pPr lvl="2"/>
            <a:r>
              <a:rPr lang="cs-CZ" sz="1400" dirty="0"/>
              <a:t>u prezentační inovace</a:t>
            </a:r>
            <a:endParaRPr lang="cs-CZ" sz="28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Uvedené možnosti sociálních inovací jsou obecné. </a:t>
            </a:r>
          </a:p>
          <a:p>
            <a:r>
              <a:rPr lang="cs-CZ" sz="2400" dirty="0"/>
              <a:t>Neudávají přesně, jaké sociální inovace podniky vytvářejí. </a:t>
            </a:r>
          </a:p>
          <a:p>
            <a:r>
              <a:rPr lang="cs-CZ" sz="2400" dirty="0"/>
              <a:t>Pro uvedené možnosti inovací se může rozhodnout každá organizace. </a:t>
            </a:r>
          </a:p>
          <a:p>
            <a:r>
              <a:rPr lang="cs-CZ" sz="2400" dirty="0"/>
              <a:t>Může se jednat o běžnou inovaci. </a:t>
            </a:r>
          </a:p>
          <a:p>
            <a:r>
              <a:rPr lang="cs-CZ" sz="2400" dirty="0"/>
              <a:t>Jeden z aktuálních průzkumů slovenských a českých sociálních podniků a jejich sociálních inovací prokázal trochu jiný typy sociálních inovací.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Ve výzkumu je patrné, že za nositele sociální inovace se považuje sociální podnik. </a:t>
            </a:r>
          </a:p>
          <a:p>
            <a:r>
              <a:rPr lang="cs-CZ" sz="2000" dirty="0"/>
              <a:t>Mezi typy inovací, které sociální podniky přinášejí, tedy patří (</a:t>
            </a:r>
            <a:r>
              <a:rPr lang="cs-CZ" sz="2000" dirty="0" err="1"/>
              <a:t>Wildmannová</a:t>
            </a:r>
            <a:r>
              <a:rPr lang="cs-CZ" sz="2000" dirty="0"/>
              <a:t>, 2018):</a:t>
            </a:r>
          </a:p>
          <a:p>
            <a:pPr lvl="1"/>
            <a:r>
              <a:rPr lang="cs-CZ" sz="1600" dirty="0"/>
              <a:t>inovace produktů,</a:t>
            </a:r>
          </a:p>
          <a:p>
            <a:pPr lvl="1"/>
            <a:r>
              <a:rPr lang="cs-CZ" sz="1600" dirty="0"/>
              <a:t>inovace výrobních postupů,</a:t>
            </a:r>
          </a:p>
          <a:p>
            <a:pPr lvl="1"/>
            <a:r>
              <a:rPr lang="cs-CZ" sz="1600" dirty="0"/>
              <a:t>inovace technologií,</a:t>
            </a:r>
          </a:p>
          <a:p>
            <a:pPr lvl="1"/>
            <a:r>
              <a:rPr lang="cs-CZ" sz="1600" dirty="0"/>
              <a:t>inovace organizační struktury firmy,</a:t>
            </a:r>
          </a:p>
          <a:p>
            <a:pPr lvl="1"/>
            <a:r>
              <a:rPr lang="cs-CZ" sz="1600" dirty="0"/>
              <a:t>inovace v oblasti managementu a řízení firmy a </a:t>
            </a:r>
          </a:p>
          <a:p>
            <a:pPr lvl="1"/>
            <a:r>
              <a:rPr lang="cs-CZ" sz="1600" dirty="0"/>
              <a:t>inovace v poskytovaných službách.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Typy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000" dirty="0"/>
              <a:t>Další klasifikace se soustředí na fakt, že sociální inovace jsou považovány za zdroje společenských změn. </a:t>
            </a:r>
          </a:p>
          <a:p>
            <a:r>
              <a:rPr lang="cs-CZ" sz="2000" dirty="0"/>
              <a:t>Dle </a:t>
            </a:r>
            <a:r>
              <a:rPr lang="cs-CZ" sz="2000" dirty="0" err="1"/>
              <a:t>Caulier</a:t>
            </a:r>
            <a:r>
              <a:rPr lang="cs-CZ" sz="2000" dirty="0"/>
              <a:t>-</a:t>
            </a:r>
            <a:r>
              <a:rPr lang="cs-CZ" sz="2000" dirty="0" err="1"/>
              <a:t>Grice</a:t>
            </a:r>
            <a:r>
              <a:rPr lang="cs-CZ" sz="2000" dirty="0"/>
              <a:t> a Davise (2012) jsou klasifikovány následovně:</a:t>
            </a:r>
          </a:p>
          <a:p>
            <a:pPr lvl="1"/>
            <a:r>
              <a:rPr lang="cs-CZ" sz="1600" dirty="0"/>
              <a:t>nové produkty (technologie pro postižené)</a:t>
            </a:r>
          </a:p>
          <a:p>
            <a:pPr lvl="1"/>
            <a:r>
              <a:rPr lang="cs-CZ" sz="1600" dirty="0"/>
              <a:t>nové postupy (</a:t>
            </a:r>
            <a:r>
              <a:rPr lang="cs-CZ" sz="1600" dirty="0" err="1"/>
              <a:t>crowdsourcing</a:t>
            </a:r>
            <a:r>
              <a:rPr lang="cs-CZ" sz="1600" dirty="0"/>
              <a:t>),</a:t>
            </a:r>
          </a:p>
          <a:p>
            <a:pPr lvl="1"/>
            <a:r>
              <a:rPr lang="cs-CZ" sz="1600" dirty="0"/>
              <a:t>nové obchodní modely (sociální </a:t>
            </a:r>
            <a:r>
              <a:rPr lang="cs-CZ" sz="1600" dirty="0" err="1"/>
              <a:t>franchising</a:t>
            </a:r>
            <a:r>
              <a:rPr lang="cs-CZ" sz="1600" dirty="0"/>
              <a:t>),</a:t>
            </a:r>
          </a:p>
          <a:p>
            <a:pPr lvl="1"/>
            <a:r>
              <a:rPr lang="cs-CZ" sz="1600" dirty="0"/>
              <a:t>nové trhy (Fair </a:t>
            </a:r>
            <a:r>
              <a:rPr lang="cs-CZ" sz="1600" dirty="0" err="1"/>
              <a:t>trade</a:t>
            </a:r>
            <a:r>
              <a:rPr lang="cs-CZ" sz="1600" dirty="0"/>
              <a:t>),</a:t>
            </a:r>
          </a:p>
          <a:p>
            <a:pPr lvl="1"/>
            <a:r>
              <a:rPr lang="cs-CZ" sz="1600" dirty="0"/>
              <a:t>nové služby (mobilní bankovnictví </a:t>
            </a:r>
            <a:r>
              <a:rPr lang="cs-CZ" sz="1600" dirty="0" err="1"/>
              <a:t>MPesaKeňa</a:t>
            </a:r>
            <a:r>
              <a:rPr lang="cs-CZ" sz="1600" dirty="0"/>
              <a:t>),</a:t>
            </a:r>
          </a:p>
          <a:p>
            <a:pPr lvl="1"/>
            <a:r>
              <a:rPr lang="cs-CZ" sz="1600" dirty="0"/>
              <a:t>nové platformy (spolupráce v péči),</a:t>
            </a:r>
          </a:p>
          <a:p>
            <a:pPr lvl="1"/>
            <a:r>
              <a:rPr lang="cs-CZ" sz="1600" dirty="0"/>
              <a:t>nové organizační formy („Družstva veřejného zájmu“)</a:t>
            </a:r>
            <a:endParaRPr lang="cs-CZ" sz="1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Bariéry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Sociální inovace jsou v některých ohledech stejné jako běžné inovace. </a:t>
            </a:r>
          </a:p>
          <a:p>
            <a:r>
              <a:rPr lang="cs-CZ" sz="2800" dirty="0"/>
              <a:t>Jedním z ohledů jsou i bariéry, které brání jejímu vzniku. </a:t>
            </a:r>
          </a:p>
          <a:p>
            <a:r>
              <a:rPr lang="cs-CZ" sz="2800" dirty="0"/>
              <a:t>Díky těmto barierám mnoho různých nápadů na sociální inovace může skončit již v počátku životního cyklu.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6F28E-9B8A-43E3-8553-B7BF03265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5A1C906-4FE0-4B1D-ADD4-6F0A43A0E085}"/>
              </a:ext>
            </a:extLst>
          </p:cNvPr>
          <p:cNvSpPr/>
          <p:nvPr/>
        </p:nvSpPr>
        <p:spPr>
          <a:xfrm>
            <a:off x="228973" y="771550"/>
            <a:ext cx="86409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/>
              <a:t>PMK </a:t>
            </a:r>
            <a:r>
              <a:rPr lang="cs-CZ" sz="1400" b="1" dirty="0" err="1"/>
              <a:t>solutions</a:t>
            </a:r>
            <a:r>
              <a:rPr lang="cs-CZ" sz="1400" b="1" dirty="0"/>
              <a:t>: </a:t>
            </a:r>
            <a:r>
              <a:rPr lang="cs-CZ" sz="1400" b="1" dirty="0" err="1"/>
              <a:t>Lets</a:t>
            </a:r>
            <a:r>
              <a:rPr lang="cs-CZ" sz="1400" b="1" dirty="0"/>
              <a:t> talk </a:t>
            </a:r>
            <a:r>
              <a:rPr lang="cs-CZ" sz="1400" b="1" dirty="0" err="1"/>
              <a:t>about</a:t>
            </a:r>
            <a:r>
              <a:rPr lang="cs-CZ" sz="1400" b="1" dirty="0"/>
              <a:t> </a:t>
            </a:r>
            <a:r>
              <a:rPr lang="cs-CZ" sz="1400" b="1" dirty="0" err="1"/>
              <a:t>money</a:t>
            </a:r>
            <a:endParaRPr lang="cs-CZ" sz="1400" b="1" dirty="0"/>
          </a:p>
          <a:p>
            <a:r>
              <a:rPr lang="cs-CZ" sz="1400" dirty="0"/>
              <a:t>Projekt se rozhodl bojovat s extrémní zadlužeností, jež trápí mladé lidi, pomocí osvětové webové stránky. Ta lidem ukáže, že existují i alternativní řešení, jak si půjčit peníze, než jsou kreditní karty. Lidé si často neuvědomují následky, které využívání karet přináší, a proto bude web také popisovat systém života na dluh a jeho úskalí. Zároveň by měl poskytovat individuální konzultace tak, aby lidé začali nejdříve s jednoduššími finančními operacemi a naučili se základy finanční gramotnosti.</a:t>
            </a:r>
          </a:p>
          <a:p>
            <a:r>
              <a:rPr lang="cs-CZ" sz="1400" b="1" dirty="0" err="1"/>
              <a:t>Eye</a:t>
            </a:r>
            <a:r>
              <a:rPr lang="cs-CZ" sz="1400" b="1" dirty="0"/>
              <a:t> </a:t>
            </a:r>
            <a:r>
              <a:rPr lang="cs-CZ" sz="1400" b="1" dirty="0" err="1"/>
              <a:t>Scream</a:t>
            </a:r>
            <a:endParaRPr lang="cs-CZ" sz="1400" b="1" dirty="0"/>
          </a:p>
          <a:p>
            <a:r>
              <a:rPr lang="cs-CZ" sz="1400" dirty="0"/>
              <a:t>Tým </a:t>
            </a:r>
            <a:r>
              <a:rPr lang="cs-CZ" sz="1400" dirty="0" err="1"/>
              <a:t>Eye</a:t>
            </a:r>
            <a:r>
              <a:rPr lang="cs-CZ" sz="1400" dirty="0"/>
              <a:t> </a:t>
            </a:r>
            <a:r>
              <a:rPr lang="cs-CZ" sz="1400" dirty="0" err="1"/>
              <a:t>Scream</a:t>
            </a:r>
            <a:r>
              <a:rPr lang="cs-CZ" sz="1400" dirty="0"/>
              <a:t> spolupracoval s neslyšící mentorkou a společně vymysleli počítačovou hru, která má pomoci objevit svět neslyšících. Děti mají ve hře </a:t>
            </a:r>
            <a:r>
              <a:rPr lang="cs-CZ" sz="1400" dirty="0" err="1"/>
              <a:t>superschopnosti</a:t>
            </a:r>
            <a:r>
              <a:rPr lang="cs-CZ" sz="1400" dirty="0"/>
              <a:t> příšerky a objevují svět jiné planety pouze pomocí rukou a učí se znakovat. Jde vlastně o </a:t>
            </a:r>
            <a:r>
              <a:rPr lang="cs-CZ" sz="1400" dirty="0" err="1"/>
              <a:t>learning</a:t>
            </a:r>
            <a:r>
              <a:rPr lang="cs-CZ" sz="1400" dirty="0"/>
              <a:t> proces pro slyšící, kteří ve hře postupují nahoru podle toho, kolik znaků už se zvládly naučit. Hra by měla být dostupná také ve virtuální realitě.</a:t>
            </a:r>
          </a:p>
          <a:p>
            <a:endParaRPr lang="cs-CZ" sz="1400" b="1" dirty="0"/>
          </a:p>
          <a:p>
            <a:r>
              <a:rPr lang="cs-CZ" sz="1400" b="1" dirty="0" err="1"/>
              <a:t>Empathy</a:t>
            </a:r>
            <a:r>
              <a:rPr lang="cs-CZ" sz="1400" b="1" dirty="0"/>
              <a:t> Talent </a:t>
            </a:r>
            <a:r>
              <a:rPr lang="cs-CZ" sz="1400" b="1" dirty="0" err="1"/>
              <a:t>Crew</a:t>
            </a:r>
            <a:r>
              <a:rPr lang="cs-CZ" sz="1400" b="1" dirty="0"/>
              <a:t>: </a:t>
            </a:r>
            <a:r>
              <a:rPr lang="cs-CZ" sz="1400" b="1" dirty="0" err="1"/>
              <a:t>The</a:t>
            </a:r>
            <a:r>
              <a:rPr lang="cs-CZ" sz="1400" b="1" dirty="0"/>
              <a:t> </a:t>
            </a:r>
            <a:r>
              <a:rPr lang="cs-CZ" sz="1400" b="1" dirty="0" err="1"/>
              <a:t>Labyrinth</a:t>
            </a:r>
            <a:r>
              <a:rPr lang="cs-CZ" sz="1400" b="1" dirty="0"/>
              <a:t> </a:t>
            </a:r>
            <a:r>
              <a:rPr lang="cs-CZ" sz="1400" b="1" dirty="0" err="1"/>
              <a:t>of</a:t>
            </a:r>
            <a:r>
              <a:rPr lang="cs-CZ" sz="1400" b="1" dirty="0"/>
              <a:t> </a:t>
            </a:r>
            <a:r>
              <a:rPr lang="cs-CZ" sz="1400" b="1" dirty="0" err="1"/>
              <a:t>Lifetime</a:t>
            </a:r>
            <a:endParaRPr lang="cs-CZ" sz="1400" b="1" dirty="0"/>
          </a:p>
          <a:p>
            <a:r>
              <a:rPr lang="cs-CZ" sz="1400" dirty="0"/>
              <a:t>Úniková hra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Labyrinth</a:t>
            </a:r>
            <a:r>
              <a:rPr lang="cs-CZ" sz="1400" dirty="0"/>
              <a:t> </a:t>
            </a:r>
            <a:r>
              <a:rPr lang="cs-CZ" sz="1400" dirty="0" err="1"/>
              <a:t>of</a:t>
            </a:r>
            <a:r>
              <a:rPr lang="cs-CZ" sz="1400" dirty="0"/>
              <a:t> </a:t>
            </a:r>
            <a:r>
              <a:rPr lang="cs-CZ" sz="1400" dirty="0" err="1"/>
              <a:t>Lifetime</a:t>
            </a:r>
            <a:r>
              <a:rPr lang="cs-CZ" sz="1400" dirty="0"/>
              <a:t> se zaměřuje na mezigenerační propast. V různých částech hry se hráči musí popasovat s různými životními výzvami, a to vždy v různém věku. Vyzkouší si, jaké to je např. žádat o práci v 16, ale i v 60 letech. Životní výzvy řeší skrze různé perspektivy. Hra vyústí ve dvacetiminutovou retrospektivu, ve které dostane hráč na své úkony zpětnou vazbu od profesionála.</a:t>
            </a:r>
          </a:p>
        </p:txBody>
      </p:sp>
    </p:spTree>
    <p:extLst>
      <p:ext uri="{BB962C8B-B14F-4D97-AF65-F5344CB8AC3E}">
        <p14:creationId xmlns:p14="http://schemas.microsoft.com/office/powerpoint/2010/main" val="350990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>
                <a:solidFill>
                  <a:schemeClr val="bg1">
                    <a:lumMod val="95000"/>
                  </a:schemeClr>
                </a:solidFill>
              </a:rPr>
              <a:t>Sociální inovace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krátkou historií sociálních inovací, s pojmem sociální inovace a přístupy k vymezení pojmu sociální inovace.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Bariéry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Velmi častou bariérou je nedostatek kreativity.</a:t>
            </a:r>
          </a:p>
          <a:p>
            <a:r>
              <a:rPr lang="cs-CZ" sz="2800" dirty="0"/>
              <a:t>Obzvláště u sociálních inovací je kreativita důležitou stránkou procesu. </a:t>
            </a:r>
          </a:p>
          <a:p>
            <a:r>
              <a:rPr lang="cs-CZ" sz="2800" dirty="0"/>
              <a:t>Hlavním důvodem je emoční vypětí související se sociální inovací (často se pracuje například s mentálně postiženými osobami nebo s osobami s vážným zdravotním stavem).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Bariéry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Druhou velmi rozsáhlou bariérou je nedostatek financí. </a:t>
            </a:r>
          </a:p>
          <a:p>
            <a:r>
              <a:rPr lang="cs-CZ" sz="2800" dirty="0"/>
              <a:t>Obzvláště pokud se jedná o důležité změny, které vyžadují vysoké vstupní nálady. </a:t>
            </a:r>
          </a:p>
          <a:p>
            <a:r>
              <a:rPr lang="cs-CZ" sz="2800" dirty="0"/>
              <a:t>Obecně je sociální oblast závislá na veřejné podpoře, která nemusí být poskytnuta.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Bariéry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800" dirty="0"/>
              <a:t>Limitujícím hlediskem jsou také rizika spojená se změnou legislativy. </a:t>
            </a:r>
          </a:p>
          <a:p>
            <a:r>
              <a:rPr lang="cs-CZ" sz="2800" dirty="0"/>
              <a:t>Bariérou může být také nezájem uživatelů o sociální inovaci. </a:t>
            </a:r>
          </a:p>
          <a:p>
            <a:r>
              <a:rPr lang="cs-CZ" sz="2800" dirty="0"/>
              <a:t>Zvláště pokud se jedná o nově nabízené služby nebo netradiční služby.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 anchor="ctr"/>
          <a:lstStyle/>
          <a:p>
            <a:r>
              <a:rPr lang="cs-CZ" sz="3200" dirty="0"/>
              <a:t>Historie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Pojem sociální inovace se dříve využíval v jiných oborech než jen v ekonomických vědách a také v odlišném kontextu.</a:t>
            </a:r>
          </a:p>
          <a:p>
            <a:pPr lvl="1"/>
            <a:r>
              <a:rPr lang="cs-CZ" sz="2000" dirty="0"/>
              <a:t>Například k popisu sociopolitických změn. </a:t>
            </a:r>
          </a:p>
          <a:p>
            <a:r>
              <a:rPr lang="cs-CZ" sz="2400" dirty="0"/>
              <a:t>Tyto typy inovací jsou zaměřeny na nalézání nových řešení zejména sociálních problémů. </a:t>
            </a:r>
          </a:p>
          <a:p>
            <a:r>
              <a:rPr lang="cs-CZ" sz="2400" dirty="0"/>
              <a:t>Udává se, že sociální inovace jako termín se poprvé začal využívat na evropském kontinentu. </a:t>
            </a:r>
          </a:p>
          <a:p>
            <a:pPr>
              <a:buNone/>
            </a:pP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Historie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400" dirty="0"/>
              <a:t>Výraz sociální inovace se ustálil až v 90. letech 20. století, doprovázen podobnými výrazy. </a:t>
            </a:r>
          </a:p>
          <a:p>
            <a:r>
              <a:rPr lang="cs-CZ" sz="2400" dirty="0"/>
              <a:t>Prvním předchůdcem pojmu je sociální regulace a dělba práce.</a:t>
            </a:r>
          </a:p>
          <a:p>
            <a:r>
              <a:rPr lang="cs-CZ" sz="2400" dirty="0"/>
              <a:t>Max Weber (1864-1920) zdůrazňoval racionalizaci a popisoval hlavně vztah mezi inovacemi a sociálními vrstvami. </a:t>
            </a:r>
          </a:p>
          <a:p>
            <a:r>
              <a:rPr lang="cs-CZ" sz="2400" dirty="0"/>
              <a:t>Jeho poznatky se nazývaly </a:t>
            </a:r>
            <a:r>
              <a:rPr lang="cs-CZ" sz="2400" i="1" dirty="0"/>
              <a:t>sociální invence</a:t>
            </a:r>
            <a:r>
              <a:rPr lang="cs-CZ" sz="2400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Historie sociálních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400"/>
          </a:p>
          <a:p>
            <a:r>
              <a:rPr lang="cs-CZ" sz="2400"/>
              <a:t>V</a:t>
            </a:r>
            <a:r>
              <a:rPr lang="cs-CZ" sz="2400" dirty="0"/>
              <a:t> sedmdesátých letech 20. století k zájmu o sociální inovace přispívají </a:t>
            </a:r>
            <a:r>
              <a:rPr lang="cs-CZ" sz="2400" dirty="0" err="1"/>
              <a:t>Dennis</a:t>
            </a:r>
            <a:r>
              <a:rPr lang="cs-CZ" sz="2400" dirty="0"/>
              <a:t> </a:t>
            </a:r>
            <a:r>
              <a:rPr lang="cs-CZ" sz="2400" dirty="0" err="1"/>
              <a:t>Gabor</a:t>
            </a:r>
            <a:r>
              <a:rPr lang="cs-CZ" sz="2400" dirty="0"/>
              <a:t> (1900 – 1979) a J. B. </a:t>
            </a:r>
            <a:r>
              <a:rPr lang="cs-CZ" sz="2400" dirty="0" err="1"/>
              <a:t>Taylor</a:t>
            </a:r>
            <a:r>
              <a:rPr lang="cs-CZ" sz="2400" dirty="0"/>
              <a:t> (*1928) svou klasifikací rozdílů mezi různými typy inovací.</a:t>
            </a:r>
          </a:p>
          <a:p>
            <a:r>
              <a:rPr lang="cs-CZ" sz="2400" dirty="0"/>
              <a:t>V jejich práci pokračoval Peter </a:t>
            </a:r>
            <a:r>
              <a:rPr lang="cs-CZ" sz="2400" dirty="0" err="1"/>
              <a:t>Drucker</a:t>
            </a:r>
            <a:r>
              <a:rPr lang="cs-CZ" sz="2400" dirty="0"/>
              <a:t> (1909 – 2005) v osmdesátých letech 20. století.</a:t>
            </a:r>
          </a:p>
          <a:p>
            <a:r>
              <a:rPr lang="cs-CZ" sz="2400" dirty="0"/>
              <a:t>V současnosti jsou sociální inovace interdisciplinárním problémem, nejen v oblasti sociálních věd 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br>
              <a:rPr lang="cs-CZ" sz="4000" dirty="0"/>
            </a:br>
            <a:r>
              <a:rPr lang="cs-CZ" sz="4000" dirty="0"/>
              <a:t>Vymezení pojmu sociální inovace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Sociální inovace jsou v dnešní době rychle se rozvíjejícím odvětvím. </a:t>
            </a:r>
          </a:p>
          <a:p>
            <a:r>
              <a:rPr lang="cs-CZ" sz="2200" dirty="0"/>
              <a:t>Sociální inovace pochopitelně nejsou zcela novou a neprobádanou oblastí. </a:t>
            </a:r>
          </a:p>
          <a:p>
            <a:r>
              <a:rPr lang="cs-CZ" sz="2200" dirty="0"/>
              <a:t>V dřívějších dobách, občané například vycházeli do ulic a bojovali s kriminalitou, v rámci sousedských hlídek. </a:t>
            </a:r>
          </a:p>
          <a:p>
            <a:r>
              <a:rPr lang="cs-CZ" sz="2200" dirty="0"/>
              <a:t>V současnosti se však dostávají do stále většího povědomí v celé společnosti.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Vymezení pojmu sociální 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r>
              <a:rPr lang="cs-CZ" sz="2200" dirty="0"/>
              <a:t>Sociální inovace jsou složitým a špatně definovatelným problémem. </a:t>
            </a:r>
          </a:p>
          <a:p>
            <a:r>
              <a:rPr lang="cs-CZ" sz="2200" dirty="0"/>
              <a:t>Obecně se vědečtí pracovníci i odborníci z praxe shodují na tom, že neexistuje jednotná definice sociální inovace. </a:t>
            </a:r>
          </a:p>
          <a:p>
            <a:r>
              <a:rPr lang="cs-CZ" sz="2200" dirty="0"/>
              <a:t>V případech definovaní sociálních inovací, jsou tyto definice často ovlivňovány řešeným tématem.</a:t>
            </a:r>
          </a:p>
          <a:p>
            <a:r>
              <a:rPr lang="cs-CZ" sz="2200" dirty="0"/>
              <a:t>Zjednodušeně řečeno jsou sociální inovace řešení dříve neřešeného společenského problému nebo neefektivně řešeného společenského problému a to inovativním způsobem.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/>
              <a:t>Vymezení pojmu sociální inovace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370013"/>
            <a:ext cx="7886700" cy="3262312"/>
          </a:xfrm>
          <a:prstGeom prst="rect">
            <a:avLst/>
          </a:prstGeom>
        </p:spPr>
        <p:txBody>
          <a:bodyPr/>
          <a:lstStyle/>
          <a:p>
            <a:endParaRPr lang="cs-CZ" sz="2000" dirty="0"/>
          </a:p>
          <a:p>
            <a:r>
              <a:rPr lang="cs-CZ" sz="2000" dirty="0"/>
              <a:t>Sociální inovace se mohou týkat velkého množství odvětví. </a:t>
            </a:r>
          </a:p>
          <a:p>
            <a:pPr lvl="1"/>
            <a:r>
              <a:rPr lang="cs-CZ" sz="1600" dirty="0"/>
              <a:t>Například sociální integraci vyloučených skupin, vzdělání, rozvoj komunit, sociální integraci znevýhodněných skupin nebo o úspory finančních nákladů pro občany.</a:t>
            </a:r>
          </a:p>
          <a:p>
            <a:r>
              <a:rPr lang="cs-CZ" sz="2000" dirty="0"/>
              <a:t>Sociální inovace se nedají definovat za pomoci pouze jedné definice. </a:t>
            </a:r>
          </a:p>
          <a:p>
            <a:r>
              <a:rPr lang="cs-CZ" sz="2000" dirty="0"/>
              <a:t>Autoři své definice přizpůsobují danému problému a danému oboru, kterým se zabývají. </a:t>
            </a:r>
          </a:p>
          <a:p>
            <a:r>
              <a:rPr lang="cs-CZ" sz="2000" dirty="0"/>
              <a:t>Je možné čerpat z různých definicí a případně je slučovat či vytvářet na jejich základě nové.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2130</Words>
  <Application>Microsoft Office PowerPoint</Application>
  <PresentationFormat>Předvádění na obrazovce (16:9)</PresentationFormat>
  <Paragraphs>201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Historie sociálních inovací</vt:lpstr>
      <vt:lpstr>Historie sociálních inovací</vt:lpstr>
      <vt:lpstr>Historie sociálních inovací</vt:lpstr>
      <vt:lpstr> Vymezení pojmu sociální inovace </vt:lpstr>
      <vt:lpstr>Vymezení pojmu sociální inovace</vt:lpstr>
      <vt:lpstr>Vymezení pojmu sociální inovace</vt:lpstr>
      <vt:lpstr>Vymezení pojmu sociální inovace</vt:lpstr>
      <vt:lpstr>Přístupy k vymezení sociálních inovací</vt:lpstr>
      <vt:lpstr>Přístupy k vymezení sociálních inovací</vt:lpstr>
      <vt:lpstr>Sociální dimenze inovací</vt:lpstr>
      <vt:lpstr>Sociální dimenze inovací</vt:lpstr>
      <vt:lpstr>Charakteristiky sociálních inovací</vt:lpstr>
      <vt:lpstr>Charakteristiky sociálních inovací</vt:lpstr>
      <vt:lpstr>Dynamika sociálních inovací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Typy sociálních inovací</vt:lpstr>
      <vt:lpstr>Typy sociálních inovací</vt:lpstr>
      <vt:lpstr>Typy sociálních inovací</vt:lpstr>
      <vt:lpstr>Typy sociálních inovací</vt:lpstr>
      <vt:lpstr>Typy sociálních inovací</vt:lpstr>
      <vt:lpstr>Bariéry sociálních inovací</vt:lpstr>
      <vt:lpstr>Příklady </vt:lpstr>
      <vt:lpstr>Bariéry sociálních inovací</vt:lpstr>
      <vt:lpstr>Bariéry sociálních inovací</vt:lpstr>
      <vt:lpstr>Bariéry sociálních inovací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ss</cp:lastModifiedBy>
  <cp:revision>61</cp:revision>
  <cp:lastPrinted>2018-03-27T09:30:31Z</cp:lastPrinted>
  <dcterms:created xsi:type="dcterms:W3CDTF">2016-07-06T15:42:34Z</dcterms:created>
  <dcterms:modified xsi:type="dcterms:W3CDTF">2021-10-11T09:00:07Z</dcterms:modified>
</cp:coreProperties>
</file>