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5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1"/>
  </p:notesMasterIdLst>
  <p:sldIdLst>
    <p:sldId id="257" r:id="rId5"/>
    <p:sldId id="258" r:id="rId6"/>
    <p:sldId id="263" r:id="rId7"/>
    <p:sldId id="508" r:id="rId8"/>
    <p:sldId id="427" r:id="rId9"/>
    <p:sldId id="556" r:id="rId10"/>
    <p:sldId id="593" r:id="rId11"/>
    <p:sldId id="595" r:id="rId12"/>
    <p:sldId id="488" r:id="rId13"/>
    <p:sldId id="597" r:id="rId14"/>
    <p:sldId id="374" r:id="rId15"/>
    <p:sldId id="598" r:id="rId16"/>
    <p:sldId id="599" r:id="rId17"/>
    <p:sldId id="600" r:id="rId18"/>
    <p:sldId id="601" r:id="rId19"/>
    <p:sldId id="523" r:id="rId20"/>
    <p:sldId id="602" r:id="rId21"/>
    <p:sldId id="491" r:id="rId22"/>
    <p:sldId id="603" r:id="rId23"/>
    <p:sldId id="493" r:id="rId24"/>
    <p:sldId id="367" r:id="rId25"/>
    <p:sldId id="604" r:id="rId26"/>
    <p:sldId id="605" r:id="rId27"/>
    <p:sldId id="386" r:id="rId28"/>
    <p:sldId id="504" r:id="rId29"/>
    <p:sldId id="607" r:id="rId30"/>
    <p:sldId id="606" r:id="rId31"/>
    <p:sldId id="519" r:id="rId32"/>
    <p:sldId id="393" r:id="rId33"/>
    <p:sldId id="394" r:id="rId34"/>
    <p:sldId id="395" r:id="rId35"/>
    <p:sldId id="396" r:id="rId36"/>
    <p:sldId id="514" r:id="rId37"/>
    <p:sldId id="515" r:id="rId38"/>
    <p:sldId id="516" r:id="rId39"/>
    <p:sldId id="522" r:id="rId4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FFFF99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2336" autoAdjust="0"/>
  </p:normalViewPr>
  <p:slideViewPr>
    <p:cSldViewPr snapToGrid="0">
      <p:cViewPr varScale="1">
        <p:scale>
          <a:sx n="80" d="100"/>
          <a:sy n="80" d="100"/>
        </p:scale>
        <p:origin x="7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41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808" indent="-28569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2782" indent="-22855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9894" indent="-22855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007" indent="-22855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120" indent="-22855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233" indent="-22855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8346" indent="-22855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5458" indent="-22855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37AFB6C-0F2E-4952-94FC-3780410F2FB8}" type="slidenum">
              <a:rPr lang="cs-CZ" sz="1100"/>
              <a:pPr eaLnBrk="1" hangingPunct="1"/>
              <a:t>11</a:t>
            </a:fld>
            <a:endParaRPr lang="cs-CZ" sz="1100" dirty="0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6125"/>
            <a:ext cx="6615113" cy="3721100"/>
          </a:xfrm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42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9785" indent="-28837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3516" indent="-23070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14922" indent="-23070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76328" indent="-23070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37734" indent="-2307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99141" indent="-2307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60547" indent="-2307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21953" indent="-2307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2C41933-7F18-4A3B-83C7-FE26028F97DC}" type="slidenum">
              <a:rPr lang="en-US" smtClean="0"/>
              <a:pPr eaLnBrk="1" hangingPunct="1"/>
              <a:t>32</a:t>
            </a:fld>
            <a:endParaRPr lang="en-US" dirty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9583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9046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26A954-D385-4F8F-8FDE-681C33B6E9F9}" type="slidenum">
              <a:rPr lang="en-US" altLang="cs-CZ"/>
              <a:pPr/>
              <a:t>18</a:t>
            </a:fld>
            <a:endParaRPr lang="en-US" altLang="cs-CZ" dirty="0"/>
          </a:p>
        </p:txBody>
      </p:sp>
      <p:sp>
        <p:nvSpPr>
          <p:cNvPr id="409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46765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9785" indent="-28837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3516" indent="-23070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14922" indent="-23070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76328" indent="-23070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37734" indent="-2307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99141" indent="-2307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60547" indent="-2307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21953" indent="-2307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1AE918E-60AB-48C9-9759-23D76B568C78}" type="slidenum">
              <a:rPr lang="en-US" smtClean="0"/>
              <a:pPr eaLnBrk="1" hangingPunct="1"/>
              <a:t>24</a:t>
            </a:fld>
            <a:endParaRPr lang="en-US" dirty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3288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C50891-2DF4-45CD-AEC2-F2D5A6875B26}" type="slidenum">
              <a:rPr lang="en-US" altLang="cs-CZ"/>
              <a:pPr/>
              <a:t>25</a:t>
            </a:fld>
            <a:endParaRPr lang="en-US" altLang="cs-CZ" dirty="0"/>
          </a:p>
        </p:txBody>
      </p:sp>
      <p:sp>
        <p:nvSpPr>
          <p:cNvPr id="484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4160838" y="1277938"/>
            <a:ext cx="15073313" cy="84804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671" y="369212"/>
            <a:ext cx="5793275" cy="324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136278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C02C85-7D05-4D57-9BBE-01749AE61C35}" type="slidenum">
              <a:rPr lang="en-US" altLang="cs-CZ"/>
              <a:pPr/>
              <a:t>28</a:t>
            </a:fld>
            <a:endParaRPr lang="en-US" altLang="cs-CZ" dirty="0"/>
          </a:p>
        </p:txBody>
      </p:sp>
      <p:sp>
        <p:nvSpPr>
          <p:cNvPr id="486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4160838" y="1277938"/>
            <a:ext cx="15073313" cy="84804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671" y="369212"/>
            <a:ext cx="5793275" cy="324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975229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9785" indent="-28837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3516" indent="-23070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14922" indent="-23070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76328" indent="-23070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37734" indent="-2307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99141" indent="-2307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60547" indent="-2307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21953" indent="-2307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2A8EA15-005B-4D46-BCC8-25F40EF776F7}" type="slidenum">
              <a:rPr lang="en-US" smtClean="0"/>
              <a:pPr eaLnBrk="1" hangingPunct="1"/>
              <a:t>29</a:t>
            </a:fld>
            <a:endParaRPr lang="en-US" dirty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35486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9785" indent="-28837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3516" indent="-23070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14922" indent="-23070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76328" indent="-23070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37734" indent="-2307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99141" indent="-2307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60547" indent="-2307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21953" indent="-2307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7494845-EF6A-46D2-B975-DC198010E4D1}" type="slidenum">
              <a:rPr lang="en-US" smtClean="0"/>
              <a:pPr eaLnBrk="1" hangingPunct="1"/>
              <a:t>30</a:t>
            </a:fld>
            <a:endParaRPr lang="en-US" dirty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63087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9785" indent="-28837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3516" indent="-23070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14922" indent="-23070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76328" indent="-23070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37734" indent="-2307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99141" indent="-2307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60547" indent="-2307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21953" indent="-2307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3EE0357-EBB9-4ADD-8FFD-9599F340B577}" type="slidenum">
              <a:rPr lang="en-US" smtClean="0"/>
              <a:pPr eaLnBrk="1" hangingPunct="1"/>
              <a:t>31</a:t>
            </a:fld>
            <a:endParaRPr lang="en-US" dirty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2376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216" y="374652"/>
            <a:ext cx="11726984" cy="2889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66079" y="1298577"/>
            <a:ext cx="11726984" cy="122237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11523785" y="38100"/>
            <a:ext cx="363416" cy="122238"/>
          </a:xfrm>
        </p:spPr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9347200" y="6524627"/>
            <a:ext cx="2540000" cy="182563"/>
          </a:xfrm>
        </p:spPr>
        <p:txBody>
          <a:bodyPr/>
          <a:lstStyle>
            <a:lvl1pPr>
              <a:defRPr/>
            </a:lvl1pPr>
          </a:lstStyle>
          <a:p>
            <a:fld id="{BC1DC552-64DD-4BA5-9886-C755EF424A0D}" type="slidenum">
              <a:rPr lang="en-US" altLang="cs-CZ"/>
              <a:pPr/>
              <a:t>‹#›</a:t>
            </a:fld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1518350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image" Target="../media/image1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notesSlide" Target="../notesSlides/notesSlide3.xml"/><Relationship Id="rId2" Type="http://schemas.openxmlformats.org/officeDocument/2006/relationships/tags" Target="../tags/tag2.xml"/><Relationship Id="rId16" Type="http://schemas.openxmlformats.org/officeDocument/2006/relationships/slideLayout" Target="../slideLayouts/slideLayout13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tags" Target="../tags/tag23.xml"/><Relationship Id="rId13" Type="http://schemas.openxmlformats.org/officeDocument/2006/relationships/tags" Target="../tags/tag28.xml"/><Relationship Id="rId3" Type="http://schemas.openxmlformats.org/officeDocument/2006/relationships/tags" Target="../tags/tag18.xml"/><Relationship Id="rId7" Type="http://schemas.openxmlformats.org/officeDocument/2006/relationships/tags" Target="../tags/tag22.xml"/><Relationship Id="rId12" Type="http://schemas.openxmlformats.org/officeDocument/2006/relationships/tags" Target="../tags/tag27.xml"/><Relationship Id="rId2" Type="http://schemas.openxmlformats.org/officeDocument/2006/relationships/tags" Target="../tags/tag17.xml"/><Relationship Id="rId16" Type="http://schemas.openxmlformats.org/officeDocument/2006/relationships/image" Target="../media/image1.png"/><Relationship Id="rId1" Type="http://schemas.openxmlformats.org/officeDocument/2006/relationships/tags" Target="../tags/tag16.xml"/><Relationship Id="rId6" Type="http://schemas.openxmlformats.org/officeDocument/2006/relationships/tags" Target="../tags/tag21.xml"/><Relationship Id="rId11" Type="http://schemas.openxmlformats.org/officeDocument/2006/relationships/tags" Target="../tags/tag26.xml"/><Relationship Id="rId5" Type="http://schemas.openxmlformats.org/officeDocument/2006/relationships/tags" Target="../tags/tag20.xml"/><Relationship Id="rId15" Type="http://schemas.openxmlformats.org/officeDocument/2006/relationships/notesSlide" Target="../notesSlides/notesSlide5.xml"/><Relationship Id="rId10" Type="http://schemas.openxmlformats.org/officeDocument/2006/relationships/tags" Target="../tags/tag25.xml"/><Relationship Id="rId4" Type="http://schemas.openxmlformats.org/officeDocument/2006/relationships/tags" Target="../tags/tag19.xml"/><Relationship Id="rId9" Type="http://schemas.openxmlformats.org/officeDocument/2006/relationships/tags" Target="../tags/tag24.xml"/><Relationship Id="rId14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13" Type="http://schemas.openxmlformats.org/officeDocument/2006/relationships/tags" Target="../tags/tag41.xml"/><Relationship Id="rId18" Type="http://schemas.openxmlformats.org/officeDocument/2006/relationships/tags" Target="../tags/tag46.xml"/><Relationship Id="rId3" Type="http://schemas.openxmlformats.org/officeDocument/2006/relationships/tags" Target="../tags/tag31.xml"/><Relationship Id="rId21" Type="http://schemas.openxmlformats.org/officeDocument/2006/relationships/tags" Target="../tags/tag49.xml"/><Relationship Id="rId7" Type="http://schemas.openxmlformats.org/officeDocument/2006/relationships/tags" Target="../tags/tag35.xml"/><Relationship Id="rId12" Type="http://schemas.openxmlformats.org/officeDocument/2006/relationships/tags" Target="../tags/tag40.xml"/><Relationship Id="rId17" Type="http://schemas.openxmlformats.org/officeDocument/2006/relationships/tags" Target="../tags/tag45.xml"/><Relationship Id="rId2" Type="http://schemas.openxmlformats.org/officeDocument/2006/relationships/tags" Target="../tags/tag30.xml"/><Relationship Id="rId16" Type="http://schemas.openxmlformats.org/officeDocument/2006/relationships/tags" Target="../tags/tag44.xml"/><Relationship Id="rId20" Type="http://schemas.openxmlformats.org/officeDocument/2006/relationships/tags" Target="../tags/tag48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11" Type="http://schemas.openxmlformats.org/officeDocument/2006/relationships/tags" Target="../tags/tag39.xml"/><Relationship Id="rId24" Type="http://schemas.openxmlformats.org/officeDocument/2006/relationships/image" Target="../media/image1.png"/><Relationship Id="rId5" Type="http://schemas.openxmlformats.org/officeDocument/2006/relationships/tags" Target="../tags/tag33.xml"/><Relationship Id="rId15" Type="http://schemas.openxmlformats.org/officeDocument/2006/relationships/tags" Target="../tags/tag43.xml"/><Relationship Id="rId23" Type="http://schemas.openxmlformats.org/officeDocument/2006/relationships/notesSlide" Target="../notesSlides/notesSlide6.xml"/><Relationship Id="rId10" Type="http://schemas.openxmlformats.org/officeDocument/2006/relationships/tags" Target="../tags/tag38.xml"/><Relationship Id="rId19" Type="http://schemas.openxmlformats.org/officeDocument/2006/relationships/tags" Target="../tags/tag47.xml"/><Relationship Id="rId4" Type="http://schemas.openxmlformats.org/officeDocument/2006/relationships/tags" Target="../tags/tag32.xml"/><Relationship Id="rId9" Type="http://schemas.openxmlformats.org/officeDocument/2006/relationships/tags" Target="../tags/tag37.xml"/><Relationship Id="rId14" Type="http://schemas.openxmlformats.org/officeDocument/2006/relationships/tags" Target="../tags/tag42.xml"/><Relationship Id="rId22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3699238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ctr"/>
            <a:br>
              <a:rPr lang="cs-CZ" sz="5400" dirty="0"/>
            </a:br>
            <a:br>
              <a:rPr lang="cs-CZ" sz="5400" dirty="0"/>
            </a:br>
            <a:br>
              <a:rPr lang="cs-CZ" sz="5400" dirty="0"/>
            </a:br>
            <a:r>
              <a:rPr lang="cs-CZ" sz="4000" b="1" dirty="0">
                <a:solidFill>
                  <a:schemeClr val="bg1"/>
                </a:solidFill>
              </a:rPr>
              <a:t>Strategie v mezinárodním kontextu</a:t>
            </a:r>
            <a:br>
              <a:rPr lang="cs-CZ" sz="4000" b="1" dirty="0">
                <a:solidFill>
                  <a:srgbClr val="FF0000"/>
                </a:solidFill>
              </a:rPr>
            </a:br>
            <a:br>
              <a:rPr lang="cs-CZ" sz="4000" b="1" dirty="0">
                <a:solidFill>
                  <a:srgbClr val="FF0000"/>
                </a:solidFill>
              </a:rPr>
            </a:br>
            <a:br>
              <a:rPr lang="cs-CZ" sz="4000" b="1" dirty="0">
                <a:solidFill>
                  <a:srgbClr val="FF0000"/>
                </a:solidFill>
              </a:rPr>
            </a:br>
            <a:endParaRPr lang="cs-CZ" sz="4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strategického řízení</a:t>
            </a:r>
          </a:p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520017" y="1108552"/>
            <a:ext cx="7772400" cy="548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rgbClr val="008080"/>
                </a:solidFill>
              </a:rPr>
              <a:t>2. Geografické zdroje konkurenční vý</a:t>
            </a:r>
            <a:r>
              <a:rPr lang="cs-CZ" sz="3200" dirty="0"/>
              <a:t>hody</a:t>
            </a: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598459" y="2047329"/>
            <a:ext cx="9615516" cy="430902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Lokalizační výhoda: </a:t>
            </a:r>
            <a:r>
              <a:rPr lang="cs-CZ" b="1" dirty="0" err="1">
                <a:solidFill>
                  <a:srgbClr val="FF0000"/>
                </a:solidFill>
              </a:rPr>
              <a:t>Porterův</a:t>
            </a:r>
            <a:r>
              <a:rPr lang="cs-CZ" b="1" dirty="0">
                <a:solidFill>
                  <a:srgbClr val="FF0000"/>
                </a:solidFill>
              </a:rPr>
              <a:t> diamant</a:t>
            </a:r>
          </a:p>
          <a:p>
            <a:r>
              <a:rPr lang="cs-CZ" b="1" dirty="0"/>
              <a:t>Globální zajištění zdrojů</a:t>
            </a:r>
          </a:p>
          <a:p>
            <a:r>
              <a:rPr lang="en-GB" b="1" dirty="0">
                <a:solidFill>
                  <a:srgbClr val="FF0000"/>
                </a:solidFill>
              </a:rPr>
              <a:t>Porter</a:t>
            </a:r>
            <a:r>
              <a:rPr lang="cs-CZ" b="1" dirty="0" err="1">
                <a:solidFill>
                  <a:srgbClr val="FF0000"/>
                </a:solidFill>
              </a:rPr>
              <a:t>ův</a:t>
            </a:r>
            <a:r>
              <a:rPr lang="cs-CZ" b="1" dirty="0">
                <a:solidFill>
                  <a:srgbClr val="FF0000"/>
                </a:solidFill>
              </a:rPr>
              <a:t> diamant </a:t>
            </a:r>
            <a:r>
              <a:rPr lang="cs-CZ" b="1" dirty="0"/>
              <a:t>vysvětluje, proč některá místa mají tendenci vytvářet firmy s trvalou konkurenční výhodou v určitých odvětvích více, než jiná.</a:t>
            </a:r>
          </a:p>
          <a:p>
            <a:pPr marL="0" indent="0">
              <a:lnSpc>
                <a:spcPct val="95000"/>
              </a:lnSpc>
              <a:buNone/>
            </a:pPr>
            <a:r>
              <a:rPr lang="cs-CZ" b="1" dirty="0">
                <a:solidFill>
                  <a:srgbClr val="FF0000"/>
                </a:solidFill>
              </a:rPr>
              <a:t>Čtyři hnací síly  v </a:t>
            </a:r>
            <a:r>
              <a:rPr lang="cs-CZ" b="1" dirty="0" err="1">
                <a:solidFill>
                  <a:srgbClr val="FF0000"/>
                </a:solidFill>
              </a:rPr>
              <a:t>Porterově</a:t>
            </a:r>
            <a:r>
              <a:rPr lang="cs-CZ" b="1" dirty="0">
                <a:solidFill>
                  <a:srgbClr val="FF0000"/>
                </a:solidFill>
              </a:rPr>
              <a:t> diamantu vycházejí z faktorů:</a:t>
            </a:r>
            <a:r>
              <a:rPr lang="en-GB" dirty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5000"/>
              </a:lnSpc>
            </a:pPr>
            <a:r>
              <a:rPr lang="cs-CZ" b="1" dirty="0"/>
              <a:t>Faktor lokálních (vstupních) podmínek</a:t>
            </a:r>
            <a:endParaRPr lang="en-GB" b="1" dirty="0"/>
          </a:p>
          <a:p>
            <a:pPr>
              <a:lnSpc>
                <a:spcPct val="95000"/>
              </a:lnSpc>
            </a:pPr>
            <a:r>
              <a:rPr lang="cs-CZ" b="1" dirty="0"/>
              <a:t>Podmínky lokální poptávky</a:t>
            </a:r>
            <a:endParaRPr lang="en-GB" b="1" dirty="0"/>
          </a:p>
          <a:p>
            <a:pPr>
              <a:lnSpc>
                <a:spcPct val="95000"/>
              </a:lnSpc>
            </a:pPr>
            <a:r>
              <a:rPr lang="cs-CZ" b="1" dirty="0"/>
              <a:t>Lokálně spřízněné a podporující odvětví</a:t>
            </a:r>
            <a:endParaRPr lang="en-GB" b="1" dirty="0"/>
          </a:p>
          <a:p>
            <a:pPr>
              <a:lnSpc>
                <a:spcPct val="95000"/>
              </a:lnSpc>
            </a:pPr>
            <a:r>
              <a:rPr lang="cs-CZ" b="1" dirty="0"/>
              <a:t>Struktura strategií a soupeření lokálních firem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120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7B5C5CD-6BD5-49C3-AA1D-1815FE67ED9F}" type="slidenum">
              <a:rPr lang="cs-CZ" sz="1400"/>
              <a:pPr eaLnBrk="1" hangingPunct="1"/>
              <a:t>11</a:t>
            </a:fld>
            <a:endParaRPr lang="cs-CZ" sz="1400" dirty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809625" y="15875"/>
            <a:ext cx="9318625" cy="4318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 eaLnBrk="1" hangingPunct="1"/>
            <a:r>
              <a:rPr lang="cs-CZ" sz="3200" b="1" dirty="0">
                <a:solidFill>
                  <a:srgbClr val="008080"/>
                </a:solidFill>
              </a:rPr>
              <a:t>Determinanty národní produktivity podle Portera</a:t>
            </a:r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3100388" y="447675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cs-CZ" dirty="0"/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0777740"/>
              </p:ext>
            </p:extLst>
          </p:nvPr>
        </p:nvGraphicFramePr>
        <p:xfrm>
          <a:off x="552451" y="504269"/>
          <a:ext cx="9707564" cy="6337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Document" r:id="rId4" imgW="7221566" imgH="6032476" progId="Word.Document.8">
                  <p:embed/>
                </p:oleObj>
              </mc:Choice>
              <mc:Fallback>
                <p:oleObj name="Document" r:id="rId4" imgW="7221566" imgH="6032476" progId="Word.Document.8">
                  <p:embed/>
                  <p:pic>
                    <p:nvPicPr>
                      <p:cNvPr id="409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1" y="504269"/>
                        <a:ext cx="9707564" cy="6337856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Obrázek 6">
            <a:extLst>
              <a:ext uri="{FF2B5EF4-FFF2-40B4-BE49-F238E27FC236}">
                <a16:creationId xmlns:a16="http://schemas.microsoft.com/office/drawing/2014/main" id="{8D58AB99-B229-45CB-B2FA-885B411908C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354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520017" y="718455"/>
            <a:ext cx="7772400" cy="548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008080"/>
                </a:solidFill>
              </a:rPr>
              <a:t>Glob</a:t>
            </a:r>
            <a:r>
              <a:rPr lang="cs-CZ" sz="3200" dirty="0" err="1">
                <a:solidFill>
                  <a:srgbClr val="008080"/>
                </a:solidFill>
              </a:rPr>
              <a:t>ální</a:t>
            </a:r>
            <a:r>
              <a:rPr lang="cs-CZ" sz="3200" dirty="0">
                <a:solidFill>
                  <a:srgbClr val="008080"/>
                </a:solidFill>
              </a:rPr>
              <a:t>  zajištění zdrojů (</a:t>
            </a:r>
            <a:r>
              <a:rPr lang="en-GB" sz="3200" dirty="0">
                <a:solidFill>
                  <a:srgbClr val="008080"/>
                </a:solidFill>
              </a:rPr>
              <a:t>Global sourcing </a:t>
            </a:r>
            <a:r>
              <a:rPr lang="cs-CZ" sz="3200" dirty="0">
                <a:solidFill>
                  <a:srgbClr val="008080"/>
                </a:solidFill>
              </a:rPr>
              <a:t>)</a:t>
            </a:r>
            <a:endParaRPr lang="cs-CZ" altLang="cs-CZ" sz="3200" b="1" dirty="0">
              <a:solidFill>
                <a:srgbClr val="008080"/>
              </a:solidFill>
              <a:latin typeface="Arial Narrow" pitchFamily="34" charset="0"/>
            </a:endParaRP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598459" y="2047329"/>
            <a:ext cx="9615516" cy="372482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19050" indent="-19050">
              <a:buNone/>
              <a:tabLst>
                <a:tab pos="301625" algn="l"/>
              </a:tabLst>
            </a:pPr>
            <a:r>
              <a:rPr lang="en-GB" b="1" dirty="0"/>
              <a:t>Global sourcing </a:t>
            </a:r>
            <a:r>
              <a:rPr lang="cs-CZ" b="1" dirty="0"/>
              <a:t> se týká nákupu služeb a komponent od nejvhodnějších dodavatelů z celého světa bez ohledu na jejich umístění</a:t>
            </a:r>
          </a:p>
          <a:p>
            <a:pPr marL="19050" indent="-19050">
              <a:buNone/>
              <a:tabLst>
                <a:tab pos="301625" algn="l"/>
              </a:tabLst>
            </a:pPr>
            <a:r>
              <a:rPr lang="en-GB" b="1" dirty="0"/>
              <a:t>	</a:t>
            </a:r>
            <a:r>
              <a:rPr lang="cs-CZ" b="1" dirty="0">
                <a:solidFill>
                  <a:srgbClr val="FF0000"/>
                </a:solidFill>
              </a:rPr>
              <a:t>Výhodami jsou</a:t>
            </a:r>
            <a:r>
              <a:rPr lang="en-GB" b="1" dirty="0">
                <a:solidFill>
                  <a:srgbClr val="FF0000"/>
                </a:solidFill>
              </a:rPr>
              <a:t>:</a:t>
            </a:r>
          </a:p>
          <a:p>
            <a:pPr>
              <a:tabLst>
                <a:tab pos="301625" algn="l"/>
              </a:tabLst>
            </a:pPr>
            <a:r>
              <a:rPr lang="cs-CZ" sz="2400" b="1" dirty="0">
                <a:solidFill>
                  <a:srgbClr val="FF0000"/>
                </a:solidFill>
              </a:rPr>
              <a:t>Náklady </a:t>
            </a:r>
            <a:r>
              <a:rPr lang="cs-CZ" sz="2400" b="1" dirty="0"/>
              <a:t>– na pracovní sílu, dopravu, komunikace, zdanění a investiční pobídky</a:t>
            </a:r>
          </a:p>
          <a:p>
            <a:pPr>
              <a:tabLst>
                <a:tab pos="301625" algn="l"/>
              </a:tabLst>
            </a:pPr>
            <a:r>
              <a:rPr lang="cs-CZ" sz="2400" b="1" dirty="0"/>
              <a:t>Unikátní </a:t>
            </a:r>
            <a:r>
              <a:rPr lang="cs-CZ" sz="2400" b="1" dirty="0">
                <a:solidFill>
                  <a:srgbClr val="FF0000"/>
                </a:solidFill>
              </a:rPr>
              <a:t>lokální </a:t>
            </a:r>
            <a:r>
              <a:rPr lang="cs-CZ" sz="2400" b="1" dirty="0"/>
              <a:t>schopnosti</a:t>
            </a:r>
          </a:p>
          <a:p>
            <a:pPr>
              <a:tabLst>
                <a:tab pos="301625" algn="l"/>
              </a:tabLst>
            </a:pPr>
            <a:r>
              <a:rPr lang="cs-CZ" sz="2400" b="1" dirty="0"/>
              <a:t>Charakteristiky a </a:t>
            </a:r>
            <a:r>
              <a:rPr lang="cs-CZ" sz="2400" b="1" dirty="0">
                <a:solidFill>
                  <a:srgbClr val="FF0000"/>
                </a:solidFill>
              </a:rPr>
              <a:t>pověst </a:t>
            </a:r>
            <a:r>
              <a:rPr lang="cs-CZ" sz="2400" b="1" dirty="0"/>
              <a:t>národních trhů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610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520017" y="718455"/>
            <a:ext cx="7772400" cy="548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sk-SK" sz="3200" dirty="0">
                <a:solidFill>
                  <a:srgbClr val="008080"/>
                </a:solidFill>
              </a:rPr>
              <a:t>3. Podnik v </a:t>
            </a:r>
            <a:r>
              <a:rPr lang="sk-SK" sz="3200" dirty="0" err="1">
                <a:solidFill>
                  <a:srgbClr val="008080"/>
                </a:solidFill>
              </a:rPr>
              <a:t>globálním</a:t>
            </a:r>
            <a:r>
              <a:rPr lang="sk-SK" sz="3200" dirty="0">
                <a:solidFill>
                  <a:srgbClr val="008080"/>
                </a:solidFill>
              </a:rPr>
              <a:t> </a:t>
            </a:r>
            <a:r>
              <a:rPr lang="sk-SK" sz="3200" dirty="0" err="1">
                <a:solidFill>
                  <a:srgbClr val="008080"/>
                </a:solidFill>
              </a:rPr>
              <a:t>prostředí</a:t>
            </a: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001533" y="1942554"/>
            <a:ext cx="9615516" cy="477620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>
                <a:solidFill>
                  <a:srgbClr val="FF0000"/>
                </a:solidFill>
              </a:rPr>
              <a:t>Globalizace je realitou</a:t>
            </a:r>
          </a:p>
          <a:p>
            <a:pPr marL="0" indent="0">
              <a:buNone/>
            </a:pPr>
            <a:r>
              <a:rPr lang="cs-CZ" sz="2400" b="1" dirty="0"/>
              <a:t>Podnikatelské subjekty mají 2 možnosti:</a:t>
            </a:r>
          </a:p>
          <a:p>
            <a:pPr marL="457200" lvl="2" indent="-457200">
              <a:buFont typeface="+mj-lt"/>
              <a:buAutoNum type="arabicPeriod"/>
            </a:pPr>
            <a:r>
              <a:rPr lang="cs-CZ" b="1" dirty="0"/>
              <a:t>pečlivě monitorovat vlivy globalizace a průběžně se jim přizpůsobovat</a:t>
            </a:r>
          </a:p>
          <a:p>
            <a:pPr marL="457200" lvl="2" indent="-457200">
              <a:buFont typeface="+mj-lt"/>
              <a:buAutoNum type="arabicPeriod"/>
            </a:pPr>
            <a:r>
              <a:rPr lang="cs-CZ" b="1" dirty="0"/>
              <a:t>aktivně se zapojit do globalizačního dění.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b="1" dirty="0">
                <a:solidFill>
                  <a:srgbClr val="FF0000"/>
                </a:solidFill>
              </a:rPr>
              <a:t>Pasivní přizpůsobování:</a:t>
            </a:r>
          </a:p>
          <a:p>
            <a:pPr marL="271463" lvl="3" indent="-271463">
              <a:spcBef>
                <a:spcPts val="0"/>
              </a:spcBef>
            </a:pPr>
            <a:r>
              <a:rPr lang="cs-CZ" sz="2200" b="1" dirty="0"/>
              <a:t>vhodné pro MSP se záměrem působit na lokálním trhu</a:t>
            </a:r>
          </a:p>
          <a:p>
            <a:pPr marL="271463" lvl="3" indent="-271463">
              <a:spcBef>
                <a:spcPts val="0"/>
              </a:spcBef>
            </a:pPr>
            <a:r>
              <a:rPr lang="cs-CZ" sz="2200" b="1" dirty="0"/>
              <a:t>monitorovací prostor by neměl být omezen na „akční </a:t>
            </a:r>
            <a:r>
              <a:rPr lang="cs-CZ" sz="2200" b="1" dirty="0" err="1"/>
              <a:t>radius</a:t>
            </a:r>
            <a:r>
              <a:rPr lang="cs-CZ" sz="2200" b="1" dirty="0"/>
              <a:t>“</a:t>
            </a:r>
          </a:p>
          <a:p>
            <a:pPr marL="271463" lvl="3" indent="-271463">
              <a:spcBef>
                <a:spcPts val="0"/>
              </a:spcBef>
            </a:pPr>
            <a:r>
              <a:rPr lang="cs-CZ" sz="2200" b="1" dirty="0"/>
              <a:t>naskýtá se možnost rozvíjet prosperitu zapojením se do </a:t>
            </a:r>
            <a:r>
              <a:rPr lang="cs-CZ" sz="2200" b="1" i="1" dirty="0"/>
              <a:t>klastrů</a:t>
            </a:r>
            <a:r>
              <a:rPr lang="cs-CZ" sz="2200" b="1" dirty="0"/>
              <a:t>, což je zeměpisná koncentrace vzájemně spjatých podniků a institucí významných pro konkurenci.</a:t>
            </a:r>
            <a:endParaRPr lang="cs-CZ" sz="2400" b="1" dirty="0"/>
          </a:p>
          <a:p>
            <a:pPr marL="0" indent="0">
              <a:spcBef>
                <a:spcPts val="0"/>
              </a:spcBef>
              <a:buNone/>
            </a:pPr>
            <a:r>
              <a:rPr lang="cs-CZ" b="1" dirty="0">
                <a:solidFill>
                  <a:schemeClr val="bg1"/>
                </a:solidFill>
              </a:rPr>
              <a:t>Aktivní zapojení do globalizační procesů </a:t>
            </a:r>
            <a:r>
              <a:rPr lang="cs-CZ" sz="2400" b="1" dirty="0"/>
              <a:t>je spojeno </a:t>
            </a:r>
            <a:r>
              <a:rPr lang="cs-CZ" sz="2400" dirty="0"/>
              <a:t>s přechodem   do podoby </a:t>
            </a:r>
            <a:r>
              <a:rPr lang="cs-CZ" sz="2400" b="1" i="1" dirty="0">
                <a:solidFill>
                  <a:srgbClr val="FF0000"/>
                </a:solidFill>
              </a:rPr>
              <a:t>nadnárodních společností</a:t>
            </a:r>
            <a:r>
              <a:rPr lang="cs-CZ" sz="2400" i="1" dirty="0"/>
              <a:t>:</a:t>
            </a:r>
          </a:p>
          <a:p>
            <a:pPr marL="271463" lvl="3" indent="-271463">
              <a:spcBef>
                <a:spcPts val="0"/>
              </a:spcBef>
            </a:pPr>
            <a:r>
              <a:rPr lang="cs-CZ" sz="2200" b="1" dirty="0"/>
              <a:t>určení důvodu, výrobku, trhu a formy vstupu, s kterým vstoupíme na zahraniční trh;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261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538991" y="992795"/>
            <a:ext cx="7772400" cy="548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sk-SK" sz="3200" dirty="0">
                <a:solidFill>
                  <a:srgbClr val="008080"/>
                </a:solidFill>
                <a:latin typeface="Calibri" pitchFamily="34" charset="0"/>
              </a:rPr>
              <a:t>Podnik v </a:t>
            </a:r>
            <a:r>
              <a:rPr lang="sk-SK" sz="3200" dirty="0" err="1">
                <a:solidFill>
                  <a:srgbClr val="008080"/>
                </a:solidFill>
                <a:latin typeface="Calibri" pitchFamily="34" charset="0"/>
              </a:rPr>
              <a:t>globálním</a:t>
            </a:r>
            <a:r>
              <a:rPr lang="sk-SK" sz="3200" dirty="0">
                <a:solidFill>
                  <a:srgbClr val="008080"/>
                </a:solidFill>
                <a:latin typeface="Calibri" pitchFamily="34" charset="0"/>
              </a:rPr>
              <a:t> </a:t>
            </a:r>
            <a:r>
              <a:rPr lang="sk-SK" sz="3200" dirty="0" err="1">
                <a:solidFill>
                  <a:srgbClr val="008080"/>
                </a:solidFill>
                <a:latin typeface="Calibri" pitchFamily="34" charset="0"/>
              </a:rPr>
              <a:t>prostředí</a:t>
            </a:r>
            <a:endParaRPr lang="cs-CZ" sz="3200" dirty="0">
              <a:solidFill>
                <a:srgbClr val="008080"/>
              </a:solidFill>
              <a:latin typeface="Calibri" pitchFamily="34" charset="0"/>
            </a:endParaRP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001533" y="2361654"/>
            <a:ext cx="8847317" cy="3829596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Důvody vstupu na zahraniční trhy:</a:t>
            </a:r>
          </a:p>
          <a:p>
            <a:pPr marL="342900" lvl="2" indent="-342900"/>
            <a:r>
              <a:rPr lang="cs-CZ" sz="2400" b="1" dirty="0"/>
              <a:t>zvýšení odbytových možností mateřské firmy</a:t>
            </a:r>
          </a:p>
          <a:p>
            <a:pPr marL="342900" lvl="2" indent="-342900"/>
            <a:r>
              <a:rPr lang="cs-CZ" sz="2400" b="1" dirty="0"/>
              <a:t>výhodnější provozní náklady – suroviny, pracovní síla, logistické náklady</a:t>
            </a:r>
          </a:p>
          <a:p>
            <a:pPr marL="342900" lvl="2" indent="-342900"/>
            <a:r>
              <a:rPr lang="cs-CZ" sz="2400" b="1" dirty="0"/>
              <a:t>investování volných finančních prostředků s jejich lepším zhodnocením </a:t>
            </a:r>
          </a:p>
          <a:p>
            <a:pPr marL="342900" lvl="2" indent="-342900"/>
            <a:r>
              <a:rPr lang="cs-CZ" sz="2400" b="1" dirty="0"/>
              <a:t>vytvoření předpolí pro expanzi do dalších zemí.</a:t>
            </a:r>
          </a:p>
          <a:p>
            <a:pPr marL="719138" lvl="2" indent="-452438">
              <a:buFont typeface="Symbol" pitchFamily="18" charset="2"/>
              <a:buChar char="Þ"/>
              <a:defRPr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a odpovědnost (rozhodování na místě a přizpůsobení místní situaci).</a:t>
            </a:r>
          </a:p>
          <a:p>
            <a:pPr marL="400050" lvl="1" indent="0">
              <a:buNone/>
              <a:defRPr/>
            </a:pPr>
            <a:endParaRPr lang="cs-CZ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26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520017" y="718455"/>
            <a:ext cx="7772400" cy="74839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sk-SK" sz="3200" dirty="0">
                <a:solidFill>
                  <a:srgbClr val="008080"/>
                </a:solidFill>
                <a:latin typeface="Calibri" pitchFamily="34" charset="0"/>
              </a:rPr>
              <a:t>Podnik v </a:t>
            </a:r>
            <a:r>
              <a:rPr lang="sk-SK" sz="3200" dirty="0" err="1">
                <a:solidFill>
                  <a:srgbClr val="008080"/>
                </a:solidFill>
                <a:latin typeface="Calibri" pitchFamily="34" charset="0"/>
              </a:rPr>
              <a:t>globálním</a:t>
            </a:r>
            <a:r>
              <a:rPr lang="sk-SK" sz="3200" dirty="0">
                <a:solidFill>
                  <a:srgbClr val="008080"/>
                </a:solidFill>
                <a:latin typeface="Calibri" pitchFamily="34" charset="0"/>
              </a:rPr>
              <a:t> </a:t>
            </a:r>
            <a:r>
              <a:rPr lang="sk-SK" sz="3200" dirty="0" err="1">
                <a:solidFill>
                  <a:srgbClr val="008080"/>
                </a:solidFill>
                <a:latin typeface="Calibri" pitchFamily="34" charset="0"/>
              </a:rPr>
              <a:t>prostředí</a:t>
            </a:r>
            <a:endParaRPr lang="cs-CZ" sz="3200" dirty="0">
              <a:solidFill>
                <a:srgbClr val="008080"/>
              </a:solidFill>
              <a:latin typeface="Calibri" pitchFamily="34" charset="0"/>
            </a:endParaRP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598459" y="2047329"/>
            <a:ext cx="9615516" cy="430902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Volba teritoria vyžaduje zvážení řady faktorů:</a:t>
            </a:r>
          </a:p>
          <a:p>
            <a:pPr marL="342900" lvl="2" indent="-342900"/>
            <a:r>
              <a:rPr lang="cs-CZ" sz="2400" b="1" dirty="0"/>
              <a:t>stabilita politického a ekonomického prostředí</a:t>
            </a:r>
          </a:p>
          <a:p>
            <a:pPr marL="342900" lvl="2" indent="-342900"/>
            <a:r>
              <a:rPr lang="cs-CZ" sz="2400" b="1" dirty="0"/>
              <a:t>logistická dostupnost trhů</a:t>
            </a:r>
          </a:p>
          <a:p>
            <a:pPr marL="342900" lvl="2" indent="-342900"/>
            <a:r>
              <a:rPr lang="cs-CZ" sz="2400" b="1" dirty="0"/>
              <a:t>podnikatelské prostředí, vládní omezení</a:t>
            </a:r>
          </a:p>
          <a:p>
            <a:pPr marL="342900" lvl="2" indent="-342900"/>
            <a:r>
              <a:rPr lang="cs-CZ" sz="2400" b="1" dirty="0"/>
              <a:t>velikost potenciálního trhu, prostor pro aktivity, konkurence na daném trhu, lokální patriotismus</a:t>
            </a:r>
          </a:p>
          <a:p>
            <a:pPr marL="342900" lvl="2" indent="-342900"/>
            <a:r>
              <a:rPr lang="cs-CZ" sz="2400" b="1" dirty="0"/>
              <a:t>předpoklady pro rozvoj (kupní síla, zájem o nabízené zboží, kulturní zvláštnosti)</a:t>
            </a:r>
          </a:p>
          <a:p>
            <a:pPr marL="342900" lvl="2" indent="-342900"/>
            <a:r>
              <a:rPr lang="cs-CZ" sz="2400" b="1" dirty="0"/>
              <a:t>zdroje a dispozice (pracovní síla, materiál, energie)</a:t>
            </a:r>
          </a:p>
          <a:p>
            <a:pPr marL="342900" lvl="2" indent="-342900"/>
            <a:r>
              <a:rPr lang="cs-CZ" sz="2400" b="1" dirty="0"/>
              <a:t>překážky, resp. přednosti (jazyková bariéra, etnické, kulturní zvláštnosti, klimatické podmínky).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4371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38314" y="142875"/>
            <a:ext cx="8715375" cy="58737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sz="2400" b="1" dirty="0">
                <a:solidFill>
                  <a:srgbClr val="C00000"/>
                </a:solidFill>
              </a:rPr>
            </a:br>
            <a:br>
              <a:rPr lang="cs-CZ" sz="2400" b="1" dirty="0">
                <a:solidFill>
                  <a:srgbClr val="C00000"/>
                </a:solidFill>
              </a:rPr>
            </a:br>
            <a:br>
              <a:rPr lang="cs-CZ" sz="2400" b="1" dirty="0">
                <a:solidFill>
                  <a:srgbClr val="C00000"/>
                </a:solidFill>
              </a:rPr>
            </a:br>
            <a:br>
              <a:rPr lang="cs-CZ" sz="2400" b="1" dirty="0">
                <a:solidFill>
                  <a:srgbClr val="C00000"/>
                </a:solidFill>
              </a:rPr>
            </a:br>
            <a:br>
              <a:rPr lang="cs-CZ" sz="2400" b="1" dirty="0">
                <a:solidFill>
                  <a:srgbClr val="C00000"/>
                </a:solidFill>
              </a:rPr>
            </a:br>
            <a:r>
              <a:rPr lang="cs-CZ" sz="2400" b="1" dirty="0">
                <a:solidFill>
                  <a:srgbClr val="C00000"/>
                </a:solidFill>
              </a:rPr>
              <a:t>Vstup zahraničních obchodních řetězců na český obchodní trh</a:t>
            </a:r>
            <a:br>
              <a:rPr lang="cs-CZ" sz="2400" b="1" dirty="0">
                <a:solidFill>
                  <a:srgbClr val="FF0000"/>
                </a:solidFill>
              </a:rPr>
            </a:br>
            <a:br>
              <a:rPr lang="cs-CZ" sz="2400" b="1" dirty="0">
                <a:solidFill>
                  <a:srgbClr val="FF0000"/>
                </a:solidFill>
              </a:rPr>
            </a:br>
            <a:br>
              <a:rPr lang="cs-CZ" sz="2400" b="1" dirty="0">
                <a:solidFill>
                  <a:srgbClr val="C00000"/>
                </a:solidFill>
              </a:rPr>
            </a:br>
            <a:br>
              <a:rPr lang="cs-CZ" sz="2400" b="1" dirty="0">
                <a:solidFill>
                  <a:srgbClr val="C00000"/>
                </a:solidFill>
              </a:rPr>
            </a:br>
            <a:br>
              <a:rPr lang="cs-CZ" sz="2200" b="1" i="1" u="sng" dirty="0">
                <a:solidFill>
                  <a:srgbClr val="993300"/>
                </a:solidFill>
              </a:rPr>
            </a:br>
            <a:r>
              <a:rPr lang="cs-CZ" sz="2200" b="1" i="1" dirty="0">
                <a:solidFill>
                  <a:srgbClr val="993300"/>
                </a:solidFill>
              </a:rPr>
              <a:t> </a:t>
            </a:r>
            <a:endParaRPr lang="cs-CZ" sz="2200" b="1" dirty="0">
              <a:solidFill>
                <a:srgbClr val="C00000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452938" y="780257"/>
            <a:ext cx="6000750" cy="1357312"/>
          </a:xfrm>
          <a:solidFill>
            <a:schemeClr val="accent6">
              <a:lumMod val="20000"/>
              <a:lumOff val="80000"/>
            </a:schemeClr>
          </a:solidFill>
          <a:ln w="12700">
            <a:solidFill>
              <a:srgbClr val="993300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cs-CZ" altLang="cs-CZ" sz="1800" b="1" dirty="0">
                <a:solidFill>
                  <a:srgbClr val="C00000"/>
                </a:solidFill>
              </a:rPr>
              <a:t>● </a:t>
            </a:r>
            <a:r>
              <a:rPr lang="cs-CZ" altLang="cs-CZ" sz="1800" b="1" dirty="0">
                <a:solidFill>
                  <a:srgbClr val="993300"/>
                </a:solidFill>
              </a:rPr>
              <a:t>první republika </a:t>
            </a:r>
            <a:r>
              <a:rPr lang="cs-CZ" altLang="cs-CZ" sz="1800" b="1" dirty="0">
                <a:solidFill>
                  <a:srgbClr val="C00000"/>
                </a:solidFill>
              </a:rPr>
              <a:t>(zaostávání ŽC prodejen)</a:t>
            </a:r>
          </a:p>
          <a:p>
            <a:pPr eaLnBrk="1" hangingPunct="1">
              <a:buFontTx/>
              <a:buNone/>
            </a:pPr>
            <a:r>
              <a:rPr lang="cs-CZ" altLang="cs-CZ" sz="1800" b="1" dirty="0">
                <a:solidFill>
                  <a:srgbClr val="C00000"/>
                </a:solidFill>
              </a:rPr>
              <a:t>● </a:t>
            </a:r>
            <a:r>
              <a:rPr lang="cs-CZ" altLang="cs-CZ" sz="1800" b="1" dirty="0">
                <a:solidFill>
                  <a:srgbClr val="993300"/>
                </a:solidFill>
              </a:rPr>
              <a:t>CPE</a:t>
            </a:r>
            <a:r>
              <a:rPr lang="cs-CZ" altLang="cs-CZ" sz="1800" b="1" dirty="0">
                <a:solidFill>
                  <a:srgbClr val="C00000"/>
                </a:solidFill>
              </a:rPr>
              <a:t> (zaostávání ŽC prodejen a vývojových trendů)</a:t>
            </a:r>
          </a:p>
          <a:p>
            <a:pPr eaLnBrk="1" hangingPunct="1">
              <a:buFontTx/>
              <a:buNone/>
            </a:pPr>
            <a:r>
              <a:rPr lang="cs-CZ" altLang="cs-CZ" sz="1800" b="1" dirty="0">
                <a:solidFill>
                  <a:srgbClr val="C00000"/>
                </a:solidFill>
              </a:rPr>
              <a:t>     - nedostatečný plošný a obslužný standard</a:t>
            </a:r>
          </a:p>
          <a:p>
            <a:pPr eaLnBrk="1" hangingPunct="1">
              <a:buFontTx/>
              <a:buNone/>
            </a:pPr>
            <a:r>
              <a:rPr lang="cs-CZ" altLang="cs-CZ" sz="1800" b="1" dirty="0">
                <a:solidFill>
                  <a:srgbClr val="C00000"/>
                </a:solidFill>
              </a:rPr>
              <a:t>     - diskontinuita tvorby českého kapitálu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469507" y="2247106"/>
            <a:ext cx="6000750" cy="2357438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993300"/>
            </a:solidFill>
          </a:ln>
        </p:spPr>
        <p:txBody>
          <a:bodyPr>
            <a:normAutofit lnSpcReduction="10000"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sz="1800" b="1" dirty="0">
                <a:solidFill>
                  <a:srgbClr val="C00000"/>
                </a:solidFill>
                <a:cs typeface="Arial" pitchFamily="34" charset="0"/>
              </a:rPr>
              <a:t>● počáteční atomizace tuzemského obchodu a nízká</a:t>
            </a:r>
          </a:p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sz="1800" b="1" dirty="0">
                <a:solidFill>
                  <a:srgbClr val="C00000"/>
                </a:solidFill>
                <a:cs typeface="Arial" pitchFamily="34" charset="0"/>
              </a:rPr>
              <a:t>   organizovanost českých obchodníků, transformace</a:t>
            </a:r>
          </a:p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sz="1800" b="1" dirty="0">
                <a:solidFill>
                  <a:srgbClr val="C00000"/>
                </a:solidFill>
                <a:cs typeface="Arial" pitchFamily="34" charset="0"/>
              </a:rPr>
              <a:t>   družstev </a:t>
            </a:r>
            <a:r>
              <a:rPr lang="cs-CZ" sz="1800" b="1" dirty="0">
                <a:solidFill>
                  <a:srgbClr val="993300"/>
                </a:solidFill>
                <a:cs typeface="Arial" pitchFamily="34" charset="0"/>
              </a:rPr>
              <a:t>(malé ekonomické bariéry vstupu)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sz="1800" b="1" dirty="0">
                <a:solidFill>
                  <a:srgbClr val="C00000"/>
                </a:solidFill>
                <a:cs typeface="Arial" pitchFamily="34" charset="0"/>
              </a:rPr>
              <a:t>● další atraktivita českého trhu</a:t>
            </a:r>
            <a:r>
              <a:rPr lang="cs-CZ" sz="1800" b="1" dirty="0">
                <a:cs typeface="Arial" pitchFamily="34" charset="0"/>
              </a:rPr>
              <a:t> </a:t>
            </a:r>
            <a:r>
              <a:rPr lang="cs-CZ" sz="1800" b="1" dirty="0">
                <a:solidFill>
                  <a:srgbClr val="993300"/>
                </a:solidFill>
                <a:cs typeface="Arial" pitchFamily="34" charset="0"/>
              </a:rPr>
              <a:t>(relativně dobrá kupní síla …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sz="1800" b="1" dirty="0">
                <a:solidFill>
                  <a:srgbClr val="993300"/>
                </a:solidFill>
                <a:cs typeface="Arial" pitchFamily="34" charset="0"/>
              </a:rPr>
              <a:t>      pro západoevropské firmy: geografická blízkost, malé kulturní rozdíly…)</a:t>
            </a:r>
            <a:endParaRPr lang="cs-CZ" sz="1800" b="1" dirty="0">
              <a:solidFill>
                <a:srgbClr val="C00000"/>
              </a:solidFill>
              <a:cs typeface="Arial" pitchFamily="34" charset="0"/>
            </a:endParaRPr>
          </a:p>
          <a:p>
            <a:pPr marL="533400" indent="-533400">
              <a:buClr>
                <a:schemeClr val="accent3"/>
              </a:buClr>
              <a:buNone/>
              <a:defRPr/>
            </a:pPr>
            <a:endParaRPr lang="cs-CZ" sz="2000" b="1" dirty="0">
              <a:solidFill>
                <a:srgbClr val="C00000"/>
              </a:solidFill>
            </a:endParaRPr>
          </a:p>
        </p:txBody>
      </p:sp>
      <p:sp>
        <p:nvSpPr>
          <p:cNvPr id="12293" name="TextovéPole 4"/>
          <p:cNvSpPr txBox="1">
            <a:spLocks noChangeArrowheads="1"/>
          </p:cNvSpPr>
          <p:nvPr/>
        </p:nvSpPr>
        <p:spPr bwMode="auto">
          <a:xfrm>
            <a:off x="1738313" y="1500189"/>
            <a:ext cx="2000250" cy="7080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C00000"/>
                </a:solidFill>
                <a:latin typeface="Arial" panose="020B0604020202020204" pitchFamily="34" charset="0"/>
              </a:rPr>
              <a:t>Historické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C00000"/>
                </a:solidFill>
                <a:latin typeface="Arial" panose="020B0604020202020204" pitchFamily="34" charset="0"/>
              </a:rPr>
              <a:t>souvislosti</a:t>
            </a:r>
          </a:p>
        </p:txBody>
      </p:sp>
      <p:sp>
        <p:nvSpPr>
          <p:cNvPr id="12294" name="TextovéPole 4"/>
          <p:cNvSpPr txBox="1">
            <a:spLocks noChangeArrowheads="1"/>
          </p:cNvSpPr>
          <p:nvPr/>
        </p:nvSpPr>
        <p:spPr bwMode="auto">
          <a:xfrm>
            <a:off x="1738313" y="3071814"/>
            <a:ext cx="2000250" cy="7080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C00000"/>
                </a:solidFill>
                <a:latin typeface="Arial" panose="020B0604020202020204" pitchFamily="34" charset="0"/>
              </a:rPr>
              <a:t>Transformační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C00000"/>
                </a:solidFill>
                <a:latin typeface="Arial" panose="020B0604020202020204" pitchFamily="34" charset="0"/>
              </a:rPr>
              <a:t>proces</a:t>
            </a:r>
          </a:p>
        </p:txBody>
      </p:sp>
      <p:sp>
        <p:nvSpPr>
          <p:cNvPr id="12295" name="TextovéPole 6"/>
          <p:cNvSpPr txBox="1">
            <a:spLocks noChangeArrowheads="1"/>
          </p:cNvSpPr>
          <p:nvPr/>
        </p:nvSpPr>
        <p:spPr bwMode="auto">
          <a:xfrm>
            <a:off x="1738313" y="5842000"/>
            <a:ext cx="2000250" cy="101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C00000"/>
                </a:solidFill>
                <a:latin typeface="Arial" panose="020B0604020202020204" pitchFamily="34" charset="0"/>
              </a:rPr>
              <a:t>Národní trhy zahraničních firem</a:t>
            </a:r>
          </a:p>
        </p:txBody>
      </p:sp>
      <p:sp>
        <p:nvSpPr>
          <p:cNvPr id="12296" name="TextovéPole 7"/>
          <p:cNvSpPr txBox="1">
            <a:spLocks noChangeArrowheads="1"/>
          </p:cNvSpPr>
          <p:nvPr/>
        </p:nvSpPr>
        <p:spPr bwMode="auto">
          <a:xfrm>
            <a:off x="4452938" y="6396038"/>
            <a:ext cx="600075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533400" indent="-53340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 dirty="0">
                <a:solidFill>
                  <a:srgbClr val="C00000"/>
                </a:solidFill>
                <a:latin typeface="Arial" panose="020B0604020202020204" pitchFamily="34" charset="0"/>
              </a:rPr>
              <a:t>●</a:t>
            </a:r>
            <a:r>
              <a:rPr lang="cs-CZ" altLang="cs-CZ" sz="1800" b="1" dirty="0">
                <a:solidFill>
                  <a:srgbClr val="C00000"/>
                </a:solidFill>
                <a:latin typeface="Arial" panose="020B0604020202020204" pitchFamily="34" charset="0"/>
              </a:rPr>
              <a:t> nasycení trhů a legislativní překážky rozvoje</a:t>
            </a:r>
            <a:endParaRPr lang="cs-CZ" altLang="cs-CZ" sz="1800" dirty="0">
              <a:latin typeface="Arial" panose="020B0604020202020204" pitchFamily="34" charset="0"/>
            </a:endParaRPr>
          </a:p>
        </p:txBody>
      </p:sp>
      <p:sp>
        <p:nvSpPr>
          <p:cNvPr id="10" name="Šipka doprava 9"/>
          <p:cNvSpPr/>
          <p:nvPr/>
        </p:nvSpPr>
        <p:spPr>
          <a:xfrm>
            <a:off x="3881438" y="3429001"/>
            <a:ext cx="571500" cy="428625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11" name="Šipka doprava 10"/>
          <p:cNvSpPr/>
          <p:nvPr/>
        </p:nvSpPr>
        <p:spPr>
          <a:xfrm>
            <a:off x="3810000" y="6429376"/>
            <a:ext cx="571500" cy="428625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12" name="Šipka doleva a nahoru 11"/>
          <p:cNvSpPr/>
          <p:nvPr/>
        </p:nvSpPr>
        <p:spPr>
          <a:xfrm rot="10800000">
            <a:off x="3595689" y="1643063"/>
            <a:ext cx="714375" cy="850900"/>
          </a:xfrm>
          <a:prstGeom prst="leftUp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12300" name="TextovéPole 13"/>
          <p:cNvSpPr txBox="1">
            <a:spLocks noChangeArrowheads="1"/>
          </p:cNvSpPr>
          <p:nvPr/>
        </p:nvSpPr>
        <p:spPr bwMode="auto">
          <a:xfrm>
            <a:off x="4444926" y="4772025"/>
            <a:ext cx="6000750" cy="12001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533400" indent="-53340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C00000"/>
                </a:solidFill>
                <a:latin typeface="Arial" panose="020B0604020202020204" pitchFamily="34" charset="0"/>
              </a:rPr>
              <a:t>● slabé stránky tuzemských firem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C00000"/>
                </a:solidFill>
                <a:latin typeface="Arial" panose="020B0604020202020204" pitchFamily="34" charset="0"/>
              </a:rPr>
              <a:t>● silné </a:t>
            </a:r>
            <a:r>
              <a:rPr lang="cs-CZ" altLang="cs-CZ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stránky</a:t>
            </a:r>
            <a:r>
              <a:rPr lang="cs-CZ" altLang="cs-CZ" sz="1800" b="1" dirty="0">
                <a:solidFill>
                  <a:srgbClr val="C00000"/>
                </a:solidFill>
                <a:latin typeface="Arial" panose="020B0604020202020204" pitchFamily="34" charset="0"/>
              </a:rPr>
              <a:t> zahraničních firem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C00000"/>
                </a:solidFill>
                <a:latin typeface="Arial" panose="020B0604020202020204" pitchFamily="34" charset="0"/>
              </a:rPr>
              <a:t>● zákazníci a jejich preference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C00000"/>
                </a:solidFill>
                <a:latin typeface="Arial" panose="020B0604020202020204" pitchFamily="34" charset="0"/>
              </a:rPr>
              <a:t>● veřejná správa </a:t>
            </a:r>
            <a:r>
              <a:rPr lang="cs-CZ" altLang="cs-CZ" sz="1800" b="1" dirty="0">
                <a:solidFill>
                  <a:srgbClr val="993300"/>
                </a:solidFill>
                <a:latin typeface="Arial" panose="020B0604020202020204" pitchFamily="34" charset="0"/>
              </a:rPr>
              <a:t>(liberální tržní prostředí) </a:t>
            </a:r>
          </a:p>
        </p:txBody>
      </p:sp>
      <p:sp>
        <p:nvSpPr>
          <p:cNvPr id="12301" name="TextovéPole 14"/>
          <p:cNvSpPr txBox="1">
            <a:spLocks noChangeArrowheads="1"/>
          </p:cNvSpPr>
          <p:nvPr/>
        </p:nvSpPr>
        <p:spPr bwMode="auto">
          <a:xfrm>
            <a:off x="1738314" y="4786314"/>
            <a:ext cx="1857375" cy="7080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993300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000" b="1" dirty="0">
                <a:solidFill>
                  <a:srgbClr val="C00000"/>
                </a:solidFill>
                <a:latin typeface="Arial" panose="020B0604020202020204" pitchFamily="34" charset="0"/>
              </a:rPr>
              <a:t>Subjekty   trhu</a:t>
            </a:r>
          </a:p>
        </p:txBody>
      </p:sp>
      <p:sp>
        <p:nvSpPr>
          <p:cNvPr id="16" name="Šipka doprava 15"/>
          <p:cNvSpPr/>
          <p:nvPr/>
        </p:nvSpPr>
        <p:spPr>
          <a:xfrm>
            <a:off x="3738563" y="5072064"/>
            <a:ext cx="571500" cy="428625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pic>
        <p:nvPicPr>
          <p:cNvPr id="15" name="Obrázek 14">
            <a:extLst>
              <a:ext uri="{FF2B5EF4-FFF2-40B4-BE49-F238E27FC236}">
                <a16:creationId xmlns:a16="http://schemas.microsoft.com/office/drawing/2014/main" id="{6F4A531A-D78D-47E3-A787-6D2F852AE0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9898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520017" y="718455"/>
            <a:ext cx="7772400" cy="65314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cs-CZ" sz="3200" dirty="0">
                <a:solidFill>
                  <a:srgbClr val="008080"/>
                </a:solidFill>
                <a:latin typeface="Calibri" pitchFamily="34" charset="0"/>
              </a:rPr>
            </a:br>
            <a:r>
              <a:rPr lang="cs-CZ" sz="3200" dirty="0">
                <a:solidFill>
                  <a:srgbClr val="008080"/>
                </a:solidFill>
                <a:latin typeface="Calibri" pitchFamily="34" charset="0"/>
              </a:rPr>
              <a:t>Vliv globalizace na management</a:t>
            </a:r>
            <a:br>
              <a:rPr lang="cs-CZ" sz="3200" dirty="0">
                <a:solidFill>
                  <a:srgbClr val="008080"/>
                </a:solidFill>
                <a:latin typeface="Calibri" pitchFamily="34" charset="0"/>
              </a:rPr>
            </a:br>
            <a:r>
              <a:rPr lang="cs-CZ" altLang="cs-CZ" sz="3200" b="1" dirty="0">
                <a:solidFill>
                  <a:srgbClr val="008080"/>
                </a:solidFill>
              </a:rPr>
              <a:t> 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598458" y="1952625"/>
            <a:ext cx="10926791" cy="447992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609600" indent="-609600"/>
            <a:r>
              <a:rPr lang="cs-CZ" sz="2400" b="1" dirty="0">
                <a:solidFill>
                  <a:srgbClr val="FF0000"/>
                </a:solidFill>
              </a:rPr>
              <a:t>Management se s prohlubujícím zapojením firem do globalizačních procesů musí vyrovnat s novými otázkami:</a:t>
            </a:r>
          </a:p>
          <a:p>
            <a:pPr marL="355600" indent="-355600">
              <a:buFontTx/>
              <a:buChar char="•"/>
            </a:pPr>
            <a:r>
              <a:rPr lang="cs-CZ" sz="2400" b="1" dirty="0"/>
              <a:t>Volba optimálního sídla firmy a vybraných (např. výzkumných) jednotek.</a:t>
            </a:r>
          </a:p>
          <a:p>
            <a:pPr marL="355600" indent="-355600">
              <a:buFontTx/>
              <a:buChar char="•"/>
            </a:pPr>
            <a:r>
              <a:rPr lang="cs-CZ" sz="2400" b="1" dirty="0">
                <a:solidFill>
                  <a:srgbClr val="FF0000"/>
                </a:solidFill>
              </a:rPr>
              <a:t>Určení ekonomických výhod pramenících z globalizace:</a:t>
            </a:r>
          </a:p>
          <a:p>
            <a:pPr marL="698500" lvl="2" indent="-342900"/>
            <a:r>
              <a:rPr lang="cs-CZ" sz="2400" b="1" dirty="0"/>
              <a:t>snižování výrobních (provozních) nákladů</a:t>
            </a:r>
          </a:p>
          <a:p>
            <a:pPr marL="698500" lvl="2" indent="-342900"/>
            <a:r>
              <a:rPr lang="cs-CZ" sz="2400" b="1" dirty="0"/>
              <a:t>úspory v oblasti fixních nákladů</a:t>
            </a:r>
          </a:p>
          <a:p>
            <a:pPr marL="698500" lvl="2" indent="-342900"/>
            <a:r>
              <a:rPr lang="cs-CZ" sz="2400" b="1" dirty="0"/>
              <a:t>společný nákup</a:t>
            </a:r>
          </a:p>
          <a:p>
            <a:pPr marL="698500" lvl="2" indent="-342900"/>
            <a:r>
              <a:rPr lang="cs-CZ" sz="2400" b="1" dirty="0"/>
              <a:t>výhody plynoucí ze zhromadňování výroby </a:t>
            </a:r>
          </a:p>
          <a:p>
            <a:pPr marL="698500" lvl="2" indent="-342900"/>
            <a:r>
              <a:rPr lang="cs-CZ" sz="2400" b="1" dirty="0"/>
              <a:t>snadnější opatřování kapitálu</a:t>
            </a:r>
          </a:p>
          <a:p>
            <a:pPr marL="698500" lvl="2" indent="-342900"/>
            <a:r>
              <a:rPr lang="cs-CZ" sz="2400" b="1" dirty="0"/>
              <a:t>minimalizace rizik rozdělením výroby do několika produkčních center.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44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AF3EF6-6B3C-471D-AFDE-83A824AF82EE}" type="slidenum">
              <a:rPr lang="en-US" altLang="cs-CZ"/>
              <a:pPr/>
              <a:t>18</a:t>
            </a:fld>
            <a:endParaRPr lang="en-US" altLang="cs-CZ" dirty="0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1644162" y="116633"/>
            <a:ext cx="8795238" cy="93610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cs-CZ" altLang="cs-CZ" sz="3200" dirty="0">
                <a:solidFill>
                  <a:srgbClr val="008080"/>
                </a:solidFill>
              </a:rPr>
              <a:t>Mezinárodní podnikání a diamant podnikové strategie</a:t>
            </a:r>
            <a:endParaRPr lang="en-US" altLang="cs-CZ" sz="3200" dirty="0">
              <a:solidFill>
                <a:srgbClr val="008080"/>
              </a:solidFill>
            </a:endParaRPr>
          </a:p>
        </p:txBody>
      </p:sp>
      <p:sp>
        <p:nvSpPr>
          <p:cNvPr id="408633" name="AutoShape 57"/>
          <p:cNvSpPr>
            <a:spLocks noChangeArrowheads="1"/>
          </p:cNvSpPr>
          <p:nvPr/>
        </p:nvSpPr>
        <p:spPr bwMode="auto">
          <a:xfrm>
            <a:off x="3944816" y="2538413"/>
            <a:ext cx="1737946" cy="2165350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cs-CZ" dirty="0"/>
          </a:p>
        </p:txBody>
      </p:sp>
      <p:sp>
        <p:nvSpPr>
          <p:cNvPr id="408631" name="AutoShape 55"/>
          <p:cNvSpPr>
            <a:spLocks noChangeArrowheads="1"/>
          </p:cNvSpPr>
          <p:nvPr/>
        </p:nvSpPr>
        <p:spPr bwMode="auto">
          <a:xfrm>
            <a:off x="5936274" y="2538413"/>
            <a:ext cx="1737946" cy="2165350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cs-CZ" dirty="0"/>
          </a:p>
        </p:txBody>
      </p:sp>
      <p:sp>
        <p:nvSpPr>
          <p:cNvPr id="408630" name="AutoShape 54"/>
          <p:cNvSpPr>
            <a:spLocks noChangeArrowheads="1"/>
          </p:cNvSpPr>
          <p:nvPr/>
        </p:nvSpPr>
        <p:spPr bwMode="auto">
          <a:xfrm>
            <a:off x="4941277" y="1328738"/>
            <a:ext cx="1737946" cy="2165350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cs-CZ" dirty="0"/>
          </a:p>
        </p:txBody>
      </p:sp>
      <p:sp>
        <p:nvSpPr>
          <p:cNvPr id="408632" name="AutoShape 56"/>
          <p:cNvSpPr>
            <a:spLocks noChangeArrowheads="1"/>
          </p:cNvSpPr>
          <p:nvPr/>
        </p:nvSpPr>
        <p:spPr bwMode="auto">
          <a:xfrm>
            <a:off x="4941277" y="3748088"/>
            <a:ext cx="1737946" cy="2165350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cs-CZ" dirty="0"/>
          </a:p>
        </p:txBody>
      </p:sp>
      <p:sp>
        <p:nvSpPr>
          <p:cNvPr id="408629" name="AutoShape 53"/>
          <p:cNvSpPr>
            <a:spLocks noChangeArrowheads="1"/>
          </p:cNvSpPr>
          <p:nvPr/>
        </p:nvSpPr>
        <p:spPr bwMode="auto">
          <a:xfrm>
            <a:off x="4941277" y="2538413"/>
            <a:ext cx="1737946" cy="2165350"/>
          </a:xfrm>
          <a:prstGeom prst="diamond">
            <a:avLst/>
          </a:prstGeom>
          <a:solidFill>
            <a:schemeClr val="accent2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lIns="0" tIns="0" rIns="0" bIns="0" anchor="ctr"/>
          <a:lstStyle/>
          <a:p>
            <a:endParaRPr lang="cs-CZ" dirty="0"/>
          </a:p>
        </p:txBody>
      </p:sp>
      <p:sp>
        <p:nvSpPr>
          <p:cNvPr id="408634" name="Rectangle 58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5251675" y="3376614"/>
            <a:ext cx="1115690" cy="620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buSzPct val="120000"/>
              <a:defRPr sz="1600">
                <a:solidFill>
                  <a:schemeClr val="tx1"/>
                </a:solidFill>
                <a:latin typeface="Arial" charset="0"/>
              </a:defRPr>
            </a:lvl1pPr>
            <a:lvl2pPr marL="171450" indent="228600" algn="l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7763" indent="-228600" algn="l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buSzPct val="89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cs-CZ" altLang="cs-CZ" dirty="0">
                <a:solidFill>
                  <a:schemeClr val="bg1"/>
                </a:solidFill>
                <a:cs typeface="Times New Roman" pitchFamily="18" charset="0"/>
              </a:rPr>
              <a:t>Ekonomická</a:t>
            </a:r>
          </a:p>
          <a:p>
            <a:pPr algn="ctr">
              <a:spcAft>
                <a:spcPts val="1000"/>
              </a:spcAft>
            </a:pPr>
            <a:r>
              <a:rPr lang="cs-CZ" altLang="cs-CZ" dirty="0">
                <a:solidFill>
                  <a:schemeClr val="bg1"/>
                </a:solidFill>
                <a:cs typeface="Times New Roman" pitchFamily="18" charset="0"/>
              </a:rPr>
              <a:t> logika</a:t>
            </a:r>
            <a:endParaRPr lang="en-US" altLang="cs-CZ" dirty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408635" name="Rectangle 59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5490522" y="2289177"/>
            <a:ext cx="63799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buSzPct val="120000"/>
              <a:defRPr sz="1600">
                <a:solidFill>
                  <a:schemeClr val="tx1"/>
                </a:solidFill>
                <a:latin typeface="Arial" charset="0"/>
              </a:defRPr>
            </a:lvl1pPr>
            <a:lvl2pPr marL="171450" indent="228600" algn="l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7763" indent="-228600" algn="l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buSzPct val="89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cs-CZ" altLang="cs-CZ" dirty="0">
                <a:cs typeface="Times New Roman" pitchFamily="18" charset="0"/>
              </a:rPr>
              <a:t>Oblasti</a:t>
            </a:r>
            <a:endParaRPr lang="en-US" altLang="cs-CZ" dirty="0">
              <a:cs typeface="Times New Roman" pitchFamily="18" charset="0"/>
            </a:endParaRPr>
          </a:p>
        </p:txBody>
      </p:sp>
      <p:sp>
        <p:nvSpPr>
          <p:cNvPr id="408636" name="Rectangle 60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6730513" y="3498852"/>
            <a:ext cx="73898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buSzPct val="120000"/>
              <a:defRPr sz="1600">
                <a:solidFill>
                  <a:schemeClr val="tx1"/>
                </a:solidFill>
                <a:latin typeface="Arial" charset="0"/>
              </a:defRPr>
            </a:lvl1pPr>
            <a:lvl2pPr marL="171450" indent="228600" algn="l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7763" indent="-228600" algn="l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buSzPct val="89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cs-CZ" altLang="cs-CZ" dirty="0">
                <a:cs typeface="Times New Roman" pitchFamily="18" charset="0"/>
              </a:rPr>
              <a:t>Nositelé</a:t>
            </a:r>
            <a:endParaRPr lang="en-US" altLang="cs-CZ" dirty="0">
              <a:cs typeface="Times New Roman" pitchFamily="18" charset="0"/>
            </a:endParaRPr>
          </a:p>
        </p:txBody>
      </p:sp>
      <p:sp>
        <p:nvSpPr>
          <p:cNvPr id="408637" name="Rectangle 61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4195398" y="3498852"/>
            <a:ext cx="63799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buSzPct val="120000"/>
              <a:defRPr sz="1600">
                <a:solidFill>
                  <a:schemeClr val="tx1"/>
                </a:solidFill>
                <a:latin typeface="Arial" charset="0"/>
              </a:defRPr>
            </a:lvl1pPr>
            <a:lvl2pPr marL="171450" indent="228600" algn="l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7763" indent="-228600" algn="l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buSzPct val="89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cs-CZ" altLang="cs-CZ" dirty="0">
                <a:cs typeface="Times New Roman" pitchFamily="18" charset="0"/>
              </a:rPr>
              <a:t>Postup</a:t>
            </a:r>
            <a:endParaRPr lang="en-US" altLang="cs-CZ" dirty="0">
              <a:cs typeface="Times New Roman" pitchFamily="18" charset="0"/>
            </a:endParaRPr>
          </a:p>
        </p:txBody>
      </p:sp>
      <p:sp>
        <p:nvSpPr>
          <p:cNvPr id="408638" name="Rectangle 62"/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5387128" y="4830764"/>
            <a:ext cx="75180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buSzPct val="120000"/>
              <a:defRPr sz="1600">
                <a:solidFill>
                  <a:schemeClr val="tx1"/>
                </a:solidFill>
                <a:latin typeface="Arial" charset="0"/>
              </a:defRPr>
            </a:lvl1pPr>
            <a:lvl2pPr marL="171450" indent="228600" algn="l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7763" indent="-228600" algn="l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buSzPct val="89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cs-CZ" altLang="cs-CZ" dirty="0">
                <a:cs typeface="Times New Roman" pitchFamily="18" charset="0"/>
              </a:rPr>
              <a:t>Odlišení</a:t>
            </a:r>
            <a:endParaRPr lang="en-US" altLang="cs-CZ" dirty="0">
              <a:cs typeface="Times New Roman" pitchFamily="18" charset="0"/>
            </a:endParaRPr>
          </a:p>
        </p:txBody>
      </p:sp>
      <p:grpSp>
        <p:nvGrpSpPr>
          <p:cNvPr id="408661" name="Group 85"/>
          <p:cNvGrpSpPr>
            <a:grpSpLocks/>
          </p:cNvGrpSpPr>
          <p:nvPr/>
        </p:nvGrpSpPr>
        <p:grpSpPr bwMode="auto">
          <a:xfrm>
            <a:off x="6575183" y="1171577"/>
            <a:ext cx="3804139" cy="1390651"/>
            <a:chOff x="3447" y="690"/>
            <a:chExt cx="2596" cy="876"/>
          </a:xfrm>
          <a:solidFill>
            <a:srgbClr val="FFFF99"/>
          </a:solidFill>
        </p:grpSpPr>
        <p:sp>
          <p:nvSpPr>
            <p:cNvPr id="408640" name="Rectangle 64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gray">
            <a:xfrm>
              <a:off x="3447" y="690"/>
              <a:ext cx="475" cy="155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buSzPct val="120000"/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171450" indent="228600" algn="l">
                <a:buSzPct val="120000"/>
                <a:buChar char="•"/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7763" indent="-228600" algn="l"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buSzPct val="89000"/>
                <a:buChar char="•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cs-CZ" altLang="cs-CZ" dirty="0">
                  <a:solidFill>
                    <a:srgbClr val="FF0000"/>
                  </a:solidFill>
                  <a:cs typeface="Times New Roman" pitchFamily="18" charset="0"/>
                </a:rPr>
                <a:t>Oblasti</a:t>
              </a:r>
              <a:r>
                <a:rPr lang="en-US" altLang="cs-CZ" dirty="0">
                  <a:solidFill>
                    <a:srgbClr val="FF0000"/>
                  </a:solidFill>
                  <a:cs typeface="Times New Roman" pitchFamily="18" charset="0"/>
                </a:rPr>
                <a:t> </a:t>
              </a:r>
            </a:p>
          </p:txBody>
        </p:sp>
        <p:sp>
          <p:nvSpPr>
            <p:cNvPr id="408645" name="Rectangle 69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gray">
            <a:xfrm>
              <a:off x="3451" y="897"/>
              <a:ext cx="2592" cy="66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buSzPct val="120000"/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192088" indent="-190500" algn="l">
                <a:buSzPct val="120000"/>
                <a:buChar char="•"/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93675" indent="244475" algn="l"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buSzPct val="89000"/>
                <a:buChar char="•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lvl="1">
                <a:spcAft>
                  <a:spcPts val="600"/>
                </a:spcAft>
              </a:pPr>
              <a:r>
                <a:rPr lang="cs-CZ" altLang="cs-CZ" dirty="0"/>
                <a:t>Do kterých geografických oblastí vstoupíme?</a:t>
              </a:r>
              <a:endParaRPr lang="en-US" altLang="cs-CZ" dirty="0"/>
            </a:p>
            <a:p>
              <a:pPr lvl="1">
                <a:spcAft>
                  <a:spcPts val="600"/>
                </a:spcAft>
              </a:pPr>
              <a:r>
                <a:rPr lang="cs-CZ" altLang="cs-CZ" dirty="0"/>
                <a:t>Jaké distribuční kanály budeme používat v těchto oblastech?</a:t>
              </a:r>
              <a:endParaRPr lang="en-US" altLang="cs-CZ" dirty="0"/>
            </a:p>
          </p:txBody>
        </p:sp>
      </p:grpSp>
      <p:sp>
        <p:nvSpPr>
          <p:cNvPr id="408648" name="Rectangle 72"/>
          <p:cNvSpPr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7836878" y="3048000"/>
            <a:ext cx="2442797" cy="1231106"/>
          </a:xfrm>
          <a:prstGeom prst="rect">
            <a:avLst/>
          </a:prstGeom>
          <a:solidFill>
            <a:srgbClr val="FF9999"/>
          </a:solidFill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algn="l">
              <a:buSzPct val="120000"/>
              <a:defRPr sz="1600">
                <a:solidFill>
                  <a:schemeClr val="tx1"/>
                </a:solidFill>
                <a:latin typeface="Arial" charset="0"/>
              </a:defRPr>
            </a:lvl1pPr>
            <a:lvl2pPr marL="192088" indent="-190500" algn="l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2pPr>
            <a:lvl3pPr marL="193675" indent="244475" algn="l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buSzPct val="89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spcAft>
                <a:spcPts val="600"/>
              </a:spcAft>
            </a:pPr>
            <a:r>
              <a:rPr lang="cs-CZ" altLang="cs-CZ" dirty="0"/>
              <a:t>Jaké mezinárodní strategie vstupu na trh použijeme?</a:t>
            </a:r>
            <a:r>
              <a:rPr lang="en-US" altLang="cs-CZ" dirty="0"/>
              <a:t>  A</a:t>
            </a:r>
            <a:r>
              <a:rPr lang="cs-CZ" altLang="cs-CZ" dirty="0"/>
              <a:t>liance? Akvizice? Investice na zelené louce?</a:t>
            </a:r>
            <a:endParaRPr lang="en-US" altLang="cs-CZ" dirty="0"/>
          </a:p>
        </p:txBody>
      </p:sp>
      <p:sp>
        <p:nvSpPr>
          <p:cNvPr id="408649" name="Rectangle 73"/>
          <p:cNvSpPr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7952294" y="2716215"/>
            <a:ext cx="738984" cy="246221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algn="l">
              <a:buSzPct val="120000"/>
              <a:defRPr sz="1600">
                <a:solidFill>
                  <a:schemeClr val="tx1"/>
                </a:solidFill>
                <a:latin typeface="Arial" charset="0"/>
              </a:defRPr>
            </a:lvl1pPr>
            <a:lvl2pPr marL="171450" indent="228600" algn="l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7763" indent="-228600" algn="l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buSzPct val="89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Aft>
                <a:spcPts val="1000"/>
              </a:spcAft>
            </a:pPr>
            <a:r>
              <a:rPr lang="cs-CZ" altLang="cs-CZ" dirty="0">
                <a:solidFill>
                  <a:srgbClr val="6600CC"/>
                </a:solidFill>
                <a:cs typeface="Times New Roman" pitchFamily="18" charset="0"/>
              </a:rPr>
              <a:t>Nositelé</a:t>
            </a:r>
            <a:endParaRPr lang="en-US" altLang="cs-CZ" dirty="0">
              <a:solidFill>
                <a:srgbClr val="6600CC"/>
              </a:solidFill>
              <a:cs typeface="Times New Roman" pitchFamily="18" charset="0"/>
            </a:endParaRPr>
          </a:p>
        </p:txBody>
      </p:sp>
      <p:sp>
        <p:nvSpPr>
          <p:cNvPr id="408650" name="Rectangle 74"/>
          <p:cNvSpPr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6498983" y="5514975"/>
            <a:ext cx="3764573" cy="738664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algn="l">
              <a:buSzPct val="120000"/>
              <a:defRPr sz="1600">
                <a:solidFill>
                  <a:schemeClr val="tx1"/>
                </a:solidFill>
                <a:latin typeface="Arial" charset="0"/>
              </a:defRPr>
            </a:lvl1pPr>
            <a:lvl2pPr marL="192088" indent="-190500" algn="l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2pPr>
            <a:lvl3pPr marL="193675" indent="244475" algn="l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buSzPct val="89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spcAft>
                <a:spcPts val="600"/>
              </a:spcAft>
            </a:pPr>
            <a:r>
              <a:rPr lang="cs-CZ" altLang="cs-CZ" dirty="0"/>
              <a:t>Jak zvýší naše působení na zahraničních trzích atraktivitu našich výrobků pro naše zákazníky?</a:t>
            </a:r>
          </a:p>
        </p:txBody>
      </p:sp>
      <p:sp>
        <p:nvSpPr>
          <p:cNvPr id="408652" name="Rectangle 76"/>
          <p:cNvSpPr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6498982" y="5207002"/>
            <a:ext cx="751809" cy="246221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algn="l">
              <a:buSzPct val="120000"/>
              <a:defRPr sz="1600">
                <a:solidFill>
                  <a:schemeClr val="tx1"/>
                </a:solidFill>
                <a:latin typeface="Arial" charset="0"/>
              </a:defRPr>
            </a:lvl1pPr>
            <a:lvl2pPr marL="171450" indent="228600" algn="l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7763" indent="-228600" algn="l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buSzPct val="89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cs-CZ" altLang="cs-CZ" dirty="0">
                <a:solidFill>
                  <a:srgbClr val="FF0000"/>
                </a:solidFill>
                <a:cs typeface="Times New Roman" pitchFamily="18" charset="0"/>
              </a:rPr>
              <a:t>Odlišení</a:t>
            </a:r>
            <a:endParaRPr lang="en-US" altLang="cs-CZ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408653" name="Rectangle 77"/>
          <p:cNvSpPr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1893277" y="5514975"/>
            <a:ext cx="3118338" cy="1231106"/>
          </a:xfrm>
          <a:prstGeom prst="rect">
            <a:avLst/>
          </a:prstGeom>
          <a:solidFill>
            <a:srgbClr val="CCFF99"/>
          </a:solidFill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algn="l">
              <a:buSzPct val="120000"/>
              <a:defRPr sz="1600">
                <a:solidFill>
                  <a:schemeClr val="tx1"/>
                </a:solidFill>
                <a:latin typeface="Arial" charset="0"/>
              </a:defRPr>
            </a:lvl1pPr>
            <a:lvl2pPr marL="192088" indent="-190500" algn="l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2pPr>
            <a:lvl3pPr marL="193675" indent="244475" algn="l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buSzPct val="89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spcAft>
                <a:spcPts val="600"/>
              </a:spcAft>
            </a:pPr>
            <a:r>
              <a:rPr lang="cs-CZ" altLang="cs-CZ" dirty="0"/>
              <a:t>Jak naše mezinárodní strategie sníží naše náklady, umožní zvýšit ceny našich výrobků nebo vytvoří synergie mezi našimi podnikatelskými aktivitami?</a:t>
            </a:r>
            <a:endParaRPr lang="en-US" altLang="cs-CZ" dirty="0"/>
          </a:p>
        </p:txBody>
      </p:sp>
      <p:sp>
        <p:nvSpPr>
          <p:cNvPr id="408655" name="Rectangle 79"/>
          <p:cNvSpPr>
            <a:spLocks noChangeArrowheads="1"/>
          </p:cNvSpPr>
          <p:nvPr>
            <p:custDataLst>
              <p:tags r:id="rId11"/>
            </p:custDataLst>
          </p:nvPr>
        </p:nvSpPr>
        <p:spPr bwMode="gray">
          <a:xfrm>
            <a:off x="1893278" y="5207002"/>
            <a:ext cx="1707199" cy="246221"/>
          </a:xfrm>
          <a:prstGeom prst="rect">
            <a:avLst/>
          </a:prstGeom>
          <a:solidFill>
            <a:srgbClr val="CCFF99"/>
          </a:solidFill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algn="l">
              <a:buSzPct val="120000"/>
              <a:defRPr sz="1600">
                <a:solidFill>
                  <a:schemeClr val="tx1"/>
                </a:solidFill>
                <a:latin typeface="Arial" charset="0"/>
              </a:defRPr>
            </a:lvl1pPr>
            <a:lvl2pPr marL="171450" indent="228600" algn="l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7763" indent="-228600" algn="l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buSzPct val="89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cs-CZ" altLang="cs-CZ" dirty="0">
                <a:solidFill>
                  <a:srgbClr val="FF0000"/>
                </a:solidFill>
                <a:cs typeface="Times New Roman" pitchFamily="18" charset="0"/>
              </a:rPr>
              <a:t>Ekonomická</a:t>
            </a:r>
            <a:r>
              <a:rPr lang="cs-CZ" altLang="cs-CZ" dirty="0">
                <a:cs typeface="Times New Roman" pitchFamily="18" charset="0"/>
              </a:rPr>
              <a:t> </a:t>
            </a:r>
            <a:r>
              <a:rPr lang="cs-CZ" altLang="cs-CZ" dirty="0">
                <a:solidFill>
                  <a:srgbClr val="FF0000"/>
                </a:solidFill>
                <a:cs typeface="Times New Roman" pitchFamily="18" charset="0"/>
              </a:rPr>
              <a:t>logika</a:t>
            </a:r>
            <a:endParaRPr lang="en-US" altLang="cs-CZ" dirty="0">
              <a:solidFill>
                <a:srgbClr val="FF0000"/>
              </a:solidFill>
              <a:cs typeface="Times New Roman" pitchFamily="18" charset="0"/>
            </a:endParaRPr>
          </a:p>
        </p:txBody>
      </p:sp>
      <p:grpSp>
        <p:nvGrpSpPr>
          <p:cNvPr id="408660" name="Group 84"/>
          <p:cNvGrpSpPr>
            <a:grpSpLocks/>
          </p:cNvGrpSpPr>
          <p:nvPr/>
        </p:nvGrpSpPr>
        <p:grpSpPr bwMode="auto">
          <a:xfrm>
            <a:off x="1893278" y="1171575"/>
            <a:ext cx="2883877" cy="2206626"/>
            <a:chOff x="252" y="690"/>
            <a:chExt cx="1968" cy="1390"/>
          </a:xfrm>
          <a:solidFill>
            <a:srgbClr val="FFCCFF"/>
          </a:solidFill>
        </p:grpSpPr>
        <p:sp>
          <p:nvSpPr>
            <p:cNvPr id="408656" name="Rectangle 80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gray">
            <a:xfrm>
              <a:off x="252" y="897"/>
              <a:ext cx="1968" cy="1183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buSzPct val="120000"/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192088" indent="-190500" algn="l">
                <a:buSzPct val="120000"/>
                <a:buChar char="•"/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93675" indent="244475" algn="l"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buSzPct val="89000"/>
                <a:buChar char="•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lvl="1">
                <a:spcAft>
                  <a:spcPts val="600"/>
                </a:spcAft>
              </a:pPr>
              <a:r>
                <a:rPr lang="cs-CZ" altLang="cs-CZ" dirty="0"/>
                <a:t>Kdy máme vstoupit na zahraniční trhy?</a:t>
              </a:r>
              <a:endParaRPr lang="en-US" altLang="cs-CZ" dirty="0"/>
            </a:p>
            <a:p>
              <a:pPr lvl="1">
                <a:spcAft>
                  <a:spcPts val="600"/>
                </a:spcAft>
              </a:pPr>
              <a:r>
                <a:rPr lang="cs-CZ" altLang="cs-CZ" dirty="0"/>
                <a:t>Jak rychle máme na ně expandovat?</a:t>
              </a:r>
              <a:endParaRPr lang="en-US" altLang="cs-CZ" dirty="0"/>
            </a:p>
            <a:p>
              <a:pPr lvl="1">
                <a:spcAft>
                  <a:spcPts val="600"/>
                </a:spcAft>
              </a:pPr>
              <a:r>
                <a:rPr lang="cs-CZ" altLang="cs-CZ" dirty="0"/>
                <a:t>Jakým postupem budeme realizovat naši taktiku vstupu na zahraniční trhy?</a:t>
              </a:r>
              <a:endParaRPr lang="en-US" altLang="cs-CZ" dirty="0"/>
            </a:p>
          </p:txBody>
        </p:sp>
        <p:sp>
          <p:nvSpPr>
            <p:cNvPr id="408657" name="Rectangle 81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gray">
            <a:xfrm>
              <a:off x="252" y="690"/>
              <a:ext cx="435" cy="155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buSzPct val="120000"/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171450" indent="228600" algn="l">
                <a:buSzPct val="120000"/>
                <a:buChar char="•"/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7763" indent="-228600" algn="l"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buSzPct val="89000"/>
                <a:buChar char="•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Aft>
                  <a:spcPts val="1000"/>
                </a:spcAft>
              </a:pPr>
              <a:r>
                <a:rPr lang="cs-CZ" altLang="cs-CZ" dirty="0">
                  <a:solidFill>
                    <a:srgbClr val="0000CC"/>
                  </a:solidFill>
                  <a:cs typeface="Times New Roman" pitchFamily="18" charset="0"/>
                </a:rPr>
                <a:t>Postup</a:t>
              </a:r>
              <a:endParaRPr lang="en-US" altLang="cs-CZ" dirty="0">
                <a:solidFill>
                  <a:srgbClr val="0000CC"/>
                </a:solidFill>
                <a:cs typeface="Times New Roman" pitchFamily="18" charset="0"/>
              </a:endParaRPr>
            </a:p>
          </p:txBody>
        </p:sp>
      </p:grpSp>
      <p:sp>
        <p:nvSpPr>
          <p:cNvPr id="408659" name="Freeform 83"/>
          <p:cNvSpPr>
            <a:spLocks/>
          </p:cNvSpPr>
          <p:nvPr/>
        </p:nvSpPr>
        <p:spPr bwMode="auto">
          <a:xfrm>
            <a:off x="3524252" y="3819525"/>
            <a:ext cx="1726223" cy="1504950"/>
          </a:xfrm>
          <a:custGeom>
            <a:avLst/>
            <a:gdLst>
              <a:gd name="T0" fmla="*/ 1093 w 1093"/>
              <a:gd name="T1" fmla="*/ 16 h 871"/>
              <a:gd name="T2" fmla="*/ 906 w 1093"/>
              <a:gd name="T3" fmla="*/ 25 h 871"/>
              <a:gd name="T4" fmla="*/ 728 w 1093"/>
              <a:gd name="T5" fmla="*/ 168 h 871"/>
              <a:gd name="T6" fmla="*/ 567 w 1093"/>
              <a:gd name="T7" fmla="*/ 508 h 871"/>
              <a:gd name="T8" fmla="*/ 390 w 1093"/>
              <a:gd name="T9" fmla="*/ 796 h 871"/>
              <a:gd name="T10" fmla="*/ 0 w 1093"/>
              <a:gd name="T11" fmla="*/ 871 h 8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93" h="871">
                <a:moveTo>
                  <a:pt x="1093" y="16"/>
                </a:moveTo>
                <a:cubicBezTo>
                  <a:pt x="1063" y="18"/>
                  <a:pt x="967" y="0"/>
                  <a:pt x="906" y="25"/>
                </a:cubicBezTo>
                <a:cubicBezTo>
                  <a:pt x="845" y="50"/>
                  <a:pt x="784" y="88"/>
                  <a:pt x="728" y="168"/>
                </a:cubicBezTo>
                <a:cubicBezTo>
                  <a:pt x="672" y="248"/>
                  <a:pt x="623" y="403"/>
                  <a:pt x="567" y="508"/>
                </a:cubicBezTo>
                <a:cubicBezTo>
                  <a:pt x="511" y="613"/>
                  <a:pt x="484" y="736"/>
                  <a:pt x="390" y="796"/>
                </a:cubicBezTo>
                <a:cubicBezTo>
                  <a:pt x="296" y="856"/>
                  <a:pt x="81" y="856"/>
                  <a:pt x="0" y="871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endParaRPr lang="cs-CZ" dirty="0"/>
          </a:p>
        </p:txBody>
      </p:sp>
      <p:pic>
        <p:nvPicPr>
          <p:cNvPr id="28" name="Obrázek 27">
            <a:extLst>
              <a:ext uri="{FF2B5EF4-FFF2-40B4-BE49-F238E27FC236}">
                <a16:creationId xmlns:a16="http://schemas.microsoft.com/office/drawing/2014/main" id="{3F678C8D-C6A7-4966-AAA1-AD4539D01D18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0326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520017" y="718455"/>
            <a:ext cx="7772400" cy="80554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cs-CZ" altLang="cs-CZ" sz="3200" b="1" dirty="0">
                <a:solidFill>
                  <a:srgbClr val="008080"/>
                </a:solidFill>
              </a:rPr>
            </a:br>
            <a:r>
              <a:rPr lang="cs-CZ" altLang="cs-CZ" sz="3200" b="1" dirty="0">
                <a:solidFill>
                  <a:srgbClr val="008080"/>
                </a:solidFill>
              </a:rPr>
              <a:t>4. Strategie firem v globální společnosti </a:t>
            </a:r>
            <a:br>
              <a:rPr lang="cs-CZ" altLang="cs-CZ" sz="3200" dirty="0"/>
            </a:b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233459" y="1809751"/>
            <a:ext cx="8345516" cy="311192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/>
              <a:t>Týká se rozhodnutí o tom: </a:t>
            </a:r>
          </a:p>
          <a:p>
            <a:r>
              <a:rPr lang="cs-CZ" sz="2400" b="1" dirty="0"/>
              <a:t>do jaké míry mají být výrobky a služby standardizovány mimo národní hranice</a:t>
            </a:r>
          </a:p>
          <a:p>
            <a:r>
              <a:rPr lang="cs-CZ" sz="2400" b="1" dirty="0"/>
              <a:t>nebo se mají přizpůsobit požadavkům specifických národních trhů.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/>
              <a:t>Výsledkem je volba typu strategie </a:t>
            </a:r>
            <a:r>
              <a:rPr lang="cs-CZ" sz="2400" b="1" dirty="0">
                <a:solidFill>
                  <a:srgbClr val="FF0000"/>
                </a:solidFill>
              </a:rPr>
              <a:t>- standardizace versus adaptace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87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92931" y="1539647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endParaRPr lang="cs-CZ" sz="4000" b="1" dirty="0"/>
          </a:p>
          <a:p>
            <a:r>
              <a:rPr lang="cs-CZ" sz="4000" b="1" dirty="0">
                <a:solidFill>
                  <a:schemeClr val="bg1"/>
                </a:solidFill>
              </a:rPr>
              <a:t>Strategie </a:t>
            </a:r>
          </a:p>
          <a:p>
            <a:r>
              <a:rPr lang="cs-CZ" sz="4000" b="1" dirty="0">
                <a:solidFill>
                  <a:schemeClr val="bg1"/>
                </a:solidFill>
              </a:rPr>
              <a:t>v mezinárodním kontextu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645659" y="2660914"/>
            <a:ext cx="3847332" cy="15361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dirty="0"/>
              <a:t>Cílem kapitoly je pochopit strategii v mezinárodním (globálním) prostředí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5560" y="404664"/>
            <a:ext cx="77724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rgbClr val="008080"/>
                </a:solidFill>
              </a:rPr>
              <a:t>Typy strategie firem v globální společnosti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/>
          </p:nvPr>
        </p:nvGraphicFramePr>
        <p:xfrm>
          <a:off x="3359697" y="1700809"/>
          <a:ext cx="5832646" cy="41729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3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1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82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38790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Vysoký</a:t>
                      </a:r>
                    </a:p>
                    <a:p>
                      <a:endParaRPr lang="cs-CZ" dirty="0">
                        <a:latin typeface="Calibri" panose="020F0502020204030204" pitchFamily="34" charset="0"/>
                      </a:endParaRPr>
                    </a:p>
                    <a:p>
                      <a:endParaRPr lang="cs-CZ" dirty="0">
                        <a:latin typeface="Calibri" panose="020F0502020204030204" pitchFamily="34" charset="0"/>
                      </a:endParaRPr>
                    </a:p>
                    <a:p>
                      <a:endParaRPr lang="cs-CZ" dirty="0">
                        <a:latin typeface="Calibri" panose="020F0502020204030204" pitchFamily="34" charset="0"/>
                      </a:endParaRPr>
                    </a:p>
                    <a:p>
                      <a:endParaRPr lang="cs-CZ" dirty="0">
                        <a:latin typeface="Calibri" panose="020F0502020204030204" pitchFamily="34" charset="0"/>
                      </a:endParaRPr>
                    </a:p>
                    <a:p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Globální </a:t>
                      </a:r>
                      <a:r>
                        <a:rPr lang="cs-CZ" sz="2000" b="1" dirty="0">
                          <a:latin typeface="Calibri" panose="020F0502020204030204" pitchFamily="34" charset="0"/>
                        </a:rPr>
                        <a:t>standardizační strategie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Transnacionální </a:t>
                      </a:r>
                      <a:r>
                        <a:rPr lang="cs-CZ" sz="2000" b="1" dirty="0">
                          <a:latin typeface="Calibri" panose="020F0502020204030204" pitchFamily="34" charset="0"/>
                        </a:rPr>
                        <a:t>strategie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1757">
                <a:tc>
                  <a:txBody>
                    <a:bodyPr/>
                    <a:lstStyle/>
                    <a:p>
                      <a:endParaRPr lang="cs-CZ" dirty="0">
                        <a:latin typeface="Calibri" panose="020F0502020204030204" pitchFamily="34" charset="0"/>
                      </a:endParaRPr>
                    </a:p>
                    <a:p>
                      <a:endParaRPr lang="cs-CZ" dirty="0">
                        <a:latin typeface="Calibri" panose="020F0502020204030204" pitchFamily="34" charset="0"/>
                      </a:endParaRPr>
                    </a:p>
                    <a:p>
                      <a:endParaRPr lang="cs-CZ" dirty="0">
                        <a:latin typeface="Calibri" panose="020F0502020204030204" pitchFamily="34" charset="0"/>
                      </a:endParaRPr>
                    </a:p>
                    <a:p>
                      <a:endParaRPr lang="cs-CZ" dirty="0">
                        <a:latin typeface="Calibri" panose="020F0502020204030204" pitchFamily="34" charset="0"/>
                      </a:endParaRPr>
                    </a:p>
                    <a:p>
                      <a:endParaRPr lang="cs-CZ" dirty="0">
                        <a:latin typeface="Calibri" panose="020F0502020204030204" pitchFamily="34" charset="0"/>
                      </a:endParaRPr>
                    </a:p>
                    <a:p>
                      <a:endParaRPr lang="cs-CZ" dirty="0">
                        <a:latin typeface="Calibri" panose="020F0502020204030204" pitchFamily="34" charset="0"/>
                      </a:endParaRPr>
                    </a:p>
                    <a:p>
                      <a:r>
                        <a:rPr lang="cs-CZ" b="1" dirty="0">
                          <a:solidFill>
                            <a:srgbClr val="0000CC"/>
                          </a:solidFill>
                          <a:latin typeface="Calibri" panose="020F0502020204030204" pitchFamily="34" charset="0"/>
                        </a:rPr>
                        <a:t>Nízký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Mezinárodní</a:t>
                      </a:r>
                      <a:r>
                        <a:rPr lang="cs-CZ" sz="2000" b="1" dirty="0">
                          <a:latin typeface="Calibri" panose="020F0502020204030204" pitchFamily="34" charset="0"/>
                        </a:rPr>
                        <a:t> strategie (Exportní)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Multinárodní </a:t>
                      </a:r>
                      <a:r>
                        <a:rPr lang="cs-CZ" sz="2000" b="1" dirty="0">
                          <a:latin typeface="Calibri" panose="020F0502020204030204" pitchFamily="34" charset="0"/>
                        </a:rPr>
                        <a:t>strategie (Lokalizační)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86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rgbClr val="0000CC"/>
                          </a:solidFill>
                          <a:latin typeface="Calibri" panose="020F0502020204030204" pitchFamily="34" charset="0"/>
                        </a:rPr>
                        <a:t>Nízký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Vysoký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DB93-5ABD-4B93-9F6F-084753BB39E6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151784" y="6093295"/>
            <a:ext cx="511256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latin typeface="Calibri" panose="020F0502020204030204" pitchFamily="34" charset="0"/>
              </a:rPr>
              <a:t>Tlak na lokální citlivost/vnímavost / přizpůsobení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763888" y="2060848"/>
            <a:ext cx="492443" cy="38884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cs-CZ" sz="2000" dirty="0">
                <a:latin typeface="Calibri" panose="020F0502020204030204" pitchFamily="34" charset="0"/>
              </a:rPr>
              <a:t>Tlak na globální integraci</a:t>
            </a:r>
          </a:p>
        </p:txBody>
      </p:sp>
      <p:cxnSp>
        <p:nvCxnSpPr>
          <p:cNvPr id="9" name="Přímá spojnice se šipkou 8"/>
          <p:cNvCxnSpPr/>
          <p:nvPr/>
        </p:nvCxnSpPr>
        <p:spPr bwMode="auto">
          <a:xfrm>
            <a:off x="5231904" y="5661248"/>
            <a:ext cx="280831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Přímá spojnice se šipkou 10"/>
          <p:cNvCxnSpPr/>
          <p:nvPr/>
        </p:nvCxnSpPr>
        <p:spPr bwMode="auto">
          <a:xfrm flipV="1">
            <a:off x="3863752" y="2132856"/>
            <a:ext cx="0" cy="280831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CC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" name="Obrázek 9">
            <a:extLst>
              <a:ext uri="{FF2B5EF4-FFF2-40B4-BE49-F238E27FC236}">
                <a16:creationId xmlns:a16="http://schemas.microsoft.com/office/drawing/2014/main" id="{8D8329C3-45EA-4EBC-9137-0292A7FC9D4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599" y="404664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3435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6568" y="404664"/>
            <a:ext cx="77724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sz="3200" dirty="0">
                <a:solidFill>
                  <a:srgbClr val="008080"/>
                </a:solidFill>
                <a:latin typeface="Calibri" pitchFamily="34" charset="0"/>
              </a:rPr>
              <a:t>Strategie firem v globální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0150" y="1628800"/>
            <a:ext cx="8782050" cy="496855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</a:rPr>
              <a:t>Globální strategie</a:t>
            </a:r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b="1" dirty="0"/>
              <a:t>Uplatňování vlastní domácí koncepce v zahraničí a ignorování všech národních i místních rozdílů. </a:t>
            </a:r>
          </a:p>
          <a:p>
            <a:r>
              <a:rPr lang="cs-CZ" sz="2400" b="1" dirty="0"/>
              <a:t>Je to strategie nízkých nákladů (hromadný nákup, jednotný know-how, společná reklama). </a:t>
            </a:r>
          </a:p>
          <a:p>
            <a:r>
              <a:rPr lang="cs-CZ" sz="2400" b="1" dirty="0"/>
              <a:t>Centrála o všem rozhoduje, místní subjekty podnikání plní přesně vymezené úkoly.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</a:rPr>
              <a:t>Multinárodní strategie (lokalizační) - opak</a:t>
            </a:r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b="1" dirty="0"/>
              <a:t>Přizpůsobení podmínkám místního trhu jak sortimentem zboží, služeb i chováním. </a:t>
            </a:r>
          </a:p>
          <a:p>
            <a:r>
              <a:rPr lang="cs-CZ" sz="2400" b="1" dirty="0"/>
              <a:t>Zahraniční pobočky operují autonomně, jsou zaměřeny na národní trhy a preference zákazníků v konkrétní zemi.</a:t>
            </a:r>
          </a:p>
          <a:p>
            <a:pPr marL="0" indent="0">
              <a:buNone/>
            </a:pPr>
            <a:endParaRPr lang="cs-CZ" sz="1800" b="1" dirty="0">
              <a:latin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DB93-5ABD-4B93-9F6F-084753BB39E6}" type="slidenum">
              <a:rPr lang="cs-CZ" smtClean="0"/>
              <a:pPr/>
              <a:t>21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CAC10D0-AB08-4106-B9A4-9AFABA5869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599" y="404664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6035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300134" y="985998"/>
            <a:ext cx="7772400" cy="80554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cs-CZ" altLang="cs-CZ" sz="3200" b="1" dirty="0">
                <a:solidFill>
                  <a:srgbClr val="008080"/>
                </a:solidFill>
              </a:rPr>
            </a:br>
            <a:r>
              <a:rPr lang="cs-CZ" sz="3200" dirty="0">
                <a:solidFill>
                  <a:srgbClr val="008080"/>
                </a:solidFill>
              </a:rPr>
              <a:t>Strategie firem v globální společnosti</a:t>
            </a:r>
            <a:br>
              <a:rPr lang="cs-CZ" altLang="cs-CZ" sz="3200" dirty="0"/>
            </a:b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233459" y="2266951"/>
            <a:ext cx="8345516" cy="311192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cs-CZ" sz="3200" b="1" dirty="0">
                <a:solidFill>
                  <a:srgbClr val="FF0000"/>
                </a:solidFill>
              </a:rPr>
              <a:t>Transnacionální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b="1" dirty="0">
                <a:solidFill>
                  <a:srgbClr val="FF0000"/>
                </a:solidFill>
              </a:rPr>
              <a:t>strategie</a:t>
            </a:r>
            <a:endParaRPr lang="cs-CZ" sz="3200" dirty="0">
              <a:solidFill>
                <a:srgbClr val="FF0000"/>
              </a:solidFill>
            </a:endParaRPr>
          </a:p>
          <a:p>
            <a:r>
              <a:rPr lang="cs-CZ" sz="2400" b="1" dirty="0"/>
              <a:t>Uplatňování jednotné strategie při respektování zásadních zvláštností trhů s nadnárodním charakterem i lokálních podmínek spolu se schopností využívat celosvětových poznatků a znalostí.</a:t>
            </a:r>
          </a:p>
          <a:p>
            <a:r>
              <a:rPr lang="cs-CZ" sz="2400" b="1" dirty="0"/>
              <a:t>Maximalizuje obojí – integraci i vnímavost na lokální podmínky, kombinuje multinárodní a globální.</a:t>
            </a:r>
          </a:p>
          <a:p>
            <a:r>
              <a:rPr lang="cs-CZ" sz="2400" b="1" i="1" dirty="0"/>
              <a:t>Řízení</a:t>
            </a:r>
            <a:r>
              <a:rPr lang="cs-CZ" sz="2400" b="1" dirty="0"/>
              <a:t>: Centrála a síť zemských jednotek, které nesou odpovědnost za určité úseky nadnárodního vedení.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22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D8C89B2F-2BF4-46EE-B2AC-D31ABC25A5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599" y="404664"/>
            <a:ext cx="1464833" cy="1127893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3197FAF-D60A-42D1-AFA1-5F156BD956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999" y="557064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1734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520017" y="718455"/>
            <a:ext cx="7772400" cy="80554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cs-CZ" altLang="cs-CZ" sz="3200" b="1" dirty="0">
                <a:solidFill>
                  <a:srgbClr val="008080"/>
                </a:solidFill>
              </a:rPr>
            </a:br>
            <a:br>
              <a:rPr lang="cs-CZ" altLang="cs-CZ" sz="3200" b="1" dirty="0">
                <a:solidFill>
                  <a:srgbClr val="008080"/>
                </a:solidFill>
              </a:rPr>
            </a:br>
            <a:r>
              <a:rPr lang="cs-CZ" sz="3600" dirty="0">
                <a:solidFill>
                  <a:srgbClr val="008080"/>
                </a:solidFill>
              </a:rPr>
              <a:t>5. Výběr mezinárodních trhů</a:t>
            </a:r>
            <a:br>
              <a:rPr lang="cs-CZ" sz="3600" dirty="0">
                <a:solidFill>
                  <a:srgbClr val="008080"/>
                </a:solidFill>
              </a:rPr>
            </a:br>
            <a:r>
              <a:rPr lang="cs-CZ" sz="3600" dirty="0">
                <a:solidFill>
                  <a:srgbClr val="008080"/>
                </a:solidFill>
              </a:rPr>
              <a:t>PESTEL nebo CAGE metoda</a:t>
            </a:r>
            <a:br>
              <a:rPr lang="cs-CZ" sz="2000" b="1" dirty="0"/>
            </a:br>
            <a:br>
              <a:rPr lang="cs-CZ" altLang="cs-CZ" sz="3200" dirty="0"/>
            </a:b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423959" y="1954106"/>
            <a:ext cx="8643966" cy="440224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/>
              <a:t>Srovnání zemí při rozhodování o vstupu pomocí 4 charakteristik </a:t>
            </a:r>
            <a:r>
              <a:rPr lang="cs-CZ" sz="2400" b="1" dirty="0">
                <a:solidFill>
                  <a:srgbClr val="0000CC"/>
                </a:solidFill>
              </a:rPr>
              <a:t>PESTEL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Politické prostředí </a:t>
            </a:r>
            <a:r>
              <a:rPr lang="cs-CZ" sz="2400" dirty="0"/>
              <a:t>v jednotlivých zemích je velmi proměnlivé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Ekonomické prostředí </a:t>
            </a:r>
            <a:r>
              <a:rPr lang="cs-CZ" sz="2400" dirty="0"/>
              <a:t>- hlavním ukazatelem je GDP a disponibilní příjem, které indikují potenciální velikost trhu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Sociální faktory </a:t>
            </a:r>
            <a:r>
              <a:rPr lang="cs-CZ" sz="2400" dirty="0"/>
              <a:t>jako je charakteristika obyvatelstva, kulturní rozdíly, životní styl.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Technologická vyspělost </a:t>
            </a:r>
            <a:r>
              <a:rPr lang="cs-CZ" sz="2400" dirty="0"/>
              <a:t>charakterizuje možnosti využívat moderní technologie.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Legislativní úroveň </a:t>
            </a:r>
            <a:r>
              <a:rPr lang="cs-CZ" sz="2400" dirty="0"/>
              <a:t>– existují rozdíly v zemích v úrovní právních systémů a vymahatelnosti práva.</a:t>
            </a:r>
          </a:p>
          <a:p>
            <a:pPr marL="0" indent="0">
              <a:buNone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23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4613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692400" y="356394"/>
            <a:ext cx="6591300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eaLnBrk="1" hangingPunct="1"/>
            <a:r>
              <a:rPr lang="cs-CZ" sz="3200" dirty="0">
                <a:solidFill>
                  <a:srgbClr val="008080"/>
                </a:solidFill>
              </a:rPr>
              <a:t>Rámec </a:t>
            </a:r>
            <a:r>
              <a:rPr lang="en-US" sz="3200" dirty="0">
                <a:solidFill>
                  <a:srgbClr val="008080"/>
                </a:solidFill>
              </a:rPr>
              <a:t> CAGE</a:t>
            </a:r>
            <a:br>
              <a:rPr lang="cs-CZ" sz="3200" dirty="0">
                <a:solidFill>
                  <a:srgbClr val="008080"/>
                </a:solidFill>
              </a:rPr>
            </a:br>
            <a:r>
              <a:rPr lang="cs-CZ" sz="3200" dirty="0">
                <a:solidFill>
                  <a:srgbClr val="008080"/>
                </a:solidFill>
              </a:rPr>
              <a:t>Hodnotí „vzdálenost = rozdíly“ mezi zeměmi</a:t>
            </a:r>
            <a:r>
              <a:rPr lang="en-US" sz="3200" dirty="0">
                <a:solidFill>
                  <a:srgbClr val="008080"/>
                </a:solidFill>
              </a:rPr>
              <a:t> </a:t>
            </a:r>
          </a:p>
        </p:txBody>
      </p:sp>
      <p:sp>
        <p:nvSpPr>
          <p:cNvPr id="322563" name="AutoShape 3"/>
          <p:cNvSpPr>
            <a:spLocks noChangeArrowheads="1"/>
          </p:cNvSpPr>
          <p:nvPr/>
        </p:nvSpPr>
        <p:spPr bwMode="auto">
          <a:xfrm>
            <a:off x="2351584" y="2173288"/>
            <a:ext cx="3636466" cy="1524000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cs-CZ" sz="2800" b="1" dirty="0"/>
              <a:t>Kulturní vzdálenost</a:t>
            </a:r>
          </a:p>
          <a:p>
            <a:pPr algn="ctr">
              <a:defRPr/>
            </a:pPr>
            <a:r>
              <a:rPr lang="cs-CZ" sz="2800" b="1" dirty="0"/>
              <a:t>(</a:t>
            </a:r>
            <a:r>
              <a:rPr lang="en-US" sz="2800" b="1" dirty="0"/>
              <a:t>C</a:t>
            </a:r>
            <a:r>
              <a:rPr lang="en-US" sz="2400" dirty="0"/>
              <a:t>ultural</a:t>
            </a:r>
            <a:r>
              <a:rPr lang="cs-CZ" sz="2400" dirty="0"/>
              <a:t>)</a:t>
            </a:r>
            <a:endParaRPr lang="en-US" sz="2400" dirty="0"/>
          </a:p>
        </p:txBody>
      </p:sp>
      <p:sp>
        <p:nvSpPr>
          <p:cNvPr id="322564" name="AutoShape 4"/>
          <p:cNvSpPr>
            <a:spLocks noChangeArrowheads="1"/>
          </p:cNvSpPr>
          <p:nvPr/>
        </p:nvSpPr>
        <p:spPr bwMode="auto">
          <a:xfrm>
            <a:off x="6140450" y="2173288"/>
            <a:ext cx="3627958" cy="1524000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cs-CZ" sz="2800" b="1" dirty="0"/>
              <a:t>Administrativní </a:t>
            </a:r>
          </a:p>
          <a:p>
            <a:pPr algn="ctr">
              <a:defRPr/>
            </a:pPr>
            <a:r>
              <a:rPr lang="cs-CZ" sz="2800" b="1" dirty="0"/>
              <a:t>a politická vzdálenost</a:t>
            </a:r>
            <a:endParaRPr lang="cs-CZ" sz="2800" dirty="0"/>
          </a:p>
          <a:p>
            <a:pPr algn="ctr">
              <a:defRPr/>
            </a:pPr>
            <a:r>
              <a:rPr lang="cs-CZ" sz="2800" dirty="0"/>
              <a:t>(</a:t>
            </a:r>
            <a:r>
              <a:rPr lang="en-US" sz="2800" b="1" dirty="0"/>
              <a:t>A</a:t>
            </a:r>
            <a:r>
              <a:rPr lang="en-US" sz="2400" dirty="0"/>
              <a:t>dministrative</a:t>
            </a:r>
            <a:r>
              <a:rPr lang="cs-CZ" sz="2400" dirty="0"/>
              <a:t>)</a:t>
            </a:r>
            <a:endParaRPr lang="en-US" sz="2400" dirty="0"/>
          </a:p>
        </p:txBody>
      </p:sp>
      <p:sp>
        <p:nvSpPr>
          <p:cNvPr id="322565" name="AutoShape 5"/>
          <p:cNvSpPr>
            <a:spLocks noChangeArrowheads="1"/>
          </p:cNvSpPr>
          <p:nvPr/>
        </p:nvSpPr>
        <p:spPr bwMode="auto">
          <a:xfrm>
            <a:off x="2351584" y="3849688"/>
            <a:ext cx="3636466" cy="1524000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cs-CZ" sz="2800" b="1" dirty="0"/>
              <a:t>Geografická vzdálenost</a:t>
            </a:r>
          </a:p>
          <a:p>
            <a:pPr algn="ctr">
              <a:defRPr/>
            </a:pPr>
            <a:r>
              <a:rPr lang="cs-CZ" sz="2800" dirty="0"/>
              <a:t>(</a:t>
            </a:r>
            <a:r>
              <a:rPr lang="en-US" sz="2800" b="1" dirty="0"/>
              <a:t>G</a:t>
            </a:r>
            <a:r>
              <a:rPr lang="en-US" sz="2400" dirty="0"/>
              <a:t>eographic</a:t>
            </a:r>
            <a:r>
              <a:rPr lang="cs-CZ" sz="2400" dirty="0"/>
              <a:t>)</a:t>
            </a:r>
            <a:endParaRPr lang="en-US" sz="2400" dirty="0"/>
          </a:p>
        </p:txBody>
      </p:sp>
      <p:sp>
        <p:nvSpPr>
          <p:cNvPr id="322566" name="AutoShape 6"/>
          <p:cNvSpPr>
            <a:spLocks noChangeArrowheads="1"/>
          </p:cNvSpPr>
          <p:nvPr/>
        </p:nvSpPr>
        <p:spPr bwMode="auto">
          <a:xfrm>
            <a:off x="6216650" y="3849688"/>
            <a:ext cx="3695774" cy="1524000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cs-CZ" sz="2800" b="1" dirty="0"/>
              <a:t>Ekonomická vzdálenost</a:t>
            </a:r>
          </a:p>
          <a:p>
            <a:pPr algn="ctr">
              <a:defRPr/>
            </a:pPr>
            <a:r>
              <a:rPr lang="cs-CZ" sz="2800" b="1" dirty="0"/>
              <a:t> (E</a:t>
            </a:r>
            <a:r>
              <a:rPr lang="en-US" sz="2400" dirty="0"/>
              <a:t>conomic</a:t>
            </a:r>
            <a:r>
              <a:rPr lang="cs-CZ" sz="2400" dirty="0"/>
              <a:t>)</a:t>
            </a:r>
            <a:endParaRPr lang="en-US" sz="24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3F7BF-EB37-406D-B562-CD54BFF8FBEB}" type="slidenum">
              <a:rPr lang="cs-CZ" smtClean="0"/>
              <a:pPr/>
              <a:t>24</a:t>
            </a:fld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5AEE0CF5-FED8-4E98-97C4-DF8F0C8DD6D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537660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2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3" grpId="0" animBg="1"/>
      <p:bldP spid="322564" grpId="0" animBg="1"/>
      <p:bldP spid="322565" grpId="0" animBg="1"/>
      <p:bldP spid="32256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2AE55F-541D-4764-97FA-6570B7D36625}" type="slidenum">
              <a:rPr lang="en-US" altLang="cs-CZ"/>
              <a:pPr/>
              <a:t>25</a:t>
            </a:fld>
            <a:endParaRPr lang="en-US" altLang="cs-CZ" dirty="0"/>
          </a:p>
        </p:txBody>
      </p:sp>
      <p:sp>
        <p:nvSpPr>
          <p:cNvPr id="483331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1563569" y="233141"/>
            <a:ext cx="8795238" cy="47493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cs-CZ" altLang="cs-CZ" sz="3200" dirty="0">
                <a:solidFill>
                  <a:srgbClr val="008080"/>
                </a:solidFill>
              </a:rPr>
              <a:t>Rámec vzdáleností CAGE</a:t>
            </a:r>
            <a:endParaRPr lang="en-US" altLang="cs-CZ" sz="3200" dirty="0">
              <a:solidFill>
                <a:srgbClr val="008080"/>
              </a:solidFill>
            </a:endParaRPr>
          </a:p>
        </p:txBody>
      </p:sp>
      <p:sp>
        <p:nvSpPr>
          <p:cNvPr id="483445" name="Rectangle 117"/>
          <p:cNvSpPr>
            <a:spLocks noChangeArrowheads="1"/>
          </p:cNvSpPr>
          <p:nvPr/>
        </p:nvSpPr>
        <p:spPr bwMode="auto">
          <a:xfrm>
            <a:off x="1778244" y="737717"/>
            <a:ext cx="8653097" cy="574866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0" tIns="0" rIns="0" bIns="0" anchor="ctr"/>
          <a:lstStyle/>
          <a:p>
            <a:endParaRPr lang="cs-CZ" dirty="0"/>
          </a:p>
        </p:txBody>
      </p:sp>
      <p:sp>
        <p:nvSpPr>
          <p:cNvPr id="483440" name="Rectangle 112"/>
          <p:cNvSpPr>
            <a:spLocks noChangeArrowheads="1"/>
          </p:cNvSpPr>
          <p:nvPr/>
        </p:nvSpPr>
        <p:spPr bwMode="auto">
          <a:xfrm>
            <a:off x="1758462" y="1222375"/>
            <a:ext cx="8650166" cy="241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/>
        </p:spPr>
        <p:txBody>
          <a:bodyPr wrap="none" lIns="0" tIns="0" rIns="0" bIns="0" anchor="ctr"/>
          <a:lstStyle/>
          <a:p>
            <a:pPr algn="ctr"/>
            <a:r>
              <a:rPr lang="cs-CZ" sz="2000" dirty="0">
                <a:solidFill>
                  <a:srgbClr val="0000CC"/>
                </a:solidFill>
              </a:rPr>
              <a:t>Atributy, které tvoří vzdálenost</a:t>
            </a:r>
          </a:p>
        </p:txBody>
      </p:sp>
      <p:sp>
        <p:nvSpPr>
          <p:cNvPr id="483439" name="Rectangle 111"/>
          <p:cNvSpPr>
            <a:spLocks noChangeArrowheads="1"/>
          </p:cNvSpPr>
          <p:nvPr/>
        </p:nvSpPr>
        <p:spPr bwMode="auto">
          <a:xfrm>
            <a:off x="1758462" y="3717032"/>
            <a:ext cx="8650166" cy="241300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0" tIns="0" rIns="0" bIns="0" anchor="ctr"/>
          <a:lstStyle/>
          <a:p>
            <a:pPr algn="ctr">
              <a:spcAft>
                <a:spcPts val="1000"/>
              </a:spcAft>
            </a:pPr>
            <a:r>
              <a:rPr lang="cs-CZ" altLang="cs-CZ" sz="2000" dirty="0">
                <a:solidFill>
                  <a:srgbClr val="0000CC"/>
                </a:solidFill>
                <a:cs typeface="Times New Roman" pitchFamily="18" charset="0"/>
              </a:rPr>
              <a:t>Odvětví nebo produkty ovlivněné vzdáleností</a:t>
            </a:r>
            <a:endParaRPr lang="en-US" altLang="cs-CZ" sz="2000" dirty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483361" name="Rectangle 33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1937240" y="848799"/>
            <a:ext cx="1566473" cy="276999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wrap="square" lIns="0" tIns="0" rIns="0" bIns="0">
            <a:spAutoFit/>
          </a:bodyPr>
          <a:lstStyle>
            <a:lvl1pPr algn="l">
              <a:buSzPct val="120000"/>
              <a:defRPr sz="1600">
                <a:solidFill>
                  <a:schemeClr val="tx1"/>
                </a:solidFill>
                <a:latin typeface="Arial" charset="0"/>
              </a:defRPr>
            </a:lvl1pPr>
            <a:lvl2pPr marL="341313" indent="-339725" algn="l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2pPr>
            <a:lvl3pPr marL="342900" indent="244475" algn="l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buSzPct val="89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cs-CZ" altLang="cs-CZ" sz="1800" dirty="0">
                <a:cs typeface="Times New Roman" pitchFamily="18" charset="0"/>
              </a:rPr>
              <a:t>Kulturní</a:t>
            </a:r>
            <a:r>
              <a:rPr lang="cs-CZ" altLang="cs-CZ" sz="1400" dirty="0">
                <a:cs typeface="Times New Roman" pitchFamily="18" charset="0"/>
              </a:rPr>
              <a:t> </a:t>
            </a:r>
            <a:endParaRPr lang="en-US" altLang="cs-CZ" sz="1400" dirty="0">
              <a:cs typeface="Times New Roman" pitchFamily="18" charset="0"/>
            </a:endParaRPr>
          </a:p>
        </p:txBody>
      </p:sp>
      <p:sp>
        <p:nvSpPr>
          <p:cNvPr id="483348" name="Rectangle 20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3781426" y="847211"/>
            <a:ext cx="1828800" cy="276999"/>
          </a:xfrm>
          <a:prstGeom prst="rect">
            <a:avLst/>
          </a:prstGeom>
          <a:solidFill>
            <a:srgbClr val="FFCCFF"/>
          </a:solidFill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algn="l">
              <a:buSzPct val="120000"/>
              <a:defRPr sz="1600">
                <a:solidFill>
                  <a:schemeClr val="tx1"/>
                </a:solidFill>
                <a:latin typeface="Arial" charset="0"/>
              </a:defRPr>
            </a:lvl1pPr>
            <a:lvl2pPr marL="341313" indent="-339725" algn="l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2pPr>
            <a:lvl3pPr marL="342900" indent="244475" algn="l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buSzPct val="89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cs-CZ" altLang="cs-CZ" sz="1800" dirty="0">
                <a:cs typeface="Times New Roman" pitchFamily="18" charset="0"/>
              </a:rPr>
              <a:t>Administrativní</a:t>
            </a:r>
            <a:endParaRPr lang="en-US" altLang="cs-CZ" sz="1800" dirty="0">
              <a:cs typeface="Times New Roman" pitchFamily="18" charset="0"/>
            </a:endParaRPr>
          </a:p>
        </p:txBody>
      </p:sp>
      <p:sp>
        <p:nvSpPr>
          <p:cNvPr id="483359" name="Rectangle 31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6104793" y="848799"/>
            <a:ext cx="1480038" cy="276999"/>
          </a:xfrm>
          <a:prstGeom prst="rect">
            <a:avLst/>
          </a:prstGeom>
          <a:solidFill>
            <a:srgbClr val="CCFF99"/>
          </a:solidFill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algn="l">
              <a:buSzPct val="120000"/>
              <a:defRPr sz="1600">
                <a:solidFill>
                  <a:schemeClr val="tx1"/>
                </a:solidFill>
                <a:latin typeface="Arial" charset="0"/>
              </a:defRPr>
            </a:lvl1pPr>
            <a:lvl2pPr marL="341313" indent="-339725" algn="l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2pPr>
            <a:lvl3pPr marL="342900" indent="244475" algn="l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buSzPct val="89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cs-CZ" altLang="cs-CZ" sz="1800" dirty="0">
                <a:cs typeface="Times New Roman" pitchFamily="18" charset="0"/>
              </a:rPr>
              <a:t>Geografická</a:t>
            </a:r>
            <a:endParaRPr lang="en-US" altLang="cs-CZ" sz="1800" dirty="0">
              <a:cs typeface="Times New Roman" pitchFamily="18" charset="0"/>
            </a:endParaRPr>
          </a:p>
        </p:txBody>
      </p:sp>
      <p:sp>
        <p:nvSpPr>
          <p:cNvPr id="483360" name="Rectangle 32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8400256" y="843908"/>
            <a:ext cx="1480038" cy="276999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algn="l">
              <a:buSzPct val="120000"/>
              <a:defRPr sz="1600">
                <a:solidFill>
                  <a:schemeClr val="tx1"/>
                </a:solidFill>
                <a:latin typeface="Arial" charset="0"/>
              </a:defRPr>
            </a:lvl1pPr>
            <a:lvl2pPr marL="341313" indent="-339725" algn="l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2pPr>
            <a:lvl3pPr marL="342900" indent="244475" algn="l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buSzPct val="89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cs-CZ" sz="1800" dirty="0">
                <a:cs typeface="Times New Roman" pitchFamily="18" charset="0"/>
              </a:rPr>
              <a:t>E</a:t>
            </a:r>
            <a:r>
              <a:rPr lang="cs-CZ" altLang="cs-CZ" sz="1800" dirty="0">
                <a:cs typeface="Times New Roman" pitchFamily="18" charset="0"/>
              </a:rPr>
              <a:t>k</a:t>
            </a:r>
            <a:r>
              <a:rPr lang="en-US" altLang="cs-CZ" sz="1800" dirty="0">
                <a:cs typeface="Times New Roman" pitchFamily="18" charset="0"/>
              </a:rPr>
              <a:t>onomic</a:t>
            </a:r>
            <a:r>
              <a:rPr lang="cs-CZ" altLang="cs-CZ" sz="1800" dirty="0">
                <a:cs typeface="Times New Roman" pitchFamily="18" charset="0"/>
              </a:rPr>
              <a:t>ká</a:t>
            </a:r>
            <a:endParaRPr lang="en-US" altLang="cs-CZ" sz="1800" dirty="0">
              <a:cs typeface="Times New Roman" pitchFamily="18" charset="0"/>
            </a:endParaRPr>
          </a:p>
        </p:txBody>
      </p:sp>
      <p:sp>
        <p:nvSpPr>
          <p:cNvPr id="483413" name="Rectangle 85"/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1937239" y="1503365"/>
            <a:ext cx="1666143" cy="195951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algn="l">
              <a:buSzPct val="120000"/>
              <a:defRPr sz="1600">
                <a:solidFill>
                  <a:schemeClr val="tx1"/>
                </a:solidFill>
                <a:latin typeface="Arial" charset="0"/>
              </a:defRPr>
            </a:lvl1pPr>
            <a:lvl2pPr marL="341313" indent="-339725" algn="l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2pPr>
            <a:lvl3pPr marL="342900" indent="244475" algn="l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buSzPct val="89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400"/>
              </a:spcAft>
            </a:pPr>
            <a:r>
              <a:rPr lang="cs-CZ" altLang="cs-CZ" sz="1400" dirty="0">
                <a:cs typeface="Times New Roman" pitchFamily="18" charset="0"/>
              </a:rPr>
              <a:t>Různý jazyk</a:t>
            </a:r>
          </a:p>
          <a:p>
            <a:pPr>
              <a:spcAft>
                <a:spcPts val="400"/>
              </a:spcAft>
            </a:pPr>
            <a:r>
              <a:rPr lang="cs-CZ" altLang="cs-CZ" sz="1400" dirty="0">
                <a:cs typeface="Times New Roman" pitchFamily="18" charset="0"/>
              </a:rPr>
              <a:t>Různé etnikum</a:t>
            </a:r>
          </a:p>
          <a:p>
            <a:pPr>
              <a:spcAft>
                <a:spcPts val="400"/>
              </a:spcAft>
            </a:pPr>
            <a:r>
              <a:rPr lang="cs-CZ" altLang="cs-CZ" sz="1400" dirty="0">
                <a:cs typeface="Times New Roman" pitchFamily="18" charset="0"/>
              </a:rPr>
              <a:t>Rozdílná náboženství</a:t>
            </a:r>
            <a:endParaRPr lang="en-US" altLang="cs-CZ" sz="1400" dirty="0">
              <a:cs typeface="Times New Roman" pitchFamily="18" charset="0"/>
            </a:endParaRPr>
          </a:p>
          <a:p>
            <a:pPr>
              <a:spcAft>
                <a:spcPts val="400"/>
              </a:spcAft>
            </a:pPr>
            <a:r>
              <a:rPr lang="cs-CZ" altLang="cs-CZ" sz="1400" dirty="0">
                <a:cs typeface="Times New Roman" pitchFamily="18" charset="0"/>
              </a:rPr>
              <a:t>Rozdílné společenské normy</a:t>
            </a:r>
          </a:p>
          <a:p>
            <a:pPr>
              <a:spcAft>
                <a:spcPts val="400"/>
              </a:spcAft>
            </a:pPr>
            <a:r>
              <a:rPr lang="cs-CZ" altLang="cs-CZ" sz="1400" dirty="0">
                <a:cs typeface="Times New Roman" pitchFamily="18" charset="0"/>
              </a:rPr>
              <a:t>Rozdílné </a:t>
            </a:r>
            <a:r>
              <a:rPr lang="cs-CZ" altLang="cs-CZ" dirty="0">
                <a:cs typeface="Times New Roman" pitchFamily="18" charset="0"/>
              </a:rPr>
              <a:t>vnímání</a:t>
            </a:r>
            <a:r>
              <a:rPr lang="cs-CZ" altLang="cs-CZ" sz="1400" dirty="0">
                <a:cs typeface="Times New Roman" pitchFamily="18" charset="0"/>
              </a:rPr>
              <a:t> kulturních hodnot</a:t>
            </a:r>
            <a:endParaRPr lang="en-US" altLang="cs-CZ" sz="1400" dirty="0">
              <a:cs typeface="Times New Roman" pitchFamily="18" charset="0"/>
            </a:endParaRPr>
          </a:p>
        </p:txBody>
      </p:sp>
      <p:sp>
        <p:nvSpPr>
          <p:cNvPr id="483422" name="Rectangle 94"/>
          <p:cNvSpPr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1881542" y="4077072"/>
            <a:ext cx="1677866" cy="225702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algn="l">
              <a:buSzPct val="120000"/>
              <a:defRPr sz="1600">
                <a:solidFill>
                  <a:schemeClr val="tx1"/>
                </a:solidFill>
                <a:latin typeface="Arial" charset="0"/>
              </a:defRPr>
            </a:lvl1pPr>
            <a:lvl2pPr marL="341313" indent="-339725" algn="l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2pPr>
            <a:lvl3pPr marL="342900" indent="244475" algn="l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buSzPct val="89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400"/>
              </a:spcAft>
            </a:pPr>
            <a:r>
              <a:rPr lang="cs-CZ" altLang="cs-CZ" sz="1400" dirty="0">
                <a:cs typeface="Times New Roman" pitchFamily="18" charset="0"/>
              </a:rPr>
              <a:t>Produkty s vysokým jazykovým obsahem (TV)</a:t>
            </a:r>
          </a:p>
          <a:p>
            <a:pPr>
              <a:spcAft>
                <a:spcPts val="400"/>
              </a:spcAft>
            </a:pPr>
            <a:r>
              <a:rPr lang="cs-CZ" altLang="cs-CZ" sz="1400" dirty="0">
                <a:cs typeface="Times New Roman" pitchFamily="18" charset="0"/>
              </a:rPr>
              <a:t>Produkty ovlivněné národní identitou spotřebitelů (potraviny)</a:t>
            </a:r>
          </a:p>
          <a:p>
            <a:pPr>
              <a:spcAft>
                <a:spcPts val="400"/>
              </a:spcAft>
            </a:pPr>
            <a:r>
              <a:rPr lang="cs-CZ" altLang="cs-CZ" sz="1400" dirty="0">
                <a:cs typeface="Times New Roman" pitchFamily="18" charset="0"/>
              </a:rPr>
              <a:t>Specifické produkty dané země (vína, sýry)</a:t>
            </a:r>
          </a:p>
        </p:txBody>
      </p:sp>
      <p:grpSp>
        <p:nvGrpSpPr>
          <p:cNvPr id="483458" name="Group 130"/>
          <p:cNvGrpSpPr>
            <a:grpSpLocks/>
          </p:cNvGrpSpPr>
          <p:nvPr/>
        </p:nvGrpSpPr>
        <p:grpSpPr bwMode="auto">
          <a:xfrm>
            <a:off x="3679581" y="1503363"/>
            <a:ext cx="2181958" cy="4745038"/>
            <a:chOff x="1471" y="947"/>
            <a:chExt cx="1489" cy="2989"/>
          </a:xfrm>
        </p:grpSpPr>
        <p:sp>
          <p:nvSpPr>
            <p:cNvPr id="483414" name="Rectangle 86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gray">
            <a:xfrm>
              <a:off x="1552" y="947"/>
              <a:ext cx="1281" cy="1183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buSzPct val="120000"/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341313" indent="-339725" algn="l">
                <a:buSzPct val="120000"/>
                <a:buChar char="•"/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342900" indent="244475" algn="l"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buSzPct val="89000"/>
                <a:buChar char="•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Aft>
                  <a:spcPts val="400"/>
                </a:spcAft>
              </a:pPr>
              <a:r>
                <a:rPr lang="cs-CZ" altLang="cs-CZ" sz="1400" dirty="0">
                  <a:cs typeface="Times New Roman" pitchFamily="18" charset="0"/>
                </a:rPr>
                <a:t>Historické, politické a právní vztahy mezi obchodními partnery</a:t>
              </a:r>
            </a:p>
            <a:p>
              <a:pPr>
                <a:spcAft>
                  <a:spcPts val="400"/>
                </a:spcAft>
              </a:pPr>
              <a:r>
                <a:rPr lang="cs-CZ" altLang="cs-CZ" sz="1400" dirty="0">
                  <a:cs typeface="Times New Roman" pitchFamily="18" charset="0"/>
                </a:rPr>
                <a:t>Společné monetární a politické vztahy (EU, NAFTA, ASEAN)</a:t>
              </a:r>
              <a:endParaRPr lang="en-US" altLang="cs-CZ" sz="1400" dirty="0">
                <a:cs typeface="Times New Roman" pitchFamily="18" charset="0"/>
              </a:endParaRPr>
            </a:p>
            <a:p>
              <a:pPr>
                <a:spcAft>
                  <a:spcPts val="400"/>
                </a:spcAft>
              </a:pPr>
              <a:r>
                <a:rPr lang="cs-CZ" altLang="cs-CZ" sz="1400" dirty="0">
                  <a:cs typeface="Times New Roman" pitchFamily="18" charset="0"/>
                </a:rPr>
                <a:t>Vládní politiky</a:t>
              </a:r>
            </a:p>
            <a:p>
              <a:pPr>
                <a:spcAft>
                  <a:spcPts val="400"/>
                </a:spcAft>
              </a:pPr>
              <a:r>
                <a:rPr lang="cs-CZ" altLang="cs-CZ" sz="1400" dirty="0">
                  <a:cs typeface="Times New Roman" pitchFamily="18" charset="0"/>
                </a:rPr>
                <a:t>Síla institucí</a:t>
              </a:r>
              <a:endParaRPr lang="en-US" altLang="cs-CZ" sz="1400" dirty="0">
                <a:cs typeface="Times New Roman" pitchFamily="18" charset="0"/>
              </a:endParaRPr>
            </a:p>
          </p:txBody>
        </p:sp>
        <p:sp>
          <p:nvSpPr>
            <p:cNvPr id="483426" name="Rectangle 98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gray">
            <a:xfrm>
              <a:off x="1471" y="2579"/>
              <a:ext cx="1489" cy="1357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buSzPct val="120000"/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165100" indent="-163513" algn="l">
                <a:buSzPct val="120000"/>
                <a:buChar char="•"/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406400" indent="244475" algn="l"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buSzPct val="89000"/>
                <a:buChar char="•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altLang="cs-CZ" sz="1400" dirty="0">
                  <a:cs typeface="Times New Roman" pitchFamily="18" charset="0"/>
                </a:rPr>
                <a:t>Vládní angažovanost je vysoká  v odvětvích:</a:t>
              </a:r>
            </a:p>
            <a:p>
              <a:pPr lvl="1" eaLnBrk="1" hangingPunct="1"/>
              <a:r>
                <a:rPr lang="cs-CZ" altLang="cs-CZ" sz="1400" dirty="0">
                  <a:cs typeface="Times New Roman" pitchFamily="18" charset="0"/>
                </a:rPr>
                <a:t>Výroba základních produktů jako elektrická energie Výroba léků</a:t>
              </a:r>
              <a:endParaRPr lang="en-US" altLang="cs-CZ" sz="1400" dirty="0">
                <a:cs typeface="Times New Roman" pitchFamily="18" charset="0"/>
              </a:endParaRPr>
            </a:p>
            <a:p>
              <a:pPr lvl="1" eaLnBrk="1" hangingPunct="1"/>
              <a:r>
                <a:rPr lang="cs-CZ" altLang="cs-CZ" sz="1400" dirty="0">
                  <a:cs typeface="Times New Roman" pitchFamily="18" charset="0"/>
                </a:rPr>
                <a:t>Velcí zaměstnavatelé</a:t>
              </a:r>
              <a:endParaRPr lang="en-US" altLang="cs-CZ" sz="1400" dirty="0">
                <a:cs typeface="Times New Roman" pitchFamily="18" charset="0"/>
              </a:endParaRPr>
            </a:p>
            <a:p>
              <a:pPr lvl="1" eaLnBrk="1" hangingPunct="1"/>
              <a:r>
                <a:rPr lang="cs-CZ" altLang="cs-CZ" sz="1400" dirty="0">
                  <a:cs typeface="Times New Roman" pitchFamily="18" charset="0"/>
                </a:rPr>
                <a:t>Velcí dodavatelé pro vládu (hromadná doprava)</a:t>
              </a:r>
            </a:p>
            <a:p>
              <a:pPr lvl="1" eaLnBrk="1" hangingPunct="1"/>
              <a:r>
                <a:rPr lang="cs-CZ" altLang="cs-CZ" sz="1400" dirty="0">
                  <a:cs typeface="Times New Roman" pitchFamily="18" charset="0"/>
                </a:rPr>
                <a:t>Atd.</a:t>
              </a:r>
              <a:endParaRPr lang="en-US" altLang="cs-CZ" sz="1400" dirty="0">
                <a:cs typeface="Times New Roman" pitchFamily="18" charset="0"/>
              </a:endParaRPr>
            </a:p>
          </p:txBody>
        </p:sp>
      </p:grpSp>
      <p:grpSp>
        <p:nvGrpSpPr>
          <p:cNvPr id="483459" name="Group 131"/>
          <p:cNvGrpSpPr>
            <a:grpSpLocks/>
          </p:cNvGrpSpPr>
          <p:nvPr/>
        </p:nvGrpSpPr>
        <p:grpSpPr bwMode="auto">
          <a:xfrm>
            <a:off x="6104793" y="1503365"/>
            <a:ext cx="2041281" cy="4943475"/>
            <a:chOff x="3126" y="947"/>
            <a:chExt cx="1393" cy="3114"/>
          </a:xfrm>
        </p:grpSpPr>
        <p:sp>
          <p:nvSpPr>
            <p:cNvPr id="483415" name="Rectangle 87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gray">
            <a:xfrm>
              <a:off x="3126" y="947"/>
              <a:ext cx="1281" cy="1247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buSzPct val="120000"/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341313" indent="-339725" algn="l">
                <a:buSzPct val="120000"/>
                <a:buChar char="•"/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342900" indent="244475" algn="l"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buSzPct val="89000"/>
                <a:buChar char="•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Aft>
                  <a:spcPts val="400"/>
                </a:spcAft>
              </a:pPr>
              <a:r>
                <a:rPr lang="cs-CZ" altLang="cs-CZ" sz="1400" dirty="0">
                  <a:cs typeface="Times New Roman" pitchFamily="18" charset="0"/>
                </a:rPr>
                <a:t>Fyzická odlehlost</a:t>
              </a:r>
            </a:p>
            <a:p>
              <a:pPr>
                <a:spcAft>
                  <a:spcPts val="400"/>
                </a:spcAft>
              </a:pPr>
              <a:r>
                <a:rPr lang="cs-CZ" altLang="cs-CZ" sz="1400" dirty="0">
                  <a:cs typeface="Times New Roman" pitchFamily="18" charset="0"/>
                </a:rPr>
                <a:t>Nedostatečná společná hranice</a:t>
              </a:r>
              <a:endParaRPr lang="en-US" altLang="cs-CZ" sz="1400" dirty="0">
                <a:cs typeface="Times New Roman" pitchFamily="18" charset="0"/>
              </a:endParaRPr>
            </a:p>
            <a:p>
              <a:pPr>
                <a:spcAft>
                  <a:spcPts val="400"/>
                </a:spcAft>
              </a:pPr>
              <a:r>
                <a:rPr lang="cs-CZ" altLang="cs-CZ" sz="1400" dirty="0">
                  <a:cs typeface="Times New Roman" pitchFamily="18" charset="0"/>
                </a:rPr>
                <a:t>Absence moří, řek</a:t>
              </a:r>
            </a:p>
            <a:p>
              <a:pPr>
                <a:spcAft>
                  <a:spcPts val="400"/>
                </a:spcAft>
              </a:pPr>
              <a:r>
                <a:rPr lang="cs-CZ" altLang="cs-CZ" sz="1400" dirty="0">
                  <a:cs typeface="Times New Roman" pitchFamily="18" charset="0"/>
                </a:rPr>
                <a:t>Velikost země</a:t>
              </a:r>
            </a:p>
            <a:p>
              <a:pPr>
                <a:spcAft>
                  <a:spcPts val="400"/>
                </a:spcAft>
              </a:pPr>
              <a:r>
                <a:rPr lang="cs-CZ" altLang="cs-CZ" sz="1400" dirty="0">
                  <a:cs typeface="Times New Roman" pitchFamily="18" charset="0"/>
                </a:rPr>
                <a:t>Úroveň dopravy, komunikací</a:t>
              </a:r>
            </a:p>
            <a:p>
              <a:pPr>
                <a:spcAft>
                  <a:spcPts val="400"/>
                </a:spcAft>
              </a:pPr>
              <a:r>
                <a:rPr lang="cs-CZ" altLang="cs-CZ" sz="1400" dirty="0">
                  <a:cs typeface="Times New Roman" pitchFamily="18" charset="0"/>
                </a:rPr>
                <a:t>Podnebí</a:t>
              </a:r>
              <a:endParaRPr lang="en-US" altLang="cs-CZ" sz="1400" dirty="0">
                <a:cs typeface="Times New Roman" pitchFamily="18" charset="0"/>
              </a:endParaRPr>
            </a:p>
          </p:txBody>
        </p:sp>
        <p:sp>
          <p:nvSpPr>
            <p:cNvPr id="483427" name="Rectangle 99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gray">
            <a:xfrm>
              <a:off x="3126" y="2568"/>
              <a:ext cx="1393" cy="1493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buSzPct val="120000"/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165100" indent="-163513" algn="l">
                <a:buSzPct val="120000"/>
                <a:buChar char="•"/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406400" indent="244475" algn="l"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buSzPct val="89000"/>
                <a:buChar char="•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cs-CZ" altLang="cs-CZ" sz="1400" dirty="0">
                  <a:cs typeface="Times New Roman" pitchFamily="18" charset="0"/>
                </a:rPr>
                <a:t>Výrobky nízké hodnoty a vysokého objemu (cement)</a:t>
              </a:r>
            </a:p>
            <a:p>
              <a:r>
                <a:rPr lang="cs-CZ" altLang="cs-CZ" sz="1400" dirty="0">
                  <a:cs typeface="Times New Roman" pitchFamily="18" charset="0"/>
                </a:rPr>
                <a:t>Křehké výrobky nebo snadno se kazící (sklo, ovoce)</a:t>
              </a:r>
            </a:p>
            <a:p>
              <a:r>
                <a:rPr lang="cs-CZ" altLang="cs-CZ" sz="1400" dirty="0">
                  <a:cs typeface="Times New Roman" pitchFamily="18" charset="0"/>
                </a:rPr>
                <a:t>Komunikacích (finanční služby)</a:t>
              </a:r>
            </a:p>
            <a:p>
              <a:r>
                <a:rPr lang="cs-CZ" altLang="cs-CZ" sz="1400" dirty="0">
                  <a:cs typeface="Times New Roman" pitchFamily="18" charset="0"/>
                </a:rPr>
                <a:t>Lokální dohled a vysoké provozní požadavky (služby)</a:t>
              </a:r>
              <a:endParaRPr lang="en-US" altLang="cs-CZ" sz="1400" dirty="0">
                <a:cs typeface="Times New Roman" pitchFamily="18" charset="0"/>
              </a:endParaRPr>
            </a:p>
          </p:txBody>
        </p:sp>
      </p:grpSp>
      <p:grpSp>
        <p:nvGrpSpPr>
          <p:cNvPr id="483460" name="Group 132"/>
          <p:cNvGrpSpPr>
            <a:grpSpLocks/>
          </p:cNvGrpSpPr>
          <p:nvPr/>
        </p:nvGrpSpPr>
        <p:grpSpPr bwMode="auto">
          <a:xfrm>
            <a:off x="8264771" y="1503363"/>
            <a:ext cx="2094036" cy="4887912"/>
            <a:chOff x="4600" y="947"/>
            <a:chExt cx="1429" cy="3079"/>
          </a:xfrm>
        </p:grpSpPr>
        <p:sp>
          <p:nvSpPr>
            <p:cNvPr id="483416" name="Rectangle 88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gray">
            <a:xfrm>
              <a:off x="4604" y="947"/>
              <a:ext cx="1425" cy="1286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buSzPct val="120000"/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187325" indent="-185738" algn="l">
                <a:buSzPct val="120000"/>
                <a:buChar char="•"/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463550" indent="244475" algn="l"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buSzPct val="89000"/>
                <a:buChar char="•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Aft>
                  <a:spcPts val="400"/>
                </a:spcAft>
              </a:pPr>
              <a:r>
                <a:rPr lang="cs-CZ" altLang="cs-CZ" sz="1400" dirty="0">
                  <a:cs typeface="Times New Roman" pitchFamily="18" charset="0"/>
                </a:rPr>
                <a:t>Rozdíly ve spotřebitelských příjmech</a:t>
              </a:r>
            </a:p>
            <a:p>
              <a:pPr>
                <a:spcAft>
                  <a:spcPts val="400"/>
                </a:spcAft>
              </a:pPr>
              <a:r>
                <a:rPr lang="cs-CZ" altLang="cs-CZ" sz="1400" dirty="0">
                  <a:cs typeface="Times New Roman" pitchFamily="18" charset="0"/>
                </a:rPr>
                <a:t>Rozdíly v nákladech a kvalitě:</a:t>
              </a:r>
            </a:p>
            <a:p>
              <a:pPr indent="-171450">
                <a:buFont typeface="Arial" panose="020B0604020202020204" pitchFamily="34" charset="0"/>
                <a:buChar char="•"/>
              </a:pPr>
              <a:r>
                <a:rPr lang="cs-CZ" altLang="cs-CZ" sz="1400" dirty="0">
                  <a:cs typeface="Times New Roman" pitchFamily="18" charset="0"/>
                </a:rPr>
                <a:t>Přírodních zdrojů</a:t>
              </a:r>
            </a:p>
            <a:p>
              <a:pPr indent="-171450">
                <a:buFont typeface="Arial" panose="020B0604020202020204" pitchFamily="34" charset="0"/>
                <a:buChar char="•"/>
              </a:pPr>
              <a:r>
                <a:rPr lang="cs-CZ" altLang="cs-CZ" sz="1400" dirty="0">
                  <a:cs typeface="Times New Roman" pitchFamily="18" charset="0"/>
                </a:rPr>
                <a:t>Finančních zdrojů</a:t>
              </a:r>
            </a:p>
            <a:p>
              <a:pPr indent="-171450">
                <a:buFont typeface="Arial" panose="020B0604020202020204" pitchFamily="34" charset="0"/>
                <a:buChar char="•"/>
              </a:pPr>
              <a:r>
                <a:rPr lang="cs-CZ" altLang="cs-CZ" sz="1400" dirty="0">
                  <a:cs typeface="Times New Roman" pitchFamily="18" charset="0"/>
                </a:rPr>
                <a:t>Lidských zdrojů</a:t>
              </a:r>
            </a:p>
            <a:p>
              <a:pPr indent="-171450">
                <a:buFont typeface="Arial" panose="020B0604020202020204" pitchFamily="34" charset="0"/>
                <a:buChar char="•"/>
              </a:pPr>
              <a:r>
                <a:rPr lang="cs-CZ" altLang="cs-CZ" sz="1400" dirty="0">
                  <a:cs typeface="Times New Roman" pitchFamily="18" charset="0"/>
                </a:rPr>
                <a:t>Infrastruktuře</a:t>
              </a:r>
            </a:p>
            <a:p>
              <a:pPr indent="-171450">
                <a:buFont typeface="Arial" panose="020B0604020202020204" pitchFamily="34" charset="0"/>
                <a:buChar char="•"/>
              </a:pPr>
              <a:r>
                <a:rPr lang="cs-CZ" altLang="cs-CZ" sz="1400" dirty="0">
                  <a:cs typeface="Times New Roman" pitchFamily="18" charset="0"/>
                </a:rPr>
                <a:t>Informací a znalostí</a:t>
              </a:r>
              <a:endParaRPr lang="en-US" altLang="cs-CZ" sz="1400" dirty="0">
                <a:cs typeface="Times New Roman" pitchFamily="18" charset="0"/>
              </a:endParaRPr>
            </a:p>
          </p:txBody>
        </p:sp>
        <p:sp>
          <p:nvSpPr>
            <p:cNvPr id="483428" name="Rectangle 100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gray">
            <a:xfrm>
              <a:off x="4600" y="2604"/>
              <a:ext cx="1380" cy="1422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buSzPct val="120000"/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165100" indent="-163513" algn="l">
                <a:buSzPct val="120000"/>
                <a:buChar char="•"/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406400" indent="244475" algn="l"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buSzPct val="89000"/>
                <a:buChar char="•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Aft>
                  <a:spcPts val="400"/>
                </a:spcAft>
              </a:pPr>
              <a:r>
                <a:rPr lang="cs-CZ" altLang="cs-CZ" sz="1400" dirty="0">
                  <a:cs typeface="Times New Roman" pitchFamily="18" charset="0"/>
                </a:rPr>
                <a:t>Povaha poptávky se mění s úrovní příjmů (automobily)</a:t>
              </a:r>
              <a:endParaRPr lang="en-US" altLang="cs-CZ" sz="1400" dirty="0">
                <a:cs typeface="Times New Roman" pitchFamily="18" charset="0"/>
              </a:endParaRPr>
            </a:p>
            <a:p>
              <a:pPr>
                <a:spcAft>
                  <a:spcPts val="400"/>
                </a:spcAft>
              </a:pPr>
              <a:r>
                <a:rPr lang="cs-CZ" altLang="cs-CZ" sz="1400" dirty="0">
                  <a:cs typeface="Times New Roman" pitchFamily="18" charset="0"/>
                </a:rPr>
                <a:t>Důležité jsou úspory ze standardizace a rozsahu (mobilní telefony)</a:t>
              </a:r>
            </a:p>
            <a:p>
              <a:pPr>
                <a:spcAft>
                  <a:spcPts val="400"/>
                </a:spcAft>
              </a:pPr>
              <a:r>
                <a:rPr lang="cs-CZ" altLang="cs-CZ" sz="1400" dirty="0">
                  <a:cs typeface="Times New Roman" pitchFamily="18" charset="0"/>
                </a:rPr>
                <a:t>Firmy musí reagovat na zákazníka (domácí spotřebiče) a být zdravě agresivní</a:t>
              </a:r>
              <a:endParaRPr lang="en-US" altLang="cs-CZ" sz="1400" dirty="0">
                <a:cs typeface="Times New Roman" pitchFamily="18" charset="0"/>
              </a:endParaRPr>
            </a:p>
          </p:txBody>
        </p:sp>
      </p:grpSp>
      <p:sp>
        <p:nvSpPr>
          <p:cNvPr id="483449" name="Text Box 121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1638300" y="6521452"/>
            <a:ext cx="7268308" cy="248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296" tIns="46648" rIns="93296" bIns="46648">
            <a:spAutoFit/>
          </a:bodyPr>
          <a:lstStyle>
            <a:lvl1pPr algn="l" defTabSz="171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6725" algn="l" defTabSz="171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33450" algn="l" defTabSz="171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00175" algn="l" defTabSz="171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65313" algn="l" defTabSz="171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22513" defTabSz="1714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79713" defTabSz="1714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36913" defTabSz="1714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94113" defTabSz="1714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cs-CZ" sz="1000" dirty="0">
                <a:latin typeface="Arial" charset="0"/>
                <a:cs typeface="Times New Roman" pitchFamily="18" charset="0"/>
              </a:rPr>
              <a:t>Source: Recreated from www.business-standard.com/general/pdf/113004_01.pdf.</a:t>
            </a:r>
          </a:p>
        </p:txBody>
      </p:sp>
      <p:pic>
        <p:nvPicPr>
          <p:cNvPr id="23" name="Obrázek 22">
            <a:extLst>
              <a:ext uri="{FF2B5EF4-FFF2-40B4-BE49-F238E27FC236}">
                <a16:creationId xmlns:a16="http://schemas.microsoft.com/office/drawing/2014/main" id="{35A92C18-3105-4F1A-9229-32020A627746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67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3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83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83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520017" y="718455"/>
            <a:ext cx="7772400" cy="80554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cs-CZ" altLang="cs-CZ" sz="3200" b="1" dirty="0">
                <a:solidFill>
                  <a:srgbClr val="008080"/>
                </a:solidFill>
              </a:rPr>
            </a:br>
            <a:br>
              <a:rPr lang="cs-CZ" altLang="cs-CZ" sz="3200" b="1" dirty="0">
                <a:solidFill>
                  <a:srgbClr val="008080"/>
                </a:solidFill>
              </a:rPr>
            </a:br>
            <a:br>
              <a:rPr lang="cs-CZ" altLang="cs-CZ" sz="3200" b="1" dirty="0">
                <a:solidFill>
                  <a:srgbClr val="008080"/>
                </a:solidFill>
              </a:rPr>
            </a:br>
            <a:r>
              <a:rPr lang="cs-CZ" sz="3600" dirty="0">
                <a:solidFill>
                  <a:srgbClr val="008080"/>
                </a:solidFill>
              </a:rPr>
              <a:t>Dimenze kultury (</a:t>
            </a:r>
            <a:r>
              <a:rPr lang="cs-CZ" sz="3600" dirty="0" err="1">
                <a:solidFill>
                  <a:srgbClr val="008080"/>
                </a:solidFill>
              </a:rPr>
              <a:t>Hofstede</a:t>
            </a:r>
            <a:r>
              <a:rPr lang="cs-CZ" sz="3600" dirty="0">
                <a:solidFill>
                  <a:srgbClr val="008080"/>
                </a:solidFill>
              </a:rPr>
              <a:t>)</a:t>
            </a:r>
            <a:br>
              <a:rPr lang="cs-CZ" sz="3600" b="1" dirty="0">
                <a:solidFill>
                  <a:srgbClr val="008080"/>
                </a:solidFill>
              </a:rPr>
            </a:br>
            <a:br>
              <a:rPr lang="cs-CZ" sz="3600" b="1" dirty="0">
                <a:solidFill>
                  <a:srgbClr val="008080"/>
                </a:solidFill>
              </a:rPr>
            </a:br>
            <a:br>
              <a:rPr lang="cs-CZ" altLang="cs-CZ" sz="3200" dirty="0"/>
            </a:b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520017" y="1761005"/>
            <a:ext cx="8345516" cy="366824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400050" lvl="1" indent="0">
              <a:buNone/>
              <a:defRPr/>
            </a:pPr>
            <a:endParaRPr lang="cs-CZ" b="1" dirty="0"/>
          </a:p>
          <a:p>
            <a:pPr marL="0" indent="0">
              <a:buNone/>
            </a:pPr>
            <a:r>
              <a:rPr lang="cs-CZ" sz="2400" b="1" dirty="0"/>
              <a:t>Základní problémy (dimenze), které řeší kulturní společnost:</a:t>
            </a:r>
          </a:p>
          <a:p>
            <a:r>
              <a:rPr lang="nn-NO" sz="2400" b="1" dirty="0">
                <a:solidFill>
                  <a:srgbClr val="FF0000"/>
                </a:solidFill>
              </a:rPr>
              <a:t>Vzdálenost od moci (od malé k velké) </a:t>
            </a:r>
          </a:p>
          <a:p>
            <a:r>
              <a:rPr lang="nn-NO" sz="2400" b="1" dirty="0">
                <a:solidFill>
                  <a:srgbClr val="FF0000"/>
                </a:solidFill>
              </a:rPr>
              <a:t>Kolektivismus vs. individualismus </a:t>
            </a:r>
            <a:endParaRPr lang="cs-CZ" sz="2400" b="1" dirty="0">
              <a:solidFill>
                <a:srgbClr val="FF0000"/>
              </a:solidFill>
            </a:endParaRPr>
          </a:p>
          <a:p>
            <a:r>
              <a:rPr lang="cs-CZ" sz="2400" b="1" dirty="0">
                <a:solidFill>
                  <a:srgbClr val="FF0000"/>
                </a:solidFill>
              </a:rPr>
              <a:t>Maskulinita vs. Feminita 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Vyhýbání se nejistotě (od slabého k silnému) 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Dlouhodobá vs. krátkodobá orientace v životě</a:t>
            </a:r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26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5342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520017" y="718455"/>
            <a:ext cx="7772400" cy="80554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cs-CZ" altLang="cs-CZ" sz="3200" b="1" dirty="0">
                <a:solidFill>
                  <a:srgbClr val="008080"/>
                </a:solidFill>
              </a:rPr>
            </a:br>
            <a:r>
              <a:rPr lang="cs-CZ" altLang="cs-CZ" sz="3200" b="1" dirty="0">
                <a:solidFill>
                  <a:srgbClr val="008080"/>
                </a:solidFill>
              </a:rPr>
              <a:t>6. </a:t>
            </a:r>
            <a:r>
              <a:rPr lang="sk-SK" altLang="cs-CZ" sz="3200" b="1" dirty="0" err="1">
                <a:solidFill>
                  <a:srgbClr val="008080"/>
                </a:solidFill>
              </a:rPr>
              <a:t>Způsoby</a:t>
            </a:r>
            <a:r>
              <a:rPr lang="sk-SK" altLang="cs-CZ" sz="3200" b="1" dirty="0">
                <a:solidFill>
                  <a:srgbClr val="008080"/>
                </a:solidFill>
              </a:rPr>
              <a:t> vstupu na zahraniční trhy</a:t>
            </a:r>
            <a:br>
              <a:rPr lang="cs-CZ" altLang="cs-CZ" sz="3200" dirty="0"/>
            </a:b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233459" y="2069885"/>
            <a:ext cx="8345516" cy="397213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Nekapitálové</a:t>
            </a:r>
            <a:r>
              <a:rPr lang="cs-CZ" b="1" dirty="0"/>
              <a:t> </a:t>
            </a:r>
          </a:p>
          <a:p>
            <a:pPr lvl="1"/>
            <a:r>
              <a:rPr lang="cs-CZ" b="1" dirty="0"/>
              <a:t>Export</a:t>
            </a:r>
          </a:p>
          <a:p>
            <a:pPr lvl="1"/>
            <a:r>
              <a:rPr lang="cs-CZ" b="1" dirty="0"/>
              <a:t>Smluvní</a:t>
            </a:r>
          </a:p>
          <a:p>
            <a:r>
              <a:rPr lang="cs-CZ" b="1" dirty="0">
                <a:solidFill>
                  <a:srgbClr val="FF0000"/>
                </a:solidFill>
              </a:rPr>
              <a:t>Kapitálové</a:t>
            </a:r>
          </a:p>
          <a:p>
            <a:pPr lvl="1"/>
            <a:r>
              <a:rPr lang="cs-CZ" b="1" dirty="0"/>
              <a:t>Aliance a společné podniky</a:t>
            </a:r>
          </a:p>
          <a:p>
            <a:pPr lvl="1"/>
            <a:r>
              <a:rPr lang="cs-CZ" b="1" dirty="0"/>
              <a:t>Zcela vlastněné podniky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27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0562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827507-4681-41A6-A6D1-878DACE9B1AC}" type="slidenum">
              <a:rPr lang="en-US" altLang="cs-CZ"/>
              <a:pPr/>
              <a:t>28</a:t>
            </a:fld>
            <a:endParaRPr lang="en-US" altLang="cs-CZ" dirty="0"/>
          </a:p>
        </p:txBody>
      </p:sp>
      <p:sp>
        <p:nvSpPr>
          <p:cNvPr id="485588" name="Rectangle 212"/>
          <p:cNvSpPr>
            <a:spLocks noChangeArrowheads="1"/>
          </p:cNvSpPr>
          <p:nvPr/>
        </p:nvSpPr>
        <p:spPr bwMode="auto">
          <a:xfrm>
            <a:off x="4232032" y="2324100"/>
            <a:ext cx="3974123" cy="4165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cs-CZ" dirty="0"/>
          </a:p>
        </p:txBody>
      </p:sp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644162" y="188641"/>
            <a:ext cx="8795238" cy="64807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cs-CZ" altLang="cs-CZ" dirty="0"/>
              <a:t>Volba způsobu vstupu na zahraniční trhy</a:t>
            </a:r>
            <a:endParaRPr lang="en-US" altLang="cs-CZ" dirty="0"/>
          </a:p>
        </p:txBody>
      </p:sp>
      <p:sp>
        <p:nvSpPr>
          <p:cNvPr id="485419" name="Rectangle 43"/>
          <p:cNvSpPr>
            <a:spLocks noChangeArrowheads="1"/>
          </p:cNvSpPr>
          <p:nvPr/>
        </p:nvSpPr>
        <p:spPr bwMode="auto">
          <a:xfrm>
            <a:off x="5640266" y="952500"/>
            <a:ext cx="1348154" cy="6096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0" tIns="0" rIns="0" bIns="0" anchor="ctr"/>
          <a:lstStyle/>
          <a:p>
            <a:endParaRPr lang="cs-CZ" dirty="0">
              <a:solidFill>
                <a:srgbClr val="6600CC"/>
              </a:solidFill>
            </a:endParaRPr>
          </a:p>
        </p:txBody>
      </p:sp>
      <p:sp>
        <p:nvSpPr>
          <p:cNvPr id="485399" name="Rectangle 23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5722328" y="1074738"/>
            <a:ext cx="11825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algn="l">
              <a:buSzPct val="120000"/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341313" indent="-339725" algn="l">
              <a:buSzPct val="120000"/>
              <a:buChar char="•"/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342900" indent="244475" algn="l">
              <a:buChar char="–"/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>
              <a:buSzPct val="89000"/>
              <a:buChar char="•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>
              <a:buSzPct val="75000"/>
              <a:buChar char="–"/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cs-CZ" altLang="cs-CZ" sz="1200" dirty="0">
                <a:solidFill>
                  <a:srgbClr val="6600CC"/>
                </a:solidFill>
                <a:cs typeface="Times New Roman" pitchFamily="18" charset="0"/>
              </a:rPr>
              <a:t>Volba způsobu vstupu</a:t>
            </a:r>
            <a:endParaRPr lang="en-US" altLang="cs-CZ" sz="1200" dirty="0">
              <a:solidFill>
                <a:srgbClr val="6600CC"/>
              </a:solidFill>
              <a:cs typeface="Times New Roman" pitchFamily="18" charset="0"/>
            </a:endParaRPr>
          </a:p>
        </p:txBody>
      </p:sp>
      <p:grpSp>
        <p:nvGrpSpPr>
          <p:cNvPr id="485515" name="Group 139"/>
          <p:cNvGrpSpPr>
            <a:grpSpLocks/>
          </p:cNvGrpSpPr>
          <p:nvPr/>
        </p:nvGrpSpPr>
        <p:grpSpPr bwMode="auto">
          <a:xfrm>
            <a:off x="3656135" y="1778000"/>
            <a:ext cx="1348154" cy="482600"/>
            <a:chOff x="1423" y="1036"/>
            <a:chExt cx="920" cy="304"/>
          </a:xfrm>
          <a:solidFill>
            <a:srgbClr val="CCFF99"/>
          </a:solidFill>
        </p:grpSpPr>
        <p:sp>
          <p:nvSpPr>
            <p:cNvPr id="485421" name="Rectangle 45"/>
            <p:cNvSpPr>
              <a:spLocks noChangeArrowheads="1"/>
            </p:cNvSpPr>
            <p:nvPr/>
          </p:nvSpPr>
          <p:spPr bwMode="auto">
            <a:xfrm>
              <a:off x="1423" y="1036"/>
              <a:ext cx="920" cy="304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cs-CZ" dirty="0"/>
            </a:p>
          </p:txBody>
        </p:sp>
        <p:sp>
          <p:nvSpPr>
            <p:cNvPr id="485400" name="Rectangle 24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gray">
            <a:xfrm>
              <a:off x="1527" y="1073"/>
              <a:ext cx="726" cy="233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 algn="l">
                <a:buSzPct val="120000"/>
                <a:defRPr sz="1600">
                  <a:solidFill>
                    <a:schemeClr val="tx1"/>
                  </a:solidFill>
                  <a:latin typeface="Arial" pitchFamily="34" charset="0"/>
                </a:defRPr>
              </a:lvl1pPr>
              <a:lvl2pPr marL="341313" indent="-339725" algn="l">
                <a:buSzPct val="120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2pPr>
              <a:lvl3pPr marL="342900" indent="244475" algn="l"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>
                <a:buSzPct val="89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cs-CZ" altLang="cs-CZ" sz="1200" dirty="0">
                  <a:cs typeface="Times New Roman" pitchFamily="18" charset="0"/>
                </a:rPr>
                <a:t>Nekapitálové způsoby</a:t>
              </a:r>
              <a:endParaRPr lang="en-US" altLang="cs-CZ" sz="1200" dirty="0">
                <a:cs typeface="Times New Roman" pitchFamily="18" charset="0"/>
              </a:endParaRPr>
            </a:p>
          </p:txBody>
        </p:sp>
      </p:grpSp>
      <p:grpSp>
        <p:nvGrpSpPr>
          <p:cNvPr id="485525" name="Group 149"/>
          <p:cNvGrpSpPr>
            <a:grpSpLocks/>
          </p:cNvGrpSpPr>
          <p:nvPr/>
        </p:nvGrpSpPr>
        <p:grpSpPr bwMode="auto">
          <a:xfrm>
            <a:off x="7624397" y="1695450"/>
            <a:ext cx="1348154" cy="482600"/>
            <a:chOff x="4163" y="1036"/>
            <a:chExt cx="920" cy="304"/>
          </a:xfrm>
        </p:grpSpPr>
        <p:sp>
          <p:nvSpPr>
            <p:cNvPr id="485420" name="Rectangle 44"/>
            <p:cNvSpPr>
              <a:spLocks noChangeArrowheads="1"/>
            </p:cNvSpPr>
            <p:nvPr/>
          </p:nvSpPr>
          <p:spPr bwMode="auto">
            <a:xfrm>
              <a:off x="4163" y="1036"/>
              <a:ext cx="920" cy="30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cs-CZ" dirty="0"/>
            </a:p>
          </p:txBody>
        </p:sp>
        <p:sp>
          <p:nvSpPr>
            <p:cNvPr id="485401" name="Rectangle 25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gray">
            <a:xfrm>
              <a:off x="4232" y="1073"/>
              <a:ext cx="78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 algn="l">
                <a:buSzPct val="120000"/>
                <a:defRPr sz="1600">
                  <a:solidFill>
                    <a:schemeClr val="tx1"/>
                  </a:solidFill>
                  <a:latin typeface="Arial" pitchFamily="34" charset="0"/>
                </a:defRPr>
              </a:lvl1pPr>
              <a:lvl2pPr marL="341313" indent="-339725" algn="l">
                <a:buSzPct val="120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2pPr>
              <a:lvl3pPr marL="342900" indent="244475" algn="l"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>
                <a:buSzPct val="89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cs-CZ" altLang="cs-CZ" sz="1200" dirty="0">
                  <a:cs typeface="Times New Roman" pitchFamily="18" charset="0"/>
                </a:rPr>
                <a:t>Kapitálové způsoby (FDI)</a:t>
              </a:r>
              <a:endParaRPr lang="en-US" altLang="cs-CZ" sz="1200" dirty="0">
                <a:cs typeface="Times New Roman" pitchFamily="18" charset="0"/>
              </a:endParaRPr>
            </a:p>
          </p:txBody>
        </p:sp>
      </p:grpSp>
      <p:grpSp>
        <p:nvGrpSpPr>
          <p:cNvPr id="485532" name="Group 156"/>
          <p:cNvGrpSpPr>
            <a:grpSpLocks/>
          </p:cNvGrpSpPr>
          <p:nvPr/>
        </p:nvGrpSpPr>
        <p:grpSpPr bwMode="auto">
          <a:xfrm>
            <a:off x="8565178" y="3298825"/>
            <a:ext cx="1453662" cy="635000"/>
            <a:chOff x="4805" y="2061"/>
            <a:chExt cx="992" cy="400"/>
          </a:xfrm>
          <a:solidFill>
            <a:srgbClr val="CCFF99"/>
          </a:solidFill>
        </p:grpSpPr>
        <p:sp>
          <p:nvSpPr>
            <p:cNvPr id="485438" name="Rectangle 62"/>
            <p:cNvSpPr>
              <a:spLocks noChangeArrowheads="1"/>
            </p:cNvSpPr>
            <p:nvPr/>
          </p:nvSpPr>
          <p:spPr bwMode="auto">
            <a:xfrm>
              <a:off x="4805" y="2061"/>
              <a:ext cx="992" cy="4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cs-CZ" dirty="0"/>
            </a:p>
          </p:txBody>
        </p:sp>
        <p:sp>
          <p:nvSpPr>
            <p:cNvPr id="485409" name="Rectangle 33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gray">
            <a:xfrm>
              <a:off x="5003" y="2146"/>
              <a:ext cx="589" cy="233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buSzPct val="120000"/>
                <a:defRPr sz="1600">
                  <a:solidFill>
                    <a:schemeClr val="tx1"/>
                  </a:solidFill>
                  <a:latin typeface="Arial" pitchFamily="34" charset="0"/>
                </a:defRPr>
              </a:lvl1pPr>
              <a:lvl2pPr marL="341313" indent="-339725" algn="l">
                <a:buSzPct val="120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2pPr>
              <a:lvl3pPr marL="342900" indent="244475" algn="l"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>
                <a:buSzPct val="89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cs-CZ" altLang="cs-CZ" sz="1200" dirty="0">
                  <a:cs typeface="Times New Roman" pitchFamily="18" charset="0"/>
                </a:rPr>
                <a:t>Investice na </a:t>
              </a:r>
            </a:p>
            <a:p>
              <a:pPr algn="ctr"/>
              <a:r>
                <a:rPr lang="cs-CZ" altLang="cs-CZ" sz="1200" dirty="0">
                  <a:cs typeface="Times New Roman" pitchFamily="18" charset="0"/>
                </a:rPr>
                <a:t>zelené louce</a:t>
              </a:r>
              <a:endParaRPr lang="en-US" altLang="cs-CZ" sz="1200" dirty="0">
                <a:cs typeface="Times New Roman" pitchFamily="18" charset="0"/>
              </a:endParaRPr>
            </a:p>
          </p:txBody>
        </p:sp>
      </p:grpSp>
      <p:grpSp>
        <p:nvGrpSpPr>
          <p:cNvPr id="485478" name="Group 102"/>
          <p:cNvGrpSpPr>
            <a:grpSpLocks/>
          </p:cNvGrpSpPr>
          <p:nvPr/>
        </p:nvGrpSpPr>
        <p:grpSpPr bwMode="auto">
          <a:xfrm>
            <a:off x="6579577" y="3298825"/>
            <a:ext cx="1453662" cy="635000"/>
            <a:chOff x="3198" y="2104"/>
            <a:chExt cx="992" cy="400"/>
          </a:xfrm>
          <a:solidFill>
            <a:srgbClr val="CCFF99"/>
          </a:solidFill>
        </p:grpSpPr>
        <p:sp>
          <p:nvSpPr>
            <p:cNvPr id="485437" name="Rectangle 61"/>
            <p:cNvSpPr>
              <a:spLocks noChangeArrowheads="1"/>
            </p:cNvSpPr>
            <p:nvPr/>
          </p:nvSpPr>
          <p:spPr bwMode="auto">
            <a:xfrm>
              <a:off x="3198" y="2104"/>
              <a:ext cx="992" cy="4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cs-CZ" dirty="0"/>
            </a:p>
          </p:txBody>
        </p:sp>
        <p:sp>
          <p:nvSpPr>
            <p:cNvPr id="485408" name="Rectangle 32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gray">
            <a:xfrm>
              <a:off x="3392" y="2246"/>
              <a:ext cx="606" cy="116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buSzPct val="120000"/>
                <a:defRPr sz="1600">
                  <a:solidFill>
                    <a:schemeClr val="tx1"/>
                  </a:solidFill>
                  <a:latin typeface="Arial" pitchFamily="34" charset="0"/>
                </a:defRPr>
              </a:lvl1pPr>
              <a:lvl2pPr marL="341313" indent="-339725" algn="l">
                <a:buSzPct val="120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2pPr>
              <a:lvl3pPr marL="342900" indent="244475" algn="l"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>
                <a:buSzPct val="89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cs-CZ" altLang="cs-CZ" sz="1200" dirty="0">
                  <a:cs typeface="Times New Roman" pitchFamily="18" charset="0"/>
                </a:rPr>
                <a:t>Minoritní</a:t>
              </a:r>
              <a:r>
                <a:rPr lang="en-US" altLang="cs-CZ" sz="1200" dirty="0">
                  <a:cs typeface="Times New Roman" pitchFamily="18" charset="0"/>
                </a:rPr>
                <a:t> JVs</a:t>
              </a:r>
            </a:p>
          </p:txBody>
        </p:sp>
      </p:grpSp>
      <p:grpSp>
        <p:nvGrpSpPr>
          <p:cNvPr id="485489" name="Group 113"/>
          <p:cNvGrpSpPr>
            <a:grpSpLocks/>
          </p:cNvGrpSpPr>
          <p:nvPr/>
        </p:nvGrpSpPr>
        <p:grpSpPr bwMode="auto">
          <a:xfrm>
            <a:off x="2609850" y="3298825"/>
            <a:ext cx="1453662" cy="635000"/>
            <a:chOff x="829" y="2104"/>
            <a:chExt cx="992" cy="400"/>
          </a:xfrm>
          <a:solidFill>
            <a:srgbClr val="CCFF99"/>
          </a:solidFill>
        </p:grpSpPr>
        <p:sp>
          <p:nvSpPr>
            <p:cNvPr id="485435" name="Rectangle 59"/>
            <p:cNvSpPr>
              <a:spLocks noChangeArrowheads="1"/>
            </p:cNvSpPr>
            <p:nvPr/>
          </p:nvSpPr>
          <p:spPr bwMode="auto">
            <a:xfrm>
              <a:off x="829" y="2104"/>
              <a:ext cx="992" cy="4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cs-CZ" dirty="0"/>
            </a:p>
          </p:txBody>
        </p:sp>
        <p:sp>
          <p:nvSpPr>
            <p:cNvPr id="485406" name="Rectangle 30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gray">
            <a:xfrm>
              <a:off x="998" y="2246"/>
              <a:ext cx="653" cy="116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buSzPct val="120000"/>
                <a:defRPr sz="1600">
                  <a:solidFill>
                    <a:schemeClr val="tx1"/>
                  </a:solidFill>
                  <a:latin typeface="Arial" pitchFamily="34" charset="0"/>
                </a:defRPr>
              </a:lvl1pPr>
              <a:lvl2pPr marL="341313" indent="-339725" algn="l">
                <a:buSzPct val="120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2pPr>
              <a:lvl3pPr marL="342900" indent="244475" algn="l"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>
                <a:buSzPct val="89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cs-CZ" altLang="cs-CZ" sz="1200" dirty="0">
                  <a:cs typeface="Times New Roman" pitchFamily="18" charset="0"/>
                </a:rPr>
                <a:t>Přímé exporty</a:t>
              </a:r>
              <a:endParaRPr lang="en-US" altLang="cs-CZ" sz="1200" dirty="0">
                <a:cs typeface="Times New Roman" pitchFamily="18" charset="0"/>
              </a:endParaRPr>
            </a:p>
          </p:txBody>
        </p:sp>
      </p:grpSp>
      <p:grpSp>
        <p:nvGrpSpPr>
          <p:cNvPr id="485483" name="Group 107"/>
          <p:cNvGrpSpPr>
            <a:grpSpLocks/>
          </p:cNvGrpSpPr>
          <p:nvPr/>
        </p:nvGrpSpPr>
        <p:grpSpPr bwMode="auto">
          <a:xfrm>
            <a:off x="4598378" y="3298825"/>
            <a:ext cx="1453662" cy="635000"/>
            <a:chOff x="2015" y="2104"/>
            <a:chExt cx="992" cy="400"/>
          </a:xfrm>
          <a:solidFill>
            <a:srgbClr val="CCFF99"/>
          </a:solidFill>
        </p:grpSpPr>
        <p:sp>
          <p:nvSpPr>
            <p:cNvPr id="485436" name="Rectangle 60"/>
            <p:cNvSpPr>
              <a:spLocks noChangeArrowheads="1"/>
            </p:cNvSpPr>
            <p:nvPr/>
          </p:nvSpPr>
          <p:spPr bwMode="auto">
            <a:xfrm>
              <a:off x="2015" y="2104"/>
              <a:ext cx="992" cy="4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cs-CZ" dirty="0"/>
            </a:p>
          </p:txBody>
        </p:sp>
        <p:sp>
          <p:nvSpPr>
            <p:cNvPr id="485407" name="Rectangle 31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gray">
            <a:xfrm>
              <a:off x="2133" y="2189"/>
              <a:ext cx="757" cy="116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buSzPct val="120000"/>
                <a:defRPr sz="1600">
                  <a:solidFill>
                    <a:schemeClr val="tx1"/>
                  </a:solidFill>
                  <a:latin typeface="Arial" pitchFamily="34" charset="0"/>
                </a:defRPr>
              </a:lvl1pPr>
              <a:lvl2pPr marL="341313" indent="-339725" algn="l">
                <a:buSzPct val="120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2pPr>
              <a:lvl3pPr marL="342900" indent="244475" algn="l"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>
                <a:buSzPct val="89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cs-CZ" sz="1200" dirty="0">
                  <a:cs typeface="Times New Roman" pitchFamily="18" charset="0"/>
                </a:rPr>
                <a:t>Licen</a:t>
              </a:r>
              <a:r>
                <a:rPr lang="cs-CZ" altLang="cs-CZ" sz="1200" dirty="0">
                  <a:cs typeface="Times New Roman" pitchFamily="18" charset="0"/>
                </a:rPr>
                <a:t>ce/franšízy</a:t>
              </a:r>
              <a:endParaRPr lang="en-US" altLang="cs-CZ" sz="1200" dirty="0">
                <a:cs typeface="Times New Roman" pitchFamily="18" charset="0"/>
              </a:endParaRPr>
            </a:p>
          </p:txBody>
        </p:sp>
      </p:grpSp>
      <p:grpSp>
        <p:nvGrpSpPr>
          <p:cNvPr id="485533" name="Group 157"/>
          <p:cNvGrpSpPr>
            <a:grpSpLocks/>
          </p:cNvGrpSpPr>
          <p:nvPr/>
        </p:nvGrpSpPr>
        <p:grpSpPr bwMode="auto">
          <a:xfrm>
            <a:off x="8565173" y="4089401"/>
            <a:ext cx="1453662" cy="635000"/>
            <a:chOff x="4802" y="2564"/>
            <a:chExt cx="992" cy="400"/>
          </a:xfrm>
        </p:grpSpPr>
        <p:sp>
          <p:nvSpPr>
            <p:cNvPr id="485442" name="Rectangle 66"/>
            <p:cNvSpPr>
              <a:spLocks noChangeArrowheads="1"/>
            </p:cNvSpPr>
            <p:nvPr/>
          </p:nvSpPr>
          <p:spPr bwMode="auto">
            <a:xfrm>
              <a:off x="4802" y="2564"/>
              <a:ext cx="992" cy="400"/>
            </a:xfrm>
            <a:prstGeom prst="rect">
              <a:avLst/>
            </a:prstGeom>
            <a:solidFill>
              <a:srgbClr val="CCFF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cs-CZ" dirty="0"/>
            </a:p>
          </p:txBody>
        </p:sp>
        <p:sp>
          <p:nvSpPr>
            <p:cNvPr id="485413" name="Rectangle 37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gray">
            <a:xfrm>
              <a:off x="5106" y="2727"/>
              <a:ext cx="384" cy="116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buSzPct val="120000"/>
                <a:defRPr sz="1600">
                  <a:solidFill>
                    <a:schemeClr val="tx1"/>
                  </a:solidFill>
                  <a:latin typeface="Arial" pitchFamily="34" charset="0"/>
                </a:defRPr>
              </a:lvl1pPr>
              <a:lvl2pPr marL="341313" indent="-339725" algn="l">
                <a:buSzPct val="120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2pPr>
              <a:lvl3pPr marL="342900" indent="244475" algn="l"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>
                <a:buSzPct val="89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cs-CZ" altLang="cs-CZ" sz="1200" dirty="0">
                  <a:cs typeface="Times New Roman" pitchFamily="18" charset="0"/>
                </a:rPr>
                <a:t>Akvizice</a:t>
              </a:r>
              <a:endParaRPr lang="en-US" altLang="cs-CZ" sz="1200" dirty="0">
                <a:cs typeface="Times New Roman" pitchFamily="18" charset="0"/>
              </a:endParaRPr>
            </a:p>
          </p:txBody>
        </p:sp>
      </p:grpSp>
      <p:grpSp>
        <p:nvGrpSpPr>
          <p:cNvPr id="485479" name="Group 103"/>
          <p:cNvGrpSpPr>
            <a:grpSpLocks/>
          </p:cNvGrpSpPr>
          <p:nvPr/>
        </p:nvGrpSpPr>
        <p:grpSpPr bwMode="auto">
          <a:xfrm>
            <a:off x="6579577" y="4122738"/>
            <a:ext cx="1453662" cy="635000"/>
            <a:chOff x="3195" y="2613"/>
            <a:chExt cx="992" cy="400"/>
          </a:xfrm>
          <a:solidFill>
            <a:srgbClr val="CCFF99"/>
          </a:solidFill>
        </p:grpSpPr>
        <p:sp>
          <p:nvSpPr>
            <p:cNvPr id="485441" name="Rectangle 65"/>
            <p:cNvSpPr>
              <a:spLocks noChangeArrowheads="1"/>
            </p:cNvSpPr>
            <p:nvPr/>
          </p:nvSpPr>
          <p:spPr bwMode="auto">
            <a:xfrm>
              <a:off x="3195" y="2613"/>
              <a:ext cx="992" cy="4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cs-CZ" dirty="0"/>
            </a:p>
          </p:txBody>
        </p:sp>
        <p:sp>
          <p:nvSpPr>
            <p:cNvPr id="485412" name="Rectangle 36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gray">
            <a:xfrm>
              <a:off x="3453" y="2755"/>
              <a:ext cx="477" cy="116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buSzPct val="120000"/>
                <a:defRPr sz="1600">
                  <a:solidFill>
                    <a:schemeClr val="tx1"/>
                  </a:solidFill>
                  <a:latin typeface="Arial" pitchFamily="34" charset="0"/>
                </a:defRPr>
              </a:lvl1pPr>
              <a:lvl2pPr marL="341313" indent="-339725" algn="l">
                <a:buSzPct val="120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2pPr>
              <a:lvl3pPr marL="342900" indent="244475" algn="l"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>
                <a:buSzPct val="89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cs-CZ" sz="1200" dirty="0">
                  <a:cs typeface="Times New Roman" pitchFamily="18" charset="0"/>
                </a:rPr>
                <a:t>50/50 JVs</a:t>
              </a:r>
            </a:p>
          </p:txBody>
        </p:sp>
      </p:grpSp>
      <p:grpSp>
        <p:nvGrpSpPr>
          <p:cNvPr id="485488" name="Group 112"/>
          <p:cNvGrpSpPr>
            <a:grpSpLocks/>
          </p:cNvGrpSpPr>
          <p:nvPr/>
        </p:nvGrpSpPr>
        <p:grpSpPr bwMode="auto">
          <a:xfrm>
            <a:off x="2614246" y="4122738"/>
            <a:ext cx="1453662" cy="635000"/>
            <a:chOff x="832" y="2613"/>
            <a:chExt cx="992" cy="400"/>
          </a:xfrm>
          <a:solidFill>
            <a:srgbClr val="CCFF99"/>
          </a:solidFill>
        </p:grpSpPr>
        <p:sp>
          <p:nvSpPr>
            <p:cNvPr id="485439" name="Rectangle 63"/>
            <p:cNvSpPr>
              <a:spLocks noChangeArrowheads="1"/>
            </p:cNvSpPr>
            <p:nvPr/>
          </p:nvSpPr>
          <p:spPr bwMode="auto">
            <a:xfrm>
              <a:off x="832" y="2613"/>
              <a:ext cx="992" cy="4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cs-CZ" dirty="0"/>
            </a:p>
          </p:txBody>
        </p:sp>
        <p:sp>
          <p:nvSpPr>
            <p:cNvPr id="485410" name="Rectangle 34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gray">
            <a:xfrm>
              <a:off x="938" y="2755"/>
              <a:ext cx="774" cy="116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buSzPct val="120000"/>
                <a:defRPr sz="1600">
                  <a:solidFill>
                    <a:schemeClr val="tx1"/>
                  </a:solidFill>
                  <a:latin typeface="Arial" pitchFamily="34" charset="0"/>
                </a:defRPr>
              </a:lvl1pPr>
              <a:lvl2pPr marL="341313" indent="-339725" algn="l">
                <a:buSzPct val="120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2pPr>
              <a:lvl3pPr marL="342900" indent="244475" algn="l"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>
                <a:buSzPct val="89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cs-CZ" altLang="cs-CZ" sz="1200" dirty="0">
                  <a:cs typeface="Times New Roman" pitchFamily="18" charset="0"/>
                </a:rPr>
                <a:t>Nepřímé exporty</a:t>
              </a:r>
              <a:endParaRPr lang="en-US" altLang="cs-CZ" sz="1200" dirty="0">
                <a:cs typeface="Times New Roman" pitchFamily="18" charset="0"/>
              </a:endParaRPr>
            </a:p>
          </p:txBody>
        </p:sp>
      </p:grpSp>
      <p:grpSp>
        <p:nvGrpSpPr>
          <p:cNvPr id="485484" name="Group 108"/>
          <p:cNvGrpSpPr>
            <a:grpSpLocks/>
          </p:cNvGrpSpPr>
          <p:nvPr/>
        </p:nvGrpSpPr>
        <p:grpSpPr bwMode="auto">
          <a:xfrm>
            <a:off x="4593981" y="4122738"/>
            <a:ext cx="1453662" cy="635000"/>
            <a:chOff x="2012" y="2613"/>
            <a:chExt cx="992" cy="400"/>
          </a:xfrm>
          <a:solidFill>
            <a:srgbClr val="CCFF99"/>
          </a:solidFill>
        </p:grpSpPr>
        <p:sp>
          <p:nvSpPr>
            <p:cNvPr id="485440" name="Rectangle 64"/>
            <p:cNvSpPr>
              <a:spLocks noChangeArrowheads="1"/>
            </p:cNvSpPr>
            <p:nvPr/>
          </p:nvSpPr>
          <p:spPr bwMode="auto">
            <a:xfrm>
              <a:off x="2012" y="2613"/>
              <a:ext cx="992" cy="4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cs-CZ" dirty="0"/>
            </a:p>
          </p:txBody>
        </p:sp>
        <p:sp>
          <p:nvSpPr>
            <p:cNvPr id="485411" name="Rectangle 35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gray">
            <a:xfrm>
              <a:off x="2108" y="2755"/>
              <a:ext cx="711" cy="116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buSzPct val="120000"/>
                <a:defRPr sz="1600">
                  <a:solidFill>
                    <a:schemeClr val="tx1"/>
                  </a:solidFill>
                  <a:latin typeface="Arial" pitchFamily="34" charset="0"/>
                </a:defRPr>
              </a:lvl1pPr>
              <a:lvl2pPr marL="341313" indent="-339725" algn="l">
                <a:buSzPct val="120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2pPr>
              <a:lvl3pPr marL="342900" indent="244475" algn="l"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>
                <a:buSzPct val="89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Aft>
                  <a:spcPts val="1000"/>
                </a:spcAft>
              </a:pPr>
              <a:r>
                <a:rPr lang="cs-CZ" altLang="cs-CZ" sz="1200" dirty="0">
                  <a:cs typeface="Times New Roman" pitchFamily="18" charset="0"/>
                </a:rPr>
                <a:t>Projekty na klíč</a:t>
              </a:r>
              <a:endParaRPr lang="en-US" altLang="cs-CZ" sz="1200" dirty="0">
                <a:cs typeface="Times New Roman" pitchFamily="18" charset="0"/>
              </a:endParaRPr>
            </a:p>
          </p:txBody>
        </p:sp>
      </p:grpSp>
      <p:grpSp>
        <p:nvGrpSpPr>
          <p:cNvPr id="485534" name="Group 158"/>
          <p:cNvGrpSpPr>
            <a:grpSpLocks/>
          </p:cNvGrpSpPr>
          <p:nvPr/>
        </p:nvGrpSpPr>
        <p:grpSpPr bwMode="auto">
          <a:xfrm>
            <a:off x="8565173" y="4945063"/>
            <a:ext cx="1453662" cy="635000"/>
            <a:chOff x="4805" y="3109"/>
            <a:chExt cx="992" cy="400"/>
          </a:xfrm>
          <a:solidFill>
            <a:srgbClr val="CCFF99"/>
          </a:solidFill>
        </p:grpSpPr>
        <p:sp>
          <p:nvSpPr>
            <p:cNvPr id="485446" name="Rectangle 70"/>
            <p:cNvSpPr>
              <a:spLocks noChangeArrowheads="1"/>
            </p:cNvSpPr>
            <p:nvPr/>
          </p:nvSpPr>
          <p:spPr bwMode="auto">
            <a:xfrm>
              <a:off x="4805" y="3109"/>
              <a:ext cx="992" cy="4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cs-CZ" dirty="0"/>
            </a:p>
          </p:txBody>
        </p:sp>
        <p:sp>
          <p:nvSpPr>
            <p:cNvPr id="485417" name="Rectangle 41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gray">
            <a:xfrm>
              <a:off x="5130" y="3251"/>
              <a:ext cx="339" cy="116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buSzPct val="120000"/>
                <a:defRPr sz="1600">
                  <a:solidFill>
                    <a:schemeClr val="tx1"/>
                  </a:solidFill>
                  <a:latin typeface="Arial" pitchFamily="34" charset="0"/>
                </a:defRPr>
              </a:lvl1pPr>
              <a:lvl2pPr marL="341313" indent="-339725" algn="l">
                <a:buSzPct val="120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2pPr>
              <a:lvl3pPr marL="342900" indent="244475" algn="l"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>
                <a:buSzPct val="89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cs-CZ" altLang="cs-CZ" sz="1200" dirty="0">
                  <a:cs typeface="Times New Roman" pitchFamily="18" charset="0"/>
                </a:rPr>
                <a:t>Ostatní</a:t>
              </a:r>
              <a:endParaRPr lang="en-US" altLang="cs-CZ" sz="1200" dirty="0">
                <a:cs typeface="Times New Roman" pitchFamily="18" charset="0"/>
              </a:endParaRPr>
            </a:p>
          </p:txBody>
        </p:sp>
      </p:grpSp>
      <p:grpSp>
        <p:nvGrpSpPr>
          <p:cNvPr id="485480" name="Group 104"/>
          <p:cNvGrpSpPr>
            <a:grpSpLocks/>
          </p:cNvGrpSpPr>
          <p:nvPr/>
        </p:nvGrpSpPr>
        <p:grpSpPr bwMode="auto">
          <a:xfrm>
            <a:off x="6579577" y="4945063"/>
            <a:ext cx="1453662" cy="635000"/>
            <a:chOff x="3198" y="3122"/>
            <a:chExt cx="992" cy="400"/>
          </a:xfrm>
          <a:solidFill>
            <a:srgbClr val="CCFF99"/>
          </a:solidFill>
        </p:grpSpPr>
        <p:sp>
          <p:nvSpPr>
            <p:cNvPr id="485445" name="Rectangle 69"/>
            <p:cNvSpPr>
              <a:spLocks noChangeArrowheads="1"/>
            </p:cNvSpPr>
            <p:nvPr/>
          </p:nvSpPr>
          <p:spPr bwMode="auto">
            <a:xfrm>
              <a:off x="3198" y="3122"/>
              <a:ext cx="992" cy="4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cs-CZ" dirty="0"/>
            </a:p>
          </p:txBody>
        </p:sp>
        <p:sp>
          <p:nvSpPr>
            <p:cNvPr id="485416" name="Rectangle 40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gray">
            <a:xfrm>
              <a:off x="3391" y="3264"/>
              <a:ext cx="606" cy="116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buSzPct val="120000"/>
                <a:defRPr sz="1600">
                  <a:solidFill>
                    <a:schemeClr val="tx1"/>
                  </a:solidFill>
                  <a:latin typeface="Arial" pitchFamily="34" charset="0"/>
                </a:defRPr>
              </a:lvl1pPr>
              <a:lvl2pPr marL="341313" indent="-339725" algn="l">
                <a:buSzPct val="120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2pPr>
              <a:lvl3pPr marL="342900" indent="244475" algn="l"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>
                <a:buSzPct val="89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cs-CZ" altLang="cs-CZ" sz="1200" dirty="0">
                  <a:cs typeface="Times New Roman" pitchFamily="18" charset="0"/>
                </a:rPr>
                <a:t>Majoritní</a:t>
              </a:r>
              <a:r>
                <a:rPr lang="en-US" altLang="cs-CZ" sz="1200" dirty="0">
                  <a:cs typeface="Times New Roman" pitchFamily="18" charset="0"/>
                </a:rPr>
                <a:t> JVs</a:t>
              </a:r>
            </a:p>
          </p:txBody>
        </p:sp>
      </p:grpSp>
      <p:grpSp>
        <p:nvGrpSpPr>
          <p:cNvPr id="485487" name="Group 111"/>
          <p:cNvGrpSpPr>
            <a:grpSpLocks/>
          </p:cNvGrpSpPr>
          <p:nvPr/>
        </p:nvGrpSpPr>
        <p:grpSpPr bwMode="auto">
          <a:xfrm>
            <a:off x="2609850" y="4945063"/>
            <a:ext cx="1453662" cy="635000"/>
            <a:chOff x="829" y="3122"/>
            <a:chExt cx="992" cy="400"/>
          </a:xfrm>
          <a:solidFill>
            <a:srgbClr val="CCFF99"/>
          </a:solidFill>
        </p:grpSpPr>
        <p:sp>
          <p:nvSpPr>
            <p:cNvPr id="485443" name="Rectangle 67"/>
            <p:cNvSpPr>
              <a:spLocks noChangeArrowheads="1"/>
            </p:cNvSpPr>
            <p:nvPr/>
          </p:nvSpPr>
          <p:spPr bwMode="auto">
            <a:xfrm>
              <a:off x="829" y="3122"/>
              <a:ext cx="992" cy="4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cs-CZ" dirty="0"/>
            </a:p>
          </p:txBody>
        </p:sp>
        <p:sp>
          <p:nvSpPr>
            <p:cNvPr id="485414" name="Rectangle 38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gray">
            <a:xfrm>
              <a:off x="1154" y="3264"/>
              <a:ext cx="339" cy="116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buSzPct val="120000"/>
                <a:defRPr sz="1600">
                  <a:solidFill>
                    <a:schemeClr val="tx1"/>
                  </a:solidFill>
                  <a:latin typeface="Arial" pitchFamily="34" charset="0"/>
                </a:defRPr>
              </a:lvl1pPr>
              <a:lvl2pPr marL="341313" indent="-339725" algn="l">
                <a:buSzPct val="120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2pPr>
              <a:lvl3pPr marL="342900" indent="244475" algn="l"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>
                <a:buSzPct val="89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cs-CZ" altLang="cs-CZ" sz="1200" dirty="0">
                  <a:cs typeface="Times New Roman" pitchFamily="18" charset="0"/>
                </a:rPr>
                <a:t>Ostatní</a:t>
              </a:r>
              <a:endParaRPr lang="en-US" altLang="cs-CZ" sz="1200" dirty="0">
                <a:cs typeface="Times New Roman" pitchFamily="18" charset="0"/>
              </a:endParaRPr>
            </a:p>
          </p:txBody>
        </p:sp>
      </p:grpSp>
      <p:grpSp>
        <p:nvGrpSpPr>
          <p:cNvPr id="485485" name="Group 109"/>
          <p:cNvGrpSpPr>
            <a:grpSpLocks/>
          </p:cNvGrpSpPr>
          <p:nvPr/>
        </p:nvGrpSpPr>
        <p:grpSpPr bwMode="auto">
          <a:xfrm>
            <a:off x="4592343" y="4937547"/>
            <a:ext cx="1453662" cy="635000"/>
            <a:chOff x="2015" y="3122"/>
            <a:chExt cx="992" cy="400"/>
          </a:xfrm>
          <a:solidFill>
            <a:srgbClr val="CCFF99"/>
          </a:solidFill>
        </p:grpSpPr>
        <p:sp>
          <p:nvSpPr>
            <p:cNvPr id="485444" name="Rectangle 68"/>
            <p:cNvSpPr>
              <a:spLocks noChangeArrowheads="1"/>
            </p:cNvSpPr>
            <p:nvPr/>
          </p:nvSpPr>
          <p:spPr bwMode="auto">
            <a:xfrm>
              <a:off x="2015" y="3122"/>
              <a:ext cx="992" cy="4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cs-CZ" dirty="0"/>
            </a:p>
          </p:txBody>
        </p:sp>
        <p:sp>
          <p:nvSpPr>
            <p:cNvPr id="485415" name="Rectangle 39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gray">
            <a:xfrm>
              <a:off x="2116" y="3264"/>
              <a:ext cx="788" cy="116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buSzPct val="120000"/>
                <a:defRPr sz="1600">
                  <a:solidFill>
                    <a:schemeClr val="tx1"/>
                  </a:solidFill>
                  <a:latin typeface="Arial" pitchFamily="34" charset="0"/>
                </a:defRPr>
              </a:lvl1pPr>
              <a:lvl2pPr marL="341313" indent="-339725" algn="l">
                <a:buSzPct val="120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2pPr>
              <a:lvl3pPr marL="342900" indent="244475" algn="l"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>
                <a:buSzPct val="89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cs-CZ" altLang="cs-CZ" sz="1200" dirty="0">
                  <a:cs typeface="Times New Roman" pitchFamily="18" charset="0"/>
                </a:rPr>
                <a:t>Kontraktační V/V</a:t>
              </a:r>
              <a:endParaRPr lang="en-US" altLang="cs-CZ" sz="1200" dirty="0">
                <a:cs typeface="Times New Roman" pitchFamily="18" charset="0"/>
              </a:endParaRPr>
            </a:p>
          </p:txBody>
        </p:sp>
      </p:grpSp>
      <p:grpSp>
        <p:nvGrpSpPr>
          <p:cNvPr id="485531" name="Group 155"/>
          <p:cNvGrpSpPr>
            <a:grpSpLocks/>
          </p:cNvGrpSpPr>
          <p:nvPr/>
        </p:nvGrpSpPr>
        <p:grpSpPr bwMode="auto">
          <a:xfrm>
            <a:off x="8565174" y="2476500"/>
            <a:ext cx="1453662" cy="635000"/>
            <a:chOff x="4805" y="1536"/>
            <a:chExt cx="992" cy="400"/>
          </a:xfrm>
        </p:grpSpPr>
        <p:sp>
          <p:nvSpPr>
            <p:cNvPr id="485428" name="Rectangle 52"/>
            <p:cNvSpPr>
              <a:spLocks noChangeArrowheads="1"/>
            </p:cNvSpPr>
            <p:nvPr/>
          </p:nvSpPr>
          <p:spPr bwMode="auto">
            <a:xfrm>
              <a:off x="4805" y="1536"/>
              <a:ext cx="992" cy="400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cs-CZ" dirty="0"/>
            </a:p>
          </p:txBody>
        </p:sp>
        <p:sp>
          <p:nvSpPr>
            <p:cNvPr id="485405" name="Rectangle 29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gray">
            <a:xfrm>
              <a:off x="4918" y="1621"/>
              <a:ext cx="762" cy="233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buSzPct val="120000"/>
                <a:defRPr sz="1600">
                  <a:solidFill>
                    <a:schemeClr val="tx1"/>
                  </a:solidFill>
                  <a:latin typeface="Arial" pitchFamily="34" charset="0"/>
                </a:defRPr>
              </a:lvl1pPr>
              <a:lvl2pPr marL="341313" indent="-339725" algn="l">
                <a:buSzPct val="120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2pPr>
              <a:lvl3pPr marL="342900" indent="244475" algn="l"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>
                <a:buSzPct val="89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cs-CZ" altLang="cs-CZ" sz="1200" dirty="0">
                  <a:cs typeface="Times New Roman" pitchFamily="18" charset="0"/>
                </a:rPr>
                <a:t>Zcela vlastněné </a:t>
              </a:r>
            </a:p>
            <a:p>
              <a:pPr algn="ctr"/>
              <a:r>
                <a:rPr lang="cs-CZ" altLang="cs-CZ" sz="1200" dirty="0">
                  <a:cs typeface="Times New Roman" pitchFamily="18" charset="0"/>
                </a:rPr>
                <a:t>pobočky</a:t>
              </a:r>
              <a:endParaRPr lang="en-US" altLang="cs-CZ" sz="1200" dirty="0">
                <a:cs typeface="Times New Roman" pitchFamily="18" charset="0"/>
              </a:endParaRPr>
            </a:p>
          </p:txBody>
        </p:sp>
      </p:grpSp>
      <p:grpSp>
        <p:nvGrpSpPr>
          <p:cNvPr id="485477" name="Group 101"/>
          <p:cNvGrpSpPr>
            <a:grpSpLocks/>
          </p:cNvGrpSpPr>
          <p:nvPr/>
        </p:nvGrpSpPr>
        <p:grpSpPr bwMode="auto">
          <a:xfrm>
            <a:off x="6579584" y="2476500"/>
            <a:ext cx="1453663" cy="635000"/>
            <a:chOff x="3198" y="1594"/>
            <a:chExt cx="992" cy="400"/>
          </a:xfrm>
        </p:grpSpPr>
        <p:sp>
          <p:nvSpPr>
            <p:cNvPr id="485427" name="Rectangle 51"/>
            <p:cNvSpPr>
              <a:spLocks noChangeArrowheads="1"/>
            </p:cNvSpPr>
            <p:nvPr/>
          </p:nvSpPr>
          <p:spPr bwMode="auto">
            <a:xfrm>
              <a:off x="3198" y="1594"/>
              <a:ext cx="992" cy="400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cs-CZ" dirty="0"/>
            </a:p>
          </p:txBody>
        </p:sp>
        <p:sp>
          <p:nvSpPr>
            <p:cNvPr id="485404" name="Rectangle 28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gray">
            <a:xfrm>
              <a:off x="3255" y="1679"/>
              <a:ext cx="877" cy="233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buSzPct val="120000"/>
                <a:defRPr sz="1600">
                  <a:solidFill>
                    <a:schemeClr val="tx1"/>
                  </a:solidFill>
                  <a:latin typeface="Arial" pitchFamily="34" charset="0"/>
                </a:defRPr>
              </a:lvl1pPr>
              <a:lvl2pPr marL="341313" indent="-339725" algn="l">
                <a:buSzPct val="120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2pPr>
              <a:lvl3pPr marL="342900" indent="244475" algn="l"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>
                <a:buSzPct val="89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altLang="cs-CZ" sz="1200" dirty="0">
                  <a:cs typeface="Times New Roman" pitchFamily="18" charset="0"/>
                </a:rPr>
                <a:t>Aliance a</a:t>
              </a:r>
              <a:r>
                <a:rPr lang="cs-CZ" altLang="cs-CZ" sz="1200" dirty="0">
                  <a:cs typeface="Times New Roman" pitchFamily="18" charset="0"/>
                </a:rPr>
                <a:t> společné</a:t>
              </a:r>
            </a:p>
            <a:p>
              <a:pPr algn="ctr"/>
              <a:r>
                <a:rPr lang="cs-CZ" altLang="cs-CZ" sz="1200" dirty="0">
                  <a:cs typeface="Times New Roman" pitchFamily="18" charset="0"/>
                </a:rPr>
                <a:t>podniky</a:t>
              </a:r>
              <a:r>
                <a:rPr lang="en-US" altLang="cs-CZ" sz="1200" dirty="0">
                  <a:cs typeface="Times New Roman" pitchFamily="18" charset="0"/>
                </a:rPr>
                <a:t> (JVs)</a:t>
              </a:r>
            </a:p>
          </p:txBody>
        </p:sp>
      </p:grpSp>
      <p:grpSp>
        <p:nvGrpSpPr>
          <p:cNvPr id="485490" name="Group 114"/>
          <p:cNvGrpSpPr>
            <a:grpSpLocks/>
          </p:cNvGrpSpPr>
          <p:nvPr/>
        </p:nvGrpSpPr>
        <p:grpSpPr bwMode="auto">
          <a:xfrm>
            <a:off x="2609850" y="2476500"/>
            <a:ext cx="1453662" cy="635000"/>
            <a:chOff x="829" y="1594"/>
            <a:chExt cx="992" cy="400"/>
          </a:xfrm>
          <a:solidFill>
            <a:srgbClr val="CCFFFF"/>
          </a:solidFill>
        </p:grpSpPr>
        <p:sp>
          <p:nvSpPr>
            <p:cNvPr id="485430" name="Rectangle 54"/>
            <p:cNvSpPr>
              <a:spLocks noChangeArrowheads="1"/>
            </p:cNvSpPr>
            <p:nvPr/>
          </p:nvSpPr>
          <p:spPr bwMode="auto">
            <a:xfrm>
              <a:off x="829" y="1594"/>
              <a:ext cx="992" cy="4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cs-CZ" dirty="0"/>
            </a:p>
          </p:txBody>
        </p:sp>
        <p:sp>
          <p:nvSpPr>
            <p:cNvPr id="485402" name="Rectangle 26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gray">
            <a:xfrm>
              <a:off x="1132" y="1736"/>
              <a:ext cx="385" cy="116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buSzPct val="120000"/>
                <a:defRPr sz="1600">
                  <a:solidFill>
                    <a:schemeClr val="tx1"/>
                  </a:solidFill>
                  <a:latin typeface="Arial" pitchFamily="34" charset="0"/>
                </a:defRPr>
              </a:lvl1pPr>
              <a:lvl2pPr marL="341313" indent="-339725" algn="l">
                <a:buSzPct val="120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2pPr>
              <a:lvl3pPr marL="342900" indent="244475" algn="l"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>
                <a:buSzPct val="89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cs-CZ" sz="1200" dirty="0">
                  <a:cs typeface="Times New Roman" pitchFamily="18" charset="0"/>
                </a:rPr>
                <a:t>Export</a:t>
              </a:r>
              <a:r>
                <a:rPr lang="cs-CZ" altLang="cs-CZ" sz="1200" dirty="0">
                  <a:cs typeface="Times New Roman" pitchFamily="18" charset="0"/>
                </a:rPr>
                <a:t>y</a:t>
              </a:r>
              <a:r>
                <a:rPr lang="en-US" altLang="cs-CZ" sz="1200" dirty="0">
                  <a:cs typeface="Times New Roman" pitchFamily="18" charset="0"/>
                </a:rPr>
                <a:t> </a:t>
              </a:r>
            </a:p>
          </p:txBody>
        </p:sp>
      </p:grpSp>
      <p:grpSp>
        <p:nvGrpSpPr>
          <p:cNvPr id="485482" name="Group 106"/>
          <p:cNvGrpSpPr>
            <a:grpSpLocks/>
          </p:cNvGrpSpPr>
          <p:nvPr/>
        </p:nvGrpSpPr>
        <p:grpSpPr bwMode="auto">
          <a:xfrm>
            <a:off x="4598382" y="2476500"/>
            <a:ext cx="1453663" cy="635000"/>
            <a:chOff x="2015" y="1594"/>
            <a:chExt cx="992" cy="400"/>
          </a:xfrm>
          <a:solidFill>
            <a:srgbClr val="CCFFFF"/>
          </a:solidFill>
        </p:grpSpPr>
        <p:sp>
          <p:nvSpPr>
            <p:cNvPr id="485429" name="Rectangle 53"/>
            <p:cNvSpPr>
              <a:spLocks noChangeArrowheads="1"/>
            </p:cNvSpPr>
            <p:nvPr/>
          </p:nvSpPr>
          <p:spPr bwMode="auto">
            <a:xfrm>
              <a:off x="2015" y="1594"/>
              <a:ext cx="992" cy="4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cs-CZ" dirty="0"/>
            </a:p>
          </p:txBody>
        </p:sp>
        <p:sp>
          <p:nvSpPr>
            <p:cNvPr id="485403" name="Rectangle 2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2112" y="1679"/>
              <a:ext cx="792" cy="233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buSzPct val="120000"/>
                <a:defRPr sz="1600">
                  <a:solidFill>
                    <a:schemeClr val="tx1"/>
                  </a:solidFill>
                  <a:latin typeface="Arial" pitchFamily="34" charset="0"/>
                </a:defRPr>
              </a:lvl1pPr>
              <a:lvl2pPr marL="341313" indent="-339725" algn="l">
                <a:buSzPct val="120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2pPr>
              <a:lvl3pPr marL="342900" indent="244475" algn="l"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>
                <a:buSzPct val="89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1588" lvl="1" indent="0" algn="ctr">
                <a:buNone/>
              </a:pPr>
              <a:r>
                <a:rPr lang="cs-CZ" altLang="cs-CZ" sz="1200" dirty="0">
                  <a:cs typeface="Times New Roman" pitchFamily="18" charset="0"/>
                </a:rPr>
                <a:t>Smlouvou </a:t>
              </a:r>
            </a:p>
            <a:p>
              <a:pPr algn="ctr">
                <a:spcAft>
                  <a:spcPts val="1000"/>
                </a:spcAft>
              </a:pPr>
              <a:r>
                <a:rPr lang="cs-CZ" altLang="cs-CZ" sz="1200" dirty="0">
                  <a:cs typeface="Times New Roman" pitchFamily="18" charset="0"/>
                </a:rPr>
                <a:t>zaručené vstupy</a:t>
              </a:r>
              <a:r>
                <a:rPr lang="en-US" altLang="cs-CZ" sz="1200" dirty="0">
                  <a:cs typeface="Times New Roman" pitchFamily="18" charset="0"/>
                </a:rPr>
                <a:t> </a:t>
              </a:r>
            </a:p>
          </p:txBody>
        </p:sp>
      </p:grpSp>
      <p:grpSp>
        <p:nvGrpSpPr>
          <p:cNvPr id="485486" name="Group 110"/>
          <p:cNvGrpSpPr>
            <a:grpSpLocks/>
          </p:cNvGrpSpPr>
          <p:nvPr/>
        </p:nvGrpSpPr>
        <p:grpSpPr bwMode="auto">
          <a:xfrm>
            <a:off x="4596912" y="5768975"/>
            <a:ext cx="1453662" cy="635000"/>
            <a:chOff x="2015" y="3634"/>
            <a:chExt cx="992" cy="400"/>
          </a:xfrm>
          <a:solidFill>
            <a:srgbClr val="CCFF99"/>
          </a:solidFill>
        </p:grpSpPr>
        <p:sp>
          <p:nvSpPr>
            <p:cNvPr id="485464" name="Rectangle 88"/>
            <p:cNvSpPr>
              <a:spLocks noChangeArrowheads="1"/>
            </p:cNvSpPr>
            <p:nvPr/>
          </p:nvSpPr>
          <p:spPr bwMode="auto">
            <a:xfrm>
              <a:off x="2015" y="3634"/>
              <a:ext cx="992" cy="4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cs-CZ" dirty="0"/>
            </a:p>
          </p:txBody>
        </p:sp>
        <p:sp>
          <p:nvSpPr>
            <p:cNvPr id="485418" name="Rectangle 42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2075" y="3777"/>
              <a:ext cx="867" cy="116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buSzPct val="120000"/>
                <a:defRPr sz="1600">
                  <a:solidFill>
                    <a:schemeClr val="tx1"/>
                  </a:solidFill>
                  <a:latin typeface="Arial" pitchFamily="34" charset="0"/>
                </a:defRPr>
              </a:lvl1pPr>
              <a:lvl2pPr marL="341313" indent="-339725" algn="l">
                <a:buSzPct val="120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2pPr>
              <a:lvl3pPr marL="342900" indent="244475" algn="l"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>
                <a:buSzPct val="8900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cs-CZ" altLang="cs-CZ" sz="1200" dirty="0">
                  <a:cs typeface="Times New Roman" pitchFamily="18" charset="0"/>
                </a:rPr>
                <a:t>Sdílený </a:t>
              </a:r>
              <a:r>
                <a:rPr lang="en-US" altLang="cs-CZ" sz="1200" dirty="0">
                  <a:cs typeface="Times New Roman" pitchFamily="18" charset="0"/>
                </a:rPr>
                <a:t>marketing </a:t>
              </a:r>
            </a:p>
          </p:txBody>
        </p:sp>
      </p:grpSp>
      <p:sp>
        <p:nvSpPr>
          <p:cNvPr id="485473" name="Oval 97"/>
          <p:cNvSpPr>
            <a:spLocks noChangeArrowheads="1"/>
          </p:cNvSpPr>
          <p:nvPr/>
        </p:nvSpPr>
        <p:spPr bwMode="auto">
          <a:xfrm>
            <a:off x="6383216" y="5772150"/>
            <a:ext cx="1746738" cy="62865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0" tIns="0" rIns="0" bIns="0" anchor="ctr"/>
          <a:lstStyle/>
          <a:p>
            <a:r>
              <a:rPr lang="en-US" altLang="cs-CZ" sz="1200" dirty="0"/>
              <a:t>Strategic</a:t>
            </a:r>
            <a:r>
              <a:rPr lang="cs-CZ" altLang="cs-CZ" sz="1200" dirty="0"/>
              <a:t>ké aliance</a:t>
            </a:r>
            <a:endParaRPr lang="en-US" altLang="cs-CZ" sz="1200" dirty="0"/>
          </a:p>
        </p:txBody>
      </p:sp>
      <p:cxnSp>
        <p:nvCxnSpPr>
          <p:cNvPr id="485561" name="AutoShape 185"/>
          <p:cNvCxnSpPr>
            <a:cxnSpLocks noChangeShapeType="1"/>
            <a:stCxn id="485430" idx="1"/>
            <a:endCxn id="485435" idx="1"/>
          </p:cNvCxnSpPr>
          <p:nvPr/>
        </p:nvCxnSpPr>
        <p:spPr bwMode="auto">
          <a:xfrm rot="10800000" flipH="1" flipV="1">
            <a:off x="2596661" y="2794002"/>
            <a:ext cx="1466" cy="822325"/>
          </a:xfrm>
          <a:prstGeom prst="bentConnector3">
            <a:avLst>
              <a:gd name="adj1" fmla="val -13500000"/>
            </a:avLst>
          </a:prstGeom>
          <a:noFill/>
          <a:ln w="2857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5562" name="AutoShape 186"/>
          <p:cNvCxnSpPr>
            <a:cxnSpLocks noChangeShapeType="1"/>
            <a:stCxn id="485435" idx="1"/>
            <a:endCxn id="485439" idx="1"/>
          </p:cNvCxnSpPr>
          <p:nvPr/>
        </p:nvCxnSpPr>
        <p:spPr bwMode="auto">
          <a:xfrm rot="10800000" flipH="1" flipV="1">
            <a:off x="2596663" y="3616327"/>
            <a:ext cx="4397" cy="823913"/>
          </a:xfrm>
          <a:prstGeom prst="bentConnector3">
            <a:avLst>
              <a:gd name="adj1" fmla="val -4500000"/>
            </a:avLst>
          </a:prstGeom>
          <a:noFill/>
          <a:ln w="2857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5563" name="AutoShape 187"/>
          <p:cNvCxnSpPr>
            <a:cxnSpLocks noChangeShapeType="1"/>
            <a:stCxn id="485439" idx="1"/>
            <a:endCxn id="485443" idx="1"/>
          </p:cNvCxnSpPr>
          <p:nvPr/>
        </p:nvCxnSpPr>
        <p:spPr bwMode="auto">
          <a:xfrm rot="10800000" flipV="1">
            <a:off x="2596663" y="4440240"/>
            <a:ext cx="4397" cy="822325"/>
          </a:xfrm>
          <a:prstGeom prst="bentConnector3">
            <a:avLst>
              <a:gd name="adj1" fmla="val 4600000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5564" name="AutoShape 188"/>
          <p:cNvCxnSpPr>
            <a:cxnSpLocks noChangeShapeType="1"/>
            <a:stCxn id="485429" idx="1"/>
            <a:endCxn id="485436" idx="1"/>
          </p:cNvCxnSpPr>
          <p:nvPr/>
        </p:nvCxnSpPr>
        <p:spPr bwMode="auto">
          <a:xfrm rot="10800000" flipH="1" flipV="1">
            <a:off x="4585190" y="2794002"/>
            <a:ext cx="1465" cy="822325"/>
          </a:xfrm>
          <a:prstGeom prst="bentConnector3">
            <a:avLst>
              <a:gd name="adj1" fmla="val -13500000"/>
            </a:avLst>
          </a:prstGeom>
          <a:noFill/>
          <a:ln w="2857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5565" name="AutoShape 189"/>
          <p:cNvCxnSpPr>
            <a:cxnSpLocks noChangeShapeType="1"/>
            <a:stCxn id="485436" idx="1"/>
            <a:endCxn id="485440" idx="1"/>
          </p:cNvCxnSpPr>
          <p:nvPr/>
        </p:nvCxnSpPr>
        <p:spPr bwMode="auto">
          <a:xfrm rot="10800000" flipV="1">
            <a:off x="4580794" y="3616327"/>
            <a:ext cx="4397" cy="823913"/>
          </a:xfrm>
          <a:prstGeom prst="bentConnector3">
            <a:avLst>
              <a:gd name="adj1" fmla="val 4600000"/>
            </a:avLst>
          </a:prstGeom>
          <a:noFill/>
          <a:ln w="2857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5566" name="AutoShape 190"/>
          <p:cNvCxnSpPr>
            <a:cxnSpLocks noChangeShapeType="1"/>
            <a:stCxn id="485440" idx="1"/>
            <a:endCxn id="485444" idx="1"/>
          </p:cNvCxnSpPr>
          <p:nvPr/>
        </p:nvCxnSpPr>
        <p:spPr bwMode="auto">
          <a:xfrm rot="10800000" flipV="1">
            <a:off x="4592343" y="4440238"/>
            <a:ext cx="1638" cy="814809"/>
          </a:xfrm>
          <a:prstGeom prst="bentConnector3">
            <a:avLst>
              <a:gd name="adj1" fmla="val 14056044"/>
            </a:avLst>
          </a:prstGeom>
          <a:noFill/>
          <a:ln w="2857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5567" name="AutoShape 191"/>
          <p:cNvCxnSpPr>
            <a:cxnSpLocks noChangeShapeType="1"/>
            <a:stCxn id="485444" idx="1"/>
            <a:endCxn id="485464" idx="1"/>
          </p:cNvCxnSpPr>
          <p:nvPr/>
        </p:nvCxnSpPr>
        <p:spPr bwMode="auto">
          <a:xfrm rot="10800000" flipH="1" flipV="1">
            <a:off x="4592343" y="5255047"/>
            <a:ext cx="4569" cy="831428"/>
          </a:xfrm>
          <a:prstGeom prst="bentConnector3">
            <a:avLst>
              <a:gd name="adj1" fmla="val -5003283"/>
            </a:avLst>
          </a:prstGeom>
          <a:noFill/>
          <a:ln w="2857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5568" name="AutoShape 192"/>
          <p:cNvCxnSpPr>
            <a:cxnSpLocks noChangeShapeType="1"/>
            <a:stCxn id="485427" idx="1"/>
            <a:endCxn id="485437" idx="1"/>
          </p:cNvCxnSpPr>
          <p:nvPr/>
        </p:nvCxnSpPr>
        <p:spPr bwMode="auto">
          <a:xfrm rot="10800000" flipH="1" flipV="1">
            <a:off x="6566390" y="2794002"/>
            <a:ext cx="1465" cy="822325"/>
          </a:xfrm>
          <a:prstGeom prst="bentConnector3">
            <a:avLst>
              <a:gd name="adj1" fmla="val -13500000"/>
            </a:avLst>
          </a:prstGeom>
          <a:noFill/>
          <a:ln w="2857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5569" name="AutoShape 193"/>
          <p:cNvCxnSpPr>
            <a:cxnSpLocks noChangeShapeType="1"/>
            <a:stCxn id="485437" idx="1"/>
            <a:endCxn id="485441" idx="1"/>
          </p:cNvCxnSpPr>
          <p:nvPr/>
        </p:nvCxnSpPr>
        <p:spPr bwMode="auto">
          <a:xfrm rot="10800000" flipH="1" flipV="1">
            <a:off x="6566390" y="3616327"/>
            <a:ext cx="1465" cy="823913"/>
          </a:xfrm>
          <a:prstGeom prst="bentConnector3">
            <a:avLst>
              <a:gd name="adj1" fmla="val -13500000"/>
            </a:avLst>
          </a:prstGeom>
          <a:noFill/>
          <a:ln w="2857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5570" name="AutoShape 194"/>
          <p:cNvCxnSpPr>
            <a:cxnSpLocks noChangeShapeType="1"/>
            <a:stCxn id="485441" idx="1"/>
            <a:endCxn id="485445" idx="1"/>
          </p:cNvCxnSpPr>
          <p:nvPr/>
        </p:nvCxnSpPr>
        <p:spPr bwMode="auto">
          <a:xfrm rot="10800000" flipH="1" flipV="1">
            <a:off x="6566390" y="4440240"/>
            <a:ext cx="1465" cy="822325"/>
          </a:xfrm>
          <a:prstGeom prst="bentConnector3">
            <a:avLst>
              <a:gd name="adj1" fmla="val -13500000"/>
            </a:avLst>
          </a:prstGeom>
          <a:noFill/>
          <a:ln w="2857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5575" name="AutoShape 199"/>
          <p:cNvCxnSpPr>
            <a:cxnSpLocks noChangeShapeType="1"/>
            <a:stCxn id="485428" idx="1"/>
            <a:endCxn id="485438" idx="1"/>
          </p:cNvCxnSpPr>
          <p:nvPr/>
        </p:nvCxnSpPr>
        <p:spPr bwMode="auto">
          <a:xfrm rot="10800000" flipH="1" flipV="1">
            <a:off x="8551985" y="2794002"/>
            <a:ext cx="1466" cy="822325"/>
          </a:xfrm>
          <a:prstGeom prst="bentConnector3">
            <a:avLst>
              <a:gd name="adj1" fmla="val -13500000"/>
            </a:avLst>
          </a:prstGeom>
          <a:noFill/>
          <a:ln w="2857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5578" name="AutoShape 202"/>
          <p:cNvCxnSpPr>
            <a:cxnSpLocks noChangeShapeType="1"/>
            <a:stCxn id="485438" idx="1"/>
            <a:endCxn id="485442" idx="1"/>
          </p:cNvCxnSpPr>
          <p:nvPr/>
        </p:nvCxnSpPr>
        <p:spPr bwMode="auto">
          <a:xfrm rot="10800000" flipV="1">
            <a:off x="8565175" y="3616325"/>
            <a:ext cx="5" cy="790576"/>
          </a:xfrm>
          <a:prstGeom prst="bentConnector3">
            <a:avLst>
              <a:gd name="adj1" fmla="val 4572100000"/>
            </a:avLst>
          </a:prstGeom>
          <a:noFill/>
          <a:ln w="2857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5579" name="AutoShape 203"/>
          <p:cNvCxnSpPr>
            <a:cxnSpLocks noChangeShapeType="1"/>
            <a:stCxn id="485442" idx="1"/>
            <a:endCxn id="485446" idx="1"/>
          </p:cNvCxnSpPr>
          <p:nvPr/>
        </p:nvCxnSpPr>
        <p:spPr bwMode="auto">
          <a:xfrm rot="10800000" flipV="1">
            <a:off x="8565173" y="4406901"/>
            <a:ext cx="12700" cy="855662"/>
          </a:xfrm>
          <a:prstGeom prst="bentConnector3">
            <a:avLst>
              <a:gd name="adj1" fmla="val 1800000"/>
            </a:avLst>
          </a:prstGeom>
          <a:noFill/>
          <a:ln w="2857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5580" name="AutoShape 204"/>
          <p:cNvCxnSpPr>
            <a:cxnSpLocks noChangeShapeType="1"/>
            <a:stCxn id="485419" idx="3"/>
            <a:endCxn id="485420" idx="0"/>
          </p:cNvCxnSpPr>
          <p:nvPr/>
        </p:nvCxnSpPr>
        <p:spPr bwMode="auto">
          <a:xfrm>
            <a:off x="7001608" y="1257302"/>
            <a:ext cx="1296866" cy="423863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5581" name="AutoShape 205"/>
          <p:cNvCxnSpPr>
            <a:cxnSpLocks noChangeShapeType="1"/>
            <a:stCxn id="485419" idx="1"/>
            <a:endCxn id="485421" idx="0"/>
          </p:cNvCxnSpPr>
          <p:nvPr/>
        </p:nvCxnSpPr>
        <p:spPr bwMode="auto">
          <a:xfrm rot="10800000" flipV="1">
            <a:off x="4330213" y="1257302"/>
            <a:ext cx="1296865" cy="506413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5584" name="AutoShape 208"/>
          <p:cNvCxnSpPr>
            <a:cxnSpLocks noChangeShapeType="1"/>
            <a:stCxn id="485421" idx="3"/>
            <a:endCxn id="485429" idx="0"/>
          </p:cNvCxnSpPr>
          <p:nvPr/>
        </p:nvCxnSpPr>
        <p:spPr bwMode="auto">
          <a:xfrm>
            <a:off x="5017478" y="2019302"/>
            <a:ext cx="307731" cy="442913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5585" name="AutoShape 209"/>
          <p:cNvCxnSpPr>
            <a:cxnSpLocks noChangeShapeType="1"/>
            <a:stCxn id="485421" idx="1"/>
            <a:endCxn id="485430" idx="0"/>
          </p:cNvCxnSpPr>
          <p:nvPr/>
        </p:nvCxnSpPr>
        <p:spPr bwMode="auto">
          <a:xfrm rot="10800000" flipV="1">
            <a:off x="3336683" y="2019302"/>
            <a:ext cx="306265" cy="442913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5586" name="AutoShape 210"/>
          <p:cNvCxnSpPr>
            <a:cxnSpLocks noChangeShapeType="1"/>
            <a:stCxn id="485420" idx="3"/>
            <a:endCxn id="485428" idx="0"/>
          </p:cNvCxnSpPr>
          <p:nvPr/>
        </p:nvCxnSpPr>
        <p:spPr bwMode="auto">
          <a:xfrm>
            <a:off x="8985738" y="1936752"/>
            <a:ext cx="306266" cy="525463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5587" name="AutoShape 211"/>
          <p:cNvCxnSpPr>
            <a:cxnSpLocks noChangeShapeType="1"/>
            <a:stCxn id="485420" idx="1"/>
            <a:endCxn id="485427" idx="0"/>
          </p:cNvCxnSpPr>
          <p:nvPr/>
        </p:nvCxnSpPr>
        <p:spPr bwMode="auto">
          <a:xfrm rot="10800000" flipV="1">
            <a:off x="7306408" y="1936752"/>
            <a:ext cx="304800" cy="525463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5589" name="Text Box 21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1638302" y="6496051"/>
            <a:ext cx="8455269" cy="401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296" tIns="46648" rIns="93296" bIns="46648">
            <a:spAutoFit/>
          </a:bodyPr>
          <a:lstStyle>
            <a:lvl1pPr algn="l" defTabSz="171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6725" algn="l" defTabSz="171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33450" algn="l" defTabSz="171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00175" algn="l" defTabSz="171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65313" algn="l" defTabSz="171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22513" defTabSz="1714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79713" defTabSz="1714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36913" defTabSz="1714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94113" defTabSz="1714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cs-CZ" sz="1000" dirty="0">
                <a:latin typeface="Arial" pitchFamily="34" charset="0"/>
                <a:cs typeface="Times New Roman" pitchFamily="18" charset="0"/>
              </a:rPr>
              <a:t>Source: Adapted from Pan, Y. and D. Tse, “The Hierarchical Model of Market Entry Modes,” Journal of International Business Studies, 31 (2000), 535-545 </a:t>
            </a:r>
          </a:p>
        </p:txBody>
      </p:sp>
      <p:pic>
        <p:nvPicPr>
          <p:cNvPr id="86" name="Obrázek 85">
            <a:extLst>
              <a:ext uri="{FF2B5EF4-FFF2-40B4-BE49-F238E27FC236}">
                <a16:creationId xmlns:a16="http://schemas.microsoft.com/office/drawing/2014/main" id="{5B77F0BD-2043-4295-994D-F983DE071AC7}"/>
              </a:ext>
            </a:extLst>
          </p:cNvPr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200" y="38261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7451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7568" y="404664"/>
            <a:ext cx="7772400" cy="65261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 eaLnBrk="1" hangingPunct="1"/>
            <a:r>
              <a:rPr lang="cs-CZ" sz="3200" dirty="0">
                <a:solidFill>
                  <a:srgbClr val="008080"/>
                </a:solidFill>
              </a:rPr>
              <a:t>Export</a:t>
            </a:r>
            <a:endParaRPr lang="en-US" sz="3200" dirty="0">
              <a:solidFill>
                <a:srgbClr val="008080"/>
              </a:solidFill>
            </a:endParaRP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9576" y="1700808"/>
            <a:ext cx="3582988" cy="4608512"/>
          </a:xfrm>
          <a:solidFill>
            <a:srgbClr val="FFFF00"/>
          </a:solidFill>
        </p:spPr>
        <p:txBody>
          <a:bodyPr/>
          <a:lstStyle/>
          <a:p>
            <a:pPr eaLnBrk="1" hangingPunct="1">
              <a:buFont typeface="Wingdings" pitchFamily="-111" charset="2"/>
              <a:buNone/>
            </a:pPr>
            <a:r>
              <a:rPr lang="cs-CZ" sz="2600" b="1" dirty="0"/>
              <a:t>Výhody</a:t>
            </a:r>
            <a:endParaRPr lang="en-US" sz="2600" b="1" dirty="0"/>
          </a:p>
          <a:p>
            <a:pPr eaLnBrk="1" hangingPunct="1"/>
            <a:r>
              <a:rPr lang="cs-CZ" sz="2600" dirty="0"/>
              <a:t>Nejsou zapotřebí provozní kapacity v hostitelské zemi</a:t>
            </a:r>
            <a:endParaRPr lang="en-US" sz="2600" dirty="0"/>
          </a:p>
          <a:p>
            <a:pPr eaLnBrk="1" hangingPunct="1"/>
            <a:r>
              <a:rPr lang="cs-CZ" sz="2600" dirty="0"/>
              <a:t>Úspory z rozsahu v domácí zemi</a:t>
            </a:r>
            <a:endParaRPr lang="en-US" sz="2600" dirty="0"/>
          </a:p>
          <a:p>
            <a:pPr eaLnBrk="1" hangingPunct="1"/>
            <a:r>
              <a:rPr lang="cs-CZ" sz="2600" dirty="0"/>
              <a:t>Exportní marketingové příležitosti usnadňuje Internet</a:t>
            </a:r>
            <a:endParaRPr lang="en-US" sz="2600" dirty="0"/>
          </a:p>
        </p:txBody>
      </p:sp>
      <p:sp>
        <p:nvSpPr>
          <p:cNvPr id="3317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384032" y="1772816"/>
            <a:ext cx="3582988" cy="446449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buFont typeface="Wingdings" pitchFamily="-111" charset="2"/>
              <a:buNone/>
            </a:pPr>
            <a:r>
              <a:rPr lang="cs-CZ" sz="2600" b="1" dirty="0"/>
              <a:t>Nevýhody</a:t>
            </a:r>
            <a:endParaRPr lang="en-US" sz="2600" b="1" dirty="0"/>
          </a:p>
          <a:p>
            <a:pPr eaLnBrk="1" hangingPunct="1"/>
            <a:r>
              <a:rPr lang="cs-CZ" sz="2600" dirty="0"/>
              <a:t>Ztráta lokalizační výhody v hostitelské zemi</a:t>
            </a:r>
            <a:endParaRPr lang="en-US" sz="2600" dirty="0"/>
          </a:p>
          <a:p>
            <a:pPr eaLnBrk="1" hangingPunct="1"/>
            <a:r>
              <a:rPr lang="cs-CZ" sz="2600" dirty="0"/>
              <a:t>Závislost na zprostředkovatelích exportu</a:t>
            </a:r>
            <a:endParaRPr lang="en-US" sz="2600" dirty="0"/>
          </a:p>
          <a:p>
            <a:pPr eaLnBrk="1" hangingPunct="1"/>
            <a:r>
              <a:rPr lang="cs-CZ" sz="2600" dirty="0"/>
              <a:t>Působení obchodních bariér</a:t>
            </a:r>
          </a:p>
          <a:p>
            <a:pPr eaLnBrk="1" hangingPunct="1"/>
            <a:r>
              <a:rPr lang="cs-CZ" sz="2600" dirty="0"/>
              <a:t>Přepravní náklady</a:t>
            </a:r>
            <a:endParaRPr lang="en-US" sz="26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AA9CA-38EA-41E8-82E5-EED75ACCF774}" type="slidenum">
              <a:rPr lang="cs-CZ" smtClean="0"/>
              <a:pPr/>
              <a:t>29</a:t>
            </a:fld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BAAF5C4-B32C-4054-9D4F-735B611394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451970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177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31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31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31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3178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31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317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17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317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317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79" grpId="0" build="p" animBg="1"/>
      <p:bldP spid="331780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39704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0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28808" y="2135217"/>
            <a:ext cx="4573076" cy="24712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/>
              <a:t>Strategie </a:t>
            </a:r>
          </a:p>
          <a:p>
            <a:r>
              <a:rPr lang="cs-CZ" sz="4000" b="1" dirty="0"/>
              <a:t>v mezinárodním kontextu</a:t>
            </a:r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019800" y="1724179"/>
            <a:ext cx="5410200" cy="39812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9875" indent="-269875">
              <a:buFont typeface="+mj-lt"/>
              <a:buAutoNum type="arabicPeriod"/>
            </a:pPr>
            <a:r>
              <a:rPr lang="cs-CZ" sz="2400" b="1" dirty="0"/>
              <a:t>Globalizace světové ekonomiky</a:t>
            </a:r>
          </a:p>
          <a:p>
            <a:pPr marL="269875" indent="-269875">
              <a:buFont typeface="+mj-lt"/>
              <a:buAutoNum type="arabicPeriod"/>
            </a:pPr>
            <a:r>
              <a:rPr lang="cs-CZ" sz="2400" b="1" dirty="0"/>
              <a:t>Geografické zdroje konkurenční výhody</a:t>
            </a:r>
          </a:p>
          <a:p>
            <a:pPr marL="269875" indent="-269875">
              <a:buFont typeface="+mj-lt"/>
              <a:buAutoNum type="arabicPeriod"/>
            </a:pPr>
            <a:r>
              <a:rPr lang="cs-CZ" sz="2400" b="1" dirty="0"/>
              <a:t>Podnik v globálním prostředí</a:t>
            </a:r>
          </a:p>
          <a:p>
            <a:pPr marL="269875" indent="-269875">
              <a:buFont typeface="+mj-lt"/>
              <a:buAutoNum type="arabicPeriod"/>
            </a:pPr>
            <a:r>
              <a:rPr lang="cs-CZ" sz="2400" b="1" dirty="0"/>
              <a:t>Strategie firem v globální společnosti</a:t>
            </a:r>
          </a:p>
          <a:p>
            <a:pPr marL="269875" indent="-269875">
              <a:buFont typeface="+mj-lt"/>
              <a:buAutoNum type="arabicPeriod"/>
            </a:pPr>
            <a:r>
              <a:rPr lang="cs-CZ" sz="2400" b="1" dirty="0"/>
              <a:t>Výběr mezinárodních trhů</a:t>
            </a:r>
          </a:p>
          <a:p>
            <a:pPr marL="269875" indent="-269875">
              <a:buFont typeface="+mj-lt"/>
              <a:buAutoNum type="arabicPeriod"/>
            </a:pPr>
            <a:r>
              <a:rPr lang="cs-CZ" sz="2400" b="1" dirty="0"/>
              <a:t>Formy vstupu na zahraniční trh</a:t>
            </a:r>
          </a:p>
          <a:p>
            <a:pPr marL="269875" indent="-269875">
              <a:buFont typeface="+mj-lt"/>
              <a:buAutoNum type="arabicPeriod"/>
            </a:pPr>
            <a:r>
              <a:rPr lang="cs-CZ" sz="2400" b="1" dirty="0"/>
              <a:t>Výhody a nevýhody zahraničních operací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184212" y="4021689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7568" y="332656"/>
            <a:ext cx="7772400" cy="724619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 eaLnBrk="1" hangingPunct="1"/>
            <a:r>
              <a:rPr lang="cs-CZ" sz="3200" dirty="0">
                <a:solidFill>
                  <a:srgbClr val="008080"/>
                </a:solidFill>
              </a:rPr>
              <a:t>Společné podniky a aliance</a:t>
            </a:r>
            <a:endParaRPr lang="en-US" sz="3200" dirty="0">
              <a:solidFill>
                <a:srgbClr val="008080"/>
              </a:solidFill>
            </a:endParaRPr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3117" y="1700808"/>
            <a:ext cx="3582988" cy="4392488"/>
          </a:xfrm>
          <a:solidFill>
            <a:srgbClr val="FFFF00"/>
          </a:solidFill>
        </p:spPr>
        <p:txBody>
          <a:bodyPr/>
          <a:lstStyle/>
          <a:p>
            <a:pPr eaLnBrk="1" hangingPunct="1">
              <a:buFont typeface="Wingdings" pitchFamily="-111" charset="2"/>
              <a:buNone/>
            </a:pPr>
            <a:r>
              <a:rPr lang="cs-CZ" sz="2600" b="1" dirty="0"/>
              <a:t>Výhody</a:t>
            </a:r>
            <a:endParaRPr lang="en-US" sz="2600" b="1" dirty="0"/>
          </a:p>
          <a:p>
            <a:pPr eaLnBrk="1" hangingPunct="1"/>
            <a:r>
              <a:rPr lang="cs-CZ" sz="2600" dirty="0"/>
              <a:t>Sdílení investičního rizika</a:t>
            </a:r>
            <a:endParaRPr lang="en-US" sz="2600" dirty="0"/>
          </a:p>
          <a:p>
            <a:pPr eaLnBrk="1" hangingPunct="1"/>
            <a:r>
              <a:rPr lang="cs-CZ" sz="2600" dirty="0"/>
              <a:t>Komplementární zdroje</a:t>
            </a:r>
            <a:endParaRPr lang="en-US" sz="2600" dirty="0"/>
          </a:p>
          <a:p>
            <a:pPr eaLnBrk="1" hangingPunct="1"/>
            <a:r>
              <a:rPr lang="cs-CZ" sz="2600" dirty="0"/>
              <a:t>Mohou být vyžadovány pro vstup na trhy</a:t>
            </a:r>
            <a:endParaRPr lang="en-US" sz="2600" dirty="0"/>
          </a:p>
        </p:txBody>
      </p:sp>
      <p:sp>
        <p:nvSpPr>
          <p:cNvPr id="3338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312024" y="1700808"/>
            <a:ext cx="3582988" cy="4392488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buFont typeface="Wingdings" pitchFamily="-111" charset="2"/>
              <a:buNone/>
            </a:pPr>
            <a:r>
              <a:rPr lang="cs-CZ" sz="2600" b="1" dirty="0"/>
              <a:t>Nevýhody</a:t>
            </a:r>
            <a:endParaRPr lang="en-US" sz="2600" b="1" dirty="0"/>
          </a:p>
          <a:p>
            <a:pPr eaLnBrk="1" hangingPunct="1"/>
            <a:r>
              <a:rPr lang="cs-CZ" sz="2600" dirty="0"/>
              <a:t>Obtížné nalezení partnera</a:t>
            </a:r>
            <a:endParaRPr lang="en-US" sz="2600" dirty="0"/>
          </a:p>
          <a:p>
            <a:pPr eaLnBrk="1" hangingPunct="1"/>
            <a:r>
              <a:rPr lang="cs-CZ" sz="2600" dirty="0"/>
              <a:t>Vztahy uvnitř managementu mezi partnery</a:t>
            </a:r>
            <a:endParaRPr lang="en-US" sz="2600" dirty="0"/>
          </a:p>
          <a:p>
            <a:pPr eaLnBrk="1" hangingPunct="1"/>
            <a:r>
              <a:rPr lang="cs-CZ" sz="2600" dirty="0"/>
              <a:t>Ztráta konkurenční výhody – podílím se</a:t>
            </a:r>
            <a:endParaRPr lang="en-US" sz="2600" dirty="0"/>
          </a:p>
          <a:p>
            <a:pPr eaLnBrk="1" hangingPunct="1"/>
            <a:r>
              <a:rPr lang="cs-CZ" sz="2600" dirty="0"/>
              <a:t>Obtížná integrace a koordinace</a:t>
            </a:r>
            <a:endParaRPr lang="en-US" sz="26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AA9CA-38EA-41E8-82E5-EED75ACCF774}" type="slidenum">
              <a:rPr lang="cs-CZ" smtClean="0"/>
              <a:pPr/>
              <a:t>30</a:t>
            </a:fld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5B2CF38-E9A4-4894-A9B0-FAF73CF6E9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81730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38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33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3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33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338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33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33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3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338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338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27" grpId="0" build="p" animBg="1"/>
      <p:bldP spid="333828" grpId="0" build="p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576" y="404664"/>
            <a:ext cx="7772400" cy="72881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 eaLnBrk="1" hangingPunct="1"/>
            <a:r>
              <a:rPr lang="cs-CZ" sz="3200" dirty="0">
                <a:solidFill>
                  <a:srgbClr val="008080"/>
                </a:solidFill>
              </a:rPr>
              <a:t>Licence</a:t>
            </a:r>
            <a:endParaRPr lang="en-US" sz="3200" dirty="0">
              <a:solidFill>
                <a:srgbClr val="008080"/>
              </a:solidFill>
            </a:endParaRP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23592" y="2060849"/>
            <a:ext cx="3582988" cy="3138487"/>
          </a:xfrm>
          <a:solidFill>
            <a:srgbClr val="FFFF00"/>
          </a:solidFill>
        </p:spPr>
        <p:txBody>
          <a:bodyPr/>
          <a:lstStyle/>
          <a:p>
            <a:pPr eaLnBrk="1" hangingPunct="1">
              <a:buFont typeface="Wingdings" pitchFamily="-111" charset="2"/>
              <a:buNone/>
            </a:pPr>
            <a:r>
              <a:rPr lang="cs-CZ" b="1" dirty="0"/>
              <a:t>Výhody</a:t>
            </a:r>
            <a:endParaRPr lang="en-US" b="1" dirty="0"/>
          </a:p>
          <a:p>
            <a:pPr eaLnBrk="1" hangingPunct="1"/>
            <a:r>
              <a:rPr lang="cs-CZ" sz="2600" b="1" dirty="0"/>
              <a:t>Kontraktační zdroj příjmu</a:t>
            </a:r>
            <a:endParaRPr lang="en-US" sz="2600" b="1" dirty="0"/>
          </a:p>
          <a:p>
            <a:pPr eaLnBrk="1" hangingPunct="1"/>
            <a:r>
              <a:rPr lang="cs-CZ" sz="2600" b="1" dirty="0"/>
              <a:t>Ekonomické a finanční omezení odpadá</a:t>
            </a:r>
            <a:endParaRPr lang="en-US" sz="2600" b="1" dirty="0"/>
          </a:p>
        </p:txBody>
      </p:sp>
      <p:sp>
        <p:nvSpPr>
          <p:cNvPr id="3358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384032" y="2060849"/>
            <a:ext cx="3582988" cy="3138487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buFont typeface="Wingdings" pitchFamily="-111" charset="2"/>
              <a:buNone/>
            </a:pPr>
            <a:r>
              <a:rPr lang="cs-CZ" b="1" dirty="0"/>
              <a:t>Nevýhody</a:t>
            </a:r>
            <a:endParaRPr lang="en-US" b="1" dirty="0"/>
          </a:p>
          <a:p>
            <a:pPr eaLnBrk="1" hangingPunct="1"/>
            <a:r>
              <a:rPr lang="cs-CZ" sz="2600" b="1" dirty="0"/>
              <a:t>Obtížné najít vhodného partnera</a:t>
            </a:r>
            <a:endParaRPr lang="en-US" sz="2600" b="1" dirty="0"/>
          </a:p>
          <a:p>
            <a:pPr eaLnBrk="1" hangingPunct="1"/>
            <a:r>
              <a:rPr lang="cs-CZ" sz="2600" b="1" dirty="0"/>
              <a:t>Ztráta konkurenční výhody</a:t>
            </a:r>
            <a:endParaRPr lang="en-US" sz="2600" b="1" dirty="0"/>
          </a:p>
          <a:p>
            <a:pPr eaLnBrk="1" hangingPunct="1"/>
            <a:r>
              <a:rPr lang="cs-CZ" sz="2600" b="1" dirty="0"/>
              <a:t>Omezené přínosy z hostitelské země</a:t>
            </a:r>
            <a:endParaRPr lang="en-US" sz="2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AA9CA-38EA-41E8-82E5-EED75ACCF774}" type="slidenum">
              <a:rPr lang="cs-CZ" smtClean="0"/>
              <a:pPr/>
              <a:t>31</a:t>
            </a:fld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7D979F9-9C52-4535-94BB-570ED29E21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738694"/>
      </p:ext>
    </p:extLst>
  </p:cSld>
  <p:clrMapOvr>
    <a:masterClrMapping/>
  </p:clrMapOvr>
  <p:transition>
    <p:cover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576" y="476672"/>
            <a:ext cx="7772400" cy="7904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 eaLnBrk="1" hangingPunct="1"/>
            <a:r>
              <a:rPr lang="cs-CZ" sz="3200" dirty="0">
                <a:solidFill>
                  <a:srgbClr val="008080"/>
                </a:solidFill>
              </a:rPr>
              <a:t>Přímé zahraniční investice</a:t>
            </a:r>
            <a:endParaRPr lang="en-US" sz="3200" dirty="0">
              <a:solidFill>
                <a:srgbClr val="008080"/>
              </a:solidFill>
            </a:endParaRPr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8954" y="1773958"/>
            <a:ext cx="3799634" cy="4695825"/>
          </a:xfrm>
          <a:solidFill>
            <a:srgbClr val="FFFF00"/>
          </a:solidFill>
        </p:spPr>
        <p:txBody>
          <a:bodyPr/>
          <a:lstStyle/>
          <a:p>
            <a:pPr eaLnBrk="1" hangingPunct="1">
              <a:buFont typeface="Wingdings" pitchFamily="-111" charset="2"/>
              <a:buNone/>
            </a:pPr>
            <a:r>
              <a:rPr lang="cs-CZ" sz="2600" b="1" dirty="0"/>
              <a:t>Výhody</a:t>
            </a:r>
          </a:p>
          <a:p>
            <a:r>
              <a:rPr lang="cs-CZ" sz="2600" dirty="0"/>
              <a:t>Plná kontrola</a:t>
            </a:r>
            <a:endParaRPr lang="en-US" sz="2600" dirty="0"/>
          </a:p>
          <a:p>
            <a:pPr eaLnBrk="1" hangingPunct="1"/>
            <a:r>
              <a:rPr lang="cs-CZ" sz="2600" dirty="0"/>
              <a:t>Možnost integrace a koordinace</a:t>
            </a:r>
            <a:endParaRPr lang="en-US" sz="2600" dirty="0"/>
          </a:p>
          <a:p>
            <a:pPr eaLnBrk="1" hangingPunct="1"/>
            <a:r>
              <a:rPr lang="cs-CZ" sz="2600" dirty="0"/>
              <a:t>Rychlý vstup na trh prostřednictvím akvizice</a:t>
            </a:r>
          </a:p>
          <a:p>
            <a:pPr eaLnBrk="1" hangingPunct="1"/>
            <a:r>
              <a:rPr lang="cs-CZ" sz="2600" dirty="0"/>
              <a:t>Jsou možné investice na zelené louce a pobídky</a:t>
            </a:r>
            <a:endParaRPr lang="en-US" sz="2600" dirty="0"/>
          </a:p>
        </p:txBody>
      </p:sp>
      <p:sp>
        <p:nvSpPr>
          <p:cNvPr id="3379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384033" y="1773958"/>
            <a:ext cx="3529013" cy="469582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buFont typeface="Wingdings" pitchFamily="-111" charset="2"/>
              <a:buNone/>
            </a:pPr>
            <a:r>
              <a:rPr lang="cs-CZ" sz="2600" b="1" dirty="0"/>
              <a:t>Nevýhody</a:t>
            </a:r>
            <a:endParaRPr lang="en-US" sz="2600" b="1" dirty="0"/>
          </a:p>
          <a:p>
            <a:pPr eaLnBrk="1" hangingPunct="1"/>
            <a:r>
              <a:rPr lang="cs-CZ" sz="2600" dirty="0"/>
              <a:t>Nutné základní a velké investice</a:t>
            </a:r>
            <a:endParaRPr lang="en-US" sz="2600" dirty="0"/>
          </a:p>
          <a:p>
            <a:pPr eaLnBrk="1" hangingPunct="1"/>
            <a:r>
              <a:rPr lang="cs-CZ" sz="2600" dirty="0"/>
              <a:t>Akvizice mohou způsobit problémy s koordinací</a:t>
            </a:r>
            <a:endParaRPr lang="en-US" sz="2600" dirty="0"/>
          </a:p>
          <a:p>
            <a:pPr eaLnBrk="1" hangingPunct="1"/>
            <a:r>
              <a:rPr lang="cs-CZ" sz="2600" dirty="0"/>
              <a:t>Investice na zelené louce vyžadují čas a jsou nepředvídatelné</a:t>
            </a:r>
            <a:endParaRPr lang="en-US" sz="26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AA9CA-38EA-41E8-82E5-EED75ACCF774}" type="slidenum">
              <a:rPr lang="cs-CZ" smtClean="0"/>
              <a:pPr/>
              <a:t>32</a:t>
            </a:fld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B1A27D6-E5EC-4977-B786-0D8DF77ABB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065424"/>
      </p:ext>
    </p:extLst>
  </p:cSld>
  <p:clrMapOvr>
    <a:masterClrMapping/>
  </p:clrMapOvr>
  <p:transition>
    <p:cover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2390775" y="973002"/>
            <a:ext cx="7410450" cy="90201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rgbClr val="008080"/>
                </a:solidFill>
                <a:latin typeface="+mn-lt"/>
                <a:cs typeface="Arial" charset="0"/>
              </a:rPr>
              <a:t>7. Výhody mezinárodních operací</a:t>
            </a:r>
            <a:endParaRPr lang="en-US" sz="3200" dirty="0">
              <a:solidFill>
                <a:srgbClr val="008080"/>
              </a:solidFill>
              <a:latin typeface="+mn-lt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4475" y="2368550"/>
            <a:ext cx="8991600" cy="384175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cs-CZ" sz="2400" b="1" dirty="0"/>
              <a:t>Firmy mohou získat </a:t>
            </a:r>
            <a:r>
              <a:rPr lang="cs-CZ" sz="2400" b="1" dirty="0">
                <a:solidFill>
                  <a:srgbClr val="FF0000"/>
                </a:solidFill>
              </a:rPr>
              <a:t>nové zákazníky </a:t>
            </a:r>
            <a:r>
              <a:rPr lang="cs-CZ" sz="2400" b="1" dirty="0"/>
              <a:t>pro své produkty</a:t>
            </a:r>
            <a:r>
              <a:rPr lang="en-US" sz="2400" b="1" dirty="0"/>
              <a:t>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b="1" dirty="0"/>
              <a:t>Zahraniční operace mohou </a:t>
            </a:r>
            <a:r>
              <a:rPr lang="cs-CZ" sz="2400" b="1" dirty="0">
                <a:solidFill>
                  <a:srgbClr val="FF0000"/>
                </a:solidFill>
              </a:rPr>
              <a:t>absorbovat nadbytečnou kapacitu</a:t>
            </a:r>
            <a:r>
              <a:rPr lang="cs-CZ" sz="2400" b="1" dirty="0"/>
              <a:t>, </a:t>
            </a:r>
            <a:r>
              <a:rPr lang="cs-CZ" sz="2400" b="1" dirty="0">
                <a:solidFill>
                  <a:srgbClr val="FF0000"/>
                </a:solidFill>
              </a:rPr>
              <a:t>snížit jednotkové náklady </a:t>
            </a:r>
            <a:r>
              <a:rPr lang="cs-CZ" sz="2400" b="1" dirty="0"/>
              <a:t>a </a:t>
            </a:r>
            <a:r>
              <a:rPr lang="cs-CZ" sz="2400" b="1" dirty="0">
                <a:solidFill>
                  <a:srgbClr val="FF0000"/>
                </a:solidFill>
              </a:rPr>
              <a:t>rozložit ekonomická rizika </a:t>
            </a:r>
            <a:r>
              <a:rPr lang="cs-CZ" sz="2400" b="1" dirty="0"/>
              <a:t>na větší počet trhů.</a:t>
            </a:r>
            <a:endParaRPr lang="en-US" sz="2400" b="1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b="1" dirty="0"/>
              <a:t>Zahraniční operace dovolí firmám vytvořit </a:t>
            </a:r>
            <a:r>
              <a:rPr lang="cs-CZ" sz="2400" b="1" dirty="0">
                <a:solidFill>
                  <a:srgbClr val="FF0000"/>
                </a:solidFill>
              </a:rPr>
              <a:t>nízkonákladové výrobní kapacity blízko surovinovým zdrojům </a:t>
            </a:r>
            <a:r>
              <a:rPr lang="cs-CZ" sz="2400" b="1" dirty="0"/>
              <a:t>nebo s </a:t>
            </a:r>
            <a:r>
              <a:rPr lang="cs-CZ" sz="2400" b="1" dirty="0">
                <a:solidFill>
                  <a:srgbClr val="FF0000"/>
                </a:solidFill>
              </a:rPr>
              <a:t>nízkou cenou pracovní síly.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b="1" dirty="0"/>
              <a:t>Na zahraničních trzích </a:t>
            </a:r>
            <a:r>
              <a:rPr lang="cs-CZ" sz="2400" b="1" dirty="0">
                <a:solidFill>
                  <a:srgbClr val="FF0000"/>
                </a:solidFill>
              </a:rPr>
              <a:t>nemusí být konkurenti </a:t>
            </a:r>
            <a:r>
              <a:rPr lang="cs-CZ" sz="2400" b="1" dirty="0"/>
              <a:t>nebo mohou být mnohem slabší než na domácích trzích.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US" sz="2400" dirty="0"/>
          </a:p>
          <a:p>
            <a:pPr marL="514350" indent="-514350">
              <a:buFont typeface="+mj-lt"/>
              <a:buAutoNum type="arabicPeriod"/>
              <a:defRPr/>
            </a:pPr>
            <a:endParaRPr lang="cs-CZ" sz="2400" dirty="0"/>
          </a:p>
          <a:p>
            <a:pPr marL="514350" indent="-514350">
              <a:buFont typeface="+mj-lt"/>
              <a:buAutoNum type="arabicPeriod"/>
              <a:defRPr/>
            </a:pPr>
            <a:endParaRPr lang="en-US" dirty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-111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alibri" pitchFamily="-111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alibri" pitchFamily="-111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alibri" pitchFamily="-111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alibri" pitchFamily="-111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11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11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11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11" charset="0"/>
                <a:cs typeface="Arial" charset="0"/>
              </a:defRPr>
            </a:lvl9pPr>
          </a:lstStyle>
          <a:p>
            <a:pPr eaLnBrk="1" hangingPunct="1"/>
            <a:fld id="{04510C36-2500-4498-9486-EC560877A374}" type="slidenum">
              <a:rPr lang="en-US" sz="1200">
                <a:latin typeface="Arial" charset="0"/>
              </a:rPr>
              <a:t>33</a:t>
            </a:fld>
            <a:endParaRPr lang="en-US" sz="1200" dirty="0">
              <a:latin typeface="Arial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F5B1B56-8F37-426D-9ED2-52C32592E0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625073"/>
      </p:ext>
    </p:extLst>
  </p:cSld>
  <p:clrMapOvr>
    <a:masterClrMapping/>
  </p:clrMapOvr>
  <p:transition>
    <p:rand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2419350" y="374650"/>
            <a:ext cx="7191375" cy="108139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rgbClr val="008080"/>
                </a:solidFill>
                <a:latin typeface="Arial" charset="0"/>
                <a:cs typeface="Arial" charset="0"/>
              </a:rPr>
              <a:t>Výhody mezinárodních operací</a:t>
            </a:r>
            <a:endParaRPr lang="en-US" sz="3200" dirty="0">
              <a:solidFill>
                <a:srgbClr val="008080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5125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457200" indent="-457200">
              <a:buFont typeface="+mj-lt"/>
              <a:buAutoNum type="arabicPeriod" startAt="5"/>
              <a:defRPr/>
            </a:pPr>
            <a:r>
              <a:rPr lang="cs-CZ" sz="2400" b="1" dirty="0"/>
              <a:t>Výsledkem zahraničních operací mohou být </a:t>
            </a:r>
            <a:r>
              <a:rPr lang="cs-CZ" sz="2400" b="1" dirty="0">
                <a:solidFill>
                  <a:srgbClr val="FF0000"/>
                </a:solidFill>
              </a:rPr>
              <a:t>nižší daně</a:t>
            </a:r>
            <a:r>
              <a:rPr lang="cs-CZ" sz="2400" b="1" dirty="0"/>
              <a:t>, </a:t>
            </a:r>
            <a:r>
              <a:rPr lang="cs-CZ" sz="2400" b="1" dirty="0">
                <a:solidFill>
                  <a:srgbClr val="FF0000"/>
                </a:solidFill>
              </a:rPr>
              <a:t>příznivé politické klima</a:t>
            </a:r>
            <a:r>
              <a:rPr lang="en-US" sz="2400" b="1" dirty="0"/>
              <a:t>.</a:t>
            </a:r>
          </a:p>
          <a:p>
            <a:pPr marL="514350" indent="-514350">
              <a:buFont typeface="+mj-lt"/>
              <a:buAutoNum type="arabicPeriod" startAt="5"/>
              <a:defRPr/>
            </a:pPr>
            <a:r>
              <a:rPr lang="cs-CZ" sz="2400" b="1" dirty="0">
                <a:solidFill>
                  <a:srgbClr val="FF0000"/>
                </a:solidFill>
              </a:rPr>
              <a:t>Společné podniky </a:t>
            </a:r>
            <a:r>
              <a:rPr lang="cs-CZ" sz="2400" b="1" dirty="0"/>
              <a:t>(j</a:t>
            </a:r>
            <a:r>
              <a:rPr lang="en-US" sz="2400" b="1" dirty="0"/>
              <a:t>oint ventures</a:t>
            </a:r>
            <a:r>
              <a:rPr lang="cs-CZ" sz="2400" b="1" dirty="0"/>
              <a:t>) mohou firmám umožnit poznat technologie, kulturu a podnikatelské praktiky a navázat kontakty s potenciálními zákazníky, dodavateli, </a:t>
            </a:r>
            <a:r>
              <a:rPr lang="en-US" sz="2400" b="1" dirty="0"/>
              <a:t> </a:t>
            </a:r>
            <a:r>
              <a:rPr lang="cs-CZ" sz="2400" b="1" dirty="0"/>
              <a:t>věřiteli a distributory v cizích zemích.</a:t>
            </a:r>
          </a:p>
          <a:p>
            <a:pPr marL="514350" indent="-514350">
              <a:buFont typeface="+mj-lt"/>
              <a:buAutoNum type="arabicPeriod" startAt="5"/>
              <a:defRPr/>
            </a:pPr>
            <a:r>
              <a:rPr lang="en-US" sz="2400" b="1" dirty="0">
                <a:solidFill>
                  <a:srgbClr val="FF0000"/>
                </a:solidFill>
              </a:rPr>
              <a:t>Úspory z rozsahu </a:t>
            </a:r>
            <a:r>
              <a:rPr lang="en-US" sz="2400" b="1" dirty="0"/>
              <a:t>lze dosáhnout snadněji na globálních než na domácích trzích.</a:t>
            </a:r>
          </a:p>
          <a:p>
            <a:pPr marL="514350" indent="-514350">
              <a:buFont typeface="+mj-lt"/>
              <a:buAutoNum type="arabicPeriod" startAt="5"/>
              <a:defRPr/>
            </a:pPr>
            <a:r>
              <a:rPr lang="en-US" sz="2400" b="1" dirty="0">
                <a:solidFill>
                  <a:srgbClr val="FF0000"/>
                </a:solidFill>
              </a:rPr>
              <a:t>Prestiž a síla firmy  se může podstatně zvýšit</a:t>
            </a:r>
            <a:r>
              <a:rPr lang="en-US" sz="2400" b="1" dirty="0"/>
              <a:t>, pokud firma působí na globálních </a:t>
            </a:r>
            <a:r>
              <a:rPr lang="en-US" sz="2400" b="1" dirty="0" err="1"/>
              <a:t>trzích</a:t>
            </a:r>
            <a:r>
              <a:rPr lang="en-US" sz="2400" b="1" dirty="0"/>
              <a:t>.</a:t>
            </a:r>
            <a:endParaRPr lang="en-US" sz="2400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-111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alibri" pitchFamily="-111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alibri" pitchFamily="-111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alibri" pitchFamily="-111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alibri" pitchFamily="-111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11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11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11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11" charset="0"/>
                <a:cs typeface="Arial" charset="0"/>
              </a:defRPr>
            </a:lvl9pPr>
          </a:lstStyle>
          <a:p>
            <a:pPr eaLnBrk="1" hangingPunct="1"/>
            <a:fld id="{2C9F6E50-2187-4292-A8FC-B6ADADDFF40A}" type="slidenum">
              <a:rPr lang="en-US" sz="1200">
                <a:latin typeface="Arial" charset="0"/>
              </a:rPr>
              <a:t>34</a:t>
            </a:fld>
            <a:endParaRPr lang="en-US" sz="1200" dirty="0">
              <a:latin typeface="Arial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72821C3-BA6E-4B47-968A-D300539A2C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586483"/>
      </p:ext>
    </p:extLst>
  </p:cSld>
  <p:clrMapOvr>
    <a:masterClrMapping/>
  </p:clrMapOvr>
  <p:transition>
    <p:rand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1532450" y="587375"/>
            <a:ext cx="7772400" cy="5842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rgbClr val="008080"/>
                </a:solidFill>
                <a:latin typeface="+mn-lt"/>
                <a:cs typeface="Arial" charset="0"/>
              </a:rPr>
              <a:t>Nevýhody mezinárodních operací</a:t>
            </a:r>
            <a:endParaRPr lang="en-US" sz="3200" dirty="0">
              <a:solidFill>
                <a:srgbClr val="008080"/>
              </a:solidFill>
              <a:latin typeface="+mn-lt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7750" y="2000250"/>
            <a:ext cx="8934450" cy="411480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cs-CZ" sz="2400" b="1" dirty="0"/>
              <a:t>Diskriminace </a:t>
            </a:r>
            <a:r>
              <a:rPr lang="cs-CZ" sz="2400" b="1" dirty="0">
                <a:solidFill>
                  <a:srgbClr val="FF0000"/>
                </a:solidFill>
              </a:rPr>
              <a:t>nacionalistickými vášněmi </a:t>
            </a:r>
            <a:r>
              <a:rPr lang="cs-CZ" sz="2400" b="1" dirty="0"/>
              <a:t>a půtkami</a:t>
            </a:r>
            <a:r>
              <a:rPr lang="en-US" sz="2400" b="1" dirty="0"/>
              <a:t>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b="1" dirty="0"/>
              <a:t>Konfrontace </a:t>
            </a:r>
            <a:r>
              <a:rPr lang="cs-CZ" sz="2400" b="1" dirty="0">
                <a:solidFill>
                  <a:srgbClr val="FF0000"/>
                </a:solidFill>
              </a:rPr>
              <a:t>s různými sociálními, kulturními, demografickými, environmentálními, politickými, vládními, legislativními, technologickými, ekonomickými a konkurenčními silami a faktory</a:t>
            </a:r>
          </a:p>
          <a:p>
            <a:pPr marL="514350" indent="-514350">
              <a:buFont typeface="+mj-lt"/>
              <a:buAutoNum type="arabicPeriod" startAt="4"/>
              <a:defRPr/>
            </a:pPr>
            <a:r>
              <a:rPr lang="cs-CZ" sz="2400" b="1" dirty="0">
                <a:solidFill>
                  <a:srgbClr val="FF0000"/>
                </a:solidFill>
              </a:rPr>
              <a:t>Odlišný jazyk, kultura a hodnotové systémy  </a:t>
            </a:r>
            <a:r>
              <a:rPr lang="cs-CZ" sz="2400" b="1" dirty="0"/>
              <a:t>- bariéry při komunikaci a problémy při řízení lidí.</a:t>
            </a:r>
          </a:p>
          <a:p>
            <a:pPr marL="514350" indent="-514350">
              <a:buFont typeface="+mj-lt"/>
              <a:buAutoNum type="arabicPeriod" startAt="4"/>
              <a:defRPr/>
            </a:pPr>
            <a:r>
              <a:rPr lang="cs-CZ" sz="2400" b="1" dirty="0"/>
              <a:t>Nezbytné </a:t>
            </a:r>
            <a:r>
              <a:rPr lang="cs-CZ" sz="2400" b="1" dirty="0">
                <a:solidFill>
                  <a:srgbClr val="FF0000"/>
                </a:solidFill>
              </a:rPr>
              <a:t>pochopení fungování </a:t>
            </a:r>
            <a:r>
              <a:rPr lang="cs-CZ" sz="2400" b="1" dirty="0"/>
              <a:t>národních a regionálních organizací</a:t>
            </a:r>
            <a:r>
              <a:rPr lang="en-US" sz="2400" b="1" dirty="0"/>
              <a:t>.</a:t>
            </a:r>
          </a:p>
          <a:p>
            <a:pPr marL="514350" indent="-514350">
              <a:buFont typeface="+mj-lt"/>
              <a:buAutoNum type="arabicPeriod" startAt="4"/>
              <a:defRPr/>
            </a:pPr>
            <a:r>
              <a:rPr lang="cs-CZ" sz="2400" b="1" dirty="0"/>
              <a:t>Komplikace s několika měnovými systémy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-111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alibri" pitchFamily="-111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alibri" pitchFamily="-111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alibri" pitchFamily="-111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alibri" pitchFamily="-111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11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11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11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11" charset="0"/>
                <a:cs typeface="Arial" charset="0"/>
              </a:defRPr>
            </a:lvl9pPr>
          </a:lstStyle>
          <a:p>
            <a:pPr eaLnBrk="1" hangingPunct="1"/>
            <a:fld id="{C9EAB877-E62A-44A1-8BAA-CBBB7283A5DD}" type="slidenum">
              <a:rPr lang="en-US" sz="1200">
                <a:latin typeface="Arial" charset="0"/>
              </a:rPr>
              <a:t>35</a:t>
            </a:fld>
            <a:endParaRPr lang="en-US" sz="1200" dirty="0">
              <a:latin typeface="Arial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4D946F1-21B6-4759-A190-28C3BC82F83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179187"/>
      </p:ext>
    </p:extLst>
  </p:cSld>
  <p:clrMapOvr>
    <a:masterClrMapping/>
  </p:clrMapOvr>
  <p:transition>
    <p:rand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18320" y="526602"/>
            <a:ext cx="7772400" cy="44313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cs-CZ" sz="3200" dirty="0">
                <a:solidFill>
                  <a:srgbClr val="008080"/>
                </a:solidFill>
              </a:rPr>
              <a:t>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18320" y="1267135"/>
            <a:ext cx="8784976" cy="5095448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269875" indent="-269875"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</a:rPr>
              <a:t>Globalizace světové ekonomiky </a:t>
            </a:r>
            <a:r>
              <a:rPr lang="cs-CZ" sz="2400" b="1" dirty="0"/>
              <a:t>– globalizace trhu, globalizace výroby, globalizace obchodu, redukce bariér, hybné síly G,</a:t>
            </a:r>
          </a:p>
          <a:p>
            <a:pPr marL="269875" indent="-269875"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</a:rPr>
              <a:t>Geografické zdroje konkurenční výhody- </a:t>
            </a:r>
            <a:r>
              <a:rPr lang="cs-CZ" sz="2400" b="1" dirty="0"/>
              <a:t>Porterův diamant, globální zajištění zdrojů</a:t>
            </a:r>
          </a:p>
          <a:p>
            <a:pPr marL="269875" indent="-269875"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</a:rPr>
              <a:t>Podnik v globálním prostředí </a:t>
            </a:r>
            <a:r>
              <a:rPr lang="cs-CZ" sz="2400" b="1" dirty="0"/>
              <a:t>– pasívní přizpůsobování, aktivní zapojení, důvody vstupu, vliv G na management, diamant podnikové strategie,</a:t>
            </a:r>
          </a:p>
          <a:p>
            <a:pPr marL="269875" indent="-269875"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</a:rPr>
              <a:t>Strategie firem v globální společnosti </a:t>
            </a:r>
            <a:r>
              <a:rPr lang="cs-CZ" sz="2400" b="1" dirty="0"/>
              <a:t>– mezinárodní globální, transnacionální, multinacionální</a:t>
            </a:r>
          </a:p>
          <a:p>
            <a:pPr marL="269875" indent="-269875"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</a:rPr>
              <a:t>Výběr mezinárodních trhů </a:t>
            </a:r>
            <a:r>
              <a:rPr lang="cs-CZ" sz="2400" b="1" dirty="0"/>
              <a:t>–metoda PESTEL, CAGE, </a:t>
            </a:r>
          </a:p>
          <a:p>
            <a:pPr marL="269875" indent="-269875"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</a:rPr>
              <a:t>Formy vstupu na zahraniční trh- </a:t>
            </a:r>
            <a:r>
              <a:rPr lang="cs-CZ" sz="2400" b="1" dirty="0"/>
              <a:t>nekapitálové, kapitálové </a:t>
            </a:r>
          </a:p>
          <a:p>
            <a:pPr marL="269875" indent="-269875"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</a:rPr>
              <a:t>Výhody a nevýhody zahraničních operací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25FFC35-A5A7-4BB7-8F93-4D458DC002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813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19275" y="433618"/>
            <a:ext cx="7202016" cy="106332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Rámec mezinárodní strategie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DB93-5ABD-4B93-9F6F-084753BB39E6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53544" y="2492897"/>
            <a:ext cx="2736304" cy="83099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+mj-lt"/>
              </a:rPr>
              <a:t>Hybné síly internacionalizace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072461" y="2397909"/>
            <a:ext cx="2016224" cy="83099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+mj-lt"/>
              </a:rPr>
              <a:t>Geografické výhody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289064" y="4941169"/>
            <a:ext cx="1973907" cy="83099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+mj-lt"/>
              </a:rPr>
              <a:t>Výběr </a:t>
            </a:r>
          </a:p>
          <a:p>
            <a:pPr algn="ctr"/>
            <a:r>
              <a:rPr lang="cs-CZ" sz="2400" dirty="0">
                <a:latin typeface="+mj-lt"/>
              </a:rPr>
              <a:t>trhu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097997" y="4941169"/>
            <a:ext cx="1884437" cy="83099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+mj-lt"/>
              </a:rPr>
              <a:t>Způsob</a:t>
            </a:r>
          </a:p>
          <a:p>
            <a:pPr algn="ctr"/>
            <a:r>
              <a:rPr lang="cs-CZ" sz="2400" dirty="0">
                <a:latin typeface="+mj-lt"/>
              </a:rPr>
              <a:t> vstupu</a:t>
            </a:r>
          </a:p>
        </p:txBody>
      </p:sp>
      <p:sp>
        <p:nvSpPr>
          <p:cNvPr id="12" name="Vývojový diagram: spojnice 11"/>
          <p:cNvSpPr/>
          <p:nvPr/>
        </p:nvSpPr>
        <p:spPr bwMode="auto">
          <a:xfrm>
            <a:off x="4367808" y="3278736"/>
            <a:ext cx="2736304" cy="1440160"/>
          </a:xfrm>
          <a:prstGeom prst="flowChartConnector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latin typeface="+mj-lt"/>
              </a:rPr>
              <a:t>Mezinárodní strategie</a:t>
            </a:r>
          </a:p>
        </p:txBody>
      </p:sp>
      <p:cxnSp>
        <p:nvCxnSpPr>
          <p:cNvPr id="16" name="Přímá spojnice se šipkou 15"/>
          <p:cNvCxnSpPr/>
          <p:nvPr/>
        </p:nvCxnSpPr>
        <p:spPr bwMode="auto">
          <a:xfrm flipH="1">
            <a:off x="7248128" y="3278736"/>
            <a:ext cx="792088" cy="43829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Přímá spojnice se šipkou 17"/>
          <p:cNvCxnSpPr/>
          <p:nvPr/>
        </p:nvCxnSpPr>
        <p:spPr bwMode="auto">
          <a:xfrm>
            <a:off x="3700736" y="3278736"/>
            <a:ext cx="739080" cy="29428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Přímá spojnice se šipkou 19"/>
          <p:cNvCxnSpPr/>
          <p:nvPr/>
        </p:nvCxnSpPr>
        <p:spPr bwMode="auto">
          <a:xfrm flipH="1">
            <a:off x="3769494" y="4509120"/>
            <a:ext cx="986954" cy="38844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CC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Přímá spojnice se šipkou 21"/>
          <p:cNvCxnSpPr>
            <a:stCxn id="12" idx="5"/>
          </p:cNvCxnSpPr>
          <p:nvPr/>
        </p:nvCxnSpPr>
        <p:spPr bwMode="auto">
          <a:xfrm>
            <a:off x="6703390" y="4507990"/>
            <a:ext cx="976786" cy="38957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CC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3" name="Obrázek 12">
            <a:extLst>
              <a:ext uri="{FF2B5EF4-FFF2-40B4-BE49-F238E27FC236}">
                <a16:creationId xmlns:a16="http://schemas.microsoft.com/office/drawing/2014/main" id="{FC5839F6-C085-4F87-86B9-8857CFF135B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6550" y="36904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571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5875" y="726086"/>
            <a:ext cx="8229600" cy="86375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sk-SK" sz="3200" dirty="0">
                <a:solidFill>
                  <a:srgbClr val="008080"/>
                </a:solidFill>
                <a:latin typeface="Calibri" pitchFamily="34" charset="0"/>
              </a:rPr>
              <a:t>1. </a:t>
            </a:r>
            <a:r>
              <a:rPr lang="sk-SK" sz="3200" dirty="0" err="1">
                <a:solidFill>
                  <a:srgbClr val="008080"/>
                </a:solidFill>
                <a:latin typeface="Calibri" pitchFamily="34" charset="0"/>
              </a:rPr>
              <a:t>Globalizace</a:t>
            </a:r>
            <a:r>
              <a:rPr lang="sk-SK" sz="3200" dirty="0">
                <a:solidFill>
                  <a:srgbClr val="008080"/>
                </a:solidFill>
                <a:latin typeface="Calibri" pitchFamily="34" charset="0"/>
              </a:rPr>
              <a:t> </a:t>
            </a:r>
            <a:r>
              <a:rPr lang="sk-SK" sz="3200" dirty="0" err="1">
                <a:solidFill>
                  <a:srgbClr val="008080"/>
                </a:solidFill>
                <a:latin typeface="Calibri" pitchFamily="34" charset="0"/>
              </a:rPr>
              <a:t>světové</a:t>
            </a:r>
            <a:r>
              <a:rPr lang="sk-SK" sz="3200" dirty="0">
                <a:solidFill>
                  <a:srgbClr val="008080"/>
                </a:solidFill>
                <a:latin typeface="Calibri" pitchFamily="34" charset="0"/>
              </a:rPr>
              <a:t> ekonomiky a hybné </a:t>
            </a:r>
            <a:r>
              <a:rPr lang="sk-SK" sz="3200" dirty="0" err="1">
                <a:solidFill>
                  <a:srgbClr val="008080"/>
                </a:solidFill>
                <a:latin typeface="Calibri" pitchFamily="34" charset="0"/>
              </a:rPr>
              <a:t>síly</a:t>
            </a:r>
            <a:r>
              <a:rPr lang="sk-SK" sz="3200" dirty="0">
                <a:solidFill>
                  <a:srgbClr val="008080"/>
                </a:solidFill>
                <a:latin typeface="Calibri" pitchFamily="34" charset="0"/>
              </a:rPr>
              <a:t> </a:t>
            </a:r>
            <a:r>
              <a:rPr lang="sk-SK" sz="3200" dirty="0" err="1">
                <a:solidFill>
                  <a:srgbClr val="008080"/>
                </a:solidFill>
                <a:latin typeface="Calibri" pitchFamily="34" charset="0"/>
              </a:rPr>
              <a:t>internacionalizace</a:t>
            </a:r>
            <a:r>
              <a:rPr lang="sk-SK" sz="3200" dirty="0">
                <a:solidFill>
                  <a:srgbClr val="008080"/>
                </a:solidFill>
                <a:latin typeface="Calibri" pitchFamily="34" charset="0"/>
              </a:rPr>
              <a:t> </a:t>
            </a:r>
            <a:r>
              <a:rPr lang="sk-SK" sz="3200" dirty="0" err="1">
                <a:solidFill>
                  <a:srgbClr val="008080"/>
                </a:solidFill>
                <a:latin typeface="Calibri" pitchFamily="34" charset="0"/>
              </a:rPr>
              <a:t>podnikání</a:t>
            </a:r>
            <a:endParaRPr lang="cs-CZ" sz="3200" b="1" dirty="0">
              <a:solidFill>
                <a:srgbClr val="008080"/>
              </a:solidFill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52500" y="2186741"/>
            <a:ext cx="8896350" cy="297581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cs-CZ" sz="2400" b="1" dirty="0">
                <a:latin typeface="Calibri" pitchFamily="34" charset="0"/>
              </a:rPr>
              <a:t>Prostředí mezinárodního podnikání se vyznačuje rychlou proměnlivostí.</a:t>
            </a:r>
          </a:p>
          <a:p>
            <a:pPr marL="609600" indent="-609600">
              <a:buFontTx/>
              <a:buChar char="•"/>
            </a:pPr>
            <a:r>
              <a:rPr lang="cs-CZ" sz="2400" b="1" i="1" dirty="0">
                <a:solidFill>
                  <a:srgbClr val="FF0000"/>
                </a:solidFill>
                <a:latin typeface="Calibri" pitchFamily="34" charset="0"/>
              </a:rPr>
              <a:t>Globální trh </a:t>
            </a:r>
            <a:r>
              <a:rPr lang="cs-CZ" sz="2400" b="1" i="1" dirty="0">
                <a:latin typeface="Calibri" pitchFamily="34" charset="0"/>
              </a:rPr>
              <a:t>–</a:t>
            </a:r>
            <a:r>
              <a:rPr lang="cs-CZ" sz="2400" b="1" dirty="0">
                <a:latin typeface="Calibri" pitchFamily="34" charset="0"/>
              </a:rPr>
              <a:t> postupně se vytváří a je charakterizován vysokou konkurencí – přežijí jen ti nejlepší.</a:t>
            </a:r>
          </a:p>
          <a:p>
            <a:pPr marL="609600" indent="-609600">
              <a:buFontTx/>
              <a:buChar char="•"/>
            </a:pPr>
            <a:r>
              <a:rPr lang="cs-CZ" sz="2400" b="1" i="1" dirty="0">
                <a:solidFill>
                  <a:srgbClr val="FF0000"/>
                </a:solidFill>
                <a:latin typeface="Calibri" pitchFamily="34" charset="0"/>
              </a:rPr>
              <a:t>Globalizace výroby </a:t>
            </a:r>
            <a:r>
              <a:rPr lang="cs-CZ" sz="2400" b="1" i="1" dirty="0">
                <a:latin typeface="Calibri" pitchFamily="34" charset="0"/>
              </a:rPr>
              <a:t>–</a:t>
            </a:r>
            <a:r>
              <a:rPr lang="cs-CZ" sz="2400" b="1" dirty="0">
                <a:latin typeface="Calibri" pitchFamily="34" charset="0"/>
              </a:rPr>
              <a:t> jednotlivé podniky rozptylují části výrobního procesu do různých zemí, aby využily národních odlišností v nákladech a kvalitě výrobních faktorů (pracovní síly, energie, půdy, kapitálu).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5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783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Nadpis 1"/>
          <p:cNvSpPr>
            <a:spLocks noGrp="1"/>
          </p:cNvSpPr>
          <p:nvPr>
            <p:ph type="title"/>
          </p:nvPr>
        </p:nvSpPr>
        <p:spPr>
          <a:xfrm>
            <a:off x="2828925" y="703188"/>
            <a:ext cx="6534150" cy="94646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rgbClr val="008080"/>
                </a:solidFill>
                <a:latin typeface="Calibri" pitchFamily="34" charset="0"/>
              </a:rPr>
              <a:t>Globalizace světové ekonomiky</a:t>
            </a:r>
          </a:p>
        </p:txBody>
      </p:sp>
      <p:sp>
        <p:nvSpPr>
          <p:cNvPr id="60419" name="Zástupný symbol pro obsah 2"/>
          <p:cNvSpPr>
            <a:spLocks noGrp="1"/>
          </p:cNvSpPr>
          <p:nvPr>
            <p:ph idx="1"/>
          </p:nvPr>
        </p:nvSpPr>
        <p:spPr>
          <a:xfrm>
            <a:off x="1990725" y="2159000"/>
            <a:ext cx="8343900" cy="40513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444500" indent="-444500">
              <a:buFontTx/>
              <a:buChar char="•"/>
            </a:pPr>
            <a:r>
              <a:rPr lang="cs-CZ" sz="2400" b="1" i="1" dirty="0">
                <a:latin typeface="Calibri" pitchFamily="34" charset="0"/>
              </a:rPr>
              <a:t>Příklad:</a:t>
            </a:r>
            <a:r>
              <a:rPr lang="cs-CZ" sz="2400" b="1" dirty="0">
                <a:latin typeface="Calibri" pitchFamily="34" charset="0"/>
              </a:rPr>
              <a:t> společnost Boeing – tryskový letoun potřebuje zhruba 130 000 součástí, které jsou vyráběny a dodávány 550 různými dodavateli z celého světa.</a:t>
            </a:r>
          </a:p>
          <a:p>
            <a:pPr marL="444500" indent="-444500">
              <a:buFontTx/>
              <a:buChar char="•"/>
            </a:pPr>
            <a:r>
              <a:rPr lang="cs-CZ" sz="2400" b="1" dirty="0">
                <a:latin typeface="Calibri" pitchFamily="34" charset="0"/>
              </a:rPr>
              <a:t>Základ současného trendu směrem ke globalizaci trhů a výroby tvoří 2 faktory:</a:t>
            </a:r>
          </a:p>
          <a:p>
            <a:pPr marL="1371600" lvl="2" indent="-457200">
              <a:buFont typeface="Symbol" pitchFamily="18" charset="2"/>
              <a:buChar char="Þ"/>
            </a:pPr>
            <a:r>
              <a:rPr lang="cs-CZ" sz="2400" b="1" dirty="0">
                <a:solidFill>
                  <a:srgbClr val="FF0000"/>
                </a:solidFill>
                <a:latin typeface="Calibri" pitchFamily="34" charset="0"/>
              </a:rPr>
              <a:t>pád bariér</a:t>
            </a:r>
            <a:r>
              <a:rPr lang="cs-CZ" sz="2400" b="1" dirty="0">
                <a:latin typeface="Calibri" pitchFamily="34" charset="0"/>
              </a:rPr>
              <a:t>, který umožnil volný tok zboží, služeb a kapitálu</a:t>
            </a:r>
          </a:p>
          <a:p>
            <a:pPr marL="1371600" lvl="2" indent="-457200">
              <a:buFont typeface="Symbol" pitchFamily="18" charset="2"/>
              <a:buChar char="Þ"/>
            </a:pPr>
            <a:r>
              <a:rPr lang="cs-CZ" sz="2400" b="1" dirty="0">
                <a:solidFill>
                  <a:srgbClr val="FF0000"/>
                </a:solidFill>
                <a:latin typeface="Calibri" pitchFamily="34" charset="0"/>
              </a:rPr>
              <a:t>rozvoj informačních technologií a technologie přepravy.</a:t>
            </a:r>
            <a:r>
              <a:rPr lang="cs-CZ" sz="2400" dirty="0">
                <a:solidFill>
                  <a:srgbClr val="FF0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8020DC-5CB3-4DE1-946D-70309EBD3D1C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440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121149" y="681817"/>
            <a:ext cx="8500283" cy="548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sk-SK" sz="3200" dirty="0" err="1">
                <a:solidFill>
                  <a:srgbClr val="008080"/>
                </a:solidFill>
                <a:latin typeface="Calibri" pitchFamily="34" charset="0"/>
              </a:rPr>
              <a:t>Globalizace</a:t>
            </a:r>
            <a:r>
              <a:rPr lang="sk-SK" sz="3200" dirty="0">
                <a:solidFill>
                  <a:srgbClr val="008080"/>
                </a:solidFill>
                <a:latin typeface="Calibri" pitchFamily="34" charset="0"/>
              </a:rPr>
              <a:t> </a:t>
            </a:r>
            <a:r>
              <a:rPr lang="sk-SK" sz="3200" dirty="0" err="1">
                <a:solidFill>
                  <a:srgbClr val="008080"/>
                </a:solidFill>
                <a:latin typeface="Calibri" pitchFamily="34" charset="0"/>
              </a:rPr>
              <a:t>světové</a:t>
            </a:r>
            <a:r>
              <a:rPr lang="sk-SK" sz="3200" dirty="0">
                <a:solidFill>
                  <a:srgbClr val="008080"/>
                </a:solidFill>
                <a:latin typeface="Calibri" pitchFamily="34" charset="0"/>
              </a:rPr>
              <a:t> ekonomiky</a:t>
            </a:r>
            <a:endParaRPr lang="cs-CZ" sz="3200" dirty="0">
              <a:solidFill>
                <a:srgbClr val="008080"/>
              </a:solidFill>
              <a:latin typeface="Calibri" pitchFamily="34" charset="0"/>
            </a:endParaRP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588933" y="1862323"/>
            <a:ext cx="9564717" cy="386220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609600" indent="-609600"/>
            <a:r>
              <a:rPr lang="cs-CZ" sz="2400" b="1" i="1" dirty="0">
                <a:solidFill>
                  <a:srgbClr val="FF0000"/>
                </a:solidFill>
                <a:latin typeface="Calibri" pitchFamily="34" charset="0"/>
              </a:rPr>
              <a:t>Redukce obchodních a investičních bariér</a:t>
            </a:r>
          </a:p>
          <a:p>
            <a:pPr marL="609600" indent="-609600">
              <a:buFontTx/>
              <a:buChar char="•"/>
            </a:pPr>
            <a:r>
              <a:rPr lang="cs-CZ" sz="2400" b="1" dirty="0">
                <a:latin typeface="Calibri" pitchFamily="34" charset="0"/>
              </a:rPr>
              <a:t>Ve 20. a 30. letech minulého století vytvářelo mnoho zemí bariéry zahraničnímu obchodu a investování v podobě vysokých celních tarifů.</a:t>
            </a:r>
          </a:p>
          <a:p>
            <a:pPr marL="609600" indent="-609600">
              <a:buFontTx/>
              <a:buChar char="•"/>
            </a:pPr>
            <a:r>
              <a:rPr lang="cs-CZ" sz="2400" b="1" dirty="0">
                <a:latin typeface="Calibri" pitchFamily="34" charset="0"/>
              </a:rPr>
              <a:t>Země si vytvořily vzájemné obchodní bariéry.</a:t>
            </a:r>
          </a:p>
          <a:p>
            <a:pPr marL="609600" indent="-609600">
              <a:buFontTx/>
              <a:buChar char="•"/>
            </a:pPr>
            <a:r>
              <a:rPr lang="cs-CZ" sz="2400" b="1" dirty="0">
                <a:latin typeface="Calibri" pitchFamily="34" charset="0"/>
              </a:rPr>
              <a:t>Potlačení světové poptávky přispělo ke vzniku velké hospodářské krize.</a:t>
            </a:r>
          </a:p>
          <a:p>
            <a:pPr marL="609600" indent="-609600">
              <a:buFontTx/>
              <a:buChar char="•"/>
            </a:pPr>
            <a:r>
              <a:rPr lang="cs-CZ" sz="2400" b="1" dirty="0">
                <a:latin typeface="Calibri" pitchFamily="34" charset="0"/>
              </a:rPr>
              <a:t>Po 2. světové válce došlo k uzavření Všeobecné dohody o clech a obchodu (GATT) s cílem snižovat bariéry obchodu a investování.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1053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550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520017" y="1108552"/>
            <a:ext cx="7772400" cy="548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609600" indent="-609600" algn="ctr"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Globalizace světové ekonomiky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598459" y="2047329"/>
            <a:ext cx="9615516" cy="452492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355600" indent="-355600">
              <a:buFontTx/>
              <a:buChar char="•"/>
            </a:pP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Redukce bariér:</a:t>
            </a:r>
          </a:p>
          <a:p>
            <a:pPr marL="355600" indent="-355600">
              <a:buFontTx/>
              <a:buChar char="•"/>
            </a:pP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Uruguajská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jednání v roce 1993 přijala opatření ke snížení obchodních bariér. Současně byla založena Světová obchodní organizace (WTO) dohlížející na světový obchodní systém.</a:t>
            </a:r>
          </a:p>
          <a:p>
            <a:pPr marL="355600" indent="-355600">
              <a:buFontTx/>
              <a:buChar char="•"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Průměrné celní tarify se postupně snižovaly:</a:t>
            </a:r>
          </a:p>
          <a:p>
            <a:pPr marL="812800" lvl="3" indent="-355600">
              <a:buFont typeface="Symbol" pitchFamily="18" charset="2"/>
              <a:buChar char="Þ"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1913 – 20 a více %</a:t>
            </a:r>
          </a:p>
          <a:p>
            <a:pPr marL="812800" lvl="3" indent="-355600">
              <a:buFont typeface="Symbol" pitchFamily="18" charset="2"/>
              <a:buChar char="Þ"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1950 – 15 a více %</a:t>
            </a:r>
          </a:p>
          <a:p>
            <a:pPr marL="812800" lvl="3" indent="-355600">
              <a:buFont typeface="Symbol" pitchFamily="18" charset="2"/>
              <a:buChar char="Þ"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1990 – 5,9%</a:t>
            </a:r>
          </a:p>
          <a:p>
            <a:pPr marL="812800" lvl="3" indent="-355600">
              <a:buFont typeface="Symbol" pitchFamily="18" charset="2"/>
              <a:buChar char="Þ"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2000 – 3,9 % (podle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Uruguajské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dohody)</a:t>
            </a:r>
          </a:p>
          <a:p>
            <a:pPr marL="355600" indent="-355600">
              <a:buFontTx/>
              <a:buChar char="•"/>
            </a:pP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Snížení obchodních bariér usnadňuje globalizaci trhů,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globalizaci výroby a umožňuje podnikům zakládat individuální výrobní činnosti v optimálním místě na celém světě</a:t>
            </a:r>
            <a:r>
              <a:rPr lang="cs-CZ" sz="2400" b="1" dirty="0">
                <a:latin typeface="Arial Narrow" pitchFamily="34" charset="0"/>
              </a:rPr>
              <a:t>. 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117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40843" y="425998"/>
            <a:ext cx="7772400" cy="812279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rgbClr val="008080"/>
                </a:solidFill>
              </a:rPr>
              <a:t>Hybné síly globalizace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DB93-5ABD-4B93-9F6F-084753BB39E6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13" name="Vývojový diagram: spojnice 12"/>
          <p:cNvSpPr/>
          <p:nvPr/>
        </p:nvSpPr>
        <p:spPr bwMode="auto">
          <a:xfrm>
            <a:off x="4943872" y="3278736"/>
            <a:ext cx="1872208" cy="1440160"/>
          </a:xfrm>
          <a:prstGeom prst="flowChartConnector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latin typeface="Arial Narrow" pitchFamily="34" charset="0"/>
              </a:rPr>
              <a:t>Globální strategie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4367808" y="1556793"/>
            <a:ext cx="2808312" cy="11387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solidFill>
                  <a:srgbClr val="6600CC"/>
                </a:solidFill>
              </a:rPr>
              <a:t>Globalizace  trhu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Podobné potřeby zákazníků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Globální zákazníci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Přenositelný  marketing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847528" y="3014082"/>
            <a:ext cx="2808312" cy="135421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6600CC"/>
                </a:solidFill>
              </a:rPr>
              <a:t>Globalizace  vládních  politik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Obchodní politika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Technické standardy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Pobídky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511824" y="4869161"/>
            <a:ext cx="2664296" cy="13849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FF0000"/>
                </a:solidFill>
              </a:rPr>
              <a:t>Globalizace konkurence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Vzájemná provázanost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Globální konkurenti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Vysoké objemy exportu a importu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7176120" y="3014081"/>
            <a:ext cx="2952328" cy="1631216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solidFill>
                  <a:srgbClr val="FF0000"/>
                </a:solidFill>
              </a:rPr>
              <a:t>Globalizace nákladů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Úspory z rozsahu a sortimentu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Efektivnost získávání zdrojů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Specifické zdroje dané země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Náklady na vývoj výrobků</a:t>
            </a:r>
            <a:endParaRPr lang="cs-CZ" sz="200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A6FD09A-072E-4F50-94C7-156ADA1012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2673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CWEC8ZaV.0avwkrc6UBqx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CWEC8ZaV.0avwkrc6UBqx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7ms2651ZkiQ4BcWq1KfWg"/>
</p:tagLst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8A300BF030A8E48ABB4234BF29EF4E3" ma:contentTypeVersion="2" ma:contentTypeDescription="Vytvoří nový dokument" ma:contentTypeScope="" ma:versionID="8473dbdd679df6ca902c4c1a5a66845f">
  <xsd:schema xmlns:xsd="http://www.w3.org/2001/XMLSchema" xmlns:xs="http://www.w3.org/2001/XMLSchema" xmlns:p="http://schemas.microsoft.com/office/2006/metadata/properties" xmlns:ns2="8999340a-a161-4283-8953-5595b83c4c5c" targetNamespace="http://schemas.microsoft.com/office/2006/metadata/properties" ma:root="true" ma:fieldsID="c4f6df54c8203aaa146fea5705991691" ns2:_="">
    <xsd:import namespace="8999340a-a161-4283-8953-5595b83c4c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99340a-a161-4283-8953-5595b83c4c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D9E3114-5DA6-4777-A3FA-CC07AD2AF98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BA22ACB-67F1-47EA-B8FC-D4204F3AEC0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8E2F99-50F0-4B8D-B0D3-6CC6D1769C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99340a-a161-4283-8953-5595b83c4c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2092</TotalTime>
  <Words>2367</Words>
  <Application>Microsoft Office PowerPoint</Application>
  <PresentationFormat>Širokoúhlá obrazovka</PresentationFormat>
  <Paragraphs>430</Paragraphs>
  <Slides>36</Slides>
  <Notes>10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5" baseType="lpstr">
      <vt:lpstr>Arial</vt:lpstr>
      <vt:lpstr>Arial Narrow</vt:lpstr>
      <vt:lpstr>Calibri</vt:lpstr>
      <vt:lpstr>Calibri Light</vt:lpstr>
      <vt:lpstr>Symbol</vt:lpstr>
      <vt:lpstr>Times New Roman</vt:lpstr>
      <vt:lpstr>Wingdings</vt:lpstr>
      <vt:lpstr>Motiv Office</vt:lpstr>
      <vt:lpstr>Document</vt:lpstr>
      <vt:lpstr>   Strategie v mezinárodním kontextu   </vt:lpstr>
      <vt:lpstr>Prezentace aplikace PowerPoint</vt:lpstr>
      <vt:lpstr>Prezentace aplikace PowerPoint</vt:lpstr>
      <vt:lpstr>Rámec mezinárodní strategie </vt:lpstr>
      <vt:lpstr>1. Globalizace světové ekonomiky a hybné síly internacionalizace podnikání</vt:lpstr>
      <vt:lpstr>Globalizace světové ekonomiky</vt:lpstr>
      <vt:lpstr>Globalizace světové ekonomiky</vt:lpstr>
      <vt:lpstr>Globalizace světové ekonomiky</vt:lpstr>
      <vt:lpstr>Hybné síly globalizace</vt:lpstr>
      <vt:lpstr>2. Geografické zdroje konkurenční výhody</vt:lpstr>
      <vt:lpstr>Determinanty národní produktivity podle Portera</vt:lpstr>
      <vt:lpstr>Globální  zajištění zdrojů (Global sourcing )</vt:lpstr>
      <vt:lpstr>3. Podnik v globálním prostředí</vt:lpstr>
      <vt:lpstr>Podnik v globálním prostředí</vt:lpstr>
      <vt:lpstr>Podnik v globálním prostředí</vt:lpstr>
      <vt:lpstr>     Vstup zahraničních obchodních řetězců na český obchodní trh      </vt:lpstr>
      <vt:lpstr> Vliv globalizace na management  </vt:lpstr>
      <vt:lpstr>Mezinárodní podnikání a diamant podnikové strategie</vt:lpstr>
      <vt:lpstr> 4. Strategie firem v globální společnosti  </vt:lpstr>
      <vt:lpstr>Typy strategie firem v globální společnosti</vt:lpstr>
      <vt:lpstr>Strategie firem v globální společnosti</vt:lpstr>
      <vt:lpstr> Strategie firem v globální společnosti </vt:lpstr>
      <vt:lpstr>  5. Výběr mezinárodních trhů PESTEL nebo CAGE metoda  </vt:lpstr>
      <vt:lpstr>Rámec  CAGE Hodnotí „vzdálenost = rozdíly“ mezi zeměmi </vt:lpstr>
      <vt:lpstr>Rámec vzdáleností CAGE</vt:lpstr>
      <vt:lpstr>   Dimenze kultury (Hofstede)   </vt:lpstr>
      <vt:lpstr> 6. Způsoby vstupu na zahraniční trhy </vt:lpstr>
      <vt:lpstr>Volba způsobu vstupu na zahraniční trhy</vt:lpstr>
      <vt:lpstr>Export</vt:lpstr>
      <vt:lpstr>Společné podniky a aliance</vt:lpstr>
      <vt:lpstr>Licence</vt:lpstr>
      <vt:lpstr>Přímé zahraniční investice</vt:lpstr>
      <vt:lpstr>7. Výhody mezinárodních operací</vt:lpstr>
      <vt:lpstr>Výhody mezinárodních operací</vt:lpstr>
      <vt:lpstr>Nevýhody mezinárodních operací</vt:lpstr>
      <vt:lpstr>Shrnutí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235</cp:revision>
  <dcterms:created xsi:type="dcterms:W3CDTF">2016-11-25T20:36:16Z</dcterms:created>
  <dcterms:modified xsi:type="dcterms:W3CDTF">2021-10-08T09:50:33Z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0x010100B8A300BF030A8E48ABB4234BF29EF4E3</vt:lpwstr>
  </property>
</Properties>
</file>