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sldIdLst>
    <p:sldId id="257" r:id="rId5"/>
    <p:sldId id="258" r:id="rId6"/>
    <p:sldId id="263" r:id="rId7"/>
    <p:sldId id="427" r:id="rId8"/>
    <p:sldId id="556" r:id="rId9"/>
    <p:sldId id="431" r:id="rId10"/>
    <p:sldId id="593" r:id="rId11"/>
    <p:sldId id="423" r:id="rId12"/>
    <p:sldId id="595" r:id="rId13"/>
    <p:sldId id="597" r:id="rId14"/>
    <p:sldId id="598" r:id="rId15"/>
    <p:sldId id="447" r:id="rId16"/>
    <p:sldId id="308" r:id="rId17"/>
    <p:sldId id="292" r:id="rId18"/>
    <p:sldId id="599" r:id="rId19"/>
    <p:sldId id="600" r:id="rId20"/>
    <p:sldId id="601" r:id="rId21"/>
    <p:sldId id="450" r:id="rId22"/>
    <p:sldId id="316" r:id="rId23"/>
    <p:sldId id="602" r:id="rId24"/>
    <p:sldId id="452" r:id="rId25"/>
    <p:sldId id="603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77DA82-8B42-4A92-A2A1-813F750B5AAE}" type="slidenum">
              <a:rPr lang="cs-CZ" smtClean="0"/>
              <a:pPr eaLnBrk="1" hangingPunct="1"/>
              <a:t>8</a:t>
            </a:fld>
            <a:endParaRPr lang="cs-CZ" dirty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458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FCABE52-0B2F-4FC8-B5DD-E29E333E8452}" type="slidenum">
              <a:rPr lang="cs-CZ"/>
              <a:pPr eaLnBrk="1" hangingPunct="1"/>
              <a:t>13</a:t>
            </a:fld>
            <a:endParaRPr lang="cs-CZ" dirty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489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47F3672-3002-4C3C-AE1E-2181B6C15E41}" type="slidenum">
              <a:rPr lang="cs-CZ"/>
              <a:pPr eaLnBrk="1" hangingPunct="1"/>
              <a:t>14</a:t>
            </a:fld>
            <a:endParaRPr lang="cs-CZ" dirty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792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D3B2B26-2D28-4803-9C9A-97925B72FAB6}" type="slidenum">
              <a:rPr lang="cs-CZ"/>
              <a:pPr eaLnBrk="1" hangingPunct="1"/>
              <a:t>19</a:t>
            </a:fld>
            <a:endParaRPr lang="cs-CZ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717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nsmascr.cz/content/uploads/2013/07/alokace-programy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3699238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br>
              <a:rPr lang="cs-CZ" sz="4000" b="1" dirty="0"/>
            </a:br>
            <a:r>
              <a:rPr lang="cs-CZ" sz="4900" b="1" dirty="0">
                <a:solidFill>
                  <a:schemeClr val="bg1"/>
                </a:solidFill>
              </a:rPr>
              <a:t>Strategie „nepodnikové“</a:t>
            </a:r>
            <a:br>
              <a:rPr lang="cs-CZ" sz="4000" b="1" dirty="0">
                <a:solidFill>
                  <a:srgbClr val="FF0000"/>
                </a:solidFill>
              </a:rPr>
            </a:br>
            <a:br>
              <a:rPr lang="cs-CZ" sz="4000" b="1" dirty="0">
                <a:solidFill>
                  <a:srgbClr val="FF0000"/>
                </a:solidFill>
              </a:rPr>
            </a:br>
            <a:br>
              <a:rPr lang="cs-CZ" sz="4000" b="1" dirty="0">
                <a:solidFill>
                  <a:srgbClr val="FF0000"/>
                </a:solidFill>
              </a:rPr>
            </a:br>
            <a:endParaRPr lang="cs-CZ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strategického řízení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1108552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Příklady</a:t>
            </a:r>
            <a:r>
              <a:rPr lang="cs-CZ" sz="3200" dirty="0">
                <a:solidFill>
                  <a:srgbClr val="008080"/>
                </a:solidFill>
              </a:rPr>
              <a:t> </a:t>
            </a:r>
            <a:r>
              <a:rPr lang="cs-CZ" sz="3200" b="1" dirty="0">
                <a:solidFill>
                  <a:srgbClr val="008080"/>
                </a:solidFill>
              </a:rPr>
              <a:t>strategií v ČR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Strategie konkurenceschopnosti ČR na léta 2012-2020 </a:t>
            </a:r>
            <a:r>
              <a:rPr lang="cs-CZ" b="1" dirty="0"/>
              <a:t>(MPO, 2011)</a:t>
            </a:r>
          </a:p>
          <a:p>
            <a:r>
              <a:rPr lang="cs-CZ" b="1" dirty="0">
                <a:solidFill>
                  <a:srgbClr val="C00000"/>
                </a:solidFill>
              </a:rPr>
              <a:t>Strategie regionálního rozvoje ČR 2014-2020</a:t>
            </a:r>
          </a:p>
          <a:p>
            <a:r>
              <a:rPr lang="cs-CZ" b="1" dirty="0">
                <a:solidFill>
                  <a:srgbClr val="C00000"/>
                </a:solidFill>
              </a:rPr>
              <a:t>Vojenská strategie ČR </a:t>
            </a:r>
            <a:r>
              <a:rPr lang="cs-CZ" b="1" dirty="0"/>
              <a:t>(2008)</a:t>
            </a:r>
          </a:p>
          <a:p>
            <a:r>
              <a:rPr lang="cs-CZ" b="1" dirty="0">
                <a:solidFill>
                  <a:srgbClr val="C00000"/>
                </a:solidFill>
              </a:rPr>
              <a:t>Exportní strategie ČR </a:t>
            </a:r>
            <a:r>
              <a:rPr lang="cs-CZ" b="1" dirty="0"/>
              <a:t>(aktualizace na rok 2011)</a:t>
            </a:r>
          </a:p>
          <a:p>
            <a:r>
              <a:rPr lang="cs-CZ" b="1" dirty="0">
                <a:solidFill>
                  <a:srgbClr val="C00000"/>
                </a:solidFill>
              </a:rPr>
              <a:t>Bezpečnostní strategie </a:t>
            </a:r>
            <a:r>
              <a:rPr lang="cs-CZ" b="1" dirty="0"/>
              <a:t>ČR (2011)</a:t>
            </a:r>
          </a:p>
          <a:p>
            <a:r>
              <a:rPr lang="cs-CZ" dirty="0"/>
              <a:t>…….</a:t>
            </a:r>
          </a:p>
          <a:p>
            <a:pPr algn="ctr">
              <a:buFontTx/>
              <a:buNone/>
            </a:pPr>
            <a:r>
              <a:rPr lang="cs-CZ" sz="3600" b="1" dirty="0">
                <a:solidFill>
                  <a:srgbClr val="C00000"/>
                </a:solidFill>
              </a:rPr>
              <a:t>Realizace strategií prostřednictvím konkrétních projektů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20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2. Strategické řízení regionálního rozvoje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</a:rPr>
              <a:t>Charakteristické rysy </a:t>
            </a:r>
          </a:p>
          <a:p>
            <a:r>
              <a:rPr lang="cs-CZ" sz="2000" b="1" dirty="0"/>
              <a:t>Primárním cílem analýzy je </a:t>
            </a:r>
            <a:r>
              <a:rPr lang="cs-CZ" sz="2000" b="1" dirty="0">
                <a:solidFill>
                  <a:srgbClr val="C00000"/>
                </a:solidFill>
              </a:rPr>
              <a:t>společenský celek </a:t>
            </a:r>
            <a:r>
              <a:rPr lang="cs-CZ" sz="2000" b="1" dirty="0"/>
              <a:t>(obec, region) a ne jednotlivé firmy </a:t>
            </a:r>
          </a:p>
          <a:p>
            <a:r>
              <a:rPr lang="cs-CZ" sz="2000" b="1" dirty="0"/>
              <a:t>Provádí se nejen </a:t>
            </a:r>
            <a:r>
              <a:rPr lang="cs-CZ" sz="2000" b="1" dirty="0">
                <a:solidFill>
                  <a:srgbClr val="C00000"/>
                </a:solidFill>
              </a:rPr>
              <a:t>sociálně-ekonomická analýza </a:t>
            </a:r>
            <a:r>
              <a:rPr lang="cs-CZ" sz="2000" b="1" dirty="0"/>
              <a:t>oblasti, ale i analýza </a:t>
            </a:r>
            <a:r>
              <a:rPr lang="cs-CZ" sz="2000" b="1" dirty="0">
                <a:solidFill>
                  <a:srgbClr val="C00000"/>
                </a:solidFill>
              </a:rPr>
              <a:t>institucionální kapacity </a:t>
            </a:r>
            <a:r>
              <a:rPr lang="cs-CZ" sz="2000" b="1" dirty="0"/>
              <a:t>(viz schéma)</a:t>
            </a:r>
          </a:p>
          <a:p>
            <a:r>
              <a:rPr lang="cs-CZ" sz="2000" b="1" dirty="0"/>
              <a:t>Hodnotí </a:t>
            </a:r>
            <a:r>
              <a:rPr lang="cs-CZ" sz="2000" b="1" dirty="0">
                <a:solidFill>
                  <a:srgbClr val="C00000"/>
                </a:solidFill>
              </a:rPr>
              <a:t>se klima </a:t>
            </a:r>
            <a:r>
              <a:rPr lang="cs-CZ" sz="2000" b="1" dirty="0"/>
              <a:t>pro ekonomický rozvoj v regionu</a:t>
            </a:r>
          </a:p>
          <a:p>
            <a:r>
              <a:rPr lang="cs-CZ" sz="2000" b="1" dirty="0"/>
              <a:t>Stanoví se, zda rozvoj mohou zajistit místní agentury a instituce nebo je nutná externí pomoc</a:t>
            </a:r>
          </a:p>
          <a:p>
            <a:r>
              <a:rPr lang="cs-CZ" sz="2000" b="1" dirty="0"/>
              <a:t>Určí se bariéry koordinace aktivit a účastníci</a:t>
            </a:r>
          </a:p>
          <a:p>
            <a:r>
              <a:rPr lang="cs-CZ" sz="2000" b="1" dirty="0"/>
              <a:t>Pro podporu rozvojových aktivit se sestaví poradní orgán, řídící výbor apod. sestavený ze zástupců významných institucí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610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48128" y="274638"/>
            <a:ext cx="2962672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Strategie RR ČR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E0162-92B0-4097-8AA1-E3DAD1CE1969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260649"/>
            <a:ext cx="5616624" cy="6346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4712605-076A-4CF8-8E06-034DAFA50E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600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1A0A80D-D93E-4639-B33F-BFD63EC48A04}" type="slidenum">
              <a:rPr lang="cs-CZ"/>
              <a:pPr eaLnBrk="1" hangingPunct="1"/>
              <a:t>13</a:t>
            </a:fld>
            <a:endParaRPr lang="cs-CZ" dirty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58578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cs-CZ" sz="3200" b="1" dirty="0">
                <a:solidFill>
                  <a:srgbClr val="008080"/>
                </a:solidFill>
              </a:rPr>
              <a:t>Proces plánování regionálního a  lokálního rozvoje</a:t>
            </a:r>
          </a:p>
        </p:txBody>
      </p:sp>
      <p:grpSp>
        <p:nvGrpSpPr>
          <p:cNvPr id="16391" name="Group 4"/>
          <p:cNvGrpSpPr>
            <a:grpSpLocks/>
          </p:cNvGrpSpPr>
          <p:nvPr/>
        </p:nvGrpSpPr>
        <p:grpSpPr bwMode="auto">
          <a:xfrm>
            <a:off x="3216276" y="620714"/>
            <a:ext cx="5629275" cy="5665787"/>
            <a:chOff x="1111" y="572"/>
            <a:chExt cx="3546" cy="3569"/>
          </a:xfrm>
        </p:grpSpPr>
        <p:sp>
          <p:nvSpPr>
            <p:cNvPr id="16397" name="Text Box 5"/>
            <p:cNvSpPr txBox="1">
              <a:spLocks noChangeArrowheads="1"/>
            </p:cNvSpPr>
            <p:nvPr/>
          </p:nvSpPr>
          <p:spPr bwMode="auto">
            <a:xfrm>
              <a:off x="1927" y="572"/>
              <a:ext cx="1832" cy="1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200" b="1" dirty="0">
                  <a:latin typeface="Times New Roman" pitchFamily="18" charset="0"/>
                </a:rPr>
                <a:t>Sběr informací a analýza</a:t>
              </a:r>
              <a:endParaRPr lang="cs-CZ" dirty="0">
                <a:latin typeface="Times New Roman" pitchFamily="18" charset="0"/>
              </a:endParaRPr>
            </a:p>
          </p:txBody>
        </p:sp>
        <p:sp>
          <p:nvSpPr>
            <p:cNvPr id="16398" name="Text Box 6"/>
            <p:cNvSpPr txBox="1">
              <a:spLocks noChangeArrowheads="1"/>
            </p:cNvSpPr>
            <p:nvPr/>
          </p:nvSpPr>
          <p:spPr bwMode="auto">
            <a:xfrm>
              <a:off x="1111" y="890"/>
              <a:ext cx="1710" cy="8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200" b="1" dirty="0">
                  <a:latin typeface="Times New Roman" pitchFamily="18" charset="0"/>
                </a:rPr>
                <a:t>Sociálně ekonomická analýza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Demografie a Trh práce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Ekonomický systém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Komunální služby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Fyzické a lokalizační podmínky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Infrastruktura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Konkurenční výhody</a:t>
              </a:r>
              <a:endParaRPr lang="cs-CZ" dirty="0">
                <a:latin typeface="Times New Roman" pitchFamily="18" charset="0"/>
              </a:endParaRPr>
            </a:p>
          </p:txBody>
        </p:sp>
        <p:sp>
          <p:nvSpPr>
            <p:cNvPr id="16399" name="Text Box 7"/>
            <p:cNvSpPr txBox="1">
              <a:spLocks noChangeArrowheads="1"/>
            </p:cNvSpPr>
            <p:nvPr/>
          </p:nvSpPr>
          <p:spPr bwMode="auto">
            <a:xfrm>
              <a:off x="2971" y="890"/>
              <a:ext cx="1686" cy="8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200" b="1" dirty="0">
                  <a:latin typeface="Times New Roman" pitchFamily="18" charset="0"/>
                </a:rPr>
                <a:t>Analýza institucionální kapacity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Politické instituce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Hospodářské a obchodní instituce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Finanční instituce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Projekty rozvoje obcí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Programy sociálního rozvoje</a:t>
              </a:r>
            </a:p>
            <a:p>
              <a:pPr eaLnBrk="1" hangingPunct="1">
                <a:buFont typeface="Symbol" pitchFamily="18" charset="2"/>
                <a:buChar char="·"/>
              </a:pPr>
              <a:r>
                <a:rPr lang="cs-CZ" sz="1200" dirty="0">
                  <a:latin typeface="Times New Roman" pitchFamily="18" charset="0"/>
                </a:rPr>
                <a:t>Vzdělávání a školení</a:t>
              </a:r>
            </a:p>
          </p:txBody>
        </p:sp>
        <p:sp>
          <p:nvSpPr>
            <p:cNvPr id="16400" name="Text Box 8"/>
            <p:cNvSpPr txBox="1">
              <a:spLocks noChangeArrowheads="1"/>
            </p:cNvSpPr>
            <p:nvPr/>
          </p:nvSpPr>
          <p:spPr bwMode="auto">
            <a:xfrm>
              <a:off x="1383" y="1842"/>
              <a:ext cx="1142" cy="2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200" b="1" dirty="0">
                  <a:latin typeface="Times New Roman" pitchFamily="18" charset="0"/>
                </a:rPr>
                <a:t>Výzvy a příležitosti</a:t>
              </a:r>
              <a:endParaRPr lang="cs-CZ" dirty="0">
                <a:latin typeface="Times New Roman" pitchFamily="18" charset="0"/>
              </a:endParaRPr>
            </a:p>
          </p:txBody>
        </p:sp>
        <p:sp>
          <p:nvSpPr>
            <p:cNvPr id="16401" name="Text Box 9"/>
            <p:cNvSpPr txBox="1">
              <a:spLocks noChangeArrowheads="1"/>
            </p:cNvSpPr>
            <p:nvPr/>
          </p:nvSpPr>
          <p:spPr bwMode="auto">
            <a:xfrm>
              <a:off x="3243" y="1842"/>
              <a:ext cx="1084" cy="2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200" b="1" dirty="0">
                  <a:latin typeface="Times New Roman" pitchFamily="18" charset="0"/>
                </a:rPr>
                <a:t>Připravenost</a:t>
              </a:r>
              <a:endParaRPr lang="cs-CZ" dirty="0">
                <a:latin typeface="Times New Roman" pitchFamily="18" charset="0"/>
              </a:endParaRPr>
            </a:p>
          </p:txBody>
        </p:sp>
        <p:sp>
          <p:nvSpPr>
            <p:cNvPr id="16402" name="Text Box 10"/>
            <p:cNvSpPr txBox="1">
              <a:spLocks noChangeArrowheads="1"/>
            </p:cNvSpPr>
            <p:nvPr/>
          </p:nvSpPr>
          <p:spPr bwMode="auto">
            <a:xfrm>
              <a:off x="2245" y="2296"/>
              <a:ext cx="1303" cy="4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200" b="1" dirty="0">
                  <a:latin typeface="Times New Roman" pitchFamily="18" charset="0"/>
                </a:rPr>
                <a:t>Plánování rozvoje</a:t>
              </a:r>
            </a:p>
            <a:p>
              <a:pPr algn="ctr" eaLnBrk="1" hangingPunct="1"/>
              <a:r>
                <a:rPr lang="cs-CZ" sz="1200" dirty="0">
                  <a:latin typeface="Times New Roman" pitchFamily="18" charset="0"/>
                </a:rPr>
                <a:t>Stanovení hlavních cílů</a:t>
              </a:r>
            </a:p>
            <a:p>
              <a:pPr algn="ctr" eaLnBrk="1" hangingPunct="1"/>
              <a:r>
                <a:rPr lang="cs-CZ" sz="1200" dirty="0">
                  <a:latin typeface="Times New Roman" pitchFamily="18" charset="0"/>
                </a:rPr>
                <a:t>Určení alternativních strategií</a:t>
              </a:r>
            </a:p>
            <a:p>
              <a:pPr algn="ctr" eaLnBrk="1" hangingPunct="1"/>
              <a:r>
                <a:rPr lang="cs-CZ" sz="1200" dirty="0">
                  <a:latin typeface="Times New Roman" pitchFamily="18" charset="0"/>
                </a:rPr>
                <a:t>Sestavení strategie</a:t>
              </a:r>
              <a:endParaRPr lang="cs-CZ" dirty="0">
                <a:latin typeface="Times New Roman" pitchFamily="18" charset="0"/>
              </a:endParaRPr>
            </a:p>
          </p:txBody>
        </p:sp>
        <p:sp>
          <p:nvSpPr>
            <p:cNvPr id="16403" name="Text Box 11"/>
            <p:cNvSpPr txBox="1">
              <a:spLocks noChangeArrowheads="1"/>
            </p:cNvSpPr>
            <p:nvPr/>
          </p:nvSpPr>
          <p:spPr bwMode="auto">
            <a:xfrm>
              <a:off x="1882" y="2976"/>
              <a:ext cx="1996" cy="3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200" b="1" dirty="0">
                  <a:latin typeface="Times New Roman" pitchFamily="18" charset="0"/>
                </a:rPr>
                <a:t>Vytvoření akčních plánů</a:t>
              </a:r>
            </a:p>
            <a:p>
              <a:pPr algn="ctr" eaLnBrk="1" hangingPunct="1"/>
              <a:r>
                <a:rPr lang="cs-CZ" sz="1200" dirty="0">
                  <a:latin typeface="Times New Roman" pitchFamily="18" charset="0"/>
                </a:rPr>
                <a:t>Definování vstupů, výstupů a struktur managementu</a:t>
              </a:r>
              <a:endParaRPr lang="cs-CZ" dirty="0">
                <a:latin typeface="Times New Roman" pitchFamily="18" charset="0"/>
              </a:endParaRPr>
            </a:p>
          </p:txBody>
        </p:sp>
        <p:sp>
          <p:nvSpPr>
            <p:cNvPr id="16404" name="Text Box 12"/>
            <p:cNvSpPr txBox="1">
              <a:spLocks noChangeArrowheads="1"/>
            </p:cNvSpPr>
            <p:nvPr/>
          </p:nvSpPr>
          <p:spPr bwMode="auto">
            <a:xfrm>
              <a:off x="1519" y="3430"/>
              <a:ext cx="2676" cy="4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200" b="1" dirty="0">
                  <a:latin typeface="Times New Roman" pitchFamily="18" charset="0"/>
                </a:rPr>
                <a:t>Sestavení celkového rozvojového akčního programu</a:t>
              </a:r>
            </a:p>
            <a:p>
              <a:pPr algn="ctr" eaLnBrk="1" hangingPunct="1"/>
              <a:r>
                <a:rPr lang="cs-CZ" sz="1000" dirty="0">
                  <a:latin typeface="Times New Roman" pitchFamily="18" charset="0"/>
                </a:rPr>
                <a:t>Detailní analýza proveditelnosti</a:t>
              </a:r>
            </a:p>
            <a:p>
              <a:pPr algn="ctr" eaLnBrk="1" hangingPunct="1"/>
              <a:r>
                <a:rPr lang="cs-CZ" sz="1000" dirty="0">
                  <a:latin typeface="Times New Roman" pitchFamily="18" charset="0"/>
                </a:rPr>
                <a:t>Finální návrh a podnikatelský plán</a:t>
              </a:r>
            </a:p>
            <a:p>
              <a:pPr algn="ctr" eaLnBrk="1" hangingPunct="1"/>
              <a:r>
                <a:rPr lang="cs-CZ" sz="1000" dirty="0">
                  <a:latin typeface="Times New Roman" pitchFamily="18" charset="0"/>
                </a:rPr>
                <a:t>Systémy pro monitorování a hodnocení</a:t>
              </a:r>
            </a:p>
          </p:txBody>
        </p:sp>
        <p:sp>
          <p:nvSpPr>
            <p:cNvPr id="16405" name="Text Box 13"/>
            <p:cNvSpPr txBox="1">
              <a:spLocks noChangeArrowheads="1"/>
            </p:cNvSpPr>
            <p:nvPr/>
          </p:nvSpPr>
          <p:spPr bwMode="auto">
            <a:xfrm>
              <a:off x="1837" y="3929"/>
              <a:ext cx="2155" cy="2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200" b="1" dirty="0">
                  <a:latin typeface="Times New Roman" pitchFamily="18" charset="0"/>
                </a:rPr>
                <a:t>Program implementace</a:t>
              </a:r>
              <a:endParaRPr lang="cs-CZ" dirty="0">
                <a:latin typeface="Times New Roman" pitchFamily="18" charset="0"/>
              </a:endParaRPr>
            </a:p>
          </p:txBody>
        </p:sp>
        <p:sp>
          <p:nvSpPr>
            <p:cNvPr id="16406" name="Line 14"/>
            <p:cNvSpPr>
              <a:spLocks noChangeShapeType="1"/>
            </p:cNvSpPr>
            <p:nvPr/>
          </p:nvSpPr>
          <p:spPr bwMode="auto">
            <a:xfrm>
              <a:off x="2109" y="754"/>
              <a:ext cx="0" cy="1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6407" name="Line 15"/>
            <p:cNvSpPr>
              <a:spLocks noChangeShapeType="1"/>
            </p:cNvSpPr>
            <p:nvPr/>
          </p:nvSpPr>
          <p:spPr bwMode="auto">
            <a:xfrm>
              <a:off x="3560" y="75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6408" name="Line 16"/>
            <p:cNvSpPr>
              <a:spLocks noChangeShapeType="1"/>
            </p:cNvSpPr>
            <p:nvPr/>
          </p:nvSpPr>
          <p:spPr bwMode="auto">
            <a:xfrm>
              <a:off x="1927" y="1752"/>
              <a:ext cx="7" cy="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6409" name="Line 17"/>
            <p:cNvSpPr>
              <a:spLocks noChangeShapeType="1"/>
            </p:cNvSpPr>
            <p:nvPr/>
          </p:nvSpPr>
          <p:spPr bwMode="auto">
            <a:xfrm>
              <a:off x="3787" y="1752"/>
              <a:ext cx="0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6410" name="Line 18"/>
            <p:cNvSpPr>
              <a:spLocks noChangeShapeType="1"/>
            </p:cNvSpPr>
            <p:nvPr/>
          </p:nvSpPr>
          <p:spPr bwMode="auto">
            <a:xfrm>
              <a:off x="2381" y="2069"/>
              <a:ext cx="7" cy="2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6411" name="Line 19"/>
            <p:cNvSpPr>
              <a:spLocks noChangeShapeType="1"/>
            </p:cNvSpPr>
            <p:nvPr/>
          </p:nvSpPr>
          <p:spPr bwMode="auto">
            <a:xfrm flipH="1">
              <a:off x="3379" y="2069"/>
              <a:ext cx="0" cy="2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6412" name="Line 20"/>
            <p:cNvSpPr>
              <a:spLocks noChangeShapeType="1"/>
            </p:cNvSpPr>
            <p:nvPr/>
          </p:nvSpPr>
          <p:spPr bwMode="auto">
            <a:xfrm>
              <a:off x="2880" y="2795"/>
              <a:ext cx="0" cy="1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6413" name="Line 21"/>
            <p:cNvSpPr>
              <a:spLocks noChangeShapeType="1"/>
            </p:cNvSpPr>
            <p:nvPr/>
          </p:nvSpPr>
          <p:spPr bwMode="auto">
            <a:xfrm>
              <a:off x="2880" y="3339"/>
              <a:ext cx="0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6414" name="Line 22"/>
            <p:cNvSpPr>
              <a:spLocks noChangeShapeType="1"/>
            </p:cNvSpPr>
            <p:nvPr/>
          </p:nvSpPr>
          <p:spPr bwMode="auto">
            <a:xfrm>
              <a:off x="2880" y="3884"/>
              <a:ext cx="0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sp>
        <p:nvSpPr>
          <p:cNvPr id="16392" name="AutoShape 23"/>
          <p:cNvSpPr>
            <a:spLocks noChangeArrowheads="1"/>
          </p:cNvSpPr>
          <p:nvPr/>
        </p:nvSpPr>
        <p:spPr bwMode="auto">
          <a:xfrm>
            <a:off x="8328025" y="5229225"/>
            <a:ext cx="2089150" cy="9350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/>
              <a:t>Projekty</a:t>
            </a:r>
          </a:p>
        </p:txBody>
      </p:sp>
      <p:sp>
        <p:nvSpPr>
          <p:cNvPr id="16393" name="AutoShape 26"/>
          <p:cNvSpPr>
            <a:spLocks noChangeArrowheads="1"/>
          </p:cNvSpPr>
          <p:nvPr/>
        </p:nvSpPr>
        <p:spPr bwMode="auto">
          <a:xfrm>
            <a:off x="1992313" y="5373689"/>
            <a:ext cx="2089150" cy="9350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/>
              <a:t>Projekty</a:t>
            </a:r>
          </a:p>
        </p:txBody>
      </p:sp>
      <p:sp>
        <p:nvSpPr>
          <p:cNvPr id="16394" name="AutoShape 27"/>
          <p:cNvSpPr>
            <a:spLocks noChangeArrowheads="1"/>
          </p:cNvSpPr>
          <p:nvPr/>
        </p:nvSpPr>
        <p:spPr bwMode="auto">
          <a:xfrm>
            <a:off x="7104063" y="5516564"/>
            <a:ext cx="2089150" cy="9350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/>
              <a:t>Projekty</a:t>
            </a:r>
          </a:p>
        </p:txBody>
      </p:sp>
      <p:sp>
        <p:nvSpPr>
          <p:cNvPr id="16395" name="AutoShape 28"/>
          <p:cNvSpPr>
            <a:spLocks noChangeArrowheads="1"/>
          </p:cNvSpPr>
          <p:nvPr/>
        </p:nvSpPr>
        <p:spPr bwMode="auto">
          <a:xfrm>
            <a:off x="3071813" y="5589589"/>
            <a:ext cx="2089150" cy="9350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/>
              <a:t>Projekty</a:t>
            </a:r>
          </a:p>
        </p:txBody>
      </p:sp>
      <p:sp>
        <p:nvSpPr>
          <p:cNvPr id="16396" name="AutoShape 29"/>
          <p:cNvSpPr>
            <a:spLocks noChangeArrowheads="1"/>
          </p:cNvSpPr>
          <p:nvPr/>
        </p:nvSpPr>
        <p:spPr bwMode="auto">
          <a:xfrm>
            <a:off x="8688388" y="1125539"/>
            <a:ext cx="2089150" cy="3311525"/>
          </a:xfrm>
          <a:prstGeom prst="downArrow">
            <a:avLst>
              <a:gd name="adj1" fmla="val 50000"/>
              <a:gd name="adj2" fmla="val 3962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/>
              <a:t>Strategie</a:t>
            </a:r>
          </a:p>
        </p:txBody>
      </p:sp>
      <p:pic>
        <p:nvPicPr>
          <p:cNvPr id="28" name="Obrázek 27">
            <a:extLst>
              <a:ext uri="{FF2B5EF4-FFF2-40B4-BE49-F238E27FC236}">
                <a16:creationId xmlns:a16="http://schemas.microsoft.com/office/drawing/2014/main" id="{700E7E73-3A28-4990-B38C-DC5C7FB72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dirty="0"/>
              <a:t>í</a:t>
            </a:r>
          </a:p>
        </p:txBody>
      </p:sp>
      <p:sp>
        <p:nvSpPr>
          <p:cNvPr id="1843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88A7BC5-6E69-4E5F-B4EA-B3802A5064D6}" type="slidenum">
              <a:rPr lang="cs-CZ"/>
              <a:pPr eaLnBrk="1" hangingPunct="1"/>
              <a:t>14</a:t>
            </a:fld>
            <a:endParaRPr lang="cs-CZ" dirty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55601"/>
            <a:ext cx="8820150" cy="88106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200" b="1" dirty="0">
                <a:solidFill>
                  <a:srgbClr val="008080"/>
                </a:solidFill>
              </a:rPr>
              <a:t>Systém  řízení rozvoje regionů (v Evropě)</a:t>
            </a:r>
          </a:p>
        </p:txBody>
      </p:sp>
      <p:grpSp>
        <p:nvGrpSpPr>
          <p:cNvPr id="18439" name="Group 4"/>
          <p:cNvGrpSpPr>
            <a:grpSpLocks/>
          </p:cNvGrpSpPr>
          <p:nvPr/>
        </p:nvGrpSpPr>
        <p:grpSpPr bwMode="auto">
          <a:xfrm>
            <a:off x="2566988" y="1916113"/>
            <a:ext cx="7632700" cy="3833812"/>
            <a:chOff x="657" y="1207"/>
            <a:chExt cx="4808" cy="2415"/>
          </a:xfrm>
        </p:grpSpPr>
        <p:sp>
          <p:nvSpPr>
            <p:cNvPr id="18440" name="Text Box 5"/>
            <p:cNvSpPr txBox="1">
              <a:spLocks noChangeArrowheads="1"/>
            </p:cNvSpPr>
            <p:nvPr/>
          </p:nvSpPr>
          <p:spPr bwMode="auto">
            <a:xfrm>
              <a:off x="866" y="1208"/>
              <a:ext cx="1742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b="1" dirty="0">
                  <a:latin typeface="Times New Roman" pitchFamily="18" charset="0"/>
                </a:rPr>
                <a:t> Regionální politika státu  </a:t>
              </a:r>
            </a:p>
          </p:txBody>
        </p:sp>
        <p:sp>
          <p:nvSpPr>
            <p:cNvPr id="18441" name="Text Box 6"/>
            <p:cNvSpPr txBox="1">
              <a:spLocks noChangeArrowheads="1"/>
            </p:cNvSpPr>
            <p:nvPr/>
          </p:nvSpPr>
          <p:spPr bwMode="auto">
            <a:xfrm>
              <a:off x="1837" y="1706"/>
              <a:ext cx="2268" cy="237"/>
            </a:xfrm>
            <a:prstGeom prst="rect">
              <a:avLst/>
            </a:prstGeom>
            <a:solidFill>
              <a:srgbClr val="FFE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Strategie rozvoje regionů</a:t>
              </a:r>
            </a:p>
          </p:txBody>
        </p:sp>
        <p:sp>
          <p:nvSpPr>
            <p:cNvPr id="18442" name="Text Box 7"/>
            <p:cNvSpPr txBox="1">
              <a:spLocks noChangeArrowheads="1"/>
            </p:cNvSpPr>
            <p:nvPr/>
          </p:nvSpPr>
          <p:spPr bwMode="auto">
            <a:xfrm>
              <a:off x="3515" y="1207"/>
              <a:ext cx="1678" cy="237"/>
            </a:xfrm>
            <a:prstGeom prst="rect">
              <a:avLst/>
            </a:prstGeom>
            <a:solidFill>
              <a:srgbClr val="DEFB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Regionální politika EU</a:t>
              </a:r>
            </a:p>
          </p:txBody>
        </p:sp>
        <p:sp>
          <p:nvSpPr>
            <p:cNvPr id="18443" name="Text Box 8"/>
            <p:cNvSpPr txBox="1">
              <a:spLocks noChangeArrowheads="1"/>
            </p:cNvSpPr>
            <p:nvPr/>
          </p:nvSpPr>
          <p:spPr bwMode="auto">
            <a:xfrm>
              <a:off x="657" y="2387"/>
              <a:ext cx="1407" cy="237"/>
            </a:xfrm>
            <a:prstGeom prst="rect">
              <a:avLst/>
            </a:prstGeom>
            <a:solidFill>
              <a:srgbClr val="FAF6A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Program rozvoje A</a:t>
              </a:r>
            </a:p>
          </p:txBody>
        </p:sp>
        <p:sp>
          <p:nvSpPr>
            <p:cNvPr id="18444" name="Text Box 9"/>
            <p:cNvSpPr txBox="1">
              <a:spLocks noChangeArrowheads="1"/>
            </p:cNvSpPr>
            <p:nvPr/>
          </p:nvSpPr>
          <p:spPr bwMode="auto">
            <a:xfrm>
              <a:off x="2336" y="2387"/>
              <a:ext cx="1407" cy="237"/>
            </a:xfrm>
            <a:prstGeom prst="rect">
              <a:avLst/>
            </a:prstGeom>
            <a:solidFill>
              <a:srgbClr val="FFF3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Program rozvoje B</a:t>
              </a:r>
            </a:p>
          </p:txBody>
        </p:sp>
        <p:sp>
          <p:nvSpPr>
            <p:cNvPr id="18445" name="Text Box 10"/>
            <p:cNvSpPr txBox="1">
              <a:spLocks noChangeArrowheads="1"/>
            </p:cNvSpPr>
            <p:nvPr/>
          </p:nvSpPr>
          <p:spPr bwMode="auto">
            <a:xfrm>
              <a:off x="3923" y="2387"/>
              <a:ext cx="1542" cy="237"/>
            </a:xfrm>
            <a:prstGeom prst="rect">
              <a:avLst/>
            </a:prstGeom>
            <a:solidFill>
              <a:srgbClr val="DAFEE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Program rozvoje C</a:t>
              </a:r>
            </a:p>
          </p:txBody>
        </p:sp>
        <p:sp>
          <p:nvSpPr>
            <p:cNvPr id="18446" name="Text Box 11"/>
            <p:cNvSpPr txBox="1">
              <a:spLocks noChangeArrowheads="1"/>
            </p:cNvSpPr>
            <p:nvPr/>
          </p:nvSpPr>
          <p:spPr bwMode="auto">
            <a:xfrm>
              <a:off x="839" y="2750"/>
              <a:ext cx="726" cy="237"/>
            </a:xfrm>
            <a:prstGeom prst="rect">
              <a:avLst/>
            </a:prstGeom>
            <a:solidFill>
              <a:srgbClr val="FAF6A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Projekt</a:t>
              </a:r>
            </a:p>
          </p:txBody>
        </p:sp>
        <p:sp>
          <p:nvSpPr>
            <p:cNvPr id="18447" name="Text Box 12"/>
            <p:cNvSpPr txBox="1">
              <a:spLocks noChangeArrowheads="1"/>
            </p:cNvSpPr>
            <p:nvPr/>
          </p:nvSpPr>
          <p:spPr bwMode="auto">
            <a:xfrm>
              <a:off x="1202" y="3339"/>
              <a:ext cx="726" cy="237"/>
            </a:xfrm>
            <a:prstGeom prst="rect">
              <a:avLst/>
            </a:prstGeom>
            <a:solidFill>
              <a:srgbClr val="FAF6A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Projekt</a:t>
              </a:r>
            </a:p>
          </p:txBody>
        </p:sp>
        <p:sp>
          <p:nvSpPr>
            <p:cNvPr id="18448" name="Text Box 13"/>
            <p:cNvSpPr txBox="1">
              <a:spLocks noChangeArrowheads="1"/>
            </p:cNvSpPr>
            <p:nvPr/>
          </p:nvSpPr>
          <p:spPr bwMode="auto">
            <a:xfrm>
              <a:off x="2653" y="3294"/>
              <a:ext cx="726" cy="237"/>
            </a:xfrm>
            <a:prstGeom prst="rect">
              <a:avLst/>
            </a:prstGeom>
            <a:solidFill>
              <a:srgbClr val="FFF3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Projekt</a:t>
              </a:r>
            </a:p>
          </p:txBody>
        </p:sp>
        <p:sp>
          <p:nvSpPr>
            <p:cNvPr id="18449" name="Text Box 14"/>
            <p:cNvSpPr txBox="1">
              <a:spLocks noChangeArrowheads="1"/>
            </p:cNvSpPr>
            <p:nvPr/>
          </p:nvSpPr>
          <p:spPr bwMode="auto">
            <a:xfrm>
              <a:off x="2426" y="2750"/>
              <a:ext cx="726" cy="237"/>
            </a:xfrm>
            <a:prstGeom prst="rect">
              <a:avLst/>
            </a:prstGeom>
            <a:solidFill>
              <a:srgbClr val="FFF3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Projekt</a:t>
              </a:r>
            </a:p>
          </p:txBody>
        </p:sp>
        <p:sp>
          <p:nvSpPr>
            <p:cNvPr id="18450" name="Text Box 15"/>
            <p:cNvSpPr txBox="1">
              <a:spLocks noChangeArrowheads="1"/>
            </p:cNvSpPr>
            <p:nvPr/>
          </p:nvSpPr>
          <p:spPr bwMode="auto">
            <a:xfrm>
              <a:off x="4604" y="3385"/>
              <a:ext cx="726" cy="237"/>
            </a:xfrm>
            <a:prstGeom prst="rect">
              <a:avLst/>
            </a:prstGeom>
            <a:solidFill>
              <a:srgbClr val="DAFEE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Projekt</a:t>
              </a:r>
            </a:p>
          </p:txBody>
        </p:sp>
        <p:sp>
          <p:nvSpPr>
            <p:cNvPr id="18451" name="Text Box 16"/>
            <p:cNvSpPr txBox="1">
              <a:spLocks noChangeArrowheads="1"/>
            </p:cNvSpPr>
            <p:nvPr/>
          </p:nvSpPr>
          <p:spPr bwMode="auto">
            <a:xfrm>
              <a:off x="4286" y="3113"/>
              <a:ext cx="726" cy="237"/>
            </a:xfrm>
            <a:prstGeom prst="rect">
              <a:avLst/>
            </a:prstGeom>
            <a:solidFill>
              <a:srgbClr val="DAFEE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Projekt</a:t>
              </a:r>
            </a:p>
          </p:txBody>
        </p:sp>
        <p:sp>
          <p:nvSpPr>
            <p:cNvPr id="18452" name="Text Box 17"/>
            <p:cNvSpPr txBox="1">
              <a:spLocks noChangeArrowheads="1"/>
            </p:cNvSpPr>
            <p:nvPr/>
          </p:nvSpPr>
          <p:spPr bwMode="auto">
            <a:xfrm>
              <a:off x="4014" y="2840"/>
              <a:ext cx="726" cy="237"/>
            </a:xfrm>
            <a:prstGeom prst="rect">
              <a:avLst/>
            </a:prstGeom>
            <a:solidFill>
              <a:srgbClr val="DAFEE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Projekt</a:t>
              </a:r>
            </a:p>
          </p:txBody>
        </p:sp>
        <p:sp>
          <p:nvSpPr>
            <p:cNvPr id="18453" name="Text Box 18"/>
            <p:cNvSpPr txBox="1">
              <a:spLocks noChangeArrowheads="1"/>
            </p:cNvSpPr>
            <p:nvPr/>
          </p:nvSpPr>
          <p:spPr bwMode="auto">
            <a:xfrm>
              <a:off x="1066" y="3067"/>
              <a:ext cx="54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200" b="1" dirty="0">
                  <a:latin typeface="Times New Roman" pitchFamily="18" charset="0"/>
                </a:rPr>
                <a:t>……</a:t>
              </a:r>
            </a:p>
          </p:txBody>
        </p:sp>
        <p:sp>
          <p:nvSpPr>
            <p:cNvPr id="18454" name="Text Box 19"/>
            <p:cNvSpPr txBox="1">
              <a:spLocks noChangeArrowheads="1"/>
            </p:cNvSpPr>
            <p:nvPr/>
          </p:nvSpPr>
          <p:spPr bwMode="auto">
            <a:xfrm>
              <a:off x="2608" y="3022"/>
              <a:ext cx="54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200" b="1" dirty="0">
                  <a:latin typeface="Times New Roman" pitchFamily="18" charset="0"/>
                </a:rPr>
                <a:t>……</a:t>
              </a:r>
            </a:p>
          </p:txBody>
        </p:sp>
      </p:grpSp>
      <p:pic>
        <p:nvPicPr>
          <p:cNvPr id="21" name="Obrázek 20">
            <a:extLst>
              <a:ext uri="{FF2B5EF4-FFF2-40B4-BE49-F238E27FC236}">
                <a16:creationId xmlns:a16="http://schemas.microsoft.com/office/drawing/2014/main" id="{987D8997-AED1-444F-AE68-39D6D16504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Prioritní oblasti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400" b="1" dirty="0"/>
              <a:t>Ekonomický rozvoj</a:t>
            </a:r>
          </a:p>
          <a:p>
            <a:pPr>
              <a:lnSpc>
                <a:spcPct val="80000"/>
              </a:lnSpc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b="1" dirty="0"/>
              <a:t>Sociální integrace</a:t>
            </a:r>
          </a:p>
          <a:p>
            <a:pPr>
              <a:lnSpc>
                <a:spcPct val="80000"/>
              </a:lnSpc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b="1" dirty="0"/>
              <a:t>Životní prostředí</a:t>
            </a:r>
          </a:p>
          <a:p>
            <a:pPr>
              <a:lnSpc>
                <a:spcPct val="80000"/>
              </a:lnSpc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b="1" dirty="0"/>
              <a:t>Dostupnost a mobilita</a:t>
            </a:r>
          </a:p>
          <a:p>
            <a:pPr>
              <a:lnSpc>
                <a:spcPct val="80000"/>
              </a:lnSpc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b="1" dirty="0"/>
              <a:t>Správa věcí veřejných</a:t>
            </a:r>
          </a:p>
          <a:p>
            <a:pPr>
              <a:lnSpc>
                <a:spcPct val="80000"/>
              </a:lnSpc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b="1" dirty="0"/>
              <a:t>Přitažlivá města (veřej. prostranství, bydlení, volný čas)</a:t>
            </a:r>
            <a:endParaRPr lang="cs-CZ" sz="2400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61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862917" y="1210450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Implementace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122334" y="2799804"/>
            <a:ext cx="9615516" cy="23532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b="1" dirty="0"/>
              <a:t>Řízení: Výbor pro realizaci strategického plánu</a:t>
            </a:r>
          </a:p>
          <a:p>
            <a:r>
              <a:rPr lang="cs-CZ" sz="2400" b="1" dirty="0"/>
              <a:t>Akční plán: Rozpis hlavních úkolů a aktivit na 2-leté období</a:t>
            </a:r>
          </a:p>
          <a:p>
            <a:r>
              <a:rPr lang="cs-CZ" sz="2400" b="1" dirty="0"/>
              <a:t>Návrhy projektů</a:t>
            </a:r>
          </a:p>
          <a:p>
            <a:r>
              <a:rPr lang="cs-CZ" sz="2400" b="1" dirty="0"/>
              <a:t>Propagace plánu</a:t>
            </a:r>
          </a:p>
          <a:p>
            <a:r>
              <a:rPr lang="cs-CZ" sz="2400" b="1" dirty="0"/>
              <a:t>Finanční rámec 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2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112789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3. Strategické dokumenty Strukturálních fondů EU 2014-2020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Strukturální a investiční fondy EU</a:t>
            </a:r>
          </a:p>
          <a:p>
            <a:r>
              <a:rPr lang="cs-CZ" sz="2400" b="1" dirty="0"/>
              <a:t>Evropský fond pro regionální rozvoj (EFRR/ERDF)</a:t>
            </a:r>
          </a:p>
          <a:p>
            <a:r>
              <a:rPr lang="cs-CZ" sz="2400" b="1" dirty="0"/>
              <a:t>Evropský sociální fond (ESF)</a:t>
            </a:r>
          </a:p>
          <a:p>
            <a:r>
              <a:rPr lang="cs-CZ" sz="2400" b="1" dirty="0"/>
              <a:t>Fond soudržnosti (FS)</a:t>
            </a:r>
          </a:p>
          <a:p>
            <a:r>
              <a:rPr lang="cs-CZ" sz="2400" b="1" dirty="0"/>
              <a:t>Evropský zemědělský fond pro rozvoj venkova (EAFRD)</a:t>
            </a:r>
          </a:p>
          <a:p>
            <a:r>
              <a:rPr lang="cs-CZ" sz="2400" b="1" dirty="0"/>
              <a:t>Evropský námořní a rybářský fond (EMFF)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Ostatní</a:t>
            </a:r>
          </a:p>
          <a:p>
            <a:r>
              <a:rPr lang="cs-CZ" sz="2400" b="1" dirty="0"/>
              <a:t>Fond solidarity</a:t>
            </a:r>
          </a:p>
          <a:p>
            <a:r>
              <a:rPr lang="cs-CZ" sz="2400" b="1" dirty="0"/>
              <a:t>Evropský fond pro přizpůsobení se globalizaci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437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Systém podpory ESIF 2014-2020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E0162-92B0-4097-8AA1-E3DAD1CE1969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415" y="1124744"/>
            <a:ext cx="7519823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C3680E1-7BBA-4F19-8ACA-CDCB8EEA6D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335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107E8A7-7F76-49AF-B598-9B383F71953A}" type="slidenum">
              <a:rPr lang="cs-CZ"/>
              <a:pPr eaLnBrk="1" hangingPunct="1"/>
              <a:t>19</a:t>
            </a:fld>
            <a:endParaRPr lang="cs-CZ" dirty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34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s-CZ" sz="3200" b="1" dirty="0"/>
              <a:t>Struktura strategické části regionálních programů</a:t>
            </a:r>
          </a:p>
        </p:txBody>
      </p:sp>
      <p:grpSp>
        <p:nvGrpSpPr>
          <p:cNvPr id="19463" name="Group 4"/>
          <p:cNvGrpSpPr>
            <a:grpSpLocks/>
          </p:cNvGrpSpPr>
          <p:nvPr/>
        </p:nvGrpSpPr>
        <p:grpSpPr bwMode="auto">
          <a:xfrm>
            <a:off x="2495550" y="1557338"/>
            <a:ext cx="7239000" cy="4800600"/>
            <a:chOff x="476" y="754"/>
            <a:chExt cx="4560" cy="3024"/>
          </a:xfrm>
        </p:grpSpPr>
        <p:sp>
          <p:nvSpPr>
            <p:cNvPr id="19466" name="Text Box 5"/>
            <p:cNvSpPr txBox="1">
              <a:spLocks noChangeArrowheads="1"/>
            </p:cNvSpPr>
            <p:nvPr/>
          </p:nvSpPr>
          <p:spPr bwMode="auto">
            <a:xfrm>
              <a:off x="555" y="754"/>
              <a:ext cx="3695" cy="371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6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Sociálně –ekonomická analýza (SWOT)</a:t>
              </a:r>
            </a:p>
            <a:p>
              <a:pPr algn="ctr"/>
              <a:r>
                <a:rPr lang="cs-CZ" sz="16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Vize rozvoje a hlavní strategický cíl</a:t>
              </a:r>
            </a:p>
          </p:txBody>
        </p:sp>
        <p:sp>
          <p:nvSpPr>
            <p:cNvPr id="19467" name="Text Box 6"/>
            <p:cNvSpPr txBox="1">
              <a:spLocks noChangeArrowheads="1"/>
            </p:cNvSpPr>
            <p:nvPr/>
          </p:nvSpPr>
          <p:spPr bwMode="auto">
            <a:xfrm>
              <a:off x="869" y="1520"/>
              <a:ext cx="786" cy="399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600" b="1" dirty="0">
                  <a:latin typeface="Calibri" panose="020F0502020204030204" pitchFamily="34" charset="0"/>
                </a:rPr>
                <a:t>Podpora podnikání</a:t>
              </a:r>
            </a:p>
          </p:txBody>
        </p:sp>
        <p:sp>
          <p:nvSpPr>
            <p:cNvPr id="19468" name="Text Box 7"/>
            <p:cNvSpPr txBox="1">
              <a:spLocks noChangeArrowheads="1"/>
            </p:cNvSpPr>
            <p:nvPr/>
          </p:nvSpPr>
          <p:spPr bwMode="auto">
            <a:xfrm>
              <a:off x="2048" y="1520"/>
              <a:ext cx="787" cy="399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600" b="1" dirty="0">
                  <a:latin typeface="Calibri" panose="020F0502020204030204" pitchFamily="34" charset="0"/>
                </a:rPr>
                <a:t>Infra-struktura</a:t>
              </a:r>
            </a:p>
          </p:txBody>
        </p:sp>
        <p:sp>
          <p:nvSpPr>
            <p:cNvPr id="19469" name="Text Box 8"/>
            <p:cNvSpPr txBox="1">
              <a:spLocks noChangeArrowheads="1"/>
            </p:cNvSpPr>
            <p:nvPr/>
          </p:nvSpPr>
          <p:spPr bwMode="auto">
            <a:xfrm>
              <a:off x="3385" y="1520"/>
              <a:ext cx="786" cy="399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600" b="1" dirty="0">
                  <a:latin typeface="Calibri" panose="020F0502020204030204" pitchFamily="34" charset="0"/>
                </a:rPr>
                <a:t>Lidské zdroje</a:t>
              </a:r>
            </a:p>
          </p:txBody>
        </p:sp>
        <p:sp>
          <p:nvSpPr>
            <p:cNvPr id="19470" name="Text Box 9"/>
            <p:cNvSpPr txBox="1">
              <a:spLocks noChangeArrowheads="1"/>
            </p:cNvSpPr>
            <p:nvPr/>
          </p:nvSpPr>
          <p:spPr bwMode="auto">
            <a:xfrm>
              <a:off x="476" y="2208"/>
              <a:ext cx="865" cy="332"/>
            </a:xfrm>
            <a:prstGeom prst="rect">
              <a:avLst/>
            </a:prstGeom>
            <a:solidFill>
              <a:srgbClr val="B3FF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6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Cíl  1.1</a:t>
              </a:r>
            </a:p>
          </p:txBody>
        </p:sp>
        <p:sp>
          <p:nvSpPr>
            <p:cNvPr id="19471" name="Text Box 10"/>
            <p:cNvSpPr txBox="1">
              <a:spLocks noChangeArrowheads="1"/>
            </p:cNvSpPr>
            <p:nvPr/>
          </p:nvSpPr>
          <p:spPr bwMode="auto">
            <a:xfrm>
              <a:off x="1419" y="2208"/>
              <a:ext cx="863" cy="332"/>
            </a:xfrm>
            <a:prstGeom prst="rect">
              <a:avLst/>
            </a:prstGeom>
            <a:solidFill>
              <a:srgbClr val="B3FF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4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Zahraniční investice +10% </a:t>
              </a:r>
            </a:p>
          </p:txBody>
        </p:sp>
        <p:sp>
          <p:nvSpPr>
            <p:cNvPr id="19472" name="Text Box 11"/>
            <p:cNvSpPr txBox="1">
              <a:spLocks noChangeArrowheads="1"/>
            </p:cNvSpPr>
            <p:nvPr/>
          </p:nvSpPr>
          <p:spPr bwMode="auto">
            <a:xfrm>
              <a:off x="3699" y="2208"/>
              <a:ext cx="865" cy="332"/>
            </a:xfrm>
            <a:prstGeom prst="rect">
              <a:avLst/>
            </a:prstGeom>
            <a:solidFill>
              <a:srgbClr val="B3FF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4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Podíl VŠ 25%</a:t>
              </a:r>
            </a:p>
          </p:txBody>
        </p:sp>
        <p:sp>
          <p:nvSpPr>
            <p:cNvPr id="19473" name="Text Box 12"/>
            <p:cNvSpPr txBox="1">
              <a:spLocks noChangeArrowheads="1"/>
            </p:cNvSpPr>
            <p:nvPr/>
          </p:nvSpPr>
          <p:spPr bwMode="auto">
            <a:xfrm>
              <a:off x="2520" y="2208"/>
              <a:ext cx="865" cy="332"/>
            </a:xfrm>
            <a:prstGeom prst="rect">
              <a:avLst/>
            </a:prstGeom>
            <a:solidFill>
              <a:srgbClr val="B3FF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4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Dálnice </a:t>
              </a:r>
            </a:p>
            <a:p>
              <a:pPr algn="ctr"/>
              <a:r>
                <a:rPr lang="cs-CZ" sz="14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+200 km</a:t>
              </a:r>
            </a:p>
          </p:txBody>
        </p:sp>
        <p:sp>
          <p:nvSpPr>
            <p:cNvPr id="19474" name="Text Box 13"/>
            <p:cNvSpPr txBox="1">
              <a:spLocks noChangeArrowheads="1"/>
            </p:cNvSpPr>
            <p:nvPr/>
          </p:nvSpPr>
          <p:spPr bwMode="auto">
            <a:xfrm>
              <a:off x="555" y="2872"/>
              <a:ext cx="786" cy="331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4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Věd_tech Parky</a:t>
              </a:r>
            </a:p>
          </p:txBody>
        </p:sp>
        <p:sp>
          <p:nvSpPr>
            <p:cNvPr id="19475" name="Text Box 14"/>
            <p:cNvSpPr txBox="1">
              <a:spLocks noChangeArrowheads="1"/>
            </p:cNvSpPr>
            <p:nvPr/>
          </p:nvSpPr>
          <p:spPr bwMode="auto">
            <a:xfrm>
              <a:off x="1419" y="2872"/>
              <a:ext cx="865" cy="332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4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Průmyslové zóny</a:t>
              </a:r>
            </a:p>
          </p:txBody>
        </p:sp>
        <p:sp>
          <p:nvSpPr>
            <p:cNvPr id="19476" name="Text Box 15"/>
            <p:cNvSpPr txBox="1">
              <a:spLocks noChangeArrowheads="1"/>
            </p:cNvSpPr>
            <p:nvPr/>
          </p:nvSpPr>
          <p:spPr bwMode="auto">
            <a:xfrm>
              <a:off x="2599" y="2872"/>
              <a:ext cx="865" cy="333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4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Rozvoj dálnic</a:t>
              </a:r>
            </a:p>
          </p:txBody>
        </p:sp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3621" y="2872"/>
              <a:ext cx="865" cy="333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4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Univerzitní vzdělání</a:t>
              </a:r>
            </a:p>
          </p:txBody>
        </p:sp>
        <p:sp>
          <p:nvSpPr>
            <p:cNvPr id="19478" name="Text Box 17"/>
            <p:cNvSpPr txBox="1">
              <a:spLocks noChangeArrowheads="1"/>
            </p:cNvSpPr>
            <p:nvPr/>
          </p:nvSpPr>
          <p:spPr bwMode="auto">
            <a:xfrm>
              <a:off x="1105" y="3486"/>
              <a:ext cx="786" cy="292"/>
            </a:xfrm>
            <a:prstGeom prst="rect">
              <a:avLst/>
            </a:prstGeom>
            <a:solidFill>
              <a:srgbClr val="EFFF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200" b="1" dirty="0">
                  <a:solidFill>
                    <a:srgbClr val="0000FF"/>
                  </a:solidFill>
                  <a:latin typeface="Calibri" panose="020F0502020204030204" pitchFamily="34" charset="0"/>
                </a:rPr>
                <a:t>PZ O_Hrabová</a:t>
              </a:r>
            </a:p>
          </p:txBody>
        </p:sp>
        <p:sp>
          <p:nvSpPr>
            <p:cNvPr id="19479" name="Text Box 18"/>
            <p:cNvSpPr txBox="1">
              <a:spLocks noChangeArrowheads="1"/>
            </p:cNvSpPr>
            <p:nvPr/>
          </p:nvSpPr>
          <p:spPr bwMode="auto">
            <a:xfrm>
              <a:off x="1970" y="3486"/>
              <a:ext cx="786" cy="292"/>
            </a:xfrm>
            <a:prstGeom prst="rect">
              <a:avLst/>
            </a:prstGeom>
            <a:solidFill>
              <a:srgbClr val="EFFF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600" b="1" dirty="0">
                  <a:solidFill>
                    <a:srgbClr val="0000FF"/>
                  </a:solidFill>
                  <a:latin typeface="Calibri" panose="020F0502020204030204" pitchFamily="34" charset="0"/>
                </a:rPr>
                <a:t>PZ_Krnov</a:t>
              </a:r>
            </a:p>
          </p:txBody>
        </p:sp>
        <p:sp>
          <p:nvSpPr>
            <p:cNvPr id="19480" name="Text Box 19"/>
            <p:cNvSpPr txBox="1">
              <a:spLocks noChangeArrowheads="1"/>
            </p:cNvSpPr>
            <p:nvPr/>
          </p:nvSpPr>
          <p:spPr bwMode="auto">
            <a:xfrm>
              <a:off x="3228" y="3486"/>
              <a:ext cx="786" cy="292"/>
            </a:xfrm>
            <a:prstGeom prst="rect">
              <a:avLst/>
            </a:prstGeom>
            <a:solidFill>
              <a:srgbClr val="EFFF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400" b="1" dirty="0">
                  <a:solidFill>
                    <a:srgbClr val="0000FF"/>
                  </a:solidFill>
                  <a:latin typeface="Calibri" panose="020F0502020204030204" pitchFamily="34" charset="0"/>
                </a:rPr>
                <a:t>Rozvoj VŠB-TUO</a:t>
              </a:r>
            </a:p>
          </p:txBody>
        </p:sp>
        <p:sp>
          <p:nvSpPr>
            <p:cNvPr id="19481" name="Text Box 20"/>
            <p:cNvSpPr txBox="1">
              <a:spLocks noChangeArrowheads="1"/>
            </p:cNvSpPr>
            <p:nvPr/>
          </p:nvSpPr>
          <p:spPr bwMode="auto">
            <a:xfrm>
              <a:off x="4171" y="3470"/>
              <a:ext cx="865" cy="308"/>
            </a:xfrm>
            <a:prstGeom prst="rect">
              <a:avLst/>
            </a:prstGeom>
            <a:solidFill>
              <a:srgbClr val="EFFF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cs-CZ" sz="1600" b="1" dirty="0">
                  <a:solidFill>
                    <a:srgbClr val="0000FF"/>
                  </a:solidFill>
                  <a:latin typeface="Calibri" panose="020F0502020204030204" pitchFamily="34" charset="0"/>
                </a:rPr>
                <a:t>Rozvoj VŠE</a:t>
              </a:r>
            </a:p>
          </p:txBody>
        </p:sp>
        <p:sp>
          <p:nvSpPr>
            <p:cNvPr id="19482" name="Line 21"/>
            <p:cNvSpPr>
              <a:spLocks noChangeShapeType="1"/>
            </p:cNvSpPr>
            <p:nvPr/>
          </p:nvSpPr>
          <p:spPr bwMode="auto">
            <a:xfrm flipH="1">
              <a:off x="1184" y="1146"/>
              <a:ext cx="786" cy="3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83" name="Line 22"/>
            <p:cNvSpPr>
              <a:spLocks noChangeShapeType="1"/>
            </p:cNvSpPr>
            <p:nvPr/>
          </p:nvSpPr>
          <p:spPr bwMode="auto">
            <a:xfrm>
              <a:off x="2442" y="1146"/>
              <a:ext cx="0" cy="3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84" name="Line 23"/>
            <p:cNvSpPr>
              <a:spLocks noChangeShapeType="1"/>
            </p:cNvSpPr>
            <p:nvPr/>
          </p:nvSpPr>
          <p:spPr bwMode="auto">
            <a:xfrm>
              <a:off x="2835" y="1146"/>
              <a:ext cx="864" cy="3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85" name="Line 24"/>
            <p:cNvSpPr>
              <a:spLocks noChangeShapeType="1"/>
            </p:cNvSpPr>
            <p:nvPr/>
          </p:nvSpPr>
          <p:spPr bwMode="auto">
            <a:xfrm flipH="1">
              <a:off x="790" y="1919"/>
              <a:ext cx="315" cy="2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86" name="Line 25"/>
            <p:cNvSpPr>
              <a:spLocks noChangeShapeType="1"/>
            </p:cNvSpPr>
            <p:nvPr/>
          </p:nvSpPr>
          <p:spPr bwMode="auto">
            <a:xfrm>
              <a:off x="1341" y="1919"/>
              <a:ext cx="629" cy="2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87" name="Line 26"/>
            <p:cNvSpPr>
              <a:spLocks noChangeShapeType="1"/>
            </p:cNvSpPr>
            <p:nvPr/>
          </p:nvSpPr>
          <p:spPr bwMode="auto">
            <a:xfrm>
              <a:off x="2520" y="1943"/>
              <a:ext cx="550" cy="2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88" name="Line 27"/>
            <p:cNvSpPr>
              <a:spLocks noChangeShapeType="1"/>
            </p:cNvSpPr>
            <p:nvPr/>
          </p:nvSpPr>
          <p:spPr bwMode="auto">
            <a:xfrm>
              <a:off x="3778" y="1943"/>
              <a:ext cx="472" cy="2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89" name="Line 28"/>
            <p:cNvSpPr>
              <a:spLocks noChangeShapeType="1"/>
            </p:cNvSpPr>
            <p:nvPr/>
          </p:nvSpPr>
          <p:spPr bwMode="auto">
            <a:xfrm>
              <a:off x="1813" y="2540"/>
              <a:ext cx="78" cy="3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90" name="Line 29"/>
            <p:cNvSpPr>
              <a:spLocks noChangeShapeType="1"/>
            </p:cNvSpPr>
            <p:nvPr/>
          </p:nvSpPr>
          <p:spPr bwMode="auto">
            <a:xfrm flipH="1">
              <a:off x="948" y="2540"/>
              <a:ext cx="865" cy="3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91" name="Line 30"/>
            <p:cNvSpPr>
              <a:spLocks noChangeShapeType="1"/>
            </p:cNvSpPr>
            <p:nvPr/>
          </p:nvSpPr>
          <p:spPr bwMode="auto">
            <a:xfrm>
              <a:off x="2913" y="2541"/>
              <a:ext cx="157" cy="3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92" name="Line 31"/>
            <p:cNvSpPr>
              <a:spLocks noChangeShapeType="1"/>
            </p:cNvSpPr>
            <p:nvPr/>
          </p:nvSpPr>
          <p:spPr bwMode="auto">
            <a:xfrm flipH="1">
              <a:off x="4014" y="2541"/>
              <a:ext cx="157" cy="3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93" name="Line 32"/>
            <p:cNvSpPr>
              <a:spLocks noChangeShapeType="1"/>
            </p:cNvSpPr>
            <p:nvPr/>
          </p:nvSpPr>
          <p:spPr bwMode="auto">
            <a:xfrm flipH="1">
              <a:off x="1419" y="3204"/>
              <a:ext cx="315" cy="2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94" name="Line 33"/>
            <p:cNvSpPr>
              <a:spLocks noChangeShapeType="1"/>
            </p:cNvSpPr>
            <p:nvPr/>
          </p:nvSpPr>
          <p:spPr bwMode="auto">
            <a:xfrm>
              <a:off x="1891" y="3204"/>
              <a:ext cx="393" cy="2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95" name="Line 34"/>
            <p:cNvSpPr>
              <a:spLocks noChangeShapeType="1"/>
            </p:cNvSpPr>
            <p:nvPr/>
          </p:nvSpPr>
          <p:spPr bwMode="auto">
            <a:xfrm flipH="1">
              <a:off x="3621" y="3204"/>
              <a:ext cx="393" cy="2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9496" name="Line 35"/>
            <p:cNvSpPr>
              <a:spLocks noChangeShapeType="1"/>
            </p:cNvSpPr>
            <p:nvPr/>
          </p:nvSpPr>
          <p:spPr bwMode="auto">
            <a:xfrm>
              <a:off x="4093" y="3204"/>
              <a:ext cx="550" cy="2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19464" name="Text Box 36"/>
          <p:cNvSpPr txBox="1">
            <a:spLocks noChangeArrowheads="1"/>
          </p:cNvSpPr>
          <p:nvPr/>
        </p:nvSpPr>
        <p:spPr bwMode="auto">
          <a:xfrm>
            <a:off x="2782888" y="5805488"/>
            <a:ext cx="698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dirty="0"/>
          </a:p>
        </p:txBody>
      </p:sp>
      <p:sp>
        <p:nvSpPr>
          <p:cNvPr id="19465" name="Text Box 37"/>
          <p:cNvSpPr txBox="1">
            <a:spLocks noChangeArrowheads="1"/>
          </p:cNvSpPr>
          <p:nvPr/>
        </p:nvSpPr>
        <p:spPr bwMode="auto">
          <a:xfrm>
            <a:off x="1631950" y="5949951"/>
            <a:ext cx="1512888" cy="3667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</a:rPr>
              <a:t>PROJEKTY</a:t>
            </a:r>
          </a:p>
        </p:txBody>
      </p:sp>
      <p:pic>
        <p:nvPicPr>
          <p:cNvPr id="38" name="Obrázek 37">
            <a:extLst>
              <a:ext uri="{FF2B5EF4-FFF2-40B4-BE49-F238E27FC236}">
                <a16:creationId xmlns:a16="http://schemas.microsoft.com/office/drawing/2014/main" id="{04CC1FE2-992D-45FF-9C9E-4013F32002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endParaRPr lang="cs-CZ" sz="4000" b="1" dirty="0"/>
          </a:p>
          <a:p>
            <a:r>
              <a:rPr lang="cs-CZ" sz="4000" b="1" dirty="0">
                <a:solidFill>
                  <a:schemeClr val="bg1"/>
                </a:solidFill>
              </a:rPr>
              <a:t>Strategie „nepodnikové“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31384" y="2830651"/>
            <a:ext cx="3847332" cy="21031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400" b="1" kern="0" dirty="0">
                <a:latin typeface="Arial"/>
              </a:rPr>
              <a:t>Cílem kapitoly je seznámit se s charakterem strategie ve veřejném a neziskovém sektoru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4"/>
            <a:ext cx="7772400" cy="112789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</a:rPr>
              <a:t>Přehled operačních programů v ČR </a:t>
            </a:r>
            <a:br>
              <a:rPr lang="cs-CZ" sz="3200" dirty="0">
                <a:solidFill>
                  <a:srgbClr val="008080"/>
                </a:solidFill>
              </a:rPr>
            </a:br>
            <a:r>
              <a:rPr lang="cs-CZ" sz="3200" dirty="0">
                <a:solidFill>
                  <a:srgbClr val="008080"/>
                </a:solidFill>
              </a:rPr>
              <a:t>pro období 2014-2020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1235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sz="2400" b="1" dirty="0"/>
              <a:t>Operační program Podnikání a inovace pro konkurenceschopnost (OP PIK)</a:t>
            </a:r>
          </a:p>
          <a:p>
            <a:r>
              <a:rPr lang="cs-CZ" sz="2400" b="1" dirty="0"/>
              <a:t>Operační program Výzkum, vývoj a vzdělávání (OP VVV)</a:t>
            </a:r>
          </a:p>
          <a:p>
            <a:r>
              <a:rPr lang="cs-CZ" sz="2400" b="1" dirty="0"/>
              <a:t>Operační program Zaměstnanost (OP Z)</a:t>
            </a:r>
          </a:p>
          <a:p>
            <a:r>
              <a:rPr lang="cs-CZ" sz="2400" b="1" dirty="0"/>
              <a:t>Operační program Doprava (OP D)</a:t>
            </a:r>
          </a:p>
          <a:p>
            <a:r>
              <a:rPr lang="cs-CZ" sz="2400" b="1" dirty="0"/>
              <a:t>Operační program Životní prostředí (OP ŽP)</a:t>
            </a:r>
          </a:p>
          <a:p>
            <a:r>
              <a:rPr lang="cs-CZ" sz="2400" b="1" dirty="0"/>
              <a:t>Integrovaný regionální operační program (IROP)</a:t>
            </a:r>
          </a:p>
          <a:p>
            <a:r>
              <a:rPr lang="cs-CZ" sz="2400" b="1" dirty="0"/>
              <a:t>Operační program Praha - pól růstu ČR (OP PPR)</a:t>
            </a:r>
          </a:p>
          <a:p>
            <a:r>
              <a:rPr lang="cs-CZ" sz="2400" b="1" dirty="0"/>
              <a:t>Operační program Technická pomoc (OP TP)</a:t>
            </a:r>
          </a:p>
          <a:p>
            <a:r>
              <a:rPr lang="cs-CZ" sz="2400" b="1" dirty="0"/>
              <a:t>10 Operačních programů cíle Evropská územní spolupráce</a:t>
            </a:r>
          </a:p>
          <a:p>
            <a:r>
              <a:rPr lang="cs-CZ" sz="2400" b="1" dirty="0"/>
              <a:t>Program rozvoje venkova (PRV)</a:t>
            </a:r>
          </a:p>
          <a:p>
            <a:r>
              <a:rPr lang="cs-CZ" sz="2400" b="1" dirty="0"/>
              <a:t>Operační program Rybářství (OPR) 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4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7825" y="332656"/>
            <a:ext cx="833437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Alokace fondů ESI</a:t>
            </a:r>
            <a:r>
              <a:rPr lang="cs-CZ" sz="3200" dirty="0">
                <a:solidFill>
                  <a:srgbClr val="008080"/>
                </a:solidFill>
              </a:rPr>
              <a:t> </a:t>
            </a:r>
            <a:br>
              <a:rPr lang="cs-CZ" sz="3200" dirty="0">
                <a:solidFill>
                  <a:srgbClr val="008080"/>
                </a:solidFill>
              </a:rPr>
            </a:br>
            <a:r>
              <a:rPr lang="cs-CZ" sz="3200" dirty="0">
                <a:solidFill>
                  <a:srgbClr val="008080"/>
                </a:solidFill>
              </a:rPr>
              <a:t>mezi operační programy 2014-2020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E0162-92B0-4097-8AA1-E3DAD1CE1969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pic>
        <p:nvPicPr>
          <p:cNvPr id="1026" name="Picture 2" descr="alokace-program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901" y="1772816"/>
            <a:ext cx="7785712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0FFCD49-CE1C-4EE4-BCF8-3EA6147A46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896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4"/>
            <a:ext cx="7772400" cy="112789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Shrnutí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674659" y="2599779"/>
            <a:ext cx="9615516" cy="221987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Veřejný a neziskový sektor </a:t>
            </a:r>
            <a:r>
              <a:rPr lang="cs-CZ" sz="2400" b="1" dirty="0"/>
              <a:t>– charakteristika, typy, příprava strategií, strategie, programy, projekty, příklady, 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Strategické řízení regionálního rozvoje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Strategické dokumenty strukturálních fondů EU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87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39704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28808" y="2135217"/>
            <a:ext cx="4573076" cy="24712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Strategie „nepodnikové“</a:t>
            </a:r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096000" y="2786855"/>
            <a:ext cx="4784758" cy="24696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FontTx/>
              <a:buAutoNum type="arabicPeriod"/>
            </a:pPr>
            <a:r>
              <a:rPr lang="cs-CZ" sz="2400" b="1" dirty="0"/>
              <a:t>Veřejný a neziskový sektor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/>
              <a:t>Strategické řízení regionálního rozvoje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/>
              <a:t>Strategické dokumenty strukturálních fondů EU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84212" y="4021689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69198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1. Veřejný a neziskový sektor</a:t>
            </a:r>
            <a:endParaRPr lang="cs-CZ" sz="3200" b="1" dirty="0">
              <a:solidFill>
                <a:srgbClr val="008080"/>
              </a:solidFill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53365"/>
            <a:ext cx="9938478" cy="450298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Clr>
                <a:schemeClr val="tx2"/>
              </a:buClr>
            </a:pPr>
            <a:r>
              <a:rPr lang="cs-CZ" sz="2400" b="1" dirty="0">
                <a:solidFill>
                  <a:srgbClr val="C00000"/>
                </a:solidFill>
              </a:rPr>
              <a:t>Veřejný sektor</a:t>
            </a:r>
            <a:r>
              <a:rPr lang="cs-CZ" sz="2400" dirty="0">
                <a:solidFill>
                  <a:srgbClr val="FF0000"/>
                </a:solidFill>
              </a:rPr>
              <a:t>: </a:t>
            </a:r>
            <a:r>
              <a:rPr lang="cs-CZ" sz="2400" b="1" dirty="0">
                <a:solidFill>
                  <a:schemeClr val="tx2"/>
                </a:solidFill>
              </a:rPr>
              <a:t>Státní poskytování veřejných služeb jako je obrana, policie, zdravotnictví, vzdělávání, doprava, energie a další služby, které mohou, ale nemusí být privatizovány v závislosti na politickém přístupu vlády.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Neziskový sektor</a:t>
            </a:r>
            <a:r>
              <a:rPr lang="cs-CZ" sz="2400" dirty="0">
                <a:solidFill>
                  <a:srgbClr val="C00000"/>
                </a:solidFill>
              </a:rPr>
              <a:t>: </a:t>
            </a:r>
            <a:r>
              <a:rPr lang="cs-CZ" sz="2400" b="1" dirty="0"/>
              <a:t>organizace, které jsou založeny nezávisle na státu, ale i organizace založené státem (příspěvkové organizace, rozpočtové), jejíchž cílem není produkovat zisk. Patří k nim: 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Občanské sdružení 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Nadace a nadační fondy 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Církevní právnické osoby zřizované církví či náboženskou společností 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Obecně prospěšná společnost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783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>
          <a:xfrm>
            <a:off x="2895600" y="320675"/>
            <a:ext cx="653415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Příprava strategií ve veřejném 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a neziskovém sektoru</a:t>
            </a:r>
          </a:p>
        </p:txBody>
      </p:sp>
      <p:sp>
        <p:nvSpPr>
          <p:cNvPr id="60419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</a:pPr>
            <a:r>
              <a:rPr lang="cs-CZ" sz="2400" b="1" dirty="0"/>
              <a:t>Přestože existují rozdíly mezi veřejným a privátním sektorem, nalézáme pří přípravě strategií </a:t>
            </a:r>
            <a:r>
              <a:rPr lang="cs-CZ" sz="2400" b="1" dirty="0">
                <a:solidFill>
                  <a:srgbClr val="FF0000"/>
                </a:solidFill>
              </a:rPr>
              <a:t>společné znaky</a:t>
            </a:r>
            <a:r>
              <a:rPr lang="cs-CZ" sz="2400" b="1" dirty="0"/>
              <a:t>:</a:t>
            </a:r>
          </a:p>
          <a:p>
            <a:pPr>
              <a:buClr>
                <a:schemeClr val="tx2"/>
              </a:buClr>
            </a:pPr>
            <a:endParaRPr lang="cs-CZ" sz="2400" b="1" dirty="0"/>
          </a:p>
          <a:p>
            <a:pPr lvl="1">
              <a:buClr>
                <a:schemeClr val="tx2"/>
              </a:buClr>
            </a:pPr>
            <a:r>
              <a:rPr lang="cs-CZ" b="1" dirty="0"/>
              <a:t>Veřejná organizace existuje v prostředí s problémy, které lze identifikovat s využitím analýzy – např. PESTEL</a:t>
            </a:r>
            <a:endParaRPr lang="en-GB" b="1" dirty="0"/>
          </a:p>
          <a:p>
            <a:pPr lvl="1">
              <a:buClr>
                <a:schemeClr val="tx2"/>
              </a:buClr>
            </a:pPr>
            <a:r>
              <a:rPr lang="cs-CZ" b="1" dirty="0"/>
              <a:t>Veřejná organizace  má své lidské zdroje s dovednostmi, kompetencemi a znalostmi, které lze porovnat  se zdroji privátním sektoru</a:t>
            </a:r>
          </a:p>
          <a:p>
            <a:pPr lvl="1">
              <a:buClr>
                <a:schemeClr val="tx2"/>
              </a:buClr>
            </a:pPr>
            <a:r>
              <a:rPr lang="cs-CZ" b="1" dirty="0"/>
              <a:t>Účel je komplexnější a složitější, ale často jej lze definovat a schválit.</a:t>
            </a:r>
            <a:endParaRPr lang="en-GB" b="1" dirty="0"/>
          </a:p>
          <a:p>
            <a:pPr lvl="1">
              <a:buClr>
                <a:schemeClr val="tx2"/>
              </a:buClr>
            </a:pPr>
            <a:r>
              <a:rPr lang="cs-CZ" b="1" i="1" dirty="0">
                <a:cs typeface="Times New Roman" pitchFamily="18" charset="0"/>
              </a:rPr>
              <a:t>Lze tedy připravit strategie pro dosažení tohoto účelu.</a:t>
            </a:r>
          </a:p>
          <a:p>
            <a:pPr marL="457200" lvl="1" indent="0">
              <a:buClr>
                <a:schemeClr val="tx2"/>
              </a:buClr>
              <a:buNone/>
            </a:pPr>
            <a:endParaRPr lang="cs-CZ" b="1" i="1" dirty="0">
              <a:cs typeface="Times New Roman" pitchFamily="18" charset="0"/>
            </a:endParaRPr>
          </a:p>
          <a:p>
            <a:pPr>
              <a:buClr>
                <a:schemeClr val="tx2"/>
              </a:buClr>
            </a:pPr>
            <a:r>
              <a:rPr lang="cs-CZ" sz="2400" b="1" dirty="0"/>
              <a:t>Odtud můžeme odvodit předpoklad, že principy strategického řízení lze modifikovat a použít pro veřejný sektor.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020DC-5CB3-4DE1-946D-70309EBD3D1C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40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343400" y="2924944"/>
            <a:ext cx="3733800" cy="9144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2867026"/>
            <a:ext cx="3441700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cs-CZ" sz="2400" b="1" dirty="0">
                <a:solidFill>
                  <a:srgbClr val="008080"/>
                </a:solidFill>
              </a:rPr>
              <a:t>Definování účelu organizace</a:t>
            </a:r>
            <a:endParaRPr lang="en-GB" sz="2400" b="1" dirty="0">
              <a:solidFill>
                <a:srgbClr val="008080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676352" y="5780906"/>
            <a:ext cx="5105400" cy="107709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324599" y="1571625"/>
            <a:ext cx="4717505" cy="10668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rot="16200000" flipH="1">
            <a:off x="5975350" y="5426075"/>
            <a:ext cx="457200" cy="368300"/>
          </a:xfrm>
          <a:prstGeom prst="rightArrow">
            <a:avLst>
              <a:gd name="adj1" fmla="val 50000"/>
              <a:gd name="adj2" fmla="val 62075"/>
            </a:avLst>
          </a:prstGeom>
          <a:gradFill rotWithShape="0">
            <a:gsLst>
              <a:gs pos="0">
                <a:srgbClr val="2F7676"/>
              </a:gs>
              <a:gs pos="50000">
                <a:srgbClr val="66FFFF"/>
              </a:gs>
              <a:gs pos="100000">
                <a:srgbClr val="2F767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657600" y="5991225"/>
            <a:ext cx="5257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800" b="1" dirty="0">
                <a:solidFill>
                  <a:schemeClr val="tx2"/>
                </a:solidFill>
                <a:latin typeface="Calibri" pitchFamily="34" charset="0"/>
              </a:rPr>
              <a:t>Implementace strategie veřejného sektoru</a:t>
            </a:r>
            <a:endParaRPr lang="en-GB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499016" y="1571625"/>
            <a:ext cx="4520784" cy="10668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783830" y="1724025"/>
            <a:ext cx="41597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Calibri" pitchFamily="34" charset="0"/>
              </a:rPr>
              <a:t>Analýza „Veřejného“ prostředí</a:t>
            </a:r>
            <a:endParaRPr lang="en-GB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505730" y="1647825"/>
            <a:ext cx="4339653" cy="830997"/>
          </a:xfrm>
          <a:prstGeom prst="rect">
            <a:avLst/>
          </a:prstGeom>
          <a:solidFill>
            <a:srgbClr val="CC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b="1" dirty="0">
                <a:solidFill>
                  <a:srgbClr val="3333FF"/>
                </a:solidFill>
                <a:latin typeface="Calibri" pitchFamily="34" charset="0"/>
              </a:rPr>
              <a:t>Analýza zdrojů veřejného sektoru a jeho organizací</a:t>
            </a:r>
            <a:endParaRPr lang="en-GB" b="1" dirty="0">
              <a:solidFill>
                <a:srgbClr val="3333FF"/>
              </a:solidFill>
              <a:latin typeface="Calibri" pitchFamily="34" charset="0"/>
            </a:endParaRP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8567471" flipH="1">
            <a:off x="7727950" y="2606675"/>
            <a:ext cx="609600" cy="368300"/>
          </a:xfrm>
          <a:prstGeom prst="rightArrow">
            <a:avLst>
              <a:gd name="adj1" fmla="val 50000"/>
              <a:gd name="adj2" fmla="val 82766"/>
            </a:avLst>
          </a:prstGeom>
          <a:gradFill rotWithShape="0">
            <a:gsLst>
              <a:gs pos="0">
                <a:srgbClr val="767647"/>
              </a:gs>
              <a:gs pos="50000">
                <a:srgbClr val="FFFF99"/>
              </a:gs>
              <a:gs pos="100000">
                <a:srgbClr val="76764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 rot="12856222" flipH="1">
            <a:off x="3962400" y="2638425"/>
            <a:ext cx="609600" cy="368300"/>
          </a:xfrm>
          <a:prstGeom prst="rightArrow">
            <a:avLst>
              <a:gd name="adj1" fmla="val 50000"/>
              <a:gd name="adj2" fmla="val 82766"/>
            </a:avLst>
          </a:prstGeom>
          <a:gradFill rotWithShape="0">
            <a:gsLst>
              <a:gs pos="0">
                <a:srgbClr val="767647"/>
              </a:gs>
              <a:gs pos="50000">
                <a:srgbClr val="FFFF99"/>
              </a:gs>
              <a:gs pos="100000">
                <a:srgbClr val="76764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cxnSp>
        <p:nvCxnSpPr>
          <p:cNvPr id="8205" name="AutoShape 13"/>
          <p:cNvCxnSpPr>
            <a:cxnSpLocks noChangeShapeType="1"/>
          </p:cNvCxnSpPr>
          <p:nvPr/>
        </p:nvCxnSpPr>
        <p:spPr bwMode="auto">
          <a:xfrm rot="10800000">
            <a:off x="1149896" y="2105025"/>
            <a:ext cx="1066800" cy="4086255"/>
          </a:xfrm>
          <a:prstGeom prst="bentConnector3">
            <a:avLst>
              <a:gd name="adj1" fmla="val 121429"/>
            </a:avLst>
          </a:prstGeom>
          <a:noFill/>
          <a:ln w="57150">
            <a:solidFill>
              <a:srgbClr val="99CCFF"/>
            </a:solidFill>
            <a:prstDash val="sysDot"/>
            <a:miter lim="800000"/>
            <a:headEnd/>
            <a:tailEnd type="triangle" w="med" len="med"/>
          </a:ln>
          <a:effectLst>
            <a:prstShdw prst="shdw17" dist="17961" dir="2700000">
              <a:srgbClr val="5C7A99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6" name="AutoShape 14"/>
          <p:cNvCxnSpPr>
            <a:cxnSpLocks noChangeShapeType="1"/>
          </p:cNvCxnSpPr>
          <p:nvPr/>
        </p:nvCxnSpPr>
        <p:spPr bwMode="auto">
          <a:xfrm flipV="1">
            <a:off x="10324256" y="2063324"/>
            <a:ext cx="1066800" cy="4127956"/>
          </a:xfrm>
          <a:prstGeom prst="bentConnector3">
            <a:avLst>
              <a:gd name="adj1" fmla="val 121429"/>
            </a:avLst>
          </a:prstGeom>
          <a:noFill/>
          <a:ln w="57150">
            <a:solidFill>
              <a:srgbClr val="99CCFF"/>
            </a:solidFill>
            <a:prstDash val="sysDot"/>
            <a:miter lim="800000"/>
            <a:headEnd/>
            <a:tailEnd type="triangle" w="med" len="med"/>
          </a:ln>
          <a:effectLst>
            <a:prstShdw prst="shdw17" dist="17961" dir="2700000">
              <a:srgbClr val="5C7A99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3200400" y="4314825"/>
            <a:ext cx="6172200" cy="990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359696" y="4467226"/>
            <a:ext cx="59046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800" b="1" dirty="0">
                <a:solidFill>
                  <a:schemeClr val="tx2"/>
                </a:solidFill>
                <a:latin typeface="Calibri" pitchFamily="34" charset="0"/>
              </a:rPr>
              <a:t>Příprava strategie: Kontext, obsah a procesy</a:t>
            </a:r>
            <a:endParaRPr lang="en-GB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209" name="AutoShape 17"/>
          <p:cNvSpPr>
            <a:spLocks noChangeArrowheads="1"/>
          </p:cNvSpPr>
          <p:nvPr/>
        </p:nvSpPr>
        <p:spPr bwMode="auto">
          <a:xfrm rot="16200000" flipH="1">
            <a:off x="5899150" y="3825875"/>
            <a:ext cx="457200" cy="368300"/>
          </a:xfrm>
          <a:prstGeom prst="rightArrow">
            <a:avLst>
              <a:gd name="adj1" fmla="val 50000"/>
              <a:gd name="adj2" fmla="val 62075"/>
            </a:avLst>
          </a:prstGeom>
          <a:gradFill rotWithShape="0">
            <a:gsLst>
              <a:gs pos="0">
                <a:srgbClr val="5E7647"/>
              </a:gs>
              <a:gs pos="50000">
                <a:srgbClr val="CCFF99"/>
              </a:gs>
              <a:gs pos="100000">
                <a:srgbClr val="5E764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379095" y="332656"/>
            <a:ext cx="8565005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  <a:latin typeface="Calibri" pitchFamily="34" charset="0"/>
              </a:rPr>
              <a:t>Příprava strategií ve veřejném a neziskovém sektoru</a:t>
            </a:r>
            <a:endParaRPr lang="en-GB" sz="3200" b="1" dirty="0">
              <a:solidFill>
                <a:srgbClr val="008080"/>
              </a:solidFill>
              <a:latin typeface="Calibri" pitchFamily="34" charset="0"/>
            </a:endParaRP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9E9FFDBD-11ED-4481-9C9C-008937CA52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09508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358091" y="428848"/>
            <a:ext cx="8500283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sk-SK" sz="3200" b="1" dirty="0" err="1">
                <a:solidFill>
                  <a:srgbClr val="008080"/>
                </a:solidFill>
              </a:rPr>
              <a:t>Strategie</a:t>
            </a:r>
            <a:r>
              <a:rPr lang="sk-SK" sz="3200" b="1" dirty="0">
                <a:solidFill>
                  <a:srgbClr val="008080"/>
                </a:solidFill>
              </a:rPr>
              <a:t>, programy a projekty</a:t>
            </a:r>
            <a:endParaRPr lang="cs-CZ" sz="3200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36533" y="1138423"/>
            <a:ext cx="10450541" cy="52179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cs-CZ" sz="2400" b="1" dirty="0">
                <a:solidFill>
                  <a:srgbClr val="C00000"/>
                </a:solidFill>
              </a:rPr>
              <a:t>Strategie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cs-CZ" sz="2400" b="1" dirty="0"/>
              <a:t>je určení základních dlouhodobých směrů a cílů subjektu (státu, regionu, obce, organizace), průběhu akcí  a způsobů  alokace zdrojů nutných pro dosažení těchto cílů. Časový horizont 5-10 let i více.</a:t>
            </a:r>
          </a:p>
          <a:p>
            <a:pPr>
              <a:lnSpc>
                <a:spcPct val="80000"/>
              </a:lnSpc>
              <a:buNone/>
            </a:pPr>
            <a:endParaRPr lang="cs-CZ" sz="2400" b="1" dirty="0">
              <a:solidFill>
                <a:srgbClr val="E4042F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b="1" dirty="0">
                <a:solidFill>
                  <a:srgbClr val="C00000"/>
                </a:solidFill>
              </a:rPr>
              <a:t>Programem 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rozumíme skupinu projektů, jejichž cíle společně přispívají k celkovému cíli dané strategie v rámci odvětví, regionu, státu nebo dokonce v rámci více zemí. Program je časově vymezen a má pro své období trvání přiděleny zdroje. Časový horizont  je např. 4 roky (volební období) nebo 7 let (programové období EU).</a:t>
            </a:r>
          </a:p>
          <a:p>
            <a:pPr>
              <a:lnSpc>
                <a:spcPct val="80000"/>
              </a:lnSpc>
              <a:buNone/>
            </a:pPr>
            <a:endParaRPr lang="cs-CZ" sz="2400" b="1" dirty="0">
              <a:solidFill>
                <a:srgbClr val="E4042F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b="1" dirty="0">
                <a:solidFill>
                  <a:srgbClr val="C00000"/>
                </a:solidFill>
              </a:rPr>
              <a:t>Projekt 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je definován jako skupina aktivit, jejichž prováděním  se  v určitém omezeném čase a s omezeným rozpočtem dosáhne účelu/cílů projektu.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1053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50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AA998C-30B9-454A-A979-13AB7FEAE0A3}" type="slidenum">
              <a:rPr lang="cs-CZ" smtClean="0"/>
              <a:pPr eaLnBrk="1" hangingPunct="1"/>
              <a:t>8</a:t>
            </a:fld>
            <a:endParaRPr lang="cs-CZ" dirty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44677" y="691158"/>
            <a:ext cx="4610100" cy="7969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200" b="1" dirty="0">
                <a:solidFill>
                  <a:srgbClr val="008080"/>
                </a:solidFill>
              </a:rPr>
              <a:t>Projekty a programy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71625"/>
            <a:ext cx="10515600" cy="4605338"/>
          </a:xfrm>
          <a:noFill/>
          <a:ln w="57150">
            <a:solidFill>
              <a:srgbClr val="008080"/>
            </a:solidFill>
          </a:ln>
        </p:spPr>
        <p:txBody>
          <a:bodyPr/>
          <a:lstStyle/>
          <a:p>
            <a:pPr marL="0" indent="0" eaLnBrk="1" hangingPunct="1">
              <a:buNone/>
            </a:pPr>
            <a:endParaRPr lang="cs-CZ" dirty="0"/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1707356" y="2096688"/>
            <a:ext cx="7922419" cy="14203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cs-CZ" sz="2000" dirty="0"/>
              <a:t>Program 2: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cs-CZ" sz="2000" dirty="0"/>
              <a:t>Rozvoj cestovního ruchu v  kraji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cs-CZ" sz="2000" dirty="0"/>
              <a:t>nebo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cs-CZ" sz="2000" dirty="0"/>
              <a:t>Operační program Infrastruktura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1127124" y="4813300"/>
            <a:ext cx="1736724" cy="10668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dirty="0"/>
              <a:t>Projekt A: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dirty="0"/>
              <a:t>Průmyslová zóna Nošovice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4583114" y="5068887"/>
            <a:ext cx="1871663" cy="1066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dirty="0"/>
              <a:t>Projekt B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dirty="0"/>
              <a:t>Průmyslová zóna Mošnov</a:t>
            </a:r>
          </a:p>
        </p:txBody>
      </p:sp>
      <p:sp>
        <p:nvSpPr>
          <p:cNvPr id="24586" name="Text Box 7"/>
          <p:cNvSpPr txBox="1">
            <a:spLocks noChangeArrowheads="1"/>
          </p:cNvSpPr>
          <p:nvPr/>
        </p:nvSpPr>
        <p:spPr bwMode="auto">
          <a:xfrm>
            <a:off x="8610600" y="5087938"/>
            <a:ext cx="1800225" cy="79216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dirty="0"/>
              <a:t>Projekt C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dirty="0"/>
              <a:t>????</a:t>
            </a:r>
          </a:p>
        </p:txBody>
      </p:sp>
      <p:sp>
        <p:nvSpPr>
          <p:cNvPr id="24587" name="Line 8"/>
          <p:cNvSpPr>
            <a:spLocks noChangeShapeType="1"/>
          </p:cNvSpPr>
          <p:nvPr/>
        </p:nvSpPr>
        <p:spPr bwMode="auto">
          <a:xfrm flipH="1">
            <a:off x="1707356" y="3809206"/>
            <a:ext cx="295116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4588" name="Line 9"/>
          <p:cNvSpPr>
            <a:spLocks noChangeShapeType="1"/>
          </p:cNvSpPr>
          <p:nvPr/>
        </p:nvSpPr>
        <p:spPr bwMode="auto">
          <a:xfrm>
            <a:off x="4271959" y="4277518"/>
            <a:ext cx="730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4589" name="Line 10"/>
          <p:cNvSpPr>
            <a:spLocks noChangeShapeType="1"/>
          </p:cNvSpPr>
          <p:nvPr/>
        </p:nvSpPr>
        <p:spPr bwMode="auto">
          <a:xfrm>
            <a:off x="7985125" y="3951688"/>
            <a:ext cx="2592387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4590" name="Text Box 11"/>
          <p:cNvSpPr txBox="1">
            <a:spLocks noChangeArrowheads="1"/>
          </p:cNvSpPr>
          <p:nvPr/>
        </p:nvSpPr>
        <p:spPr bwMode="auto">
          <a:xfrm>
            <a:off x="911226" y="1635023"/>
            <a:ext cx="7993063" cy="461665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dirty="0"/>
              <a:t>Strategie hospodářského rozvoje kraje</a:t>
            </a:r>
          </a:p>
        </p:txBody>
      </p:sp>
      <p:sp>
        <p:nvSpPr>
          <p:cNvPr id="24591" name="Text Box 12"/>
          <p:cNvSpPr txBox="1">
            <a:spLocks noChangeArrowheads="1"/>
          </p:cNvSpPr>
          <p:nvPr/>
        </p:nvSpPr>
        <p:spPr bwMode="auto">
          <a:xfrm>
            <a:off x="3101977" y="3602037"/>
            <a:ext cx="5196684" cy="12874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cs-CZ" dirty="0"/>
              <a:t>Program 1: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cs-CZ" dirty="0"/>
              <a:t>Rozvoje průmyslových zón v kraji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cs-CZ" dirty="0"/>
              <a:t>nebo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cs-CZ" dirty="0"/>
              <a:t>Operační program Infrastruktura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DD5E67DC-D04A-4D91-B0A2-815B90A062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722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1108552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Příklady národních a </a:t>
            </a:r>
            <a:r>
              <a:rPr lang="cs-CZ" sz="3200" b="1">
                <a:solidFill>
                  <a:srgbClr val="008080"/>
                </a:solidFill>
              </a:rPr>
              <a:t>nadnárodních strategií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35288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Lisabonská strategie </a:t>
            </a:r>
            <a:r>
              <a:rPr lang="cs-CZ" b="1" dirty="0"/>
              <a:t>(2000-2010) a Národní programy reforem</a:t>
            </a:r>
          </a:p>
          <a:p>
            <a:r>
              <a:rPr lang="cs-CZ" b="1" dirty="0">
                <a:solidFill>
                  <a:srgbClr val="C00000"/>
                </a:solidFill>
              </a:rPr>
              <a:t>Strategie Evropa 2020 </a:t>
            </a:r>
            <a:r>
              <a:rPr lang="cs-CZ" b="1" dirty="0"/>
              <a:t>(2010-2020) a národní Konvergenční programy (2010, 2011 –cíle hospodářské politiky)</a:t>
            </a:r>
          </a:p>
          <a:p>
            <a:r>
              <a:rPr lang="cs-CZ" b="1" dirty="0">
                <a:solidFill>
                  <a:srgbClr val="C00000"/>
                </a:solidFill>
              </a:rPr>
              <a:t>Environmentální strategie OECD </a:t>
            </a:r>
            <a:r>
              <a:rPr lang="cs-CZ" b="1" dirty="0"/>
              <a:t>(2000)</a:t>
            </a:r>
          </a:p>
          <a:p>
            <a:r>
              <a:rPr lang="cs-CZ" b="1" dirty="0">
                <a:solidFill>
                  <a:srgbClr val="C00000"/>
                </a:solidFill>
              </a:rPr>
              <a:t>Inovační strategie OECD </a:t>
            </a:r>
            <a:r>
              <a:rPr lang="cs-CZ" b="1" dirty="0"/>
              <a:t>(2010)</a:t>
            </a:r>
          </a:p>
          <a:p>
            <a:r>
              <a:rPr lang="cs-CZ" b="1" dirty="0">
                <a:solidFill>
                  <a:srgbClr val="C00000"/>
                </a:solidFill>
              </a:rPr>
              <a:t>Strategie „zeleného růstu“ OECD </a:t>
            </a:r>
            <a:r>
              <a:rPr lang="cs-CZ" b="1" dirty="0"/>
              <a:t>(2010-2011)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175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A300BF030A8E48ABB4234BF29EF4E3" ma:contentTypeVersion="2" ma:contentTypeDescription="Vytvoří nový dokument" ma:contentTypeScope="" ma:versionID="8473dbdd679df6ca902c4c1a5a66845f">
  <xsd:schema xmlns:xsd="http://www.w3.org/2001/XMLSchema" xmlns:xs="http://www.w3.org/2001/XMLSchema" xmlns:p="http://schemas.microsoft.com/office/2006/metadata/properties" xmlns:ns2="8999340a-a161-4283-8953-5595b83c4c5c" targetNamespace="http://schemas.microsoft.com/office/2006/metadata/properties" ma:root="true" ma:fieldsID="c4f6df54c8203aaa146fea5705991691" ns2:_="">
    <xsd:import namespace="8999340a-a161-4283-8953-5595b83c4c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340a-a161-4283-8953-5595b83c4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18E5CC-38DE-4797-9FAE-7958D9F5A5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99340a-a161-4283-8953-5595b83c4c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2CC2C8-AF46-4B75-AD08-E6FEEC5690F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43DE56D-186A-4C33-B2D2-52B04EE64D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1921</TotalTime>
  <Words>1124</Words>
  <Application>Microsoft Office PowerPoint</Application>
  <PresentationFormat>Širokoúhlá obrazovka</PresentationFormat>
  <Paragraphs>239</Paragraphs>
  <Slides>22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Times New Roman</vt:lpstr>
      <vt:lpstr>Motiv Office</vt:lpstr>
      <vt:lpstr>   Strategie „nepodnikové“   </vt:lpstr>
      <vt:lpstr>Prezentace aplikace PowerPoint</vt:lpstr>
      <vt:lpstr>Prezentace aplikace PowerPoint</vt:lpstr>
      <vt:lpstr>1. Veřejný a neziskový sektor</vt:lpstr>
      <vt:lpstr>Příprava strategií ve veřejném  a neziskovém sektoru</vt:lpstr>
      <vt:lpstr>Prezentace aplikace PowerPoint</vt:lpstr>
      <vt:lpstr>Strategie, programy a projekty</vt:lpstr>
      <vt:lpstr>Projekty a programy</vt:lpstr>
      <vt:lpstr>Příklady národních a nadnárodních strategií</vt:lpstr>
      <vt:lpstr>Příklady strategií v ČR</vt:lpstr>
      <vt:lpstr>2. Strategické řízení regionálního rozvoje</vt:lpstr>
      <vt:lpstr>Strategie RR ČR</vt:lpstr>
      <vt:lpstr>Proces plánování regionálního a  lokálního rozvoje</vt:lpstr>
      <vt:lpstr>Systém  řízení rozvoje regionů (v Evropě)</vt:lpstr>
      <vt:lpstr>Prioritní oblasti</vt:lpstr>
      <vt:lpstr>Implementace</vt:lpstr>
      <vt:lpstr>3. Strategické dokumenty Strukturálních fondů EU 2014-2020</vt:lpstr>
      <vt:lpstr>Systém podpory ESIF 2014-2020</vt:lpstr>
      <vt:lpstr>Struktura strategické části regionálních programů</vt:lpstr>
      <vt:lpstr>Přehled operačních programů v ČR  pro období 2014-2020</vt:lpstr>
      <vt:lpstr>Alokace fondů ESI  mezi operační programy 2014-2020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210</cp:revision>
  <dcterms:created xsi:type="dcterms:W3CDTF">2016-11-25T20:36:16Z</dcterms:created>
  <dcterms:modified xsi:type="dcterms:W3CDTF">2021-10-08T09:50:44Z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0x010100B8A300BF030A8E48ABB4234BF29EF4E3</vt:lpwstr>
  </property>
</Properties>
</file>