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2"/>
  </p:notesMasterIdLst>
  <p:handoutMasterIdLst>
    <p:handoutMasterId r:id="rId33"/>
  </p:handoutMasterIdLst>
  <p:sldIdLst>
    <p:sldId id="257" r:id="rId2"/>
    <p:sldId id="258" r:id="rId3"/>
    <p:sldId id="263" r:id="rId4"/>
    <p:sldId id="540" r:id="rId5"/>
    <p:sldId id="350" r:id="rId6"/>
    <p:sldId id="450" r:id="rId7"/>
    <p:sldId id="451" r:id="rId8"/>
    <p:sldId id="452" r:id="rId9"/>
    <p:sldId id="453" r:id="rId10"/>
    <p:sldId id="355" r:id="rId11"/>
    <p:sldId id="360" r:id="rId12"/>
    <p:sldId id="362" r:id="rId13"/>
    <p:sldId id="364" r:id="rId14"/>
    <p:sldId id="365" r:id="rId15"/>
    <p:sldId id="480" r:id="rId16"/>
    <p:sldId id="367" r:id="rId17"/>
    <p:sldId id="458" r:id="rId18"/>
    <p:sldId id="369" r:id="rId19"/>
    <p:sldId id="541" r:id="rId20"/>
    <p:sldId id="542" r:id="rId21"/>
    <p:sldId id="459" r:id="rId22"/>
    <p:sldId id="371" r:id="rId23"/>
    <p:sldId id="460" r:id="rId24"/>
    <p:sldId id="374" r:id="rId25"/>
    <p:sldId id="538" r:id="rId26"/>
    <p:sldId id="539" r:id="rId27"/>
    <p:sldId id="393" r:id="rId28"/>
    <p:sldId id="394" r:id="rId29"/>
    <p:sldId id="395" r:id="rId30"/>
    <p:sldId id="537" r:id="rId3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0099FF"/>
    <a:srgbClr val="FFFF66"/>
    <a:srgbClr val="FFCCFF"/>
    <a:srgbClr val="66FFFF"/>
    <a:srgbClr val="CCFFCC"/>
    <a:srgbClr val="B3FFB3"/>
    <a:srgbClr val="00CC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142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8.xml"/><Relationship Id="rId1" Type="http://schemas.openxmlformats.org/officeDocument/2006/relationships/slide" Target="slides/slide6.xml"/><Relationship Id="rId4" Type="http://schemas.openxmlformats.org/officeDocument/2006/relationships/slide" Target="slides/slide2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8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C3EC37-2E75-404E-8984-39D1BEE883E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082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3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283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283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52095D1-442A-47C3-90DC-21955223BCC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0779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E158DC8-A2E0-48B5-AE28-A18661223897}" type="slidenum">
              <a:rPr lang="cs-CZ" smtClean="0"/>
              <a:pPr eaLnBrk="1" hangingPunct="1"/>
              <a:t>4</a:t>
            </a:fld>
            <a:endParaRPr lang="cs-CZ" dirty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68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622E955-D2FC-4D23-943C-E51A52FA55E2}" type="slidenum">
              <a:rPr lang="cs-CZ" smtClean="0"/>
              <a:pPr eaLnBrk="1" hangingPunct="1"/>
              <a:t>13</a:t>
            </a:fld>
            <a:endParaRPr lang="cs-CZ" dirty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7537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446898E-23C0-4CC1-85AB-F1EEC66C5395}" type="slidenum">
              <a:rPr lang="cs-CZ" smtClean="0"/>
              <a:pPr eaLnBrk="1" hangingPunct="1"/>
              <a:t>14</a:t>
            </a:fld>
            <a:endParaRPr lang="cs-CZ" dirty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35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A750F38-BECA-447E-9EC4-183F3CC2A61F}" type="slidenum">
              <a:rPr lang="cs-CZ" smtClean="0"/>
              <a:pPr eaLnBrk="1" hangingPunct="1"/>
              <a:t>15</a:t>
            </a:fld>
            <a:endParaRPr lang="cs-CZ" dirty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00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96F078-4998-44E1-8CDB-9E9D25A13B18}" type="slidenum">
              <a:rPr lang="cs-CZ" smtClean="0"/>
              <a:pPr eaLnBrk="1" hangingPunct="1"/>
              <a:t>16</a:t>
            </a:fld>
            <a:endParaRPr lang="cs-CZ" dirty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3488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F1557A7-191B-4FAA-86DC-DFC583E241C5}" type="slidenum">
              <a:rPr lang="cs-CZ" smtClean="0"/>
              <a:pPr eaLnBrk="1" hangingPunct="1"/>
              <a:t>17</a:t>
            </a:fld>
            <a:endParaRPr lang="cs-CZ" dirty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89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3E7AFBA-4E3D-4113-AD76-97AD20D9128C}" type="slidenum">
              <a:rPr lang="cs-CZ" smtClean="0"/>
              <a:pPr eaLnBrk="1" hangingPunct="1"/>
              <a:t>18</a:t>
            </a:fld>
            <a:endParaRPr lang="cs-CZ" dirty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538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90D9DC8-E8F4-447C-8B1A-F7A9D116E554}" type="slidenum">
              <a:rPr lang="cs-CZ" smtClean="0"/>
              <a:pPr eaLnBrk="1" hangingPunct="1"/>
              <a:t>19</a:t>
            </a:fld>
            <a:endParaRPr lang="cs-CZ" dirty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04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59C9348-63CD-4542-8A89-77F22BD5248D}" type="slidenum">
              <a:rPr lang="cs-CZ" smtClean="0"/>
              <a:pPr eaLnBrk="1" hangingPunct="1"/>
              <a:t>20</a:t>
            </a:fld>
            <a:endParaRPr lang="cs-CZ" dirty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728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289A860-639D-4737-B575-5990A2C83A4B}" type="slidenum">
              <a:rPr lang="cs-CZ" smtClean="0"/>
              <a:pPr eaLnBrk="1" hangingPunct="1"/>
              <a:t>21</a:t>
            </a:fld>
            <a:endParaRPr lang="cs-CZ" dirty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065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29CCF2E-0115-4617-A040-A26DA53B6CC9}" type="slidenum">
              <a:rPr lang="cs-CZ" smtClean="0"/>
              <a:pPr eaLnBrk="1" hangingPunct="1"/>
              <a:t>22</a:t>
            </a:fld>
            <a:endParaRPr lang="cs-CZ" dirty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957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733792A-BD60-4414-A84F-53BDBBE12F52}" type="slidenum">
              <a:rPr lang="cs-CZ" smtClean="0"/>
              <a:pPr eaLnBrk="1" hangingPunct="1"/>
              <a:t>5</a:t>
            </a:fld>
            <a:endParaRPr lang="cs-CZ" dirty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619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F99259E-27C2-4606-A9EA-A671D5BA3E36}" type="slidenum">
              <a:rPr lang="cs-CZ" smtClean="0"/>
              <a:pPr eaLnBrk="1" hangingPunct="1"/>
              <a:t>23</a:t>
            </a:fld>
            <a:endParaRPr lang="cs-CZ" dirty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6243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14C1146-50FA-4DF4-8F1F-361C1D7F5560}" type="slidenum">
              <a:rPr lang="cs-CZ" smtClean="0"/>
              <a:pPr eaLnBrk="1" hangingPunct="1"/>
              <a:t>24</a:t>
            </a:fld>
            <a:endParaRPr lang="cs-CZ" dirty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4873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D53F61C-DB77-4AE0-9F3E-1713E95FDABA}" type="slidenum">
              <a:rPr lang="cs-CZ" smtClean="0"/>
              <a:pPr eaLnBrk="1" hangingPunct="1"/>
              <a:t>25</a:t>
            </a:fld>
            <a:endParaRPr lang="cs-CZ" dirty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769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68FE7D1-36A1-4894-AC9D-04636C993F89}" type="slidenum">
              <a:rPr lang="cs-CZ" smtClean="0"/>
              <a:pPr eaLnBrk="1" hangingPunct="1"/>
              <a:t>26</a:t>
            </a:fld>
            <a:endParaRPr lang="cs-CZ" dirty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140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5E49B2E-11E8-422D-9AC3-2E45311FC530}" type="slidenum">
              <a:rPr lang="cs-CZ" smtClean="0"/>
              <a:pPr eaLnBrk="1" hangingPunct="1"/>
              <a:t>27</a:t>
            </a:fld>
            <a:endParaRPr lang="cs-CZ" dirty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74989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B1F0EC-EEC3-46CB-9340-6B34F5C9D15E}" type="slidenum">
              <a:rPr lang="cs-CZ" smtClean="0"/>
              <a:pPr eaLnBrk="1" hangingPunct="1"/>
              <a:t>28</a:t>
            </a:fld>
            <a:endParaRPr lang="cs-CZ" dirty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8856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ACE2E65-2FFE-442C-9E98-D671B6C48C4C}" type="slidenum">
              <a:rPr lang="cs-CZ" smtClean="0"/>
              <a:pPr eaLnBrk="1" hangingPunct="1"/>
              <a:t>29</a:t>
            </a:fld>
            <a:endParaRPr lang="cs-CZ" dirty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599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95F00F3-FEF3-42A6-9B37-A1A56E43788A}" type="slidenum">
              <a:rPr lang="cs-CZ" smtClean="0"/>
              <a:pPr eaLnBrk="1" hangingPunct="1"/>
              <a:t>30</a:t>
            </a:fld>
            <a:endParaRPr lang="cs-CZ" dirty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072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B696656-8CE6-4A7F-A9B2-8D40C0BBE4F2}" type="slidenum">
              <a:rPr lang="cs-CZ" smtClean="0"/>
              <a:pPr eaLnBrk="1" hangingPunct="1"/>
              <a:t>6</a:t>
            </a:fld>
            <a:endParaRPr lang="cs-CZ" dirty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51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7616D5C-52D4-4218-B0F5-216398D4E946}" type="slidenum">
              <a:rPr lang="cs-CZ" smtClean="0"/>
              <a:pPr eaLnBrk="1" hangingPunct="1"/>
              <a:t>7</a:t>
            </a:fld>
            <a:endParaRPr lang="cs-CZ" dirty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851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ABE8683-68E0-4CDB-A19E-B592AACD39BC}" type="slidenum">
              <a:rPr lang="cs-CZ" smtClean="0"/>
              <a:pPr eaLnBrk="1" hangingPunct="1"/>
              <a:t>8</a:t>
            </a:fld>
            <a:endParaRPr lang="cs-CZ" dirty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674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1A8BCE3-A867-40A2-A913-CAEA0A00B0A6}" type="slidenum">
              <a:rPr lang="cs-CZ" smtClean="0"/>
              <a:pPr eaLnBrk="1" hangingPunct="1"/>
              <a:t>9</a:t>
            </a:fld>
            <a:endParaRPr lang="cs-CZ" dirty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311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083138D-5337-420A-A238-1AC19DB84235}" type="slidenum">
              <a:rPr lang="cs-CZ" smtClean="0"/>
              <a:pPr eaLnBrk="1" hangingPunct="1"/>
              <a:t>10</a:t>
            </a:fld>
            <a:endParaRPr lang="cs-CZ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08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1E4677E-787A-4158-A88E-F1AEFAE61E9D}" type="slidenum">
              <a:rPr lang="cs-CZ" smtClean="0"/>
              <a:pPr eaLnBrk="1" hangingPunct="1"/>
              <a:t>11</a:t>
            </a:fld>
            <a:endParaRPr lang="cs-CZ" dirty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772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8D577BD-1DF4-4E99-84E2-337E11727EC3}" type="slidenum">
              <a:rPr lang="cs-CZ" smtClean="0"/>
              <a:pPr eaLnBrk="1" hangingPunct="1"/>
              <a:t>12</a:t>
            </a:fld>
            <a:endParaRPr lang="cs-CZ" dirty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673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67ED0-39B8-48A6-B4A2-16812E540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E7C4EB-A2C3-46AD-9A3F-391AAB57C7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2A45-5F23-47FB-A90B-B64D3CF4D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6338D0-4E74-48C5-84E6-9E684B6DA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7FEA72-B4FE-4BD7-8150-9B87B0F70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D33A1-BAD7-4753-81F5-8B107C243B2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27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2DB24-65A9-496E-A2EA-8909E899B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4FC3A7-7022-4319-9CC7-8F1B33BBC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0D43ED-217B-4D6F-8752-93508CD56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CA4BF6-823E-4F21-99F0-1A8EC95F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0E44E3-0D1D-4DF5-A134-DC361B63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1DA68-9DD0-43BD-AA35-7F585EAAB26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49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8908DA7-E301-4BED-ABF3-BB8292C21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36945D-2FDC-4ACB-945B-2CC72C512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D82775-4F13-42AF-BC5A-5E9DC286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C89E53-8316-4F63-8F33-CA692D7CE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DAD936-6BE6-4DA8-9EEA-50656A440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CDDFF-9A89-4A64-84F6-0557E338E5D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922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0992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cs-CZ" dirty="0"/>
              <a:t> Karel Skokan, 2010</a:t>
            </a:r>
            <a:endParaRPr lang="en-US" dirty="0"/>
          </a:p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Řízení rozvojových projektů v EU</a:t>
            </a:r>
          </a:p>
          <a:p>
            <a:pPr>
              <a:defRPr/>
            </a:pPr>
            <a:r>
              <a:rPr lang="cs-CZ" dirty="0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970A9-F366-4001-8426-A88131162C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10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FA0C0-83BD-4E7D-8923-041DFA9D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FEBF83-81B5-44EF-9BF6-DA3AA35B8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37F07E-C663-436E-8BBB-F8005BD96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962B23-C417-485D-9A92-537188E85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76D02C-3A6F-4F27-B62F-37A59C8F7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70915-8B6C-4C07-A8C7-7E5F4F400DB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40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D197A-2131-41BF-920D-2EDC72066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8E24CB0-C61E-44A2-A122-01E7706CD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90D256-BB78-42FA-928E-94B930B8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A7659C-4CA1-4B78-96A2-C819370F3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9FCD37-A961-49EF-A0A8-18AFD2DD1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3FA72-94C0-4955-99B6-94AEBF7B5C8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31561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219DE-4EFF-465C-9418-62FC2D32C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08FB54-CB66-4CD4-B69A-751EA8721B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06A62CA-4FC7-40D3-954D-1C04ADADE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7BA1C1-DADD-4C89-8F52-249A7AE4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82F29E-3D31-4D95-919E-B0466359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A2A0D8D-9DE2-4CE9-A45F-C46BEC163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CDBD7E-1D8D-4DF3-8EEC-19C80C08D0B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4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BBEC7-4E79-4139-9C79-B3736FF8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10FBF8-8CE3-4E41-9D24-B3C7A07A4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692B19F-8F50-4507-A34A-5FCD991E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3D5191B-31BB-4C7C-A63C-87939A8EE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AB993F8-F55F-4A00-9ABE-BFDDC9CACC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60AB696-AC6E-4923-8599-541A94508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79AFF1-A51C-4072-99B8-FABE306AC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D53C7FA-1DDD-459F-94E7-C4F0AAAA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2B39D-A6D9-4B21-A6FE-FD13E522851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2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493DA-F000-446F-97B3-774D4FB95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41D7D2E-5BF2-4C87-A0A9-CAA59CD04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A6D529-80D3-485F-B5A9-DEF4390B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2704C5-39FC-468C-9445-4BDCE8CA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E3FA72-94C0-4955-99B6-94AEBF7B5C8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01332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E909F37-57A0-4D46-ADA5-9B85658F4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FC1322A-0E00-41A6-AB1D-92E69C692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2BA957A-6CE3-4327-AAD5-7E32AE09B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DB26F-9CEB-4C81-B0C2-6E6F384DEFA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02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CEEF0-84ED-4E11-AF80-535A1B0D9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87A444-A555-4DF3-B740-3C85A9E37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E5F2DC8-26CE-4E2B-961F-7BD6BE2E7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D3D041-CAA3-4B47-AF2C-BD15097A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65A76B-CB29-4A1D-9D6C-96ECFB623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2AD796-EF49-4B9E-A322-139BB48F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59D91-3A4A-4DF3-80C8-AEF53604287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25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E5DD61-651C-40A3-8EA4-A5F15C1B1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199326-E671-4F09-AEED-613E30FC5F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E692BB1-6D9F-481C-A35B-EC0E4058F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15B31A-8ED0-4ACE-A641-E808A2A2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90B986-1F94-42CD-A70B-83B712BD9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F62894-45AE-49B5-861A-B299430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50C05-4238-4291-8826-C1CA9970C26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68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6C865E7-3C85-44EB-A647-C454CA918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7E21BAB-E13A-4049-ABC5-66E23B5A0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CC4DEB-E356-42E4-B0EA-CC1B3BC77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cs-CZ"/>
              <a:t> Karel Skokan, 2010</a:t>
            </a:r>
            <a:endParaRPr lang="en-US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EE6313-0313-443E-9449-45F4C7401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Řízení rozvojových projektů v EU</a:t>
            </a:r>
          </a:p>
          <a:p>
            <a:pPr>
              <a:defRPr/>
            </a:pPr>
            <a:r>
              <a:rPr lang="cs-CZ"/>
              <a:t>PCM a LFA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3E69B4-0A20-4C58-8501-6F500FDFF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EE3FA72-94C0-4955-99B6-94AEBF7B5C8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52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png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wmf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.pn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.png"/><Relationship Id="rId5" Type="http://schemas.openxmlformats.org/officeDocument/2006/relationships/image" Target="../media/image17.emf"/><Relationship Id="rId4" Type="http://schemas.openxmlformats.org/officeDocument/2006/relationships/oleObject" Target="../embeddings/oleObject2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.png"/><Relationship Id="rId5" Type="http://schemas.openxmlformats.org/officeDocument/2006/relationships/image" Target="../media/image18.emf"/><Relationship Id="rId4" Type="http://schemas.openxmlformats.org/officeDocument/2006/relationships/oleObject" Target="../embeddings/oleObject2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.png"/><Relationship Id="rId5" Type="http://schemas.openxmlformats.org/officeDocument/2006/relationships/image" Target="../media/image19.emf"/><Relationship Id="rId4" Type="http://schemas.openxmlformats.org/officeDocument/2006/relationships/oleObject" Target="../embeddings/oleObject2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.png"/><Relationship Id="rId5" Type="http://schemas.openxmlformats.org/officeDocument/2006/relationships/image" Target="../media/image20.emf"/><Relationship Id="rId4" Type="http://schemas.openxmlformats.org/officeDocument/2006/relationships/oleObject" Target="../embeddings/oleObject2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.png"/><Relationship Id="rId5" Type="http://schemas.openxmlformats.org/officeDocument/2006/relationships/image" Target="../media/image21.emf"/><Relationship Id="rId4" Type="http://schemas.openxmlformats.org/officeDocument/2006/relationships/oleObject" Target="../embeddings/oleObject2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609" y="188640"/>
            <a:ext cx="1699500" cy="13085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124745"/>
            <a:ext cx="68407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957" y="1774768"/>
            <a:ext cx="5111750" cy="2773362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50" dirty="0"/>
            </a:br>
            <a:br>
              <a:rPr lang="cs-CZ" sz="4050" dirty="0"/>
            </a:br>
            <a:r>
              <a:rPr lang="cs-CZ" sz="2800" b="1" dirty="0">
                <a:latin typeface="Arial Unicode MS" pitchFamily="34" charset="-128"/>
              </a:rPr>
              <a:t>Využití logického rámce pro přípravu a realizaci strategií</a:t>
            </a:r>
            <a:br>
              <a:rPr lang="cs-CZ" sz="3000" dirty="0">
                <a:solidFill>
                  <a:srgbClr val="FF0000"/>
                </a:solidFill>
              </a:rPr>
            </a:br>
            <a:br>
              <a:rPr lang="cs-CZ" sz="3000" dirty="0">
                <a:solidFill>
                  <a:srgbClr val="FF0000"/>
                </a:solidFill>
              </a:rPr>
            </a:br>
            <a:br>
              <a:rPr lang="cs-CZ" sz="3000" dirty="0">
                <a:solidFill>
                  <a:srgbClr val="FF0000"/>
                </a:solidFill>
              </a:rPr>
            </a:br>
            <a:endParaRPr lang="cs-CZ" sz="3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581129"/>
            <a:ext cx="2016224" cy="648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strategického řízení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61B0087-39CF-414C-BD6D-A7AED99EEC9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96392"/>
            <a:ext cx="6263778" cy="8367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  <a:cs typeface="Times New Roman" pitchFamily="18" charset="0"/>
              </a:rPr>
              <a:t>2 M</a:t>
            </a:r>
            <a:r>
              <a:rPr lang="cs-CZ" b="1" dirty="0">
                <a:solidFill>
                  <a:srgbClr val="008000"/>
                </a:solidFill>
              </a:rPr>
              <a:t>etoda</a:t>
            </a:r>
            <a:r>
              <a:rPr lang="cs-CZ" b="1" dirty="0">
                <a:solidFill>
                  <a:srgbClr val="008000"/>
                </a:solidFill>
                <a:cs typeface="Times New Roman" pitchFamily="18" charset="0"/>
              </a:rPr>
              <a:t> logického rámce </a:t>
            </a:r>
            <a:br>
              <a:rPr lang="cs-CZ" dirty="0">
                <a:solidFill>
                  <a:srgbClr val="0000FF"/>
                </a:solidFill>
              </a:rPr>
            </a:br>
            <a:endParaRPr lang="cs-CZ" sz="2000" dirty="0">
              <a:solidFill>
                <a:srgbClr val="0000FF"/>
              </a:solidFill>
            </a:endParaRPr>
          </a:p>
        </p:txBody>
      </p:sp>
      <p:sp>
        <p:nvSpPr>
          <p:cNvPr id="81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0729"/>
            <a:ext cx="8229600" cy="518512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sz="2400" b="1" dirty="0"/>
              <a:t>Vyvinutá v 70. letech 20. století  USAID</a:t>
            </a:r>
          </a:p>
          <a:p>
            <a:pPr eaLnBrk="1" hangingPunct="1"/>
            <a:r>
              <a:rPr lang="cs-CZ" sz="2400" b="1" dirty="0"/>
              <a:t>Používaná řadou světových agentur při řízení projektů</a:t>
            </a:r>
          </a:p>
          <a:p>
            <a:pPr eaLnBrk="1" hangingPunct="1"/>
            <a:r>
              <a:rPr lang="cs-CZ" sz="2400" b="1" dirty="0"/>
              <a:t>Oficiální metoda v řízení projektového cyklu projektů financovaných ze zdrojů EU pro třetí země</a:t>
            </a:r>
          </a:p>
          <a:p>
            <a:pPr eaLnBrk="1" hangingPunct="1"/>
            <a:r>
              <a:rPr lang="cs-CZ" sz="2400" b="1" dirty="0"/>
              <a:t>Využívá k popisu projektu matici logického rámce – postupně bude vysvětlováno:</a:t>
            </a:r>
            <a:endParaRPr lang="cs-CZ" b="1" dirty="0"/>
          </a:p>
        </p:txBody>
      </p:sp>
      <p:sp>
        <p:nvSpPr>
          <p:cNvPr id="8195" name="Zástupný symbol pro datum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/>
              <a:t>©</a:t>
            </a:r>
            <a:r>
              <a:rPr lang="cs-CZ" dirty="0"/>
              <a:t> Karel Skokan</a:t>
            </a:r>
            <a:endParaRPr lang="en-US" dirty="0"/>
          </a:p>
          <a:p>
            <a:pPr eaLnBrk="1" hangingPunct="1"/>
            <a:endParaRPr lang="cs-CZ" dirty="0"/>
          </a:p>
        </p:txBody>
      </p:sp>
      <p:sp>
        <p:nvSpPr>
          <p:cNvPr id="819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913B3B8-A90C-4B16-BB81-C45D4EE69A35}" type="slidenum">
              <a:rPr lang="cs-CZ" smtClean="0"/>
              <a:pPr eaLnBrk="1" hangingPunct="1"/>
              <a:t>10</a:t>
            </a:fld>
            <a:endParaRPr lang="cs-CZ" dirty="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99271"/>
              </p:ext>
            </p:extLst>
          </p:nvPr>
        </p:nvGraphicFramePr>
        <p:xfrm>
          <a:off x="1675605" y="2589982"/>
          <a:ext cx="5184775" cy="330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Dokument" r:id="rId4" imgW="7884917" imgH="5040281" progId="Word.Document.8">
                  <p:embed/>
                </p:oleObj>
              </mc:Choice>
              <mc:Fallback>
                <p:oleObj name="Dokument" r:id="rId4" imgW="7884917" imgH="504028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5605" y="2589982"/>
                        <a:ext cx="5184775" cy="3306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F55BCA5F-7236-46D5-9FEB-B2951E0290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044" y="39559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834880" cy="6588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dirty="0">
                <a:solidFill>
                  <a:srgbClr val="008000"/>
                </a:solidFill>
              </a:rPr>
              <a:t>Rámec projektu</a:t>
            </a:r>
          </a:p>
        </p:txBody>
      </p:sp>
      <p:sp>
        <p:nvSpPr>
          <p:cNvPr id="10248" name="Rectangle 3"/>
          <p:cNvSpPr>
            <a:spLocks noGrp="1" noChangeArrowheads="1"/>
          </p:cNvSpPr>
          <p:nvPr>
            <p:ph idx="1"/>
          </p:nvPr>
        </p:nvSpPr>
        <p:spPr>
          <a:xfrm>
            <a:off x="419586" y="1484784"/>
            <a:ext cx="7886700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dirty="0"/>
              <a:t>Odpovídá na otázky:</a:t>
            </a:r>
            <a:endParaRPr lang="en-GB" b="1" dirty="0"/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BB88A2B-BA84-4F27-A4AA-560ACEE9F83C}" type="slidenum">
              <a:rPr lang="cs-CZ" smtClean="0"/>
              <a:pPr eaLnBrk="1" hangingPunct="1"/>
              <a:t>11</a:t>
            </a:fld>
            <a:endParaRPr lang="cs-CZ" dirty="0"/>
          </a:p>
        </p:txBody>
      </p:sp>
      <p:sp>
        <p:nvSpPr>
          <p:cNvPr id="10249" name="Rectangle 4"/>
          <p:cNvSpPr>
            <a:spLocks noChangeArrowheads="1"/>
          </p:cNvSpPr>
          <p:nvPr/>
        </p:nvSpPr>
        <p:spPr bwMode="auto">
          <a:xfrm>
            <a:off x="1643063" y="2224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103728"/>
              </p:ext>
            </p:extLst>
          </p:nvPr>
        </p:nvGraphicFramePr>
        <p:xfrm>
          <a:off x="301625" y="2060575"/>
          <a:ext cx="8399463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Document" r:id="rId4" imgW="5870882" imgH="2415126" progId="Word.Document.8">
                  <p:embed/>
                </p:oleObj>
              </mc:Choice>
              <mc:Fallback>
                <p:oleObj name="Document" r:id="rId4" imgW="5870882" imgH="2415126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2060575"/>
                        <a:ext cx="8399463" cy="3455988"/>
                      </a:xfrm>
                      <a:prstGeom prst="rect">
                        <a:avLst/>
                      </a:prstGeom>
                      <a:solidFill>
                        <a:srgbClr val="0099FF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052127"/>
              </p:ext>
            </p:extLst>
          </p:nvPr>
        </p:nvGraphicFramePr>
        <p:xfrm>
          <a:off x="6670707" y="5858138"/>
          <a:ext cx="16764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Dokument" r:id="rId6" imgW="9596160" imgH="5940360" progId="Word.Document.8">
                  <p:embed/>
                </p:oleObj>
              </mc:Choice>
              <mc:Fallback>
                <p:oleObj name="Dokument" r:id="rId6" imgW="9596160" imgH="594036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707" y="5858138"/>
                        <a:ext cx="1676400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4E97FB25-FA2B-481B-B86E-9404FA3E5C7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646113"/>
            <a:ext cx="6131024" cy="8032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</a:rPr>
              <a:t>Přístup logického rámce v PM</a:t>
            </a:r>
          </a:p>
        </p:txBody>
      </p:sp>
      <p:graphicFrame>
        <p:nvGraphicFramePr>
          <p:cNvPr id="117783" name="Group 2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83830871"/>
              </p:ext>
            </p:extLst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1. Fáze analýzy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2. Fáze plánování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Analýza zúčastněných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Příprava matice logického rámce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Analýza problémů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Časový rozpis aktivit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Analýza cílů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Rozpis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Analýza strategií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45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3283F06-28E7-473A-A89D-0CCB1026501C}" type="slidenum">
              <a:rPr lang="cs-CZ" smtClean="0"/>
              <a:pPr eaLnBrk="1" hangingPunct="1"/>
              <a:t>12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B41729-AF0D-4825-A6F7-9A98FD5118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327819"/>
            <a:ext cx="4330824" cy="8747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b="1" dirty="0">
                <a:solidFill>
                  <a:srgbClr val="008000"/>
                </a:solidFill>
              </a:rPr>
              <a:t>Výstupy analýzy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65326"/>
            <a:ext cx="8229600" cy="312494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cs-CZ" b="1" dirty="0">
                <a:solidFill>
                  <a:srgbClr val="FF3300"/>
                </a:solidFill>
              </a:rPr>
              <a:t>4 etapy analýzy</a:t>
            </a:r>
          </a:p>
          <a:p>
            <a:pPr marL="533400" indent="-533400" algn="ctr" eaLnBrk="1" hangingPunct="1">
              <a:buFontTx/>
              <a:buNone/>
            </a:pPr>
            <a:endParaRPr lang="cs-CZ" dirty="0">
              <a:solidFill>
                <a:srgbClr val="FF3300"/>
              </a:solidFill>
            </a:endParaRPr>
          </a:p>
          <a:p>
            <a:pPr marL="533400" indent="-533400" eaLnBrk="1" hangingPunct="1"/>
            <a:r>
              <a:rPr lang="cs-CZ" b="1" dirty="0"/>
              <a:t>Analýza zúčastněných a dotčených projektem</a:t>
            </a:r>
          </a:p>
          <a:p>
            <a:pPr marL="533400" indent="-533400" eaLnBrk="1" hangingPunct="1"/>
            <a:r>
              <a:rPr lang="cs-CZ" b="1" dirty="0"/>
              <a:t>Analýza problémů, strom problémů, které chceme řešit</a:t>
            </a:r>
          </a:p>
          <a:p>
            <a:pPr marL="533400" indent="-533400" eaLnBrk="1" hangingPunct="1"/>
            <a:r>
              <a:rPr lang="cs-CZ" b="1" dirty="0"/>
              <a:t>Analýza cílů, strom cílů, hierarchie cílů, kterých chceme dosáhnout</a:t>
            </a:r>
          </a:p>
          <a:p>
            <a:pPr marL="533400" indent="-533400" eaLnBrk="1" hangingPunct="1"/>
            <a:r>
              <a:rPr lang="cs-CZ" b="1" dirty="0"/>
              <a:t>Analýza strategií na řešení problémů – návrh projektů - výběr</a:t>
            </a:r>
          </a:p>
        </p:txBody>
      </p:sp>
      <p:sp>
        <p:nvSpPr>
          <p:cNvPr id="1229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9AF15E2-B0AC-451D-B92E-23D315590E4C}" type="slidenum">
              <a:rPr lang="cs-CZ" smtClean="0"/>
              <a:pPr eaLnBrk="1" hangingPunct="1"/>
              <a:t>13</a:t>
            </a:fld>
            <a:endParaRPr lang="cs-CZ" dirty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6877050" y="6102350"/>
          <a:ext cx="1387475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Dokument" r:id="rId4" imgW="9596160" imgH="5940360" progId="Word.Document.8">
                  <p:embed/>
                </p:oleObj>
              </mc:Choice>
              <mc:Fallback>
                <p:oleObj name="Dokument" r:id="rId4" imgW="9596160" imgH="594036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6102350"/>
                        <a:ext cx="1387475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7E53FF9E-714A-4FD3-9F71-B45AA888CDB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646363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</a:rPr>
              <a:t>Analýza zúčastněných a dotčených</a:t>
            </a:r>
            <a:br>
              <a:rPr lang="cs-CZ" b="1" dirty="0">
                <a:solidFill>
                  <a:srgbClr val="008000"/>
                </a:solidFill>
              </a:rPr>
            </a:br>
            <a:r>
              <a:rPr lang="cs-CZ" sz="2000" b="1" dirty="0">
                <a:solidFill>
                  <a:srgbClr val="008000"/>
                </a:solidFill>
              </a:rPr>
              <a:t>Stakeholder analysis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81200"/>
            <a:ext cx="8134350" cy="396875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b="1" dirty="0">
                <a:solidFill>
                  <a:srgbClr val="FF0000"/>
                </a:solidFill>
              </a:rPr>
              <a:t>(Cílové skupiny, koneční uživatelé</a:t>
            </a:r>
            <a:r>
              <a:rPr lang="cs-CZ" b="1" dirty="0">
                <a:solidFill>
                  <a:srgbClr val="FF3300"/>
                </a:solidFill>
              </a:rPr>
              <a:t>)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dirty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b="1" dirty="0"/>
              <a:t>Každý jednotlivec, skupina lidí, instituce nebo firma, která může být v nějakém vztahu k projektu/programu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sz="2400" b="1" dirty="0"/>
              <a:t>Analýza identifikuje všechny, kdo budou pravděpodobně projektem ovlivněni (pozitivně i negativně) a  jak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sz="2400" b="1" dirty="0"/>
              <a:t>Je úzce provázána s analýzou problémů</a:t>
            </a:r>
          </a:p>
        </p:txBody>
      </p:sp>
      <p:sp>
        <p:nvSpPr>
          <p:cNvPr id="655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2150F30-DE4F-468D-B17D-38FB40C60CA3}" type="slidenum">
              <a:rPr lang="cs-CZ" smtClean="0"/>
              <a:pPr eaLnBrk="1" hangingPunct="1"/>
              <a:t>14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1BF2210-8355-4AC2-BEA0-0E1C2B8ED7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4752454" cy="6588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sz="2800" b="1" dirty="0">
                <a:solidFill>
                  <a:srgbClr val="008000"/>
                </a:solidFill>
              </a:rPr>
              <a:t>Analýza problémů</a:t>
            </a:r>
          </a:p>
        </p:txBody>
      </p:sp>
      <p:sp>
        <p:nvSpPr>
          <p:cNvPr id="1331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1EB9336-0BE8-414A-82FB-D7908A9C620E}" type="slidenum">
              <a:rPr lang="cs-CZ" smtClean="0"/>
              <a:pPr eaLnBrk="1" hangingPunct="1"/>
              <a:t>15</a:t>
            </a:fld>
            <a:endParaRPr lang="cs-CZ" dirty="0"/>
          </a:p>
        </p:txBody>
      </p:sp>
      <p:sp>
        <p:nvSpPr>
          <p:cNvPr id="13320" name="Rectangle 4"/>
          <p:cNvSpPr>
            <a:spLocks noChangeArrowheads="1"/>
          </p:cNvSpPr>
          <p:nvPr/>
        </p:nvSpPr>
        <p:spPr bwMode="auto">
          <a:xfrm>
            <a:off x="0" y="2014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180699"/>
              </p:ext>
            </p:extLst>
          </p:nvPr>
        </p:nvGraphicFramePr>
        <p:xfrm>
          <a:off x="1042988" y="1557338"/>
          <a:ext cx="6337300" cy="448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Fotografie" r:id="rId4" imgW="4990476" imgH="3533333" progId="MSPhotoEd.3">
                  <p:embed/>
                </p:oleObj>
              </mc:Choice>
              <mc:Fallback>
                <p:oleObj name="Fotografie" r:id="rId4" imgW="4990476" imgH="3533333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557338"/>
                        <a:ext cx="6337300" cy="4481512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327768AA-9581-496E-A912-0DC10797743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303213"/>
            <a:ext cx="4834880" cy="8032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</a:rPr>
              <a:t>Strom problémů</a:t>
            </a:r>
          </a:p>
        </p:txBody>
      </p:sp>
      <p:sp>
        <p:nvSpPr>
          <p:cNvPr id="143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DCDCDB-F308-4475-9545-C1AAADFDD461}" type="slidenum">
              <a:rPr lang="cs-CZ" smtClean="0"/>
              <a:pPr eaLnBrk="1" hangingPunct="1"/>
              <a:t>16</a:t>
            </a:fld>
            <a:endParaRPr lang="cs-CZ" dirty="0"/>
          </a:p>
        </p:txBody>
      </p:sp>
      <p:graphicFrame>
        <p:nvGraphicFramePr>
          <p:cNvPr id="14338" name="Object 13"/>
          <p:cNvGraphicFramePr>
            <a:graphicFrameLocks noChangeAspect="1"/>
          </p:cNvGraphicFramePr>
          <p:nvPr/>
        </p:nvGraphicFramePr>
        <p:xfrm>
          <a:off x="7162800" y="5715000"/>
          <a:ext cx="16764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Dokument" r:id="rId4" imgW="9596160" imgH="5940360" progId="Word.Document.8">
                  <p:embed/>
                </p:oleObj>
              </mc:Choice>
              <mc:Fallback>
                <p:oleObj name="Dokument" r:id="rId4" imgW="9596160" imgH="5940360" progId="Word.Document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715000"/>
                        <a:ext cx="1676400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44" name="Group 18"/>
          <p:cNvGrpSpPr>
            <a:grpSpLocks/>
          </p:cNvGrpSpPr>
          <p:nvPr/>
        </p:nvGrpSpPr>
        <p:grpSpPr bwMode="auto">
          <a:xfrm>
            <a:off x="1143000" y="1752600"/>
            <a:ext cx="7461250" cy="3990975"/>
            <a:chOff x="720" y="1104"/>
            <a:chExt cx="4700" cy="2514"/>
          </a:xfrm>
        </p:grpSpPr>
        <p:sp>
          <p:nvSpPr>
            <p:cNvPr id="14346" name="Text Box 3"/>
            <p:cNvSpPr txBox="1">
              <a:spLocks noChangeArrowheads="1"/>
            </p:cNvSpPr>
            <p:nvPr/>
          </p:nvSpPr>
          <p:spPr bwMode="auto">
            <a:xfrm>
              <a:off x="2208" y="1104"/>
              <a:ext cx="1344" cy="45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2000" b="1" dirty="0">
                  <a:latin typeface="Times New Roman" pitchFamily="18" charset="0"/>
                </a:rPr>
                <a:t>Vysoká nezaměstnanost</a:t>
              </a:r>
            </a:p>
          </p:txBody>
        </p:sp>
        <p:sp>
          <p:nvSpPr>
            <p:cNvPr id="14347" name="Text Box 4"/>
            <p:cNvSpPr txBox="1">
              <a:spLocks noChangeArrowheads="1"/>
            </p:cNvSpPr>
            <p:nvPr/>
          </p:nvSpPr>
          <p:spPr bwMode="auto">
            <a:xfrm>
              <a:off x="3016" y="2160"/>
              <a:ext cx="1440" cy="258"/>
            </a:xfrm>
            <a:prstGeom prst="rect">
              <a:avLst/>
            </a:prstGeom>
            <a:solidFill>
              <a:srgbClr val="00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Tradiční průmysl</a:t>
              </a:r>
            </a:p>
          </p:txBody>
        </p:sp>
        <p:sp>
          <p:nvSpPr>
            <p:cNvPr id="14348" name="Text Box 5"/>
            <p:cNvSpPr txBox="1">
              <a:spLocks noChangeArrowheads="1"/>
            </p:cNvSpPr>
            <p:nvPr/>
          </p:nvSpPr>
          <p:spPr bwMode="auto">
            <a:xfrm>
              <a:off x="816" y="2976"/>
              <a:ext cx="7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GB" sz="2000" b="1" dirty="0">
                <a:latin typeface="Times New Roman" pitchFamily="18" charset="0"/>
              </a:endParaRPr>
            </a:p>
          </p:txBody>
        </p:sp>
        <p:sp>
          <p:nvSpPr>
            <p:cNvPr id="14349" name="Text Box 6"/>
            <p:cNvSpPr txBox="1">
              <a:spLocks noChangeArrowheads="1"/>
            </p:cNvSpPr>
            <p:nvPr/>
          </p:nvSpPr>
          <p:spPr bwMode="auto">
            <a:xfrm>
              <a:off x="1020" y="1979"/>
              <a:ext cx="1164" cy="581"/>
            </a:xfrm>
            <a:prstGeom prst="rect">
              <a:avLst/>
            </a:prstGeom>
            <a:solidFill>
              <a:srgbClr val="E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</a:pPr>
              <a:r>
                <a:rPr lang="cs-CZ" b="1" dirty="0"/>
                <a:t>Nedostatek zahraničních investorů</a:t>
              </a:r>
            </a:p>
          </p:txBody>
        </p:sp>
        <p:sp>
          <p:nvSpPr>
            <p:cNvPr id="14350" name="Text Box 7"/>
            <p:cNvSpPr txBox="1">
              <a:spLocks noChangeArrowheads="1"/>
            </p:cNvSpPr>
            <p:nvPr/>
          </p:nvSpPr>
          <p:spPr bwMode="auto">
            <a:xfrm>
              <a:off x="720" y="2976"/>
              <a:ext cx="960" cy="642"/>
            </a:xfrm>
            <a:prstGeom prst="rect">
              <a:avLst/>
            </a:prstGeom>
            <a:solidFill>
              <a:srgbClr val="E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Chybí průmyslové zóny</a:t>
              </a:r>
            </a:p>
          </p:txBody>
        </p:sp>
        <p:sp>
          <p:nvSpPr>
            <p:cNvPr id="14351" name="Text Box 8"/>
            <p:cNvSpPr txBox="1">
              <a:spLocks noChangeArrowheads="1"/>
            </p:cNvSpPr>
            <p:nvPr/>
          </p:nvSpPr>
          <p:spPr bwMode="auto">
            <a:xfrm>
              <a:off x="3152" y="3024"/>
              <a:ext cx="1089" cy="450"/>
            </a:xfrm>
            <a:prstGeom prst="rect">
              <a:avLst/>
            </a:prstGeom>
            <a:solidFill>
              <a:srgbClr val="00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Nedokončené privatizace</a:t>
              </a:r>
            </a:p>
          </p:txBody>
        </p:sp>
        <p:sp>
          <p:nvSpPr>
            <p:cNvPr id="14352" name="Line 9"/>
            <p:cNvSpPr>
              <a:spLocks noChangeShapeType="1"/>
            </p:cNvSpPr>
            <p:nvPr/>
          </p:nvSpPr>
          <p:spPr bwMode="auto">
            <a:xfrm>
              <a:off x="2971" y="1570"/>
              <a:ext cx="725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4353" name="Line 10"/>
            <p:cNvSpPr>
              <a:spLocks noChangeShapeType="1"/>
            </p:cNvSpPr>
            <p:nvPr/>
          </p:nvSpPr>
          <p:spPr bwMode="auto">
            <a:xfrm flipH="1">
              <a:off x="1202" y="2568"/>
              <a:ext cx="408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4354" name="Line 11"/>
            <p:cNvSpPr>
              <a:spLocks noChangeShapeType="1"/>
            </p:cNvSpPr>
            <p:nvPr/>
          </p:nvSpPr>
          <p:spPr bwMode="auto">
            <a:xfrm>
              <a:off x="3696" y="2432"/>
              <a:ext cx="0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4355" name="Line 12"/>
            <p:cNvSpPr>
              <a:spLocks noChangeShapeType="1"/>
            </p:cNvSpPr>
            <p:nvPr/>
          </p:nvSpPr>
          <p:spPr bwMode="auto">
            <a:xfrm flipV="1">
              <a:off x="1610" y="1570"/>
              <a:ext cx="998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4356" name="Text Box 14"/>
            <p:cNvSpPr txBox="1">
              <a:spLocks noChangeArrowheads="1"/>
            </p:cNvSpPr>
            <p:nvPr/>
          </p:nvSpPr>
          <p:spPr bwMode="auto">
            <a:xfrm>
              <a:off x="1973" y="2976"/>
              <a:ext cx="862" cy="448"/>
            </a:xfrm>
            <a:prstGeom prst="rect">
              <a:avLst/>
            </a:prstGeom>
            <a:solidFill>
              <a:srgbClr val="E9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Není dálnice</a:t>
              </a:r>
            </a:p>
          </p:txBody>
        </p:sp>
        <p:sp>
          <p:nvSpPr>
            <p:cNvPr id="14357" name="Line 15"/>
            <p:cNvSpPr>
              <a:spLocks noChangeShapeType="1"/>
            </p:cNvSpPr>
            <p:nvPr/>
          </p:nvSpPr>
          <p:spPr bwMode="auto">
            <a:xfrm>
              <a:off x="1791" y="2568"/>
              <a:ext cx="59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4358" name="Text Box 16"/>
            <p:cNvSpPr txBox="1">
              <a:spLocks noChangeArrowheads="1"/>
            </p:cNvSpPr>
            <p:nvPr/>
          </p:nvSpPr>
          <p:spPr bwMode="auto">
            <a:xfrm>
              <a:off x="4468" y="3067"/>
              <a:ext cx="952" cy="410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Nejsou nová odvětví</a:t>
              </a:r>
            </a:p>
          </p:txBody>
        </p:sp>
        <p:sp>
          <p:nvSpPr>
            <p:cNvPr id="14359" name="Line 17"/>
            <p:cNvSpPr>
              <a:spLocks noChangeShapeType="1"/>
            </p:cNvSpPr>
            <p:nvPr/>
          </p:nvSpPr>
          <p:spPr bwMode="auto">
            <a:xfrm>
              <a:off x="4195" y="2432"/>
              <a:ext cx="81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graphicFrame>
        <p:nvGraphicFramePr>
          <p:cNvPr id="14339" name="Object 5"/>
          <p:cNvGraphicFramePr>
            <a:graphicFrameLocks noChangeAspect="1"/>
          </p:cNvGraphicFramePr>
          <p:nvPr/>
        </p:nvGraphicFramePr>
        <p:xfrm>
          <a:off x="395288" y="1125538"/>
          <a:ext cx="2016125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Fotografie" r:id="rId6" imgW="4990476" imgH="3533333" progId="MSPhotoEd.3">
                  <p:embed/>
                </p:oleObj>
              </mc:Choice>
              <mc:Fallback>
                <p:oleObj name="Fotografie" r:id="rId6" imgW="4990476" imgH="3533333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125538"/>
                        <a:ext cx="2016125" cy="142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Line 24"/>
          <p:cNvSpPr>
            <a:spLocks noChangeShapeType="1"/>
          </p:cNvSpPr>
          <p:nvPr/>
        </p:nvSpPr>
        <p:spPr bwMode="auto">
          <a:xfrm>
            <a:off x="1619250" y="1844675"/>
            <a:ext cx="1728788" cy="144463"/>
          </a:xfrm>
          <a:prstGeom prst="line">
            <a:avLst/>
          </a:prstGeom>
          <a:noFill/>
          <a:ln w="9525">
            <a:solidFill>
              <a:srgbClr val="FF3300"/>
            </a:solidFill>
            <a:prstDash val="dash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C91BD41-9499-4144-B46D-FE6FCAF010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531019"/>
            <a:ext cx="5915000" cy="8032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b="1" dirty="0">
                <a:solidFill>
                  <a:srgbClr val="008000"/>
                </a:solidFill>
              </a:rPr>
              <a:t>Analýza cílů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190750"/>
            <a:ext cx="7886700" cy="347558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sz="2400" b="1" dirty="0"/>
              <a:t>Negativní situace v diagramu problémů se konvertuje do pozitivní, tj. do řešení.</a:t>
            </a:r>
          </a:p>
          <a:p>
            <a:pPr eaLnBrk="1" hangingPunct="1"/>
            <a:r>
              <a:rPr lang="cs-CZ" sz="2400" b="1" dirty="0"/>
              <a:t>Např. Vysoká nezaměstnanost (problém) na snížení nezaměstnanosti (cíl)</a:t>
            </a:r>
          </a:p>
          <a:p>
            <a:pPr eaLnBrk="1" hangingPunct="1"/>
            <a:r>
              <a:rPr lang="cs-CZ" sz="2400" b="1" dirty="0"/>
              <a:t>Zahrnuje:</a:t>
            </a:r>
          </a:p>
          <a:p>
            <a:pPr lvl="1" eaLnBrk="1" hangingPunct="1"/>
            <a:r>
              <a:rPr lang="cs-CZ" sz="2000" b="1" dirty="0"/>
              <a:t>Popis situace v budoucnosti po odstranění problémů</a:t>
            </a:r>
          </a:p>
          <a:p>
            <a:pPr lvl="1" eaLnBrk="1" hangingPunct="1"/>
            <a:r>
              <a:rPr lang="cs-CZ" sz="2000" b="1" dirty="0"/>
              <a:t>Ověření hierarchie cílů</a:t>
            </a:r>
          </a:p>
          <a:p>
            <a:pPr lvl="1" eaLnBrk="1" hangingPunct="1"/>
            <a:r>
              <a:rPr lang="cs-CZ" sz="2000" b="1" dirty="0"/>
              <a:t>Znázornění  vztahů ve stromu cílů</a:t>
            </a:r>
          </a:p>
        </p:txBody>
      </p:sp>
      <p:sp>
        <p:nvSpPr>
          <p:cNvPr id="7680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849D28A-2B02-478B-A62C-BF6CEFFFBB88}" type="slidenum">
              <a:rPr lang="cs-CZ" smtClean="0"/>
              <a:pPr eaLnBrk="1" hangingPunct="1"/>
              <a:t>17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9E48CA3-EB41-4FC4-9FE6-285A050EA2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589935" y="230187"/>
            <a:ext cx="3766041" cy="8032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b="1" dirty="0">
                <a:solidFill>
                  <a:srgbClr val="008000"/>
                </a:solidFill>
              </a:rPr>
              <a:t>Strom cílů</a:t>
            </a:r>
          </a:p>
        </p:txBody>
      </p:sp>
      <p:sp>
        <p:nvSpPr>
          <p:cNvPr id="1536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C157667-69A3-4264-8ADA-ECD3A30D22D7}" type="slidenum">
              <a:rPr lang="cs-CZ" smtClean="0"/>
              <a:pPr eaLnBrk="1" hangingPunct="1"/>
              <a:t>18</a:t>
            </a:fld>
            <a:endParaRPr lang="cs-CZ" dirty="0"/>
          </a:p>
        </p:txBody>
      </p:sp>
      <p:graphicFrame>
        <p:nvGraphicFramePr>
          <p:cNvPr id="15362" name="Object 13"/>
          <p:cNvGraphicFramePr>
            <a:graphicFrameLocks noChangeAspect="1"/>
          </p:cNvGraphicFramePr>
          <p:nvPr/>
        </p:nvGraphicFramePr>
        <p:xfrm>
          <a:off x="7162800" y="5715000"/>
          <a:ext cx="16764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0" name="Dokument" r:id="rId4" imgW="9596160" imgH="5940360" progId="Word.Document.8">
                  <p:embed/>
                </p:oleObj>
              </mc:Choice>
              <mc:Fallback>
                <p:oleObj name="Dokument" r:id="rId4" imgW="9596160" imgH="5940360" progId="Word.Document.8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715000"/>
                        <a:ext cx="1676400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67" name="Group 18"/>
          <p:cNvGrpSpPr>
            <a:grpSpLocks/>
          </p:cNvGrpSpPr>
          <p:nvPr/>
        </p:nvGrpSpPr>
        <p:grpSpPr bwMode="auto">
          <a:xfrm>
            <a:off x="1143000" y="1484313"/>
            <a:ext cx="7461250" cy="4035425"/>
            <a:chOff x="720" y="935"/>
            <a:chExt cx="4700" cy="2542"/>
          </a:xfrm>
        </p:grpSpPr>
        <p:sp>
          <p:nvSpPr>
            <p:cNvPr id="15373" name="Text Box 3"/>
            <p:cNvSpPr txBox="1">
              <a:spLocks noChangeArrowheads="1"/>
            </p:cNvSpPr>
            <p:nvPr/>
          </p:nvSpPr>
          <p:spPr bwMode="auto">
            <a:xfrm>
              <a:off x="2200" y="935"/>
              <a:ext cx="1344" cy="642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2000" b="1" dirty="0">
                  <a:latin typeface="Times New Roman" pitchFamily="18" charset="0"/>
                </a:rPr>
                <a:t>Snížení</a:t>
              </a:r>
            </a:p>
            <a:p>
              <a:pPr algn="ctr" eaLnBrk="1" hangingPunct="1"/>
              <a:r>
                <a:rPr lang="cs-CZ" sz="2000" b="1" dirty="0">
                  <a:latin typeface="Times New Roman" pitchFamily="18" charset="0"/>
                </a:rPr>
                <a:t>nezaměstnanosti v regionu</a:t>
              </a:r>
            </a:p>
          </p:txBody>
        </p:sp>
        <p:sp>
          <p:nvSpPr>
            <p:cNvPr id="15374" name="Text Box 4"/>
            <p:cNvSpPr txBox="1">
              <a:spLocks noChangeArrowheads="1"/>
            </p:cNvSpPr>
            <p:nvPr/>
          </p:nvSpPr>
          <p:spPr bwMode="auto">
            <a:xfrm>
              <a:off x="3016" y="2160"/>
              <a:ext cx="1440" cy="450"/>
            </a:xfrm>
            <a:prstGeom prst="rect">
              <a:avLst/>
            </a:prstGeom>
            <a:solidFill>
              <a:srgbClr val="00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Restrukturalizace průmyslu</a:t>
              </a:r>
            </a:p>
          </p:txBody>
        </p:sp>
        <p:sp>
          <p:nvSpPr>
            <p:cNvPr id="15375" name="Text Box 5"/>
            <p:cNvSpPr txBox="1">
              <a:spLocks noChangeArrowheads="1"/>
            </p:cNvSpPr>
            <p:nvPr/>
          </p:nvSpPr>
          <p:spPr bwMode="auto">
            <a:xfrm>
              <a:off x="816" y="2976"/>
              <a:ext cx="7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GB" sz="2000" b="1" dirty="0">
                <a:latin typeface="Times New Roman" pitchFamily="18" charset="0"/>
              </a:endParaRPr>
            </a:p>
          </p:txBody>
        </p:sp>
        <p:sp>
          <p:nvSpPr>
            <p:cNvPr id="15376" name="Text Box 6"/>
            <p:cNvSpPr txBox="1">
              <a:spLocks noChangeArrowheads="1"/>
            </p:cNvSpPr>
            <p:nvPr/>
          </p:nvSpPr>
          <p:spPr bwMode="auto">
            <a:xfrm>
              <a:off x="1202" y="1979"/>
              <a:ext cx="1016" cy="581"/>
            </a:xfrm>
            <a:prstGeom prst="rect">
              <a:avLst/>
            </a:prstGeom>
            <a:solidFill>
              <a:srgbClr val="E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b="1" dirty="0"/>
                <a:t>Zahraniční investice</a:t>
              </a:r>
            </a:p>
          </p:txBody>
        </p:sp>
        <p:sp>
          <p:nvSpPr>
            <p:cNvPr id="15377" name="Text Box 7"/>
            <p:cNvSpPr txBox="1">
              <a:spLocks noChangeArrowheads="1"/>
            </p:cNvSpPr>
            <p:nvPr/>
          </p:nvSpPr>
          <p:spPr bwMode="auto">
            <a:xfrm>
              <a:off x="720" y="2976"/>
              <a:ext cx="960" cy="450"/>
            </a:xfrm>
            <a:prstGeom prst="rect">
              <a:avLst/>
            </a:prstGeom>
            <a:solidFill>
              <a:srgbClr val="E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Průmyslové zóny</a:t>
              </a:r>
            </a:p>
          </p:txBody>
        </p:sp>
        <p:sp>
          <p:nvSpPr>
            <p:cNvPr id="15378" name="Text Box 8"/>
            <p:cNvSpPr txBox="1">
              <a:spLocks noChangeArrowheads="1"/>
            </p:cNvSpPr>
            <p:nvPr/>
          </p:nvSpPr>
          <p:spPr bwMode="auto">
            <a:xfrm>
              <a:off x="3216" y="3024"/>
              <a:ext cx="960" cy="450"/>
            </a:xfrm>
            <a:prstGeom prst="rect">
              <a:avLst/>
            </a:prstGeom>
            <a:solidFill>
              <a:srgbClr val="00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Privatizace hutí</a:t>
              </a:r>
            </a:p>
          </p:txBody>
        </p:sp>
        <p:sp>
          <p:nvSpPr>
            <p:cNvPr id="15379" name="Line 9"/>
            <p:cNvSpPr>
              <a:spLocks noChangeShapeType="1"/>
            </p:cNvSpPr>
            <p:nvPr/>
          </p:nvSpPr>
          <p:spPr bwMode="auto">
            <a:xfrm>
              <a:off x="2928" y="1584"/>
              <a:ext cx="76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80" name="Line 10"/>
            <p:cNvSpPr>
              <a:spLocks noChangeShapeType="1"/>
            </p:cNvSpPr>
            <p:nvPr/>
          </p:nvSpPr>
          <p:spPr bwMode="auto">
            <a:xfrm flipH="1">
              <a:off x="1104" y="2568"/>
              <a:ext cx="64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81" name="Line 11"/>
            <p:cNvSpPr>
              <a:spLocks noChangeShapeType="1"/>
            </p:cNvSpPr>
            <p:nvPr/>
          </p:nvSpPr>
          <p:spPr bwMode="auto">
            <a:xfrm>
              <a:off x="3696" y="2614"/>
              <a:ext cx="3" cy="4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82" name="Line 12"/>
            <p:cNvSpPr>
              <a:spLocks noChangeShapeType="1"/>
            </p:cNvSpPr>
            <p:nvPr/>
          </p:nvSpPr>
          <p:spPr bwMode="auto">
            <a:xfrm flipV="1">
              <a:off x="1746" y="1584"/>
              <a:ext cx="894" cy="3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83" name="Text Box 14"/>
            <p:cNvSpPr txBox="1">
              <a:spLocks noChangeArrowheads="1"/>
            </p:cNvSpPr>
            <p:nvPr/>
          </p:nvSpPr>
          <p:spPr bwMode="auto">
            <a:xfrm>
              <a:off x="1973" y="2976"/>
              <a:ext cx="862" cy="448"/>
            </a:xfrm>
            <a:prstGeom prst="rect">
              <a:avLst/>
            </a:prstGeom>
            <a:solidFill>
              <a:srgbClr val="E9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Stavba dálnice</a:t>
              </a:r>
            </a:p>
          </p:txBody>
        </p:sp>
        <p:sp>
          <p:nvSpPr>
            <p:cNvPr id="15384" name="Line 15"/>
            <p:cNvSpPr>
              <a:spLocks noChangeShapeType="1"/>
            </p:cNvSpPr>
            <p:nvPr/>
          </p:nvSpPr>
          <p:spPr bwMode="auto">
            <a:xfrm>
              <a:off x="1927" y="2568"/>
              <a:ext cx="454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5385" name="Text Box 16"/>
            <p:cNvSpPr txBox="1">
              <a:spLocks noChangeArrowheads="1"/>
            </p:cNvSpPr>
            <p:nvPr/>
          </p:nvSpPr>
          <p:spPr bwMode="auto">
            <a:xfrm>
              <a:off x="4468" y="3067"/>
              <a:ext cx="952" cy="410"/>
            </a:xfrm>
            <a:prstGeom prst="rect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b="1" dirty="0">
                  <a:latin typeface="Times New Roman" pitchFamily="18" charset="0"/>
                </a:rPr>
                <a:t>Strojírenský klastr</a:t>
              </a:r>
            </a:p>
          </p:txBody>
        </p:sp>
        <p:sp>
          <p:nvSpPr>
            <p:cNvPr id="15386" name="Line 17"/>
            <p:cNvSpPr>
              <a:spLocks noChangeShapeType="1"/>
            </p:cNvSpPr>
            <p:nvPr/>
          </p:nvSpPr>
          <p:spPr bwMode="auto">
            <a:xfrm>
              <a:off x="4014" y="2614"/>
              <a:ext cx="998" cy="4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pic>
        <p:nvPicPr>
          <p:cNvPr id="15368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2519363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Line 24"/>
          <p:cNvSpPr>
            <a:spLocks noChangeShapeType="1"/>
          </p:cNvSpPr>
          <p:nvPr/>
        </p:nvSpPr>
        <p:spPr bwMode="auto">
          <a:xfrm>
            <a:off x="1908175" y="1628775"/>
            <a:ext cx="1511300" cy="360363"/>
          </a:xfrm>
          <a:prstGeom prst="line">
            <a:avLst/>
          </a:prstGeom>
          <a:noFill/>
          <a:ln w="9525">
            <a:solidFill>
              <a:srgbClr val="FF6699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5370" name="Line 25"/>
          <p:cNvSpPr>
            <a:spLocks noChangeShapeType="1"/>
          </p:cNvSpPr>
          <p:nvPr/>
        </p:nvSpPr>
        <p:spPr bwMode="auto">
          <a:xfrm>
            <a:off x="2268538" y="2205038"/>
            <a:ext cx="2519362" cy="1368425"/>
          </a:xfrm>
          <a:prstGeom prst="line">
            <a:avLst/>
          </a:prstGeom>
          <a:noFill/>
          <a:ln w="9525">
            <a:solidFill>
              <a:srgbClr val="00FF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5371" name="Line 26"/>
          <p:cNvSpPr>
            <a:spLocks noChangeShapeType="1"/>
          </p:cNvSpPr>
          <p:nvPr/>
        </p:nvSpPr>
        <p:spPr bwMode="auto">
          <a:xfrm>
            <a:off x="827088" y="2276475"/>
            <a:ext cx="1008062" cy="1223963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15372" name="Text Box 27"/>
          <p:cNvSpPr txBox="1">
            <a:spLocks noChangeArrowheads="1"/>
          </p:cNvSpPr>
          <p:nvPr/>
        </p:nvSpPr>
        <p:spPr bwMode="auto">
          <a:xfrm>
            <a:off x="179388" y="1196975"/>
            <a:ext cx="2232025" cy="284163"/>
          </a:xfrm>
          <a:prstGeom prst="rect">
            <a:avLst/>
          </a:prstGeom>
          <a:solidFill>
            <a:srgbClr val="FFFF66"/>
          </a:solidFill>
          <a:ln w="9525">
            <a:solidFill>
              <a:srgbClr val="FF6699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200" b="1" dirty="0">
                <a:solidFill>
                  <a:srgbClr val="0000FF"/>
                </a:solidFill>
              </a:rPr>
              <a:t>Strom problémů</a:t>
            </a:r>
          </a:p>
        </p:txBody>
      </p:sp>
      <p:pic>
        <p:nvPicPr>
          <p:cNvPr id="25" name="Obrázek 24">
            <a:extLst>
              <a:ext uri="{FF2B5EF4-FFF2-40B4-BE49-F238E27FC236}">
                <a16:creationId xmlns:a16="http://schemas.microsoft.com/office/drawing/2014/main" id="{672A56CD-26A1-4B5D-8F6A-86F8E7BD13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254352" cy="96043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dirty="0">
                <a:solidFill>
                  <a:srgbClr val="008000"/>
                </a:solidFill>
              </a:rPr>
              <a:t>Hierarchie</a:t>
            </a:r>
            <a:r>
              <a:rPr lang="cs-CZ" dirty="0">
                <a:solidFill>
                  <a:srgbClr val="0000FF"/>
                </a:solidFill>
              </a:rPr>
              <a:t> </a:t>
            </a:r>
            <a:r>
              <a:rPr lang="cs-CZ" dirty="0">
                <a:solidFill>
                  <a:srgbClr val="008000"/>
                </a:solidFill>
              </a:rPr>
              <a:t>cílů projektu</a:t>
            </a:r>
          </a:p>
        </p:txBody>
      </p:sp>
      <p:sp>
        <p:nvSpPr>
          <p:cNvPr id="2560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3EBCBDE-4A54-4417-B26F-F3FF779B0239}" type="slidenum">
              <a:rPr lang="cs-CZ" smtClean="0"/>
              <a:pPr eaLnBrk="1" hangingPunct="1"/>
              <a:t>19</a:t>
            </a:fld>
            <a:endParaRPr lang="cs-CZ" dirty="0"/>
          </a:p>
        </p:txBody>
      </p:sp>
      <p:sp>
        <p:nvSpPr>
          <p:cNvPr id="25609" name="Rectangle 4"/>
          <p:cNvSpPr>
            <a:spLocks noChangeArrowheads="1"/>
          </p:cNvSpPr>
          <p:nvPr/>
        </p:nvSpPr>
        <p:spPr bwMode="auto">
          <a:xfrm>
            <a:off x="1871663" y="15001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2560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414743"/>
              </p:ext>
            </p:extLst>
          </p:nvPr>
        </p:nvGraphicFramePr>
        <p:xfrm>
          <a:off x="750499" y="1584325"/>
          <a:ext cx="6864350" cy="489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4" name="Dokument" r:id="rId4" imgW="5408203" imgH="3852706" progId="Word.Document.8">
                  <p:embed/>
                </p:oleObj>
              </mc:Choice>
              <mc:Fallback>
                <p:oleObj name="Dokument" r:id="rId4" imgW="5408203" imgH="38527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499" y="1584325"/>
                        <a:ext cx="6864350" cy="48926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597082"/>
              </p:ext>
            </p:extLst>
          </p:nvPr>
        </p:nvGraphicFramePr>
        <p:xfrm>
          <a:off x="5938449" y="1844824"/>
          <a:ext cx="16764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5" name="Dokument" r:id="rId6" imgW="9596160" imgH="5940360" progId="Word.Document.8">
                  <p:embed/>
                </p:oleObj>
              </mc:Choice>
              <mc:Fallback>
                <p:oleObj name="Dokument" r:id="rId6" imgW="9596160" imgH="59403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449" y="1844824"/>
                        <a:ext cx="1676400" cy="912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003E68E0-B42E-44E5-9C1A-F059FF8C80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963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00386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117007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646" y="324152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19698" y="2011986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endParaRPr lang="cs-CZ" sz="3000" b="1" dirty="0">
              <a:solidFill>
                <a:schemeClr val="bg1"/>
              </a:solidFill>
            </a:endParaRPr>
          </a:p>
          <a:p>
            <a:br>
              <a:rPr lang="cs-CZ" sz="4800" dirty="0">
                <a:solidFill>
                  <a:schemeClr val="bg1"/>
                </a:solidFill>
              </a:rPr>
            </a:br>
            <a:r>
              <a:rPr lang="cs-CZ" sz="3200" b="1" dirty="0">
                <a:solidFill>
                  <a:schemeClr val="bg1"/>
                </a:solidFill>
                <a:latin typeface="Arial Unicode MS" pitchFamily="34" charset="-128"/>
              </a:rPr>
              <a:t>Využití logického rámce pro přípravu a realizaci strategií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308992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572000" y="3396140"/>
            <a:ext cx="2885499" cy="10248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dirty="0"/>
              <a:t>Cílem kapitoly je seznámit se se systémem projektového řízení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458112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5834" y="284462"/>
            <a:ext cx="3610744" cy="7778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</a:rPr>
              <a:t>Příklady</a:t>
            </a:r>
            <a:r>
              <a:rPr lang="cs-CZ" sz="2800" b="1" dirty="0">
                <a:solidFill>
                  <a:srgbClr val="008000"/>
                </a:solidFill>
              </a:rPr>
              <a:t> cílů projektu</a:t>
            </a:r>
          </a:p>
        </p:txBody>
      </p:sp>
      <p:sp>
        <p:nvSpPr>
          <p:cNvPr id="2662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B7F388-7B0D-4750-A11B-711645F0B6DB}" type="slidenum">
              <a:rPr lang="cs-CZ" smtClean="0"/>
              <a:pPr eaLnBrk="1" hangingPunct="1"/>
              <a:t>20</a:t>
            </a:fld>
            <a:endParaRPr lang="cs-CZ" dirty="0"/>
          </a:p>
        </p:txBody>
      </p:sp>
      <p:sp>
        <p:nvSpPr>
          <p:cNvPr id="26632" name="Rectangle 4"/>
          <p:cNvSpPr>
            <a:spLocks noChangeArrowheads="1"/>
          </p:cNvSpPr>
          <p:nvPr/>
        </p:nvSpPr>
        <p:spPr bwMode="auto">
          <a:xfrm>
            <a:off x="1643063" y="1833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266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854330"/>
              </p:ext>
            </p:extLst>
          </p:nvPr>
        </p:nvGraphicFramePr>
        <p:xfrm>
          <a:off x="457200" y="1196975"/>
          <a:ext cx="8472488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8" name="Dokument" r:id="rId4" imgW="5856120" imgH="3309840" progId="Word.Document.8">
                  <p:embed/>
                </p:oleObj>
              </mc:Choice>
              <mc:Fallback>
                <p:oleObj name="Dokument" r:id="rId4" imgW="5856120" imgH="33098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96975"/>
                        <a:ext cx="8472488" cy="48196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D23A445A-D68A-4FC0-B434-710266AC3CF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972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776" y="403434"/>
            <a:ext cx="3826768" cy="8747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b="1" dirty="0">
                <a:solidFill>
                  <a:srgbClr val="008000"/>
                </a:solidFill>
              </a:rPr>
              <a:t>Analýza strategií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b="1" dirty="0"/>
              <a:t>Poslední krok v etapě Analýza</a:t>
            </a:r>
          </a:p>
          <a:p>
            <a:pPr eaLnBrk="1" hangingPunct="1">
              <a:lnSpc>
                <a:spcPct val="80000"/>
              </a:lnSpc>
            </a:pPr>
            <a:endParaRPr 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sz="2000" b="1" dirty="0"/>
              <a:t>Výběr strategií („projektů“) k dosažení požadovaných cílů</a:t>
            </a:r>
          </a:p>
          <a:p>
            <a:pPr eaLnBrk="1" hangingPunct="1">
              <a:lnSpc>
                <a:spcPct val="80000"/>
              </a:lnSpc>
            </a:pPr>
            <a:endParaRPr 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sz="2000" b="1" dirty="0"/>
              <a:t>Rozhodnutí o tom, které cíle budou zařazeny do projektu a jaký bude účel projektu a jaký je celkový cíl</a:t>
            </a:r>
          </a:p>
          <a:p>
            <a:pPr eaLnBrk="1" hangingPunct="1">
              <a:lnSpc>
                <a:spcPct val="80000"/>
              </a:lnSpc>
            </a:pPr>
            <a:endParaRPr 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sz="2000" b="1" dirty="0"/>
              <a:t>Vyžaduje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dirty="0"/>
              <a:t>Jasná kritéria pro výběr strategií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dirty="0"/>
              <a:t>Identifikace možných strategií pro dosažení cílů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b="1" dirty="0"/>
              <a:t>Výběr strategie projektu</a:t>
            </a:r>
          </a:p>
          <a:p>
            <a:pPr eaLnBrk="1" hangingPunct="1">
              <a:lnSpc>
                <a:spcPct val="80000"/>
              </a:lnSpc>
            </a:pPr>
            <a:endParaRPr 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sz="2000" b="1" dirty="0"/>
              <a:t>Podle rozsahu prací vybraná strategie představuje intervenci na úrovni projektu nebo programu složeného z několika projektů</a:t>
            </a:r>
          </a:p>
        </p:txBody>
      </p:sp>
      <p:sp>
        <p:nvSpPr>
          <p:cNvPr id="7987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EB4F2AE-FFC9-49E6-AC5F-D7ADDA4EDDF5}" type="slidenum">
              <a:rPr lang="cs-CZ" smtClean="0"/>
              <a:pPr eaLnBrk="1" hangingPunct="1"/>
              <a:t>21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3C2E86E-CA4A-4C1D-8D7C-F8EDE286D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6248400" cy="6477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</a:rPr>
              <a:t>Výběr strategií pro řešení problémů</a:t>
            </a:r>
          </a:p>
        </p:txBody>
      </p:sp>
      <p:sp>
        <p:nvSpPr>
          <p:cNvPr id="1638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E40F194-5EEE-4D05-AC33-DA48AAF5D15D}" type="slidenum">
              <a:rPr lang="cs-CZ" smtClean="0"/>
              <a:pPr eaLnBrk="1" hangingPunct="1"/>
              <a:t>22</a:t>
            </a:fld>
            <a:endParaRPr lang="cs-CZ" dirty="0"/>
          </a:p>
        </p:txBody>
      </p:sp>
      <p:grpSp>
        <p:nvGrpSpPr>
          <p:cNvPr id="16391" name="Group 22"/>
          <p:cNvGrpSpPr>
            <a:grpSpLocks/>
          </p:cNvGrpSpPr>
          <p:nvPr/>
        </p:nvGrpSpPr>
        <p:grpSpPr bwMode="auto">
          <a:xfrm>
            <a:off x="317403" y="1207845"/>
            <a:ext cx="8228012" cy="4957762"/>
            <a:chOff x="385" y="1104"/>
            <a:chExt cx="5183" cy="3123"/>
          </a:xfrm>
        </p:grpSpPr>
        <p:sp>
          <p:nvSpPr>
            <p:cNvPr id="16392" name="Text Box 3"/>
            <p:cNvSpPr txBox="1">
              <a:spLocks noChangeArrowheads="1"/>
            </p:cNvSpPr>
            <p:nvPr/>
          </p:nvSpPr>
          <p:spPr bwMode="auto">
            <a:xfrm>
              <a:off x="2208" y="1104"/>
              <a:ext cx="1344" cy="450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2000" b="1" dirty="0">
                  <a:latin typeface="Times New Roman" pitchFamily="18" charset="0"/>
                </a:rPr>
                <a:t>Snížení</a:t>
              </a:r>
            </a:p>
            <a:p>
              <a:pPr algn="ctr" eaLnBrk="1" hangingPunct="1"/>
              <a:r>
                <a:rPr lang="cs-CZ" sz="2000" b="1" dirty="0">
                  <a:latin typeface="Times New Roman" pitchFamily="18" charset="0"/>
                </a:rPr>
                <a:t>nezaměstnanosti</a:t>
              </a:r>
            </a:p>
          </p:txBody>
        </p:sp>
        <p:sp>
          <p:nvSpPr>
            <p:cNvPr id="16393" name="Text Box 4"/>
            <p:cNvSpPr txBox="1">
              <a:spLocks noChangeArrowheads="1"/>
            </p:cNvSpPr>
            <p:nvPr/>
          </p:nvSpPr>
          <p:spPr bwMode="auto">
            <a:xfrm>
              <a:off x="2928" y="2304"/>
              <a:ext cx="1440" cy="450"/>
            </a:xfrm>
            <a:prstGeom prst="rect">
              <a:avLst/>
            </a:prstGeom>
            <a:solidFill>
              <a:srgbClr val="00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Restrukturalizace průmyslu</a:t>
              </a:r>
            </a:p>
          </p:txBody>
        </p:sp>
        <p:sp>
          <p:nvSpPr>
            <p:cNvPr id="16394" name="Text Box 5"/>
            <p:cNvSpPr txBox="1">
              <a:spLocks noChangeArrowheads="1"/>
            </p:cNvSpPr>
            <p:nvPr/>
          </p:nvSpPr>
          <p:spPr bwMode="auto">
            <a:xfrm>
              <a:off x="816" y="2976"/>
              <a:ext cx="72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GB" sz="2000" b="1" dirty="0">
                <a:latin typeface="Times New Roman" pitchFamily="18" charset="0"/>
              </a:endParaRPr>
            </a:p>
          </p:txBody>
        </p:sp>
        <p:sp>
          <p:nvSpPr>
            <p:cNvPr id="16395" name="Text Box 6"/>
            <p:cNvSpPr txBox="1">
              <a:spLocks noChangeArrowheads="1"/>
            </p:cNvSpPr>
            <p:nvPr/>
          </p:nvSpPr>
          <p:spPr bwMode="auto">
            <a:xfrm>
              <a:off x="1203" y="1853"/>
              <a:ext cx="1016" cy="581"/>
            </a:xfrm>
            <a:prstGeom prst="rect">
              <a:avLst/>
            </a:prstGeom>
            <a:solidFill>
              <a:srgbClr val="E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b="1" dirty="0"/>
                <a:t>Zahraniční investice</a:t>
              </a:r>
            </a:p>
          </p:txBody>
        </p:sp>
        <p:sp>
          <p:nvSpPr>
            <p:cNvPr id="16396" name="Text Box 7"/>
            <p:cNvSpPr txBox="1">
              <a:spLocks noChangeArrowheads="1"/>
            </p:cNvSpPr>
            <p:nvPr/>
          </p:nvSpPr>
          <p:spPr bwMode="auto">
            <a:xfrm>
              <a:off x="720" y="2976"/>
              <a:ext cx="960" cy="450"/>
            </a:xfrm>
            <a:prstGeom prst="rect">
              <a:avLst/>
            </a:prstGeom>
            <a:solidFill>
              <a:srgbClr val="E9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Průmyslová zóna</a:t>
              </a:r>
            </a:p>
          </p:txBody>
        </p:sp>
        <p:sp>
          <p:nvSpPr>
            <p:cNvPr id="16397" name="Text Box 8"/>
            <p:cNvSpPr txBox="1">
              <a:spLocks noChangeArrowheads="1"/>
            </p:cNvSpPr>
            <p:nvPr/>
          </p:nvSpPr>
          <p:spPr bwMode="auto">
            <a:xfrm>
              <a:off x="2971" y="3022"/>
              <a:ext cx="1070" cy="450"/>
            </a:xfrm>
            <a:prstGeom prst="rect">
              <a:avLst/>
            </a:prstGeom>
            <a:solidFill>
              <a:srgbClr val="00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Strojírenský klastr</a:t>
              </a:r>
            </a:p>
          </p:txBody>
        </p:sp>
        <p:sp>
          <p:nvSpPr>
            <p:cNvPr id="16398" name="Text Box 9"/>
            <p:cNvSpPr txBox="1">
              <a:spLocks noChangeArrowheads="1"/>
            </p:cNvSpPr>
            <p:nvPr/>
          </p:nvSpPr>
          <p:spPr bwMode="auto">
            <a:xfrm>
              <a:off x="912" y="3744"/>
              <a:ext cx="960" cy="250"/>
            </a:xfrm>
            <a:prstGeom prst="rect">
              <a:avLst/>
            </a:prstGeom>
            <a:solidFill>
              <a:srgbClr val="E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Projekt 1</a:t>
              </a:r>
            </a:p>
          </p:txBody>
        </p:sp>
        <p:sp>
          <p:nvSpPr>
            <p:cNvPr id="16399" name="Text Box 10"/>
            <p:cNvSpPr txBox="1">
              <a:spLocks noChangeArrowheads="1"/>
            </p:cNvSpPr>
            <p:nvPr/>
          </p:nvSpPr>
          <p:spPr bwMode="auto">
            <a:xfrm>
              <a:off x="3216" y="3792"/>
              <a:ext cx="960" cy="25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Projekt 2</a:t>
              </a:r>
            </a:p>
          </p:txBody>
        </p:sp>
        <p:sp>
          <p:nvSpPr>
            <p:cNvPr id="16400" name="Oval 11"/>
            <p:cNvSpPr>
              <a:spLocks noChangeArrowheads="1"/>
            </p:cNvSpPr>
            <p:nvPr/>
          </p:nvSpPr>
          <p:spPr bwMode="auto">
            <a:xfrm>
              <a:off x="385" y="1752"/>
              <a:ext cx="2255" cy="235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16401" name="Oval 12"/>
            <p:cNvSpPr>
              <a:spLocks noChangeArrowheads="1"/>
            </p:cNvSpPr>
            <p:nvPr/>
          </p:nvSpPr>
          <p:spPr bwMode="auto">
            <a:xfrm>
              <a:off x="2608" y="1842"/>
              <a:ext cx="2818" cy="238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16402" name="Line 13"/>
            <p:cNvSpPr>
              <a:spLocks noChangeShapeType="1"/>
            </p:cNvSpPr>
            <p:nvPr/>
          </p:nvSpPr>
          <p:spPr bwMode="auto">
            <a:xfrm>
              <a:off x="2928" y="1584"/>
              <a:ext cx="576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03" name="Line 14"/>
            <p:cNvSpPr>
              <a:spLocks noChangeShapeType="1"/>
            </p:cNvSpPr>
            <p:nvPr/>
          </p:nvSpPr>
          <p:spPr bwMode="auto">
            <a:xfrm flipH="1">
              <a:off x="1104" y="2432"/>
              <a:ext cx="642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04" name="Line 15"/>
            <p:cNvSpPr>
              <a:spLocks noChangeShapeType="1"/>
            </p:cNvSpPr>
            <p:nvPr/>
          </p:nvSpPr>
          <p:spPr bwMode="auto">
            <a:xfrm flipH="1">
              <a:off x="3560" y="2736"/>
              <a:ext cx="88" cy="2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16405" name="Line 16"/>
            <p:cNvSpPr>
              <a:spLocks noChangeShapeType="1"/>
            </p:cNvSpPr>
            <p:nvPr/>
          </p:nvSpPr>
          <p:spPr bwMode="auto">
            <a:xfrm flipV="1">
              <a:off x="1746" y="1584"/>
              <a:ext cx="894" cy="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graphicFrame>
          <p:nvGraphicFramePr>
            <p:cNvPr id="16386" name="Object 17"/>
            <p:cNvGraphicFramePr>
              <a:graphicFrameLocks noChangeAspect="1"/>
            </p:cNvGraphicFramePr>
            <p:nvPr/>
          </p:nvGraphicFramePr>
          <p:xfrm>
            <a:off x="4512" y="3600"/>
            <a:ext cx="1056" cy="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31" name="Dokument" r:id="rId4" imgW="9596160" imgH="5940360" progId="Word.Document.8">
                    <p:embed/>
                  </p:oleObj>
                </mc:Choice>
                <mc:Fallback>
                  <p:oleObj name="Dokument" r:id="rId4" imgW="9596160" imgH="5940360" progId="Word.Document.8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2" y="3600"/>
                          <a:ext cx="1056" cy="5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06" name="Text Box 18"/>
            <p:cNvSpPr txBox="1">
              <a:spLocks noChangeArrowheads="1"/>
            </p:cNvSpPr>
            <p:nvPr/>
          </p:nvSpPr>
          <p:spPr bwMode="auto">
            <a:xfrm>
              <a:off x="4377" y="3022"/>
              <a:ext cx="907" cy="448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2000" b="1" dirty="0">
                  <a:latin typeface="Times New Roman" pitchFamily="18" charset="0"/>
                </a:rPr>
                <a:t>Dřevařský klastr</a:t>
              </a:r>
            </a:p>
          </p:txBody>
        </p:sp>
        <p:sp>
          <p:nvSpPr>
            <p:cNvPr id="16407" name="Line 19"/>
            <p:cNvSpPr>
              <a:spLocks noChangeShapeType="1"/>
            </p:cNvSpPr>
            <p:nvPr/>
          </p:nvSpPr>
          <p:spPr bwMode="auto">
            <a:xfrm>
              <a:off x="3969" y="2750"/>
              <a:ext cx="907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pic>
        <p:nvPicPr>
          <p:cNvPr id="22" name="Obrázek 21">
            <a:extLst>
              <a:ext uri="{FF2B5EF4-FFF2-40B4-BE49-F238E27FC236}">
                <a16:creationId xmlns:a16="http://schemas.microsoft.com/office/drawing/2014/main" id="{C2037D5D-C35F-4242-9A60-8FD4D4E207E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512" y="520743"/>
            <a:ext cx="5698976" cy="8747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  <a:cs typeface="Times New Roman" pitchFamily="18" charset="0"/>
              </a:rPr>
              <a:t>Metoda logického rámce – </a:t>
            </a:r>
            <a:r>
              <a:rPr lang="cs-CZ" b="1" dirty="0">
                <a:solidFill>
                  <a:srgbClr val="008000"/>
                </a:solidFill>
              </a:rPr>
              <a:t>Plán</a:t>
            </a:r>
            <a:endParaRPr lang="cs-CZ" b="1" dirty="0">
              <a:solidFill>
                <a:srgbClr val="008000"/>
              </a:solidFill>
              <a:cs typeface="Times New Roman" pitchFamily="18" charset="0"/>
            </a:endParaRPr>
          </a:p>
        </p:txBody>
      </p:sp>
      <p:sp>
        <p:nvSpPr>
          <p:cNvPr id="17415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dirty="0"/>
              <a:t>	</a:t>
            </a:r>
            <a:r>
              <a:rPr lang="cs-CZ" b="1" dirty="0">
                <a:solidFill>
                  <a:srgbClr val="008000"/>
                </a:solidFill>
                <a:cs typeface="Times New Roman" pitchFamily="18" charset="0"/>
              </a:rPr>
              <a:t>3 etapy plánování</a:t>
            </a:r>
            <a:endParaRPr lang="cs-CZ" b="1" dirty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/>
              <a:t>	</a:t>
            </a:r>
          </a:p>
          <a:p>
            <a:pPr eaLnBrk="1" hangingPunct="1">
              <a:buFontTx/>
              <a:buNone/>
            </a:pPr>
            <a:r>
              <a:rPr lang="cs-CZ" b="1" dirty="0"/>
              <a:t>		</a:t>
            </a:r>
            <a:r>
              <a:rPr lang="cs-CZ" b="1" dirty="0">
                <a:solidFill>
                  <a:srgbClr val="008000"/>
                </a:solidFill>
              </a:rPr>
              <a:t>1. Matice logického rámce</a:t>
            </a:r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008000"/>
                </a:solidFill>
              </a:rPr>
              <a:t>		2. Časový plán aktivit</a:t>
            </a:r>
          </a:p>
          <a:p>
            <a:pPr eaLnBrk="1" hangingPunct="1">
              <a:buFontTx/>
              <a:buNone/>
            </a:pPr>
            <a:r>
              <a:rPr lang="cs-CZ" b="1" dirty="0">
                <a:solidFill>
                  <a:srgbClr val="008000"/>
                </a:solidFill>
              </a:rPr>
              <a:t>		3. Plán vstupů a nákladů</a:t>
            </a:r>
          </a:p>
        </p:txBody>
      </p:sp>
      <p:sp>
        <p:nvSpPr>
          <p:cNvPr id="1741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B270B7F-099D-4A8A-9517-208A80961581}" type="slidenum">
              <a:rPr lang="cs-CZ" smtClean="0"/>
              <a:pPr eaLnBrk="1" hangingPunct="1"/>
              <a:t>23</a:t>
            </a:fld>
            <a:endParaRPr lang="cs-CZ" dirty="0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5930569"/>
              </p:ext>
            </p:extLst>
          </p:nvPr>
        </p:nvGraphicFramePr>
        <p:xfrm>
          <a:off x="5940152" y="3645024"/>
          <a:ext cx="2971800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Dokument" r:id="rId4" imgW="9596160" imgH="5940360" progId="Word.Document.8">
                  <p:embed/>
                </p:oleObj>
              </mc:Choice>
              <mc:Fallback>
                <p:oleObj name="Dokument" r:id="rId4" imgW="9596160" imgH="594036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645024"/>
                        <a:ext cx="2971800" cy="161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F85B0863-BBA2-48AD-95D4-418E37B5DBA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5668" y="136525"/>
            <a:ext cx="4964444" cy="77219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</a:rPr>
              <a:t>4. Matice logického rámce</a:t>
            </a:r>
          </a:p>
        </p:txBody>
      </p:sp>
      <p:sp>
        <p:nvSpPr>
          <p:cNvPr id="204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2048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C14642F-B9E8-4C01-8645-43DB0332C8DA}" type="slidenum">
              <a:rPr lang="cs-CZ" smtClean="0"/>
              <a:pPr eaLnBrk="1" hangingPunct="1"/>
              <a:t>24</a:t>
            </a:fld>
            <a:endParaRPr lang="cs-CZ" dirty="0"/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14911"/>
              </p:ext>
            </p:extLst>
          </p:nvPr>
        </p:nvGraphicFramePr>
        <p:xfrm>
          <a:off x="495300" y="1144129"/>
          <a:ext cx="8153400" cy="504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Dokument" r:id="rId4" imgW="9605593" imgH="5945852" progId="Word.Document.8">
                  <p:embed/>
                </p:oleObj>
              </mc:Choice>
              <mc:Fallback>
                <p:oleObj name="Dokument" r:id="rId4" imgW="9605593" imgH="594585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144129"/>
                        <a:ext cx="8153400" cy="50482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92928"/>
            <a:ext cx="5110336" cy="685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sz="2800" dirty="0">
                <a:solidFill>
                  <a:srgbClr val="008000"/>
                </a:solidFill>
              </a:rPr>
              <a:t>Matice logického rámce - Obsah</a:t>
            </a:r>
          </a:p>
        </p:txBody>
      </p:sp>
      <p:sp>
        <p:nvSpPr>
          <p:cNvPr id="225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dirty="0"/>
          </a:p>
        </p:txBody>
      </p:sp>
      <p:sp>
        <p:nvSpPr>
          <p:cNvPr id="22532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 dirty="0"/>
          </a:p>
          <a:p>
            <a:pPr eaLnBrk="1" hangingPunct="1"/>
            <a:endParaRPr lang="cs-CZ" dirty="0"/>
          </a:p>
        </p:txBody>
      </p:sp>
      <p:sp>
        <p:nvSpPr>
          <p:cNvPr id="2253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359B721-5E82-4AE0-9FC1-ACAECB795688}" type="slidenum">
              <a:rPr lang="cs-CZ" smtClean="0"/>
              <a:pPr eaLnBrk="1" hangingPunct="1"/>
              <a:t>25</a:t>
            </a:fld>
            <a:endParaRPr lang="cs-CZ" dirty="0"/>
          </a:p>
        </p:txBody>
      </p:sp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-395288" y="3524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2253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071005"/>
              </p:ext>
            </p:extLst>
          </p:nvPr>
        </p:nvGraphicFramePr>
        <p:xfrm>
          <a:off x="261143" y="1038225"/>
          <a:ext cx="8621713" cy="515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2" name="Dokument" r:id="rId4" imgW="9290992" imgH="5558111" progId="Word.Document.8">
                  <p:embed/>
                </p:oleObj>
              </mc:Choice>
              <mc:Fallback>
                <p:oleObj name="Dokument" r:id="rId4" imgW="9290992" imgH="55581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143" y="1038225"/>
                        <a:ext cx="8621713" cy="515143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729B953F-9C8A-4133-B98C-D03755B6B6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98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5974432" cy="82073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dirty="0">
                <a:solidFill>
                  <a:srgbClr val="008000"/>
                </a:solidFill>
              </a:rPr>
              <a:t>Matice logického rámce - Postup</a:t>
            </a:r>
          </a:p>
        </p:txBody>
      </p:sp>
      <p:sp>
        <p:nvSpPr>
          <p:cNvPr id="235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dirty="0"/>
          </a:p>
        </p:txBody>
      </p:sp>
      <p:sp>
        <p:nvSpPr>
          <p:cNvPr id="2355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7FB290B-F783-4DC2-ACFE-10B27D11F64F}" type="slidenum">
              <a:rPr lang="cs-CZ" smtClean="0"/>
              <a:pPr eaLnBrk="1" hangingPunct="1"/>
              <a:t>26</a:t>
            </a:fld>
            <a:endParaRPr lang="cs-CZ" dirty="0"/>
          </a:p>
        </p:txBody>
      </p:sp>
      <p:sp>
        <p:nvSpPr>
          <p:cNvPr id="23560" name="Rectangle 4"/>
          <p:cNvSpPr>
            <a:spLocks noChangeArrowheads="1"/>
          </p:cNvSpPr>
          <p:nvPr/>
        </p:nvSpPr>
        <p:spPr bwMode="auto">
          <a:xfrm>
            <a:off x="-395288" y="3524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2355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704931"/>
              </p:ext>
            </p:extLst>
          </p:nvPr>
        </p:nvGraphicFramePr>
        <p:xfrm>
          <a:off x="468313" y="1268413"/>
          <a:ext cx="7896225" cy="471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6" name="Dokument" r:id="rId4" imgW="9612079" imgH="5744054" progId="Word.Document.8">
                  <p:embed/>
                </p:oleObj>
              </mc:Choice>
              <mc:Fallback>
                <p:oleObj name="Dokument" r:id="rId4" imgW="9612079" imgH="57440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268413"/>
                        <a:ext cx="7896225" cy="47180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4F60A241-82E6-457D-8E52-4FED750A9F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83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4318248" cy="685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dirty="0">
                <a:solidFill>
                  <a:srgbClr val="008000"/>
                </a:solidFill>
              </a:rPr>
              <a:t>Matice logického rámce</a:t>
            </a:r>
          </a:p>
        </p:txBody>
      </p:sp>
      <p:sp>
        <p:nvSpPr>
          <p:cNvPr id="409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096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cs-CZ" dirty="0"/>
          </a:p>
        </p:txBody>
      </p:sp>
      <p:sp>
        <p:nvSpPr>
          <p:cNvPr id="4096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5007D57-1756-465D-A1D4-02D31EB57A86}" type="slidenum">
              <a:rPr lang="cs-CZ" smtClean="0"/>
              <a:pPr eaLnBrk="1" hangingPunct="1"/>
              <a:t>27</a:t>
            </a:fld>
            <a:endParaRPr lang="cs-CZ" dirty="0"/>
          </a:p>
        </p:txBody>
      </p:sp>
      <p:sp>
        <p:nvSpPr>
          <p:cNvPr id="40968" name="Rectangle 4"/>
          <p:cNvSpPr>
            <a:spLocks noChangeArrowheads="1"/>
          </p:cNvSpPr>
          <p:nvPr/>
        </p:nvSpPr>
        <p:spPr bwMode="auto">
          <a:xfrm>
            <a:off x="-395288" y="3524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4096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111629"/>
              </p:ext>
            </p:extLst>
          </p:nvPr>
        </p:nvGraphicFramePr>
        <p:xfrm>
          <a:off x="628650" y="1070400"/>
          <a:ext cx="8334375" cy="516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2" name="Dokument" r:id="rId4" imgW="9961996" imgH="6174677" progId="Word.Document.8">
                  <p:embed/>
                </p:oleObj>
              </mc:Choice>
              <mc:Fallback>
                <p:oleObj name="Dokument" r:id="rId4" imgW="9961996" imgH="61746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1070400"/>
                        <a:ext cx="8334375" cy="51625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07F28196-4649-43F0-B325-B091A36D99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114800" cy="5334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>
                <a:solidFill>
                  <a:srgbClr val="008000"/>
                </a:solidFill>
              </a:rPr>
              <a:t>Matice logického rámce</a:t>
            </a:r>
          </a:p>
        </p:txBody>
      </p:sp>
      <p:sp>
        <p:nvSpPr>
          <p:cNvPr id="419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dirty="0"/>
          </a:p>
        </p:txBody>
      </p:sp>
      <p:sp>
        <p:nvSpPr>
          <p:cNvPr id="4198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207BF7D-9AF7-422D-82E9-4186E928DB28}" type="slidenum">
              <a:rPr lang="cs-CZ" smtClean="0"/>
              <a:pPr eaLnBrk="1" hangingPunct="1"/>
              <a:t>28</a:t>
            </a:fld>
            <a:endParaRPr lang="cs-CZ" dirty="0"/>
          </a:p>
        </p:txBody>
      </p:sp>
      <p:sp>
        <p:nvSpPr>
          <p:cNvPr id="41992" name="Rectangle 4"/>
          <p:cNvSpPr>
            <a:spLocks noChangeArrowheads="1"/>
          </p:cNvSpPr>
          <p:nvPr/>
        </p:nvSpPr>
        <p:spPr bwMode="auto">
          <a:xfrm>
            <a:off x="47625" y="6191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4198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33656"/>
              </p:ext>
            </p:extLst>
          </p:nvPr>
        </p:nvGraphicFramePr>
        <p:xfrm>
          <a:off x="251520" y="1052736"/>
          <a:ext cx="8426450" cy="527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6" name="Dokument" r:id="rId4" imgW="9080700" imgH="5686097" progId="Word.Document.8">
                  <p:embed/>
                </p:oleObj>
              </mc:Choice>
              <mc:Fallback>
                <p:oleObj name="Dokument" r:id="rId4" imgW="9080700" imgH="568609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052736"/>
                        <a:ext cx="8426450" cy="52705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475727D8-3865-4179-9C27-09DA08B243C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3B4C48B-82FB-4DCB-B60C-4FF938BDE00D}" type="slidenum">
              <a:rPr lang="cs-CZ" smtClean="0"/>
              <a:pPr eaLnBrk="1" hangingPunct="1"/>
              <a:t>29</a:t>
            </a:fld>
            <a:endParaRPr lang="cs-CZ" dirty="0"/>
          </a:p>
        </p:txBody>
      </p:sp>
      <p:sp>
        <p:nvSpPr>
          <p:cNvPr id="43014" name="Rectangle 2"/>
          <p:cNvSpPr>
            <a:spLocks noChangeArrowheads="1"/>
          </p:cNvSpPr>
          <p:nvPr/>
        </p:nvSpPr>
        <p:spPr bwMode="auto">
          <a:xfrm>
            <a:off x="109538" y="290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430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4822"/>
              </p:ext>
            </p:extLst>
          </p:nvPr>
        </p:nvGraphicFramePr>
        <p:xfrm>
          <a:off x="971600" y="548680"/>
          <a:ext cx="7329487" cy="545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" name="Dokument" r:id="rId4" imgW="8928868" imgH="6642292" progId="Word.Document.8">
                  <p:embed/>
                </p:oleObj>
              </mc:Choice>
              <mc:Fallback>
                <p:oleObj name="Dokument" r:id="rId4" imgW="8928868" imgH="6642292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48680"/>
                        <a:ext cx="7329487" cy="54578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100CB51A-B1CF-484B-80C3-88C8C3B58E8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00386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115503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26910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396606" y="2458663"/>
            <a:ext cx="3429807" cy="2554513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cs-CZ" sz="4800" dirty="0"/>
            </a:br>
            <a:r>
              <a:rPr lang="cs-CZ" sz="3200" b="1" dirty="0">
                <a:latin typeface="Arial Unicode MS" pitchFamily="34" charset="-128"/>
              </a:rPr>
              <a:t>Využití logického rámce pro přípravu a realizaci strategií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308992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773103" y="2030561"/>
            <a:ext cx="3588569" cy="36724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1. Systém projektového řízení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2. Metoda logického rámce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3. Analýza</a:t>
            </a:r>
          </a:p>
          <a:p>
            <a:pPr lvl="1">
              <a:lnSpc>
                <a:spcPct val="80000"/>
              </a:lnSpc>
            </a:pPr>
            <a:r>
              <a:rPr lang="cs-CZ" sz="2000" b="1" dirty="0"/>
              <a:t>Stakeholders</a:t>
            </a:r>
          </a:p>
          <a:p>
            <a:pPr lvl="1">
              <a:lnSpc>
                <a:spcPct val="80000"/>
              </a:lnSpc>
            </a:pPr>
            <a:r>
              <a:rPr lang="cs-CZ" sz="2000" b="1" dirty="0"/>
              <a:t>Analýza problémů</a:t>
            </a:r>
          </a:p>
          <a:p>
            <a:pPr lvl="1">
              <a:lnSpc>
                <a:spcPct val="80000"/>
              </a:lnSpc>
            </a:pPr>
            <a:r>
              <a:rPr lang="cs-CZ" sz="2000" b="1" dirty="0"/>
              <a:t>Analýza cílů</a:t>
            </a:r>
          </a:p>
          <a:p>
            <a:pPr lvl="1">
              <a:lnSpc>
                <a:spcPct val="80000"/>
              </a:lnSpc>
            </a:pPr>
            <a:r>
              <a:rPr lang="cs-CZ" sz="2000" b="1" dirty="0"/>
              <a:t>Výběr strategií pro realizaci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4. Plánování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5. Matice logického rámce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60079" y="4959521"/>
            <a:ext cx="2702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3367286" cy="61560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b="1" dirty="0">
                <a:solidFill>
                  <a:srgbClr val="008000"/>
                </a:solidFill>
              </a:rPr>
              <a:t>Shrnutí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idx="1"/>
          </p:nvPr>
        </p:nvSpPr>
        <p:spPr>
          <a:xfrm>
            <a:off x="453949" y="1916832"/>
            <a:ext cx="8229600" cy="403244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400" b="1" dirty="0"/>
              <a:t>1. </a:t>
            </a:r>
            <a:r>
              <a:rPr lang="cs-CZ" sz="2400" b="1" dirty="0">
                <a:solidFill>
                  <a:srgbClr val="FF0000"/>
                </a:solidFill>
              </a:rPr>
              <a:t>Systém projektového řízení </a:t>
            </a:r>
            <a:r>
              <a:rPr lang="cs-CZ" sz="2400" b="1" dirty="0"/>
              <a:t>–rámec projektu, plán, implementace, ukončení a vyhodnocení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400" b="1" dirty="0"/>
              <a:t>2. </a:t>
            </a:r>
            <a:r>
              <a:rPr lang="cs-CZ" sz="2400" b="1" dirty="0">
                <a:solidFill>
                  <a:srgbClr val="FF0000"/>
                </a:solidFill>
              </a:rPr>
              <a:t>Metoda logického rámce </a:t>
            </a:r>
            <a:r>
              <a:rPr lang="cs-CZ" sz="2400" b="1" dirty="0"/>
              <a:t>– charakter prováděných analýz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400" b="1" dirty="0"/>
              <a:t>3. Analýza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Stakeholders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Analýza problémů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Analýza cílů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Výběr strategií pro realizaci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400" b="1" dirty="0"/>
              <a:t>4. Plánování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sz="2400" b="1" dirty="0"/>
              <a:t>5. Matice logického rámce</a:t>
            </a:r>
          </a:p>
        </p:txBody>
      </p:sp>
      <p:sp>
        <p:nvSpPr>
          <p:cNvPr id="491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4C793A7-4C31-4146-BFB0-25DAEF3FC3F8}" type="slidenum">
              <a:rPr lang="cs-CZ" smtClean="0"/>
              <a:pPr eaLnBrk="1" hangingPunct="1"/>
              <a:t>30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17957C-5B56-42F9-8F7E-793BC38771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103" y="432226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348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95208"/>
            <a:ext cx="6768752" cy="6381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</a:rPr>
              <a:t>Popis projektu</a:t>
            </a:r>
          </a:p>
        </p:txBody>
      </p:sp>
      <p:pic>
        <p:nvPicPr>
          <p:cNvPr id="8499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360099"/>
            <a:ext cx="8640762" cy="4967287"/>
          </a:xfrm>
          <a:solidFill>
            <a:schemeClr val="accent6">
              <a:lumMod val="60000"/>
              <a:lumOff val="40000"/>
            </a:schemeClr>
          </a:solidFill>
          <a:ln w="38100">
            <a:solidFill>
              <a:srgbClr val="008000"/>
            </a:solidFill>
          </a:ln>
        </p:spPr>
      </p:pic>
      <p:sp>
        <p:nvSpPr>
          <p:cNvPr id="849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8649841-EE6F-4B84-A920-45502E9EA5E2}" type="slidenum">
              <a:rPr lang="cs-CZ" smtClean="0"/>
              <a:pPr eaLnBrk="1" hangingPunct="1"/>
              <a:t>4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2EEA4D3-FCAC-42F6-81EC-2F297E0891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08249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38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7379369" cy="8509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00"/>
                </a:solidFill>
                <a:cs typeface="Times New Roman" pitchFamily="18" charset="0"/>
              </a:rPr>
              <a:t>1. Systém projektového řízení</a:t>
            </a:r>
            <a:r>
              <a:rPr lang="cs-CZ" b="1" dirty="0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307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C2F0192-8EBF-47AC-94F6-D5A37002ECE2}" type="slidenum">
              <a:rPr lang="cs-CZ" smtClean="0"/>
              <a:pPr eaLnBrk="1" hangingPunct="1"/>
              <a:t>5</a:t>
            </a:fld>
            <a:endParaRPr lang="cs-CZ" dirty="0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824038" y="800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cs-CZ" dirty="0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869746"/>
              </p:ext>
            </p:extLst>
          </p:nvPr>
        </p:nvGraphicFramePr>
        <p:xfrm>
          <a:off x="323528" y="1593498"/>
          <a:ext cx="7235353" cy="511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kument" r:id="rId4" imgW="5389825" imgH="5253494" progId="Word.Document.8">
                  <p:embed/>
                </p:oleObj>
              </mc:Choice>
              <mc:Fallback>
                <p:oleObj name="Dokument" r:id="rId4" imgW="5389825" imgH="525349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593498"/>
                        <a:ext cx="7235353" cy="51117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D0793809-DD0C-4678-93A9-99085A4C4E4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430" y="346446"/>
            <a:ext cx="5527526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dirty="0">
                <a:solidFill>
                  <a:srgbClr val="008000"/>
                </a:solidFill>
              </a:rPr>
              <a:t>Projektový rámec</a:t>
            </a:r>
            <a:br>
              <a:rPr lang="cs-CZ" dirty="0">
                <a:solidFill>
                  <a:srgbClr val="008000"/>
                </a:solidFill>
              </a:rPr>
            </a:br>
            <a:r>
              <a:rPr lang="cs-CZ" sz="2400" dirty="0">
                <a:solidFill>
                  <a:srgbClr val="008000"/>
                </a:solidFill>
              </a:rPr>
              <a:t>(Inicializace, koncepce)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857250" indent="-571500" eaLnBrk="1" hangingPunct="1">
              <a:buFontTx/>
              <a:buNone/>
            </a:pPr>
            <a:r>
              <a:rPr lang="cs-CZ" b="1" dirty="0">
                <a:solidFill>
                  <a:srgbClr val="FF0000"/>
                </a:solidFill>
              </a:rPr>
              <a:t>Zahrnuje stanovení </a:t>
            </a:r>
          </a:p>
          <a:p>
            <a:pPr marL="857250" indent="-571500" eaLnBrk="1" hangingPunct="1"/>
            <a:r>
              <a:rPr lang="cs-CZ" sz="2400" b="1" dirty="0"/>
              <a:t>Cílů projektu</a:t>
            </a:r>
          </a:p>
          <a:p>
            <a:pPr marL="857250" indent="-571500" eaLnBrk="1" hangingPunct="1"/>
            <a:r>
              <a:rPr lang="cs-CZ" sz="2400" b="1" dirty="0"/>
              <a:t>Účelu a výstupů</a:t>
            </a:r>
          </a:p>
          <a:p>
            <a:pPr marL="857250" indent="-571500" eaLnBrk="1" hangingPunct="1"/>
            <a:r>
              <a:rPr lang="cs-CZ" sz="2400" b="1" dirty="0"/>
              <a:t>Indikátorů k měření dosažených cílů</a:t>
            </a:r>
          </a:p>
          <a:p>
            <a:pPr marL="857250" indent="-571500" eaLnBrk="1" hangingPunct="1"/>
            <a:r>
              <a:rPr lang="cs-CZ" sz="2400" b="1" dirty="0"/>
              <a:t>Zdrojů</a:t>
            </a:r>
          </a:p>
          <a:p>
            <a:pPr marL="857250" indent="-571500" eaLnBrk="1" hangingPunct="1"/>
            <a:r>
              <a:rPr lang="cs-CZ" sz="2400" b="1" dirty="0"/>
              <a:t>Omezení a rizik</a:t>
            </a:r>
          </a:p>
          <a:p>
            <a:pPr marL="857250" indent="-571500" eaLnBrk="1" hangingPunct="1">
              <a:buFontTx/>
              <a:buNone/>
            </a:pPr>
            <a:endParaRPr lang="cs-CZ" sz="2400" dirty="0"/>
          </a:p>
          <a:p>
            <a:pPr marL="857250" indent="-571500" algn="ctr" eaLnBrk="1" hangingPunct="1">
              <a:buFontTx/>
              <a:buNone/>
            </a:pPr>
            <a:r>
              <a:rPr lang="cs-CZ" sz="2400" b="1" dirty="0">
                <a:solidFill>
                  <a:srgbClr val="FF0000"/>
                </a:solidFill>
              </a:rPr>
              <a:t>Je zadáním projektu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pPr marL="857250" indent="-571500" algn="ctr" eaLnBrk="1" hangingPunct="1">
              <a:buFontTx/>
              <a:buNone/>
            </a:pPr>
            <a:r>
              <a:rPr lang="cs-CZ" sz="2400" b="1" dirty="0"/>
              <a:t>a podkladem k rozhodnutí o jeho přijetí k další realizaci</a:t>
            </a:r>
            <a:endParaRPr lang="cs-CZ" b="1" dirty="0"/>
          </a:p>
          <a:p>
            <a:pPr marL="857250" indent="-571500" eaLnBrk="1" hangingPunct="1">
              <a:buFontTx/>
              <a:buNone/>
            </a:pPr>
            <a:endParaRPr lang="cs-CZ" b="1" dirty="0"/>
          </a:p>
        </p:txBody>
      </p:sp>
      <p:sp>
        <p:nvSpPr>
          <p:cNvPr id="410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8EBC0C0-7C60-494E-9DD2-89C53E87D33B}" type="slidenum">
              <a:rPr lang="cs-CZ" smtClean="0"/>
              <a:pPr eaLnBrk="1" hangingPunct="1"/>
              <a:t>6</a:t>
            </a:fld>
            <a:endParaRPr lang="cs-CZ" dirty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16455"/>
              </p:ext>
            </p:extLst>
          </p:nvPr>
        </p:nvGraphicFramePr>
        <p:xfrm>
          <a:off x="6225744" y="2132856"/>
          <a:ext cx="2133600" cy="208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Dokument" r:id="rId4" imgW="5381640" imgH="5257800" progId="Word.Document.8">
                  <p:embed/>
                </p:oleObj>
              </mc:Choice>
              <mc:Fallback>
                <p:oleObj name="Dokument" r:id="rId4" imgW="5381640" imgH="52578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5744" y="2132856"/>
                        <a:ext cx="2133600" cy="208438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49C5F32A-AB5C-45B8-A9DB-380C1AB439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CF15658-B3FE-4DA8-AEBB-B1DA5FC11D8B}" type="slidenum">
              <a:rPr lang="cs-CZ" smtClean="0"/>
              <a:pPr eaLnBrk="1" hangingPunct="1"/>
              <a:t>7</a:t>
            </a:fld>
            <a:endParaRPr lang="cs-CZ" dirty="0"/>
          </a:p>
        </p:txBody>
      </p:sp>
      <p:sp>
        <p:nvSpPr>
          <p:cNvPr id="5126" name="Text Box 2"/>
          <p:cNvSpPr txBox="1">
            <a:spLocks noChangeArrowheads="1"/>
          </p:cNvSpPr>
          <p:nvPr/>
        </p:nvSpPr>
        <p:spPr bwMode="auto">
          <a:xfrm>
            <a:off x="755576" y="600868"/>
            <a:ext cx="5904011" cy="5794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2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Plán projektu</a:t>
            </a:r>
            <a:endParaRPr lang="cs-CZ" sz="3200" b="1" dirty="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323528" y="1340108"/>
            <a:ext cx="8210872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marL="381000" indent="-381000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Definuje plán postupu při realizaci projektu</a:t>
            </a:r>
          </a:p>
          <a:p>
            <a:pPr marL="381000" indent="-381000" algn="just" eaLnBrk="0" hangingPunct="0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81000" indent="-381000" eaLnBrk="0" hangingPunct="0">
              <a:buFontTx/>
              <a:buChar char="•"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Struktura činností (úkolů)</a:t>
            </a:r>
          </a:p>
          <a:p>
            <a:pPr marL="381000" indent="-381000" eaLnBrk="0" hangingPunct="0">
              <a:buFontTx/>
              <a:buChar char="•"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Vazby a trvání aktivit</a:t>
            </a:r>
          </a:p>
          <a:p>
            <a:pPr marL="381000" indent="-381000" eaLnBrk="0" hangingPunct="0">
              <a:buFontTx/>
              <a:buChar char="•"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Zodpovědnost za provádění úkolů</a:t>
            </a:r>
          </a:p>
          <a:p>
            <a:pPr marL="381000" indent="-381000" eaLnBrk="0" hangingPunct="0">
              <a:buFontTx/>
              <a:buChar char="•"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Harmonogram</a:t>
            </a:r>
          </a:p>
          <a:p>
            <a:pPr marL="381000" indent="-381000" eaLnBrk="0" hangingPunct="0">
              <a:buFontTx/>
              <a:buChar char="•"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Plán zdrojů</a:t>
            </a:r>
          </a:p>
          <a:p>
            <a:pPr marL="381000" indent="-381000" eaLnBrk="0" hangingPunct="0">
              <a:buFontTx/>
              <a:buChar char="•"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Rozpočet</a:t>
            </a:r>
          </a:p>
          <a:p>
            <a:pPr marL="381000" indent="-381000" eaLnBrk="0" hangingPunct="0">
              <a:buFontTx/>
              <a:buChar char="•"/>
            </a:pP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Analýza rizik</a:t>
            </a:r>
          </a:p>
          <a:p>
            <a:pPr marL="381000" indent="-381000" eaLnBrk="0" hangingPunct="0"/>
            <a:endParaRPr lang="cs-CZ" sz="2800" dirty="0">
              <a:latin typeface="Times New Roman" pitchFamily="18" charset="0"/>
            </a:endParaRPr>
          </a:p>
          <a:p>
            <a:pPr marL="381000" indent="-381000" eaLnBrk="0" hangingPunct="0"/>
            <a:r>
              <a:rPr lang="cs-CZ" sz="2800" b="1" dirty="0">
                <a:latin typeface="Times New Roman" pitchFamily="18" charset="0"/>
              </a:rPr>
              <a:t>Dá se odvodit z matice logického rámce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6248400" y="3733800"/>
          <a:ext cx="2286000" cy="223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Dokument" r:id="rId4" imgW="5381640" imgH="5257800" progId="Word.Document.8">
                  <p:embed/>
                </p:oleObj>
              </mc:Choice>
              <mc:Fallback>
                <p:oleObj name="Dokument" r:id="rId4" imgW="5381640" imgH="52578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733800"/>
                        <a:ext cx="2286000" cy="223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E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1F16A7DD-B62B-47EA-A6E4-1719249DC32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9694" y="1124744"/>
            <a:ext cx="5408256" cy="922337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sz="2800" dirty="0">
                <a:solidFill>
                  <a:srgbClr val="0000FF"/>
                </a:solidFill>
                <a:cs typeface="Times New Roman" pitchFamily="18" charset="0"/>
              </a:rPr>
              <a:t>Implementace (realizace) projektu</a:t>
            </a:r>
            <a:r>
              <a:rPr lang="cs-CZ" dirty="0"/>
              <a:t> 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780928"/>
            <a:ext cx="7886700" cy="295232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1143000" indent="-285750" eaLnBrk="1" hangingPunct="1"/>
            <a:r>
              <a:rPr lang="cs-CZ" b="1" dirty="0">
                <a:cs typeface="Times New Roman" pitchFamily="18" charset="0"/>
              </a:rPr>
              <a:t>Řízení času</a:t>
            </a:r>
          </a:p>
          <a:p>
            <a:pPr marL="1143000" indent="-285750" eaLnBrk="1" hangingPunct="1"/>
            <a:r>
              <a:rPr lang="cs-CZ" b="1" dirty="0">
                <a:cs typeface="Times New Roman" pitchFamily="18" charset="0"/>
              </a:rPr>
              <a:t>Řízení nákladů</a:t>
            </a:r>
          </a:p>
          <a:p>
            <a:pPr marL="1143000" indent="-285750" eaLnBrk="1" hangingPunct="1"/>
            <a:r>
              <a:rPr lang="cs-CZ" b="1" dirty="0">
                <a:cs typeface="Times New Roman" pitchFamily="18" charset="0"/>
              </a:rPr>
              <a:t>Řízení kvality</a:t>
            </a:r>
          </a:p>
          <a:p>
            <a:pPr marL="1143000" indent="-285750" eaLnBrk="1" hangingPunct="1"/>
            <a:r>
              <a:rPr lang="cs-CZ" b="1" dirty="0">
                <a:cs typeface="Times New Roman" pitchFamily="18" charset="0"/>
              </a:rPr>
              <a:t>Řízení rizik</a:t>
            </a:r>
          </a:p>
          <a:p>
            <a:pPr marL="1143000" indent="-285750" eaLnBrk="1" hangingPunct="1"/>
            <a:r>
              <a:rPr lang="cs-CZ" b="1" dirty="0">
                <a:cs typeface="Times New Roman" pitchFamily="18" charset="0"/>
              </a:rPr>
              <a:t>Řízení smluv</a:t>
            </a:r>
          </a:p>
          <a:p>
            <a:pPr marL="1143000" indent="-285750" eaLnBrk="1" hangingPunct="1"/>
            <a:r>
              <a:rPr lang="cs-CZ" b="1" dirty="0">
                <a:cs typeface="Times New Roman" pitchFamily="18" charset="0"/>
              </a:rPr>
              <a:t>Akční plány</a:t>
            </a:r>
          </a:p>
          <a:p>
            <a:pPr marL="1143000" indent="-285750" eaLnBrk="1" hangingPunct="1">
              <a:buFontTx/>
              <a:buNone/>
            </a:pPr>
            <a:endParaRPr lang="cs-CZ" dirty="0"/>
          </a:p>
        </p:txBody>
      </p:sp>
      <p:sp>
        <p:nvSpPr>
          <p:cNvPr id="614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B68CF36-6166-4C52-A519-3D3D53BE07D5}" type="slidenum">
              <a:rPr lang="cs-CZ" smtClean="0"/>
              <a:pPr eaLnBrk="1" hangingPunct="1"/>
              <a:t>8</a:t>
            </a:fld>
            <a:endParaRPr lang="cs-CZ" dirty="0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732557"/>
              </p:ext>
            </p:extLst>
          </p:nvPr>
        </p:nvGraphicFramePr>
        <p:xfrm>
          <a:off x="5724128" y="3103773"/>
          <a:ext cx="2362200" cy="230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Dokument" r:id="rId4" imgW="5381640" imgH="5257800" progId="Word.Document.8">
                  <p:embed/>
                </p:oleObj>
              </mc:Choice>
              <mc:Fallback>
                <p:oleObj name="Dokument" r:id="rId4" imgW="5381640" imgH="52578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103773"/>
                        <a:ext cx="2362200" cy="230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E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94B9DF66-3694-4CC5-A7C8-40EC044AE37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5377" y="1003306"/>
            <a:ext cx="6000750" cy="7778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dirty="0">
                <a:solidFill>
                  <a:srgbClr val="008000"/>
                </a:solidFill>
                <a:cs typeface="Times New Roman" pitchFamily="18" charset="0"/>
              </a:rPr>
              <a:t>Ukončení a vyhodnocení projektu</a:t>
            </a:r>
            <a:r>
              <a:rPr lang="cs-CZ" sz="2000" b="0" dirty="0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717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2311152"/>
            <a:ext cx="7772400" cy="267285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cs typeface="Times New Roman" pitchFamily="18" charset="0"/>
              </a:rPr>
              <a:t>Ukončení smluv</a:t>
            </a:r>
          </a:p>
          <a:p>
            <a:pPr eaLnBrk="1" hangingPunct="1"/>
            <a:r>
              <a:rPr lang="cs-CZ" b="1" dirty="0">
                <a:cs typeface="Times New Roman" pitchFamily="18" charset="0"/>
              </a:rPr>
              <a:t>Finanční uzavření (závazky, účetnictví, audit)</a:t>
            </a:r>
          </a:p>
          <a:p>
            <a:pPr eaLnBrk="1" hangingPunct="1"/>
            <a:r>
              <a:rPr lang="cs-CZ" b="1" dirty="0">
                <a:cs typeface="Times New Roman" pitchFamily="18" charset="0"/>
              </a:rPr>
              <a:t>Hodnocení a závěrečná zpráva</a:t>
            </a:r>
          </a:p>
          <a:p>
            <a:pPr eaLnBrk="1" hangingPunct="1"/>
            <a:r>
              <a:rPr lang="cs-CZ" b="1" dirty="0">
                <a:cs typeface="Times New Roman" pitchFamily="18" charset="0"/>
              </a:rPr>
              <a:t>Archivace</a:t>
            </a:r>
            <a:r>
              <a:rPr lang="cs-CZ" b="1" dirty="0"/>
              <a:t> </a:t>
            </a:r>
          </a:p>
        </p:txBody>
      </p:sp>
      <p:sp>
        <p:nvSpPr>
          <p:cNvPr id="717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A905DDD-6A8C-40BD-A433-7DCBCD58874C}" type="slidenum">
              <a:rPr lang="cs-CZ" smtClean="0"/>
              <a:pPr eaLnBrk="1" hangingPunct="1"/>
              <a:t>9</a:t>
            </a:fld>
            <a:endParaRPr lang="cs-CZ" dirty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797316"/>
              </p:ext>
            </p:extLst>
          </p:nvPr>
        </p:nvGraphicFramePr>
        <p:xfrm>
          <a:off x="6156176" y="2564904"/>
          <a:ext cx="190500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Dokument" r:id="rId4" imgW="5381640" imgH="5257800" progId="Word.Document.8">
                  <p:embed/>
                </p:oleObj>
              </mc:Choice>
              <mc:Fallback>
                <p:oleObj name="Dokument" r:id="rId4" imgW="5381640" imgH="52578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564904"/>
                        <a:ext cx="1905000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E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FB05ADF1-4C68-4935-A51B-FF852BC9FDC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703" y="279826"/>
            <a:ext cx="1098625" cy="8459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</TotalTime>
  <Words>720</Words>
  <Application>Microsoft Office PowerPoint</Application>
  <PresentationFormat>Předvádění na obrazovce (4:3)</PresentationFormat>
  <Paragraphs>221</Paragraphs>
  <Slides>30</Slides>
  <Notes>27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30</vt:i4>
      </vt:variant>
    </vt:vector>
  </HeadingPairs>
  <TitlesOfParts>
    <vt:vector size="39" baseType="lpstr">
      <vt:lpstr>Arial</vt:lpstr>
      <vt:lpstr>Arial Unicode MS</vt:lpstr>
      <vt:lpstr>Calibri</vt:lpstr>
      <vt:lpstr>Calibri Light</vt:lpstr>
      <vt:lpstr>Times New Roman</vt:lpstr>
      <vt:lpstr>Motiv Office</vt:lpstr>
      <vt:lpstr>Dokument</vt:lpstr>
      <vt:lpstr>Document</vt:lpstr>
      <vt:lpstr>Fotografie</vt:lpstr>
      <vt:lpstr>  Využití logického rámce pro přípravu a realizaci strategií   </vt:lpstr>
      <vt:lpstr>Prezentace aplikace PowerPoint</vt:lpstr>
      <vt:lpstr>Prezentace aplikace PowerPoint</vt:lpstr>
      <vt:lpstr>Popis projektu</vt:lpstr>
      <vt:lpstr>1. Systém projektového řízení </vt:lpstr>
      <vt:lpstr>Projektový rámec (Inicializace, koncepce)</vt:lpstr>
      <vt:lpstr>Prezentace aplikace PowerPoint</vt:lpstr>
      <vt:lpstr>Implementace (realizace) projektu </vt:lpstr>
      <vt:lpstr>Ukončení a vyhodnocení projektu </vt:lpstr>
      <vt:lpstr>2 Metoda logického rámce  </vt:lpstr>
      <vt:lpstr>Rámec projektu</vt:lpstr>
      <vt:lpstr>Přístup logického rámce v PM</vt:lpstr>
      <vt:lpstr>Výstupy analýzy</vt:lpstr>
      <vt:lpstr>Analýza zúčastněných a dotčených Stakeholder analysis</vt:lpstr>
      <vt:lpstr>Analýza problémů</vt:lpstr>
      <vt:lpstr>Strom problémů</vt:lpstr>
      <vt:lpstr>Analýza cílů</vt:lpstr>
      <vt:lpstr>Strom cílů</vt:lpstr>
      <vt:lpstr>Hierarchie cílů projektu</vt:lpstr>
      <vt:lpstr>Příklady cílů projektu</vt:lpstr>
      <vt:lpstr>Analýza strategií</vt:lpstr>
      <vt:lpstr>Výběr strategií pro řešení problémů</vt:lpstr>
      <vt:lpstr>Metoda logického rámce – Plán</vt:lpstr>
      <vt:lpstr>4. Matice logického rámce</vt:lpstr>
      <vt:lpstr>Matice logického rámce - Obsah</vt:lpstr>
      <vt:lpstr>Matice logického rámce - Postup</vt:lpstr>
      <vt:lpstr>Matice logického rámce</vt:lpstr>
      <vt:lpstr>Matice logického rámce</vt:lpstr>
      <vt:lpstr>Prezentace aplikace PowerPoint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Rámec projektového řízení (1)</dc:title>
  <dc:creator>Karel</dc:creator>
  <cp:lastModifiedBy>sta0006</cp:lastModifiedBy>
  <cp:revision>109</cp:revision>
  <cp:lastPrinted>2013-03-22T11:28:28Z</cp:lastPrinted>
  <dcterms:created xsi:type="dcterms:W3CDTF">2003-09-28T15:53:11Z</dcterms:created>
  <dcterms:modified xsi:type="dcterms:W3CDTF">2021-10-08T10:47:53Z</dcterms:modified>
</cp:coreProperties>
</file>