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7"/>
  </p:notesMasterIdLst>
  <p:sldIdLst>
    <p:sldId id="257" r:id="rId5"/>
    <p:sldId id="258" r:id="rId6"/>
    <p:sldId id="263" r:id="rId7"/>
    <p:sldId id="427" r:id="rId8"/>
    <p:sldId id="278" r:id="rId9"/>
    <p:sldId id="593" r:id="rId10"/>
    <p:sldId id="375" r:id="rId11"/>
    <p:sldId id="595" r:id="rId12"/>
    <p:sldId id="597" r:id="rId13"/>
    <p:sldId id="598" r:id="rId14"/>
    <p:sldId id="599" r:id="rId15"/>
    <p:sldId id="282" r:id="rId16"/>
    <p:sldId id="600" r:id="rId17"/>
    <p:sldId id="285" r:id="rId18"/>
    <p:sldId id="601" r:id="rId19"/>
    <p:sldId id="602" r:id="rId20"/>
    <p:sldId id="353" r:id="rId21"/>
    <p:sldId id="362" r:id="rId22"/>
    <p:sldId id="286" r:id="rId23"/>
    <p:sldId id="287" r:id="rId24"/>
    <p:sldId id="288" r:id="rId25"/>
    <p:sldId id="373" r:id="rId26"/>
    <p:sldId id="289" r:id="rId27"/>
    <p:sldId id="290" r:id="rId28"/>
    <p:sldId id="291" r:id="rId29"/>
    <p:sldId id="292" r:id="rId30"/>
    <p:sldId id="293" r:id="rId31"/>
    <p:sldId id="323" r:id="rId32"/>
    <p:sldId id="325" r:id="rId33"/>
    <p:sldId id="399" r:id="rId34"/>
    <p:sldId id="342" r:id="rId35"/>
    <p:sldId id="337" r:id="rId36"/>
    <p:sldId id="343" r:id="rId37"/>
    <p:sldId id="338" r:id="rId38"/>
    <p:sldId id="340" r:id="rId39"/>
    <p:sldId id="378" r:id="rId40"/>
    <p:sldId id="379" r:id="rId41"/>
    <p:sldId id="380" r:id="rId42"/>
    <p:sldId id="301" r:id="rId43"/>
    <p:sldId id="302" r:id="rId44"/>
    <p:sldId id="303" r:id="rId45"/>
    <p:sldId id="305" r:id="rId46"/>
    <p:sldId id="306" r:id="rId47"/>
    <p:sldId id="387" r:id="rId48"/>
    <p:sldId id="345" r:id="rId49"/>
    <p:sldId id="307" r:id="rId50"/>
    <p:sldId id="346" r:id="rId51"/>
    <p:sldId id="311" r:id="rId52"/>
    <p:sldId id="310" r:id="rId53"/>
    <p:sldId id="312" r:id="rId54"/>
    <p:sldId id="313" r:id="rId55"/>
    <p:sldId id="314" r:id="rId56"/>
    <p:sldId id="315" r:id="rId57"/>
    <p:sldId id="393" r:id="rId58"/>
    <p:sldId id="394" r:id="rId59"/>
    <p:sldId id="316" r:id="rId60"/>
    <p:sldId id="395" r:id="rId61"/>
    <p:sldId id="317" r:id="rId62"/>
    <p:sldId id="318" r:id="rId63"/>
    <p:sldId id="398" r:id="rId64"/>
    <p:sldId id="400" r:id="rId65"/>
    <p:sldId id="603" r:id="rId6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FF99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2336" autoAdjust="0"/>
  </p:normalViewPr>
  <p:slideViewPr>
    <p:cSldViewPr snapToGrid="0">
      <p:cViewPr varScale="1">
        <p:scale>
          <a:sx n="80" d="100"/>
          <a:sy n="80" d="100"/>
        </p:scale>
        <p:origin x="7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presProps" Target="presProps.xml"/><Relationship Id="rId7" Type="http://schemas.openxmlformats.org/officeDocument/2006/relationships/slide" Target="slides/slide3.xml"/><Relationship Id="rId71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07376A3-691F-4136-A1A9-0A8813BACF63}" type="slidenum">
              <a:rPr lang="cs-CZ"/>
              <a:pPr eaLnBrk="1" hangingPunct="1"/>
              <a:t>5</a:t>
            </a:fld>
            <a:endParaRPr lang="cs-CZ" dirty="0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6725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CE75377-B242-47C1-962E-83EDC74FA66A}" type="slidenum">
              <a:rPr lang="cs-CZ"/>
              <a:pPr eaLnBrk="1" hangingPunct="1"/>
              <a:t>22</a:t>
            </a:fld>
            <a:endParaRPr lang="cs-CZ" dirty="0"/>
          </a:p>
        </p:txBody>
      </p:sp>
      <p:sp>
        <p:nvSpPr>
          <p:cNvPr id="166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2764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FB44D72-E111-4EAF-8DF2-F7B84F1EEE77}" type="slidenum">
              <a:rPr lang="cs-CZ"/>
              <a:pPr eaLnBrk="1" hangingPunct="1"/>
              <a:t>23</a:t>
            </a:fld>
            <a:endParaRPr lang="cs-CZ" dirty="0"/>
          </a:p>
        </p:txBody>
      </p:sp>
      <p:sp>
        <p:nvSpPr>
          <p:cNvPr id="167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7256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CC83B25-1DE9-46F8-AA53-E8293BB3DC50}" type="slidenum">
              <a:rPr lang="cs-CZ"/>
              <a:pPr eaLnBrk="1" hangingPunct="1"/>
              <a:t>24</a:t>
            </a:fld>
            <a:endParaRPr lang="cs-CZ" dirty="0"/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436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0FC8306-1325-4985-913E-79586423F3F6}" type="slidenum">
              <a:rPr lang="cs-CZ"/>
              <a:pPr eaLnBrk="1" hangingPunct="1"/>
              <a:t>25</a:t>
            </a:fld>
            <a:endParaRPr lang="cs-CZ" dirty="0"/>
          </a:p>
        </p:txBody>
      </p:sp>
      <p:sp>
        <p:nvSpPr>
          <p:cNvPr id="169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4762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D879A6C-F88D-4453-B7A5-14A6975B3778}" type="slidenum">
              <a:rPr lang="cs-CZ"/>
              <a:pPr eaLnBrk="1" hangingPunct="1"/>
              <a:t>26</a:t>
            </a:fld>
            <a:endParaRPr lang="cs-CZ" dirty="0"/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3300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5ACE824-BEF1-4D62-AEA1-AC4DC8E434F6}" type="slidenum">
              <a:rPr lang="cs-CZ"/>
              <a:pPr eaLnBrk="1" hangingPunct="1"/>
              <a:t>27</a:t>
            </a:fld>
            <a:endParaRPr lang="cs-CZ" dirty="0"/>
          </a:p>
        </p:txBody>
      </p:sp>
      <p:sp>
        <p:nvSpPr>
          <p:cNvPr id="172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0840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C75FFA0-8D70-4AD2-9F45-6B7C5442CA8B}" type="slidenum">
              <a:rPr lang="cs-CZ"/>
              <a:pPr eaLnBrk="1" hangingPunct="1"/>
              <a:t>28</a:t>
            </a:fld>
            <a:endParaRPr lang="cs-CZ" dirty="0"/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6144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B21E582-CF66-4EC8-8967-C26D4CF6D61A}" type="slidenum">
              <a:rPr lang="cs-CZ"/>
              <a:pPr eaLnBrk="1" hangingPunct="1"/>
              <a:t>29</a:t>
            </a:fld>
            <a:endParaRPr lang="cs-CZ" dirty="0"/>
          </a:p>
        </p:txBody>
      </p:sp>
      <p:sp>
        <p:nvSpPr>
          <p:cNvPr id="175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2504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AD54C35-05BB-4E3B-BB88-E425A27E10B7}" type="slidenum">
              <a:rPr lang="cs-CZ"/>
              <a:pPr eaLnBrk="1" hangingPunct="1"/>
              <a:t>30</a:t>
            </a:fld>
            <a:endParaRPr lang="cs-CZ" dirty="0"/>
          </a:p>
        </p:txBody>
      </p:sp>
      <p:sp>
        <p:nvSpPr>
          <p:cNvPr id="176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9911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7E1037A-44CA-4CAD-B664-24006F9FD2C6}" type="slidenum">
              <a:rPr lang="cs-CZ"/>
              <a:pPr eaLnBrk="1" hangingPunct="1"/>
              <a:t>31</a:t>
            </a:fld>
            <a:endParaRPr lang="cs-CZ" dirty="0"/>
          </a:p>
        </p:txBody>
      </p:sp>
      <p:sp>
        <p:nvSpPr>
          <p:cNvPr id="178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06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A0E4126-C60A-4397-B5A3-4E168D34DE09}" type="slidenum">
              <a:rPr lang="cs-CZ"/>
              <a:pPr eaLnBrk="1" hangingPunct="1"/>
              <a:t>7</a:t>
            </a:fld>
            <a:endParaRPr lang="cs-CZ" dirty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6823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A36405F-4E76-417C-A84E-45BF8F118054}" type="slidenum">
              <a:rPr lang="cs-CZ"/>
              <a:pPr eaLnBrk="1" hangingPunct="1"/>
              <a:t>32</a:t>
            </a:fld>
            <a:endParaRPr lang="cs-CZ" dirty="0"/>
          </a:p>
        </p:txBody>
      </p:sp>
      <p:sp>
        <p:nvSpPr>
          <p:cNvPr id="179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4462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F57FEE4-39D2-4020-8245-06AE9D4A1044}" type="slidenum">
              <a:rPr lang="cs-CZ"/>
              <a:pPr eaLnBrk="1" hangingPunct="1"/>
              <a:t>33</a:t>
            </a:fld>
            <a:endParaRPr lang="cs-CZ" dirty="0"/>
          </a:p>
        </p:txBody>
      </p:sp>
      <p:sp>
        <p:nvSpPr>
          <p:cNvPr id="180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2302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9C4D0C8-FAEF-48ED-BCD4-46964D9CC849}" type="slidenum">
              <a:rPr lang="cs-CZ"/>
              <a:pPr eaLnBrk="1" hangingPunct="1"/>
              <a:t>34</a:t>
            </a:fld>
            <a:endParaRPr lang="cs-CZ" dirty="0"/>
          </a:p>
        </p:txBody>
      </p:sp>
      <p:sp>
        <p:nvSpPr>
          <p:cNvPr id="181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11488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EF2716A-F98D-4985-9E69-A3A84946F140}" type="slidenum">
              <a:rPr lang="cs-CZ"/>
              <a:pPr eaLnBrk="1" hangingPunct="1"/>
              <a:t>35</a:t>
            </a:fld>
            <a:endParaRPr lang="cs-CZ" dirty="0"/>
          </a:p>
        </p:txBody>
      </p:sp>
      <p:sp>
        <p:nvSpPr>
          <p:cNvPr id="182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5989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E43105A-498C-40DC-936B-D10E22C0C7BD}" type="slidenum">
              <a:rPr lang="cs-CZ"/>
              <a:pPr eaLnBrk="1" hangingPunct="1"/>
              <a:t>36</a:t>
            </a:fld>
            <a:endParaRPr lang="cs-CZ" dirty="0"/>
          </a:p>
        </p:txBody>
      </p:sp>
      <p:sp>
        <p:nvSpPr>
          <p:cNvPr id="183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8455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D216807-B411-45BC-B018-49D725E386FE}" type="slidenum">
              <a:rPr lang="cs-CZ"/>
              <a:pPr eaLnBrk="1" hangingPunct="1"/>
              <a:t>37</a:t>
            </a:fld>
            <a:endParaRPr lang="cs-CZ" dirty="0"/>
          </a:p>
        </p:txBody>
      </p:sp>
      <p:sp>
        <p:nvSpPr>
          <p:cNvPr id="184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3519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D8FDBA3-F329-4919-9855-8DBD5240EAC1}" type="slidenum">
              <a:rPr lang="cs-CZ"/>
              <a:pPr eaLnBrk="1" hangingPunct="1"/>
              <a:t>38</a:t>
            </a:fld>
            <a:endParaRPr lang="cs-CZ" dirty="0"/>
          </a:p>
        </p:txBody>
      </p:sp>
      <p:sp>
        <p:nvSpPr>
          <p:cNvPr id="185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30216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1B9AF36-2284-49D9-90D0-9810856553F7}" type="slidenum">
              <a:rPr lang="cs-CZ"/>
              <a:pPr eaLnBrk="1" hangingPunct="1"/>
              <a:t>39</a:t>
            </a:fld>
            <a:endParaRPr lang="cs-CZ" dirty="0"/>
          </a:p>
        </p:txBody>
      </p:sp>
      <p:sp>
        <p:nvSpPr>
          <p:cNvPr id="187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757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316A9CC-E915-4C87-8F77-28F1FF51D064}" type="slidenum">
              <a:rPr lang="cs-CZ"/>
              <a:pPr eaLnBrk="1" hangingPunct="1"/>
              <a:t>40</a:t>
            </a:fld>
            <a:endParaRPr lang="cs-CZ" dirty="0"/>
          </a:p>
        </p:txBody>
      </p:sp>
      <p:sp>
        <p:nvSpPr>
          <p:cNvPr id="188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92386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2F1ADBE-4BBC-469A-97F7-B26CDAC82C5F}" type="slidenum">
              <a:rPr lang="cs-CZ"/>
              <a:pPr eaLnBrk="1" hangingPunct="1"/>
              <a:t>41</a:t>
            </a:fld>
            <a:endParaRPr lang="cs-CZ" dirty="0"/>
          </a:p>
        </p:txBody>
      </p:sp>
      <p:sp>
        <p:nvSpPr>
          <p:cNvPr id="189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707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7131FF2-2729-40F3-B139-59DBBED276E0}" type="slidenum">
              <a:rPr lang="cs-CZ"/>
              <a:pPr eaLnBrk="1" hangingPunct="1"/>
              <a:t>12</a:t>
            </a:fld>
            <a:endParaRPr lang="cs-CZ" dirty="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6041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6DAC59C-8B31-409A-AC50-4B9FBB133D20}" type="slidenum">
              <a:rPr lang="cs-CZ"/>
              <a:pPr eaLnBrk="1" hangingPunct="1"/>
              <a:t>42</a:t>
            </a:fld>
            <a:endParaRPr lang="cs-CZ" dirty="0"/>
          </a:p>
        </p:txBody>
      </p:sp>
      <p:sp>
        <p:nvSpPr>
          <p:cNvPr id="194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89853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02EF4B2-4D81-445C-8BB9-3C4752604DBC}" type="slidenum">
              <a:rPr lang="cs-CZ"/>
              <a:pPr eaLnBrk="1" hangingPunct="1"/>
              <a:t>43</a:t>
            </a:fld>
            <a:endParaRPr lang="cs-CZ" dirty="0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11705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B65F724-109D-40B3-9079-E114F1C44133}" type="slidenum">
              <a:rPr lang="cs-CZ"/>
              <a:pPr eaLnBrk="1" hangingPunct="1"/>
              <a:t>44</a:t>
            </a:fld>
            <a:endParaRPr lang="cs-CZ" dirty="0"/>
          </a:p>
        </p:txBody>
      </p:sp>
      <p:sp>
        <p:nvSpPr>
          <p:cNvPr id="199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83004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BF818E9-FB24-4BCE-B3F0-6BC68CD9AD97}" type="slidenum">
              <a:rPr lang="cs-CZ"/>
              <a:pPr eaLnBrk="1" hangingPunct="1"/>
              <a:t>45</a:t>
            </a:fld>
            <a:endParaRPr lang="cs-CZ" dirty="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87034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1C38D26-068C-4CB3-AACB-275AD0DAFB16}" type="slidenum">
              <a:rPr lang="cs-CZ"/>
              <a:pPr eaLnBrk="1" hangingPunct="1"/>
              <a:t>46</a:t>
            </a:fld>
            <a:endParaRPr lang="cs-CZ" dirty="0"/>
          </a:p>
        </p:txBody>
      </p:sp>
      <p:sp>
        <p:nvSpPr>
          <p:cNvPr id="201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73524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4AA8518-42C0-4CF4-ACDC-3788158B3E37}" type="slidenum">
              <a:rPr lang="cs-CZ"/>
              <a:pPr eaLnBrk="1" hangingPunct="1"/>
              <a:t>47</a:t>
            </a:fld>
            <a:endParaRPr lang="cs-CZ" dirty="0"/>
          </a:p>
        </p:txBody>
      </p:sp>
      <p:sp>
        <p:nvSpPr>
          <p:cNvPr id="204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27289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880AC3F-1A8A-4213-A77D-D978AE00E7D8}" type="slidenum">
              <a:rPr lang="cs-CZ"/>
              <a:pPr eaLnBrk="1" hangingPunct="1"/>
              <a:t>48</a:t>
            </a:fld>
            <a:endParaRPr lang="cs-CZ" dirty="0"/>
          </a:p>
        </p:txBody>
      </p:sp>
      <p:sp>
        <p:nvSpPr>
          <p:cNvPr id="210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92301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E4CA9CF-6C4C-4052-BD5E-1C85326E6FAD}" type="slidenum">
              <a:rPr lang="cs-CZ"/>
              <a:pPr eaLnBrk="1" hangingPunct="1"/>
              <a:t>49</a:t>
            </a:fld>
            <a:endParaRPr lang="cs-CZ" dirty="0"/>
          </a:p>
        </p:txBody>
      </p:sp>
      <p:sp>
        <p:nvSpPr>
          <p:cNvPr id="211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86163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8F25FBF-D180-4126-B4D5-BF1CDBA3FA98}" type="slidenum">
              <a:rPr lang="cs-CZ"/>
              <a:pPr eaLnBrk="1" hangingPunct="1"/>
              <a:t>50</a:t>
            </a:fld>
            <a:endParaRPr lang="cs-CZ" dirty="0"/>
          </a:p>
        </p:txBody>
      </p:sp>
      <p:sp>
        <p:nvSpPr>
          <p:cNvPr id="214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80742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23EF457-9007-4D43-9190-85716D9C661D}" type="slidenum">
              <a:rPr lang="cs-CZ"/>
              <a:pPr eaLnBrk="1" hangingPunct="1"/>
              <a:t>51</a:t>
            </a:fld>
            <a:endParaRPr lang="cs-CZ" dirty="0"/>
          </a:p>
        </p:txBody>
      </p:sp>
      <p:sp>
        <p:nvSpPr>
          <p:cNvPr id="219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614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C686909-ECE2-4C5D-A31A-EE050FB9C331}" type="slidenum">
              <a:rPr lang="cs-CZ"/>
              <a:pPr eaLnBrk="1" hangingPunct="1"/>
              <a:t>14</a:t>
            </a:fld>
            <a:endParaRPr lang="cs-CZ" dirty="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16694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2FFAFF2-490F-465D-8866-27DA8C019381}" type="slidenum">
              <a:rPr lang="cs-CZ"/>
              <a:pPr eaLnBrk="1" hangingPunct="1"/>
              <a:t>52</a:t>
            </a:fld>
            <a:endParaRPr lang="cs-CZ" dirty="0"/>
          </a:p>
        </p:txBody>
      </p:sp>
      <p:sp>
        <p:nvSpPr>
          <p:cNvPr id="220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17003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4DC13C6-7DF3-4CBC-A1D4-793F3268648D}" type="slidenum">
              <a:rPr lang="cs-CZ"/>
              <a:pPr eaLnBrk="1" hangingPunct="1"/>
              <a:t>53</a:t>
            </a:fld>
            <a:endParaRPr lang="cs-CZ" dirty="0"/>
          </a:p>
        </p:txBody>
      </p:sp>
      <p:sp>
        <p:nvSpPr>
          <p:cNvPr id="221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15413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D2EF03E-40FE-4F64-A5C7-51A3E64B7941}" type="slidenum">
              <a:rPr lang="cs-CZ"/>
              <a:pPr eaLnBrk="1" hangingPunct="1"/>
              <a:t>54</a:t>
            </a:fld>
            <a:endParaRPr lang="cs-CZ" dirty="0"/>
          </a:p>
        </p:txBody>
      </p:sp>
      <p:sp>
        <p:nvSpPr>
          <p:cNvPr id="223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04816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A54EAB7-EC10-45D6-817A-47B9D72B70ED}" type="slidenum">
              <a:rPr lang="cs-CZ"/>
              <a:pPr eaLnBrk="1" hangingPunct="1"/>
              <a:t>55</a:t>
            </a:fld>
            <a:endParaRPr lang="cs-CZ" dirty="0"/>
          </a:p>
        </p:txBody>
      </p:sp>
      <p:sp>
        <p:nvSpPr>
          <p:cNvPr id="224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29787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D120D32-1C0D-44D6-BE0C-3E975746508B}" type="slidenum">
              <a:rPr lang="cs-CZ"/>
              <a:pPr eaLnBrk="1" hangingPunct="1"/>
              <a:t>56</a:t>
            </a:fld>
            <a:endParaRPr lang="cs-CZ" dirty="0"/>
          </a:p>
        </p:txBody>
      </p:sp>
      <p:sp>
        <p:nvSpPr>
          <p:cNvPr id="225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65206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C19D363-466F-43FF-9A65-24420B546949}" type="slidenum">
              <a:rPr lang="cs-CZ"/>
              <a:pPr eaLnBrk="1" hangingPunct="1"/>
              <a:t>57</a:t>
            </a:fld>
            <a:endParaRPr lang="cs-CZ" dirty="0"/>
          </a:p>
        </p:txBody>
      </p:sp>
      <p:sp>
        <p:nvSpPr>
          <p:cNvPr id="227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83666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2F34FB0-AA6D-42B2-8A6E-9F1CA91C12E3}" type="slidenum">
              <a:rPr lang="cs-CZ"/>
              <a:pPr eaLnBrk="1" hangingPunct="1"/>
              <a:t>58</a:t>
            </a:fld>
            <a:endParaRPr lang="cs-CZ" dirty="0"/>
          </a:p>
        </p:txBody>
      </p:sp>
      <p:sp>
        <p:nvSpPr>
          <p:cNvPr id="228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43801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A6E7C7E-619D-4EED-BDDD-7A398B3C2672}" type="slidenum">
              <a:rPr lang="cs-CZ"/>
              <a:pPr eaLnBrk="1" hangingPunct="1"/>
              <a:t>59</a:t>
            </a:fld>
            <a:endParaRPr lang="cs-CZ" dirty="0"/>
          </a:p>
        </p:txBody>
      </p:sp>
      <p:sp>
        <p:nvSpPr>
          <p:cNvPr id="230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36902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BD69043-AD67-4A6C-8AC7-7E08D8EC5D7F}" type="slidenum">
              <a:rPr lang="cs-CZ"/>
              <a:pPr eaLnBrk="1" hangingPunct="1"/>
              <a:t>60</a:t>
            </a:fld>
            <a:endParaRPr lang="cs-CZ" dirty="0"/>
          </a:p>
        </p:txBody>
      </p:sp>
      <p:sp>
        <p:nvSpPr>
          <p:cNvPr id="233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191656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AD48CB6-8701-48B7-941E-CE11A9C8AD29}" type="slidenum">
              <a:rPr lang="cs-CZ"/>
              <a:pPr eaLnBrk="1" hangingPunct="1"/>
              <a:t>61</a:t>
            </a:fld>
            <a:endParaRPr lang="cs-CZ" dirty="0"/>
          </a:p>
        </p:txBody>
      </p:sp>
      <p:sp>
        <p:nvSpPr>
          <p:cNvPr id="235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864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F46AACC-2924-4AC4-9F24-2F2FF2AF8556}" type="slidenum">
              <a:rPr lang="cs-CZ"/>
              <a:pPr eaLnBrk="1" hangingPunct="1"/>
              <a:t>17</a:t>
            </a:fld>
            <a:endParaRPr lang="cs-CZ" dirty="0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4441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E85D02A-394B-4BB5-AEFC-37AC0836BDB3}" type="slidenum">
              <a:rPr lang="cs-CZ"/>
              <a:pPr eaLnBrk="1" hangingPunct="1"/>
              <a:t>18</a:t>
            </a:fld>
            <a:endParaRPr lang="cs-CZ" dirty="0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8665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78B04F1-D375-4FA1-AEAF-A7A64C5046DB}" type="slidenum">
              <a:rPr lang="cs-CZ"/>
              <a:pPr eaLnBrk="1" hangingPunct="1"/>
              <a:t>19</a:t>
            </a:fld>
            <a:endParaRPr lang="cs-CZ" dirty="0"/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4890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37DAD3F-ECE3-4FF2-87E9-2C05B28BA658}" type="slidenum">
              <a:rPr lang="cs-CZ"/>
              <a:pPr eaLnBrk="1" hangingPunct="1"/>
              <a:t>20</a:t>
            </a:fld>
            <a:endParaRPr lang="cs-CZ" dirty="0"/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1628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16798" indent="-2756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02766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43873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984980" indent="-22055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2608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67193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08299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49406" indent="-22055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7D9B3EE-747D-4F4C-B998-724E4D151D9B}" type="slidenum">
              <a:rPr lang="cs-CZ"/>
              <a:pPr eaLnBrk="1" hangingPunct="1"/>
              <a:t>21</a:t>
            </a:fld>
            <a:endParaRPr lang="cs-CZ" dirty="0"/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118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©</a:t>
            </a:r>
            <a:r>
              <a:rPr lang="cs-CZ" dirty="0"/>
              <a:t> Karel Skokan, 2008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/>
              <a:t>Řízení rozvojových projektů v EU</a:t>
            </a:r>
          </a:p>
          <a:p>
            <a:pPr>
              <a:defRPr/>
            </a:pPr>
            <a:r>
              <a:rPr lang="cs-CZ" dirty="0"/>
              <a:t>Rámec projektového řízení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1093E-1CD8-4BF4-8FCF-A63D0DB2C1A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2237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oleObject" Target="../embeddings/oleObject4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png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png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.png"/><Relationship Id="rId5" Type="http://schemas.openxmlformats.org/officeDocument/2006/relationships/image" Target="../media/image9.emf"/><Relationship Id="rId4" Type="http://schemas.openxmlformats.org/officeDocument/2006/relationships/oleObject" Target="../embeddings/oleObject8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png"/><Relationship Id="rId5" Type="http://schemas.openxmlformats.org/officeDocument/2006/relationships/image" Target="../media/image10.emf"/><Relationship Id="rId4" Type="http://schemas.openxmlformats.org/officeDocument/2006/relationships/oleObject" Target="../embeddings/oleObject9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.png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0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.png"/><Relationship Id="rId5" Type="http://schemas.openxmlformats.org/officeDocument/2006/relationships/image" Target="../media/image12.png"/><Relationship Id="rId4" Type="http://schemas.openxmlformats.org/officeDocument/2006/relationships/oleObject" Target="../embeddings/oleObject11.bin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.png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2.bin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3699238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ctr"/>
            <a:br>
              <a:rPr lang="cs-CZ" sz="5400" dirty="0"/>
            </a:br>
            <a:b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Projektové řízení při implementaci strategie</a:t>
            </a:r>
            <a:br>
              <a:rPr lang="cs-CZ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4000" b="1" dirty="0">
                <a:solidFill>
                  <a:srgbClr val="FF0000"/>
                </a:solidFill>
              </a:rPr>
            </a:br>
            <a:br>
              <a:rPr lang="cs-CZ" sz="4000" b="1" dirty="0">
                <a:solidFill>
                  <a:srgbClr val="FF0000"/>
                </a:solidFill>
              </a:rPr>
            </a:br>
            <a:endParaRPr lang="cs-CZ" sz="4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strategického řízení</a:t>
            </a:r>
          </a:p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691467" y="1159147"/>
            <a:ext cx="7772400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Význam projektu pro organizace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769909" y="2504529"/>
            <a:ext cx="9615516" cy="281042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400" b="1" dirty="0"/>
              <a:t>Projekty jsou prostředky pro organizování aktivit a dosahování výsledků, které nelze zajistit v rámci běžných operací organizací. </a:t>
            </a:r>
          </a:p>
          <a:p>
            <a:endParaRPr lang="cs-CZ" sz="2400" dirty="0"/>
          </a:p>
          <a:p>
            <a:r>
              <a:rPr lang="cs-CZ" sz="2400" b="1" dirty="0"/>
              <a:t>Používají se proto často pro dosahování strategických cílů organizace resp. realizaci strategických plánů s využitím týmů vlastních pracovníků nebo na základě smlouvy s externími dodavateli. 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610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310467" y="718455"/>
            <a:ext cx="7772400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Důvody realizace projektů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98459" y="2047329"/>
            <a:ext cx="8993216" cy="430902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533400" indent="-533400">
              <a:lnSpc>
                <a:spcPct val="80000"/>
              </a:lnSpc>
            </a:pPr>
            <a:endParaRPr lang="cs-CZ" sz="2400" b="1" dirty="0">
              <a:solidFill>
                <a:srgbClr val="FF0000"/>
              </a:solidFill>
            </a:endParaRPr>
          </a:p>
          <a:p>
            <a:pPr marL="533400" indent="-533400">
              <a:lnSpc>
                <a:spcPct val="80000"/>
              </a:lnSpc>
            </a:pPr>
            <a:r>
              <a:rPr lang="cs-CZ" sz="2400" b="1" dirty="0">
                <a:solidFill>
                  <a:srgbClr val="FF0000"/>
                </a:solidFill>
              </a:rPr>
              <a:t>Požadavky trhu </a:t>
            </a:r>
            <a:r>
              <a:rPr lang="cs-CZ" sz="2400" b="1" dirty="0"/>
              <a:t>(např. automobilka se rozhodne realizovat výstavbu nového montážního závodu z důvodu poptávky po automobilech ve střední a východní Evropě).</a:t>
            </a:r>
          </a:p>
          <a:p>
            <a:pPr marL="533400" indent="-533400">
              <a:lnSpc>
                <a:spcPct val="80000"/>
              </a:lnSpc>
            </a:pPr>
            <a:r>
              <a:rPr lang="cs-CZ" sz="2400" b="1" dirty="0">
                <a:solidFill>
                  <a:srgbClr val="FF0000"/>
                </a:solidFill>
              </a:rPr>
              <a:t>Vlastní potřeby organizace </a:t>
            </a:r>
            <a:r>
              <a:rPr lang="cs-CZ" sz="2400" b="1" dirty="0"/>
              <a:t>(vzdělávací centrum se rozhodne připravit projekt na vytvoření nových kurzů, aby zvýšilo své potenciální příjmy).</a:t>
            </a:r>
          </a:p>
          <a:p>
            <a:pPr marL="533400" indent="-533400">
              <a:lnSpc>
                <a:spcPct val="80000"/>
              </a:lnSpc>
            </a:pPr>
            <a:r>
              <a:rPr lang="cs-CZ" sz="2400" b="1" dirty="0">
                <a:solidFill>
                  <a:srgbClr val="FF0000"/>
                </a:solidFill>
              </a:rPr>
              <a:t>Technologický pokrok  </a:t>
            </a:r>
            <a:r>
              <a:rPr lang="cs-CZ" sz="2400" b="1" dirty="0"/>
              <a:t>(firma zavádí novou výrobu </a:t>
            </a:r>
            <a:r>
              <a:rPr lang="cs-CZ" sz="2400" b="1" dirty="0">
                <a:solidFill>
                  <a:srgbClr val="FF0000"/>
                </a:solidFill>
              </a:rPr>
              <a:t>např. plazmových obrazovek, které byly nedávno vyvinuty a nahradí obrazovky klasické).</a:t>
            </a:r>
          </a:p>
          <a:p>
            <a:pPr marL="533400" indent="-533400">
              <a:lnSpc>
                <a:spcPct val="80000"/>
              </a:lnSpc>
            </a:pPr>
            <a:r>
              <a:rPr lang="cs-CZ" sz="2400" b="1" dirty="0">
                <a:solidFill>
                  <a:srgbClr val="FF0000"/>
                </a:solidFill>
              </a:rPr>
              <a:t>Požadavky legislativy </a:t>
            </a:r>
            <a:r>
              <a:rPr lang="cs-CZ" sz="2400" b="1" dirty="0"/>
              <a:t>(změní se zákony o daních a zaměstnanosti  a firma musí připravit nový informační systém).</a:t>
            </a: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261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8D9AF95-A11F-4AC6-91D3-89E05A57E318}" type="slidenum">
              <a:rPr lang="cs-CZ"/>
              <a:pPr eaLnBrk="1" hangingPunct="1"/>
              <a:t>12</a:t>
            </a:fld>
            <a:endParaRPr lang="cs-CZ" dirty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6981825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6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1.2 Klasifikace projektů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479425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b="1" dirty="0">
                <a:solidFill>
                  <a:srgbClr val="FF0000"/>
                </a:solidFill>
              </a:rPr>
              <a:t>Podle cílů:</a:t>
            </a:r>
            <a:endParaRPr lang="cs-CZ" dirty="0"/>
          </a:p>
          <a:p>
            <a:pPr eaLnBrk="1" hangingPunct="1">
              <a:lnSpc>
                <a:spcPct val="90000"/>
              </a:lnSpc>
            </a:pPr>
            <a:r>
              <a:rPr lang="cs-CZ" b="1" dirty="0">
                <a:solidFill>
                  <a:srgbClr val="FF0000"/>
                </a:solidFill>
              </a:rPr>
              <a:t>Projekty konkrétní: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dirty="0"/>
              <a:t>    </a:t>
            </a:r>
            <a:r>
              <a:rPr lang="cs-CZ" b="1" dirty="0"/>
              <a:t>cíle:            jasné;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b="1" dirty="0"/>
              <a:t>	metody:     známé;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b="1" dirty="0"/>
              <a:t>  	ukončení:  známé.</a:t>
            </a:r>
          </a:p>
          <a:p>
            <a:pPr eaLnBrk="1" hangingPunct="1">
              <a:lnSpc>
                <a:spcPct val="90000"/>
              </a:lnSpc>
            </a:pPr>
            <a:r>
              <a:rPr lang="cs-CZ" b="1" dirty="0">
                <a:solidFill>
                  <a:srgbClr val="FF0000"/>
                </a:solidFill>
              </a:rPr>
              <a:t>Projekty otevřené: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dirty="0"/>
              <a:t>	</a:t>
            </a:r>
            <a:r>
              <a:rPr lang="cs-CZ" b="1" dirty="0"/>
              <a:t>cíle:	 nejasné;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b="1" dirty="0"/>
              <a:t>	metody:     ad hoc;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b="1" dirty="0"/>
              <a:t> 	ukončení:  neznámé.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24085CE-57B9-49FD-A213-98773D6CE8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862917" y="1210450"/>
            <a:ext cx="7772400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Klasifikace projektů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141384" y="2171517"/>
            <a:ext cx="9615516" cy="3772446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>
              <a:buNone/>
            </a:pPr>
            <a:r>
              <a:rPr lang="cs-CZ" sz="2400" b="1" dirty="0"/>
              <a:t>Podle typů změn:</a:t>
            </a:r>
          </a:p>
          <a:p>
            <a:r>
              <a:rPr lang="cs-CZ" sz="2400" b="1" dirty="0"/>
              <a:t>Projekty technické (tvrdé)  - stavba budovy.</a:t>
            </a:r>
          </a:p>
          <a:p>
            <a:r>
              <a:rPr lang="cs-CZ" sz="2400" b="1" dirty="0"/>
              <a:t>Projekty kulturní (měkké) – organizační změna, konference.</a:t>
            </a:r>
          </a:p>
          <a:p>
            <a:r>
              <a:rPr lang="cs-CZ" sz="2400" b="1" dirty="0"/>
              <a:t>Projekty smíšené – informační systém úřadu včetně instalace výpočetní techniky (Projekty PSO).</a:t>
            </a:r>
          </a:p>
          <a:p>
            <a:pPr>
              <a:buNone/>
            </a:pPr>
            <a:r>
              <a:rPr lang="cs-CZ" sz="2400" b="1" dirty="0"/>
              <a:t>Někdy také </a:t>
            </a:r>
          </a:p>
          <a:p>
            <a:r>
              <a:rPr lang="cs-CZ" sz="2400" b="1" dirty="0"/>
              <a:t>Projekty</a:t>
            </a:r>
            <a:r>
              <a:rPr lang="cs-CZ" sz="2400" b="1" dirty="0">
                <a:solidFill>
                  <a:srgbClr val="FF0000"/>
                </a:solidFill>
              </a:rPr>
              <a:t> investiční </a:t>
            </a:r>
            <a:r>
              <a:rPr lang="cs-CZ" sz="2400" b="1" dirty="0"/>
              <a:t>(výstavba staveb, modernizace technologií).</a:t>
            </a:r>
          </a:p>
          <a:p>
            <a:r>
              <a:rPr lang="cs-CZ" sz="2400" b="1" dirty="0"/>
              <a:t>Projekty </a:t>
            </a:r>
            <a:r>
              <a:rPr lang="cs-CZ" sz="2400" b="1" dirty="0">
                <a:solidFill>
                  <a:srgbClr val="FF0000"/>
                </a:solidFill>
              </a:rPr>
              <a:t>organizační </a:t>
            </a:r>
            <a:r>
              <a:rPr lang="cs-CZ" sz="2400" b="1" dirty="0"/>
              <a:t>(zlepšení organizace hmotných a finančních toků,..).</a:t>
            </a:r>
          </a:p>
          <a:p>
            <a:pPr marL="400050" lvl="1" indent="0">
              <a:buNone/>
              <a:defRPr/>
            </a:pPr>
            <a:endParaRPr lang="cs-CZ" b="1" dirty="0"/>
          </a:p>
          <a:p>
            <a:pPr marL="400050" lvl="1" indent="0">
              <a:buNone/>
              <a:defRPr/>
            </a:pPr>
            <a:endParaRPr lang="cs-CZ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24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2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C086A26-3E6B-43B0-8B17-B906AD405BDA}" type="slidenum">
              <a:rPr lang="cs-CZ"/>
              <a:pPr eaLnBrk="1" hangingPunct="1"/>
              <a:t>14</a:t>
            </a:fld>
            <a:endParaRPr lang="cs-CZ" dirty="0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>
          <a:xfrm>
            <a:off x="542925" y="274535"/>
            <a:ext cx="8229600" cy="993775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008080"/>
                </a:solidFill>
              </a:rPr>
              <a:t>Spektrum projektů</a:t>
            </a:r>
          </a:p>
        </p:txBody>
      </p:sp>
      <p:grpSp>
        <p:nvGrpSpPr>
          <p:cNvPr id="46087" name="Group 4"/>
          <p:cNvGrpSpPr>
            <a:grpSpLocks/>
          </p:cNvGrpSpPr>
          <p:nvPr/>
        </p:nvGrpSpPr>
        <p:grpSpPr bwMode="auto">
          <a:xfrm>
            <a:off x="1143000" y="1760538"/>
            <a:ext cx="6235701" cy="4464050"/>
            <a:chOff x="1957" y="5017"/>
            <a:chExt cx="6660" cy="5580"/>
          </a:xfrm>
        </p:grpSpPr>
        <p:sp>
          <p:nvSpPr>
            <p:cNvPr id="46088" name="Text Box 5"/>
            <p:cNvSpPr txBox="1">
              <a:spLocks noChangeArrowheads="1"/>
            </p:cNvSpPr>
            <p:nvPr/>
          </p:nvSpPr>
          <p:spPr bwMode="auto">
            <a:xfrm>
              <a:off x="1957" y="5017"/>
              <a:ext cx="1800" cy="1080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cs-CZ" sz="1600" b="1" dirty="0">
                  <a:latin typeface="Times New Roman" pitchFamily="18" charset="0"/>
                </a:rPr>
                <a:t>Technické</a:t>
              </a:r>
            </a:p>
            <a:p>
              <a:pPr eaLnBrk="1" hangingPunct="1"/>
              <a:r>
                <a:rPr lang="cs-CZ" sz="1600" dirty="0">
                  <a:latin typeface="Times New Roman" pitchFamily="18" charset="0"/>
                </a:rPr>
                <a:t>Cíle:</a:t>
              </a:r>
            </a:p>
            <a:p>
              <a:pPr eaLnBrk="1" hangingPunct="1"/>
              <a:r>
                <a:rPr lang="cs-CZ" sz="1600" dirty="0">
                  <a:latin typeface="Times New Roman" pitchFamily="18" charset="0"/>
                </a:rPr>
                <a:t>Kvantitativní </a:t>
              </a:r>
            </a:p>
          </p:txBody>
        </p:sp>
        <p:sp>
          <p:nvSpPr>
            <p:cNvPr id="46089" name="Text Box 6"/>
            <p:cNvSpPr txBox="1">
              <a:spLocks noChangeArrowheads="1"/>
            </p:cNvSpPr>
            <p:nvPr/>
          </p:nvSpPr>
          <p:spPr bwMode="auto">
            <a:xfrm>
              <a:off x="6457" y="5017"/>
              <a:ext cx="1800" cy="1080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cs-CZ" sz="1600" b="1" dirty="0">
                  <a:latin typeface="Times New Roman" pitchFamily="18" charset="0"/>
                </a:rPr>
                <a:t>Kulturní</a:t>
              </a:r>
            </a:p>
            <a:p>
              <a:pPr eaLnBrk="1" hangingPunct="1"/>
              <a:r>
                <a:rPr lang="cs-CZ" sz="1600" dirty="0">
                  <a:latin typeface="Times New Roman" pitchFamily="18" charset="0"/>
                </a:rPr>
                <a:t>Cíle:</a:t>
              </a:r>
            </a:p>
            <a:p>
              <a:pPr eaLnBrk="1" hangingPunct="1"/>
              <a:r>
                <a:rPr lang="cs-CZ" sz="1600" dirty="0">
                  <a:latin typeface="Times New Roman" pitchFamily="18" charset="0"/>
                </a:rPr>
                <a:t>Kvalitativní</a:t>
              </a:r>
            </a:p>
          </p:txBody>
        </p:sp>
        <p:sp>
          <p:nvSpPr>
            <p:cNvPr id="46090" name="Text Box 7"/>
            <p:cNvSpPr txBox="1">
              <a:spLocks noChangeArrowheads="1"/>
            </p:cNvSpPr>
            <p:nvPr/>
          </p:nvSpPr>
          <p:spPr bwMode="auto">
            <a:xfrm>
              <a:off x="2137" y="6637"/>
              <a:ext cx="1980" cy="9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cs-CZ" sz="1600" dirty="0">
                  <a:latin typeface="Times New Roman" pitchFamily="18" charset="0"/>
                </a:rPr>
                <a:t>Stavba mostu</a:t>
              </a:r>
            </a:p>
            <a:p>
              <a:pPr algn="ctr" eaLnBrk="1" hangingPunct="1"/>
              <a:r>
                <a:rPr lang="cs-CZ" sz="1600" dirty="0">
                  <a:latin typeface="Times New Roman" pitchFamily="18" charset="0"/>
                </a:rPr>
                <a:t>Vývoj výrobků</a:t>
              </a:r>
            </a:p>
          </p:txBody>
        </p:sp>
        <p:sp>
          <p:nvSpPr>
            <p:cNvPr id="46091" name="Text Box 8"/>
            <p:cNvSpPr txBox="1">
              <a:spLocks noChangeArrowheads="1"/>
            </p:cNvSpPr>
            <p:nvPr/>
          </p:nvSpPr>
          <p:spPr bwMode="auto">
            <a:xfrm>
              <a:off x="6457" y="6637"/>
              <a:ext cx="2160" cy="9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cs-CZ" sz="1400" dirty="0">
                  <a:latin typeface="Times New Roman" pitchFamily="18" charset="0"/>
                </a:rPr>
                <a:t>Organizační rozvoj</a:t>
              </a:r>
            </a:p>
            <a:p>
              <a:pPr algn="ctr" eaLnBrk="1" hangingPunct="1"/>
              <a:r>
                <a:rPr lang="cs-CZ" sz="1400" dirty="0">
                  <a:latin typeface="Times New Roman" pitchFamily="18" charset="0"/>
                </a:rPr>
                <a:t>Vzdělávání</a:t>
              </a:r>
            </a:p>
          </p:txBody>
        </p:sp>
        <p:sp>
          <p:nvSpPr>
            <p:cNvPr id="46092" name="Text Box 9"/>
            <p:cNvSpPr txBox="1">
              <a:spLocks noChangeArrowheads="1"/>
            </p:cNvSpPr>
            <p:nvPr/>
          </p:nvSpPr>
          <p:spPr bwMode="auto">
            <a:xfrm>
              <a:off x="3217" y="8077"/>
              <a:ext cx="4320" cy="1260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cs-CZ" sz="1600" b="1" dirty="0">
                  <a:latin typeface="Times New Roman" pitchFamily="18" charset="0"/>
                </a:rPr>
                <a:t>PSO</a:t>
              </a:r>
            </a:p>
            <a:p>
              <a:pPr algn="ctr" eaLnBrk="1" hangingPunct="1"/>
              <a:r>
                <a:rPr lang="cs-CZ" sz="1600" dirty="0">
                  <a:latin typeface="Times New Roman" pitchFamily="18" charset="0"/>
                </a:rPr>
                <a:t>People – Systems – Organisations</a:t>
              </a:r>
            </a:p>
            <a:p>
              <a:pPr algn="ctr" eaLnBrk="1" hangingPunct="1"/>
              <a:r>
                <a:rPr lang="cs-CZ" sz="1600" dirty="0">
                  <a:latin typeface="Times New Roman" pitchFamily="18" charset="0"/>
                </a:rPr>
                <a:t>Cíle:</a:t>
              </a:r>
            </a:p>
            <a:p>
              <a:pPr algn="ctr" eaLnBrk="1" hangingPunct="1"/>
              <a:r>
                <a:rPr lang="cs-CZ" sz="1600" dirty="0">
                  <a:latin typeface="Times New Roman" pitchFamily="18" charset="0"/>
                </a:rPr>
                <a:t>Kvantitativní i kvalitativní</a:t>
              </a:r>
            </a:p>
          </p:txBody>
        </p:sp>
        <p:sp>
          <p:nvSpPr>
            <p:cNvPr id="46093" name="Text Box 10"/>
            <p:cNvSpPr txBox="1">
              <a:spLocks noChangeArrowheads="1"/>
            </p:cNvSpPr>
            <p:nvPr/>
          </p:nvSpPr>
          <p:spPr bwMode="auto">
            <a:xfrm>
              <a:off x="4117" y="9877"/>
              <a:ext cx="2340" cy="72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cs-CZ" sz="1200" dirty="0">
                  <a:latin typeface="Times New Roman" pitchFamily="18" charset="0"/>
                </a:rPr>
                <a:t>Informační systémy</a:t>
              </a:r>
            </a:p>
            <a:p>
              <a:pPr algn="ctr" eaLnBrk="1" hangingPunct="1"/>
              <a:r>
                <a:rPr lang="cs-CZ" sz="1200" dirty="0">
                  <a:latin typeface="Times New Roman" pitchFamily="18" charset="0"/>
                </a:rPr>
                <a:t>Nová technologie</a:t>
              </a:r>
            </a:p>
          </p:txBody>
        </p:sp>
        <p:sp>
          <p:nvSpPr>
            <p:cNvPr id="46094" name="Line 11"/>
            <p:cNvSpPr>
              <a:spLocks noChangeShapeType="1"/>
            </p:cNvSpPr>
            <p:nvPr/>
          </p:nvSpPr>
          <p:spPr bwMode="auto">
            <a:xfrm>
              <a:off x="2317" y="6097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46095" name="Line 12"/>
            <p:cNvSpPr>
              <a:spLocks noChangeShapeType="1"/>
            </p:cNvSpPr>
            <p:nvPr/>
          </p:nvSpPr>
          <p:spPr bwMode="auto">
            <a:xfrm>
              <a:off x="8077" y="6097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46096" name="Line 13"/>
            <p:cNvSpPr>
              <a:spLocks noChangeShapeType="1"/>
            </p:cNvSpPr>
            <p:nvPr/>
          </p:nvSpPr>
          <p:spPr bwMode="auto">
            <a:xfrm>
              <a:off x="5377" y="9337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46097" name="Line 14"/>
            <p:cNvSpPr>
              <a:spLocks noChangeShapeType="1"/>
            </p:cNvSpPr>
            <p:nvPr/>
          </p:nvSpPr>
          <p:spPr bwMode="auto">
            <a:xfrm>
              <a:off x="3037" y="6457"/>
              <a:ext cx="43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</p:grpSp>
      <p:pic>
        <p:nvPicPr>
          <p:cNvPr id="15" name="Obrázek 14">
            <a:extLst>
              <a:ext uri="{FF2B5EF4-FFF2-40B4-BE49-F238E27FC236}">
                <a16:creationId xmlns:a16="http://schemas.microsoft.com/office/drawing/2014/main" id="{2921D0A4-D1A5-4BE3-864B-C8FD3B086B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20017" y="718455"/>
            <a:ext cx="7772400" cy="112789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3. Strategické dokumenty Strukturálních fondů EU 2014-2020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98459" y="2047329"/>
            <a:ext cx="9615516" cy="430902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</a:rPr>
              <a:t>Strukturální a investiční fondy EU</a:t>
            </a:r>
          </a:p>
          <a:p>
            <a:r>
              <a:rPr lang="cs-CZ" sz="2400" b="1" dirty="0"/>
              <a:t>Evropský fond pro regionální rozvoj (EFRR/ERDF)</a:t>
            </a:r>
          </a:p>
          <a:p>
            <a:r>
              <a:rPr lang="cs-CZ" sz="2400" b="1" dirty="0"/>
              <a:t>Evropský sociální fond (ESF)</a:t>
            </a:r>
          </a:p>
          <a:p>
            <a:r>
              <a:rPr lang="cs-CZ" sz="2400" b="1" dirty="0"/>
              <a:t>Fond soudržnosti (FS)</a:t>
            </a:r>
          </a:p>
          <a:p>
            <a:r>
              <a:rPr lang="cs-CZ" sz="2400" b="1" dirty="0"/>
              <a:t>Evropský zemědělský fond pro rozvoj venkova (EAFRD)</a:t>
            </a:r>
          </a:p>
          <a:p>
            <a:r>
              <a:rPr lang="cs-CZ" sz="2400" b="1" dirty="0"/>
              <a:t>Evropský námořní a rybářský fond (EMFF)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</a:rPr>
              <a:t>Ostatní</a:t>
            </a:r>
          </a:p>
          <a:p>
            <a:r>
              <a:rPr lang="cs-CZ" sz="2400" b="1" dirty="0"/>
              <a:t>Fond solidarity</a:t>
            </a:r>
          </a:p>
          <a:p>
            <a:r>
              <a:rPr lang="cs-CZ" sz="2400" b="1" dirty="0"/>
              <a:t>Evropský fond pro přizpůsobení se globalizaci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437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20017" y="718454"/>
            <a:ext cx="7772400" cy="112789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rgbClr val="008080"/>
                </a:solidFill>
              </a:rPr>
              <a:t>Klasifikace projektů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98459" y="2123529"/>
            <a:ext cx="9615516" cy="430902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2000" b="1" dirty="0"/>
              <a:t>Podle velikosti:</a:t>
            </a:r>
            <a:endParaRPr lang="cs-CZ" sz="2000" dirty="0"/>
          </a:p>
          <a:p>
            <a:r>
              <a:rPr lang="cs-CZ" sz="2400" b="1" dirty="0"/>
              <a:t>Projekty mají rozdílnou složitost, riziko, časovou náročnost a rozdílné náklady na realizaci. Pak můžeme rozlišit podle rozsahu, času a nákladů:</a:t>
            </a:r>
          </a:p>
          <a:p>
            <a:pPr>
              <a:buNone/>
            </a:pPr>
            <a:endParaRPr lang="cs-CZ" sz="2400" b="1" dirty="0"/>
          </a:p>
          <a:p>
            <a:pPr>
              <a:buNone/>
            </a:pPr>
            <a:r>
              <a:rPr lang="cs-CZ" sz="2400" b="1" dirty="0">
                <a:solidFill>
                  <a:srgbClr val="FF0000"/>
                </a:solidFill>
              </a:rPr>
              <a:t>Dle objemu zdrojů</a:t>
            </a:r>
          </a:p>
          <a:p>
            <a:r>
              <a:rPr lang="cs-CZ" sz="2400" b="1" dirty="0"/>
              <a:t>malé	(měsíce, statisíce Kč),</a:t>
            </a:r>
          </a:p>
          <a:p>
            <a:r>
              <a:rPr lang="cs-CZ" sz="2400" b="1" dirty="0"/>
              <a:t>střední	(roky, miliony Kč),</a:t>
            </a:r>
          </a:p>
          <a:p>
            <a:r>
              <a:rPr lang="cs-CZ" sz="2400" b="1" dirty="0"/>
              <a:t>velké	(hodně let, stovky milionů Kč).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440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15E3911-619C-4995-9E7C-EB2F515513D0}" type="slidenum">
              <a:rPr lang="cs-CZ"/>
              <a:pPr eaLnBrk="1" hangingPunct="1"/>
              <a:t>17</a:t>
            </a:fld>
            <a:endParaRPr lang="cs-CZ" dirty="0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1247775" y="457945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cs-CZ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Program a portfolio projektů</a:t>
            </a:r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2450" y="2187574"/>
            <a:ext cx="10515600" cy="435133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en-GB" sz="2400" b="1" dirty="0">
                <a:solidFill>
                  <a:srgbClr val="FF0000"/>
                </a:solidFill>
              </a:rPr>
              <a:t>Proje</a:t>
            </a:r>
            <a:r>
              <a:rPr lang="cs-CZ" sz="2400" b="1" dirty="0">
                <a:solidFill>
                  <a:srgbClr val="FF0000"/>
                </a:solidFill>
              </a:rPr>
              <a:t>kt </a:t>
            </a:r>
            <a:r>
              <a:rPr lang="cs-CZ" sz="2400" b="1" dirty="0"/>
              <a:t>představuje soubory plánovaných aktivit s jasně definovaným začátkem a koncem jasně definovaným výstupem.</a:t>
            </a:r>
          </a:p>
          <a:p>
            <a:pPr eaLnBrk="1" hangingPunct="1"/>
            <a:endParaRPr lang="cs-CZ" sz="2400" b="1" dirty="0"/>
          </a:p>
          <a:p>
            <a:pPr eaLnBrk="1" hangingPunct="1"/>
            <a:r>
              <a:rPr lang="cs-CZ" sz="2400" b="1" dirty="0">
                <a:solidFill>
                  <a:srgbClr val="FF0000"/>
                </a:solidFill>
              </a:rPr>
              <a:t>Program</a:t>
            </a:r>
            <a:r>
              <a:rPr lang="cs-CZ" sz="2400" b="1" dirty="0"/>
              <a:t> je skupina příbuzných projektů, které mají společný cíl. Projekty jsou řízeny koordinovaným způsobem, aby bylo dosaženo přínosů a kontroly nad nimi, které nelze dosáhnout při jejich řízení samostatným způsobem. </a:t>
            </a:r>
          </a:p>
          <a:p>
            <a:pPr eaLnBrk="1" hangingPunct="1"/>
            <a:endParaRPr lang="cs-CZ" sz="2400" b="1" dirty="0"/>
          </a:p>
          <a:p>
            <a:pPr eaLnBrk="1" hangingPunct="1"/>
            <a:r>
              <a:rPr lang="cs-CZ" sz="2400" b="1" dirty="0">
                <a:solidFill>
                  <a:srgbClr val="FF0000"/>
                </a:solidFill>
              </a:rPr>
              <a:t>Projektové portfolio </a:t>
            </a:r>
            <a:r>
              <a:rPr lang="cs-CZ" sz="2400" b="1" dirty="0"/>
              <a:t>je soubor projektů nebo programů a dalších prací, které jsou seskupeny k tomu, aby usnadnily efektivní řízení  prací za účelem dosažení strategických cílů organizace.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9BAA740-93F0-4B52-8949-91FD9DD2107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8B696E2-2927-4241-85A3-6AF6C8FF3219}" type="slidenum">
              <a:rPr lang="cs-CZ"/>
              <a:pPr eaLnBrk="1" hangingPunct="1"/>
              <a:t>18</a:t>
            </a:fld>
            <a:endParaRPr lang="cs-CZ" dirty="0"/>
          </a:p>
        </p:txBody>
      </p:sp>
      <p:sp>
        <p:nvSpPr>
          <p:cNvPr id="134146" name="Rectangle 2"/>
          <p:cNvSpPr>
            <a:spLocks noChangeArrowheads="1"/>
          </p:cNvSpPr>
          <p:nvPr/>
        </p:nvSpPr>
        <p:spPr bwMode="auto">
          <a:xfrm>
            <a:off x="3114679" y="821995"/>
            <a:ext cx="6480175" cy="54721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cs-CZ" sz="2000" b="1" dirty="0"/>
              <a:t>Program</a:t>
            </a:r>
            <a:endParaRPr lang="en-US" sz="2000" b="1" dirty="0"/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title"/>
          </p:nvPr>
        </p:nvSpPr>
        <p:spPr>
          <a:xfrm>
            <a:off x="200025" y="57944"/>
            <a:ext cx="10039350" cy="63341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eaLnBrk="1" hangingPunct="1"/>
            <a:r>
              <a:rPr lang="cs-CZ" sz="3200" b="1" dirty="0">
                <a:solidFill>
                  <a:srgbClr val="008080"/>
                </a:solidFill>
              </a:rPr>
              <a:t>Portfolio-program-projekt: souvislosti základních pojmů</a:t>
            </a:r>
            <a:endParaRPr lang="en-US" sz="3200" b="1" dirty="0">
              <a:solidFill>
                <a:srgbClr val="008080"/>
              </a:solidFill>
            </a:endParaRPr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50877" y="2678115"/>
            <a:ext cx="1954213" cy="2979737"/>
          </a:xfrm>
          <a:solidFill>
            <a:srgbClr val="CCFFCC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sz="1800" b="1" dirty="0"/>
              <a:t>Strategický plán</a:t>
            </a:r>
          </a:p>
          <a:p>
            <a:pPr marL="669925" lvl="1" indent="-325438"/>
            <a:r>
              <a:rPr lang="cs-CZ" sz="1800" dirty="0"/>
              <a:t>krok 1</a:t>
            </a:r>
          </a:p>
          <a:p>
            <a:pPr marL="669925" lvl="1" indent="-325438"/>
            <a:r>
              <a:rPr lang="cs-CZ" sz="1800" dirty="0"/>
              <a:t>krok 2</a:t>
            </a:r>
          </a:p>
          <a:p>
            <a:pPr marL="669925" lvl="1" indent="-325438"/>
            <a:r>
              <a:rPr lang="cs-CZ" sz="1800" dirty="0"/>
              <a:t>krok 3</a:t>
            </a:r>
          </a:p>
          <a:p>
            <a:pPr marL="669925" lvl="1" indent="-325438"/>
            <a:r>
              <a:rPr lang="cs-CZ" sz="1800" dirty="0"/>
              <a:t>…</a:t>
            </a:r>
            <a:endParaRPr lang="en-US" sz="1800" dirty="0"/>
          </a:p>
        </p:txBody>
      </p:sp>
      <p:sp>
        <p:nvSpPr>
          <p:cNvPr id="134149" name="Text Box 5"/>
          <p:cNvSpPr txBox="1">
            <a:spLocks noChangeArrowheads="1"/>
          </p:cNvSpPr>
          <p:nvPr/>
        </p:nvSpPr>
        <p:spPr bwMode="auto">
          <a:xfrm>
            <a:off x="650877" y="1065212"/>
            <a:ext cx="1873250" cy="590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 dirty="0"/>
              <a:t>Realizovatelná vize</a:t>
            </a:r>
            <a:endParaRPr lang="en-US" sz="1600" b="1" dirty="0"/>
          </a:p>
        </p:txBody>
      </p:sp>
      <p:sp>
        <p:nvSpPr>
          <p:cNvPr id="134150" name="AutoShape 6"/>
          <p:cNvSpPr>
            <a:spLocks noChangeArrowheads="1"/>
          </p:cNvSpPr>
          <p:nvPr/>
        </p:nvSpPr>
        <p:spPr bwMode="auto">
          <a:xfrm>
            <a:off x="1306512" y="2072481"/>
            <a:ext cx="287338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432175" y="1371601"/>
            <a:ext cx="4032250" cy="3527425"/>
            <a:chOff x="1202" y="864"/>
            <a:chExt cx="2540" cy="2222"/>
          </a:xfrm>
        </p:grpSpPr>
        <p:sp>
          <p:nvSpPr>
            <p:cNvPr id="56343" name="Oval 8"/>
            <p:cNvSpPr>
              <a:spLocks noChangeArrowheads="1"/>
            </p:cNvSpPr>
            <p:nvPr/>
          </p:nvSpPr>
          <p:spPr bwMode="auto">
            <a:xfrm>
              <a:off x="1746" y="864"/>
              <a:ext cx="1996" cy="222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algn="ctr"/>
              <a:r>
                <a:rPr lang="cs-CZ" sz="2400" dirty="0"/>
                <a:t>Projekty</a:t>
              </a:r>
              <a:endParaRPr lang="en-US" sz="2400" dirty="0"/>
            </a:p>
          </p:txBody>
        </p:sp>
        <p:sp>
          <p:nvSpPr>
            <p:cNvPr id="56344" name="Text Box 9"/>
            <p:cNvSpPr txBox="1">
              <a:spLocks noChangeArrowheads="1"/>
            </p:cNvSpPr>
            <p:nvPr/>
          </p:nvSpPr>
          <p:spPr bwMode="auto">
            <a:xfrm>
              <a:off x="2154" y="1499"/>
              <a:ext cx="726" cy="237"/>
            </a:xfrm>
            <a:prstGeom prst="rect">
              <a:avLst/>
            </a:prstGeom>
            <a:solidFill>
              <a:srgbClr val="CC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dirty="0"/>
                <a:t>Projekt 1</a:t>
              </a:r>
              <a:endParaRPr lang="en-US" dirty="0"/>
            </a:p>
          </p:txBody>
        </p:sp>
        <p:sp>
          <p:nvSpPr>
            <p:cNvPr id="56345" name="Text Box 10"/>
            <p:cNvSpPr txBox="1">
              <a:spLocks noChangeArrowheads="1"/>
            </p:cNvSpPr>
            <p:nvPr/>
          </p:nvSpPr>
          <p:spPr bwMode="auto">
            <a:xfrm>
              <a:off x="2245" y="1952"/>
              <a:ext cx="726" cy="237"/>
            </a:xfrm>
            <a:prstGeom prst="rect">
              <a:avLst/>
            </a:prstGeom>
            <a:solidFill>
              <a:srgbClr val="CC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dirty="0"/>
                <a:t>Projekt 2</a:t>
              </a:r>
              <a:endParaRPr lang="en-US" dirty="0"/>
            </a:p>
          </p:txBody>
        </p:sp>
        <p:sp>
          <p:nvSpPr>
            <p:cNvPr id="56346" name="Text Box 11"/>
            <p:cNvSpPr txBox="1">
              <a:spLocks noChangeArrowheads="1"/>
            </p:cNvSpPr>
            <p:nvPr/>
          </p:nvSpPr>
          <p:spPr bwMode="auto">
            <a:xfrm>
              <a:off x="2471" y="2361"/>
              <a:ext cx="726" cy="237"/>
            </a:xfrm>
            <a:prstGeom prst="rect">
              <a:avLst/>
            </a:prstGeom>
            <a:solidFill>
              <a:srgbClr val="CC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dirty="0"/>
                <a:t>Projekt 3</a:t>
              </a:r>
              <a:endParaRPr lang="en-US" dirty="0"/>
            </a:p>
          </p:txBody>
        </p:sp>
        <p:sp>
          <p:nvSpPr>
            <p:cNvPr id="56347" name="Text Box 12"/>
            <p:cNvSpPr txBox="1">
              <a:spLocks noChangeArrowheads="1"/>
            </p:cNvSpPr>
            <p:nvPr/>
          </p:nvSpPr>
          <p:spPr bwMode="auto">
            <a:xfrm>
              <a:off x="2834" y="2678"/>
              <a:ext cx="726" cy="237"/>
            </a:xfrm>
            <a:prstGeom prst="rect">
              <a:avLst/>
            </a:prstGeom>
            <a:solidFill>
              <a:srgbClr val="CC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dirty="0"/>
                <a:t>Projekt 4</a:t>
              </a:r>
              <a:endParaRPr lang="en-US" dirty="0"/>
            </a:p>
          </p:txBody>
        </p:sp>
        <p:sp>
          <p:nvSpPr>
            <p:cNvPr id="56348" name="Line 13"/>
            <p:cNvSpPr>
              <a:spLocks noChangeShapeType="1"/>
            </p:cNvSpPr>
            <p:nvPr/>
          </p:nvSpPr>
          <p:spPr bwMode="auto">
            <a:xfrm>
              <a:off x="1202" y="1544"/>
              <a:ext cx="907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56349" name="Line 14"/>
            <p:cNvSpPr>
              <a:spLocks noChangeShapeType="1"/>
            </p:cNvSpPr>
            <p:nvPr/>
          </p:nvSpPr>
          <p:spPr bwMode="auto">
            <a:xfrm>
              <a:off x="1202" y="1680"/>
              <a:ext cx="952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56350" name="Line 15"/>
            <p:cNvSpPr>
              <a:spLocks noChangeShapeType="1"/>
            </p:cNvSpPr>
            <p:nvPr/>
          </p:nvSpPr>
          <p:spPr bwMode="auto">
            <a:xfrm>
              <a:off x="1202" y="1816"/>
              <a:ext cx="1224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6024564" y="4922838"/>
            <a:ext cx="3024187" cy="1200150"/>
            <a:chOff x="2835" y="3101"/>
            <a:chExt cx="1905" cy="756"/>
          </a:xfrm>
        </p:grpSpPr>
        <p:sp>
          <p:nvSpPr>
            <p:cNvPr id="56340" name="Oval 17"/>
            <p:cNvSpPr>
              <a:spLocks noChangeArrowheads="1"/>
            </p:cNvSpPr>
            <p:nvPr/>
          </p:nvSpPr>
          <p:spPr bwMode="auto">
            <a:xfrm>
              <a:off x="2835" y="3358"/>
              <a:ext cx="1905" cy="499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cs-CZ" dirty="0"/>
                <a:t>Produkty</a:t>
              </a:r>
              <a:endParaRPr lang="en-US" dirty="0"/>
            </a:p>
          </p:txBody>
        </p:sp>
        <p:sp>
          <p:nvSpPr>
            <p:cNvPr id="56341" name="AutoShape 18"/>
            <p:cNvSpPr>
              <a:spLocks noChangeArrowheads="1"/>
            </p:cNvSpPr>
            <p:nvPr/>
          </p:nvSpPr>
          <p:spPr bwMode="auto">
            <a:xfrm rot="-1494511">
              <a:off x="3172" y="3101"/>
              <a:ext cx="245" cy="227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808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56342" name="AutoShape 19"/>
            <p:cNvSpPr>
              <a:spLocks noChangeArrowheads="1"/>
            </p:cNvSpPr>
            <p:nvPr/>
          </p:nvSpPr>
          <p:spPr bwMode="auto">
            <a:xfrm rot="689613">
              <a:off x="4195" y="3113"/>
              <a:ext cx="238" cy="227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00808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 dirty="0"/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3429001" y="836613"/>
            <a:ext cx="7059613" cy="4032250"/>
            <a:chOff x="1200" y="527"/>
            <a:chExt cx="4447" cy="2540"/>
          </a:xfrm>
        </p:grpSpPr>
        <p:sp>
          <p:nvSpPr>
            <p:cNvPr id="56333" name="Oval 21"/>
            <p:cNvSpPr>
              <a:spLocks noChangeArrowheads="1"/>
            </p:cNvSpPr>
            <p:nvPr/>
          </p:nvSpPr>
          <p:spPr bwMode="auto">
            <a:xfrm>
              <a:off x="3515" y="527"/>
              <a:ext cx="2132" cy="2540"/>
            </a:xfrm>
            <a:prstGeom prst="ellipse">
              <a:avLst/>
            </a:prstGeom>
            <a:solidFill>
              <a:srgbClr val="FF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tIns="0"/>
            <a:lstStyle/>
            <a:p>
              <a:pPr algn="ctr"/>
              <a:r>
                <a:rPr lang="cs-CZ" sz="2400" dirty="0"/>
                <a:t>Rutinní operace</a:t>
              </a:r>
              <a:endParaRPr lang="en-US" sz="2400" dirty="0"/>
            </a:p>
          </p:txBody>
        </p:sp>
        <p:sp>
          <p:nvSpPr>
            <p:cNvPr id="56334" name="Text Box 22"/>
            <p:cNvSpPr txBox="1">
              <a:spLocks noChangeArrowheads="1"/>
            </p:cNvSpPr>
            <p:nvPr/>
          </p:nvSpPr>
          <p:spPr bwMode="auto">
            <a:xfrm>
              <a:off x="3924" y="2151"/>
              <a:ext cx="1224" cy="237"/>
            </a:xfrm>
            <a:prstGeom prst="rect">
              <a:avLst/>
            </a:prstGeom>
            <a:solidFill>
              <a:srgbClr val="FFCC99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dirty="0"/>
                <a:t>Servisní podpora</a:t>
              </a:r>
              <a:endParaRPr lang="en-US" dirty="0"/>
            </a:p>
          </p:txBody>
        </p:sp>
        <p:sp>
          <p:nvSpPr>
            <p:cNvPr id="56335" name="Text Box 23"/>
            <p:cNvSpPr txBox="1">
              <a:spLocks noChangeArrowheads="1"/>
            </p:cNvSpPr>
            <p:nvPr/>
          </p:nvSpPr>
          <p:spPr bwMode="auto">
            <a:xfrm>
              <a:off x="3742" y="1868"/>
              <a:ext cx="1315" cy="237"/>
            </a:xfrm>
            <a:prstGeom prst="rect">
              <a:avLst/>
            </a:prstGeom>
            <a:solidFill>
              <a:srgbClr val="FFCC99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dirty="0"/>
                <a:t>Sériová produkce</a:t>
              </a:r>
              <a:endParaRPr lang="en-US" dirty="0"/>
            </a:p>
          </p:txBody>
        </p:sp>
        <p:sp>
          <p:nvSpPr>
            <p:cNvPr id="56336" name="Text Box 24"/>
            <p:cNvSpPr txBox="1">
              <a:spLocks noChangeArrowheads="1"/>
            </p:cNvSpPr>
            <p:nvPr/>
          </p:nvSpPr>
          <p:spPr bwMode="auto">
            <a:xfrm>
              <a:off x="3696" y="1289"/>
              <a:ext cx="1361" cy="237"/>
            </a:xfrm>
            <a:prstGeom prst="rect">
              <a:avLst/>
            </a:prstGeom>
            <a:solidFill>
              <a:srgbClr val="FFCC99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dirty="0"/>
                <a:t>Obchodní činnost</a:t>
              </a:r>
              <a:endParaRPr lang="en-US" dirty="0"/>
            </a:p>
          </p:txBody>
        </p:sp>
        <p:sp>
          <p:nvSpPr>
            <p:cNvPr id="56337" name="Text Box 25"/>
            <p:cNvSpPr txBox="1">
              <a:spLocks noChangeArrowheads="1"/>
            </p:cNvSpPr>
            <p:nvPr/>
          </p:nvSpPr>
          <p:spPr bwMode="auto">
            <a:xfrm>
              <a:off x="4059" y="2468"/>
              <a:ext cx="1542" cy="237"/>
            </a:xfrm>
            <a:prstGeom prst="rect">
              <a:avLst/>
            </a:prstGeom>
            <a:solidFill>
              <a:srgbClr val="FFCC99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dirty="0"/>
                <a:t>Běžná firemní agenda</a:t>
              </a:r>
              <a:endParaRPr lang="en-US" dirty="0"/>
            </a:p>
          </p:txBody>
        </p:sp>
        <p:sp>
          <p:nvSpPr>
            <p:cNvPr id="56338" name="Freeform 26"/>
            <p:cNvSpPr>
              <a:spLocks/>
            </p:cNvSpPr>
            <p:nvPr/>
          </p:nvSpPr>
          <p:spPr bwMode="auto">
            <a:xfrm rot="-705537">
              <a:off x="1200" y="663"/>
              <a:ext cx="2540" cy="499"/>
            </a:xfrm>
            <a:custGeom>
              <a:avLst/>
              <a:gdLst>
                <a:gd name="T0" fmla="*/ 0 w 2857"/>
                <a:gd name="T1" fmla="*/ 704 h 704"/>
                <a:gd name="T2" fmla="*/ 1406 w 2857"/>
                <a:gd name="T3" fmla="*/ 23 h 704"/>
                <a:gd name="T4" fmla="*/ 2857 w 2857"/>
                <a:gd name="T5" fmla="*/ 567 h 704"/>
                <a:gd name="T6" fmla="*/ 0 60000 65536"/>
                <a:gd name="T7" fmla="*/ 0 60000 65536"/>
                <a:gd name="T8" fmla="*/ 0 60000 65536"/>
                <a:gd name="T9" fmla="*/ 0 w 2857"/>
                <a:gd name="T10" fmla="*/ 0 h 704"/>
                <a:gd name="T11" fmla="*/ 2857 w 2857"/>
                <a:gd name="T12" fmla="*/ 704 h 7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57" h="704">
                  <a:moveTo>
                    <a:pt x="0" y="704"/>
                  </a:moveTo>
                  <a:cubicBezTo>
                    <a:pt x="465" y="375"/>
                    <a:pt x="930" y="46"/>
                    <a:pt x="1406" y="23"/>
                  </a:cubicBezTo>
                  <a:cubicBezTo>
                    <a:pt x="1882" y="0"/>
                    <a:pt x="2369" y="283"/>
                    <a:pt x="2857" y="567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56339" name="Text Box 27"/>
            <p:cNvSpPr txBox="1">
              <a:spLocks noChangeArrowheads="1"/>
            </p:cNvSpPr>
            <p:nvPr/>
          </p:nvSpPr>
          <p:spPr bwMode="auto">
            <a:xfrm>
              <a:off x="3787" y="1596"/>
              <a:ext cx="1406" cy="237"/>
            </a:xfrm>
            <a:prstGeom prst="rect">
              <a:avLst/>
            </a:prstGeom>
            <a:solidFill>
              <a:srgbClr val="FFCC99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dirty="0"/>
                <a:t>Pre-sale podpora</a:t>
              </a:r>
              <a:endParaRPr lang="en-US" dirty="0"/>
            </a:p>
          </p:txBody>
        </p:sp>
      </p:grpSp>
      <p:pic>
        <p:nvPicPr>
          <p:cNvPr id="29" name="Obrázek 28">
            <a:extLst>
              <a:ext uri="{FF2B5EF4-FFF2-40B4-BE49-F238E27FC236}">
                <a16:creationId xmlns:a16="http://schemas.microsoft.com/office/drawing/2014/main" id="{9D0AADB7-7612-4249-A0E2-EEA1F4798A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27239A2-6019-448D-A004-5309189DECD4}" type="slidenum">
              <a:rPr lang="cs-CZ"/>
              <a:pPr eaLnBrk="1" hangingPunct="1"/>
              <a:t>19</a:t>
            </a:fld>
            <a:endParaRPr lang="cs-CZ" dirty="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63959"/>
            <a:ext cx="8686800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609600" indent="-609600">
              <a:defRPr/>
            </a:pPr>
            <a:r>
              <a:rPr lang="cs-CZ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Projektové řízení – </a:t>
            </a:r>
            <a:br>
              <a:rPr lang="cs-CZ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cs-CZ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Project Management</a:t>
            </a:r>
          </a:p>
        </p:txBody>
      </p:sp>
      <p:sp>
        <p:nvSpPr>
          <p:cNvPr id="614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803524"/>
            <a:ext cx="8686800" cy="3149601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dirty="0"/>
              <a:t>Dva významy</a:t>
            </a:r>
          </a:p>
          <a:p>
            <a:pPr eaLnBrk="1" hangingPunct="1">
              <a:buFontTx/>
              <a:buNone/>
            </a:pPr>
            <a:endParaRPr lang="cs-CZ" b="1" dirty="0"/>
          </a:p>
          <a:p>
            <a:pPr eaLnBrk="1" hangingPunct="1"/>
            <a:r>
              <a:rPr lang="cs-CZ" b="1" dirty="0"/>
              <a:t>Řízení konkrétních projektů (Management of Projects)</a:t>
            </a:r>
          </a:p>
          <a:p>
            <a:pPr eaLnBrk="1" hangingPunct="1"/>
            <a:endParaRPr lang="cs-CZ" b="1" dirty="0"/>
          </a:p>
          <a:p>
            <a:pPr eaLnBrk="1" hangingPunct="1"/>
            <a:r>
              <a:rPr lang="cs-CZ" b="1" dirty="0"/>
              <a:t>Řízení pomoci projektů (Management by Projects)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01E8AA8-CED6-46FD-B8DC-571E62E35E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92931" y="1539647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endParaRPr lang="cs-CZ" sz="4000" b="1" dirty="0"/>
          </a:p>
          <a:p>
            <a:r>
              <a:rPr lang="cs-CZ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Projektové řízení při implementaci strategie</a:t>
            </a:r>
            <a:endParaRPr lang="cs-CZ" sz="4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31384" y="2830651"/>
            <a:ext cx="3847332" cy="17984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dirty="0"/>
              <a:t>Cílem kapitoly se seznámit se s projektem, jeho životním </a:t>
            </a:r>
            <a:r>
              <a:rPr lang="cs-CZ" sz="2400" b="1"/>
              <a:t>cyklem </a:t>
            </a:r>
          </a:p>
          <a:p>
            <a:pPr marL="0" indent="0" algn="ctr">
              <a:buNone/>
            </a:pPr>
            <a:r>
              <a:rPr lang="cs-CZ" sz="2400" b="1"/>
              <a:t>a </a:t>
            </a:r>
            <a:r>
              <a:rPr lang="cs-CZ" sz="2400" b="1" dirty="0"/>
              <a:t>projektovým řízením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4946B23-4C39-4FC8-B417-ED589D3670FA}" type="slidenum">
              <a:rPr lang="cs-CZ"/>
              <a:pPr eaLnBrk="1" hangingPunct="1"/>
              <a:t>20</a:t>
            </a:fld>
            <a:endParaRPr lang="cs-CZ" dirty="0"/>
          </a:p>
        </p:txBody>
      </p:sp>
      <p:sp>
        <p:nvSpPr>
          <p:cNvPr id="62469" name="Rectangle 2"/>
          <p:cNvSpPr>
            <a:spLocks noGrp="1" noChangeArrowheads="1"/>
          </p:cNvSpPr>
          <p:nvPr>
            <p:ph type="title"/>
          </p:nvPr>
        </p:nvSpPr>
        <p:spPr>
          <a:xfrm>
            <a:off x="676275" y="167455"/>
            <a:ext cx="7105651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008080"/>
                </a:solidFill>
              </a:rPr>
              <a:t>Projektové řízení (definice)</a:t>
            </a:r>
          </a:p>
        </p:txBody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275" y="1726791"/>
            <a:ext cx="10515600" cy="4351338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/>
            <a:r>
              <a:rPr lang="cs-CZ" sz="2400" b="1" dirty="0"/>
              <a:t>Je uplatnění znalostí, vědomostí nástrojů a technik v projektových činnostech s cílem splnit nebo překročit potřeby a očekávání zájmových skupin v projektu.</a:t>
            </a:r>
          </a:p>
          <a:p>
            <a:pPr eaLnBrk="1" hangingPunct="1">
              <a:buFontTx/>
              <a:buNone/>
            </a:pPr>
            <a:r>
              <a:rPr lang="cs-CZ" sz="2400" b="1" dirty="0"/>
              <a:t> </a:t>
            </a:r>
          </a:p>
          <a:p>
            <a:pPr eaLnBrk="1" hangingPunct="1">
              <a:buFontTx/>
              <a:buNone/>
            </a:pPr>
            <a:r>
              <a:rPr lang="cs-CZ" sz="2400" b="1" dirty="0"/>
              <a:t>Přitom je třeba zajistit rovnováhu mezi</a:t>
            </a:r>
          </a:p>
          <a:p>
            <a:pPr eaLnBrk="1" hangingPunct="1"/>
            <a:r>
              <a:rPr lang="cs-CZ" sz="2400" b="1" dirty="0"/>
              <a:t>rozsahem prací, časem, náklady a kvalitou,</a:t>
            </a:r>
          </a:p>
          <a:p>
            <a:pPr eaLnBrk="1" hangingPunct="1"/>
            <a:r>
              <a:rPr lang="cs-CZ" sz="2400" b="1" dirty="0"/>
              <a:t>zájmovými skupinami s různými požadavky a očekáváním,</a:t>
            </a:r>
          </a:p>
          <a:p>
            <a:pPr eaLnBrk="1" hangingPunct="1"/>
            <a:r>
              <a:rPr lang="cs-CZ" sz="2400" b="1" dirty="0"/>
              <a:t>stanovenými požadavky (potřebami) i nestanovenými požadavky (očekáváním).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CAD3C45-01E1-4717-81A6-994F4F5ED8B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9458" y="36512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F67D9A3-CBAF-4E88-B348-C982D7EF768D}" type="slidenum">
              <a:rPr lang="cs-CZ"/>
              <a:pPr eaLnBrk="1" hangingPunct="1"/>
              <a:t>21</a:t>
            </a:fld>
            <a:endParaRPr lang="cs-CZ" dirty="0"/>
          </a:p>
        </p:txBody>
      </p:sp>
      <p:sp>
        <p:nvSpPr>
          <p:cNvPr id="6349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6677025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008080"/>
                </a:solidFill>
              </a:rPr>
              <a:t>Charakteristické znaky </a:t>
            </a:r>
            <a:br>
              <a:rPr lang="cs-CZ" b="1" dirty="0">
                <a:solidFill>
                  <a:srgbClr val="008080"/>
                </a:solidFill>
              </a:rPr>
            </a:br>
            <a:r>
              <a:rPr lang="cs-CZ" b="1" dirty="0">
                <a:solidFill>
                  <a:srgbClr val="008080"/>
                </a:solidFill>
              </a:rPr>
              <a:t>projektového řízení</a:t>
            </a:r>
          </a:p>
        </p:txBody>
      </p:sp>
      <p:sp>
        <p:nvSpPr>
          <p:cNvPr id="6349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b="1" dirty="0"/>
              <a:t>celkovou zodpovědnost za výsledek má jediná osoba (projektový manažer);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/>
              <a:t>převládá soustředění na projekt ne na funkce;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/>
              <a:t>požaduje se koordinace aktivit různých nositelů, tj. lidí, útvarů a organizací;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/>
              <a:t>správné využívání integrovaného plánování a kontroly činností;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/>
              <a:t>využívání speciálních projektových technik.</a:t>
            </a:r>
          </a:p>
          <a:p>
            <a:pPr eaLnBrk="1" hangingPunct="1">
              <a:lnSpc>
                <a:spcPct val="90000"/>
              </a:lnSpc>
            </a:pPr>
            <a:endParaRPr lang="cs-CZ" sz="2400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sz="2400" b="1" dirty="0">
                <a:solidFill>
                  <a:srgbClr val="0000CC"/>
                </a:solidFill>
              </a:rPr>
              <a:t>Projektové řízení je metodou nového způsobu řízení změn v organizacích.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BFF05D9-AC78-4202-B3AC-BCB2DE035B4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9793EAB-DF78-439E-8589-D54B3CDBC212}" type="slidenum">
              <a:rPr lang="cs-CZ"/>
              <a:pPr eaLnBrk="1" hangingPunct="1"/>
              <a:t>22</a:t>
            </a:fld>
            <a:endParaRPr lang="cs-CZ" dirty="0"/>
          </a:p>
        </p:txBody>
      </p:sp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6943725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008080"/>
                </a:solidFill>
              </a:rPr>
              <a:t>Obsah projektového řízení</a:t>
            </a:r>
          </a:p>
        </p:txBody>
      </p:sp>
      <p:sp>
        <p:nvSpPr>
          <p:cNvPr id="6554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dirty="0"/>
              <a:t>Projektové řízení zahrnuje</a:t>
            </a:r>
          </a:p>
          <a:p>
            <a:pPr eaLnBrk="1" hangingPunct="1"/>
            <a:r>
              <a:rPr lang="cs-CZ" b="1" dirty="0"/>
              <a:t>identifikaci požadavků,</a:t>
            </a:r>
          </a:p>
          <a:p>
            <a:pPr eaLnBrk="1" hangingPunct="1"/>
            <a:r>
              <a:rPr lang="cs-CZ" b="1" dirty="0"/>
              <a:t>stanovaní jasných a dosažitelných cílů,</a:t>
            </a:r>
          </a:p>
          <a:p>
            <a:pPr eaLnBrk="1" hangingPunct="1"/>
            <a:r>
              <a:rPr lang="cs-CZ" b="1" dirty="0"/>
              <a:t>zajištění rovnováhy mezi konkurenčními požadavky kvality, rozsahu, času a nákladů projektu,</a:t>
            </a:r>
          </a:p>
          <a:p>
            <a:pPr eaLnBrk="1" hangingPunct="1"/>
            <a:r>
              <a:rPr lang="cs-CZ" b="1" dirty="0"/>
              <a:t>přizpůsobení specifikací, plánů a přístupu rozdílným zájmům a očekáváním různých zájmových skupin zahrnutých v projektu.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52124ED-C41F-4781-9149-6E7EBF8130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F1D4CB9-2A7A-45D4-9413-76EFA791ECBB}" type="slidenum">
              <a:rPr lang="cs-CZ"/>
              <a:pPr eaLnBrk="1" hangingPunct="1"/>
              <a:t>23</a:t>
            </a:fld>
            <a:endParaRPr lang="cs-CZ" dirty="0"/>
          </a:p>
        </p:txBody>
      </p:sp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8305800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008080"/>
                </a:solidFill>
              </a:rPr>
              <a:t>Cíle projektového řízení</a:t>
            </a:r>
          </a:p>
        </p:txBody>
      </p:sp>
      <p:sp>
        <p:nvSpPr>
          <p:cNvPr id="665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cs-CZ" b="1" dirty="0"/>
              <a:t>Rovnovážná pyramida projektu</a:t>
            </a:r>
          </a:p>
          <a:p>
            <a:pPr algn="ctr" eaLnBrk="1" hangingPunct="1">
              <a:buFontTx/>
              <a:buNone/>
            </a:pPr>
            <a:endParaRPr lang="cs-CZ" b="1" dirty="0"/>
          </a:p>
          <a:p>
            <a:pPr algn="ctr" eaLnBrk="1" hangingPunct="1">
              <a:buFontTx/>
              <a:buNone/>
            </a:pPr>
            <a:endParaRPr lang="cs-CZ" dirty="0"/>
          </a:p>
        </p:txBody>
      </p:sp>
      <p:grpSp>
        <p:nvGrpSpPr>
          <p:cNvPr id="66567" name="Group 4"/>
          <p:cNvGrpSpPr>
            <a:grpSpLocks/>
          </p:cNvGrpSpPr>
          <p:nvPr/>
        </p:nvGrpSpPr>
        <p:grpSpPr bwMode="auto">
          <a:xfrm>
            <a:off x="2711451" y="2708276"/>
            <a:ext cx="5832475" cy="3097213"/>
            <a:chOff x="2530" y="9696"/>
            <a:chExt cx="6446" cy="2024"/>
          </a:xfrm>
        </p:grpSpPr>
        <p:sp>
          <p:nvSpPr>
            <p:cNvPr id="66568" name="Text Box 5"/>
            <p:cNvSpPr txBox="1">
              <a:spLocks noChangeArrowheads="1"/>
            </p:cNvSpPr>
            <p:nvPr/>
          </p:nvSpPr>
          <p:spPr bwMode="auto">
            <a:xfrm>
              <a:off x="3970" y="10012"/>
              <a:ext cx="2177" cy="1290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endParaRPr lang="cs-CZ" dirty="0">
                <a:latin typeface="Times New Roman" pitchFamily="18" charset="0"/>
              </a:endParaRPr>
            </a:p>
          </p:txBody>
        </p:sp>
        <p:sp>
          <p:nvSpPr>
            <p:cNvPr id="66569" name="Line 6"/>
            <p:cNvSpPr>
              <a:spLocks noChangeShapeType="1"/>
            </p:cNvSpPr>
            <p:nvPr/>
          </p:nvSpPr>
          <p:spPr bwMode="auto">
            <a:xfrm flipH="1">
              <a:off x="3882" y="10106"/>
              <a:ext cx="1053" cy="9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6570" name="Line 7"/>
            <p:cNvSpPr>
              <a:spLocks noChangeShapeType="1"/>
            </p:cNvSpPr>
            <p:nvPr/>
          </p:nvSpPr>
          <p:spPr bwMode="auto">
            <a:xfrm>
              <a:off x="4958" y="10113"/>
              <a:ext cx="938" cy="6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6571" name="Line 8"/>
            <p:cNvSpPr>
              <a:spLocks noChangeShapeType="1"/>
            </p:cNvSpPr>
            <p:nvPr/>
          </p:nvSpPr>
          <p:spPr bwMode="auto">
            <a:xfrm>
              <a:off x="3853" y="11117"/>
              <a:ext cx="16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6572" name="Line 9"/>
            <p:cNvSpPr>
              <a:spLocks noChangeShapeType="1"/>
            </p:cNvSpPr>
            <p:nvPr/>
          </p:nvSpPr>
          <p:spPr bwMode="auto">
            <a:xfrm flipH="1">
              <a:off x="5468" y="10776"/>
              <a:ext cx="419" cy="3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6573" name="Line 10"/>
            <p:cNvSpPr>
              <a:spLocks noChangeShapeType="1"/>
            </p:cNvSpPr>
            <p:nvPr/>
          </p:nvSpPr>
          <p:spPr bwMode="auto">
            <a:xfrm>
              <a:off x="4941" y="10129"/>
              <a:ext cx="513" cy="9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6574" name="Text Box 11"/>
            <p:cNvSpPr txBox="1">
              <a:spLocks noChangeArrowheads="1"/>
            </p:cNvSpPr>
            <p:nvPr/>
          </p:nvSpPr>
          <p:spPr bwMode="auto">
            <a:xfrm>
              <a:off x="2530" y="11169"/>
              <a:ext cx="1625" cy="45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/>
              <a:r>
                <a:rPr lang="cs-CZ" sz="1600" b="1" dirty="0">
                  <a:latin typeface="Times New Roman" pitchFamily="18" charset="0"/>
                </a:rPr>
                <a:t>Čas</a:t>
              </a:r>
            </a:p>
          </p:txBody>
        </p:sp>
        <p:sp>
          <p:nvSpPr>
            <p:cNvPr id="66575" name="Text Box 12"/>
            <p:cNvSpPr txBox="1">
              <a:spLocks noChangeArrowheads="1"/>
            </p:cNvSpPr>
            <p:nvPr/>
          </p:nvSpPr>
          <p:spPr bwMode="auto">
            <a:xfrm>
              <a:off x="5209" y="11235"/>
              <a:ext cx="2009" cy="485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cs-CZ" sz="1600" b="1" dirty="0">
                  <a:latin typeface="Times New Roman" pitchFamily="18" charset="0"/>
                </a:rPr>
                <a:t>Zdroje (Náklady)</a:t>
              </a:r>
            </a:p>
          </p:txBody>
        </p:sp>
        <p:sp>
          <p:nvSpPr>
            <p:cNvPr id="66576" name="Text Box 13"/>
            <p:cNvSpPr txBox="1">
              <a:spLocks noChangeArrowheads="1"/>
            </p:cNvSpPr>
            <p:nvPr/>
          </p:nvSpPr>
          <p:spPr bwMode="auto">
            <a:xfrm>
              <a:off x="6131" y="10567"/>
              <a:ext cx="2845" cy="519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cs-CZ" sz="1600" b="1" dirty="0">
                  <a:latin typeface="Times New Roman" pitchFamily="18" charset="0"/>
                </a:rPr>
                <a:t>Výsledky (Kvalita, rozsah)</a:t>
              </a:r>
            </a:p>
            <a:p>
              <a:pPr eaLnBrk="1" hangingPunct="1"/>
              <a:endParaRPr lang="cs-CZ" sz="1600" dirty="0">
                <a:latin typeface="Times New Roman" pitchFamily="18" charset="0"/>
              </a:endParaRPr>
            </a:p>
          </p:txBody>
        </p:sp>
        <p:sp>
          <p:nvSpPr>
            <p:cNvPr id="66577" name="Text Box 14"/>
            <p:cNvSpPr txBox="1">
              <a:spLocks noChangeArrowheads="1"/>
            </p:cNvSpPr>
            <p:nvPr/>
          </p:nvSpPr>
          <p:spPr bwMode="auto">
            <a:xfrm>
              <a:off x="5360" y="9696"/>
              <a:ext cx="2360" cy="435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cs-CZ" sz="1600" b="1" dirty="0">
                  <a:latin typeface="Times New Roman" pitchFamily="18" charset="0"/>
                </a:rPr>
                <a:t>Uspokojení zákazníka</a:t>
              </a:r>
            </a:p>
          </p:txBody>
        </p:sp>
      </p:grpSp>
      <p:pic>
        <p:nvPicPr>
          <p:cNvPr id="16" name="Obrázek 15">
            <a:extLst>
              <a:ext uri="{FF2B5EF4-FFF2-40B4-BE49-F238E27FC236}">
                <a16:creationId xmlns:a16="http://schemas.microsoft.com/office/drawing/2014/main" id="{68FF5913-EC08-45D4-8BDD-F27FB057AA4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79D6CE0-4980-4FC6-BE55-C13BA8ACB6AA}" type="slidenum">
              <a:rPr lang="cs-CZ"/>
              <a:pPr eaLnBrk="1" hangingPunct="1"/>
              <a:t>24</a:t>
            </a:fld>
            <a:endParaRPr lang="cs-CZ" dirty="0"/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7124700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008080"/>
                </a:solidFill>
              </a:rPr>
              <a:t>Projektové cíle</a:t>
            </a:r>
          </a:p>
        </p:txBody>
      </p:sp>
      <p:sp>
        <p:nvSpPr>
          <p:cNvPr id="6759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b="1" dirty="0"/>
              <a:t>Projektové cíle se u jednotlivých projektů liší. V projektovém řízení se definuje celá hierarchie cílů od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b="1" dirty="0"/>
              <a:t>výstupů projektu,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b="1" dirty="0"/>
              <a:t>přes účel, který se má projektem dosáhnout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b="1" dirty="0"/>
              <a:t>po celkový cíl, ke kterému má daný projekt přispět v rámci strategie, kterou podporuje.</a:t>
            </a:r>
          </a:p>
          <a:p>
            <a:pPr eaLnBrk="1" hangingPunct="1">
              <a:lnSpc>
                <a:spcPct val="80000"/>
              </a:lnSpc>
            </a:pPr>
            <a:endParaRPr lang="cs-CZ" sz="2400" b="1" dirty="0"/>
          </a:p>
          <a:p>
            <a:pPr eaLnBrk="1" hangingPunct="1">
              <a:lnSpc>
                <a:spcPct val="80000"/>
              </a:lnSpc>
            </a:pPr>
            <a:r>
              <a:rPr lang="cs-CZ" sz="2400" b="1" dirty="0"/>
              <a:t>Z hlediska řízení konkrétního projektu však můžeme  zobecnit cíle na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b="1" dirty="0"/>
              <a:t>řízení rozsahu (projektu;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b="1" dirty="0"/>
              <a:t>řízení organizace (projektu);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b="1" dirty="0"/>
              <a:t>řízení kvality;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b="1" dirty="0"/>
              <a:t>řízení nákladů;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b="1" dirty="0"/>
              <a:t>řízení času.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32742B8-CBCD-4B8B-8BEA-ABF58564934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69C2193-78C3-4097-BD2D-A2BAABF59EA1}" type="slidenum">
              <a:rPr lang="cs-CZ"/>
              <a:pPr eaLnBrk="1" hangingPunct="1"/>
              <a:t>25</a:t>
            </a:fld>
            <a:endParaRPr lang="cs-CZ" dirty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7942263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 eaLnBrk="1" hangingPunct="1"/>
            <a:r>
              <a:rPr lang="cs-CZ" b="1" dirty="0">
                <a:solidFill>
                  <a:srgbClr val="008080"/>
                </a:solidFill>
              </a:rPr>
              <a:t>Projektové cíle</a:t>
            </a:r>
          </a:p>
        </p:txBody>
      </p:sp>
      <p:sp>
        <p:nvSpPr>
          <p:cNvPr id="7176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8749916"/>
              </p:ext>
            </p:extLst>
          </p:nvPr>
        </p:nvGraphicFramePr>
        <p:xfrm>
          <a:off x="838200" y="1917701"/>
          <a:ext cx="7942263" cy="405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kument" r:id="rId4" imgW="5785134" imgH="4158476" progId="Word.Document.8">
                  <p:embed/>
                </p:oleObj>
              </mc:Choice>
              <mc:Fallback>
                <p:oleObj name="Dokument" r:id="rId4" imgW="5785134" imgH="4158476" progId="Word.Document.8">
                  <p:embed/>
                  <p:pic>
                    <p:nvPicPr>
                      <p:cNvPr id="717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917701"/>
                        <a:ext cx="7942263" cy="40560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3673143C-C1B1-45A0-8D3E-9ACE65ABBFB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A26DE5E-D077-4FA4-B7EA-08F5ECF5C6E7}" type="slidenum">
              <a:rPr lang="cs-CZ"/>
              <a:pPr eaLnBrk="1" hangingPunct="1"/>
              <a:t>26</a:t>
            </a:fld>
            <a:endParaRPr lang="cs-CZ" dirty="0"/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/>
              <a:t>Definice úspěšného projektu</a:t>
            </a:r>
          </a:p>
        </p:txBody>
      </p:sp>
      <p:sp>
        <p:nvSpPr>
          <p:cNvPr id="6861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2400" b="1" dirty="0">
                <a:solidFill>
                  <a:srgbClr val="008080"/>
                </a:solidFill>
              </a:rPr>
              <a:t>Je dosaženo cíle projektu</a:t>
            </a:r>
          </a:p>
          <a:p>
            <a:pPr eaLnBrk="1" hangingPunct="1"/>
            <a:r>
              <a:rPr lang="cs-CZ" sz="2400" b="1" dirty="0">
                <a:solidFill>
                  <a:srgbClr val="008080"/>
                </a:solidFill>
              </a:rPr>
              <a:t>v požadované kvalitě</a:t>
            </a:r>
          </a:p>
          <a:p>
            <a:pPr eaLnBrk="1" hangingPunct="1"/>
            <a:r>
              <a:rPr lang="cs-CZ" sz="2400" b="1" dirty="0">
                <a:solidFill>
                  <a:srgbClr val="008080"/>
                </a:solidFill>
              </a:rPr>
              <a:t>v požadovaném termínu,</a:t>
            </a:r>
          </a:p>
          <a:p>
            <a:pPr eaLnBrk="1" hangingPunct="1"/>
            <a:r>
              <a:rPr lang="cs-CZ" sz="2400" b="1" dirty="0">
                <a:solidFill>
                  <a:srgbClr val="008080"/>
                </a:solidFill>
              </a:rPr>
              <a:t>s požadovaným rozpočtem.</a:t>
            </a:r>
          </a:p>
          <a:p>
            <a:pPr eaLnBrk="1" hangingPunct="1">
              <a:buFontTx/>
              <a:buNone/>
            </a:pPr>
            <a:endParaRPr lang="cs-CZ" sz="2400" b="1" dirty="0">
              <a:solidFill>
                <a:srgbClr val="008080"/>
              </a:solidFill>
            </a:endParaRPr>
          </a:p>
          <a:p>
            <a:pPr eaLnBrk="1" hangingPunct="1">
              <a:buFontTx/>
              <a:buNone/>
            </a:pPr>
            <a:r>
              <a:rPr lang="cs-CZ" sz="2400" b="1" dirty="0">
                <a:solidFill>
                  <a:srgbClr val="008080"/>
                </a:solidFill>
              </a:rPr>
              <a:t>Výsledky jsou schváleny</a:t>
            </a:r>
          </a:p>
          <a:p>
            <a:pPr eaLnBrk="1" hangingPunct="1"/>
            <a:r>
              <a:rPr lang="cs-CZ" sz="2400" b="1" dirty="0">
                <a:solidFill>
                  <a:srgbClr val="008080"/>
                </a:solidFill>
              </a:rPr>
              <a:t>projektovým týmem,</a:t>
            </a:r>
          </a:p>
          <a:p>
            <a:pPr eaLnBrk="1" hangingPunct="1"/>
            <a:r>
              <a:rPr lang="cs-CZ" sz="2400" b="1" dirty="0">
                <a:solidFill>
                  <a:srgbClr val="008080"/>
                </a:solidFill>
              </a:rPr>
              <a:t>zúčastněnými v projektu.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C430023-F0B5-4EB9-8897-F5F5B262CB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B4BCAAC-0950-431A-BE0C-6B57426ED9DE}" type="slidenum">
              <a:rPr lang="cs-CZ"/>
              <a:pPr eaLnBrk="1" hangingPunct="1"/>
              <a:t>27</a:t>
            </a:fld>
            <a:endParaRPr lang="cs-CZ" dirty="0"/>
          </a:p>
        </p:txBody>
      </p:sp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8943975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 eaLnBrk="1" hangingPunct="1"/>
            <a:r>
              <a:rPr lang="cs-CZ" b="1" dirty="0">
                <a:solidFill>
                  <a:srgbClr val="008080"/>
                </a:solidFill>
              </a:rPr>
              <a:t>Důvody</a:t>
            </a:r>
            <a:r>
              <a:rPr lang="cs-CZ" b="1" dirty="0"/>
              <a:t> </a:t>
            </a:r>
            <a:r>
              <a:rPr lang="cs-CZ" b="1" dirty="0">
                <a:solidFill>
                  <a:srgbClr val="008080"/>
                </a:solidFill>
              </a:rPr>
              <a:t>neúspěchu životaschopných projektů</a:t>
            </a:r>
          </a:p>
        </p:txBody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/>
          <a:lstStyle/>
          <a:p>
            <a:pPr algn="ctr" eaLnBrk="1" hangingPunct="1"/>
            <a:r>
              <a:rPr lang="cs-CZ" sz="2400" b="1" dirty="0">
                <a:solidFill>
                  <a:srgbClr val="008080"/>
                </a:solidFill>
              </a:rPr>
              <a:t>Nedostatek zdrojů na ukončení projektu (lidé, finance,..)</a:t>
            </a:r>
          </a:p>
          <a:p>
            <a:pPr algn="ctr" eaLnBrk="1" hangingPunct="1"/>
            <a:r>
              <a:rPr lang="cs-CZ" sz="2400" b="1" dirty="0">
                <a:solidFill>
                  <a:srgbClr val="008080"/>
                </a:solidFill>
              </a:rPr>
              <a:t>Nedostatek času na ukončení projektu</a:t>
            </a:r>
          </a:p>
          <a:p>
            <a:pPr algn="ctr" eaLnBrk="1" hangingPunct="1"/>
            <a:r>
              <a:rPr lang="cs-CZ" sz="2400" b="1" dirty="0">
                <a:solidFill>
                  <a:srgbClr val="008080"/>
                </a:solidFill>
              </a:rPr>
              <a:t>Nejasná očekávání z projektu – vedou k neúplným výsledkům</a:t>
            </a:r>
          </a:p>
          <a:p>
            <a:pPr algn="ctr" eaLnBrk="1" hangingPunct="1"/>
            <a:r>
              <a:rPr lang="cs-CZ" sz="2400" b="1" dirty="0">
                <a:solidFill>
                  <a:srgbClr val="008080"/>
                </a:solidFill>
              </a:rPr>
              <a:t>Rozdílná očekávání z projektu mezi zúčastněnými vedou k nespokojenosti s výsledky</a:t>
            </a:r>
          </a:p>
          <a:p>
            <a:pPr algn="ctr" eaLnBrk="1" hangingPunct="1">
              <a:buFontTx/>
              <a:buNone/>
            </a:pPr>
            <a:endParaRPr lang="cs-CZ" sz="2400" b="1" dirty="0">
              <a:solidFill>
                <a:srgbClr val="FF3300"/>
              </a:solidFill>
            </a:endParaRPr>
          </a:p>
          <a:p>
            <a:pPr algn="ctr" eaLnBrk="1" hangingPunct="1">
              <a:buFontTx/>
              <a:buNone/>
            </a:pPr>
            <a:r>
              <a:rPr lang="cs-CZ" sz="2400" b="1" dirty="0">
                <a:solidFill>
                  <a:srgbClr val="FF3300"/>
                </a:solidFill>
              </a:rPr>
              <a:t>První podmínka úspěšnosti projektu:</a:t>
            </a:r>
          </a:p>
          <a:p>
            <a:pPr algn="ctr" eaLnBrk="1" hangingPunct="1">
              <a:buFontTx/>
              <a:buNone/>
            </a:pPr>
            <a:r>
              <a:rPr lang="cs-CZ" sz="2400" b="1" dirty="0">
                <a:solidFill>
                  <a:srgbClr val="FF3300"/>
                </a:solidFill>
              </a:rPr>
              <a:t>jasně definovaný cíl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020AECF-B556-4763-91D0-11D93496D2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900257E-DE1F-46A0-998F-52DDDCA71275}" type="slidenum">
              <a:rPr lang="cs-CZ"/>
              <a:pPr eaLnBrk="1" hangingPunct="1"/>
              <a:t>28</a:t>
            </a:fld>
            <a:endParaRPr lang="cs-CZ" dirty="0"/>
          </a:p>
        </p:txBody>
      </p:sp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777875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008080"/>
                </a:solidFill>
              </a:rPr>
              <a:t>Obor projektového řízení </a:t>
            </a:r>
          </a:p>
        </p:txBody>
      </p:sp>
      <p:sp>
        <p:nvSpPr>
          <p:cNvPr id="706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389" y="1268413"/>
            <a:ext cx="8713787" cy="4824412"/>
          </a:xfrm>
          <a:solidFill>
            <a:srgbClr val="FFFF99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000" b="1" dirty="0"/>
              <a:t>Obor projektového řízení se jako vědní obor vyvíjí více jak 50 let.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b="1" dirty="0"/>
              <a:t>Snahou o jeho standardizaci  je </a:t>
            </a:r>
            <a:r>
              <a:rPr lang="cs-CZ" sz="2000" b="1" dirty="0">
                <a:solidFill>
                  <a:srgbClr val="0000FF"/>
                </a:solidFill>
              </a:rPr>
              <a:t>Kmen znalostí oboru projektového řízení - PMBOK</a:t>
            </a:r>
            <a:r>
              <a:rPr lang="cs-CZ" sz="2000" b="1" dirty="0"/>
              <a:t> (Project Management Body of Knowledge) zpracovaný Institutem PMI.</a:t>
            </a:r>
          </a:p>
          <a:p>
            <a:pPr eaLnBrk="1" hangingPunct="1">
              <a:lnSpc>
                <a:spcPct val="90000"/>
              </a:lnSpc>
            </a:pPr>
            <a:endParaRPr lang="cs-CZ" sz="2000" b="1" dirty="0"/>
          </a:p>
          <a:p>
            <a:pPr eaLnBrk="1" hangingPunct="1">
              <a:lnSpc>
                <a:spcPct val="90000"/>
              </a:lnSpc>
            </a:pPr>
            <a:r>
              <a:rPr lang="cs-CZ" sz="2000" b="1" dirty="0"/>
              <a:t>Podobné kmeny znalostí jsou vydány i jinými organizacemi, jako je např. Asociace projektového řízení ve Velké Británii (APM), IPMA, aj.</a:t>
            </a:r>
          </a:p>
          <a:p>
            <a:pPr eaLnBrk="1" hangingPunct="1">
              <a:lnSpc>
                <a:spcPct val="90000"/>
              </a:lnSpc>
            </a:pPr>
            <a:endParaRPr lang="cs-CZ" sz="2000" b="1" dirty="0"/>
          </a:p>
          <a:p>
            <a:pPr eaLnBrk="1" hangingPunct="1">
              <a:lnSpc>
                <a:spcPct val="90000"/>
              </a:lnSpc>
            </a:pPr>
            <a:r>
              <a:rPr lang="cs-CZ" sz="2000" b="1" dirty="0"/>
              <a:t>Z PMBOK vychází i norma ISO 10006 ke kvalitě v  projektovém řízení.</a:t>
            </a:r>
          </a:p>
          <a:p>
            <a:pPr eaLnBrk="1" hangingPunct="1">
              <a:lnSpc>
                <a:spcPct val="90000"/>
              </a:lnSpc>
            </a:pPr>
            <a:endParaRPr lang="cs-CZ" sz="2000" b="1" dirty="0"/>
          </a:p>
          <a:p>
            <a:pPr eaLnBrk="1" hangingPunct="1">
              <a:lnSpc>
                <a:spcPct val="90000"/>
              </a:lnSpc>
            </a:pPr>
            <a:r>
              <a:rPr lang="cs-CZ" sz="2000" b="1" dirty="0"/>
              <a:t>Kmen znalostí projektového řízení představuje klasifikaci oboru projektového řízení a přehled požadovaných znalostí v této oblasti.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41A5F92-4E2A-4FCA-84FF-925D412593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EA907E5-36F8-4EED-8444-A861EBB354A0}" type="slidenum">
              <a:rPr lang="cs-CZ"/>
              <a:pPr eaLnBrk="1" hangingPunct="1"/>
              <a:t>29</a:t>
            </a:fld>
            <a:endParaRPr lang="cs-CZ" dirty="0"/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008080"/>
                </a:solidFill>
              </a:rPr>
              <a:t>Oblasti znalosti projektového řízení podle</a:t>
            </a:r>
            <a:r>
              <a:rPr lang="cs-CZ" dirty="0">
                <a:solidFill>
                  <a:srgbClr val="008080"/>
                </a:solidFill>
              </a:rPr>
              <a:t> PMBOK (PMI)</a:t>
            </a:r>
          </a:p>
        </p:txBody>
      </p:sp>
      <p:sp>
        <p:nvSpPr>
          <p:cNvPr id="7271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cs-CZ" sz="2400" b="1" dirty="0">
                <a:solidFill>
                  <a:srgbClr val="008080"/>
                </a:solidFill>
              </a:rPr>
              <a:t>Řízení integrace projektu</a:t>
            </a:r>
          </a:p>
          <a:p>
            <a:pPr marL="533400" indent="-533400">
              <a:buFontTx/>
              <a:buAutoNum type="arabicPeriod"/>
            </a:pPr>
            <a:r>
              <a:rPr lang="cs-CZ" sz="2400" b="1" dirty="0">
                <a:solidFill>
                  <a:srgbClr val="008080"/>
                </a:solidFill>
              </a:rPr>
              <a:t>Řízení rozsahu prací projektu</a:t>
            </a:r>
          </a:p>
          <a:p>
            <a:pPr marL="533400" indent="-533400">
              <a:buFontTx/>
              <a:buAutoNum type="arabicPeriod"/>
            </a:pPr>
            <a:r>
              <a:rPr lang="cs-CZ" sz="2400" b="1" dirty="0">
                <a:solidFill>
                  <a:srgbClr val="008080"/>
                </a:solidFill>
              </a:rPr>
              <a:t>Řízení času v rámci projektu</a:t>
            </a:r>
          </a:p>
          <a:p>
            <a:pPr marL="533400" indent="-533400">
              <a:buFontTx/>
              <a:buAutoNum type="arabicPeriod"/>
            </a:pPr>
            <a:r>
              <a:rPr lang="cs-CZ" sz="2400" b="1" dirty="0">
                <a:solidFill>
                  <a:srgbClr val="008080"/>
                </a:solidFill>
              </a:rPr>
              <a:t>Řízení nákladů projektu</a:t>
            </a:r>
          </a:p>
          <a:p>
            <a:pPr marL="533400" indent="-533400">
              <a:buFontTx/>
              <a:buAutoNum type="arabicPeriod"/>
            </a:pPr>
            <a:r>
              <a:rPr lang="cs-CZ" sz="2400" b="1" dirty="0">
                <a:solidFill>
                  <a:srgbClr val="008080"/>
                </a:solidFill>
              </a:rPr>
              <a:t>Řízení jakosti v rámci projektu</a:t>
            </a:r>
          </a:p>
          <a:p>
            <a:pPr marL="533400" indent="-533400">
              <a:buFontTx/>
              <a:buAutoNum type="arabicPeriod"/>
            </a:pPr>
            <a:r>
              <a:rPr lang="cs-CZ" sz="2400" b="1" dirty="0">
                <a:solidFill>
                  <a:srgbClr val="008080"/>
                </a:solidFill>
              </a:rPr>
              <a:t>Řízení lidských zdrojů v projektu</a:t>
            </a:r>
          </a:p>
          <a:p>
            <a:pPr marL="533400" indent="-533400">
              <a:buFontTx/>
              <a:buAutoNum type="arabicPeriod"/>
            </a:pPr>
            <a:r>
              <a:rPr lang="cs-CZ" sz="2400" b="1" dirty="0">
                <a:solidFill>
                  <a:srgbClr val="008080"/>
                </a:solidFill>
              </a:rPr>
              <a:t>Řízení komunikace v rámci projektu</a:t>
            </a:r>
          </a:p>
          <a:p>
            <a:pPr marL="533400" indent="-533400">
              <a:buFontTx/>
              <a:buAutoNum type="arabicPeriod"/>
            </a:pPr>
            <a:r>
              <a:rPr lang="cs-CZ" sz="2400" b="1" dirty="0">
                <a:solidFill>
                  <a:srgbClr val="008080"/>
                </a:solidFill>
              </a:rPr>
              <a:t>Řízení rizik v projektu</a:t>
            </a:r>
          </a:p>
          <a:p>
            <a:pPr marL="533400" indent="-533400">
              <a:buFontTx/>
              <a:buAutoNum type="arabicPeriod"/>
            </a:pPr>
            <a:r>
              <a:rPr lang="cs-CZ" sz="2400" b="1" dirty="0">
                <a:solidFill>
                  <a:srgbClr val="008080"/>
                </a:solidFill>
              </a:rPr>
              <a:t>Řízení obstarávání v rámci projektu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DA9B0BF-CE5E-4549-A8AA-045C6AF5B08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39704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0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28808" y="2135217"/>
            <a:ext cx="4573076" cy="24712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>
                <a:latin typeface="Arial" panose="020B0604020202020204" pitchFamily="34" charset="0"/>
                <a:cs typeface="Arial" panose="020B0604020202020204" pitchFamily="34" charset="0"/>
              </a:rPr>
              <a:t>Projektové řízení </a:t>
            </a:r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při implementaci strategie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223030" y="3262466"/>
            <a:ext cx="4784758" cy="15184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buFontTx/>
              <a:buChar char="•"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Definice projektu</a:t>
            </a:r>
          </a:p>
          <a:p>
            <a:pPr marL="533400" indent="-533400">
              <a:buFontTx/>
              <a:buChar char="•"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Klasifikace projektů</a:t>
            </a:r>
          </a:p>
          <a:p>
            <a:pPr marL="533400" indent="-533400">
              <a:buFontTx/>
              <a:buChar char="•"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Projektové řízení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184212" y="4021689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469411A-465B-43E4-A97E-FC454885F035}" type="slidenum">
              <a:rPr lang="cs-CZ"/>
              <a:pPr eaLnBrk="1" hangingPunct="1"/>
              <a:t>30</a:t>
            </a:fld>
            <a:endParaRPr lang="cs-CZ" dirty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98438"/>
            <a:ext cx="8210550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008080"/>
                </a:solidFill>
              </a:rPr>
              <a:t>PMBOK: </a:t>
            </a:r>
            <a:br>
              <a:rPr lang="cs-CZ" b="1" dirty="0">
                <a:solidFill>
                  <a:srgbClr val="008080"/>
                </a:solidFill>
              </a:rPr>
            </a:br>
            <a:r>
              <a:rPr lang="cs-CZ" b="1" dirty="0">
                <a:solidFill>
                  <a:srgbClr val="008080"/>
                </a:solidFill>
              </a:rPr>
              <a:t>Oblasti znalostí projektového řízení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cs-CZ" dirty="0"/>
              <a:t>Oblasti:</a:t>
            </a:r>
          </a:p>
        </p:txBody>
      </p:sp>
      <p:sp>
        <p:nvSpPr>
          <p:cNvPr id="8200" name="Rectangle 4"/>
          <p:cNvSpPr>
            <a:spLocks noChangeArrowheads="1"/>
          </p:cNvSpPr>
          <p:nvPr/>
        </p:nvSpPr>
        <p:spPr bwMode="auto">
          <a:xfrm>
            <a:off x="1524001" y="20394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819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290895"/>
              </p:ext>
            </p:extLst>
          </p:nvPr>
        </p:nvGraphicFramePr>
        <p:xfrm>
          <a:off x="1919288" y="2276476"/>
          <a:ext cx="8280400" cy="333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Dokument" r:id="rId4" imgW="5993226" imgH="2415126" progId="Word.Document.8">
                  <p:embed/>
                </p:oleObj>
              </mc:Choice>
              <mc:Fallback>
                <p:oleObj name="Dokument" r:id="rId4" imgW="5993226" imgH="2415126" progId="Word.Document.8">
                  <p:embed/>
                  <p:pic>
                    <p:nvPicPr>
                      <p:cNvPr id="819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2276476"/>
                        <a:ext cx="8280400" cy="333057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Obrázek 7">
            <a:extLst>
              <a:ext uri="{FF2B5EF4-FFF2-40B4-BE49-F238E27FC236}">
                <a16:creationId xmlns:a16="http://schemas.microsoft.com/office/drawing/2014/main" id="{7A940512-E383-4BD9-9F5A-D57FEB373C1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75CF001-81D6-41EB-8ACE-C4D22472710A}" type="slidenum">
              <a:rPr lang="cs-CZ"/>
              <a:pPr eaLnBrk="1" hangingPunct="1"/>
              <a:t>31</a:t>
            </a:fld>
            <a:endParaRPr lang="cs-CZ" dirty="0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8991600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cs-CZ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Životní cyklus projektu a jeho fáze</a:t>
            </a:r>
          </a:p>
        </p:txBody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dirty="0"/>
              <a:t>	Projekt jako sled jedinečných aktivit se dělí na fáze, které lze dále členit na etapy.</a:t>
            </a:r>
            <a:r>
              <a:rPr lang="cs-CZ" sz="2000" b="1" dirty="0"/>
              <a:t> </a:t>
            </a:r>
          </a:p>
          <a:p>
            <a:pPr eaLnBrk="1" hangingPunct="1">
              <a:lnSpc>
                <a:spcPct val="80000"/>
              </a:lnSpc>
            </a:pPr>
            <a:endParaRPr lang="cs-CZ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b="1" dirty="0">
                <a:solidFill>
                  <a:srgbClr val="FF3300"/>
                </a:solidFill>
              </a:rPr>
              <a:t>Životní cyklus projektu</a:t>
            </a:r>
            <a:r>
              <a:rPr lang="cs-CZ" sz="2000" dirty="0">
                <a:solidFill>
                  <a:srgbClr val="FF3300"/>
                </a:solidFill>
              </a:rPr>
              <a:t> </a:t>
            </a:r>
            <a:r>
              <a:rPr lang="cs-CZ" sz="2000" dirty="0"/>
              <a:t>(project life cycle)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představuje sled jednotlivých fází od zahájení po ukončení projektu. Výstupem projektu i každé jeho fáze je určitý „</a:t>
            </a:r>
            <a:r>
              <a:rPr lang="cs-CZ" sz="2000" dirty="0">
                <a:solidFill>
                  <a:srgbClr val="0066FF"/>
                </a:solidFill>
              </a:rPr>
              <a:t>předmět dodávky</a:t>
            </a:r>
            <a:r>
              <a:rPr lang="cs-CZ" sz="2000" dirty="0"/>
              <a:t>“, celý projekt během svého průběhu prochází významnými časovými okamžiky, tzv. </a:t>
            </a:r>
            <a:r>
              <a:rPr lang="cs-CZ" sz="2000" dirty="0">
                <a:solidFill>
                  <a:srgbClr val="0066FF"/>
                </a:solidFill>
              </a:rPr>
              <a:t>milníky</a:t>
            </a:r>
            <a:r>
              <a:rPr lang="cs-CZ" sz="2000" dirty="0"/>
              <a:t>.</a:t>
            </a:r>
            <a:endParaRPr lang="cs-CZ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b="1" dirty="0">
                <a:solidFill>
                  <a:srgbClr val="FF3300"/>
                </a:solidFill>
              </a:rPr>
              <a:t>Předmět dodávky </a:t>
            </a:r>
            <a:endParaRPr lang="cs-CZ" sz="2000" dirty="0">
              <a:solidFill>
                <a:srgbClr val="FF33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je hmatatelný, ověřitelný produkt práce jako např. studie proveditelnosti, detailní návrh, fungující prototyp.</a:t>
            </a:r>
          </a:p>
          <a:p>
            <a:pPr eaLnBrk="1" hangingPunct="1">
              <a:lnSpc>
                <a:spcPct val="80000"/>
              </a:lnSpc>
            </a:pPr>
            <a:endParaRPr lang="cs-CZ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b="1" dirty="0">
                <a:solidFill>
                  <a:srgbClr val="FF3300"/>
                </a:solidFill>
              </a:rPr>
              <a:t>Milník </a:t>
            </a:r>
            <a:endParaRPr lang="cs-CZ" sz="2000" dirty="0">
              <a:solidFill>
                <a:srgbClr val="FF33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je důležitá událost v projektu, např. ukončení projektové fáze.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6DB08FC-FB5B-4899-8120-F66949BEE2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3F66F20-48A2-4188-BD23-DBE4A6D57A18}" type="slidenum">
              <a:rPr lang="cs-CZ"/>
              <a:pPr eaLnBrk="1" hangingPunct="1"/>
              <a:t>32</a:t>
            </a:fld>
            <a:endParaRPr lang="cs-CZ" dirty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9324976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sz="2800" b="1" dirty="0">
                <a:solidFill>
                  <a:srgbClr val="008080"/>
                </a:solidFill>
              </a:rPr>
              <a:t>Typický průběh čerpání zdrojů během životního cyklu projektu</a:t>
            </a:r>
            <a:r>
              <a:rPr lang="cs-CZ" dirty="0">
                <a:solidFill>
                  <a:srgbClr val="008080"/>
                </a:solidFill>
              </a:rPr>
              <a:t> </a:t>
            </a: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/>
            <a:r>
              <a:rPr lang="cs-CZ" dirty="0">
                <a:solidFill>
                  <a:srgbClr val="008080"/>
                </a:solidFill>
              </a:rPr>
              <a:t>ŽC</a:t>
            </a:r>
          </a:p>
        </p:txBody>
      </p:sp>
      <p:sp>
        <p:nvSpPr>
          <p:cNvPr id="9224" name="Rectangle 5"/>
          <p:cNvSpPr>
            <a:spLocks noChangeArrowheads="1"/>
          </p:cNvSpPr>
          <p:nvPr/>
        </p:nvSpPr>
        <p:spPr bwMode="auto">
          <a:xfrm>
            <a:off x="1524001" y="19632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1924051" y="1943100"/>
          <a:ext cx="8239125" cy="401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Dokument" r:id="rId4" imgW="5267598" imgH="2562145" progId="Word.Document.8">
                  <p:embed/>
                </p:oleObj>
              </mc:Choice>
              <mc:Fallback>
                <p:oleObj name="Dokument" r:id="rId4" imgW="5267598" imgH="2562145" progId="Word.Document.8">
                  <p:embed/>
                  <p:pic>
                    <p:nvPicPr>
                      <p:cNvPr id="921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4051" y="1943100"/>
                        <a:ext cx="8239125" cy="401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Obrázek 6">
            <a:extLst>
              <a:ext uri="{FF2B5EF4-FFF2-40B4-BE49-F238E27FC236}">
                <a16:creationId xmlns:a16="http://schemas.microsoft.com/office/drawing/2014/main" id="{86F009B1-50BC-4244-97C1-A6BAD7C2877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1006AE8-7485-4F98-9704-0858F66037EC}" type="slidenum">
              <a:rPr lang="cs-CZ"/>
              <a:pPr eaLnBrk="1" hangingPunct="1"/>
              <a:t>33</a:t>
            </a:fld>
            <a:endParaRPr lang="cs-CZ" dirty="0"/>
          </a:p>
        </p:txBody>
      </p:sp>
      <p:sp>
        <p:nvSpPr>
          <p:cNvPr id="102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6572250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dirty="0">
                <a:solidFill>
                  <a:srgbClr val="008080"/>
                </a:solidFill>
              </a:rPr>
              <a:t>Projektový cyklus jinak</a:t>
            </a:r>
          </a:p>
        </p:txBody>
      </p:sp>
      <p:sp>
        <p:nvSpPr>
          <p:cNvPr id="10248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1024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0166738"/>
              </p:ext>
            </p:extLst>
          </p:nvPr>
        </p:nvGraphicFramePr>
        <p:xfrm>
          <a:off x="1846262" y="2409210"/>
          <a:ext cx="8135938" cy="318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Fotografie" r:id="rId4" imgW="7392432" imgH="2629267" progId="MSPhotoEd.3">
                  <p:embed/>
                </p:oleObj>
              </mc:Choice>
              <mc:Fallback>
                <p:oleObj name="Fotografie" r:id="rId4" imgW="7392432" imgH="2629267" progId="MSPhotoEd.3">
                  <p:embed/>
                  <p:pic>
                    <p:nvPicPr>
                      <p:cNvPr id="1024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6262" y="2409210"/>
                        <a:ext cx="8135938" cy="31892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Obrázek 6">
            <a:extLst>
              <a:ext uri="{FF2B5EF4-FFF2-40B4-BE49-F238E27FC236}">
                <a16:creationId xmlns:a16="http://schemas.microsoft.com/office/drawing/2014/main" id="{E20B0308-603B-45DA-BE03-7D8778B23D8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DEEB4AF-1470-4818-8973-1112B9D27BBD}" type="slidenum">
              <a:rPr lang="cs-CZ"/>
              <a:pPr eaLnBrk="1" hangingPunct="1"/>
              <a:t>34</a:t>
            </a:fld>
            <a:endParaRPr lang="cs-CZ" dirty="0"/>
          </a:p>
        </p:txBody>
      </p:sp>
      <p:sp>
        <p:nvSpPr>
          <p:cNvPr id="112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2525" y="434792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 eaLnBrk="1" hangingPunct="1"/>
            <a:r>
              <a:rPr lang="cs-CZ" sz="3200" b="1" dirty="0">
                <a:solidFill>
                  <a:srgbClr val="008080"/>
                </a:solidFill>
              </a:rPr>
              <a:t>Způsoby řazení fází </a:t>
            </a:r>
          </a:p>
        </p:txBody>
      </p:sp>
      <p:sp>
        <p:nvSpPr>
          <p:cNvPr id="11272" name="Rectangle 6"/>
          <p:cNvSpPr>
            <a:spLocks noChangeArrowheads="1"/>
          </p:cNvSpPr>
          <p:nvPr/>
        </p:nvSpPr>
        <p:spPr bwMode="auto">
          <a:xfrm>
            <a:off x="1524001" y="15822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11266" name="Object 5"/>
          <p:cNvGraphicFramePr>
            <a:graphicFrameLocks noChangeAspect="1"/>
          </p:cNvGraphicFramePr>
          <p:nvPr/>
        </p:nvGraphicFramePr>
        <p:xfrm>
          <a:off x="2208213" y="1773239"/>
          <a:ext cx="5688012" cy="425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Dokument" r:id="rId4" imgW="4439229" imgH="3322287" progId="Word.Document.8">
                  <p:embed/>
                </p:oleObj>
              </mc:Choice>
              <mc:Fallback>
                <p:oleObj name="Dokument" r:id="rId4" imgW="4439229" imgH="3322287" progId="Word.Document.8">
                  <p:embed/>
                  <p:pic>
                    <p:nvPicPr>
                      <p:cNvPr id="1126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3" y="1773239"/>
                        <a:ext cx="5688012" cy="425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101EC02D-3407-4E46-9026-A6C4AD1D007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C083708-0B53-4B36-AFCD-91E7260D6A0E}" type="slidenum">
              <a:rPr lang="cs-CZ"/>
              <a:pPr eaLnBrk="1" hangingPunct="1"/>
              <a:t>35</a:t>
            </a:fld>
            <a:endParaRPr lang="cs-CZ" dirty="0"/>
          </a:p>
        </p:txBody>
      </p:sp>
      <p:sp>
        <p:nvSpPr>
          <p:cNvPr id="122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7572375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sz="2800" b="1" dirty="0">
                <a:solidFill>
                  <a:srgbClr val="008080"/>
                </a:solidFill>
              </a:rPr>
              <a:t>Společné charakteristiky životního cyklu projektu</a:t>
            </a:r>
            <a:r>
              <a:rPr lang="cs-CZ" sz="2800" dirty="0">
                <a:solidFill>
                  <a:srgbClr val="008080"/>
                </a:solidFill>
              </a:rPr>
              <a:t> </a:t>
            </a:r>
          </a:p>
        </p:txBody>
      </p:sp>
      <p:sp>
        <p:nvSpPr>
          <p:cNvPr id="12296" name="Rectangle 5"/>
          <p:cNvSpPr>
            <a:spLocks noChangeArrowheads="1"/>
          </p:cNvSpPr>
          <p:nvPr/>
        </p:nvSpPr>
        <p:spPr bwMode="auto">
          <a:xfrm>
            <a:off x="1524001" y="17584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4305046"/>
              </p:ext>
            </p:extLst>
          </p:nvPr>
        </p:nvGraphicFramePr>
        <p:xfrm>
          <a:off x="838200" y="1943100"/>
          <a:ext cx="8137526" cy="43132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Dokument" r:id="rId4" imgW="5758925" imgH="2976179" progId="Word.Document.8">
                  <p:embed/>
                </p:oleObj>
              </mc:Choice>
              <mc:Fallback>
                <p:oleObj name="Dokument" r:id="rId4" imgW="5758925" imgH="2976179" progId="Word.Document.8">
                  <p:embed/>
                  <p:pic>
                    <p:nvPicPr>
                      <p:cNvPr id="1229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943100"/>
                        <a:ext cx="8137526" cy="4313236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299A85FC-BFB9-45D8-B6A2-1ACB98F7991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AAB886A-CFC9-4A4F-8F7C-EFFF83E15AFE}" type="slidenum">
              <a:rPr lang="cs-CZ"/>
              <a:pPr eaLnBrk="1" hangingPunct="1"/>
              <a:t>36</a:t>
            </a:fld>
            <a:endParaRPr lang="cs-CZ" dirty="0"/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8180388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 eaLnBrk="1" hangingPunct="1"/>
            <a:r>
              <a:rPr lang="cs-CZ" sz="2800" b="1" dirty="0">
                <a:solidFill>
                  <a:srgbClr val="008080"/>
                </a:solidFill>
              </a:rPr>
              <a:t>Typická posloupnost fází životního cyklu projektu</a:t>
            </a:r>
            <a:r>
              <a:rPr lang="cs-CZ" sz="2800" dirty="0">
                <a:solidFill>
                  <a:srgbClr val="008080"/>
                </a:solidFill>
              </a:rPr>
              <a:t> </a:t>
            </a:r>
          </a:p>
        </p:txBody>
      </p:sp>
      <p:sp>
        <p:nvSpPr>
          <p:cNvPr id="13320" name="Rectangle 4"/>
          <p:cNvSpPr>
            <a:spLocks noChangeArrowheads="1"/>
          </p:cNvSpPr>
          <p:nvPr/>
        </p:nvSpPr>
        <p:spPr bwMode="auto">
          <a:xfrm>
            <a:off x="1524001" y="14536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1331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8149282"/>
              </p:ext>
            </p:extLst>
          </p:nvPr>
        </p:nvGraphicFramePr>
        <p:xfrm>
          <a:off x="704850" y="1768474"/>
          <a:ext cx="8313738" cy="47201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Dokument" r:id="rId4" imgW="5716257" imgH="3585274" progId="Word.Document.8">
                  <p:embed/>
                </p:oleObj>
              </mc:Choice>
              <mc:Fallback>
                <p:oleObj name="Dokument" r:id="rId4" imgW="5716257" imgH="3585274" progId="Word.Document.8">
                  <p:embed/>
                  <p:pic>
                    <p:nvPicPr>
                      <p:cNvPr id="1331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50" y="1768474"/>
                        <a:ext cx="8313738" cy="472015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1A02EFF3-D9C4-4712-81D2-7B52DA7CBA2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7999" y="510407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EA794EC-A709-48FD-8BCA-68B6CFD55795}" type="slidenum">
              <a:rPr lang="cs-CZ"/>
              <a:pPr eaLnBrk="1" hangingPunct="1"/>
              <a:t>37</a:t>
            </a:fld>
            <a:endParaRPr lang="cs-CZ" dirty="0"/>
          </a:p>
        </p:txBody>
      </p:sp>
      <p:sp>
        <p:nvSpPr>
          <p:cNvPr id="1434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008080"/>
                </a:solidFill>
              </a:rPr>
              <a:t>Životní cyklus produktu (výrobku)</a:t>
            </a:r>
          </a:p>
        </p:txBody>
      </p:sp>
      <p:sp>
        <p:nvSpPr>
          <p:cNvPr id="14344" name="Rectangle 4"/>
          <p:cNvSpPr>
            <a:spLocks noChangeArrowheads="1"/>
          </p:cNvSpPr>
          <p:nvPr/>
        </p:nvSpPr>
        <p:spPr bwMode="auto">
          <a:xfrm>
            <a:off x="1524001" y="20394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1433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4047875"/>
              </p:ext>
            </p:extLst>
          </p:nvPr>
        </p:nvGraphicFramePr>
        <p:xfrm>
          <a:off x="1616366" y="2568576"/>
          <a:ext cx="8031163" cy="316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Dokument" r:id="rId4" imgW="6107318" imgH="2411881" progId="Word.Document.8">
                  <p:embed/>
                </p:oleObj>
              </mc:Choice>
              <mc:Fallback>
                <p:oleObj name="Dokument" r:id="rId4" imgW="6107318" imgH="2411881" progId="Word.Document.8">
                  <p:embed/>
                  <p:pic>
                    <p:nvPicPr>
                      <p:cNvPr id="1433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366" y="2568576"/>
                        <a:ext cx="8031163" cy="31607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264CCB87-D792-444F-A10A-6696CBD943A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55D218E-1831-4552-B95B-7CBEA39EA2E5}" type="slidenum">
              <a:rPr lang="cs-CZ"/>
              <a:pPr eaLnBrk="1" hangingPunct="1"/>
              <a:t>38</a:t>
            </a:fld>
            <a:endParaRPr lang="cs-CZ" dirty="0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8629650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008080"/>
                </a:solidFill>
              </a:rPr>
              <a:t>Fáze</a:t>
            </a:r>
            <a:r>
              <a:rPr lang="cs-CZ" b="1" dirty="0"/>
              <a:t> </a:t>
            </a:r>
            <a:r>
              <a:rPr lang="cs-CZ" b="1" dirty="0">
                <a:solidFill>
                  <a:srgbClr val="008080"/>
                </a:solidFill>
              </a:rPr>
              <a:t>projektového cyklu</a:t>
            </a:r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6509987"/>
              </p:ext>
            </p:extLst>
          </p:nvPr>
        </p:nvGraphicFramePr>
        <p:xfrm>
          <a:off x="923926" y="2232819"/>
          <a:ext cx="8816975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Dokument" r:id="rId4" imgW="6009848" imgH="2450826" progId="Word.Document.8">
                  <p:embed/>
                </p:oleObj>
              </mc:Choice>
              <mc:Fallback>
                <p:oleObj name="Dokument" r:id="rId4" imgW="6009848" imgH="2450826" progId="Word.Document.8">
                  <p:embed/>
                  <p:pic>
                    <p:nvPicPr>
                      <p:cNvPr id="1536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926" y="2232819"/>
                        <a:ext cx="8816975" cy="358140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8AA0A136-DC10-4170-829D-2DCEA940B67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ED004F1-3611-4914-8ED6-BE29F2A55E4D}" type="slidenum">
              <a:rPr lang="cs-CZ"/>
              <a:pPr eaLnBrk="1" hangingPunct="1"/>
              <a:t>39</a:t>
            </a:fld>
            <a:endParaRPr lang="cs-CZ" dirty="0"/>
          </a:p>
        </p:txBody>
      </p:sp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130175"/>
            <a:ext cx="8229600" cy="92233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cs-CZ" b="1" dirty="0">
                <a:solidFill>
                  <a:srgbClr val="008080"/>
                </a:solidFill>
              </a:rPr>
              <a:t>Životní cyklus projektu ve stavebnictví</a:t>
            </a:r>
          </a:p>
        </p:txBody>
      </p:sp>
      <p:sp>
        <p:nvSpPr>
          <p:cNvPr id="76807" name="Text Box 8"/>
          <p:cNvSpPr txBox="1">
            <a:spLocks noChangeArrowheads="1"/>
          </p:cNvSpPr>
          <p:nvPr/>
        </p:nvSpPr>
        <p:spPr bwMode="auto">
          <a:xfrm>
            <a:off x="4151313" y="6165851"/>
            <a:ext cx="1873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dirty="0"/>
          </a:p>
        </p:txBody>
      </p:sp>
      <p:sp>
        <p:nvSpPr>
          <p:cNvPr id="76808" name="Text Box 11"/>
          <p:cNvSpPr txBox="1">
            <a:spLocks noChangeArrowheads="1"/>
          </p:cNvSpPr>
          <p:nvPr/>
        </p:nvSpPr>
        <p:spPr bwMode="auto">
          <a:xfrm>
            <a:off x="8112126" y="6165851"/>
            <a:ext cx="9366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dirty="0"/>
          </a:p>
        </p:txBody>
      </p:sp>
      <p:grpSp>
        <p:nvGrpSpPr>
          <p:cNvPr id="76809" name="Group 26"/>
          <p:cNvGrpSpPr>
            <a:grpSpLocks/>
          </p:cNvGrpSpPr>
          <p:nvPr/>
        </p:nvGrpSpPr>
        <p:grpSpPr bwMode="auto">
          <a:xfrm>
            <a:off x="1992314" y="1700213"/>
            <a:ext cx="7272337" cy="4278312"/>
            <a:chOff x="295" y="1071"/>
            <a:chExt cx="4581" cy="2695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76810" name="Line 4"/>
            <p:cNvSpPr>
              <a:spLocks noChangeShapeType="1"/>
            </p:cNvSpPr>
            <p:nvPr/>
          </p:nvSpPr>
          <p:spPr bwMode="auto">
            <a:xfrm flipV="1">
              <a:off x="295" y="3475"/>
              <a:ext cx="449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76811" name="Line 5"/>
            <p:cNvSpPr>
              <a:spLocks noChangeShapeType="1"/>
            </p:cNvSpPr>
            <p:nvPr/>
          </p:nvSpPr>
          <p:spPr bwMode="auto">
            <a:xfrm flipV="1">
              <a:off x="295" y="1162"/>
              <a:ext cx="0" cy="2314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76812" name="Freeform 6"/>
            <p:cNvSpPr>
              <a:spLocks/>
            </p:cNvSpPr>
            <p:nvPr/>
          </p:nvSpPr>
          <p:spPr bwMode="auto">
            <a:xfrm>
              <a:off x="340" y="1661"/>
              <a:ext cx="4399" cy="1815"/>
            </a:xfrm>
            <a:custGeom>
              <a:avLst/>
              <a:gdLst>
                <a:gd name="T0" fmla="*/ 0 w 3991"/>
                <a:gd name="T1" fmla="*/ 1776 h 1776"/>
                <a:gd name="T2" fmla="*/ 544 w 3991"/>
                <a:gd name="T3" fmla="*/ 1730 h 1776"/>
                <a:gd name="T4" fmla="*/ 1088 w 3991"/>
                <a:gd name="T5" fmla="*/ 1549 h 1776"/>
                <a:gd name="T6" fmla="*/ 1678 w 3991"/>
                <a:gd name="T7" fmla="*/ 1231 h 1776"/>
                <a:gd name="T8" fmla="*/ 2177 w 3991"/>
                <a:gd name="T9" fmla="*/ 778 h 1776"/>
                <a:gd name="T10" fmla="*/ 2494 w 3991"/>
                <a:gd name="T11" fmla="*/ 415 h 1776"/>
                <a:gd name="T12" fmla="*/ 2721 w 3991"/>
                <a:gd name="T13" fmla="*/ 233 h 1776"/>
                <a:gd name="T14" fmla="*/ 3220 w 3991"/>
                <a:gd name="T15" fmla="*/ 52 h 1776"/>
                <a:gd name="T16" fmla="*/ 3719 w 3991"/>
                <a:gd name="T17" fmla="*/ 7 h 1776"/>
                <a:gd name="T18" fmla="*/ 3991 w 3991"/>
                <a:gd name="T19" fmla="*/ 7 h 177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991"/>
                <a:gd name="T31" fmla="*/ 0 h 1776"/>
                <a:gd name="T32" fmla="*/ 3991 w 3991"/>
                <a:gd name="T33" fmla="*/ 1776 h 177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991" h="1776">
                  <a:moveTo>
                    <a:pt x="0" y="1776"/>
                  </a:moveTo>
                  <a:cubicBezTo>
                    <a:pt x="181" y="1772"/>
                    <a:pt x="363" y="1768"/>
                    <a:pt x="544" y="1730"/>
                  </a:cubicBezTo>
                  <a:cubicBezTo>
                    <a:pt x="725" y="1692"/>
                    <a:pt x="899" y="1632"/>
                    <a:pt x="1088" y="1549"/>
                  </a:cubicBezTo>
                  <a:cubicBezTo>
                    <a:pt x="1277" y="1466"/>
                    <a:pt x="1497" y="1359"/>
                    <a:pt x="1678" y="1231"/>
                  </a:cubicBezTo>
                  <a:cubicBezTo>
                    <a:pt x="1859" y="1103"/>
                    <a:pt x="2041" y="914"/>
                    <a:pt x="2177" y="778"/>
                  </a:cubicBezTo>
                  <a:cubicBezTo>
                    <a:pt x="2313" y="642"/>
                    <a:pt x="2403" y="506"/>
                    <a:pt x="2494" y="415"/>
                  </a:cubicBezTo>
                  <a:cubicBezTo>
                    <a:pt x="2585" y="324"/>
                    <a:pt x="2600" y="293"/>
                    <a:pt x="2721" y="233"/>
                  </a:cubicBezTo>
                  <a:cubicBezTo>
                    <a:pt x="2842" y="173"/>
                    <a:pt x="3054" y="90"/>
                    <a:pt x="3220" y="52"/>
                  </a:cubicBezTo>
                  <a:cubicBezTo>
                    <a:pt x="3386" y="14"/>
                    <a:pt x="3591" y="14"/>
                    <a:pt x="3719" y="7"/>
                  </a:cubicBezTo>
                  <a:cubicBezTo>
                    <a:pt x="3847" y="0"/>
                    <a:pt x="3919" y="3"/>
                    <a:pt x="3991" y="7"/>
                  </a:cubicBezTo>
                </a:path>
              </a:pathLst>
            </a:custGeom>
            <a:grpFill/>
            <a:ln w="28575" cmpd="sng">
              <a:solidFill>
                <a:srgbClr val="0000FF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76813" name="Text Box 7"/>
            <p:cNvSpPr txBox="1">
              <a:spLocks noChangeArrowheads="1"/>
            </p:cNvSpPr>
            <p:nvPr/>
          </p:nvSpPr>
          <p:spPr bwMode="auto">
            <a:xfrm>
              <a:off x="340" y="3566"/>
              <a:ext cx="998" cy="2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400" dirty="0"/>
                <a:t>Proveditelnost</a:t>
              </a:r>
            </a:p>
          </p:txBody>
        </p:sp>
        <p:sp>
          <p:nvSpPr>
            <p:cNvPr id="76814" name="Text Box 9"/>
            <p:cNvSpPr txBox="1">
              <a:spLocks noChangeArrowheads="1"/>
            </p:cNvSpPr>
            <p:nvPr/>
          </p:nvSpPr>
          <p:spPr bwMode="auto">
            <a:xfrm>
              <a:off x="1474" y="3566"/>
              <a:ext cx="816" cy="2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400" dirty="0"/>
                <a:t>Plán a návrh</a:t>
              </a:r>
            </a:p>
          </p:txBody>
        </p:sp>
        <p:sp>
          <p:nvSpPr>
            <p:cNvPr id="76815" name="Text Box 10"/>
            <p:cNvSpPr txBox="1">
              <a:spLocks noChangeArrowheads="1"/>
            </p:cNvSpPr>
            <p:nvPr/>
          </p:nvSpPr>
          <p:spPr bwMode="auto">
            <a:xfrm>
              <a:off x="2426" y="3566"/>
              <a:ext cx="1678" cy="2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400" dirty="0"/>
                <a:t>Výstavba</a:t>
              </a:r>
            </a:p>
          </p:txBody>
        </p:sp>
        <p:sp>
          <p:nvSpPr>
            <p:cNvPr id="76816" name="Text Box 12"/>
            <p:cNvSpPr txBox="1">
              <a:spLocks noChangeArrowheads="1"/>
            </p:cNvSpPr>
            <p:nvPr/>
          </p:nvSpPr>
          <p:spPr bwMode="auto">
            <a:xfrm>
              <a:off x="4195" y="3566"/>
              <a:ext cx="681" cy="20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400" dirty="0"/>
                <a:t>Provoz</a:t>
              </a:r>
            </a:p>
          </p:txBody>
        </p:sp>
        <p:sp>
          <p:nvSpPr>
            <p:cNvPr id="76817" name="Line 13"/>
            <p:cNvSpPr>
              <a:spLocks noChangeShapeType="1"/>
            </p:cNvSpPr>
            <p:nvPr/>
          </p:nvSpPr>
          <p:spPr bwMode="auto">
            <a:xfrm>
              <a:off x="1429" y="1979"/>
              <a:ext cx="0" cy="1497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/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76818" name="Line 14"/>
            <p:cNvSpPr>
              <a:spLocks noChangeShapeType="1"/>
            </p:cNvSpPr>
            <p:nvPr/>
          </p:nvSpPr>
          <p:spPr bwMode="auto">
            <a:xfrm>
              <a:off x="2290" y="1298"/>
              <a:ext cx="0" cy="2178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76819" name="Line 15"/>
            <p:cNvSpPr>
              <a:spLocks noChangeShapeType="1"/>
            </p:cNvSpPr>
            <p:nvPr/>
          </p:nvSpPr>
          <p:spPr bwMode="auto">
            <a:xfrm>
              <a:off x="2381" y="1661"/>
              <a:ext cx="0" cy="1769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/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76820" name="Line 16"/>
            <p:cNvSpPr>
              <a:spLocks noChangeShapeType="1"/>
            </p:cNvSpPr>
            <p:nvPr/>
          </p:nvSpPr>
          <p:spPr bwMode="auto">
            <a:xfrm>
              <a:off x="4059" y="1570"/>
              <a:ext cx="0" cy="1906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76821" name="AutoShape 17"/>
            <p:cNvSpPr>
              <a:spLocks noChangeArrowheads="1"/>
            </p:cNvSpPr>
            <p:nvPr/>
          </p:nvSpPr>
          <p:spPr bwMode="auto">
            <a:xfrm>
              <a:off x="2381" y="1661"/>
              <a:ext cx="635" cy="317"/>
            </a:xfrm>
            <a:prstGeom prst="wedgeRoundRectCallout">
              <a:avLst>
                <a:gd name="adj1" fmla="val -52204"/>
                <a:gd name="adj2" fmla="val 61356"/>
                <a:gd name="adj3" fmla="val 16667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400" dirty="0"/>
                <a:t>Kontrakty</a:t>
              </a:r>
            </a:p>
          </p:txBody>
        </p:sp>
        <p:sp>
          <p:nvSpPr>
            <p:cNvPr id="76822" name="AutoShape 18"/>
            <p:cNvSpPr>
              <a:spLocks noChangeArrowheads="1"/>
            </p:cNvSpPr>
            <p:nvPr/>
          </p:nvSpPr>
          <p:spPr bwMode="auto">
            <a:xfrm rot="-5400000">
              <a:off x="1814" y="1321"/>
              <a:ext cx="250" cy="476"/>
            </a:xfrm>
            <a:prstGeom prst="wedgeRectCallout">
              <a:avLst>
                <a:gd name="adj1" fmla="val -75204"/>
                <a:gd name="adj2" fmla="val 69954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/>
            <a:lstStyle/>
            <a:p>
              <a:pPr algn="ctr"/>
              <a:r>
                <a:rPr lang="cs-CZ" sz="1400" dirty="0"/>
                <a:t>Zdroje</a:t>
              </a:r>
            </a:p>
          </p:txBody>
        </p:sp>
        <p:sp>
          <p:nvSpPr>
            <p:cNvPr id="76823" name="AutoShape 19"/>
            <p:cNvSpPr>
              <a:spLocks noChangeArrowheads="1"/>
            </p:cNvSpPr>
            <p:nvPr/>
          </p:nvSpPr>
          <p:spPr bwMode="auto">
            <a:xfrm rot="-5400000">
              <a:off x="3583" y="1457"/>
              <a:ext cx="250" cy="476"/>
            </a:xfrm>
            <a:prstGeom prst="wedgeRectCallout">
              <a:avLst>
                <a:gd name="adj1" fmla="val -75204"/>
                <a:gd name="adj2" fmla="val 69954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/>
            <a:lstStyle/>
            <a:p>
              <a:pPr algn="ctr"/>
              <a:r>
                <a:rPr lang="cs-CZ" sz="1400" dirty="0"/>
                <a:t>Předání</a:t>
              </a:r>
            </a:p>
          </p:txBody>
        </p:sp>
        <p:sp>
          <p:nvSpPr>
            <p:cNvPr id="76824" name="AutoShape 20"/>
            <p:cNvSpPr>
              <a:spLocks noChangeArrowheads="1"/>
            </p:cNvSpPr>
            <p:nvPr/>
          </p:nvSpPr>
          <p:spPr bwMode="auto">
            <a:xfrm rot="-5400000">
              <a:off x="703" y="1616"/>
              <a:ext cx="431" cy="703"/>
            </a:xfrm>
            <a:prstGeom prst="wedgeRectCallout">
              <a:avLst>
                <a:gd name="adj1" fmla="val -76685"/>
                <a:gd name="adj2" fmla="val 62088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/>
            <a:lstStyle/>
            <a:p>
              <a:pPr algn="ctr"/>
              <a:r>
                <a:rPr lang="cs-CZ" sz="1200" dirty="0"/>
                <a:t>Rozhodnutí o realizaci projektu</a:t>
              </a:r>
            </a:p>
          </p:txBody>
        </p:sp>
        <p:sp>
          <p:nvSpPr>
            <p:cNvPr id="76825" name="Text Box 21"/>
            <p:cNvSpPr txBox="1">
              <a:spLocks noChangeArrowheads="1"/>
            </p:cNvSpPr>
            <p:nvPr/>
          </p:nvSpPr>
          <p:spPr bwMode="auto">
            <a:xfrm>
              <a:off x="385" y="1389"/>
              <a:ext cx="726" cy="23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dirty="0"/>
                <a:t>100 %</a:t>
              </a:r>
            </a:p>
          </p:txBody>
        </p:sp>
        <p:sp>
          <p:nvSpPr>
            <p:cNvPr id="76826" name="Text Box 22"/>
            <p:cNvSpPr txBox="1">
              <a:spLocks noChangeArrowheads="1"/>
            </p:cNvSpPr>
            <p:nvPr/>
          </p:nvSpPr>
          <p:spPr bwMode="auto">
            <a:xfrm>
              <a:off x="521" y="2296"/>
              <a:ext cx="817" cy="80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92075" indent="-92075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cs-CZ" sz="1200" dirty="0">
                  <a:solidFill>
                    <a:srgbClr val="E4042F"/>
                  </a:solidFill>
                </a:rPr>
                <a:t>Logický rámec</a:t>
              </a:r>
            </a:p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cs-CZ" sz="1200" dirty="0">
                  <a:solidFill>
                    <a:srgbClr val="E4042F"/>
                  </a:solidFill>
                </a:rPr>
                <a:t>Studie proveditelnosti</a:t>
              </a:r>
            </a:p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cs-CZ" sz="1200" dirty="0">
                  <a:solidFill>
                    <a:srgbClr val="E4042F"/>
                  </a:solidFill>
                </a:rPr>
                <a:t>CBA</a:t>
              </a:r>
            </a:p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cs-CZ" sz="1200" dirty="0">
                  <a:solidFill>
                    <a:srgbClr val="E4042F"/>
                  </a:solidFill>
                </a:rPr>
                <a:t>EIA</a:t>
              </a:r>
            </a:p>
          </p:txBody>
        </p:sp>
        <p:sp>
          <p:nvSpPr>
            <p:cNvPr id="76827" name="Text Box 23"/>
            <p:cNvSpPr txBox="1">
              <a:spLocks noChangeArrowheads="1"/>
            </p:cNvSpPr>
            <p:nvPr/>
          </p:nvSpPr>
          <p:spPr bwMode="auto">
            <a:xfrm>
              <a:off x="1474" y="1842"/>
              <a:ext cx="816" cy="98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92075" indent="-92075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200" dirty="0"/>
                <a:t>  </a:t>
              </a:r>
              <a:r>
                <a:rPr lang="cs-CZ" sz="1200" b="1" dirty="0">
                  <a:solidFill>
                    <a:srgbClr val="0000FF"/>
                  </a:solidFill>
                </a:rPr>
                <a:t>Projektová dokumentace</a:t>
              </a:r>
            </a:p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cs-CZ" sz="1200" dirty="0">
                  <a:solidFill>
                    <a:srgbClr val="0000FF"/>
                  </a:solidFill>
                </a:rPr>
                <a:t>ÚR</a:t>
              </a:r>
            </a:p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cs-CZ" sz="1200" dirty="0">
                  <a:solidFill>
                    <a:srgbClr val="0000FF"/>
                  </a:solidFill>
                </a:rPr>
                <a:t>SP</a:t>
              </a:r>
            </a:p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cs-CZ" sz="1200" dirty="0">
                  <a:solidFill>
                    <a:srgbClr val="0000FF"/>
                  </a:solidFill>
                </a:rPr>
                <a:t>Tendrová</a:t>
              </a:r>
            </a:p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cs-CZ" sz="1200" dirty="0">
                  <a:solidFill>
                    <a:srgbClr val="0000FF"/>
                  </a:solidFill>
                </a:rPr>
                <a:t>Realizační</a:t>
              </a:r>
            </a:p>
          </p:txBody>
        </p:sp>
        <p:sp>
          <p:nvSpPr>
            <p:cNvPr id="76828" name="Text Box 24"/>
            <p:cNvSpPr txBox="1">
              <a:spLocks noChangeArrowheads="1"/>
            </p:cNvSpPr>
            <p:nvPr/>
          </p:nvSpPr>
          <p:spPr bwMode="auto">
            <a:xfrm>
              <a:off x="2290" y="1480"/>
              <a:ext cx="116" cy="23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cs-CZ" dirty="0"/>
            </a:p>
          </p:txBody>
        </p:sp>
        <p:sp>
          <p:nvSpPr>
            <p:cNvPr id="76829" name="AutoShape 25"/>
            <p:cNvSpPr>
              <a:spLocks noChangeArrowheads="1"/>
            </p:cNvSpPr>
            <p:nvPr/>
          </p:nvSpPr>
          <p:spPr bwMode="auto">
            <a:xfrm>
              <a:off x="2381" y="1071"/>
              <a:ext cx="1043" cy="363"/>
            </a:xfrm>
            <a:prstGeom prst="wedgeRoundRectCallout">
              <a:avLst>
                <a:gd name="adj1" fmla="val -47218"/>
                <a:gd name="adj2" fmla="val 87468"/>
                <a:gd name="adj3" fmla="val 16667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200" b="1" dirty="0">
                  <a:solidFill>
                    <a:srgbClr val="0000FF"/>
                  </a:solidFill>
                </a:rPr>
                <a:t>Žádost o financování ze SF</a:t>
              </a:r>
            </a:p>
          </p:txBody>
        </p:sp>
      </p:grpSp>
      <p:pic>
        <p:nvPicPr>
          <p:cNvPr id="29" name="Obrázek 28">
            <a:extLst>
              <a:ext uri="{FF2B5EF4-FFF2-40B4-BE49-F238E27FC236}">
                <a16:creationId xmlns:a16="http://schemas.microsoft.com/office/drawing/2014/main" id="{68A3EF89-0F21-4EFC-8CF4-E4EFA89A72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3072" y="403380"/>
            <a:ext cx="8229600" cy="69198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1.1 Definice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53365"/>
            <a:ext cx="9938478" cy="450298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263525" indent="-263525">
              <a:buNone/>
            </a:pPr>
            <a:r>
              <a:rPr lang="cs-CZ" sz="2400" b="1" dirty="0"/>
              <a:t>Projekt můžeme definovat jako úsilí, při kterém</a:t>
            </a:r>
          </a:p>
          <a:p>
            <a:pPr marL="263525" indent="-263525"/>
            <a:r>
              <a:rPr lang="cs-CZ" sz="2400" b="1" dirty="0"/>
              <a:t>lidské, materiální a finanční zdroje jsou organizovány novým způsobem, </a:t>
            </a:r>
          </a:p>
          <a:p>
            <a:pPr lvl="1"/>
            <a:r>
              <a:rPr lang="cs-CZ" b="1" dirty="0"/>
              <a:t>pro provedení jedinečné práce daného rozsahu, </a:t>
            </a:r>
          </a:p>
          <a:p>
            <a:pPr lvl="1"/>
            <a:r>
              <a:rPr lang="cs-CZ" b="1" dirty="0"/>
              <a:t>podle zadané specifikace, </a:t>
            </a:r>
          </a:p>
          <a:p>
            <a:pPr lvl="1"/>
            <a:r>
              <a:rPr lang="cs-CZ" b="1" dirty="0"/>
              <a:t>v rámci určeného času a nákladů tak, </a:t>
            </a:r>
          </a:p>
          <a:p>
            <a:pPr marL="263525" indent="-263525"/>
            <a:r>
              <a:rPr lang="cs-CZ" sz="2400" b="1" dirty="0"/>
              <a:t>aby se dosáhlo prospěšných změn definovaných kvantitativními a kvalitativními cíli.</a:t>
            </a:r>
          </a:p>
          <a:p>
            <a:pPr marL="263525" indent="-263525">
              <a:buNone/>
            </a:pPr>
            <a:endParaRPr lang="cs-CZ" sz="2400" b="1" dirty="0"/>
          </a:p>
          <a:p>
            <a:pPr marL="263525" indent="-263525">
              <a:buNone/>
            </a:pPr>
            <a:r>
              <a:rPr lang="cs-CZ" sz="2400" b="1" dirty="0">
                <a:solidFill>
                  <a:srgbClr val="0000FF"/>
                </a:solidFill>
              </a:rPr>
              <a:t>Proč realizujeme projekty?</a:t>
            </a:r>
          </a:p>
          <a:p>
            <a:pPr marL="263525" indent="-263525"/>
            <a:r>
              <a:rPr lang="cs-CZ" sz="2400" b="1" dirty="0"/>
              <a:t>Potřeby – cíle  - příležitost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4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7831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5BD1128-7F7A-408B-9CD5-B05BE4D6667B}" type="slidenum">
              <a:rPr lang="cs-CZ"/>
              <a:pPr eaLnBrk="1" hangingPunct="1"/>
              <a:t>40</a:t>
            </a:fld>
            <a:endParaRPr lang="cs-CZ" dirty="0"/>
          </a:p>
        </p:txBody>
      </p:sp>
      <p:sp>
        <p:nvSpPr>
          <p:cNvPr id="77829" name="Rectangle 2"/>
          <p:cNvSpPr>
            <a:spLocks noGrp="1" noChangeArrowheads="1"/>
          </p:cNvSpPr>
          <p:nvPr>
            <p:ph type="title"/>
          </p:nvPr>
        </p:nvSpPr>
        <p:spPr>
          <a:xfrm>
            <a:off x="923925" y="136525"/>
            <a:ext cx="8715375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008080"/>
                </a:solidFill>
              </a:rPr>
              <a:t>Životní cyklus stavebního projektu</a:t>
            </a:r>
          </a:p>
        </p:txBody>
      </p:sp>
      <p:sp>
        <p:nvSpPr>
          <p:cNvPr id="778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2975" y="1638300"/>
            <a:ext cx="9267825" cy="49149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sz="2000" b="1" i="1" dirty="0">
                <a:solidFill>
                  <a:srgbClr val="0000FF"/>
                </a:solidFill>
              </a:rPr>
              <a:t>F1: Proveditelnost</a:t>
            </a:r>
            <a:endParaRPr lang="cs-CZ" sz="2000" dirty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solidFill>
                  <a:srgbClr val="008080"/>
                </a:solidFill>
              </a:rPr>
              <a:t>formulace projektu;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solidFill>
                  <a:srgbClr val="008080"/>
                </a:solidFill>
              </a:rPr>
              <a:t>studie proveditelnosti;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solidFill>
                  <a:srgbClr val="008080"/>
                </a:solidFill>
              </a:rPr>
              <a:t>dokumentace strategie projektu;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solidFill>
                  <a:srgbClr val="008080"/>
                </a:solidFill>
              </a:rPr>
              <a:t>schválení projektu.</a:t>
            </a:r>
            <a:endParaRPr lang="cs-CZ" sz="2000" i="1" dirty="0">
              <a:solidFill>
                <a:srgbClr val="00808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sz="2000" i="1" dirty="0">
                <a:solidFill>
                  <a:srgbClr val="FF3300"/>
                </a:solidFill>
              </a:rPr>
              <a:t>Milník: Rozhodnutí o zahájení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000" b="1" i="1" dirty="0">
              <a:solidFill>
                <a:srgbClr val="FF330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sz="2000" b="1" i="1" dirty="0">
                <a:solidFill>
                  <a:srgbClr val="0000FF"/>
                </a:solidFill>
              </a:rPr>
              <a:t>F2: Plánování a dokumentace</a:t>
            </a:r>
            <a:endParaRPr lang="cs-CZ" sz="2000" dirty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solidFill>
                  <a:srgbClr val="008080"/>
                </a:solidFill>
              </a:rPr>
              <a:t>zpracování výchozí dokumentace;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solidFill>
                  <a:srgbClr val="008080"/>
                </a:solidFill>
              </a:rPr>
              <a:t>pevný časový rozvrh a plán nákladů;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solidFill>
                  <a:srgbClr val="008080"/>
                </a:solidFill>
              </a:rPr>
              <a:t>termíny a podmínky smluv;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solidFill>
                  <a:srgbClr val="008080"/>
                </a:solidFill>
              </a:rPr>
              <a:t>detailní plán.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sz="2000" i="1" dirty="0">
                <a:solidFill>
                  <a:srgbClr val="FF3300"/>
                </a:solidFill>
              </a:rPr>
              <a:t>Milník: Zahájení realizace hlavních kontraktů.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93E0115-3323-4773-BF1C-953428DF9C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EC5EC03-28DA-46F7-98C4-85CBC6C1FA83}" type="slidenum">
              <a:rPr lang="cs-CZ"/>
              <a:pPr eaLnBrk="1" hangingPunct="1"/>
              <a:t>41</a:t>
            </a:fld>
            <a:endParaRPr lang="cs-CZ" dirty="0"/>
          </a:p>
        </p:txBody>
      </p:sp>
      <p:sp>
        <p:nvSpPr>
          <p:cNvPr id="78853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50" y="173830"/>
            <a:ext cx="8677275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008080"/>
                </a:solidFill>
              </a:rPr>
              <a:t>Životní cyklus stavebního projektu</a:t>
            </a:r>
          </a:p>
        </p:txBody>
      </p:sp>
      <p:sp>
        <p:nvSpPr>
          <p:cNvPr id="788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1600200"/>
            <a:ext cx="9467850" cy="442118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sz="2000" b="1" i="1" dirty="0">
                <a:solidFill>
                  <a:srgbClr val="0000FF"/>
                </a:solidFill>
              </a:rPr>
              <a:t>F3: Výstavba</a:t>
            </a:r>
            <a:endParaRPr lang="cs-CZ" sz="2000" dirty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solidFill>
                  <a:srgbClr val="008080"/>
                </a:solidFill>
              </a:rPr>
              <a:t>výroba;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solidFill>
                  <a:srgbClr val="008080"/>
                </a:solidFill>
              </a:rPr>
              <a:t>dodávky;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solidFill>
                  <a:srgbClr val="008080"/>
                </a:solidFill>
              </a:rPr>
              <a:t>stavební práce;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solidFill>
                  <a:srgbClr val="008080"/>
                </a:solidFill>
              </a:rPr>
              <a:t>montáž;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solidFill>
                  <a:srgbClr val="008080"/>
                </a:solidFill>
              </a:rPr>
              <a:t>provozní zkoušky.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sz="2000" i="1" dirty="0">
                <a:solidFill>
                  <a:srgbClr val="FF3300"/>
                </a:solidFill>
              </a:rPr>
              <a:t>Milník: Ukončení výstavby a montáže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sz="2000" b="1" i="1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sz="2000" b="1" i="1" dirty="0">
                <a:solidFill>
                  <a:srgbClr val="0000FF"/>
                </a:solidFill>
              </a:rPr>
              <a:t>F4: Předání a uvedení do provozu</a:t>
            </a:r>
            <a:endParaRPr lang="cs-CZ" sz="2000" dirty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solidFill>
                  <a:srgbClr val="008080"/>
                </a:solidFill>
              </a:rPr>
              <a:t>předávací zkoušky;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solidFill>
                  <a:srgbClr val="008080"/>
                </a:solidFill>
              </a:rPr>
              <a:t>zaškolení obsluhy;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solidFill>
                  <a:srgbClr val="008080"/>
                </a:solidFill>
              </a:rPr>
              <a:t>údržba.</a:t>
            </a:r>
            <a:endParaRPr lang="cs-CZ" sz="2000" i="1" dirty="0">
              <a:solidFill>
                <a:srgbClr val="00808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sz="2000" i="1" dirty="0">
                <a:solidFill>
                  <a:srgbClr val="FF3300"/>
                </a:solidFill>
              </a:rPr>
              <a:t>Výsledek:  Plný provoz.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F69133E-245F-4EA9-9ADB-FA0E1457352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E0DCFE3-0145-4B3E-99F9-834D171B9EFF}" type="slidenum">
              <a:rPr lang="cs-CZ"/>
              <a:pPr eaLnBrk="1" hangingPunct="1"/>
              <a:t>42</a:t>
            </a:fld>
            <a:endParaRPr lang="cs-CZ" dirty="0"/>
          </a:p>
        </p:txBody>
      </p:sp>
      <p:sp>
        <p:nvSpPr>
          <p:cNvPr id="8397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9677400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008080"/>
                </a:solidFill>
              </a:rPr>
              <a:t>Životní cyklus podnikatelského investičního projektu</a:t>
            </a:r>
            <a:r>
              <a:rPr lang="cs-CZ" dirty="0">
                <a:solidFill>
                  <a:srgbClr val="008080"/>
                </a:solidFill>
              </a:rPr>
              <a:t> (1)</a:t>
            </a:r>
          </a:p>
        </p:txBody>
      </p:sp>
      <p:sp>
        <p:nvSpPr>
          <p:cNvPr id="839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549525"/>
            <a:ext cx="9448800" cy="340360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2400" b="1" i="1" dirty="0">
                <a:solidFill>
                  <a:srgbClr val="E4042F"/>
                </a:solidFill>
              </a:rPr>
              <a:t>Předinvestiční fáze</a:t>
            </a:r>
            <a:endParaRPr lang="cs-CZ" sz="2400" dirty="0">
              <a:solidFill>
                <a:srgbClr val="E4042F"/>
              </a:solidFill>
            </a:endParaRPr>
          </a:p>
          <a:p>
            <a:pPr eaLnBrk="1" hangingPunct="1"/>
            <a:r>
              <a:rPr lang="cs-CZ" sz="2000" dirty="0"/>
              <a:t>myšlenka (problém, příležitost);</a:t>
            </a:r>
          </a:p>
          <a:p>
            <a:pPr eaLnBrk="1" hangingPunct="1"/>
            <a:r>
              <a:rPr lang="cs-CZ" sz="2000" dirty="0"/>
              <a:t>stanovení cílů a strategie dosažení;</a:t>
            </a:r>
          </a:p>
          <a:p>
            <a:pPr eaLnBrk="1" hangingPunct="1"/>
            <a:r>
              <a:rPr lang="cs-CZ" sz="2000" dirty="0"/>
              <a:t>identifikace podnikatelských příležitostí (</a:t>
            </a:r>
            <a:r>
              <a:rPr lang="cs-CZ" sz="2000" dirty="0">
                <a:solidFill>
                  <a:srgbClr val="0000FF"/>
                </a:solidFill>
              </a:rPr>
              <a:t>studie příležitostí</a:t>
            </a:r>
            <a:r>
              <a:rPr lang="cs-CZ" sz="2000" dirty="0"/>
              <a:t> - opportunity study);</a:t>
            </a:r>
          </a:p>
          <a:p>
            <a:pPr eaLnBrk="1" hangingPunct="1"/>
            <a:r>
              <a:rPr lang="cs-CZ" sz="2000" dirty="0"/>
              <a:t>předběžný výběr projektu (</a:t>
            </a:r>
            <a:r>
              <a:rPr lang="cs-CZ" sz="2000" dirty="0">
                <a:solidFill>
                  <a:srgbClr val="0000FF"/>
                </a:solidFill>
              </a:rPr>
              <a:t>předběžná studie proveditelnosti</a:t>
            </a:r>
            <a:r>
              <a:rPr lang="cs-CZ" sz="2000" dirty="0"/>
              <a:t>  -  pre-feasibility study);</a:t>
            </a:r>
          </a:p>
          <a:p>
            <a:pPr eaLnBrk="1" hangingPunct="1"/>
            <a:r>
              <a:rPr lang="cs-CZ" sz="2000" dirty="0"/>
              <a:t>variantní řešení (</a:t>
            </a:r>
            <a:r>
              <a:rPr lang="cs-CZ" sz="2000" dirty="0">
                <a:solidFill>
                  <a:srgbClr val="0000FF"/>
                </a:solidFill>
              </a:rPr>
              <a:t>studie proveditelnosti - feasibility study</a:t>
            </a:r>
            <a:r>
              <a:rPr lang="cs-CZ" sz="2000" dirty="0"/>
              <a:t>);</a:t>
            </a:r>
          </a:p>
          <a:p>
            <a:pPr eaLnBrk="1" hangingPunct="1"/>
            <a:r>
              <a:rPr lang="cs-CZ" sz="2000" dirty="0"/>
              <a:t>vyhodnocení návrhu a rozhodnutí o přijetí.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2946A80-BEA4-4DF8-8049-44B08986DF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B8A5FC6-4017-4C90-B9A5-EA871C2E8CBA}" type="slidenum">
              <a:rPr lang="cs-CZ"/>
              <a:pPr eaLnBrk="1" hangingPunct="1"/>
              <a:t>43</a:t>
            </a:fld>
            <a:endParaRPr lang="cs-CZ" dirty="0"/>
          </a:p>
        </p:txBody>
      </p:sp>
      <p:sp>
        <p:nvSpPr>
          <p:cNvPr id="84997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9001125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 eaLnBrk="1" hangingPunct="1"/>
            <a:r>
              <a:rPr lang="cs-CZ" sz="3600" b="1" dirty="0">
                <a:solidFill>
                  <a:srgbClr val="008080"/>
                </a:solidFill>
              </a:rPr>
              <a:t>Životní cyklus podnikatelského investičního projektu</a:t>
            </a:r>
            <a:r>
              <a:rPr lang="cs-CZ" sz="3600" dirty="0">
                <a:solidFill>
                  <a:srgbClr val="008080"/>
                </a:solidFill>
              </a:rPr>
              <a:t> (2)</a:t>
            </a:r>
          </a:p>
        </p:txBody>
      </p:sp>
      <p:sp>
        <p:nvSpPr>
          <p:cNvPr id="849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48644"/>
            <a:ext cx="9296400" cy="434975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i="1" dirty="0">
                <a:solidFill>
                  <a:srgbClr val="E4042F"/>
                </a:solidFill>
              </a:rPr>
              <a:t>Investiční fáze</a:t>
            </a:r>
            <a:endParaRPr lang="cs-CZ" sz="2400" dirty="0">
              <a:solidFill>
                <a:srgbClr val="E4042F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sz="2000" dirty="0">
                <a:solidFill>
                  <a:srgbClr val="008080"/>
                </a:solidFill>
              </a:rPr>
              <a:t>jmenování manažera projektu a projektového týmu;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>
                <a:solidFill>
                  <a:srgbClr val="008080"/>
                </a:solidFill>
              </a:rPr>
              <a:t>zpracování plánu projektu – dokumentace;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>
                <a:solidFill>
                  <a:srgbClr val="008080"/>
                </a:solidFill>
              </a:rPr>
              <a:t>výběrová řízení, kontraktace, detailní dokumentace;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>
                <a:solidFill>
                  <a:srgbClr val="008080"/>
                </a:solidFill>
              </a:rPr>
              <a:t>realizace projektu: výstavba, zavedení, kontrola;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>
                <a:solidFill>
                  <a:srgbClr val="008080"/>
                </a:solidFill>
              </a:rPr>
              <a:t>zkoušky, zkušební provoz, předání do užívání.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i="1" dirty="0">
                <a:solidFill>
                  <a:srgbClr val="E4042F"/>
                </a:solidFill>
              </a:rPr>
              <a:t>Provozní fáze</a:t>
            </a:r>
            <a:endParaRPr lang="cs-CZ" sz="2400" dirty="0">
              <a:solidFill>
                <a:srgbClr val="E4042F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sz="2000" dirty="0">
                <a:solidFill>
                  <a:srgbClr val="008080"/>
                </a:solidFill>
              </a:rPr>
              <a:t>provoz zařízení;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>
                <a:solidFill>
                  <a:srgbClr val="008080"/>
                </a:solidFill>
              </a:rPr>
              <a:t>závěrečná zpráva;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>
                <a:solidFill>
                  <a:srgbClr val="008080"/>
                </a:solidFill>
              </a:rPr>
              <a:t>analýza a vyhodnocení projektu;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>
                <a:solidFill>
                  <a:srgbClr val="008080"/>
                </a:solidFill>
              </a:rPr>
              <a:t>ukončení projektu.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B0CE6DA-B7C8-4CDE-B4B2-CB704DDF36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00D0361-05D5-42D4-B03C-F29868B208AB}" type="slidenum">
              <a:rPr lang="cs-CZ"/>
              <a:pPr eaLnBrk="1" hangingPunct="1"/>
              <a:t>44</a:t>
            </a:fld>
            <a:endParaRPr lang="cs-CZ" dirty="0"/>
          </a:p>
        </p:txBody>
      </p:sp>
      <p:sp>
        <p:nvSpPr>
          <p:cNvPr id="8909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8886825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008080"/>
                </a:solidFill>
              </a:rPr>
              <a:t>Alternativních 7 fází životního cyklu </a:t>
            </a:r>
            <a:r>
              <a:rPr lang="cs-CZ" b="1" dirty="0">
                <a:sym typeface="Wingdings" pitchFamily="2" charset="2"/>
              </a:rPr>
              <a:t></a:t>
            </a:r>
            <a:endParaRPr lang="cs-CZ" b="1" dirty="0"/>
          </a:p>
        </p:txBody>
      </p:sp>
      <p:sp>
        <p:nvSpPr>
          <p:cNvPr id="8909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cs-CZ" b="1" dirty="0">
                <a:solidFill>
                  <a:srgbClr val="008080"/>
                </a:solidFill>
              </a:rPr>
              <a:t>Nadšení pro projekt</a:t>
            </a:r>
          </a:p>
          <a:p>
            <a:pPr marL="533400" indent="-533400">
              <a:buFontTx/>
              <a:buAutoNum type="arabicPeriod"/>
            </a:pPr>
            <a:r>
              <a:rPr lang="cs-CZ" b="1" dirty="0">
                <a:solidFill>
                  <a:srgbClr val="008080"/>
                </a:solidFill>
              </a:rPr>
              <a:t>Ztráta iluzí</a:t>
            </a:r>
          </a:p>
          <a:p>
            <a:pPr marL="533400" indent="-533400">
              <a:buFontTx/>
              <a:buAutoNum type="arabicPeriod"/>
            </a:pPr>
            <a:r>
              <a:rPr lang="cs-CZ" b="1" dirty="0">
                <a:solidFill>
                  <a:srgbClr val="008080"/>
                </a:solidFill>
              </a:rPr>
              <a:t>Zmatek</a:t>
            </a:r>
          </a:p>
          <a:p>
            <a:pPr marL="533400" indent="-533400">
              <a:buFontTx/>
              <a:buAutoNum type="arabicPeriod"/>
            </a:pPr>
            <a:r>
              <a:rPr lang="cs-CZ" b="1" dirty="0">
                <a:solidFill>
                  <a:srgbClr val="008080"/>
                </a:solidFill>
              </a:rPr>
              <a:t>Panika</a:t>
            </a:r>
          </a:p>
          <a:p>
            <a:pPr marL="533400" indent="-533400">
              <a:buFontTx/>
              <a:buAutoNum type="arabicPeriod"/>
            </a:pPr>
            <a:r>
              <a:rPr lang="cs-CZ" b="1" dirty="0">
                <a:solidFill>
                  <a:srgbClr val="008080"/>
                </a:solidFill>
              </a:rPr>
              <a:t>Hledání viníků</a:t>
            </a:r>
          </a:p>
          <a:p>
            <a:pPr marL="533400" indent="-533400">
              <a:buFontTx/>
              <a:buAutoNum type="arabicPeriod"/>
            </a:pPr>
            <a:r>
              <a:rPr lang="cs-CZ" b="1" dirty="0">
                <a:solidFill>
                  <a:srgbClr val="008080"/>
                </a:solidFill>
              </a:rPr>
              <a:t>Potrestání nevinných</a:t>
            </a:r>
          </a:p>
          <a:p>
            <a:pPr marL="533400" indent="-533400">
              <a:buFontTx/>
              <a:buAutoNum type="arabicPeriod"/>
            </a:pPr>
            <a:r>
              <a:rPr lang="cs-CZ" b="1" dirty="0">
                <a:solidFill>
                  <a:srgbClr val="008080"/>
                </a:solidFill>
              </a:rPr>
              <a:t>Odměnění nezúčastněných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06D767B-24E8-4C9E-BF53-CA4D023688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97EE043-724C-43DD-A818-E1935A37B8D8}" type="slidenum">
              <a:rPr lang="cs-CZ"/>
              <a:pPr eaLnBrk="1" hangingPunct="1"/>
              <a:t>45</a:t>
            </a:fld>
            <a:endParaRPr lang="cs-CZ" dirty="0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89" y="365123"/>
            <a:ext cx="8334375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609600" indent="-609600">
              <a:defRPr/>
            </a:pPr>
            <a:r>
              <a:rPr lang="cs-CZ" sz="36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 PROCESY V PROJEKTOVÉM ŘÍZENÍ</a:t>
            </a:r>
          </a:p>
        </p:txBody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/>
            <a:r>
              <a:rPr lang="cs-CZ" dirty="0"/>
              <a:t>Projektové řízení se realizuje prostřednictvím procesů, při kterých se používají znalosti, dovednosti, nástroje a techniky projektového řízení na vstupy do projektu a generují se přitom požadované výstupy. </a:t>
            </a:r>
          </a:p>
        </p:txBody>
      </p:sp>
      <p:sp>
        <p:nvSpPr>
          <p:cNvPr id="16392" name="Rectangle 5"/>
          <p:cNvSpPr>
            <a:spLocks noChangeArrowheads="1"/>
          </p:cNvSpPr>
          <p:nvPr/>
        </p:nvSpPr>
        <p:spPr bwMode="auto">
          <a:xfrm>
            <a:off x="1524001" y="27252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2135189" y="4049714"/>
          <a:ext cx="7921625" cy="184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Dokument" r:id="rId4" imgW="4447705" imgH="1038620" progId="Word.Document.8">
                  <p:embed/>
                </p:oleObj>
              </mc:Choice>
              <mc:Fallback>
                <p:oleObj name="Dokument" r:id="rId4" imgW="4447705" imgH="1038620" progId="Word.Document.8">
                  <p:embed/>
                  <p:pic>
                    <p:nvPicPr>
                      <p:cNvPr id="1638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9" y="4049714"/>
                        <a:ext cx="7921625" cy="1849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Obrázek 6">
            <a:extLst>
              <a:ext uri="{FF2B5EF4-FFF2-40B4-BE49-F238E27FC236}">
                <a16:creationId xmlns:a16="http://schemas.microsoft.com/office/drawing/2014/main" id="{5C08AA5A-AC8E-439A-989D-70C15C065A2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4A728F5-CD34-4767-84AF-DEEC8163D2E4}" type="slidenum">
              <a:rPr lang="cs-CZ"/>
              <a:pPr eaLnBrk="1" hangingPunct="1"/>
              <a:t>46</a:t>
            </a:fld>
            <a:endParaRPr lang="cs-CZ" dirty="0"/>
          </a:p>
        </p:txBody>
      </p:sp>
      <p:sp>
        <p:nvSpPr>
          <p:cNvPr id="90117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/>
              <a:t>Procesy projektového řízení</a:t>
            </a:r>
          </a:p>
        </p:txBody>
      </p:sp>
      <p:sp>
        <p:nvSpPr>
          <p:cNvPr id="9011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sz="1800" dirty="0"/>
              <a:t>Projekty se skládají z procesů.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sz="18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b="1" dirty="0">
                <a:solidFill>
                  <a:srgbClr val="E4042F"/>
                </a:solidFill>
              </a:rPr>
              <a:t>Proces </a:t>
            </a:r>
            <a:r>
              <a:rPr lang="cs-CZ" sz="1800" b="1" dirty="0"/>
              <a:t> </a:t>
            </a:r>
            <a:r>
              <a:rPr lang="cs-CZ" sz="1800" dirty="0"/>
              <a:t>je  posloupnost akcí (aktivit) zaměřených na vytvoření výsledku.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/>
              <a:t>Dělí se na 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b="1" dirty="0">
                <a:solidFill>
                  <a:srgbClr val="0000FF"/>
                </a:solidFill>
              </a:rPr>
              <a:t>procesy řízení projektu</a:t>
            </a:r>
            <a:r>
              <a:rPr lang="cs-CZ" sz="1800" dirty="0"/>
              <a:t> zabývající se popisem a organizací prací projektu;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b="1" dirty="0">
                <a:solidFill>
                  <a:srgbClr val="0000FF"/>
                </a:solidFill>
              </a:rPr>
              <a:t>procesy zaměřené na produkt</a:t>
            </a:r>
            <a:r>
              <a:rPr lang="cs-CZ" sz="1800" dirty="0"/>
              <a:t> projektu, tj. specifikaci a tvorbu výstupu projektu.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/>
              <a:t>Obě skupiny procesů se během projektu vzájemně překrývají a doplňují.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800" b="1" dirty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b="1" dirty="0">
                <a:solidFill>
                  <a:srgbClr val="0000CC"/>
                </a:solidFill>
              </a:rPr>
              <a:t>Popis procesů: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/>
              <a:t>V rámci každé skupiny procesů jsou jednotlivé procesy propojeny svými vstupy a výstupy, takže se dají popsat na základě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600" dirty="0"/>
              <a:t>vstupů (dokumentů, podle kterých se proces uskutečňuje),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600" dirty="0"/>
              <a:t>nástrojů a technik (mechanismů aplikovaných na vstup s cílem vytvořit výstupy) a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600" dirty="0"/>
              <a:t>výstupů (dokumentů, které jsou výsledkem procesu).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8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B956340-B468-41E2-93FF-C176093FDD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21808C6-F070-41FF-B590-65A71CAC47B5}" type="slidenum">
              <a:rPr lang="cs-CZ"/>
              <a:pPr eaLnBrk="1" hangingPunct="1"/>
              <a:t>47</a:t>
            </a:fld>
            <a:endParaRPr lang="cs-CZ" dirty="0"/>
          </a:p>
        </p:txBody>
      </p:sp>
      <p:sp>
        <p:nvSpPr>
          <p:cNvPr id="93189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/>
              <a:t>Skupiny procesů projektového řízení </a:t>
            </a:r>
          </a:p>
        </p:txBody>
      </p:sp>
      <p:sp>
        <p:nvSpPr>
          <p:cNvPr id="9319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000" b="1" i="1" dirty="0">
                <a:solidFill>
                  <a:srgbClr val="0000FF"/>
                </a:solidFill>
              </a:rPr>
              <a:t>Zahajovací procesy</a:t>
            </a:r>
            <a:r>
              <a:rPr lang="cs-CZ" sz="2000" dirty="0"/>
              <a:t> –vymezení projektu nebo jeho fáze, tj.vytvoření definice projektu a jeho schválení pro další rozpracování a realizaci.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b="1" i="1" dirty="0">
                <a:solidFill>
                  <a:srgbClr val="0000FF"/>
                </a:solidFill>
              </a:rPr>
              <a:t>Plánovací procesy</a:t>
            </a:r>
            <a:r>
              <a:rPr lang="cs-CZ" sz="2000" dirty="0"/>
              <a:t>  - zahrnují definici a upřesnění cílů a postupů jejich dosažení z hlediska času, nákladů, rizik atd., které jsou vyjádřeny v plánu projektu.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b="1" i="1" dirty="0">
                <a:solidFill>
                  <a:srgbClr val="0000FF"/>
                </a:solidFill>
              </a:rPr>
              <a:t>Prováděcí procesy</a:t>
            </a:r>
            <a:r>
              <a:rPr lang="cs-CZ" sz="2000" dirty="0"/>
              <a:t> – představují koordinaci lidí a dalších zdrojů pro naplnění plánovaných cílů.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b="1" i="1" dirty="0">
                <a:solidFill>
                  <a:srgbClr val="0000FF"/>
                </a:solidFill>
              </a:rPr>
              <a:t>Monitorovací a kontrolní procesy</a:t>
            </a:r>
            <a:r>
              <a:rPr lang="cs-CZ" sz="2000" dirty="0"/>
              <a:t> – zajišťují, aby bylo dosaženo cílů projektu postupným monitorováním jeho průběhu a kontrolou prováděných akcí a aktivit, aby bylo možné napravit případné odchylky od plánu. 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b="1" i="1" dirty="0">
                <a:solidFill>
                  <a:srgbClr val="0000FF"/>
                </a:solidFill>
              </a:rPr>
              <a:t>Uzavírací procesy</a:t>
            </a:r>
            <a:r>
              <a:rPr lang="cs-CZ" sz="2000" dirty="0"/>
              <a:t> jsou potřebně pro uzavření projektu nebo jeho fáze – formální převzetí výsledků projektu nebo fáze a ukončení .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9DEBAE1-7F17-4C6F-944C-541611AD808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dirty="0"/>
              <a:t>Řízení rozvojových projektů v EU</a:t>
            </a:r>
          </a:p>
          <a:p>
            <a:pPr eaLnBrk="1" hangingPunct="1"/>
            <a:r>
              <a:rPr lang="cs-CZ" dirty="0"/>
              <a:t>Rámec projektového řízení</a:t>
            </a:r>
          </a:p>
        </p:txBody>
      </p:sp>
      <p:sp>
        <p:nvSpPr>
          <p:cNvPr id="9728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7A05304-8966-4465-BBA4-65368AC5E637}" type="slidenum">
              <a:rPr lang="cs-CZ"/>
              <a:pPr eaLnBrk="1" hangingPunct="1"/>
              <a:t>48</a:t>
            </a:fld>
            <a:endParaRPr lang="cs-CZ" dirty="0"/>
          </a:p>
        </p:txBody>
      </p:sp>
      <p:sp>
        <p:nvSpPr>
          <p:cNvPr id="97285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/>
              <a:t>Překrývání skupin procesů v rámci fáze</a:t>
            </a:r>
          </a:p>
        </p:txBody>
      </p:sp>
      <p:sp>
        <p:nvSpPr>
          <p:cNvPr id="97286" name="Line 3"/>
          <p:cNvSpPr>
            <a:spLocks noChangeShapeType="1"/>
          </p:cNvSpPr>
          <p:nvPr/>
        </p:nvSpPr>
        <p:spPr bwMode="auto">
          <a:xfrm>
            <a:off x="3462338" y="4329114"/>
            <a:ext cx="5497512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97287" name="Freeform 4"/>
          <p:cNvSpPr>
            <a:spLocks/>
          </p:cNvSpPr>
          <p:nvPr/>
        </p:nvSpPr>
        <p:spPr bwMode="auto">
          <a:xfrm>
            <a:off x="3444875" y="3717926"/>
            <a:ext cx="1625600" cy="555625"/>
          </a:xfrm>
          <a:custGeom>
            <a:avLst/>
            <a:gdLst>
              <a:gd name="T0" fmla="*/ 0 w 2340"/>
              <a:gd name="T1" fmla="*/ 733 h 733"/>
              <a:gd name="T2" fmla="*/ 77 w 2340"/>
              <a:gd name="T3" fmla="*/ 695 h 733"/>
              <a:gd name="T4" fmla="*/ 154 w 2340"/>
              <a:gd name="T5" fmla="*/ 579 h 733"/>
              <a:gd name="T6" fmla="*/ 309 w 2340"/>
              <a:gd name="T7" fmla="*/ 437 h 733"/>
              <a:gd name="T8" fmla="*/ 450 w 2340"/>
              <a:gd name="T9" fmla="*/ 296 h 733"/>
              <a:gd name="T10" fmla="*/ 669 w 2340"/>
              <a:gd name="T11" fmla="*/ 116 h 733"/>
              <a:gd name="T12" fmla="*/ 952 w 2340"/>
              <a:gd name="T13" fmla="*/ 0 h 733"/>
              <a:gd name="T14" fmla="*/ 1337 w 2340"/>
              <a:gd name="T15" fmla="*/ 13 h 733"/>
              <a:gd name="T16" fmla="*/ 1620 w 2340"/>
              <a:gd name="T17" fmla="*/ 180 h 733"/>
              <a:gd name="T18" fmla="*/ 1684 w 2340"/>
              <a:gd name="T19" fmla="*/ 232 h 733"/>
              <a:gd name="T20" fmla="*/ 1723 w 2340"/>
              <a:gd name="T21" fmla="*/ 270 h 733"/>
              <a:gd name="T22" fmla="*/ 1877 w 2340"/>
              <a:gd name="T23" fmla="*/ 373 h 733"/>
              <a:gd name="T24" fmla="*/ 2032 w 2340"/>
              <a:gd name="T25" fmla="*/ 502 h 733"/>
              <a:gd name="T26" fmla="*/ 2096 w 2340"/>
              <a:gd name="T27" fmla="*/ 566 h 733"/>
              <a:gd name="T28" fmla="*/ 2122 w 2340"/>
              <a:gd name="T29" fmla="*/ 605 h 733"/>
              <a:gd name="T30" fmla="*/ 2340 w 2340"/>
              <a:gd name="T31" fmla="*/ 720 h 73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340"/>
              <a:gd name="T49" fmla="*/ 0 h 733"/>
              <a:gd name="T50" fmla="*/ 2340 w 2340"/>
              <a:gd name="T51" fmla="*/ 733 h 73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340" h="733">
                <a:moveTo>
                  <a:pt x="0" y="733"/>
                </a:moveTo>
                <a:cubicBezTo>
                  <a:pt x="27" y="724"/>
                  <a:pt x="57" y="718"/>
                  <a:pt x="77" y="695"/>
                </a:cubicBezTo>
                <a:cubicBezTo>
                  <a:pt x="108" y="660"/>
                  <a:pt x="121" y="612"/>
                  <a:pt x="154" y="579"/>
                </a:cubicBezTo>
                <a:cubicBezTo>
                  <a:pt x="205" y="528"/>
                  <a:pt x="257" y="489"/>
                  <a:pt x="309" y="437"/>
                </a:cubicBezTo>
                <a:cubicBezTo>
                  <a:pt x="354" y="391"/>
                  <a:pt x="398" y="332"/>
                  <a:pt x="450" y="296"/>
                </a:cubicBezTo>
                <a:cubicBezTo>
                  <a:pt x="486" y="242"/>
                  <a:pt x="609" y="136"/>
                  <a:pt x="669" y="116"/>
                </a:cubicBezTo>
                <a:cubicBezTo>
                  <a:pt x="758" y="57"/>
                  <a:pt x="849" y="26"/>
                  <a:pt x="952" y="0"/>
                </a:cubicBezTo>
                <a:cubicBezTo>
                  <a:pt x="1080" y="4"/>
                  <a:pt x="1209" y="5"/>
                  <a:pt x="1337" y="13"/>
                </a:cubicBezTo>
                <a:cubicBezTo>
                  <a:pt x="1454" y="20"/>
                  <a:pt x="1530" y="121"/>
                  <a:pt x="1620" y="180"/>
                </a:cubicBezTo>
                <a:cubicBezTo>
                  <a:pt x="1677" y="265"/>
                  <a:pt x="1611" y="184"/>
                  <a:pt x="1684" y="232"/>
                </a:cubicBezTo>
                <a:cubicBezTo>
                  <a:pt x="1699" y="242"/>
                  <a:pt x="1709" y="259"/>
                  <a:pt x="1723" y="270"/>
                </a:cubicBezTo>
                <a:cubicBezTo>
                  <a:pt x="1767" y="304"/>
                  <a:pt x="1837" y="333"/>
                  <a:pt x="1877" y="373"/>
                </a:cubicBezTo>
                <a:cubicBezTo>
                  <a:pt x="1924" y="420"/>
                  <a:pt x="1977" y="465"/>
                  <a:pt x="2032" y="502"/>
                </a:cubicBezTo>
                <a:cubicBezTo>
                  <a:pt x="2098" y="602"/>
                  <a:pt x="2011" y="481"/>
                  <a:pt x="2096" y="566"/>
                </a:cubicBezTo>
                <a:cubicBezTo>
                  <a:pt x="2107" y="577"/>
                  <a:pt x="2110" y="595"/>
                  <a:pt x="2122" y="605"/>
                </a:cubicBezTo>
                <a:cubicBezTo>
                  <a:pt x="2169" y="646"/>
                  <a:pt x="2271" y="720"/>
                  <a:pt x="2340" y="720"/>
                </a:cubicBezTo>
              </a:path>
            </a:pathLst>
          </a:custGeom>
          <a:noFill/>
          <a:ln w="38100" cmpd="sng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97288" name="Freeform 5"/>
          <p:cNvSpPr>
            <a:spLocks/>
          </p:cNvSpPr>
          <p:nvPr/>
        </p:nvSpPr>
        <p:spPr bwMode="auto">
          <a:xfrm>
            <a:off x="3546475" y="3457576"/>
            <a:ext cx="3792538" cy="841375"/>
          </a:xfrm>
          <a:custGeom>
            <a:avLst/>
            <a:gdLst>
              <a:gd name="T0" fmla="*/ 0 w 5464"/>
              <a:gd name="T1" fmla="*/ 1401 h 1405"/>
              <a:gd name="T2" fmla="*/ 282 w 5464"/>
              <a:gd name="T3" fmla="*/ 1376 h 1405"/>
              <a:gd name="T4" fmla="*/ 411 w 5464"/>
              <a:gd name="T5" fmla="*/ 1337 h 1405"/>
              <a:gd name="T6" fmla="*/ 450 w 5464"/>
              <a:gd name="T7" fmla="*/ 1324 h 1405"/>
              <a:gd name="T8" fmla="*/ 604 w 5464"/>
              <a:gd name="T9" fmla="*/ 1221 h 1405"/>
              <a:gd name="T10" fmla="*/ 694 w 5464"/>
              <a:gd name="T11" fmla="*/ 1170 h 1405"/>
              <a:gd name="T12" fmla="*/ 887 w 5464"/>
              <a:gd name="T13" fmla="*/ 1003 h 1405"/>
              <a:gd name="T14" fmla="*/ 912 w 5464"/>
              <a:gd name="T15" fmla="*/ 964 h 1405"/>
              <a:gd name="T16" fmla="*/ 990 w 5464"/>
              <a:gd name="T17" fmla="*/ 913 h 1405"/>
              <a:gd name="T18" fmla="*/ 1080 w 5464"/>
              <a:gd name="T19" fmla="*/ 810 h 1405"/>
              <a:gd name="T20" fmla="*/ 1131 w 5464"/>
              <a:gd name="T21" fmla="*/ 746 h 1405"/>
              <a:gd name="T22" fmla="*/ 1221 w 5464"/>
              <a:gd name="T23" fmla="*/ 630 h 1405"/>
              <a:gd name="T24" fmla="*/ 1298 w 5464"/>
              <a:gd name="T25" fmla="*/ 553 h 1405"/>
              <a:gd name="T26" fmla="*/ 1581 w 5464"/>
              <a:gd name="T27" fmla="*/ 218 h 1405"/>
              <a:gd name="T28" fmla="*/ 1864 w 5464"/>
              <a:gd name="T29" fmla="*/ 77 h 1405"/>
              <a:gd name="T30" fmla="*/ 2391 w 5464"/>
              <a:gd name="T31" fmla="*/ 0 h 1405"/>
              <a:gd name="T32" fmla="*/ 3085 w 5464"/>
              <a:gd name="T33" fmla="*/ 116 h 1405"/>
              <a:gd name="T34" fmla="*/ 3330 w 5464"/>
              <a:gd name="T35" fmla="*/ 257 h 1405"/>
              <a:gd name="T36" fmla="*/ 3561 w 5464"/>
              <a:gd name="T37" fmla="*/ 398 h 1405"/>
              <a:gd name="T38" fmla="*/ 3612 w 5464"/>
              <a:gd name="T39" fmla="*/ 424 h 1405"/>
              <a:gd name="T40" fmla="*/ 3690 w 5464"/>
              <a:gd name="T41" fmla="*/ 476 h 1405"/>
              <a:gd name="T42" fmla="*/ 3767 w 5464"/>
              <a:gd name="T43" fmla="*/ 553 h 1405"/>
              <a:gd name="T44" fmla="*/ 3792 w 5464"/>
              <a:gd name="T45" fmla="*/ 591 h 1405"/>
              <a:gd name="T46" fmla="*/ 3947 w 5464"/>
              <a:gd name="T47" fmla="*/ 733 h 1405"/>
              <a:gd name="T48" fmla="*/ 4088 w 5464"/>
              <a:gd name="T49" fmla="*/ 874 h 1405"/>
              <a:gd name="T50" fmla="*/ 4165 w 5464"/>
              <a:gd name="T51" fmla="*/ 951 h 1405"/>
              <a:gd name="T52" fmla="*/ 4242 w 5464"/>
              <a:gd name="T53" fmla="*/ 1003 h 1405"/>
              <a:gd name="T54" fmla="*/ 4358 w 5464"/>
              <a:gd name="T55" fmla="*/ 1080 h 1405"/>
              <a:gd name="T56" fmla="*/ 4551 w 5464"/>
              <a:gd name="T57" fmla="*/ 1208 h 1405"/>
              <a:gd name="T58" fmla="*/ 4628 w 5464"/>
              <a:gd name="T59" fmla="*/ 1234 h 1405"/>
              <a:gd name="T60" fmla="*/ 5387 w 5464"/>
              <a:gd name="T61" fmla="*/ 1388 h 1405"/>
              <a:gd name="T62" fmla="*/ 5464 w 5464"/>
              <a:gd name="T63" fmla="*/ 1401 h 140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5464"/>
              <a:gd name="T97" fmla="*/ 0 h 1405"/>
              <a:gd name="T98" fmla="*/ 5464 w 5464"/>
              <a:gd name="T99" fmla="*/ 1405 h 1405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5464" h="1405">
                <a:moveTo>
                  <a:pt x="0" y="1401"/>
                </a:moveTo>
                <a:cubicBezTo>
                  <a:pt x="158" y="1392"/>
                  <a:pt x="171" y="1400"/>
                  <a:pt x="282" y="1376"/>
                </a:cubicBezTo>
                <a:cubicBezTo>
                  <a:pt x="339" y="1364"/>
                  <a:pt x="350" y="1358"/>
                  <a:pt x="411" y="1337"/>
                </a:cubicBezTo>
                <a:cubicBezTo>
                  <a:pt x="424" y="1333"/>
                  <a:pt x="450" y="1324"/>
                  <a:pt x="450" y="1324"/>
                </a:cubicBezTo>
                <a:cubicBezTo>
                  <a:pt x="497" y="1293"/>
                  <a:pt x="552" y="1246"/>
                  <a:pt x="604" y="1221"/>
                </a:cubicBezTo>
                <a:cubicBezTo>
                  <a:pt x="632" y="1207"/>
                  <a:pt x="670" y="1192"/>
                  <a:pt x="694" y="1170"/>
                </a:cubicBezTo>
                <a:cubicBezTo>
                  <a:pt x="759" y="1112"/>
                  <a:pt x="814" y="1050"/>
                  <a:pt x="887" y="1003"/>
                </a:cubicBezTo>
                <a:cubicBezTo>
                  <a:pt x="895" y="990"/>
                  <a:pt x="900" y="974"/>
                  <a:pt x="912" y="964"/>
                </a:cubicBezTo>
                <a:cubicBezTo>
                  <a:pt x="935" y="944"/>
                  <a:pt x="990" y="913"/>
                  <a:pt x="990" y="913"/>
                </a:cubicBezTo>
                <a:cubicBezTo>
                  <a:pt x="1050" y="823"/>
                  <a:pt x="1015" y="853"/>
                  <a:pt x="1080" y="810"/>
                </a:cubicBezTo>
                <a:cubicBezTo>
                  <a:pt x="1103" y="734"/>
                  <a:pt x="1073" y="803"/>
                  <a:pt x="1131" y="746"/>
                </a:cubicBezTo>
                <a:cubicBezTo>
                  <a:pt x="1165" y="713"/>
                  <a:pt x="1189" y="665"/>
                  <a:pt x="1221" y="630"/>
                </a:cubicBezTo>
                <a:cubicBezTo>
                  <a:pt x="1245" y="603"/>
                  <a:pt x="1298" y="553"/>
                  <a:pt x="1298" y="553"/>
                </a:cubicBezTo>
                <a:cubicBezTo>
                  <a:pt x="1345" y="435"/>
                  <a:pt x="1475" y="289"/>
                  <a:pt x="1581" y="218"/>
                </a:cubicBezTo>
                <a:cubicBezTo>
                  <a:pt x="1643" y="128"/>
                  <a:pt x="1763" y="102"/>
                  <a:pt x="1864" y="77"/>
                </a:cubicBezTo>
                <a:cubicBezTo>
                  <a:pt x="2036" y="33"/>
                  <a:pt x="2214" y="12"/>
                  <a:pt x="2391" y="0"/>
                </a:cubicBezTo>
                <a:cubicBezTo>
                  <a:pt x="2619" y="9"/>
                  <a:pt x="2871" y="13"/>
                  <a:pt x="3085" y="116"/>
                </a:cubicBezTo>
                <a:cubicBezTo>
                  <a:pt x="3170" y="157"/>
                  <a:pt x="3240" y="227"/>
                  <a:pt x="3330" y="257"/>
                </a:cubicBezTo>
                <a:cubicBezTo>
                  <a:pt x="3402" y="312"/>
                  <a:pt x="3485" y="348"/>
                  <a:pt x="3561" y="398"/>
                </a:cubicBezTo>
                <a:cubicBezTo>
                  <a:pt x="3577" y="409"/>
                  <a:pt x="3596" y="414"/>
                  <a:pt x="3612" y="424"/>
                </a:cubicBezTo>
                <a:cubicBezTo>
                  <a:pt x="3639" y="440"/>
                  <a:pt x="3690" y="476"/>
                  <a:pt x="3690" y="476"/>
                </a:cubicBezTo>
                <a:cubicBezTo>
                  <a:pt x="3748" y="565"/>
                  <a:pt x="3672" y="458"/>
                  <a:pt x="3767" y="553"/>
                </a:cubicBezTo>
                <a:cubicBezTo>
                  <a:pt x="3778" y="564"/>
                  <a:pt x="3782" y="580"/>
                  <a:pt x="3792" y="591"/>
                </a:cubicBezTo>
                <a:cubicBezTo>
                  <a:pt x="3839" y="643"/>
                  <a:pt x="3889" y="694"/>
                  <a:pt x="3947" y="733"/>
                </a:cubicBezTo>
                <a:cubicBezTo>
                  <a:pt x="3983" y="788"/>
                  <a:pt x="4041" y="827"/>
                  <a:pt x="4088" y="874"/>
                </a:cubicBezTo>
                <a:cubicBezTo>
                  <a:pt x="4089" y="875"/>
                  <a:pt x="4163" y="949"/>
                  <a:pt x="4165" y="951"/>
                </a:cubicBezTo>
                <a:cubicBezTo>
                  <a:pt x="4187" y="973"/>
                  <a:pt x="4220" y="981"/>
                  <a:pt x="4242" y="1003"/>
                </a:cubicBezTo>
                <a:cubicBezTo>
                  <a:pt x="4280" y="1040"/>
                  <a:pt x="4308" y="1063"/>
                  <a:pt x="4358" y="1080"/>
                </a:cubicBezTo>
                <a:cubicBezTo>
                  <a:pt x="4415" y="1135"/>
                  <a:pt x="4480" y="1177"/>
                  <a:pt x="4551" y="1208"/>
                </a:cubicBezTo>
                <a:cubicBezTo>
                  <a:pt x="4576" y="1219"/>
                  <a:pt x="4606" y="1219"/>
                  <a:pt x="4628" y="1234"/>
                </a:cubicBezTo>
                <a:cubicBezTo>
                  <a:pt x="4839" y="1377"/>
                  <a:pt x="5145" y="1378"/>
                  <a:pt x="5387" y="1388"/>
                </a:cubicBezTo>
                <a:cubicBezTo>
                  <a:pt x="5437" y="1405"/>
                  <a:pt x="5412" y="1401"/>
                  <a:pt x="5464" y="1401"/>
                </a:cubicBezTo>
              </a:path>
            </a:pathLst>
          </a:custGeom>
          <a:noFill/>
          <a:ln w="38100" cmpd="sng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97289" name="Freeform 6"/>
          <p:cNvSpPr>
            <a:spLocks/>
          </p:cNvSpPr>
          <p:nvPr/>
        </p:nvSpPr>
        <p:spPr bwMode="auto">
          <a:xfrm>
            <a:off x="7531100" y="3873500"/>
            <a:ext cx="973138" cy="369888"/>
          </a:xfrm>
          <a:custGeom>
            <a:avLst/>
            <a:gdLst>
              <a:gd name="T0" fmla="*/ 0 w 1401"/>
              <a:gd name="T1" fmla="*/ 488 h 488"/>
              <a:gd name="T2" fmla="*/ 77 w 1401"/>
              <a:gd name="T3" fmla="*/ 463 h 488"/>
              <a:gd name="T4" fmla="*/ 116 w 1401"/>
              <a:gd name="T5" fmla="*/ 450 h 488"/>
              <a:gd name="T6" fmla="*/ 309 w 1401"/>
              <a:gd name="T7" fmla="*/ 321 h 488"/>
              <a:gd name="T8" fmla="*/ 424 w 1401"/>
              <a:gd name="T9" fmla="*/ 257 h 488"/>
              <a:gd name="T10" fmla="*/ 463 w 1401"/>
              <a:gd name="T11" fmla="*/ 218 h 488"/>
              <a:gd name="T12" fmla="*/ 501 w 1401"/>
              <a:gd name="T13" fmla="*/ 193 h 488"/>
              <a:gd name="T14" fmla="*/ 643 w 1401"/>
              <a:gd name="T15" fmla="*/ 51 h 488"/>
              <a:gd name="T16" fmla="*/ 681 w 1401"/>
              <a:gd name="T17" fmla="*/ 25 h 488"/>
              <a:gd name="T18" fmla="*/ 759 w 1401"/>
              <a:gd name="T19" fmla="*/ 0 h 488"/>
              <a:gd name="T20" fmla="*/ 836 w 1401"/>
              <a:gd name="T21" fmla="*/ 13 h 488"/>
              <a:gd name="T22" fmla="*/ 964 w 1401"/>
              <a:gd name="T23" fmla="*/ 141 h 488"/>
              <a:gd name="T24" fmla="*/ 990 w 1401"/>
              <a:gd name="T25" fmla="*/ 180 h 488"/>
              <a:gd name="T26" fmla="*/ 1067 w 1401"/>
              <a:gd name="T27" fmla="*/ 231 h 488"/>
              <a:gd name="T28" fmla="*/ 1170 w 1401"/>
              <a:gd name="T29" fmla="*/ 334 h 488"/>
              <a:gd name="T30" fmla="*/ 1196 w 1401"/>
              <a:gd name="T31" fmla="*/ 373 h 488"/>
              <a:gd name="T32" fmla="*/ 1273 w 1401"/>
              <a:gd name="T33" fmla="*/ 424 h 488"/>
              <a:gd name="T34" fmla="*/ 1311 w 1401"/>
              <a:gd name="T35" fmla="*/ 450 h 488"/>
              <a:gd name="T36" fmla="*/ 1401 w 1401"/>
              <a:gd name="T37" fmla="*/ 488 h 48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401"/>
              <a:gd name="T58" fmla="*/ 0 h 488"/>
              <a:gd name="T59" fmla="*/ 1401 w 1401"/>
              <a:gd name="T60" fmla="*/ 488 h 48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401" h="488">
                <a:moveTo>
                  <a:pt x="0" y="488"/>
                </a:moveTo>
                <a:cubicBezTo>
                  <a:pt x="26" y="480"/>
                  <a:pt x="51" y="471"/>
                  <a:pt x="77" y="463"/>
                </a:cubicBezTo>
                <a:cubicBezTo>
                  <a:pt x="90" y="459"/>
                  <a:pt x="116" y="450"/>
                  <a:pt x="116" y="450"/>
                </a:cubicBezTo>
                <a:cubicBezTo>
                  <a:pt x="148" y="428"/>
                  <a:pt x="270" y="334"/>
                  <a:pt x="309" y="321"/>
                </a:cubicBezTo>
                <a:cubicBezTo>
                  <a:pt x="376" y="298"/>
                  <a:pt x="336" y="315"/>
                  <a:pt x="424" y="257"/>
                </a:cubicBezTo>
                <a:cubicBezTo>
                  <a:pt x="439" y="247"/>
                  <a:pt x="449" y="230"/>
                  <a:pt x="463" y="218"/>
                </a:cubicBezTo>
                <a:cubicBezTo>
                  <a:pt x="475" y="208"/>
                  <a:pt x="488" y="201"/>
                  <a:pt x="501" y="193"/>
                </a:cubicBezTo>
                <a:cubicBezTo>
                  <a:pt x="539" y="136"/>
                  <a:pt x="591" y="95"/>
                  <a:pt x="643" y="51"/>
                </a:cubicBezTo>
                <a:cubicBezTo>
                  <a:pt x="655" y="41"/>
                  <a:pt x="667" y="31"/>
                  <a:pt x="681" y="25"/>
                </a:cubicBezTo>
                <a:cubicBezTo>
                  <a:pt x="706" y="14"/>
                  <a:pt x="759" y="0"/>
                  <a:pt x="759" y="0"/>
                </a:cubicBezTo>
                <a:cubicBezTo>
                  <a:pt x="785" y="4"/>
                  <a:pt x="811" y="5"/>
                  <a:pt x="836" y="13"/>
                </a:cubicBezTo>
                <a:cubicBezTo>
                  <a:pt x="890" y="31"/>
                  <a:pt x="907" y="102"/>
                  <a:pt x="964" y="141"/>
                </a:cubicBezTo>
                <a:cubicBezTo>
                  <a:pt x="973" y="154"/>
                  <a:pt x="978" y="170"/>
                  <a:pt x="990" y="180"/>
                </a:cubicBezTo>
                <a:cubicBezTo>
                  <a:pt x="1013" y="200"/>
                  <a:pt x="1067" y="231"/>
                  <a:pt x="1067" y="231"/>
                </a:cubicBezTo>
                <a:cubicBezTo>
                  <a:pt x="1097" y="276"/>
                  <a:pt x="1135" y="292"/>
                  <a:pt x="1170" y="334"/>
                </a:cubicBezTo>
                <a:cubicBezTo>
                  <a:pt x="1180" y="346"/>
                  <a:pt x="1184" y="363"/>
                  <a:pt x="1196" y="373"/>
                </a:cubicBezTo>
                <a:cubicBezTo>
                  <a:pt x="1219" y="393"/>
                  <a:pt x="1247" y="407"/>
                  <a:pt x="1273" y="424"/>
                </a:cubicBezTo>
                <a:cubicBezTo>
                  <a:pt x="1286" y="433"/>
                  <a:pt x="1296" y="445"/>
                  <a:pt x="1311" y="450"/>
                </a:cubicBezTo>
                <a:cubicBezTo>
                  <a:pt x="1395" y="477"/>
                  <a:pt x="1370" y="455"/>
                  <a:pt x="1401" y="488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97290" name="Freeform 7"/>
          <p:cNvSpPr>
            <a:spLocks/>
          </p:cNvSpPr>
          <p:nvPr/>
        </p:nvSpPr>
        <p:spPr bwMode="auto">
          <a:xfrm>
            <a:off x="4521201" y="2787651"/>
            <a:ext cx="4068763" cy="1624013"/>
          </a:xfrm>
          <a:custGeom>
            <a:avLst/>
            <a:gdLst>
              <a:gd name="T0" fmla="*/ 0 w 5863"/>
              <a:gd name="T1" fmla="*/ 2095 h 2155"/>
              <a:gd name="T2" fmla="*/ 296 w 5863"/>
              <a:gd name="T3" fmla="*/ 2095 h 2155"/>
              <a:gd name="T4" fmla="*/ 489 w 5863"/>
              <a:gd name="T5" fmla="*/ 2070 h 2155"/>
              <a:gd name="T6" fmla="*/ 669 w 5863"/>
              <a:gd name="T7" fmla="*/ 2018 h 2155"/>
              <a:gd name="T8" fmla="*/ 746 w 5863"/>
              <a:gd name="T9" fmla="*/ 1992 h 2155"/>
              <a:gd name="T10" fmla="*/ 785 w 5863"/>
              <a:gd name="T11" fmla="*/ 1980 h 2155"/>
              <a:gd name="T12" fmla="*/ 900 w 5863"/>
              <a:gd name="T13" fmla="*/ 1928 h 2155"/>
              <a:gd name="T14" fmla="*/ 939 w 5863"/>
              <a:gd name="T15" fmla="*/ 1902 h 2155"/>
              <a:gd name="T16" fmla="*/ 1042 w 5863"/>
              <a:gd name="T17" fmla="*/ 1864 h 2155"/>
              <a:gd name="T18" fmla="*/ 1132 w 5863"/>
              <a:gd name="T19" fmla="*/ 1800 h 2155"/>
              <a:gd name="T20" fmla="*/ 1247 w 5863"/>
              <a:gd name="T21" fmla="*/ 1710 h 2155"/>
              <a:gd name="T22" fmla="*/ 1350 w 5863"/>
              <a:gd name="T23" fmla="*/ 1645 h 2155"/>
              <a:gd name="T24" fmla="*/ 1479 w 5863"/>
              <a:gd name="T25" fmla="*/ 1478 h 2155"/>
              <a:gd name="T26" fmla="*/ 1569 w 5863"/>
              <a:gd name="T27" fmla="*/ 1375 h 2155"/>
              <a:gd name="T28" fmla="*/ 1736 w 5863"/>
              <a:gd name="T29" fmla="*/ 1092 h 2155"/>
              <a:gd name="T30" fmla="*/ 1826 w 5863"/>
              <a:gd name="T31" fmla="*/ 887 h 2155"/>
              <a:gd name="T32" fmla="*/ 1865 w 5863"/>
              <a:gd name="T33" fmla="*/ 822 h 2155"/>
              <a:gd name="T34" fmla="*/ 1942 w 5863"/>
              <a:gd name="T35" fmla="*/ 630 h 2155"/>
              <a:gd name="T36" fmla="*/ 2083 w 5863"/>
              <a:gd name="T37" fmla="*/ 450 h 2155"/>
              <a:gd name="T38" fmla="*/ 2122 w 5863"/>
              <a:gd name="T39" fmla="*/ 411 h 2155"/>
              <a:gd name="T40" fmla="*/ 2199 w 5863"/>
              <a:gd name="T41" fmla="*/ 360 h 2155"/>
              <a:gd name="T42" fmla="*/ 2340 w 5863"/>
              <a:gd name="T43" fmla="*/ 257 h 2155"/>
              <a:gd name="T44" fmla="*/ 2417 w 5863"/>
              <a:gd name="T45" fmla="*/ 218 h 2155"/>
              <a:gd name="T46" fmla="*/ 2867 w 5863"/>
              <a:gd name="T47" fmla="*/ 25 h 2155"/>
              <a:gd name="T48" fmla="*/ 3099 w 5863"/>
              <a:gd name="T49" fmla="*/ 0 h 2155"/>
              <a:gd name="T50" fmla="*/ 3870 w 5863"/>
              <a:gd name="T51" fmla="*/ 51 h 2155"/>
              <a:gd name="T52" fmla="*/ 4063 w 5863"/>
              <a:gd name="T53" fmla="*/ 102 h 2155"/>
              <a:gd name="T54" fmla="*/ 4140 w 5863"/>
              <a:gd name="T55" fmla="*/ 128 h 2155"/>
              <a:gd name="T56" fmla="*/ 4179 w 5863"/>
              <a:gd name="T57" fmla="*/ 141 h 2155"/>
              <a:gd name="T58" fmla="*/ 4526 w 5863"/>
              <a:gd name="T59" fmla="*/ 462 h 2155"/>
              <a:gd name="T60" fmla="*/ 4719 w 5863"/>
              <a:gd name="T61" fmla="*/ 745 h 2155"/>
              <a:gd name="T62" fmla="*/ 4783 w 5863"/>
              <a:gd name="T63" fmla="*/ 861 h 2155"/>
              <a:gd name="T64" fmla="*/ 4796 w 5863"/>
              <a:gd name="T65" fmla="*/ 900 h 2155"/>
              <a:gd name="T66" fmla="*/ 4847 w 5863"/>
              <a:gd name="T67" fmla="*/ 977 h 2155"/>
              <a:gd name="T68" fmla="*/ 4963 w 5863"/>
              <a:gd name="T69" fmla="*/ 1195 h 2155"/>
              <a:gd name="T70" fmla="*/ 5027 w 5863"/>
              <a:gd name="T71" fmla="*/ 1311 h 2155"/>
              <a:gd name="T72" fmla="*/ 5066 w 5863"/>
              <a:gd name="T73" fmla="*/ 1388 h 2155"/>
              <a:gd name="T74" fmla="*/ 5117 w 5863"/>
              <a:gd name="T75" fmla="*/ 1465 h 2155"/>
              <a:gd name="T76" fmla="*/ 5130 w 5863"/>
              <a:gd name="T77" fmla="*/ 1517 h 2155"/>
              <a:gd name="T78" fmla="*/ 5169 w 5863"/>
              <a:gd name="T79" fmla="*/ 1555 h 2155"/>
              <a:gd name="T80" fmla="*/ 5246 w 5863"/>
              <a:gd name="T81" fmla="*/ 1671 h 2155"/>
              <a:gd name="T82" fmla="*/ 5285 w 5863"/>
              <a:gd name="T83" fmla="*/ 1710 h 2155"/>
              <a:gd name="T84" fmla="*/ 5336 w 5863"/>
              <a:gd name="T85" fmla="*/ 1787 h 2155"/>
              <a:gd name="T86" fmla="*/ 5413 w 5863"/>
              <a:gd name="T87" fmla="*/ 1864 h 2155"/>
              <a:gd name="T88" fmla="*/ 5465 w 5863"/>
              <a:gd name="T89" fmla="*/ 1902 h 2155"/>
              <a:gd name="T90" fmla="*/ 5542 w 5863"/>
              <a:gd name="T91" fmla="*/ 1967 h 2155"/>
              <a:gd name="T92" fmla="*/ 5580 w 5863"/>
              <a:gd name="T93" fmla="*/ 1980 h 2155"/>
              <a:gd name="T94" fmla="*/ 5657 w 5863"/>
              <a:gd name="T95" fmla="*/ 2031 h 2155"/>
              <a:gd name="T96" fmla="*/ 5863 w 5863"/>
              <a:gd name="T97" fmla="*/ 2082 h 215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863"/>
              <a:gd name="T148" fmla="*/ 0 h 2155"/>
              <a:gd name="T149" fmla="*/ 5863 w 5863"/>
              <a:gd name="T150" fmla="*/ 2155 h 2155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863" h="2155">
                <a:moveTo>
                  <a:pt x="0" y="2095"/>
                </a:moveTo>
                <a:cubicBezTo>
                  <a:pt x="89" y="2155"/>
                  <a:pt x="197" y="2109"/>
                  <a:pt x="296" y="2095"/>
                </a:cubicBezTo>
                <a:cubicBezTo>
                  <a:pt x="360" y="2086"/>
                  <a:pt x="489" y="2070"/>
                  <a:pt x="489" y="2070"/>
                </a:cubicBezTo>
                <a:cubicBezTo>
                  <a:pt x="548" y="2050"/>
                  <a:pt x="609" y="2036"/>
                  <a:pt x="669" y="2018"/>
                </a:cubicBezTo>
                <a:cubicBezTo>
                  <a:pt x="695" y="2010"/>
                  <a:pt x="720" y="2000"/>
                  <a:pt x="746" y="1992"/>
                </a:cubicBezTo>
                <a:cubicBezTo>
                  <a:pt x="759" y="1988"/>
                  <a:pt x="785" y="1980"/>
                  <a:pt x="785" y="1980"/>
                </a:cubicBezTo>
                <a:cubicBezTo>
                  <a:pt x="845" y="1939"/>
                  <a:pt x="808" y="1959"/>
                  <a:pt x="900" y="1928"/>
                </a:cubicBezTo>
                <a:cubicBezTo>
                  <a:pt x="915" y="1923"/>
                  <a:pt x="925" y="1910"/>
                  <a:pt x="939" y="1902"/>
                </a:cubicBezTo>
                <a:cubicBezTo>
                  <a:pt x="990" y="1873"/>
                  <a:pt x="987" y="1878"/>
                  <a:pt x="1042" y="1864"/>
                </a:cubicBezTo>
                <a:cubicBezTo>
                  <a:pt x="1141" y="1763"/>
                  <a:pt x="1014" y="1884"/>
                  <a:pt x="1132" y="1800"/>
                </a:cubicBezTo>
                <a:cubicBezTo>
                  <a:pt x="1239" y="1724"/>
                  <a:pt x="1075" y="1796"/>
                  <a:pt x="1247" y="1710"/>
                </a:cubicBezTo>
                <a:cubicBezTo>
                  <a:pt x="1285" y="1691"/>
                  <a:pt x="1320" y="1677"/>
                  <a:pt x="1350" y="1645"/>
                </a:cubicBezTo>
                <a:cubicBezTo>
                  <a:pt x="1374" y="1619"/>
                  <a:pt x="1446" y="1522"/>
                  <a:pt x="1479" y="1478"/>
                </a:cubicBezTo>
                <a:cubicBezTo>
                  <a:pt x="1506" y="1442"/>
                  <a:pt x="1542" y="1411"/>
                  <a:pt x="1569" y="1375"/>
                </a:cubicBezTo>
                <a:cubicBezTo>
                  <a:pt x="1601" y="1281"/>
                  <a:pt x="1684" y="1179"/>
                  <a:pt x="1736" y="1092"/>
                </a:cubicBezTo>
                <a:cubicBezTo>
                  <a:pt x="1774" y="1028"/>
                  <a:pt x="1793" y="953"/>
                  <a:pt x="1826" y="887"/>
                </a:cubicBezTo>
                <a:cubicBezTo>
                  <a:pt x="1837" y="864"/>
                  <a:pt x="1854" y="845"/>
                  <a:pt x="1865" y="822"/>
                </a:cubicBezTo>
                <a:cubicBezTo>
                  <a:pt x="1897" y="757"/>
                  <a:pt x="1901" y="690"/>
                  <a:pt x="1942" y="630"/>
                </a:cubicBezTo>
                <a:cubicBezTo>
                  <a:pt x="1967" y="554"/>
                  <a:pt x="2024" y="499"/>
                  <a:pt x="2083" y="450"/>
                </a:cubicBezTo>
                <a:cubicBezTo>
                  <a:pt x="2097" y="438"/>
                  <a:pt x="2107" y="422"/>
                  <a:pt x="2122" y="411"/>
                </a:cubicBezTo>
                <a:cubicBezTo>
                  <a:pt x="2146" y="392"/>
                  <a:pt x="2199" y="360"/>
                  <a:pt x="2199" y="360"/>
                </a:cubicBezTo>
                <a:cubicBezTo>
                  <a:pt x="2237" y="303"/>
                  <a:pt x="2284" y="285"/>
                  <a:pt x="2340" y="257"/>
                </a:cubicBezTo>
                <a:cubicBezTo>
                  <a:pt x="2439" y="207"/>
                  <a:pt x="2322" y="250"/>
                  <a:pt x="2417" y="218"/>
                </a:cubicBezTo>
                <a:cubicBezTo>
                  <a:pt x="2537" y="101"/>
                  <a:pt x="2708" y="65"/>
                  <a:pt x="2867" y="25"/>
                </a:cubicBezTo>
                <a:cubicBezTo>
                  <a:pt x="2942" y="6"/>
                  <a:pt x="3099" y="0"/>
                  <a:pt x="3099" y="0"/>
                </a:cubicBezTo>
                <a:cubicBezTo>
                  <a:pt x="3530" y="9"/>
                  <a:pt x="3562" y="3"/>
                  <a:pt x="3870" y="51"/>
                </a:cubicBezTo>
                <a:cubicBezTo>
                  <a:pt x="3937" y="61"/>
                  <a:pt x="3999" y="81"/>
                  <a:pt x="4063" y="102"/>
                </a:cubicBezTo>
                <a:cubicBezTo>
                  <a:pt x="4108" y="117"/>
                  <a:pt x="4095" y="113"/>
                  <a:pt x="4140" y="128"/>
                </a:cubicBezTo>
                <a:cubicBezTo>
                  <a:pt x="4153" y="132"/>
                  <a:pt x="4179" y="141"/>
                  <a:pt x="4179" y="141"/>
                </a:cubicBezTo>
                <a:cubicBezTo>
                  <a:pt x="4311" y="228"/>
                  <a:pt x="4429" y="337"/>
                  <a:pt x="4526" y="462"/>
                </a:cubicBezTo>
                <a:cubicBezTo>
                  <a:pt x="4594" y="550"/>
                  <a:pt x="4640" y="668"/>
                  <a:pt x="4719" y="745"/>
                </a:cubicBezTo>
                <a:cubicBezTo>
                  <a:pt x="4733" y="787"/>
                  <a:pt x="4769" y="819"/>
                  <a:pt x="4783" y="861"/>
                </a:cubicBezTo>
                <a:cubicBezTo>
                  <a:pt x="4787" y="874"/>
                  <a:pt x="4789" y="888"/>
                  <a:pt x="4796" y="900"/>
                </a:cubicBezTo>
                <a:cubicBezTo>
                  <a:pt x="4811" y="927"/>
                  <a:pt x="4847" y="977"/>
                  <a:pt x="4847" y="977"/>
                </a:cubicBezTo>
                <a:cubicBezTo>
                  <a:pt x="4866" y="1051"/>
                  <a:pt x="4909" y="1141"/>
                  <a:pt x="4963" y="1195"/>
                </a:cubicBezTo>
                <a:cubicBezTo>
                  <a:pt x="4977" y="1237"/>
                  <a:pt x="5013" y="1269"/>
                  <a:pt x="5027" y="1311"/>
                </a:cubicBezTo>
                <a:cubicBezTo>
                  <a:pt x="5045" y="1365"/>
                  <a:pt x="5032" y="1339"/>
                  <a:pt x="5066" y="1388"/>
                </a:cubicBezTo>
                <a:cubicBezTo>
                  <a:pt x="5107" y="1512"/>
                  <a:pt x="5040" y="1329"/>
                  <a:pt x="5117" y="1465"/>
                </a:cubicBezTo>
                <a:cubicBezTo>
                  <a:pt x="5126" y="1481"/>
                  <a:pt x="5121" y="1502"/>
                  <a:pt x="5130" y="1517"/>
                </a:cubicBezTo>
                <a:cubicBezTo>
                  <a:pt x="5139" y="1533"/>
                  <a:pt x="5158" y="1541"/>
                  <a:pt x="5169" y="1555"/>
                </a:cubicBezTo>
                <a:cubicBezTo>
                  <a:pt x="5198" y="1592"/>
                  <a:pt x="5220" y="1632"/>
                  <a:pt x="5246" y="1671"/>
                </a:cubicBezTo>
                <a:cubicBezTo>
                  <a:pt x="5256" y="1686"/>
                  <a:pt x="5274" y="1695"/>
                  <a:pt x="5285" y="1710"/>
                </a:cubicBezTo>
                <a:cubicBezTo>
                  <a:pt x="5304" y="1734"/>
                  <a:pt x="5314" y="1765"/>
                  <a:pt x="5336" y="1787"/>
                </a:cubicBezTo>
                <a:cubicBezTo>
                  <a:pt x="5362" y="1813"/>
                  <a:pt x="5384" y="1843"/>
                  <a:pt x="5413" y="1864"/>
                </a:cubicBezTo>
                <a:cubicBezTo>
                  <a:pt x="5430" y="1877"/>
                  <a:pt x="5449" y="1888"/>
                  <a:pt x="5465" y="1902"/>
                </a:cubicBezTo>
                <a:cubicBezTo>
                  <a:pt x="5509" y="1940"/>
                  <a:pt x="5492" y="1942"/>
                  <a:pt x="5542" y="1967"/>
                </a:cubicBezTo>
                <a:cubicBezTo>
                  <a:pt x="5554" y="1973"/>
                  <a:pt x="5568" y="1973"/>
                  <a:pt x="5580" y="1980"/>
                </a:cubicBezTo>
                <a:cubicBezTo>
                  <a:pt x="5607" y="1995"/>
                  <a:pt x="5631" y="2014"/>
                  <a:pt x="5657" y="2031"/>
                </a:cubicBezTo>
                <a:cubicBezTo>
                  <a:pt x="5698" y="2058"/>
                  <a:pt x="5811" y="2082"/>
                  <a:pt x="5863" y="2082"/>
                </a:cubicBezTo>
              </a:path>
            </a:pathLst>
          </a:custGeom>
          <a:noFill/>
          <a:ln w="38100" cap="flat" cmpd="sng">
            <a:solidFill>
              <a:srgbClr val="33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97291" name="Freeform 8"/>
          <p:cNvSpPr>
            <a:spLocks/>
          </p:cNvSpPr>
          <p:nvPr/>
        </p:nvSpPr>
        <p:spPr bwMode="auto">
          <a:xfrm>
            <a:off x="3708401" y="3860800"/>
            <a:ext cx="4899025" cy="382588"/>
          </a:xfrm>
          <a:custGeom>
            <a:avLst/>
            <a:gdLst>
              <a:gd name="T0" fmla="*/ 0 w 7058"/>
              <a:gd name="T1" fmla="*/ 505 h 505"/>
              <a:gd name="T2" fmla="*/ 463 w 7058"/>
              <a:gd name="T3" fmla="*/ 441 h 505"/>
              <a:gd name="T4" fmla="*/ 720 w 7058"/>
              <a:gd name="T5" fmla="*/ 364 h 505"/>
              <a:gd name="T6" fmla="*/ 1054 w 7058"/>
              <a:gd name="T7" fmla="*/ 325 h 505"/>
              <a:gd name="T8" fmla="*/ 1633 w 7058"/>
              <a:gd name="T9" fmla="*/ 261 h 505"/>
              <a:gd name="T10" fmla="*/ 1980 w 7058"/>
              <a:gd name="T11" fmla="*/ 197 h 505"/>
              <a:gd name="T12" fmla="*/ 2558 w 7058"/>
              <a:gd name="T13" fmla="*/ 94 h 505"/>
              <a:gd name="T14" fmla="*/ 3137 w 7058"/>
              <a:gd name="T15" fmla="*/ 42 h 505"/>
              <a:gd name="T16" fmla="*/ 3908 w 7058"/>
              <a:gd name="T17" fmla="*/ 30 h 505"/>
              <a:gd name="T18" fmla="*/ 4706 w 7058"/>
              <a:gd name="T19" fmla="*/ 158 h 505"/>
              <a:gd name="T20" fmla="*/ 5091 w 7058"/>
              <a:gd name="T21" fmla="*/ 210 h 505"/>
              <a:gd name="T22" fmla="*/ 5554 w 7058"/>
              <a:gd name="T23" fmla="*/ 261 h 505"/>
              <a:gd name="T24" fmla="*/ 6081 w 7058"/>
              <a:gd name="T25" fmla="*/ 338 h 505"/>
              <a:gd name="T26" fmla="*/ 6377 w 7058"/>
              <a:gd name="T27" fmla="*/ 390 h 505"/>
              <a:gd name="T28" fmla="*/ 6583 w 7058"/>
              <a:gd name="T29" fmla="*/ 415 h 505"/>
              <a:gd name="T30" fmla="*/ 7058 w 7058"/>
              <a:gd name="T31" fmla="*/ 505 h 50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7058"/>
              <a:gd name="T49" fmla="*/ 0 h 505"/>
              <a:gd name="T50" fmla="*/ 7058 w 7058"/>
              <a:gd name="T51" fmla="*/ 505 h 50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7058" h="505">
                <a:moveTo>
                  <a:pt x="0" y="505"/>
                </a:moveTo>
                <a:cubicBezTo>
                  <a:pt x="153" y="492"/>
                  <a:pt x="314" y="479"/>
                  <a:pt x="463" y="441"/>
                </a:cubicBezTo>
                <a:cubicBezTo>
                  <a:pt x="550" y="419"/>
                  <a:pt x="632" y="386"/>
                  <a:pt x="720" y="364"/>
                </a:cubicBezTo>
                <a:cubicBezTo>
                  <a:pt x="828" y="337"/>
                  <a:pt x="944" y="334"/>
                  <a:pt x="1054" y="325"/>
                </a:cubicBezTo>
                <a:cubicBezTo>
                  <a:pt x="1243" y="287"/>
                  <a:pt x="1442" y="287"/>
                  <a:pt x="1633" y="261"/>
                </a:cubicBezTo>
                <a:cubicBezTo>
                  <a:pt x="1750" y="245"/>
                  <a:pt x="1863" y="214"/>
                  <a:pt x="1980" y="197"/>
                </a:cubicBezTo>
                <a:cubicBezTo>
                  <a:pt x="2170" y="132"/>
                  <a:pt x="2359" y="112"/>
                  <a:pt x="2558" y="94"/>
                </a:cubicBezTo>
                <a:cubicBezTo>
                  <a:pt x="2751" y="77"/>
                  <a:pt x="2944" y="56"/>
                  <a:pt x="3137" y="42"/>
                </a:cubicBezTo>
                <a:cubicBezTo>
                  <a:pt x="3409" y="0"/>
                  <a:pt x="3587" y="23"/>
                  <a:pt x="3908" y="30"/>
                </a:cubicBezTo>
                <a:cubicBezTo>
                  <a:pt x="4174" y="73"/>
                  <a:pt x="4439" y="119"/>
                  <a:pt x="4706" y="158"/>
                </a:cubicBezTo>
                <a:cubicBezTo>
                  <a:pt x="4827" y="199"/>
                  <a:pt x="4965" y="200"/>
                  <a:pt x="5091" y="210"/>
                </a:cubicBezTo>
                <a:cubicBezTo>
                  <a:pt x="5244" y="238"/>
                  <a:pt x="5401" y="235"/>
                  <a:pt x="5554" y="261"/>
                </a:cubicBezTo>
                <a:cubicBezTo>
                  <a:pt x="5730" y="291"/>
                  <a:pt x="5905" y="311"/>
                  <a:pt x="6081" y="338"/>
                </a:cubicBezTo>
                <a:cubicBezTo>
                  <a:pt x="6180" y="353"/>
                  <a:pt x="6278" y="377"/>
                  <a:pt x="6377" y="390"/>
                </a:cubicBezTo>
                <a:cubicBezTo>
                  <a:pt x="6446" y="399"/>
                  <a:pt x="6583" y="415"/>
                  <a:pt x="6583" y="415"/>
                </a:cubicBezTo>
                <a:cubicBezTo>
                  <a:pt x="6736" y="467"/>
                  <a:pt x="6895" y="505"/>
                  <a:pt x="7058" y="505"/>
                </a:cubicBezTo>
              </a:path>
            </a:pathLst>
          </a:custGeom>
          <a:noFill/>
          <a:ln w="38100" cmpd="sng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97292" name="Text Box 9"/>
          <p:cNvSpPr txBox="1">
            <a:spLocks noChangeArrowheads="1"/>
          </p:cNvSpPr>
          <p:nvPr/>
        </p:nvSpPr>
        <p:spPr bwMode="auto">
          <a:xfrm>
            <a:off x="3575050" y="2924175"/>
            <a:ext cx="1062038" cy="5461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sz="1200" b="1" dirty="0">
                <a:solidFill>
                  <a:srgbClr val="008000"/>
                </a:solidFill>
              </a:rPr>
              <a:t>Zahájení</a:t>
            </a:r>
          </a:p>
          <a:p>
            <a:pPr eaLnBrk="1" hangingPunct="1"/>
            <a:r>
              <a:rPr lang="cs-CZ" sz="1200" b="1" dirty="0">
                <a:solidFill>
                  <a:srgbClr val="008000"/>
                </a:solidFill>
              </a:rPr>
              <a:t>Inicializace</a:t>
            </a:r>
            <a:endParaRPr lang="cs-CZ" sz="1200" b="1" dirty="0"/>
          </a:p>
        </p:txBody>
      </p:sp>
      <p:sp>
        <p:nvSpPr>
          <p:cNvPr id="97293" name="Text Box 10"/>
          <p:cNvSpPr txBox="1">
            <a:spLocks noChangeArrowheads="1"/>
          </p:cNvSpPr>
          <p:nvPr/>
        </p:nvSpPr>
        <p:spPr bwMode="auto">
          <a:xfrm>
            <a:off x="4727576" y="2781301"/>
            <a:ext cx="1000125" cy="409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sz="1200" b="1" dirty="0">
                <a:solidFill>
                  <a:srgbClr val="7188FD"/>
                </a:solidFill>
              </a:rPr>
              <a:t>Plánování</a:t>
            </a:r>
            <a:endParaRPr lang="cs-CZ" b="1" dirty="0">
              <a:solidFill>
                <a:srgbClr val="7188FD"/>
              </a:solidFill>
            </a:endParaRPr>
          </a:p>
        </p:txBody>
      </p:sp>
      <p:sp>
        <p:nvSpPr>
          <p:cNvPr id="97294" name="Text Box 11"/>
          <p:cNvSpPr txBox="1">
            <a:spLocks noChangeArrowheads="1"/>
          </p:cNvSpPr>
          <p:nvPr/>
        </p:nvSpPr>
        <p:spPr bwMode="auto">
          <a:xfrm>
            <a:off x="6070601" y="1954214"/>
            <a:ext cx="1249363" cy="409575"/>
          </a:xfrm>
          <a:prstGeom prst="rect">
            <a:avLst/>
          </a:prstGeom>
          <a:solidFill>
            <a:srgbClr val="F3F3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sz="1200" b="1" dirty="0">
                <a:solidFill>
                  <a:srgbClr val="003366"/>
                </a:solidFill>
              </a:rPr>
              <a:t>Implementace</a:t>
            </a:r>
            <a:endParaRPr lang="cs-CZ" dirty="0"/>
          </a:p>
        </p:txBody>
      </p:sp>
      <p:sp>
        <p:nvSpPr>
          <p:cNvPr id="97295" name="Text Box 12"/>
          <p:cNvSpPr txBox="1">
            <a:spLocks noChangeArrowheads="1"/>
          </p:cNvSpPr>
          <p:nvPr/>
        </p:nvSpPr>
        <p:spPr bwMode="auto">
          <a:xfrm>
            <a:off x="7994651" y="3460751"/>
            <a:ext cx="874713" cy="409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sz="1200" b="1" dirty="0">
                <a:solidFill>
                  <a:srgbClr val="FF0000"/>
                </a:solidFill>
              </a:rPr>
              <a:t>Ukončení</a:t>
            </a:r>
            <a:endParaRPr lang="cs-CZ" b="1" dirty="0"/>
          </a:p>
        </p:txBody>
      </p:sp>
      <p:sp>
        <p:nvSpPr>
          <p:cNvPr id="97296" name="Text Box 13"/>
          <p:cNvSpPr txBox="1">
            <a:spLocks noChangeArrowheads="1"/>
          </p:cNvSpPr>
          <p:nvPr/>
        </p:nvSpPr>
        <p:spPr bwMode="auto">
          <a:xfrm>
            <a:off x="6438900" y="3460751"/>
            <a:ext cx="998538" cy="409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sz="1200" b="1" dirty="0">
                <a:solidFill>
                  <a:srgbClr val="FF00FF"/>
                </a:solidFill>
              </a:rPr>
              <a:t>Kontrola</a:t>
            </a:r>
            <a:endParaRPr lang="cs-CZ" b="1" dirty="0"/>
          </a:p>
        </p:txBody>
      </p:sp>
      <p:sp>
        <p:nvSpPr>
          <p:cNvPr id="97297" name="Text Box 14"/>
          <p:cNvSpPr txBox="1">
            <a:spLocks noChangeArrowheads="1"/>
          </p:cNvSpPr>
          <p:nvPr/>
        </p:nvSpPr>
        <p:spPr bwMode="auto">
          <a:xfrm>
            <a:off x="2495551" y="1663701"/>
            <a:ext cx="847725" cy="6826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sz="1200" b="1" dirty="0"/>
              <a:t>Úroveň aktivit</a:t>
            </a:r>
            <a:endParaRPr lang="cs-CZ" dirty="0"/>
          </a:p>
        </p:txBody>
      </p:sp>
      <p:sp>
        <p:nvSpPr>
          <p:cNvPr id="97298" name="Text Box 15"/>
          <p:cNvSpPr txBox="1">
            <a:spLocks noChangeArrowheads="1"/>
          </p:cNvSpPr>
          <p:nvPr/>
        </p:nvSpPr>
        <p:spPr bwMode="auto">
          <a:xfrm>
            <a:off x="3203576" y="4467225"/>
            <a:ext cx="1000125" cy="5461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sz="1200" dirty="0"/>
              <a:t>Fáze zahájení</a:t>
            </a:r>
            <a:endParaRPr lang="cs-CZ" dirty="0"/>
          </a:p>
        </p:txBody>
      </p:sp>
      <p:sp>
        <p:nvSpPr>
          <p:cNvPr id="97299" name="Text Box 16"/>
          <p:cNvSpPr txBox="1">
            <a:spLocks noChangeArrowheads="1"/>
          </p:cNvSpPr>
          <p:nvPr/>
        </p:nvSpPr>
        <p:spPr bwMode="auto">
          <a:xfrm>
            <a:off x="7391401" y="4508501"/>
            <a:ext cx="752475" cy="3603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cs-CZ" sz="1200" dirty="0"/>
              <a:t>Čas</a:t>
            </a:r>
            <a:endParaRPr lang="cs-CZ" dirty="0"/>
          </a:p>
        </p:txBody>
      </p:sp>
      <p:sp>
        <p:nvSpPr>
          <p:cNvPr id="97300" name="Line 17"/>
          <p:cNvSpPr>
            <a:spLocks noChangeShapeType="1"/>
          </p:cNvSpPr>
          <p:nvPr/>
        </p:nvSpPr>
        <p:spPr bwMode="auto">
          <a:xfrm>
            <a:off x="6078538" y="4586289"/>
            <a:ext cx="500062" cy="158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97301" name="Line 18"/>
          <p:cNvSpPr>
            <a:spLocks noChangeShapeType="1"/>
          </p:cNvSpPr>
          <p:nvPr/>
        </p:nvSpPr>
        <p:spPr bwMode="auto">
          <a:xfrm flipV="1">
            <a:off x="3470275" y="1591852"/>
            <a:ext cx="17463" cy="269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dirty="0"/>
          </a:p>
        </p:txBody>
      </p:sp>
      <p:pic>
        <p:nvPicPr>
          <p:cNvPr id="21" name="Obrázek 20">
            <a:extLst>
              <a:ext uri="{FF2B5EF4-FFF2-40B4-BE49-F238E27FC236}">
                <a16:creationId xmlns:a16="http://schemas.microsoft.com/office/drawing/2014/main" id="{AFE899F6-8F96-4ED1-8CEE-4D8B59E8D55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E4759C4-6801-492C-89F3-7D03C3C2A8C1}" type="slidenum">
              <a:rPr lang="cs-CZ"/>
              <a:pPr eaLnBrk="1" hangingPunct="1"/>
              <a:t>49</a:t>
            </a:fld>
            <a:endParaRPr lang="cs-CZ" dirty="0"/>
          </a:p>
        </p:txBody>
      </p:sp>
      <p:sp>
        <p:nvSpPr>
          <p:cNvPr id="98309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/>
              <a:t>Vazby mezi procesy projektového řízení</a:t>
            </a:r>
          </a:p>
        </p:txBody>
      </p:sp>
      <p:grpSp>
        <p:nvGrpSpPr>
          <p:cNvPr id="98311" name="Group 4"/>
          <p:cNvGrpSpPr>
            <a:grpSpLocks/>
          </p:cNvGrpSpPr>
          <p:nvPr/>
        </p:nvGrpSpPr>
        <p:grpSpPr bwMode="auto">
          <a:xfrm>
            <a:off x="2424113" y="1916114"/>
            <a:ext cx="6767512" cy="3449637"/>
            <a:chOff x="567" y="1207"/>
            <a:chExt cx="4263" cy="2173"/>
          </a:xfrm>
        </p:grpSpPr>
        <p:sp>
          <p:nvSpPr>
            <p:cNvPr id="98313" name="Oval 5"/>
            <p:cNvSpPr>
              <a:spLocks noChangeArrowheads="1"/>
            </p:cNvSpPr>
            <p:nvPr/>
          </p:nvSpPr>
          <p:spPr bwMode="auto">
            <a:xfrm>
              <a:off x="2355" y="1223"/>
              <a:ext cx="1169" cy="485"/>
            </a:xfrm>
            <a:prstGeom prst="ellipse">
              <a:avLst/>
            </a:prstGeom>
            <a:solidFill>
              <a:srgbClr val="D5FFEA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600" b="1" dirty="0">
                  <a:latin typeface="Times New Roman" pitchFamily="18" charset="0"/>
                </a:rPr>
                <a:t>Plánovací procesy</a:t>
              </a:r>
            </a:p>
          </p:txBody>
        </p:sp>
        <p:sp>
          <p:nvSpPr>
            <p:cNvPr id="98314" name="Oval 6"/>
            <p:cNvSpPr>
              <a:spLocks noChangeArrowheads="1"/>
            </p:cNvSpPr>
            <p:nvPr/>
          </p:nvSpPr>
          <p:spPr bwMode="auto">
            <a:xfrm>
              <a:off x="1156" y="1979"/>
              <a:ext cx="1672" cy="681"/>
            </a:xfrm>
            <a:prstGeom prst="ellipse">
              <a:avLst/>
            </a:prstGeom>
            <a:solidFill>
              <a:srgbClr val="FFE9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600" b="1" dirty="0">
                  <a:latin typeface="Times New Roman" pitchFamily="18" charset="0"/>
                </a:rPr>
                <a:t>Procesy</a:t>
              </a:r>
              <a:r>
                <a:rPr lang="cs-CZ" sz="1600" b="1" dirty="0">
                  <a:solidFill>
                    <a:srgbClr val="FFCCFF"/>
                  </a:solidFill>
                  <a:latin typeface="Times New Roman" pitchFamily="18" charset="0"/>
                </a:rPr>
                <a:t> </a:t>
              </a:r>
              <a:r>
                <a:rPr lang="cs-CZ" sz="1600" b="1" dirty="0">
                  <a:latin typeface="Times New Roman" pitchFamily="18" charset="0"/>
                </a:rPr>
                <a:t>operativního řízení (Kontroly)</a:t>
              </a:r>
            </a:p>
          </p:txBody>
        </p:sp>
        <p:sp>
          <p:nvSpPr>
            <p:cNvPr id="98315" name="Oval 7"/>
            <p:cNvSpPr>
              <a:spLocks noChangeArrowheads="1"/>
            </p:cNvSpPr>
            <p:nvPr/>
          </p:nvSpPr>
          <p:spPr bwMode="auto">
            <a:xfrm>
              <a:off x="3546" y="2099"/>
              <a:ext cx="1284" cy="469"/>
            </a:xfrm>
            <a:prstGeom prst="ellipse">
              <a:avLst/>
            </a:prstGeom>
            <a:solidFill>
              <a:srgbClr val="FFE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600" b="1" dirty="0">
                  <a:latin typeface="Times New Roman" pitchFamily="18" charset="0"/>
                </a:rPr>
                <a:t>Prováděcí procesy</a:t>
              </a:r>
            </a:p>
          </p:txBody>
        </p:sp>
        <p:sp>
          <p:nvSpPr>
            <p:cNvPr id="98316" name="Oval 8"/>
            <p:cNvSpPr>
              <a:spLocks noChangeArrowheads="1"/>
            </p:cNvSpPr>
            <p:nvPr/>
          </p:nvSpPr>
          <p:spPr bwMode="auto">
            <a:xfrm>
              <a:off x="2336" y="2840"/>
              <a:ext cx="1587" cy="540"/>
            </a:xfrm>
            <a:prstGeom prst="ellipse">
              <a:avLst/>
            </a:prstGeom>
            <a:solidFill>
              <a:srgbClr val="F3F3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600" b="1" dirty="0">
                  <a:latin typeface="Times New Roman" pitchFamily="18" charset="0"/>
                </a:rPr>
                <a:t>Uzavírací procesy</a:t>
              </a:r>
            </a:p>
          </p:txBody>
        </p:sp>
        <p:sp>
          <p:nvSpPr>
            <p:cNvPr id="98317" name="Oval 9"/>
            <p:cNvSpPr>
              <a:spLocks noChangeArrowheads="1"/>
            </p:cNvSpPr>
            <p:nvPr/>
          </p:nvSpPr>
          <p:spPr bwMode="auto">
            <a:xfrm>
              <a:off x="567" y="1207"/>
              <a:ext cx="1110" cy="586"/>
            </a:xfrm>
            <a:prstGeom prst="ellipse">
              <a:avLst/>
            </a:prstGeom>
            <a:solidFill>
              <a:srgbClr val="A5F9ED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600" b="1" dirty="0">
                  <a:latin typeface="Times New Roman" pitchFamily="18" charset="0"/>
                </a:rPr>
                <a:t>Zahajovací procesy</a:t>
              </a:r>
            </a:p>
          </p:txBody>
        </p:sp>
        <p:sp>
          <p:nvSpPr>
            <p:cNvPr id="98318" name="Line 10"/>
            <p:cNvSpPr>
              <a:spLocks noChangeShapeType="1"/>
            </p:cNvSpPr>
            <p:nvPr/>
          </p:nvSpPr>
          <p:spPr bwMode="auto">
            <a:xfrm flipV="1">
              <a:off x="1677" y="1471"/>
              <a:ext cx="678" cy="2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98319" name="Line 11"/>
            <p:cNvSpPr>
              <a:spLocks noChangeShapeType="1"/>
            </p:cNvSpPr>
            <p:nvPr/>
          </p:nvSpPr>
          <p:spPr bwMode="auto">
            <a:xfrm>
              <a:off x="3502" y="1539"/>
              <a:ext cx="614" cy="5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98320" name="Line 12"/>
            <p:cNvSpPr>
              <a:spLocks noChangeShapeType="1"/>
            </p:cNvSpPr>
            <p:nvPr/>
          </p:nvSpPr>
          <p:spPr bwMode="auto">
            <a:xfrm flipH="1" flipV="1">
              <a:off x="2744" y="2205"/>
              <a:ext cx="802" cy="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98321" name="Line 13"/>
            <p:cNvSpPr>
              <a:spLocks noChangeShapeType="1"/>
            </p:cNvSpPr>
            <p:nvPr/>
          </p:nvSpPr>
          <p:spPr bwMode="auto">
            <a:xfrm flipV="1">
              <a:off x="2334" y="1675"/>
              <a:ext cx="404" cy="34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98322" name="Line 14"/>
            <p:cNvSpPr>
              <a:spLocks noChangeShapeType="1"/>
            </p:cNvSpPr>
            <p:nvPr/>
          </p:nvSpPr>
          <p:spPr bwMode="auto">
            <a:xfrm>
              <a:off x="2789" y="2341"/>
              <a:ext cx="843" cy="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98323" name="Line 15"/>
            <p:cNvSpPr>
              <a:spLocks noChangeShapeType="1"/>
            </p:cNvSpPr>
            <p:nvPr/>
          </p:nvSpPr>
          <p:spPr bwMode="auto">
            <a:xfrm>
              <a:off x="2290" y="2614"/>
              <a:ext cx="499" cy="2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</p:grpSp>
      <p:sp>
        <p:nvSpPr>
          <p:cNvPr id="98312" name="AutoShape 16"/>
          <p:cNvSpPr>
            <a:spLocks noChangeArrowheads="1"/>
          </p:cNvSpPr>
          <p:nvPr/>
        </p:nvSpPr>
        <p:spPr bwMode="auto">
          <a:xfrm>
            <a:off x="6383338" y="2781301"/>
            <a:ext cx="792162" cy="576263"/>
          </a:xfrm>
          <a:custGeom>
            <a:avLst/>
            <a:gdLst>
              <a:gd name="T0" fmla="*/ 396044 w 21600"/>
              <a:gd name="T1" fmla="*/ 0 h 21600"/>
              <a:gd name="T2" fmla="*/ 99020 w 21600"/>
              <a:gd name="T3" fmla="*/ 288132 h 21600"/>
              <a:gd name="T4" fmla="*/ 396044 w 21600"/>
              <a:gd name="T5" fmla="*/ 144066 h 21600"/>
              <a:gd name="T6" fmla="*/ 891182 w 21600"/>
              <a:gd name="T7" fmla="*/ 288132 h 21600"/>
              <a:gd name="T8" fmla="*/ 693142 w 21600"/>
              <a:gd name="T9" fmla="*/ 432197 h 21600"/>
              <a:gd name="T10" fmla="*/ 495101 w 21600"/>
              <a:gd name="T11" fmla="*/ 288132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3359153B-5D6A-42D2-B65E-5CC8C61978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7EB540D-6B41-4673-99CD-51D119674CB5}" type="slidenum">
              <a:rPr lang="cs-CZ"/>
              <a:pPr eaLnBrk="1" hangingPunct="1"/>
              <a:t>5</a:t>
            </a:fld>
            <a:endParaRPr lang="cs-CZ" dirty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" y="126355"/>
            <a:ext cx="9744075" cy="85010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cs-CZ" b="1" dirty="0">
                <a:solidFill>
                  <a:srgbClr val="008080"/>
                </a:solidFill>
              </a:rPr>
              <a:t>Charakteristické rysy projektu</a:t>
            </a:r>
            <a:br>
              <a:rPr lang="cs-CZ" b="1" dirty="0"/>
            </a:br>
            <a:r>
              <a:rPr lang="cs-CZ" sz="2400" b="1" dirty="0"/>
              <a:t>(kterými se liší od rutinní práce)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267135"/>
            <a:ext cx="9744075" cy="508921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b="1" dirty="0"/>
              <a:t>Projekt má definovaný</a:t>
            </a:r>
            <a:r>
              <a:rPr lang="cs-CZ" sz="2400" b="1" dirty="0">
                <a:solidFill>
                  <a:srgbClr val="FF0000"/>
                </a:solidFill>
              </a:rPr>
              <a:t> začátek </a:t>
            </a:r>
            <a:r>
              <a:rPr lang="cs-CZ" sz="2400" b="1" dirty="0"/>
              <a:t>a </a:t>
            </a:r>
            <a:r>
              <a:rPr lang="cs-CZ" sz="2400" b="1" dirty="0">
                <a:solidFill>
                  <a:srgbClr val="FF0000"/>
                </a:solidFill>
              </a:rPr>
              <a:t>konec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/>
              <a:t>Projekt používá ke svému  dokončení</a:t>
            </a:r>
            <a:r>
              <a:rPr lang="cs-CZ" sz="2400" b="1" dirty="0">
                <a:solidFill>
                  <a:srgbClr val="FF0000"/>
                </a:solidFill>
              </a:rPr>
              <a:t> zdroje </a:t>
            </a:r>
            <a:r>
              <a:rPr lang="cs-CZ" sz="2400" b="1" dirty="0"/>
              <a:t>(čas, lidi, zařízení, finance), které byly přiděleny na projekt.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/>
              <a:t>Výsledky projektu (</a:t>
            </a:r>
            <a:r>
              <a:rPr lang="cs-CZ" sz="2400" b="1" dirty="0">
                <a:solidFill>
                  <a:srgbClr val="FF0000"/>
                </a:solidFill>
              </a:rPr>
              <a:t>produkty, prostředky </a:t>
            </a:r>
            <a:r>
              <a:rPr lang="cs-CZ" sz="2400" b="1" dirty="0"/>
              <a:t>sloužící k tomu, aby produkt mohl být vyprodukován-továrna nebo zařízení, výrobní dokumentace k výrobku, počítačový systém, distribuční síť, řídící procesy nebo organizovaná skupina lidí.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/>
              <a:t>Výsledky představují </a:t>
            </a:r>
            <a:r>
              <a:rPr lang="cs-CZ" sz="2400" b="1" dirty="0">
                <a:solidFill>
                  <a:srgbClr val="FF0000"/>
                </a:solidFill>
              </a:rPr>
              <a:t>specifické cíle</a:t>
            </a:r>
            <a:r>
              <a:rPr lang="cs-CZ" sz="2400" b="1" dirty="0"/>
              <a:t>, které lze měřit kvalitou, výkonem.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/>
              <a:t>Po ukončení projektu je vytvořeno </a:t>
            </a:r>
            <a:r>
              <a:rPr lang="cs-CZ" sz="2400" b="1" dirty="0">
                <a:solidFill>
                  <a:srgbClr val="FF0000"/>
                </a:solidFill>
              </a:rPr>
              <a:t>něco nového</a:t>
            </a:r>
            <a:r>
              <a:rPr lang="cs-CZ" sz="2400" b="1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/>
              <a:t>Projekty jsou (měly by být) připravovány na základě plánovaného, </a:t>
            </a:r>
            <a:r>
              <a:rPr lang="cs-CZ" sz="2400" b="1" dirty="0">
                <a:solidFill>
                  <a:srgbClr val="FF0000"/>
                </a:solidFill>
              </a:rPr>
              <a:t>organizovaného přístupu </a:t>
            </a:r>
            <a:r>
              <a:rPr lang="cs-CZ" sz="2400" b="1" dirty="0"/>
              <a:t>se záměrem dosáhnout požadovaných cílů.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/>
              <a:t>Pro realizaci projektu je třeba mít </a:t>
            </a:r>
            <a:r>
              <a:rPr lang="cs-CZ" sz="2400" b="1" dirty="0">
                <a:solidFill>
                  <a:srgbClr val="FF0000"/>
                </a:solidFill>
              </a:rPr>
              <a:t>tým lidí</a:t>
            </a:r>
            <a:r>
              <a:rPr lang="cs-CZ" sz="2400" b="1" dirty="0"/>
              <a:t>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0B5F359-4859-4D78-AE7E-F5B26867BE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8372B3F-1164-441F-9165-2F3EA323B4BB}" type="slidenum">
              <a:rPr lang="cs-CZ"/>
              <a:pPr eaLnBrk="1" hangingPunct="1"/>
              <a:t>50</a:t>
            </a:fld>
            <a:endParaRPr lang="cs-CZ" dirty="0"/>
          </a:p>
        </p:txBody>
      </p:sp>
      <p:sp>
        <p:nvSpPr>
          <p:cNvPr id="99333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88914"/>
            <a:ext cx="8362950" cy="922337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/>
              <a:t>Interakce mezi fázemi</a:t>
            </a:r>
          </a:p>
        </p:txBody>
      </p:sp>
      <p:grpSp>
        <p:nvGrpSpPr>
          <p:cNvPr id="99335" name="Group 49"/>
          <p:cNvGrpSpPr>
            <a:grpSpLocks/>
          </p:cNvGrpSpPr>
          <p:nvPr/>
        </p:nvGrpSpPr>
        <p:grpSpPr bwMode="auto">
          <a:xfrm>
            <a:off x="1992313" y="1557338"/>
            <a:ext cx="7848600" cy="4565554"/>
            <a:chOff x="340" y="709"/>
            <a:chExt cx="4944" cy="2966"/>
          </a:xfrm>
        </p:grpSpPr>
        <p:sp>
          <p:nvSpPr>
            <p:cNvPr id="99336" name="Text Box 4"/>
            <p:cNvSpPr txBox="1">
              <a:spLocks noChangeArrowheads="1"/>
            </p:cNvSpPr>
            <p:nvPr/>
          </p:nvSpPr>
          <p:spPr bwMode="auto">
            <a:xfrm>
              <a:off x="793" y="1797"/>
              <a:ext cx="1951" cy="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cs-CZ" dirty="0"/>
            </a:p>
          </p:txBody>
        </p:sp>
        <p:sp>
          <p:nvSpPr>
            <p:cNvPr id="99337" name="Text Box 5"/>
            <p:cNvSpPr txBox="1">
              <a:spLocks noChangeArrowheads="1"/>
            </p:cNvSpPr>
            <p:nvPr/>
          </p:nvSpPr>
          <p:spPr bwMode="auto">
            <a:xfrm>
              <a:off x="612" y="1525"/>
              <a:ext cx="1996" cy="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cs-CZ" dirty="0"/>
            </a:p>
          </p:txBody>
        </p:sp>
        <p:grpSp>
          <p:nvGrpSpPr>
            <p:cNvPr id="99338" name="Group 6"/>
            <p:cNvGrpSpPr>
              <a:grpSpLocks/>
            </p:cNvGrpSpPr>
            <p:nvPr/>
          </p:nvGrpSpPr>
          <p:grpSpPr bwMode="auto">
            <a:xfrm>
              <a:off x="340" y="981"/>
              <a:ext cx="2222" cy="590"/>
              <a:chOff x="567" y="1207"/>
              <a:chExt cx="4263" cy="2173"/>
            </a:xfrm>
          </p:grpSpPr>
          <p:sp>
            <p:nvSpPr>
              <p:cNvPr id="99370" name="Oval 7"/>
              <p:cNvSpPr>
                <a:spLocks noChangeArrowheads="1"/>
              </p:cNvSpPr>
              <p:nvPr/>
            </p:nvSpPr>
            <p:spPr bwMode="auto">
              <a:xfrm>
                <a:off x="2355" y="1223"/>
                <a:ext cx="1169" cy="485"/>
              </a:xfrm>
              <a:prstGeom prst="ellipse">
                <a:avLst/>
              </a:prstGeom>
              <a:solidFill>
                <a:srgbClr val="D5FFEA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endParaRPr lang="cs-CZ" sz="1600" b="1" dirty="0">
                  <a:latin typeface="Times New Roman" pitchFamily="18" charset="0"/>
                </a:endParaRPr>
              </a:p>
            </p:txBody>
          </p:sp>
          <p:sp>
            <p:nvSpPr>
              <p:cNvPr id="99371" name="Oval 8"/>
              <p:cNvSpPr>
                <a:spLocks noChangeArrowheads="1"/>
              </p:cNvSpPr>
              <p:nvPr/>
            </p:nvSpPr>
            <p:spPr bwMode="auto">
              <a:xfrm>
                <a:off x="1156" y="1979"/>
                <a:ext cx="1672" cy="681"/>
              </a:xfrm>
              <a:prstGeom prst="ellipse">
                <a:avLst/>
              </a:prstGeom>
              <a:solidFill>
                <a:srgbClr val="FFE9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endParaRPr lang="cs-CZ" sz="1600" b="1" dirty="0">
                  <a:latin typeface="Times New Roman" pitchFamily="18" charset="0"/>
                </a:endParaRPr>
              </a:p>
            </p:txBody>
          </p:sp>
          <p:sp>
            <p:nvSpPr>
              <p:cNvPr id="99372" name="Oval 9"/>
              <p:cNvSpPr>
                <a:spLocks noChangeArrowheads="1"/>
              </p:cNvSpPr>
              <p:nvPr/>
            </p:nvSpPr>
            <p:spPr bwMode="auto">
              <a:xfrm>
                <a:off x="3546" y="2099"/>
                <a:ext cx="1284" cy="469"/>
              </a:xfrm>
              <a:prstGeom prst="ellipse">
                <a:avLst/>
              </a:prstGeom>
              <a:solidFill>
                <a:srgbClr val="FFE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endParaRPr lang="cs-CZ" sz="1600" b="1" dirty="0">
                  <a:latin typeface="Times New Roman" pitchFamily="18" charset="0"/>
                </a:endParaRPr>
              </a:p>
            </p:txBody>
          </p:sp>
          <p:sp>
            <p:nvSpPr>
              <p:cNvPr id="99373" name="Oval 10"/>
              <p:cNvSpPr>
                <a:spLocks noChangeArrowheads="1"/>
              </p:cNvSpPr>
              <p:nvPr/>
            </p:nvSpPr>
            <p:spPr bwMode="auto">
              <a:xfrm>
                <a:off x="2336" y="2840"/>
                <a:ext cx="1587" cy="540"/>
              </a:xfrm>
              <a:prstGeom prst="ellipse">
                <a:avLst/>
              </a:prstGeom>
              <a:solidFill>
                <a:srgbClr val="F3F3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endParaRPr lang="cs-CZ" sz="1600" b="1" dirty="0">
                  <a:latin typeface="Times New Roman" pitchFamily="18" charset="0"/>
                </a:endParaRPr>
              </a:p>
            </p:txBody>
          </p:sp>
          <p:sp>
            <p:nvSpPr>
              <p:cNvPr id="99374" name="Oval 11"/>
              <p:cNvSpPr>
                <a:spLocks noChangeArrowheads="1"/>
              </p:cNvSpPr>
              <p:nvPr/>
            </p:nvSpPr>
            <p:spPr bwMode="auto">
              <a:xfrm>
                <a:off x="567" y="1207"/>
                <a:ext cx="1110" cy="586"/>
              </a:xfrm>
              <a:prstGeom prst="ellipse">
                <a:avLst/>
              </a:prstGeom>
              <a:solidFill>
                <a:srgbClr val="A5F9E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endParaRPr lang="cs-CZ" sz="1600" b="1" dirty="0">
                  <a:latin typeface="Times New Roman" pitchFamily="18" charset="0"/>
                </a:endParaRPr>
              </a:p>
            </p:txBody>
          </p:sp>
          <p:sp>
            <p:nvSpPr>
              <p:cNvPr id="99375" name="Line 12"/>
              <p:cNvSpPr>
                <a:spLocks noChangeShapeType="1"/>
              </p:cNvSpPr>
              <p:nvPr/>
            </p:nvSpPr>
            <p:spPr bwMode="auto">
              <a:xfrm flipV="1">
                <a:off x="1677" y="1471"/>
                <a:ext cx="678" cy="2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99376" name="Line 13"/>
              <p:cNvSpPr>
                <a:spLocks noChangeShapeType="1"/>
              </p:cNvSpPr>
              <p:nvPr/>
            </p:nvSpPr>
            <p:spPr bwMode="auto">
              <a:xfrm>
                <a:off x="3502" y="1539"/>
                <a:ext cx="614" cy="56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99377" name="Line 14"/>
              <p:cNvSpPr>
                <a:spLocks noChangeShapeType="1"/>
              </p:cNvSpPr>
              <p:nvPr/>
            </p:nvSpPr>
            <p:spPr bwMode="auto">
              <a:xfrm flipH="1" flipV="1">
                <a:off x="2744" y="2205"/>
                <a:ext cx="802" cy="9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99378" name="Line 15"/>
              <p:cNvSpPr>
                <a:spLocks noChangeShapeType="1"/>
              </p:cNvSpPr>
              <p:nvPr/>
            </p:nvSpPr>
            <p:spPr bwMode="auto">
              <a:xfrm flipV="1">
                <a:off x="2334" y="1675"/>
                <a:ext cx="404" cy="34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99379" name="Line 16"/>
              <p:cNvSpPr>
                <a:spLocks noChangeShapeType="1"/>
              </p:cNvSpPr>
              <p:nvPr/>
            </p:nvSpPr>
            <p:spPr bwMode="auto">
              <a:xfrm>
                <a:off x="2789" y="2341"/>
                <a:ext cx="843" cy="8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99380" name="Line 17"/>
              <p:cNvSpPr>
                <a:spLocks noChangeShapeType="1"/>
              </p:cNvSpPr>
              <p:nvPr/>
            </p:nvSpPr>
            <p:spPr bwMode="auto">
              <a:xfrm>
                <a:off x="2290" y="2614"/>
                <a:ext cx="499" cy="2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</p:grpSp>
        <p:grpSp>
          <p:nvGrpSpPr>
            <p:cNvPr id="99339" name="Group 18"/>
            <p:cNvGrpSpPr>
              <a:grpSpLocks/>
            </p:cNvGrpSpPr>
            <p:nvPr/>
          </p:nvGrpSpPr>
          <p:grpSpPr bwMode="auto">
            <a:xfrm>
              <a:off x="1111" y="1979"/>
              <a:ext cx="2222" cy="590"/>
              <a:chOff x="567" y="1207"/>
              <a:chExt cx="4263" cy="2173"/>
            </a:xfrm>
          </p:grpSpPr>
          <p:sp>
            <p:nvSpPr>
              <p:cNvPr id="99359" name="Oval 19"/>
              <p:cNvSpPr>
                <a:spLocks noChangeArrowheads="1"/>
              </p:cNvSpPr>
              <p:nvPr/>
            </p:nvSpPr>
            <p:spPr bwMode="auto">
              <a:xfrm>
                <a:off x="2355" y="1223"/>
                <a:ext cx="1169" cy="485"/>
              </a:xfrm>
              <a:prstGeom prst="ellipse">
                <a:avLst/>
              </a:prstGeom>
              <a:solidFill>
                <a:srgbClr val="D5FFEA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endParaRPr lang="cs-CZ" sz="1600" b="1" dirty="0">
                  <a:latin typeface="Times New Roman" pitchFamily="18" charset="0"/>
                </a:endParaRPr>
              </a:p>
            </p:txBody>
          </p:sp>
          <p:sp>
            <p:nvSpPr>
              <p:cNvPr id="99360" name="Oval 20"/>
              <p:cNvSpPr>
                <a:spLocks noChangeArrowheads="1"/>
              </p:cNvSpPr>
              <p:nvPr/>
            </p:nvSpPr>
            <p:spPr bwMode="auto">
              <a:xfrm>
                <a:off x="1156" y="1979"/>
                <a:ext cx="1672" cy="681"/>
              </a:xfrm>
              <a:prstGeom prst="ellipse">
                <a:avLst/>
              </a:prstGeom>
              <a:solidFill>
                <a:srgbClr val="FFE9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endParaRPr lang="cs-CZ" sz="1600" b="1" dirty="0">
                  <a:latin typeface="Times New Roman" pitchFamily="18" charset="0"/>
                </a:endParaRPr>
              </a:p>
            </p:txBody>
          </p:sp>
          <p:sp>
            <p:nvSpPr>
              <p:cNvPr id="99361" name="Oval 21"/>
              <p:cNvSpPr>
                <a:spLocks noChangeArrowheads="1"/>
              </p:cNvSpPr>
              <p:nvPr/>
            </p:nvSpPr>
            <p:spPr bwMode="auto">
              <a:xfrm>
                <a:off x="3546" y="2099"/>
                <a:ext cx="1284" cy="469"/>
              </a:xfrm>
              <a:prstGeom prst="ellipse">
                <a:avLst/>
              </a:prstGeom>
              <a:solidFill>
                <a:srgbClr val="FFE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endParaRPr lang="cs-CZ" sz="1600" b="1" dirty="0">
                  <a:latin typeface="Times New Roman" pitchFamily="18" charset="0"/>
                </a:endParaRPr>
              </a:p>
            </p:txBody>
          </p:sp>
          <p:sp>
            <p:nvSpPr>
              <p:cNvPr id="99362" name="Oval 22"/>
              <p:cNvSpPr>
                <a:spLocks noChangeArrowheads="1"/>
              </p:cNvSpPr>
              <p:nvPr/>
            </p:nvSpPr>
            <p:spPr bwMode="auto">
              <a:xfrm>
                <a:off x="2336" y="2840"/>
                <a:ext cx="1587" cy="540"/>
              </a:xfrm>
              <a:prstGeom prst="ellipse">
                <a:avLst/>
              </a:prstGeom>
              <a:solidFill>
                <a:srgbClr val="F3F3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endParaRPr lang="cs-CZ" sz="1600" b="1" dirty="0">
                  <a:latin typeface="Times New Roman" pitchFamily="18" charset="0"/>
                </a:endParaRPr>
              </a:p>
            </p:txBody>
          </p:sp>
          <p:sp>
            <p:nvSpPr>
              <p:cNvPr id="99363" name="Oval 23"/>
              <p:cNvSpPr>
                <a:spLocks noChangeArrowheads="1"/>
              </p:cNvSpPr>
              <p:nvPr/>
            </p:nvSpPr>
            <p:spPr bwMode="auto">
              <a:xfrm>
                <a:off x="567" y="1207"/>
                <a:ext cx="1110" cy="586"/>
              </a:xfrm>
              <a:prstGeom prst="ellipse">
                <a:avLst/>
              </a:prstGeom>
              <a:solidFill>
                <a:srgbClr val="A5F9E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endParaRPr lang="cs-CZ" sz="1600" b="1" dirty="0">
                  <a:latin typeface="Times New Roman" pitchFamily="18" charset="0"/>
                </a:endParaRPr>
              </a:p>
            </p:txBody>
          </p:sp>
          <p:sp>
            <p:nvSpPr>
              <p:cNvPr id="99364" name="Line 24"/>
              <p:cNvSpPr>
                <a:spLocks noChangeShapeType="1"/>
              </p:cNvSpPr>
              <p:nvPr/>
            </p:nvSpPr>
            <p:spPr bwMode="auto">
              <a:xfrm flipV="1">
                <a:off x="1677" y="1471"/>
                <a:ext cx="678" cy="2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99365" name="Line 25"/>
              <p:cNvSpPr>
                <a:spLocks noChangeShapeType="1"/>
              </p:cNvSpPr>
              <p:nvPr/>
            </p:nvSpPr>
            <p:spPr bwMode="auto">
              <a:xfrm>
                <a:off x="3502" y="1539"/>
                <a:ext cx="614" cy="56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99366" name="Line 26"/>
              <p:cNvSpPr>
                <a:spLocks noChangeShapeType="1"/>
              </p:cNvSpPr>
              <p:nvPr/>
            </p:nvSpPr>
            <p:spPr bwMode="auto">
              <a:xfrm flipH="1" flipV="1">
                <a:off x="2744" y="2205"/>
                <a:ext cx="802" cy="9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99367" name="Line 27"/>
              <p:cNvSpPr>
                <a:spLocks noChangeShapeType="1"/>
              </p:cNvSpPr>
              <p:nvPr/>
            </p:nvSpPr>
            <p:spPr bwMode="auto">
              <a:xfrm flipV="1">
                <a:off x="2334" y="1675"/>
                <a:ext cx="404" cy="34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99368" name="Line 28"/>
              <p:cNvSpPr>
                <a:spLocks noChangeShapeType="1"/>
              </p:cNvSpPr>
              <p:nvPr/>
            </p:nvSpPr>
            <p:spPr bwMode="auto">
              <a:xfrm>
                <a:off x="2789" y="2341"/>
                <a:ext cx="843" cy="8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99369" name="Line 29"/>
              <p:cNvSpPr>
                <a:spLocks noChangeShapeType="1"/>
              </p:cNvSpPr>
              <p:nvPr/>
            </p:nvSpPr>
            <p:spPr bwMode="auto">
              <a:xfrm>
                <a:off x="2290" y="2614"/>
                <a:ext cx="499" cy="2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</p:grpSp>
        <p:grpSp>
          <p:nvGrpSpPr>
            <p:cNvPr id="99340" name="Group 30"/>
            <p:cNvGrpSpPr>
              <a:grpSpLocks/>
            </p:cNvGrpSpPr>
            <p:nvPr/>
          </p:nvGrpSpPr>
          <p:grpSpPr bwMode="auto">
            <a:xfrm>
              <a:off x="2925" y="2750"/>
              <a:ext cx="2222" cy="590"/>
              <a:chOff x="567" y="1207"/>
              <a:chExt cx="4263" cy="2173"/>
            </a:xfrm>
          </p:grpSpPr>
          <p:sp>
            <p:nvSpPr>
              <p:cNvPr id="99348" name="Oval 31"/>
              <p:cNvSpPr>
                <a:spLocks noChangeArrowheads="1"/>
              </p:cNvSpPr>
              <p:nvPr/>
            </p:nvSpPr>
            <p:spPr bwMode="auto">
              <a:xfrm>
                <a:off x="2355" y="1223"/>
                <a:ext cx="1169" cy="485"/>
              </a:xfrm>
              <a:prstGeom prst="ellipse">
                <a:avLst/>
              </a:prstGeom>
              <a:solidFill>
                <a:srgbClr val="D5FFEA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endParaRPr lang="cs-CZ" sz="1600" b="1" dirty="0">
                  <a:latin typeface="Times New Roman" pitchFamily="18" charset="0"/>
                </a:endParaRPr>
              </a:p>
            </p:txBody>
          </p:sp>
          <p:sp>
            <p:nvSpPr>
              <p:cNvPr id="99349" name="Oval 32"/>
              <p:cNvSpPr>
                <a:spLocks noChangeArrowheads="1"/>
              </p:cNvSpPr>
              <p:nvPr/>
            </p:nvSpPr>
            <p:spPr bwMode="auto">
              <a:xfrm>
                <a:off x="1156" y="1979"/>
                <a:ext cx="1672" cy="681"/>
              </a:xfrm>
              <a:prstGeom prst="ellipse">
                <a:avLst/>
              </a:prstGeom>
              <a:solidFill>
                <a:srgbClr val="FFE9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endParaRPr lang="cs-CZ" sz="1600" b="1" dirty="0">
                  <a:latin typeface="Times New Roman" pitchFamily="18" charset="0"/>
                </a:endParaRPr>
              </a:p>
            </p:txBody>
          </p:sp>
          <p:sp>
            <p:nvSpPr>
              <p:cNvPr id="99350" name="Oval 33"/>
              <p:cNvSpPr>
                <a:spLocks noChangeArrowheads="1"/>
              </p:cNvSpPr>
              <p:nvPr/>
            </p:nvSpPr>
            <p:spPr bwMode="auto">
              <a:xfrm>
                <a:off x="3546" y="2099"/>
                <a:ext cx="1284" cy="469"/>
              </a:xfrm>
              <a:prstGeom prst="ellipse">
                <a:avLst/>
              </a:prstGeom>
              <a:solidFill>
                <a:srgbClr val="FFE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endParaRPr lang="cs-CZ" sz="1600" b="1" dirty="0">
                  <a:latin typeface="Times New Roman" pitchFamily="18" charset="0"/>
                </a:endParaRPr>
              </a:p>
            </p:txBody>
          </p:sp>
          <p:sp>
            <p:nvSpPr>
              <p:cNvPr id="99351" name="Oval 34"/>
              <p:cNvSpPr>
                <a:spLocks noChangeArrowheads="1"/>
              </p:cNvSpPr>
              <p:nvPr/>
            </p:nvSpPr>
            <p:spPr bwMode="auto">
              <a:xfrm>
                <a:off x="2336" y="2840"/>
                <a:ext cx="1587" cy="540"/>
              </a:xfrm>
              <a:prstGeom prst="ellipse">
                <a:avLst/>
              </a:prstGeom>
              <a:solidFill>
                <a:srgbClr val="F3F3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endParaRPr lang="cs-CZ" sz="1600" b="1" dirty="0">
                  <a:latin typeface="Times New Roman" pitchFamily="18" charset="0"/>
                </a:endParaRPr>
              </a:p>
            </p:txBody>
          </p:sp>
          <p:sp>
            <p:nvSpPr>
              <p:cNvPr id="99352" name="Oval 35"/>
              <p:cNvSpPr>
                <a:spLocks noChangeArrowheads="1"/>
              </p:cNvSpPr>
              <p:nvPr/>
            </p:nvSpPr>
            <p:spPr bwMode="auto">
              <a:xfrm>
                <a:off x="567" y="1207"/>
                <a:ext cx="1110" cy="586"/>
              </a:xfrm>
              <a:prstGeom prst="ellipse">
                <a:avLst/>
              </a:prstGeom>
              <a:solidFill>
                <a:srgbClr val="A5F9ED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endParaRPr lang="cs-CZ" sz="1600" b="1" dirty="0">
                  <a:latin typeface="Times New Roman" pitchFamily="18" charset="0"/>
                </a:endParaRPr>
              </a:p>
            </p:txBody>
          </p:sp>
          <p:sp>
            <p:nvSpPr>
              <p:cNvPr id="99353" name="Line 36"/>
              <p:cNvSpPr>
                <a:spLocks noChangeShapeType="1"/>
              </p:cNvSpPr>
              <p:nvPr/>
            </p:nvSpPr>
            <p:spPr bwMode="auto">
              <a:xfrm flipV="1">
                <a:off x="1677" y="1471"/>
                <a:ext cx="678" cy="2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99354" name="Line 37"/>
              <p:cNvSpPr>
                <a:spLocks noChangeShapeType="1"/>
              </p:cNvSpPr>
              <p:nvPr/>
            </p:nvSpPr>
            <p:spPr bwMode="auto">
              <a:xfrm>
                <a:off x="3502" y="1539"/>
                <a:ext cx="614" cy="56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99355" name="Line 38"/>
              <p:cNvSpPr>
                <a:spLocks noChangeShapeType="1"/>
              </p:cNvSpPr>
              <p:nvPr/>
            </p:nvSpPr>
            <p:spPr bwMode="auto">
              <a:xfrm flipH="1" flipV="1">
                <a:off x="2744" y="2205"/>
                <a:ext cx="802" cy="9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99356" name="Line 39"/>
              <p:cNvSpPr>
                <a:spLocks noChangeShapeType="1"/>
              </p:cNvSpPr>
              <p:nvPr/>
            </p:nvSpPr>
            <p:spPr bwMode="auto">
              <a:xfrm flipV="1">
                <a:off x="2334" y="1675"/>
                <a:ext cx="404" cy="34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99357" name="Line 40"/>
              <p:cNvSpPr>
                <a:spLocks noChangeShapeType="1"/>
              </p:cNvSpPr>
              <p:nvPr/>
            </p:nvSpPr>
            <p:spPr bwMode="auto">
              <a:xfrm>
                <a:off x="2789" y="2341"/>
                <a:ext cx="843" cy="8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99358" name="Line 41"/>
              <p:cNvSpPr>
                <a:spLocks noChangeShapeType="1"/>
              </p:cNvSpPr>
              <p:nvPr/>
            </p:nvSpPr>
            <p:spPr bwMode="auto">
              <a:xfrm>
                <a:off x="2290" y="2614"/>
                <a:ext cx="499" cy="2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</p:grpSp>
        <p:sp>
          <p:nvSpPr>
            <p:cNvPr id="99341" name="Text Box 42"/>
            <p:cNvSpPr txBox="1">
              <a:spLocks noChangeArrowheads="1"/>
            </p:cNvSpPr>
            <p:nvPr/>
          </p:nvSpPr>
          <p:spPr bwMode="auto">
            <a:xfrm>
              <a:off x="476" y="709"/>
              <a:ext cx="1134" cy="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400" b="1" dirty="0">
                  <a:latin typeface="Times New Roman" pitchFamily="18" charset="0"/>
                </a:rPr>
                <a:t>Fáze inicializace</a:t>
              </a:r>
            </a:p>
          </p:txBody>
        </p:sp>
        <p:sp>
          <p:nvSpPr>
            <p:cNvPr id="99342" name="Text Box 43"/>
            <p:cNvSpPr txBox="1">
              <a:spLocks noChangeArrowheads="1"/>
            </p:cNvSpPr>
            <p:nvPr/>
          </p:nvSpPr>
          <p:spPr bwMode="auto">
            <a:xfrm>
              <a:off x="1655" y="1661"/>
              <a:ext cx="907" cy="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400" b="1" dirty="0">
                  <a:latin typeface="Times New Roman" pitchFamily="18" charset="0"/>
                </a:rPr>
                <a:t>Fáze návrhu</a:t>
              </a:r>
            </a:p>
          </p:txBody>
        </p:sp>
        <p:sp>
          <p:nvSpPr>
            <p:cNvPr id="99343" name="Text Box 44"/>
            <p:cNvSpPr txBox="1">
              <a:spLocks noChangeArrowheads="1"/>
            </p:cNvSpPr>
            <p:nvPr/>
          </p:nvSpPr>
          <p:spPr bwMode="auto">
            <a:xfrm>
              <a:off x="3152" y="2432"/>
              <a:ext cx="1134" cy="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400" dirty="0">
                  <a:latin typeface="Times New Roman" pitchFamily="18" charset="0"/>
                </a:rPr>
                <a:t>Fáze implementace</a:t>
              </a:r>
            </a:p>
          </p:txBody>
        </p:sp>
        <p:sp>
          <p:nvSpPr>
            <p:cNvPr id="99344" name="AutoShape 45"/>
            <p:cNvSpPr>
              <a:spLocks noChangeArrowheads="1"/>
            </p:cNvSpPr>
            <p:nvPr/>
          </p:nvSpPr>
          <p:spPr bwMode="auto">
            <a:xfrm rot="1315093">
              <a:off x="839" y="1570"/>
              <a:ext cx="499" cy="256"/>
            </a:xfrm>
            <a:prstGeom prst="notchedRightArrow">
              <a:avLst>
                <a:gd name="adj1" fmla="val 50000"/>
                <a:gd name="adj2" fmla="val 48730"/>
              </a:avLst>
            </a:prstGeom>
            <a:solidFill>
              <a:srgbClr val="E4042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99345" name="AutoShape 46"/>
            <p:cNvSpPr>
              <a:spLocks noChangeArrowheads="1"/>
            </p:cNvSpPr>
            <p:nvPr/>
          </p:nvSpPr>
          <p:spPr bwMode="auto">
            <a:xfrm rot="804982">
              <a:off x="2336" y="2659"/>
              <a:ext cx="499" cy="256"/>
            </a:xfrm>
            <a:prstGeom prst="notchedRightArrow">
              <a:avLst>
                <a:gd name="adj1" fmla="val 50000"/>
                <a:gd name="adj2" fmla="val 48730"/>
              </a:avLst>
            </a:prstGeom>
            <a:solidFill>
              <a:srgbClr val="E4042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99346" name="AutoShape 47"/>
            <p:cNvSpPr>
              <a:spLocks noChangeArrowheads="1"/>
            </p:cNvSpPr>
            <p:nvPr/>
          </p:nvSpPr>
          <p:spPr bwMode="auto">
            <a:xfrm rot="857934">
              <a:off x="3969" y="3385"/>
              <a:ext cx="499" cy="256"/>
            </a:xfrm>
            <a:prstGeom prst="notchedRightArrow">
              <a:avLst>
                <a:gd name="adj1" fmla="val 50000"/>
                <a:gd name="adj2" fmla="val 48730"/>
              </a:avLst>
            </a:prstGeom>
            <a:solidFill>
              <a:srgbClr val="E4042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99347" name="Text Box 48"/>
            <p:cNvSpPr txBox="1">
              <a:spLocks noChangeArrowheads="1"/>
            </p:cNvSpPr>
            <p:nvPr/>
          </p:nvSpPr>
          <p:spPr bwMode="auto">
            <a:xfrm>
              <a:off x="4649" y="3475"/>
              <a:ext cx="635" cy="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sz="1400" dirty="0">
                  <a:latin typeface="Times New Roman" pitchFamily="18" charset="0"/>
                </a:rPr>
                <a:t>Ukončení</a:t>
              </a:r>
            </a:p>
          </p:txBody>
        </p:sp>
      </p:grpSp>
      <p:pic>
        <p:nvPicPr>
          <p:cNvPr id="51" name="Obrázek 50">
            <a:extLst>
              <a:ext uri="{FF2B5EF4-FFF2-40B4-BE49-F238E27FC236}">
                <a16:creationId xmlns:a16="http://schemas.microsoft.com/office/drawing/2014/main" id="{6F3151B9-C450-402A-BDF1-56C3D7451B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496098F-4EC3-4A08-A6DA-9FC9BF2F712F}" type="slidenum">
              <a:rPr lang="cs-CZ"/>
              <a:pPr eaLnBrk="1" hangingPunct="1"/>
              <a:t>51</a:t>
            </a:fld>
            <a:endParaRPr lang="cs-CZ" dirty="0"/>
          </a:p>
        </p:txBody>
      </p:sp>
      <p:sp>
        <p:nvSpPr>
          <p:cNvPr id="104453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/>
              <a:t>Zahajovací procesy</a:t>
            </a:r>
          </a:p>
        </p:txBody>
      </p:sp>
      <p:sp>
        <p:nvSpPr>
          <p:cNvPr id="1044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92314" y="1844675"/>
            <a:ext cx="8135937" cy="4032250"/>
          </a:xfrm>
          <a:solidFill>
            <a:srgbClr val="FFFF99"/>
          </a:solidFill>
        </p:spPr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sz="2000" b="1" dirty="0"/>
              <a:t>Jedná se o zahájení projektu nebo jeho fáze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b="1" dirty="0"/>
              <a:t>Pro fázi Definice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b="1" dirty="0"/>
              <a:t>Definice projektu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b="1" dirty="0"/>
              <a:t>Pro fázi plánování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b="1" dirty="0"/>
              <a:t>Struktura členění prací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b="1" dirty="0"/>
              <a:t>Pro fázi implementace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b="1" dirty="0"/>
              <a:t> Zahájení realizace projektu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000" b="1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sz="2000" b="1" dirty="0"/>
              <a:t>Následují procesy plánování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000" dirty="0"/>
          </a:p>
        </p:txBody>
      </p:sp>
      <p:sp>
        <p:nvSpPr>
          <p:cNvPr id="104455" name="Text Box 4"/>
          <p:cNvSpPr txBox="1">
            <a:spLocks noChangeArrowheads="1"/>
          </p:cNvSpPr>
          <p:nvPr/>
        </p:nvSpPr>
        <p:spPr bwMode="auto">
          <a:xfrm>
            <a:off x="3503613" y="3644901"/>
            <a:ext cx="3384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2E97CCF-A940-4472-B725-05D91FE53AE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4557601-1E7F-48CC-A0C2-4102E0B0AC5A}" type="slidenum">
              <a:rPr lang="cs-CZ"/>
              <a:pPr eaLnBrk="1" hangingPunct="1"/>
              <a:t>52</a:t>
            </a:fld>
            <a:endParaRPr lang="cs-CZ" dirty="0"/>
          </a:p>
        </p:txBody>
      </p:sp>
      <p:sp>
        <p:nvSpPr>
          <p:cNvPr id="105477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/>
              <a:t>Plánovací procesy (1)</a:t>
            </a:r>
          </a:p>
        </p:txBody>
      </p:sp>
      <p:sp>
        <p:nvSpPr>
          <p:cNvPr id="10547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>
            <a:normAutofit fontScale="92500" lnSpcReduction="20000"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sz="2000" dirty="0"/>
              <a:t>Dělíme je na procesy základní a pomocné.</a:t>
            </a:r>
            <a:endParaRPr lang="cs-CZ" sz="2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dirty="0"/>
              <a:t>Mezi </a:t>
            </a:r>
            <a:r>
              <a:rPr lang="cs-CZ" sz="2400" b="1" dirty="0">
                <a:solidFill>
                  <a:srgbClr val="0000FF"/>
                </a:solidFill>
              </a:rPr>
              <a:t>základní procesy</a:t>
            </a:r>
            <a:r>
              <a:rPr lang="cs-CZ" sz="2400" b="1" dirty="0"/>
              <a:t> patří</a:t>
            </a:r>
            <a:endParaRPr lang="cs-CZ" sz="2400" dirty="0"/>
          </a:p>
          <a:p>
            <a:pPr eaLnBrk="1" hangingPunct="1">
              <a:lnSpc>
                <a:spcPct val="90000"/>
              </a:lnSpc>
            </a:pPr>
            <a:r>
              <a:rPr lang="cs-CZ" sz="2000" b="1" dirty="0"/>
              <a:t>plánování rozsahu prací;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b="1" dirty="0"/>
              <a:t>definování rozsahu prací;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b="1" dirty="0"/>
              <a:t>definování činností;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b="1" dirty="0"/>
              <a:t>řazení činností;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b="1" dirty="0"/>
              <a:t>odhadování trvání činností;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b="1" dirty="0"/>
              <a:t>sestavení časového rozvrhu;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b="1" dirty="0"/>
              <a:t>plánování zdrojů;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b="1" dirty="0"/>
              <a:t>odhadování nákladů;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b="1" dirty="0"/>
              <a:t>rozpočtování nákladů;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b="1" dirty="0"/>
              <a:t>sestavení plánu projektu.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B9125DB-3262-4D72-8D68-CC1478D30A0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7D1FE0A-A14C-463F-88A0-33735E5587C4}" type="slidenum">
              <a:rPr lang="cs-CZ"/>
              <a:pPr eaLnBrk="1" hangingPunct="1"/>
              <a:t>53</a:t>
            </a:fld>
            <a:endParaRPr lang="cs-CZ" dirty="0"/>
          </a:p>
        </p:txBody>
      </p:sp>
      <p:sp>
        <p:nvSpPr>
          <p:cNvPr id="106501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1" y="274639"/>
            <a:ext cx="8075613" cy="993775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/>
              <a:t>Plánovací procesy (2)</a:t>
            </a:r>
          </a:p>
        </p:txBody>
      </p:sp>
      <p:sp>
        <p:nvSpPr>
          <p:cNvPr id="10650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99"/>
          </a:solidFill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cs-CZ" sz="2400" b="1" dirty="0">
                <a:solidFill>
                  <a:srgbClr val="0000FF"/>
                </a:solidFill>
              </a:rPr>
              <a:t>Pomocné procesy</a:t>
            </a:r>
            <a:r>
              <a:rPr lang="cs-CZ" sz="2400" dirty="0"/>
              <a:t> zahrnují</a:t>
            </a:r>
          </a:p>
          <a:p>
            <a:pPr eaLnBrk="1" hangingPunct="1"/>
            <a:r>
              <a:rPr lang="cs-CZ" sz="2400" b="1" dirty="0"/>
              <a:t>plánování jakosti;</a:t>
            </a:r>
          </a:p>
          <a:p>
            <a:pPr eaLnBrk="1" hangingPunct="1"/>
            <a:r>
              <a:rPr lang="cs-CZ" sz="2400" b="1" dirty="0"/>
              <a:t>plánování organizační struktury;</a:t>
            </a:r>
          </a:p>
          <a:p>
            <a:pPr eaLnBrk="1" hangingPunct="1"/>
            <a:r>
              <a:rPr lang="cs-CZ" sz="2400" b="1" dirty="0"/>
              <a:t>nábor pracovníků;</a:t>
            </a:r>
          </a:p>
          <a:p>
            <a:pPr eaLnBrk="1" hangingPunct="1"/>
            <a:r>
              <a:rPr lang="cs-CZ" sz="2400" b="1" dirty="0"/>
              <a:t>plánování komunikace;</a:t>
            </a:r>
          </a:p>
          <a:p>
            <a:pPr eaLnBrk="1" hangingPunct="1"/>
            <a:r>
              <a:rPr lang="cs-CZ" sz="2400" b="1" dirty="0"/>
              <a:t>rozpoznání rizik;</a:t>
            </a:r>
          </a:p>
          <a:p>
            <a:pPr eaLnBrk="1" hangingPunct="1"/>
            <a:r>
              <a:rPr lang="cs-CZ" sz="2400" b="1" dirty="0"/>
              <a:t>ohodnocení rizik;</a:t>
            </a:r>
          </a:p>
          <a:p>
            <a:pPr eaLnBrk="1" hangingPunct="1"/>
            <a:r>
              <a:rPr lang="cs-CZ" sz="2400" b="1" dirty="0"/>
              <a:t>tvorba proti-rizikových opatření;</a:t>
            </a:r>
          </a:p>
          <a:p>
            <a:pPr eaLnBrk="1" hangingPunct="1"/>
            <a:r>
              <a:rPr lang="cs-CZ" sz="2400" b="1" dirty="0"/>
              <a:t>plánování obstarávání;</a:t>
            </a:r>
          </a:p>
          <a:p>
            <a:pPr eaLnBrk="1" hangingPunct="1"/>
            <a:r>
              <a:rPr lang="cs-CZ" sz="2400" b="1" dirty="0"/>
              <a:t>plánování poptávky.</a:t>
            </a:r>
          </a:p>
          <a:p>
            <a:pPr eaLnBrk="1" hangingPunct="1"/>
            <a:endParaRPr lang="cs-CZ" sz="24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22BA6A0-BE9E-4282-AAEF-9ADF54768C5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cs typeface="Arial" pitchFamily="34" charset="0"/>
              </a:rPr>
              <a:t>©</a:t>
            </a:r>
            <a:r>
              <a:rPr lang="cs-CZ" dirty="0">
                <a:cs typeface="Arial" pitchFamily="34" charset="0"/>
              </a:rPr>
              <a:t> Karel Skokan, 2008</a:t>
            </a:r>
            <a:endParaRPr lang="en-US" dirty="0">
              <a:cs typeface="Arial" pitchFamily="34" charset="0"/>
            </a:endParaRPr>
          </a:p>
        </p:txBody>
      </p:sp>
      <p:sp>
        <p:nvSpPr>
          <p:cNvPr id="20484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dirty="0"/>
              <a:t>Řízení rozvojových projektů v EU</a:t>
            </a:r>
          </a:p>
          <a:p>
            <a:pPr eaLnBrk="1" hangingPunct="1"/>
            <a:r>
              <a:rPr lang="cs-CZ" dirty="0"/>
              <a:t>Rámec projektového řízení</a:t>
            </a:r>
          </a:p>
        </p:txBody>
      </p:sp>
      <p:sp>
        <p:nvSpPr>
          <p:cNvPr id="2048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D066C22-CC78-4AD6-AA3F-74D96AA3A09F}" type="slidenum">
              <a:rPr lang="cs-CZ"/>
              <a:pPr eaLnBrk="1" hangingPunct="1"/>
              <a:t>54</a:t>
            </a:fld>
            <a:endParaRPr lang="cs-CZ" dirty="0"/>
          </a:p>
        </p:txBody>
      </p:sp>
      <p:sp>
        <p:nvSpPr>
          <p:cNvPr id="20488" name="Rectangle 4"/>
          <p:cNvSpPr>
            <a:spLocks noChangeArrowheads="1"/>
          </p:cNvSpPr>
          <p:nvPr/>
        </p:nvSpPr>
        <p:spPr bwMode="auto">
          <a:xfrm>
            <a:off x="1524001" y="10535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2048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6402976"/>
              </p:ext>
            </p:extLst>
          </p:nvPr>
        </p:nvGraphicFramePr>
        <p:xfrm>
          <a:off x="723900" y="260351"/>
          <a:ext cx="9404350" cy="654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Fotografie" r:id="rId4" imgW="6942857" imgH="5533333" progId="MSPhotoEd.3">
                  <p:embed/>
                </p:oleObj>
              </mc:Choice>
              <mc:Fallback>
                <p:oleObj name="Fotografie" r:id="rId4" imgW="6942857" imgH="5533333" progId="MSPhotoEd.3">
                  <p:embed/>
                  <p:pic>
                    <p:nvPicPr>
                      <p:cNvPr id="2048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260351"/>
                        <a:ext cx="9404350" cy="654367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Obrázek 8">
            <a:extLst>
              <a:ext uri="{FF2B5EF4-FFF2-40B4-BE49-F238E27FC236}">
                <a16:creationId xmlns:a16="http://schemas.microsoft.com/office/drawing/2014/main" id="{5F4FF1EE-84D1-4D6D-9E77-53A2EF8B5DA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dirty="0"/>
              <a:t>Řízení rozvojových projektů v EU</a:t>
            </a:r>
          </a:p>
          <a:p>
            <a:pPr eaLnBrk="1" hangingPunct="1"/>
            <a:r>
              <a:rPr lang="cs-CZ" dirty="0"/>
              <a:t>Rámec projektového řízení</a:t>
            </a:r>
          </a:p>
        </p:txBody>
      </p:sp>
      <p:sp>
        <p:nvSpPr>
          <p:cNvPr id="10854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764337B-ECC0-4120-9E97-10FD46F15CF2}" type="slidenum">
              <a:rPr lang="cs-CZ"/>
              <a:pPr eaLnBrk="1" hangingPunct="1"/>
              <a:t>55</a:t>
            </a:fld>
            <a:endParaRPr lang="cs-CZ" dirty="0"/>
          </a:p>
        </p:txBody>
      </p:sp>
      <p:sp>
        <p:nvSpPr>
          <p:cNvPr id="108549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8124825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cs-CZ" sz="3600" b="1" dirty="0">
                <a:solidFill>
                  <a:srgbClr val="008080"/>
                </a:solidFill>
              </a:rPr>
              <a:t>Skupina prováděcích procesů</a:t>
            </a:r>
          </a:p>
        </p:txBody>
      </p:sp>
      <p:sp>
        <p:nvSpPr>
          <p:cNvPr id="1085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8124825" cy="4351338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008080"/>
                </a:solidFill>
              </a:rPr>
              <a:t>Řízení provádění projektů</a:t>
            </a:r>
          </a:p>
          <a:p>
            <a:pPr eaLnBrk="1" hangingPunct="1"/>
            <a:r>
              <a:rPr lang="cs-CZ" b="1" dirty="0">
                <a:solidFill>
                  <a:srgbClr val="008080"/>
                </a:solidFill>
              </a:rPr>
              <a:t>Provádění zajištění kvality</a:t>
            </a:r>
          </a:p>
          <a:p>
            <a:pPr eaLnBrk="1" hangingPunct="1"/>
            <a:r>
              <a:rPr lang="cs-CZ" b="1" dirty="0">
                <a:solidFill>
                  <a:srgbClr val="008080"/>
                </a:solidFill>
              </a:rPr>
              <a:t>Nábor členů projektového týmu</a:t>
            </a:r>
          </a:p>
          <a:p>
            <a:pPr eaLnBrk="1" hangingPunct="1"/>
            <a:r>
              <a:rPr lang="cs-CZ" b="1" dirty="0">
                <a:solidFill>
                  <a:srgbClr val="008080"/>
                </a:solidFill>
              </a:rPr>
              <a:t>Rozvoj projektového týmu</a:t>
            </a:r>
          </a:p>
          <a:p>
            <a:pPr eaLnBrk="1" hangingPunct="1"/>
            <a:r>
              <a:rPr lang="cs-CZ" b="1" dirty="0">
                <a:solidFill>
                  <a:srgbClr val="008080"/>
                </a:solidFill>
              </a:rPr>
              <a:t>Distribuce informací</a:t>
            </a:r>
          </a:p>
          <a:p>
            <a:pPr eaLnBrk="1" hangingPunct="1"/>
            <a:r>
              <a:rPr lang="cs-CZ" b="1" dirty="0">
                <a:solidFill>
                  <a:srgbClr val="008080"/>
                </a:solidFill>
              </a:rPr>
              <a:t>Zpracování poptávek</a:t>
            </a:r>
          </a:p>
          <a:p>
            <a:pPr eaLnBrk="1" hangingPunct="1"/>
            <a:r>
              <a:rPr lang="cs-CZ" b="1" dirty="0">
                <a:solidFill>
                  <a:srgbClr val="008080"/>
                </a:solidFill>
              </a:rPr>
              <a:t>Vyhodnocení poptávek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CEEDD0A-4AA9-469A-B61D-7325A63AE2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CC49CC9-7F3A-4D56-8788-1A0AA23F3E43}" type="slidenum">
              <a:rPr lang="cs-CZ"/>
              <a:pPr eaLnBrk="1" hangingPunct="1"/>
              <a:t>56</a:t>
            </a:fld>
            <a:endParaRPr lang="cs-CZ" dirty="0"/>
          </a:p>
        </p:txBody>
      </p:sp>
      <p:sp>
        <p:nvSpPr>
          <p:cNvPr id="10957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18488" cy="922337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/>
              <a:t>Prováděcí procesy</a:t>
            </a:r>
          </a:p>
        </p:txBody>
      </p:sp>
      <p:sp>
        <p:nvSpPr>
          <p:cNvPr id="10957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>
                <a:solidFill>
                  <a:srgbClr val="008080"/>
                </a:solidFill>
              </a:rPr>
              <a:t>	</a:t>
            </a:r>
            <a:r>
              <a:rPr lang="cs-CZ" sz="2400" b="1" dirty="0">
                <a:solidFill>
                  <a:srgbClr val="008080"/>
                </a:solidFill>
              </a:rPr>
              <a:t>Probíhají při koordinaci lidí a dalších zdrojů tak, aby mohl být realizován plán projektu.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b="1" dirty="0">
              <a:solidFill>
                <a:srgbClr val="00808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>
                <a:solidFill>
                  <a:srgbClr val="008080"/>
                </a:solidFill>
              </a:rPr>
              <a:t>Patří sem zejména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dirty="0">
                <a:solidFill>
                  <a:srgbClr val="008080"/>
                </a:solidFill>
              </a:rPr>
              <a:t>realizace plánu projektu;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dirty="0">
                <a:solidFill>
                  <a:srgbClr val="008080"/>
                </a:solidFill>
              </a:rPr>
              <a:t>ověření rozsahu prací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dirty="0">
                <a:solidFill>
                  <a:srgbClr val="008080"/>
                </a:solidFill>
              </a:rPr>
              <a:t>zabezpečování jakosti;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dirty="0">
                <a:solidFill>
                  <a:srgbClr val="008080"/>
                </a:solidFill>
              </a:rPr>
              <a:t>rozvoj týmů;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dirty="0">
                <a:solidFill>
                  <a:srgbClr val="008080"/>
                </a:solidFill>
              </a:rPr>
              <a:t>šíření informací;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dirty="0">
                <a:solidFill>
                  <a:srgbClr val="008080"/>
                </a:solidFill>
              </a:rPr>
              <a:t>poptávání;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dirty="0">
                <a:solidFill>
                  <a:srgbClr val="008080"/>
                </a:solidFill>
              </a:rPr>
              <a:t>výběr zdrojů;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dirty="0">
                <a:solidFill>
                  <a:srgbClr val="008080"/>
                </a:solidFill>
              </a:rPr>
              <a:t>správa smluvních vztahů.</a:t>
            </a:r>
          </a:p>
          <a:p>
            <a:pPr eaLnBrk="1" hangingPunct="1">
              <a:lnSpc>
                <a:spcPct val="80000"/>
              </a:lnSpc>
            </a:pPr>
            <a:endParaRPr lang="cs-CZ" sz="24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899E378-E12E-480F-AD26-6493D9E1429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C65720D-CAA7-4AB3-AB6E-9A45BB03410B}" type="slidenum">
              <a:rPr lang="cs-CZ"/>
              <a:pPr eaLnBrk="1" hangingPunct="1"/>
              <a:t>57</a:t>
            </a:fld>
            <a:endParaRPr lang="cs-CZ" dirty="0"/>
          </a:p>
        </p:txBody>
      </p:sp>
      <p:sp>
        <p:nvSpPr>
          <p:cNvPr id="111621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8886825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cs-CZ" sz="3600" b="1" dirty="0">
                <a:solidFill>
                  <a:srgbClr val="008080"/>
                </a:solidFill>
              </a:rPr>
              <a:t>Skupina monitorovacích a kontrolních procesů</a:t>
            </a:r>
          </a:p>
        </p:txBody>
      </p:sp>
      <p:sp>
        <p:nvSpPr>
          <p:cNvPr id="11162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80000"/>
              </a:lnSpc>
            </a:pPr>
            <a:r>
              <a:rPr lang="cs-CZ" sz="2400" b="1" dirty="0">
                <a:solidFill>
                  <a:srgbClr val="008080"/>
                </a:solidFill>
              </a:rPr>
              <a:t>Monitorování a kontrola projektových prací</a:t>
            </a:r>
          </a:p>
          <a:p>
            <a:pPr marL="457200" indent="-457200">
              <a:lnSpc>
                <a:spcPct val="80000"/>
              </a:lnSpc>
            </a:pPr>
            <a:r>
              <a:rPr lang="cs-CZ" sz="2400" b="1" dirty="0">
                <a:solidFill>
                  <a:srgbClr val="008080"/>
                </a:solidFill>
              </a:rPr>
              <a:t>Integrovaná kontrola změn</a:t>
            </a:r>
          </a:p>
          <a:p>
            <a:pPr marL="457200" indent="-457200">
              <a:lnSpc>
                <a:spcPct val="80000"/>
              </a:lnSpc>
            </a:pPr>
            <a:r>
              <a:rPr lang="cs-CZ" sz="2400" b="1" dirty="0">
                <a:solidFill>
                  <a:srgbClr val="008080"/>
                </a:solidFill>
              </a:rPr>
              <a:t>Ověření rozsahu</a:t>
            </a:r>
          </a:p>
          <a:p>
            <a:pPr marL="457200" indent="-457200">
              <a:lnSpc>
                <a:spcPct val="80000"/>
              </a:lnSpc>
            </a:pPr>
            <a:r>
              <a:rPr lang="cs-CZ" sz="2400" b="1" dirty="0">
                <a:solidFill>
                  <a:srgbClr val="008080"/>
                </a:solidFill>
              </a:rPr>
              <a:t>Kontrola rozsahu</a:t>
            </a:r>
          </a:p>
          <a:p>
            <a:pPr marL="457200" indent="-457200">
              <a:lnSpc>
                <a:spcPct val="80000"/>
              </a:lnSpc>
            </a:pPr>
            <a:r>
              <a:rPr lang="cs-CZ" sz="2400" b="1" dirty="0">
                <a:solidFill>
                  <a:srgbClr val="008080"/>
                </a:solidFill>
              </a:rPr>
              <a:t>Kontrola časového plánu</a:t>
            </a:r>
          </a:p>
          <a:p>
            <a:pPr marL="457200" indent="-457200">
              <a:lnSpc>
                <a:spcPct val="80000"/>
              </a:lnSpc>
            </a:pPr>
            <a:r>
              <a:rPr lang="cs-CZ" sz="2400" b="1" dirty="0">
                <a:solidFill>
                  <a:srgbClr val="008080"/>
                </a:solidFill>
              </a:rPr>
              <a:t>Kontrola nákladů</a:t>
            </a:r>
          </a:p>
          <a:p>
            <a:pPr marL="457200" indent="-457200">
              <a:lnSpc>
                <a:spcPct val="80000"/>
              </a:lnSpc>
            </a:pPr>
            <a:r>
              <a:rPr lang="cs-CZ" sz="2400" b="1" dirty="0">
                <a:solidFill>
                  <a:srgbClr val="008080"/>
                </a:solidFill>
              </a:rPr>
              <a:t>Provádění kontroly kvality</a:t>
            </a:r>
          </a:p>
          <a:p>
            <a:pPr marL="457200" indent="-457200">
              <a:lnSpc>
                <a:spcPct val="80000"/>
              </a:lnSpc>
            </a:pPr>
            <a:r>
              <a:rPr lang="cs-CZ" sz="2400" b="1" dirty="0">
                <a:solidFill>
                  <a:srgbClr val="008080"/>
                </a:solidFill>
              </a:rPr>
              <a:t>Řízení projektového týmu</a:t>
            </a:r>
          </a:p>
          <a:p>
            <a:pPr marL="457200" indent="-457200">
              <a:lnSpc>
                <a:spcPct val="80000"/>
              </a:lnSpc>
            </a:pPr>
            <a:r>
              <a:rPr lang="cs-CZ" sz="2400" b="1" dirty="0">
                <a:solidFill>
                  <a:srgbClr val="008080"/>
                </a:solidFill>
              </a:rPr>
              <a:t>Zpracování zpráv</a:t>
            </a:r>
          </a:p>
          <a:p>
            <a:pPr marL="457200" indent="-457200">
              <a:lnSpc>
                <a:spcPct val="80000"/>
              </a:lnSpc>
            </a:pPr>
            <a:r>
              <a:rPr lang="cs-CZ" sz="2400" b="1" dirty="0">
                <a:solidFill>
                  <a:srgbClr val="008080"/>
                </a:solidFill>
              </a:rPr>
              <a:t>Řízení zainteresovaných skupin</a:t>
            </a:r>
          </a:p>
          <a:p>
            <a:pPr marL="457200" indent="-457200">
              <a:lnSpc>
                <a:spcPct val="80000"/>
              </a:lnSpc>
            </a:pPr>
            <a:r>
              <a:rPr lang="cs-CZ" sz="2400" b="1" dirty="0">
                <a:solidFill>
                  <a:srgbClr val="008080"/>
                </a:solidFill>
              </a:rPr>
              <a:t>Monitorování a kontrola rizika</a:t>
            </a:r>
          </a:p>
          <a:p>
            <a:pPr marL="457200" indent="-457200">
              <a:lnSpc>
                <a:spcPct val="80000"/>
              </a:lnSpc>
            </a:pPr>
            <a:r>
              <a:rPr lang="cs-CZ" sz="2400" b="1" dirty="0">
                <a:solidFill>
                  <a:srgbClr val="008080"/>
                </a:solidFill>
              </a:rPr>
              <a:t>Správa kontraktů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C6E0C5A-8567-4F9B-B7A3-068F945A15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dirty="0">
                <a:cs typeface="Arial" pitchFamily="34" charset="0"/>
              </a:rPr>
              <a:t>©</a:t>
            </a:r>
            <a:r>
              <a:rPr lang="cs-CZ" dirty="0">
                <a:cs typeface="Arial" pitchFamily="34" charset="0"/>
              </a:rPr>
              <a:t> Karel Skokan</a:t>
            </a:r>
            <a:endParaRPr lang="en-US" dirty="0">
              <a:cs typeface="Arial" pitchFamily="34" charset="0"/>
            </a:endParaRPr>
          </a:p>
        </p:txBody>
      </p:sp>
      <p:sp>
        <p:nvSpPr>
          <p:cNvPr id="11264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373CA43-D9D9-42BF-B0A7-614F406B2B29}" type="slidenum">
              <a:rPr lang="cs-CZ"/>
              <a:pPr eaLnBrk="1" hangingPunct="1"/>
              <a:t>58</a:t>
            </a:fld>
            <a:endParaRPr lang="cs-CZ" dirty="0"/>
          </a:p>
        </p:txBody>
      </p:sp>
      <p:sp>
        <p:nvSpPr>
          <p:cNvPr id="11264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8705850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 eaLnBrk="1" hangingPunct="1"/>
            <a:r>
              <a:rPr lang="cs-CZ" sz="3600" b="1" dirty="0">
                <a:solidFill>
                  <a:srgbClr val="008080"/>
                </a:solidFill>
              </a:rPr>
              <a:t>Procesy kontrolní (operativního řízení)</a:t>
            </a:r>
          </a:p>
        </p:txBody>
      </p:sp>
      <p:sp>
        <p:nvSpPr>
          <p:cNvPr id="11264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dirty="0"/>
              <a:t>	</a:t>
            </a:r>
            <a:r>
              <a:rPr lang="cs-CZ" sz="2400" b="1" dirty="0">
                <a:solidFill>
                  <a:srgbClr val="008080"/>
                </a:solidFill>
              </a:rPr>
              <a:t>jsou zaměřeny na zajišťování plnění cílů projektu prostřednictvím trvalého sledování a měření postupu spolu s vyvoláním potřebných nápravných opatření.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b="1" dirty="0">
              <a:solidFill>
                <a:srgbClr val="00808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>
                <a:solidFill>
                  <a:srgbClr val="008080"/>
                </a:solidFill>
              </a:rPr>
              <a:t>Patří sem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dirty="0">
                <a:solidFill>
                  <a:srgbClr val="008080"/>
                </a:solidFill>
              </a:rPr>
              <a:t>celková koordinace změn;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dirty="0">
                <a:solidFill>
                  <a:srgbClr val="008080"/>
                </a:solidFill>
              </a:rPr>
              <a:t>operativní řízení změn rozsahu;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dirty="0">
                <a:solidFill>
                  <a:srgbClr val="008080"/>
                </a:solidFill>
              </a:rPr>
              <a:t>operativní řízení časového rozvrhu;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dirty="0">
                <a:solidFill>
                  <a:srgbClr val="008080"/>
                </a:solidFill>
              </a:rPr>
              <a:t>operativní řízení nákladů;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dirty="0">
                <a:solidFill>
                  <a:srgbClr val="008080"/>
                </a:solidFill>
              </a:rPr>
              <a:t>operativní řízení jakosti;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dirty="0">
                <a:solidFill>
                  <a:srgbClr val="008080"/>
                </a:solidFill>
              </a:rPr>
              <a:t>vykazování výkonů;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b="1" dirty="0">
                <a:solidFill>
                  <a:srgbClr val="008080"/>
                </a:solidFill>
              </a:rPr>
              <a:t>operativní řízení proti-rizikových opatření. 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25F9AB9-6C5B-4757-A3D8-6BB04C1C16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57010FE-F8ED-480E-962D-0399F373BFCC}" type="slidenum">
              <a:rPr lang="cs-CZ"/>
              <a:pPr eaLnBrk="1" hangingPunct="1"/>
              <a:t>59</a:t>
            </a:fld>
            <a:endParaRPr lang="cs-CZ" dirty="0"/>
          </a:p>
        </p:txBody>
      </p:sp>
      <p:sp>
        <p:nvSpPr>
          <p:cNvPr id="11469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6743700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 eaLnBrk="1" hangingPunct="1"/>
            <a:r>
              <a:rPr lang="cs-CZ" sz="3600" b="1" dirty="0">
                <a:solidFill>
                  <a:srgbClr val="008080"/>
                </a:solidFill>
              </a:rPr>
              <a:t>Uzavírací procesy</a:t>
            </a:r>
          </a:p>
        </p:txBody>
      </p:sp>
      <p:sp>
        <p:nvSpPr>
          <p:cNvPr id="11469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008080"/>
                </a:solidFill>
              </a:rPr>
              <a:t>zahrnují formalizaci přijetí výsledků projektu nebo jeho fáze a jeho pravoplatné ukončení (administrativní ukončení,  ukončení smluvního vztahu), převzetí do užívání  (a další zlepšování) </a:t>
            </a:r>
          </a:p>
          <a:p>
            <a:pPr algn="ctr" eaLnBrk="1" hangingPunct="1">
              <a:buFontTx/>
              <a:buNone/>
            </a:pPr>
            <a:r>
              <a:rPr lang="cs-CZ" dirty="0">
                <a:solidFill>
                  <a:srgbClr val="008080"/>
                </a:solidFill>
              </a:rPr>
              <a:t>…a také ocenění !</a:t>
            </a:r>
          </a:p>
          <a:p>
            <a:pPr eaLnBrk="1" hangingPunct="1"/>
            <a:endParaRPr lang="cs-CZ" dirty="0"/>
          </a:p>
          <a:p>
            <a:pPr algn="ctr" eaLnBrk="1" hangingPunct="1">
              <a:buFontTx/>
              <a:buNone/>
            </a:pPr>
            <a:endParaRPr lang="cs-CZ" sz="3600" dirty="0">
              <a:solidFill>
                <a:srgbClr val="0000FF"/>
              </a:solidFill>
            </a:endParaRPr>
          </a:p>
        </p:txBody>
      </p:sp>
      <p:pic>
        <p:nvPicPr>
          <p:cNvPr id="11469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076" y="4076700"/>
            <a:ext cx="3744913" cy="205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C3B390B5-901E-475B-BCBC-8D39E15C9CC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358091" y="428848"/>
            <a:ext cx="8500283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sk-SK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Příklady </a:t>
            </a:r>
            <a:r>
              <a:rPr lang="sk-SK" sz="32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projektů</a:t>
            </a:r>
            <a:endParaRPr lang="cs-CZ" sz="32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36533" y="1138423"/>
            <a:ext cx="10450541" cy="521792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400" b="1" dirty="0"/>
              <a:t>Výprava na měsíc;</a:t>
            </a:r>
          </a:p>
          <a:p>
            <a:pPr>
              <a:lnSpc>
                <a:spcPct val="80000"/>
              </a:lnSpc>
            </a:pPr>
            <a:r>
              <a:rPr lang="cs-CZ" sz="2400" b="1" dirty="0"/>
              <a:t>zavedení nového výrobku na trh;</a:t>
            </a:r>
          </a:p>
          <a:p>
            <a:pPr>
              <a:lnSpc>
                <a:spcPct val="80000"/>
              </a:lnSpc>
            </a:pPr>
            <a:r>
              <a:rPr lang="cs-CZ" sz="2400" b="1" dirty="0"/>
              <a:t>změna firemního způsobu obsluhy zákazníka;</a:t>
            </a:r>
          </a:p>
          <a:p>
            <a:pPr>
              <a:lnSpc>
                <a:spcPct val="80000"/>
              </a:lnSpc>
            </a:pPr>
            <a:r>
              <a:rPr lang="cs-CZ" sz="2400" b="1" dirty="0"/>
              <a:t>změna organizační struktury firmy;</a:t>
            </a:r>
          </a:p>
          <a:p>
            <a:pPr>
              <a:lnSpc>
                <a:spcPct val="80000"/>
              </a:lnSpc>
            </a:pPr>
            <a:r>
              <a:rPr lang="cs-CZ" sz="2400" b="1" dirty="0"/>
              <a:t>zavedení ISO 9000;</a:t>
            </a:r>
          </a:p>
          <a:p>
            <a:pPr>
              <a:lnSpc>
                <a:spcPct val="80000"/>
              </a:lnSpc>
            </a:pPr>
            <a:r>
              <a:rPr lang="cs-CZ" sz="2400" b="1" dirty="0"/>
              <a:t>výstavba čističky odpadních vod;</a:t>
            </a:r>
          </a:p>
          <a:p>
            <a:pPr>
              <a:lnSpc>
                <a:spcPct val="80000"/>
              </a:lnSpc>
            </a:pPr>
            <a:r>
              <a:rPr lang="cs-CZ" sz="2400" b="1" dirty="0"/>
              <a:t>výstavba průmyslové zóny;</a:t>
            </a:r>
          </a:p>
          <a:p>
            <a:pPr>
              <a:lnSpc>
                <a:spcPct val="80000"/>
              </a:lnSpc>
            </a:pPr>
            <a:r>
              <a:rPr lang="cs-CZ" sz="2400" b="1" dirty="0"/>
              <a:t>výstavba dálnice nebo silničního obchvatu;</a:t>
            </a:r>
          </a:p>
          <a:p>
            <a:pPr>
              <a:lnSpc>
                <a:spcPct val="80000"/>
              </a:lnSpc>
            </a:pPr>
            <a:r>
              <a:rPr lang="cs-CZ" sz="2400" b="1" dirty="0"/>
              <a:t>rekonstrukce výrobní haly;</a:t>
            </a:r>
          </a:p>
          <a:p>
            <a:pPr>
              <a:lnSpc>
                <a:spcPct val="80000"/>
              </a:lnSpc>
            </a:pPr>
            <a:r>
              <a:rPr lang="cs-CZ" sz="2400" b="1" dirty="0"/>
              <a:t>politická volební kampaň;</a:t>
            </a:r>
          </a:p>
          <a:p>
            <a:pPr>
              <a:lnSpc>
                <a:spcPct val="80000"/>
              </a:lnSpc>
            </a:pPr>
            <a:r>
              <a:rPr lang="cs-CZ" sz="2400" b="1" dirty="0"/>
              <a:t>organizace konference;</a:t>
            </a:r>
          </a:p>
          <a:p>
            <a:pPr>
              <a:lnSpc>
                <a:spcPct val="80000"/>
              </a:lnSpc>
            </a:pPr>
            <a:r>
              <a:rPr lang="cs-CZ" sz="2400" b="1" dirty="0"/>
              <a:t>diplomová práce a j.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1053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55010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4A02A3E-C899-4019-B2FD-F58B20B5F6CE}" type="slidenum">
              <a:rPr lang="cs-CZ"/>
              <a:pPr eaLnBrk="1" hangingPunct="1"/>
              <a:t>60</a:t>
            </a:fld>
            <a:endParaRPr lang="cs-CZ" dirty="0"/>
          </a:p>
        </p:txBody>
      </p:sp>
      <p:sp>
        <p:nvSpPr>
          <p:cNvPr id="22534" name="Rectangle 2"/>
          <p:cNvSpPr>
            <a:spLocks noGrp="1" noChangeArrowheads="1"/>
          </p:cNvSpPr>
          <p:nvPr>
            <p:ph type="title"/>
          </p:nvPr>
        </p:nvSpPr>
        <p:spPr>
          <a:xfrm>
            <a:off x="8904288" y="188913"/>
            <a:ext cx="1522412" cy="1143000"/>
          </a:xfrm>
          <a:solidFill>
            <a:srgbClr val="CCFFFF"/>
          </a:solidFill>
        </p:spPr>
        <p:txBody>
          <a:bodyPr/>
          <a:lstStyle/>
          <a:p>
            <a:pPr eaLnBrk="1" hangingPunct="1"/>
            <a:r>
              <a:rPr lang="cs-CZ" sz="1400" b="1" dirty="0"/>
              <a:t>Mapování procesů projektového řízení</a:t>
            </a:r>
            <a:r>
              <a:rPr lang="cs-CZ" sz="1400" dirty="0"/>
              <a:t> </a:t>
            </a:r>
          </a:p>
        </p:txBody>
      </p:sp>
      <p:sp>
        <p:nvSpPr>
          <p:cNvPr id="22535" name="Rectangle 3"/>
          <p:cNvSpPr>
            <a:spLocks noChangeArrowheads="1"/>
          </p:cNvSpPr>
          <p:nvPr/>
        </p:nvSpPr>
        <p:spPr bwMode="auto">
          <a:xfrm>
            <a:off x="1524001" y="5535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22530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9710198"/>
              </p:ext>
            </p:extLst>
          </p:nvPr>
        </p:nvGraphicFramePr>
        <p:xfrm>
          <a:off x="1119188" y="188913"/>
          <a:ext cx="7658100" cy="682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Document" r:id="rId4" imgW="6352810" imgH="5665875" progId="Word.Document.8">
                  <p:embed/>
                </p:oleObj>
              </mc:Choice>
              <mc:Fallback>
                <p:oleObj name="Document" r:id="rId4" imgW="6352810" imgH="5665875" progId="Word.Document.8">
                  <p:embed/>
                  <p:pic>
                    <p:nvPicPr>
                      <p:cNvPr id="2253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8" y="188913"/>
                        <a:ext cx="7658100" cy="682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Obrázek 6">
            <a:extLst>
              <a:ext uri="{FF2B5EF4-FFF2-40B4-BE49-F238E27FC236}">
                <a16:creationId xmlns:a16="http://schemas.microsoft.com/office/drawing/2014/main" id="{6113B889-781C-4282-A40A-EC5EDE29AD1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4040CD1-7BF7-44FB-ACD1-B0074F1F1FDA}" type="slidenum">
              <a:rPr lang="cs-CZ"/>
              <a:pPr eaLnBrk="1" hangingPunct="1"/>
              <a:t>61</a:t>
            </a:fld>
            <a:endParaRPr lang="cs-CZ" dirty="0"/>
          </a:p>
        </p:txBody>
      </p:sp>
      <p:sp>
        <p:nvSpPr>
          <p:cNvPr id="117765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/>
              <a:t>Použité zdroje</a:t>
            </a:r>
          </a:p>
        </p:txBody>
      </p:sp>
      <p:sp>
        <p:nvSpPr>
          <p:cNvPr id="1177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000" dirty="0"/>
              <a:t>Schwalbe, K. Řízení projektů v IT. Kompletní průvodce. Brno, Computer press, 2007, 720 s. ISBN978-80-251-1526-8. 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/>
              <a:t>Svozilová, K. Projektový management. Praha: Grada Publishing, 2006, 353 s. ISBN 80-247-1501-5.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/>
              <a:t>Manuál/metodika řízení projektů. Olomouc: Olomoucký kraj, 2004. http://www.kr-olomoucky.cz (oddíl Evropská unie). 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/>
              <a:t>Němec, V.: Projektový management. Praha: Grada Publishing, 2002. ISBN 80-247-0392-0.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/>
              <a:t>Dolanský, V., Měkota, V., Němec, V.: Projektový management. Grada Publishing 1996. ISNB 80-7169-285-5.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/>
              <a:t>Project Management Body of Knowledge. Project Management Institute, 1996, 2000, http://www.pmi.org.</a:t>
            </a:r>
          </a:p>
          <a:p>
            <a:pPr eaLnBrk="1" hangingPunct="1">
              <a:lnSpc>
                <a:spcPct val="90000"/>
              </a:lnSpc>
            </a:pPr>
            <a:endParaRPr lang="cs-CZ" sz="20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4EB2F45-61D3-412D-A3FB-B2DAC9353A8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463959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415242" y="353084"/>
            <a:ext cx="7772400" cy="55179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Shrnutí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722284" y="1081044"/>
            <a:ext cx="9615516" cy="542387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</a:rPr>
              <a:t>1. Projekt a jeho charakteristika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Definice projektu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Klasifikace projektů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Program a portfolio projektů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Projekt jako systém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Projektové řízení</a:t>
            </a:r>
          </a:p>
          <a:p>
            <a:pPr>
              <a:buNone/>
            </a:pPr>
            <a:r>
              <a:rPr lang="cs-CZ" sz="2400" b="1" dirty="0">
                <a:solidFill>
                  <a:srgbClr val="FF3300"/>
                </a:solidFill>
              </a:rPr>
              <a:t>2. Životní cyklus projektu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Zahájení (inicializace) projektu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Plánování projektu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Realizace projektu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Ukončení projektu</a:t>
            </a:r>
          </a:p>
          <a:p>
            <a:pPr>
              <a:buNone/>
            </a:pPr>
            <a:r>
              <a:rPr lang="cs-CZ" sz="2400" b="1" dirty="0">
                <a:solidFill>
                  <a:srgbClr val="FF3300"/>
                </a:solidFill>
              </a:rPr>
              <a:t>3. Procesy projektového řízení</a:t>
            </a:r>
            <a:endParaRPr lang="cs-CZ" sz="2400" dirty="0"/>
          </a:p>
          <a:p>
            <a:pPr marL="400050" lvl="1" indent="0">
              <a:buNone/>
              <a:defRPr/>
            </a:pPr>
            <a:endParaRPr lang="cs-CZ" b="1" dirty="0"/>
          </a:p>
          <a:p>
            <a:pPr marL="400050" lvl="1" indent="0">
              <a:buNone/>
              <a:defRPr/>
            </a:pPr>
            <a:endParaRPr lang="cs-CZ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24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62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87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49054DF-B70B-4D86-A623-63DE7F9DA669}" type="slidenum">
              <a:rPr lang="cs-CZ"/>
              <a:pPr eaLnBrk="1" hangingPunct="1"/>
              <a:t>7</a:t>
            </a:fld>
            <a:endParaRPr lang="cs-CZ" dirty="0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>
          <a:xfrm>
            <a:off x="649287" y="388938"/>
            <a:ext cx="8229600" cy="706437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008080"/>
                </a:solidFill>
              </a:rPr>
              <a:t>Výstupy projektu</a:t>
            </a:r>
          </a:p>
        </p:txBody>
      </p:sp>
      <p:sp>
        <p:nvSpPr>
          <p:cNvPr id="39943" name="Text Box 4"/>
          <p:cNvSpPr txBox="1">
            <a:spLocks noChangeArrowheads="1"/>
          </p:cNvSpPr>
          <p:nvPr/>
        </p:nvSpPr>
        <p:spPr bwMode="auto">
          <a:xfrm>
            <a:off x="690563" y="1514475"/>
            <a:ext cx="7920037" cy="660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0000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3600" b="1" dirty="0"/>
              <a:t>Projekt</a:t>
            </a:r>
          </a:p>
        </p:txBody>
      </p:sp>
      <p:sp>
        <p:nvSpPr>
          <p:cNvPr id="39944" name="Text Box 5"/>
          <p:cNvSpPr txBox="1">
            <a:spLocks noChangeArrowheads="1"/>
          </p:cNvSpPr>
          <p:nvPr/>
        </p:nvSpPr>
        <p:spPr bwMode="auto">
          <a:xfrm>
            <a:off x="649287" y="3013075"/>
            <a:ext cx="2663825" cy="20574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60363" indent="-360363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000" b="1" dirty="0">
                <a:solidFill>
                  <a:srgbClr val="008080"/>
                </a:solidFill>
              </a:rPr>
              <a:t>Koncový produkt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dirty="0"/>
              <a:t>Dálnice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dirty="0"/>
              <a:t>Průmyslová zóna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dirty="0"/>
              <a:t>Nový výrobek</a:t>
            </a:r>
          </a:p>
          <a:p>
            <a:pPr algn="ctr" eaLnBrk="1" hangingPunct="1">
              <a:spcBef>
                <a:spcPct val="50000"/>
              </a:spcBef>
            </a:pPr>
            <a:r>
              <a:rPr lang="cs-CZ" dirty="0"/>
              <a:t>…</a:t>
            </a:r>
          </a:p>
        </p:txBody>
      </p:sp>
      <p:sp>
        <p:nvSpPr>
          <p:cNvPr id="39945" name="Text Box 6"/>
          <p:cNvSpPr txBox="1">
            <a:spLocks noChangeArrowheads="1"/>
          </p:cNvSpPr>
          <p:nvPr/>
        </p:nvSpPr>
        <p:spPr bwMode="auto">
          <a:xfrm>
            <a:off x="4722813" y="2894806"/>
            <a:ext cx="3887787" cy="27416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266700" indent="-2667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460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000" b="1" dirty="0">
                <a:solidFill>
                  <a:srgbClr val="008080"/>
                </a:solidFill>
              </a:rPr>
              <a:t>Pracovní výstupy projektu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dirty="0"/>
              <a:t>Zadání projektu</a:t>
            </a:r>
          </a:p>
          <a:p>
            <a:pPr lvl="1" eaLnBrk="1" hangingPunct="1">
              <a:buFontTx/>
              <a:buChar char="•"/>
            </a:pPr>
            <a:r>
              <a:rPr lang="cs-CZ" dirty="0"/>
              <a:t>   Základní listina projektu</a:t>
            </a:r>
          </a:p>
          <a:p>
            <a:pPr lvl="1" eaLnBrk="1" hangingPunct="1">
              <a:buFontTx/>
              <a:buChar char="•"/>
            </a:pPr>
            <a:r>
              <a:rPr lang="cs-CZ" dirty="0"/>
              <a:t>   Studie proveditelnosti</a:t>
            </a:r>
          </a:p>
          <a:p>
            <a:pPr lvl="1" eaLnBrk="1" hangingPunct="1">
              <a:buFontTx/>
              <a:buChar char="•"/>
            </a:pPr>
            <a:r>
              <a:rPr lang="cs-CZ" dirty="0"/>
              <a:t>   Projektové plány</a:t>
            </a:r>
          </a:p>
          <a:p>
            <a:pPr lvl="1" eaLnBrk="1" hangingPunct="1">
              <a:buFontTx/>
              <a:buChar char="•"/>
            </a:pPr>
            <a:r>
              <a:rPr lang="cs-CZ" dirty="0"/>
              <a:t>   Smlouvy </a:t>
            </a:r>
          </a:p>
          <a:p>
            <a:pPr lvl="1" eaLnBrk="1" hangingPunct="1">
              <a:buFontTx/>
              <a:buChar char="•"/>
            </a:pPr>
            <a:r>
              <a:rPr lang="cs-CZ" dirty="0"/>
              <a:t>   Odhady </a:t>
            </a:r>
          </a:p>
          <a:p>
            <a:pPr lvl="1" eaLnBrk="1" hangingPunct="1">
              <a:buFontTx/>
              <a:buChar char="•"/>
            </a:pPr>
            <a:r>
              <a:rPr lang="cs-CZ" dirty="0"/>
              <a:t>   Pomocné produkty</a:t>
            </a:r>
          </a:p>
          <a:p>
            <a:pPr lvl="1" eaLnBrk="1" hangingPunct="1">
              <a:buFontTx/>
              <a:buChar char="•"/>
            </a:pPr>
            <a:r>
              <a:rPr lang="cs-CZ" dirty="0"/>
              <a:t>   ……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3B6179DA-0C80-4751-86D6-480A778AC9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20017" y="1108552"/>
            <a:ext cx="7772400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Projekt a produkt v projektovém řízení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98459" y="2399754"/>
            <a:ext cx="9615516" cy="352882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400" b="1" dirty="0">
                <a:solidFill>
                  <a:srgbClr val="FF0000"/>
                </a:solidFill>
              </a:rPr>
              <a:t>Projekt: </a:t>
            </a:r>
            <a:r>
              <a:rPr lang="cs-CZ" sz="2400" b="1" dirty="0"/>
              <a:t>souhrn aktivit k dosažení cíle – vytvoření produktu (zařízení, výrobek, služba, výsledek)</a:t>
            </a:r>
          </a:p>
          <a:p>
            <a:pPr lvl="1">
              <a:lnSpc>
                <a:spcPct val="80000"/>
              </a:lnSpc>
            </a:pPr>
            <a:r>
              <a:rPr lang="cs-CZ" b="1" dirty="0"/>
              <a:t>materiální produkt: dům, stroj, projektová dokumentace atd.</a:t>
            </a:r>
          </a:p>
          <a:p>
            <a:pPr lvl="1">
              <a:lnSpc>
                <a:spcPct val="80000"/>
              </a:lnSpc>
            </a:pPr>
            <a:r>
              <a:rPr lang="cs-CZ" b="1" dirty="0"/>
              <a:t>nemateriální produkt – služba: řízení projektů, školení (z něj znalost), instalace SW</a:t>
            </a:r>
          </a:p>
          <a:p>
            <a:pPr lvl="1">
              <a:lnSpc>
                <a:spcPct val="80000"/>
              </a:lnSpc>
            </a:pPr>
            <a:r>
              <a:rPr lang="cs-CZ" b="1" dirty="0"/>
              <a:t>speciální: vývoj SW produktu, napsaná kniha, výsledek výzkumu</a:t>
            </a:r>
          </a:p>
          <a:p>
            <a:pPr>
              <a:lnSpc>
                <a:spcPct val="80000"/>
              </a:lnSpc>
            </a:pPr>
            <a:r>
              <a:rPr lang="cs-CZ" sz="2400" b="1" dirty="0">
                <a:solidFill>
                  <a:srgbClr val="FF0000"/>
                </a:solidFill>
              </a:rPr>
              <a:t>Výstupy</a:t>
            </a:r>
            <a:r>
              <a:rPr lang="cs-CZ" sz="2400" b="1" dirty="0"/>
              <a:t> v  průběhu projektu</a:t>
            </a:r>
          </a:p>
          <a:p>
            <a:pPr lvl="1">
              <a:lnSpc>
                <a:spcPct val="80000"/>
              </a:lnSpc>
            </a:pPr>
            <a:r>
              <a:rPr lang="cs-CZ" b="1" dirty="0"/>
              <a:t>vlastní</a:t>
            </a:r>
            <a:r>
              <a:rPr lang="cs-CZ" b="1" dirty="0">
                <a:solidFill>
                  <a:schemeClr val="tx2"/>
                </a:solidFill>
              </a:rPr>
              <a:t> </a:t>
            </a:r>
            <a:r>
              <a:rPr lang="cs-CZ" b="1" dirty="0">
                <a:solidFill>
                  <a:srgbClr val="0000CC"/>
                </a:solidFill>
              </a:rPr>
              <a:t>koncové produkty projektu</a:t>
            </a:r>
            <a:r>
              <a:rPr lang="cs-CZ" b="1" dirty="0"/>
              <a:t>, které se předávají objednateli nebo zákazníkovi</a:t>
            </a:r>
          </a:p>
          <a:p>
            <a:pPr lvl="1">
              <a:lnSpc>
                <a:spcPct val="80000"/>
              </a:lnSpc>
            </a:pPr>
            <a:r>
              <a:rPr lang="cs-CZ" b="1" dirty="0"/>
              <a:t>ostatní </a:t>
            </a:r>
            <a:r>
              <a:rPr lang="cs-CZ" b="1" dirty="0">
                <a:solidFill>
                  <a:srgbClr val="0000CC"/>
                </a:solidFill>
              </a:rPr>
              <a:t>pracovní produkty projektu</a:t>
            </a:r>
            <a:r>
              <a:rPr lang="cs-CZ" b="1" dirty="0"/>
              <a:t> nutné k realizaci projektu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117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20017" y="1108552"/>
            <a:ext cx="7772400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Výstup a výsledek projektu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98459" y="2047329"/>
            <a:ext cx="9615516" cy="430902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cs-CZ" b="1" dirty="0">
                <a:solidFill>
                  <a:srgbClr val="FF3300"/>
                </a:solidFill>
              </a:rPr>
              <a:t>Výstupem projektu je určitý </a:t>
            </a:r>
            <a:r>
              <a:rPr lang="cs-CZ" b="1" dirty="0">
                <a:solidFill>
                  <a:srgbClr val="0000FF"/>
                </a:solidFill>
              </a:rPr>
              <a:t>prostředek,</a:t>
            </a:r>
            <a:r>
              <a:rPr lang="cs-CZ" b="1" dirty="0">
                <a:solidFill>
                  <a:srgbClr val="FF3300"/>
                </a:solidFill>
              </a:rPr>
              <a:t> který produkuje určitý </a:t>
            </a:r>
            <a:r>
              <a:rPr lang="cs-CZ" b="1" dirty="0">
                <a:solidFill>
                  <a:srgbClr val="0000FF"/>
                </a:solidFill>
              </a:rPr>
              <a:t>produkt </a:t>
            </a:r>
            <a:r>
              <a:rPr lang="cs-CZ" b="1" dirty="0">
                <a:solidFill>
                  <a:srgbClr val="FF3300"/>
                </a:solidFill>
              </a:rPr>
              <a:t>(výrobek, službu nebo činnost), tj. výsledek projektu.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Přitom například</a:t>
            </a:r>
          </a:p>
          <a:p>
            <a:r>
              <a:rPr lang="cs-CZ" b="1" dirty="0">
                <a:solidFill>
                  <a:srgbClr val="0000CC"/>
                </a:solidFill>
              </a:rPr>
              <a:t>Produkt</a:t>
            </a:r>
            <a:r>
              <a:rPr lang="cs-CZ" b="1" dirty="0"/>
              <a:t> je to, co organizace chce vyrábět a prodávat, jak má uvedeno ve svém poslání. Může to být vyrobené zboží nebo služby. Produkt generuje příjmy a tedy i účel nebo přínosy projektu.</a:t>
            </a:r>
          </a:p>
          <a:p>
            <a:endParaRPr lang="cs-CZ" b="1" dirty="0"/>
          </a:p>
          <a:p>
            <a:r>
              <a:rPr lang="cs-CZ" b="1" dirty="0">
                <a:solidFill>
                  <a:srgbClr val="0000CC"/>
                </a:solidFill>
              </a:rPr>
              <a:t>Prostředek </a:t>
            </a:r>
            <a:r>
              <a:rPr lang="cs-CZ" b="1" dirty="0"/>
              <a:t>slouží k tomu, aby produkt mohl být vyprodukován. Prostředkem může být továrna nebo zařízení, výrobní dokumentace k výrobku, počítačový systém, distribuční síť, řídící procesy nebo organizovaná skupina lidí. </a:t>
            </a:r>
          </a:p>
          <a:p>
            <a:r>
              <a:rPr lang="cs-CZ" b="1" dirty="0"/>
              <a:t>Prostředek tvoří vlastní výstup projektu a je definován kvantitativními nebo kvalitativními cíli projektu. Jeho dokončení znamená ukončení projektu.</a:t>
            </a:r>
            <a:r>
              <a:rPr lang="cs-CZ" dirty="0"/>
              <a:t> 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202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8A300BF030A8E48ABB4234BF29EF4E3" ma:contentTypeVersion="2" ma:contentTypeDescription="Vytvoří nový dokument" ma:contentTypeScope="" ma:versionID="8473dbdd679df6ca902c4c1a5a66845f">
  <xsd:schema xmlns:xsd="http://www.w3.org/2001/XMLSchema" xmlns:xs="http://www.w3.org/2001/XMLSchema" xmlns:p="http://schemas.microsoft.com/office/2006/metadata/properties" xmlns:ns2="8999340a-a161-4283-8953-5595b83c4c5c" targetNamespace="http://schemas.microsoft.com/office/2006/metadata/properties" ma:root="true" ma:fieldsID="c4f6df54c8203aaa146fea5705991691" ns2:_="">
    <xsd:import namespace="8999340a-a161-4283-8953-5595b83c4c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99340a-a161-4283-8953-5595b83c4c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618E5CC-38DE-4797-9FAE-7958D9F5A5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99340a-a161-4283-8953-5595b83c4c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2CC2C8-AF46-4B75-AD08-E6FEEC5690F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43DE56D-186A-4C33-B2D2-52B04EE64D1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1982</TotalTime>
  <Words>3002</Words>
  <Application>Microsoft Office PowerPoint</Application>
  <PresentationFormat>Širokoúhlá obrazovka</PresentationFormat>
  <Paragraphs>625</Paragraphs>
  <Slides>62</Slides>
  <Notes>49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62</vt:i4>
      </vt:variant>
    </vt:vector>
  </HeadingPairs>
  <TitlesOfParts>
    <vt:vector size="71" baseType="lpstr">
      <vt:lpstr>Arial</vt:lpstr>
      <vt:lpstr>Calibri</vt:lpstr>
      <vt:lpstr>Calibri Light</vt:lpstr>
      <vt:lpstr>Times New Roman</vt:lpstr>
      <vt:lpstr>Wingdings</vt:lpstr>
      <vt:lpstr>Motiv Office</vt:lpstr>
      <vt:lpstr>Dokument</vt:lpstr>
      <vt:lpstr>Fotografie</vt:lpstr>
      <vt:lpstr>Document</vt:lpstr>
      <vt:lpstr>  Projektové řízení při implementaci strategie   </vt:lpstr>
      <vt:lpstr>Prezentace aplikace PowerPoint</vt:lpstr>
      <vt:lpstr>Prezentace aplikace PowerPoint</vt:lpstr>
      <vt:lpstr>1.1 Definice projektu</vt:lpstr>
      <vt:lpstr>Charakteristické rysy projektu (kterými se liší od rutinní práce)</vt:lpstr>
      <vt:lpstr>Příklady projektů</vt:lpstr>
      <vt:lpstr>Výstupy projektu</vt:lpstr>
      <vt:lpstr>Projekt a produkt v projektovém řízení</vt:lpstr>
      <vt:lpstr>Výstup a výsledek projektu</vt:lpstr>
      <vt:lpstr>Význam projektu pro organizace</vt:lpstr>
      <vt:lpstr>Důvody realizace projektů</vt:lpstr>
      <vt:lpstr>1.2 Klasifikace projektů</vt:lpstr>
      <vt:lpstr>Klasifikace projektů</vt:lpstr>
      <vt:lpstr>Spektrum projektů</vt:lpstr>
      <vt:lpstr>3. Strategické dokumenty Strukturálních fondů EU 2014-2020</vt:lpstr>
      <vt:lpstr>Klasifikace projektů</vt:lpstr>
      <vt:lpstr>Program a portfolio projektů</vt:lpstr>
      <vt:lpstr>Portfolio-program-projekt: souvislosti základních pojmů</vt:lpstr>
      <vt:lpstr>Projektové řízení –  Project Management</vt:lpstr>
      <vt:lpstr>Projektové řízení (definice)</vt:lpstr>
      <vt:lpstr>Charakteristické znaky  projektového řízení</vt:lpstr>
      <vt:lpstr>Obsah projektového řízení</vt:lpstr>
      <vt:lpstr>Cíle projektového řízení</vt:lpstr>
      <vt:lpstr>Projektové cíle</vt:lpstr>
      <vt:lpstr>Projektové cíle</vt:lpstr>
      <vt:lpstr>Definice úspěšného projektu</vt:lpstr>
      <vt:lpstr>Důvody neúspěchu životaschopných projektů</vt:lpstr>
      <vt:lpstr>Obor projektového řízení </vt:lpstr>
      <vt:lpstr>Oblasti znalosti projektového řízení podle PMBOK (PMI)</vt:lpstr>
      <vt:lpstr>PMBOK:  Oblasti znalostí projektového řízení</vt:lpstr>
      <vt:lpstr>2. Životní cyklus projektu a jeho fáze</vt:lpstr>
      <vt:lpstr>Typický průběh čerpání zdrojů během životního cyklu projektu </vt:lpstr>
      <vt:lpstr>Projektový cyklus jinak</vt:lpstr>
      <vt:lpstr>Způsoby řazení fází </vt:lpstr>
      <vt:lpstr>Společné charakteristiky životního cyklu projektu </vt:lpstr>
      <vt:lpstr>Typická posloupnost fází životního cyklu projektu </vt:lpstr>
      <vt:lpstr>Životní cyklus produktu (výrobku)</vt:lpstr>
      <vt:lpstr>Fáze projektového cyklu</vt:lpstr>
      <vt:lpstr>Životní cyklus projektu ve stavebnictví</vt:lpstr>
      <vt:lpstr>Životní cyklus stavebního projektu</vt:lpstr>
      <vt:lpstr>Životní cyklus stavebního projektu</vt:lpstr>
      <vt:lpstr>Životní cyklus podnikatelského investičního projektu (1)</vt:lpstr>
      <vt:lpstr>Životní cyklus podnikatelského investičního projektu (2)</vt:lpstr>
      <vt:lpstr>Alternativních 7 fází životního cyklu </vt:lpstr>
      <vt:lpstr>3. PROCESY V PROJEKTOVÉM ŘÍZENÍ</vt:lpstr>
      <vt:lpstr>Procesy projektového řízení</vt:lpstr>
      <vt:lpstr>Skupiny procesů projektového řízení </vt:lpstr>
      <vt:lpstr>Překrývání skupin procesů v rámci fáze</vt:lpstr>
      <vt:lpstr>Vazby mezi procesy projektového řízení</vt:lpstr>
      <vt:lpstr>Interakce mezi fázemi</vt:lpstr>
      <vt:lpstr>Zahajovací procesy</vt:lpstr>
      <vt:lpstr>Plánovací procesy (1)</vt:lpstr>
      <vt:lpstr>Plánovací procesy (2)</vt:lpstr>
      <vt:lpstr>Prezentace aplikace PowerPoint</vt:lpstr>
      <vt:lpstr>Skupina prováděcích procesů</vt:lpstr>
      <vt:lpstr>Prováděcí procesy</vt:lpstr>
      <vt:lpstr>Skupina monitorovacích a kontrolních procesů</vt:lpstr>
      <vt:lpstr>Procesy kontrolní (operativního řízení)</vt:lpstr>
      <vt:lpstr>Uzavírací procesy</vt:lpstr>
      <vt:lpstr>Mapování procesů projektového řízení </vt:lpstr>
      <vt:lpstr>Použité zdroje</vt:lpstr>
      <vt:lpstr>Shrnutí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221</cp:revision>
  <dcterms:created xsi:type="dcterms:W3CDTF">2016-11-25T20:36:16Z</dcterms:created>
  <dcterms:modified xsi:type="dcterms:W3CDTF">2021-10-08T10:53:02Z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0x010100B8A300BF030A8E48ABB4234BF29EF4E3</vt:lpwstr>
  </property>
</Properties>
</file>