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5"/>
  </p:notesMasterIdLst>
  <p:sldIdLst>
    <p:sldId id="257" r:id="rId5"/>
    <p:sldId id="258" r:id="rId6"/>
    <p:sldId id="263" r:id="rId7"/>
    <p:sldId id="374" r:id="rId8"/>
    <p:sldId id="328" r:id="rId9"/>
    <p:sldId id="377" r:id="rId10"/>
    <p:sldId id="379" r:id="rId11"/>
    <p:sldId id="380" r:id="rId12"/>
    <p:sldId id="381" r:id="rId13"/>
    <p:sldId id="382" r:id="rId14"/>
    <p:sldId id="383" r:id="rId15"/>
    <p:sldId id="384" r:id="rId16"/>
    <p:sldId id="385" r:id="rId17"/>
    <p:sldId id="387" r:id="rId18"/>
    <p:sldId id="388" r:id="rId19"/>
    <p:sldId id="389" r:id="rId20"/>
    <p:sldId id="390" r:id="rId21"/>
    <p:sldId id="391" r:id="rId22"/>
    <p:sldId id="392" r:id="rId23"/>
    <p:sldId id="393" r:id="rId24"/>
    <p:sldId id="394" r:id="rId25"/>
    <p:sldId id="395" r:id="rId26"/>
    <p:sldId id="396" r:id="rId27"/>
    <p:sldId id="398" r:id="rId28"/>
    <p:sldId id="399" r:id="rId29"/>
    <p:sldId id="400" r:id="rId30"/>
    <p:sldId id="405" r:id="rId31"/>
    <p:sldId id="401" r:id="rId32"/>
    <p:sldId id="402" r:id="rId33"/>
    <p:sldId id="406" r:id="rId34"/>
    <p:sldId id="403" r:id="rId35"/>
    <p:sldId id="404" r:id="rId36"/>
    <p:sldId id="407" r:id="rId37"/>
    <p:sldId id="408" r:id="rId38"/>
    <p:sldId id="409" r:id="rId39"/>
    <p:sldId id="410" r:id="rId40"/>
    <p:sldId id="411" r:id="rId41"/>
    <p:sldId id="412" r:id="rId42"/>
    <p:sldId id="413" r:id="rId43"/>
    <p:sldId id="414" r:id="rId44"/>
    <p:sldId id="415" r:id="rId45"/>
    <p:sldId id="416" r:id="rId46"/>
    <p:sldId id="417" r:id="rId47"/>
    <p:sldId id="418" r:id="rId48"/>
    <p:sldId id="419" r:id="rId49"/>
    <p:sldId id="420" r:id="rId50"/>
    <p:sldId id="421" r:id="rId51"/>
    <p:sldId id="423" r:id="rId52"/>
    <p:sldId id="422" r:id="rId53"/>
    <p:sldId id="424" r:id="rId5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2336" autoAdjust="0"/>
  </p:normalViewPr>
  <p:slideViewPr>
    <p:cSldViewPr snapToGrid="0">
      <p:cViewPr varScale="1">
        <p:scale>
          <a:sx n="80" d="100"/>
          <a:sy n="80" d="100"/>
        </p:scale>
        <p:origin x="77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F5802F-398E-48C6-8177-64E8E59C0D45}" type="doc">
      <dgm:prSet loTypeId="urn:microsoft.com/office/officeart/2005/8/layout/hProcess9" loCatId="process" qsTypeId="urn:microsoft.com/office/officeart/2005/8/quickstyle/simple1" qsCatId="simple" csTypeId="urn:microsoft.com/office/officeart/2005/8/colors/colorful1#1" csCatId="colorful" phldr="1"/>
      <dgm:spPr/>
      <dgm:t>
        <a:bodyPr/>
        <a:lstStyle/>
        <a:p>
          <a:endParaRPr lang="en-US"/>
        </a:p>
      </dgm:t>
    </dgm:pt>
    <dgm:pt modelId="{90E4817D-7CAD-4131-8A19-5C0EDC9E658C}">
      <dgm:prSet custT="1"/>
      <dgm:spPr>
        <a:solidFill>
          <a:srgbClr val="002060"/>
        </a:solidFill>
      </dgm:spPr>
      <dgm:t>
        <a:bodyPr/>
        <a:lstStyle/>
        <a:p>
          <a:pPr rtl="0"/>
          <a:r>
            <a:rPr lang="cs-CZ" sz="2400" b="1" dirty="0">
              <a:effectLst>
                <a:outerShdw blurRad="38100" dist="38100" dir="2700000" algn="tl">
                  <a:srgbClr val="000000">
                    <a:alpha val="43137"/>
                  </a:srgbClr>
                </a:outerShdw>
              </a:effectLst>
            </a:rPr>
            <a:t>Formulace strategie</a:t>
          </a:r>
          <a:endParaRPr lang="en-US" sz="2400" b="1" dirty="0">
            <a:effectLst>
              <a:outerShdw blurRad="38100" dist="38100" dir="2700000" algn="tl">
                <a:srgbClr val="000000">
                  <a:alpha val="43137"/>
                </a:srgbClr>
              </a:outerShdw>
            </a:effectLst>
          </a:endParaRPr>
        </a:p>
      </dgm:t>
    </dgm:pt>
    <dgm:pt modelId="{7457EC48-7776-462D-AF40-457DD6384EBB}" type="parTrans" cxnId="{2F5789E1-CF65-449E-90AC-106DAA91E0CC}">
      <dgm:prSet/>
      <dgm:spPr/>
      <dgm:t>
        <a:bodyPr/>
        <a:lstStyle/>
        <a:p>
          <a:endParaRPr lang="en-US"/>
        </a:p>
      </dgm:t>
    </dgm:pt>
    <dgm:pt modelId="{CC46881C-F995-4960-B454-BE56C2D777BA}" type="sibTrans" cxnId="{2F5789E1-CF65-449E-90AC-106DAA91E0CC}">
      <dgm:prSet/>
      <dgm:spPr/>
      <dgm:t>
        <a:bodyPr/>
        <a:lstStyle/>
        <a:p>
          <a:endParaRPr lang="en-US"/>
        </a:p>
      </dgm:t>
    </dgm:pt>
    <dgm:pt modelId="{938DF56E-CDB6-442E-8B75-D32C440F8497}">
      <dgm:prSet custT="1"/>
      <dgm:spPr>
        <a:solidFill>
          <a:schemeClr val="accent2">
            <a:lumMod val="50000"/>
          </a:schemeClr>
        </a:solidFill>
      </dgm:spPr>
      <dgm:t>
        <a:bodyPr/>
        <a:lstStyle/>
        <a:p>
          <a:pPr rtl="0"/>
          <a:r>
            <a:rPr lang="cs-CZ" sz="2800" b="1" dirty="0">
              <a:effectLst>
                <a:outerShdw blurRad="38100" dist="38100" dir="2700000" algn="tl">
                  <a:srgbClr val="000000">
                    <a:alpha val="43137"/>
                  </a:srgbClr>
                </a:outerShdw>
              </a:effectLst>
            </a:rPr>
            <a:t>Implementace strategie</a:t>
          </a:r>
          <a:endParaRPr lang="en-US" sz="2800" b="1" dirty="0">
            <a:effectLst>
              <a:outerShdw blurRad="38100" dist="38100" dir="2700000" algn="tl">
                <a:srgbClr val="000000">
                  <a:alpha val="43137"/>
                </a:srgbClr>
              </a:outerShdw>
            </a:effectLst>
          </a:endParaRPr>
        </a:p>
      </dgm:t>
    </dgm:pt>
    <dgm:pt modelId="{850E9EF2-4602-4A4B-9B99-F3337F0E99D7}" type="parTrans" cxnId="{0B01C996-0503-41C6-9D84-F1D86BAB9D28}">
      <dgm:prSet/>
      <dgm:spPr/>
      <dgm:t>
        <a:bodyPr/>
        <a:lstStyle/>
        <a:p>
          <a:endParaRPr lang="en-US"/>
        </a:p>
      </dgm:t>
    </dgm:pt>
    <dgm:pt modelId="{6E79A43D-7AC2-452A-BDDF-1CCE5D673C92}" type="sibTrans" cxnId="{0B01C996-0503-41C6-9D84-F1D86BAB9D28}">
      <dgm:prSet/>
      <dgm:spPr/>
      <dgm:t>
        <a:bodyPr/>
        <a:lstStyle/>
        <a:p>
          <a:endParaRPr lang="en-US"/>
        </a:p>
      </dgm:t>
    </dgm:pt>
    <dgm:pt modelId="{D5A03073-A960-4FF1-906A-ED931919CC1E}">
      <dgm:prSet custT="1"/>
      <dgm:spPr/>
      <dgm:t>
        <a:bodyPr/>
        <a:lstStyle/>
        <a:p>
          <a:pPr rtl="0"/>
          <a:r>
            <a:rPr lang="cs-CZ" sz="2400" b="1" dirty="0">
              <a:effectLst>
                <a:outerShdw blurRad="38100" dist="38100" dir="2700000" algn="tl">
                  <a:srgbClr val="000000">
                    <a:alpha val="43137"/>
                  </a:srgbClr>
                </a:outerShdw>
              </a:effectLst>
            </a:rPr>
            <a:t>Vyhodnocení strategie</a:t>
          </a:r>
          <a:endParaRPr lang="en-US" sz="2400" b="1" dirty="0">
            <a:effectLst>
              <a:outerShdw blurRad="38100" dist="38100" dir="2700000" algn="tl">
                <a:srgbClr val="000000">
                  <a:alpha val="43137"/>
                </a:srgbClr>
              </a:outerShdw>
            </a:effectLst>
          </a:endParaRPr>
        </a:p>
      </dgm:t>
    </dgm:pt>
    <dgm:pt modelId="{756DE4C5-0B7C-43D6-AF7E-27FF9BC0B87C}" type="parTrans" cxnId="{9C26E3B9-281B-4382-AC24-6943580BF294}">
      <dgm:prSet/>
      <dgm:spPr/>
      <dgm:t>
        <a:bodyPr/>
        <a:lstStyle/>
        <a:p>
          <a:endParaRPr lang="en-US"/>
        </a:p>
      </dgm:t>
    </dgm:pt>
    <dgm:pt modelId="{1FAD7F06-1624-4329-99EF-17888FE2E285}" type="sibTrans" cxnId="{9C26E3B9-281B-4382-AC24-6943580BF294}">
      <dgm:prSet/>
      <dgm:spPr/>
      <dgm:t>
        <a:bodyPr/>
        <a:lstStyle/>
        <a:p>
          <a:endParaRPr lang="en-US"/>
        </a:p>
      </dgm:t>
    </dgm:pt>
    <dgm:pt modelId="{0BE6829C-CBA4-4CE4-B26C-E12941C86A86}" type="pres">
      <dgm:prSet presAssocID="{F8F5802F-398E-48C6-8177-64E8E59C0D45}" presName="CompostProcess" presStyleCnt="0">
        <dgm:presLayoutVars>
          <dgm:dir/>
          <dgm:resizeHandles val="exact"/>
        </dgm:presLayoutVars>
      </dgm:prSet>
      <dgm:spPr/>
    </dgm:pt>
    <dgm:pt modelId="{43C04F5D-B67D-4EFC-83AF-1D027C6CA366}" type="pres">
      <dgm:prSet presAssocID="{F8F5802F-398E-48C6-8177-64E8E59C0D45}" presName="arrow" presStyleLbl="bgShp" presStyleIdx="0" presStyleCnt="1" custScaleX="113725" custScaleY="91735" custLinFactNeighborX="-736" custLinFactNeighborY="4877"/>
      <dgm:spPr/>
    </dgm:pt>
    <dgm:pt modelId="{33676C42-FD9D-43A4-9FD4-A45F013EF224}" type="pres">
      <dgm:prSet presAssocID="{F8F5802F-398E-48C6-8177-64E8E59C0D45}" presName="linearProcess" presStyleCnt="0"/>
      <dgm:spPr/>
    </dgm:pt>
    <dgm:pt modelId="{6017ACAC-9C03-4AE0-935D-09EC38C578CF}" type="pres">
      <dgm:prSet presAssocID="{90E4817D-7CAD-4131-8A19-5C0EDC9E658C}" presName="textNode" presStyleLbl="node1" presStyleIdx="0" presStyleCnt="3" custScaleX="108448">
        <dgm:presLayoutVars>
          <dgm:bulletEnabled val="1"/>
        </dgm:presLayoutVars>
      </dgm:prSet>
      <dgm:spPr/>
    </dgm:pt>
    <dgm:pt modelId="{88B2D9C9-73E3-47EC-9B4D-EE9105709794}" type="pres">
      <dgm:prSet presAssocID="{CC46881C-F995-4960-B454-BE56C2D777BA}" presName="sibTrans" presStyleCnt="0"/>
      <dgm:spPr/>
    </dgm:pt>
    <dgm:pt modelId="{8393616B-AEC7-46D0-B842-ECF85CA82E85}" type="pres">
      <dgm:prSet presAssocID="{938DF56E-CDB6-442E-8B75-D32C440F8497}" presName="textNode" presStyleLbl="node1" presStyleIdx="1" presStyleCnt="3" custScaleX="137421">
        <dgm:presLayoutVars>
          <dgm:bulletEnabled val="1"/>
        </dgm:presLayoutVars>
      </dgm:prSet>
      <dgm:spPr/>
    </dgm:pt>
    <dgm:pt modelId="{7812EFE0-5F7E-4FF4-B77F-8CD956ED4C42}" type="pres">
      <dgm:prSet presAssocID="{6E79A43D-7AC2-452A-BDDF-1CCE5D673C92}" presName="sibTrans" presStyleCnt="0"/>
      <dgm:spPr/>
    </dgm:pt>
    <dgm:pt modelId="{572C9744-5DCA-4F5D-837C-A16FDD6B2E00}" type="pres">
      <dgm:prSet presAssocID="{D5A03073-A960-4FF1-906A-ED931919CC1E}" presName="textNode" presStyleLbl="node1" presStyleIdx="2" presStyleCnt="3" custScaleX="121693">
        <dgm:presLayoutVars>
          <dgm:bulletEnabled val="1"/>
        </dgm:presLayoutVars>
      </dgm:prSet>
      <dgm:spPr/>
    </dgm:pt>
  </dgm:ptLst>
  <dgm:cxnLst>
    <dgm:cxn modelId="{E476064E-E775-4C98-8AA0-6FD58CB0D866}" type="presOf" srcId="{D5A03073-A960-4FF1-906A-ED931919CC1E}" destId="{572C9744-5DCA-4F5D-837C-A16FDD6B2E00}" srcOrd="0" destOrd="0" presId="urn:microsoft.com/office/officeart/2005/8/layout/hProcess9"/>
    <dgm:cxn modelId="{D0405370-5E71-4550-8188-A30F752519AF}" type="presOf" srcId="{90E4817D-7CAD-4131-8A19-5C0EDC9E658C}" destId="{6017ACAC-9C03-4AE0-935D-09EC38C578CF}" srcOrd="0" destOrd="0" presId="urn:microsoft.com/office/officeart/2005/8/layout/hProcess9"/>
    <dgm:cxn modelId="{FC60E97F-CAC7-4EDC-8C15-302FD0E87C2D}" type="presOf" srcId="{938DF56E-CDB6-442E-8B75-D32C440F8497}" destId="{8393616B-AEC7-46D0-B842-ECF85CA82E85}" srcOrd="0" destOrd="0" presId="urn:microsoft.com/office/officeart/2005/8/layout/hProcess9"/>
    <dgm:cxn modelId="{0B01C996-0503-41C6-9D84-F1D86BAB9D28}" srcId="{F8F5802F-398E-48C6-8177-64E8E59C0D45}" destId="{938DF56E-CDB6-442E-8B75-D32C440F8497}" srcOrd="1" destOrd="0" parTransId="{850E9EF2-4602-4A4B-9B99-F3337F0E99D7}" sibTransId="{6E79A43D-7AC2-452A-BDDF-1CCE5D673C92}"/>
    <dgm:cxn modelId="{9C26E3B9-281B-4382-AC24-6943580BF294}" srcId="{F8F5802F-398E-48C6-8177-64E8E59C0D45}" destId="{D5A03073-A960-4FF1-906A-ED931919CC1E}" srcOrd="2" destOrd="0" parTransId="{756DE4C5-0B7C-43D6-AF7E-27FF9BC0B87C}" sibTransId="{1FAD7F06-1624-4329-99EF-17888FE2E285}"/>
    <dgm:cxn modelId="{BF2A62C0-10D1-4F29-9B14-74686E1352E3}" type="presOf" srcId="{F8F5802F-398E-48C6-8177-64E8E59C0D45}" destId="{0BE6829C-CBA4-4CE4-B26C-E12941C86A86}" srcOrd="0" destOrd="0" presId="urn:microsoft.com/office/officeart/2005/8/layout/hProcess9"/>
    <dgm:cxn modelId="{2F5789E1-CF65-449E-90AC-106DAA91E0CC}" srcId="{F8F5802F-398E-48C6-8177-64E8E59C0D45}" destId="{90E4817D-7CAD-4131-8A19-5C0EDC9E658C}" srcOrd="0" destOrd="0" parTransId="{7457EC48-7776-462D-AF40-457DD6384EBB}" sibTransId="{CC46881C-F995-4960-B454-BE56C2D777BA}"/>
    <dgm:cxn modelId="{6C7C4BB4-5D7E-4137-996A-92085E443BDF}" type="presParOf" srcId="{0BE6829C-CBA4-4CE4-B26C-E12941C86A86}" destId="{43C04F5D-B67D-4EFC-83AF-1D027C6CA366}" srcOrd="0" destOrd="0" presId="urn:microsoft.com/office/officeart/2005/8/layout/hProcess9"/>
    <dgm:cxn modelId="{960DB6A1-D2A9-4D40-BCC1-12CC022CBB16}" type="presParOf" srcId="{0BE6829C-CBA4-4CE4-B26C-E12941C86A86}" destId="{33676C42-FD9D-43A4-9FD4-A45F013EF224}" srcOrd="1" destOrd="0" presId="urn:microsoft.com/office/officeart/2005/8/layout/hProcess9"/>
    <dgm:cxn modelId="{6E417673-5669-4FB5-BCAA-EC568F955452}" type="presParOf" srcId="{33676C42-FD9D-43A4-9FD4-A45F013EF224}" destId="{6017ACAC-9C03-4AE0-935D-09EC38C578CF}" srcOrd="0" destOrd="0" presId="urn:microsoft.com/office/officeart/2005/8/layout/hProcess9"/>
    <dgm:cxn modelId="{DB467E4E-FB6A-4CB1-8FAA-E71B8F40F115}" type="presParOf" srcId="{33676C42-FD9D-43A4-9FD4-A45F013EF224}" destId="{88B2D9C9-73E3-47EC-9B4D-EE9105709794}" srcOrd="1" destOrd="0" presId="urn:microsoft.com/office/officeart/2005/8/layout/hProcess9"/>
    <dgm:cxn modelId="{BFEA67F7-BCD5-4510-8796-1CF9F9306163}" type="presParOf" srcId="{33676C42-FD9D-43A4-9FD4-A45F013EF224}" destId="{8393616B-AEC7-46D0-B842-ECF85CA82E85}" srcOrd="2" destOrd="0" presId="urn:microsoft.com/office/officeart/2005/8/layout/hProcess9"/>
    <dgm:cxn modelId="{3AFDE587-8265-42EB-B6CA-111DB4B4A1BD}" type="presParOf" srcId="{33676C42-FD9D-43A4-9FD4-A45F013EF224}" destId="{7812EFE0-5F7E-4FF4-B77F-8CD956ED4C42}" srcOrd="3" destOrd="0" presId="urn:microsoft.com/office/officeart/2005/8/layout/hProcess9"/>
    <dgm:cxn modelId="{BCAE11D2-7DBC-44A0-B94B-2AA52D779483}" type="presParOf" srcId="{33676C42-FD9D-43A4-9FD4-A45F013EF224}" destId="{572C9744-5DCA-4F5D-837C-A16FDD6B2E0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04F5D-B67D-4EFC-83AF-1D027C6CA366}">
      <dsp:nvSpPr>
        <dsp:cNvPr id="0" name=""/>
        <dsp:cNvSpPr/>
      </dsp:nvSpPr>
      <dsp:spPr>
        <a:xfrm>
          <a:off x="76171" y="304793"/>
          <a:ext cx="7071329" cy="338296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17ACAC-9C03-4AE0-935D-09EC38C578CF}">
      <dsp:nvSpPr>
        <dsp:cNvPr id="0" name=""/>
        <dsp:cNvSpPr/>
      </dsp:nvSpPr>
      <dsp:spPr>
        <a:xfrm>
          <a:off x="56" y="1106328"/>
          <a:ext cx="2000002" cy="1475105"/>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b="1" kern="1200" dirty="0">
              <a:effectLst>
                <a:outerShdw blurRad="38100" dist="38100" dir="2700000" algn="tl">
                  <a:srgbClr val="000000">
                    <a:alpha val="43137"/>
                  </a:srgbClr>
                </a:outerShdw>
              </a:effectLst>
            </a:rPr>
            <a:t>Formulace strategie</a:t>
          </a:r>
          <a:endParaRPr lang="en-US" sz="2400" b="1" kern="1200" dirty="0">
            <a:effectLst>
              <a:outerShdw blurRad="38100" dist="38100" dir="2700000" algn="tl">
                <a:srgbClr val="000000">
                  <a:alpha val="43137"/>
                </a:srgbClr>
              </a:outerShdw>
            </a:effectLst>
          </a:endParaRPr>
        </a:p>
      </dsp:txBody>
      <dsp:txXfrm>
        <a:off x="72065" y="1178337"/>
        <a:ext cx="1855984" cy="1331087"/>
      </dsp:txXfrm>
    </dsp:sp>
    <dsp:sp modelId="{8393616B-AEC7-46D0-B842-ECF85CA82E85}">
      <dsp:nvSpPr>
        <dsp:cNvPr id="0" name=""/>
        <dsp:cNvSpPr/>
      </dsp:nvSpPr>
      <dsp:spPr>
        <a:xfrm>
          <a:off x="2268306" y="1106328"/>
          <a:ext cx="2534323" cy="1475105"/>
        </a:xfrm>
        <a:prstGeom prst="round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cs-CZ" sz="2800" b="1" kern="1200" dirty="0">
              <a:effectLst>
                <a:outerShdw blurRad="38100" dist="38100" dir="2700000" algn="tl">
                  <a:srgbClr val="000000">
                    <a:alpha val="43137"/>
                  </a:srgbClr>
                </a:outerShdw>
              </a:effectLst>
            </a:rPr>
            <a:t>Implementace strategie</a:t>
          </a:r>
          <a:endParaRPr lang="en-US" sz="2800" b="1" kern="1200" dirty="0">
            <a:effectLst>
              <a:outerShdw blurRad="38100" dist="38100" dir="2700000" algn="tl">
                <a:srgbClr val="000000">
                  <a:alpha val="43137"/>
                </a:srgbClr>
              </a:outerShdw>
            </a:effectLst>
          </a:endParaRPr>
        </a:p>
      </dsp:txBody>
      <dsp:txXfrm>
        <a:off x="2340315" y="1178337"/>
        <a:ext cx="2390305" cy="1331087"/>
      </dsp:txXfrm>
    </dsp:sp>
    <dsp:sp modelId="{572C9744-5DCA-4F5D-837C-A16FDD6B2E00}">
      <dsp:nvSpPr>
        <dsp:cNvPr id="0" name=""/>
        <dsp:cNvSpPr/>
      </dsp:nvSpPr>
      <dsp:spPr>
        <a:xfrm>
          <a:off x="5070877" y="1106328"/>
          <a:ext cx="2244266" cy="147510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b="1" kern="1200" dirty="0">
              <a:effectLst>
                <a:outerShdw blurRad="38100" dist="38100" dir="2700000" algn="tl">
                  <a:srgbClr val="000000">
                    <a:alpha val="43137"/>
                  </a:srgbClr>
                </a:outerShdw>
              </a:effectLst>
            </a:rPr>
            <a:t>Vyhodnocení strategie</a:t>
          </a:r>
          <a:endParaRPr lang="en-US" sz="2400" b="1" kern="1200" dirty="0">
            <a:effectLst>
              <a:outerShdw blurRad="38100" dist="38100" dir="2700000" algn="tl">
                <a:srgbClr val="000000">
                  <a:alpha val="43137"/>
                </a:srgbClr>
              </a:outerShdw>
            </a:effectLst>
          </a:endParaRPr>
        </a:p>
      </dsp:txBody>
      <dsp:txXfrm>
        <a:off x="5142886" y="1178337"/>
        <a:ext cx="2100248" cy="13310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08.10.2021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dirty="0"/>
          </a:p>
        </p:txBody>
      </p:sp>
      <p:sp>
        <p:nvSpPr>
          <p:cNvPr id="8294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21D59AB-5A4F-4341-B6B5-EA97C0B5F306}" type="slidenum">
              <a:rPr lang="en-US" smtClean="0"/>
              <a:pPr eaLnBrk="1" hangingPunct="1"/>
              <a:t>4</a:t>
            </a:fld>
            <a:endParaRPr lang="en-US" dirty="0"/>
          </a:p>
        </p:txBody>
      </p:sp>
    </p:spTree>
    <p:extLst>
      <p:ext uri="{BB962C8B-B14F-4D97-AF65-F5344CB8AC3E}">
        <p14:creationId xmlns:p14="http://schemas.microsoft.com/office/powerpoint/2010/main" val="6599609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4E7163E-3367-4284-A0E1-28F6E0536A1F}" type="slidenum">
              <a:rPr lang="en-US" smtClean="0"/>
              <a:pPr eaLnBrk="1" hangingPunct="1"/>
              <a:t>30</a:t>
            </a:fld>
            <a:endParaRPr lang="en-US" dirty="0"/>
          </a:p>
        </p:txBody>
      </p:sp>
    </p:spTree>
    <p:extLst>
      <p:ext uri="{BB962C8B-B14F-4D97-AF65-F5344CB8AC3E}">
        <p14:creationId xmlns:p14="http://schemas.microsoft.com/office/powerpoint/2010/main" val="333498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t>• </a:t>
            </a:r>
            <a:r>
              <a:rPr lang="en-US" b="1" i="1" dirty="0"/>
              <a:t>Lack of knowledge or experience in strategic planning</a:t>
            </a:r>
            <a:r>
              <a:rPr lang="en-US" dirty="0"/>
              <a:t>—No training in strategic planning.</a:t>
            </a:r>
          </a:p>
          <a:p>
            <a:pPr eaLnBrk="1" hangingPunct="1"/>
            <a:r>
              <a:rPr lang="en-US" dirty="0"/>
              <a:t>• </a:t>
            </a:r>
            <a:r>
              <a:rPr lang="en-US" b="1" i="1" dirty="0"/>
              <a:t>Poor reward structures</a:t>
            </a:r>
            <a:r>
              <a:rPr lang="en-US" dirty="0"/>
              <a:t>—When an organization assumes success, it often fails to reward</a:t>
            </a:r>
          </a:p>
          <a:p>
            <a:pPr eaLnBrk="1" hangingPunct="1"/>
            <a:r>
              <a:rPr lang="en-US" dirty="0"/>
              <a:t>success. When failure occurs, then the firm may punish.</a:t>
            </a:r>
          </a:p>
          <a:p>
            <a:pPr eaLnBrk="1" hangingPunct="1"/>
            <a:r>
              <a:rPr lang="en-US" dirty="0"/>
              <a:t>• </a:t>
            </a:r>
            <a:r>
              <a:rPr lang="en-US" b="1" i="1" dirty="0"/>
              <a:t>Firefighting</a:t>
            </a:r>
            <a:r>
              <a:rPr lang="en-US" dirty="0"/>
              <a:t>—An organization can be so deeply embroiled in resolving crises and firefighting</a:t>
            </a:r>
          </a:p>
          <a:p>
            <a:pPr eaLnBrk="1" hangingPunct="1"/>
            <a:r>
              <a:rPr lang="en-US" dirty="0"/>
              <a:t>that it reserves no time for planning.</a:t>
            </a:r>
          </a:p>
          <a:p>
            <a:pPr eaLnBrk="1" hangingPunct="1"/>
            <a:r>
              <a:rPr lang="en-US" dirty="0"/>
              <a:t>• </a:t>
            </a:r>
            <a:r>
              <a:rPr lang="en-US" b="1" i="1" dirty="0"/>
              <a:t>Waste of time</a:t>
            </a:r>
            <a:r>
              <a:rPr lang="en-US" dirty="0"/>
              <a:t>—Some firms see planning as a waste of time because no marketable product</a:t>
            </a:r>
          </a:p>
          <a:p>
            <a:pPr eaLnBrk="1" hangingPunct="1"/>
            <a:r>
              <a:rPr lang="en-US" dirty="0"/>
              <a:t>is produced. Time spent on planning is an investment.</a:t>
            </a:r>
          </a:p>
          <a:p>
            <a:pPr eaLnBrk="1" hangingPunct="1"/>
            <a:r>
              <a:rPr lang="en-US" dirty="0"/>
              <a:t>• </a:t>
            </a:r>
            <a:r>
              <a:rPr lang="en-US" b="1" i="1" dirty="0"/>
              <a:t>Too expensive</a:t>
            </a:r>
            <a:r>
              <a:rPr lang="en-US" dirty="0"/>
              <a:t>—Some organizations see planning as too expensive in time and money.</a:t>
            </a:r>
          </a:p>
          <a:p>
            <a:pPr eaLnBrk="1" hangingPunct="1"/>
            <a:r>
              <a:rPr lang="en-US" dirty="0"/>
              <a:t>• </a:t>
            </a:r>
            <a:r>
              <a:rPr lang="en-US" b="1" i="1" dirty="0"/>
              <a:t>Laziness</a:t>
            </a:r>
            <a:r>
              <a:rPr lang="en-US" dirty="0"/>
              <a:t>—People may not want to put forth the effort needed to formulate a plan.</a:t>
            </a:r>
          </a:p>
          <a:p>
            <a:pPr eaLnBrk="1" hangingPunct="1"/>
            <a:r>
              <a:rPr lang="en-US" dirty="0"/>
              <a:t>• </a:t>
            </a:r>
            <a:r>
              <a:rPr lang="en-US" b="1" i="1" dirty="0"/>
              <a:t>Content with success</a:t>
            </a:r>
            <a:r>
              <a:rPr lang="en-US" dirty="0"/>
              <a:t>—Particularly if a firm is successful, individuals may feel there is no</a:t>
            </a:r>
          </a:p>
          <a:p>
            <a:pPr eaLnBrk="1" hangingPunct="1"/>
            <a:r>
              <a:rPr lang="en-US" dirty="0"/>
              <a:t>need to plan because things are fine as they stand. But success today does not guarantee</a:t>
            </a:r>
          </a:p>
          <a:p>
            <a:pPr eaLnBrk="1" hangingPunct="1"/>
            <a:r>
              <a:rPr lang="en-US" dirty="0"/>
              <a:t>success tomorrow.</a:t>
            </a:r>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A5E9109-F9CA-4A6D-BCFE-64C1986B9697}" type="slidenum">
              <a:rPr lang="en-US" smtClean="0"/>
              <a:pPr eaLnBrk="1" hangingPunct="1"/>
              <a:t>31</a:t>
            </a:fld>
            <a:endParaRPr lang="en-US" dirty="0"/>
          </a:p>
        </p:txBody>
      </p:sp>
    </p:spTree>
    <p:extLst>
      <p:ext uri="{BB962C8B-B14F-4D97-AF65-F5344CB8AC3E}">
        <p14:creationId xmlns:p14="http://schemas.microsoft.com/office/powerpoint/2010/main" val="383423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The strategic-management process consists of three stages: strategy formulation, strategy implementation,</a:t>
            </a:r>
          </a:p>
          <a:p>
            <a:r>
              <a:rPr lang="en-US" dirty="0"/>
              <a:t>and strategy evaluation.</a:t>
            </a:r>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5723BC3-02D1-4E3B-8BFB-A171122AAE91}" type="slidenum">
              <a:rPr lang="en-US" smtClean="0"/>
              <a:pPr eaLnBrk="1" hangingPunct="1"/>
              <a:t>32</a:t>
            </a:fld>
            <a:endParaRPr lang="en-US" dirty="0"/>
          </a:p>
        </p:txBody>
      </p:sp>
    </p:spTree>
    <p:extLst>
      <p:ext uri="{BB962C8B-B14F-4D97-AF65-F5344CB8AC3E}">
        <p14:creationId xmlns:p14="http://schemas.microsoft.com/office/powerpoint/2010/main" val="1921555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Strategy formulation </a:t>
            </a:r>
            <a:r>
              <a:rPr lang="en-US" dirty="0">
                <a:latin typeface="Arial" charset="0"/>
                <a:cs typeface="Arial" charset="0"/>
              </a:rPr>
              <a:t>includes developing a vision and mission, identifying an organization’s external opportunities and threats, determining internal strengths and weaknesses, establishing long-term objectives, generating alternative strategies, and choosing particular strategies to pursue</a:t>
            </a:r>
          </a:p>
          <a:p>
            <a:endParaRPr lang="en-US" dirty="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3A06A0A-3647-4EEE-B086-14B79FF881A6}" type="slidenum">
              <a:rPr lang="en-US" smtClean="0"/>
              <a:pPr eaLnBrk="1" hangingPunct="1"/>
              <a:t>33</a:t>
            </a:fld>
            <a:endParaRPr lang="en-US" dirty="0"/>
          </a:p>
        </p:txBody>
      </p:sp>
    </p:spTree>
    <p:extLst>
      <p:ext uri="{BB962C8B-B14F-4D97-AF65-F5344CB8AC3E}">
        <p14:creationId xmlns:p14="http://schemas.microsoft.com/office/powerpoint/2010/main" val="1875073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Strategy implementation </a:t>
            </a:r>
            <a:r>
              <a:rPr lang="en-US" dirty="0">
                <a:latin typeface="Arial" charset="0"/>
                <a:cs typeface="Arial" charset="0"/>
              </a:rPr>
              <a:t>requires a firm to establish annual objectives, devise policies, motivate employees, and allocate resources so that formulated strategies can be executed and is often called the action stage</a:t>
            </a:r>
          </a:p>
          <a:p>
            <a:endParaRPr lang="en-US" dirty="0"/>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6EC3DE0-BA24-4710-BCA1-9476F5AD5BF1}" type="slidenum">
              <a:rPr lang="en-US" smtClean="0"/>
              <a:pPr eaLnBrk="1" hangingPunct="1"/>
              <a:t>34</a:t>
            </a:fld>
            <a:endParaRPr lang="en-US" dirty="0"/>
          </a:p>
        </p:txBody>
      </p:sp>
    </p:spTree>
    <p:extLst>
      <p:ext uri="{BB962C8B-B14F-4D97-AF65-F5344CB8AC3E}">
        <p14:creationId xmlns:p14="http://schemas.microsoft.com/office/powerpoint/2010/main" val="1907036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Strategy evaluation is defined as </a:t>
            </a:r>
            <a:r>
              <a:rPr lang="en-US" dirty="0">
                <a:latin typeface="Arial" charset="0"/>
                <a:cs typeface="Arial" charset="0"/>
              </a:rPr>
              <a:t>reviewing external and internal factors that are the bases for current strategies, measuring performance, and taking corrective actions</a:t>
            </a:r>
          </a:p>
          <a:p>
            <a:endParaRPr lang="en-US" dirty="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C8C58D6-F8B2-4598-B88F-5FCE9E74C664}" type="slidenum">
              <a:rPr lang="en-US" smtClean="0"/>
              <a:pPr eaLnBrk="1" hangingPunct="1"/>
              <a:t>35</a:t>
            </a:fld>
            <a:endParaRPr lang="en-US" dirty="0"/>
          </a:p>
        </p:txBody>
      </p:sp>
    </p:spTree>
    <p:extLst>
      <p:ext uri="{BB962C8B-B14F-4D97-AF65-F5344CB8AC3E}">
        <p14:creationId xmlns:p14="http://schemas.microsoft.com/office/powerpoint/2010/main" val="27195247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latin typeface="Arial" charset="0"/>
                <a:cs typeface="Arial" charset="0"/>
              </a:rPr>
              <a:t>Strategy formulation, implementation, and evaluation activities occur at </a:t>
            </a:r>
            <a:r>
              <a:rPr lang="en-US" dirty="0">
                <a:solidFill>
                  <a:srgbClr val="254061"/>
                </a:solidFill>
                <a:latin typeface="Arial" charset="0"/>
                <a:cs typeface="Arial" charset="0"/>
              </a:rPr>
              <a:t>three hierarchical levels</a:t>
            </a:r>
            <a:r>
              <a:rPr lang="en-US" dirty="0">
                <a:latin typeface="Arial" charset="0"/>
                <a:cs typeface="Arial" charset="0"/>
              </a:rPr>
              <a:t> in a large organization: corporate, divisional or strategic business unit, and functional</a:t>
            </a:r>
          </a:p>
          <a:p>
            <a:pPr eaLnBrk="1" hangingPunct="1"/>
            <a:r>
              <a:rPr lang="en-US" dirty="0">
                <a:latin typeface="Arial" charset="0"/>
                <a:cs typeface="Arial" charset="0"/>
              </a:rPr>
              <a:t>Strategic management helps a firm function as a competitive team</a:t>
            </a:r>
          </a:p>
          <a:p>
            <a:endParaRPr lang="en-US" dirty="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8D744D0-7FE5-4919-B19C-E0BF2F30E668}" type="slidenum">
              <a:rPr lang="en-US" smtClean="0"/>
              <a:pPr eaLnBrk="1" hangingPunct="1"/>
              <a:t>36</a:t>
            </a:fld>
            <a:endParaRPr lang="en-US" dirty="0"/>
          </a:p>
        </p:txBody>
      </p:sp>
    </p:spTree>
    <p:extLst>
      <p:ext uri="{BB962C8B-B14F-4D97-AF65-F5344CB8AC3E}">
        <p14:creationId xmlns:p14="http://schemas.microsoft.com/office/powerpoint/2010/main" val="3388988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6BEAE77-F169-470A-9D7F-667BB6838447}" type="slidenum">
              <a:rPr lang="en-GB" smtClean="0"/>
              <a:pPr eaLnBrk="1" hangingPunct="1"/>
              <a:t>48</a:t>
            </a:fld>
            <a:endParaRPr lang="en-GB" dirty="0"/>
          </a:p>
        </p:txBody>
      </p:sp>
    </p:spTree>
    <p:extLst>
      <p:ext uri="{BB962C8B-B14F-4D97-AF65-F5344CB8AC3E}">
        <p14:creationId xmlns:p14="http://schemas.microsoft.com/office/powerpoint/2010/main" val="4256404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dirty="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105F986-C747-4DBA-9435-58022FAF6984}" type="slidenum">
              <a:rPr lang="en-GB" smtClean="0"/>
              <a:pPr eaLnBrk="1" hangingPunct="1"/>
              <a:t>49</a:t>
            </a:fld>
            <a:endParaRPr lang="en-GB" dirty="0"/>
          </a:p>
        </p:txBody>
      </p:sp>
    </p:spTree>
    <p:extLst>
      <p:ext uri="{BB962C8B-B14F-4D97-AF65-F5344CB8AC3E}">
        <p14:creationId xmlns:p14="http://schemas.microsoft.com/office/powerpoint/2010/main" val="2467693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514350" indent="-514350" eaLnBrk="1" hangingPunct="1">
              <a:buClr>
                <a:srgbClr val="376092"/>
              </a:buClr>
              <a:buFont typeface="Calibri" pitchFamily="34" charset="0"/>
              <a:buAutoNum type="arabicPeriod"/>
            </a:pPr>
            <a:r>
              <a:rPr lang="en-US" dirty="0"/>
              <a:t>Describe the strategic-management process.</a:t>
            </a:r>
          </a:p>
          <a:p>
            <a:pPr marL="514350" indent="-514350" eaLnBrk="1" hangingPunct="1">
              <a:buClr>
                <a:srgbClr val="376092"/>
              </a:buClr>
              <a:buFont typeface="Calibri" pitchFamily="34" charset="0"/>
              <a:buAutoNum type="arabicPeriod"/>
            </a:pPr>
            <a:r>
              <a:rPr lang="en-US" dirty="0"/>
              <a:t>Explain the need for integrating analysis and intuition in strategic management.</a:t>
            </a:r>
          </a:p>
          <a:p>
            <a:pPr marL="514350" indent="-514350" eaLnBrk="1" hangingPunct="1">
              <a:buClr>
                <a:srgbClr val="376092"/>
              </a:buClr>
              <a:buFont typeface="Calibri" pitchFamily="34" charset="0"/>
              <a:buAutoNum type="arabicPeriod"/>
            </a:pPr>
            <a:r>
              <a:rPr lang="en-US" dirty="0"/>
              <a:t>Define and give examples of key terms in strategic management.</a:t>
            </a:r>
          </a:p>
          <a:p>
            <a:pPr marL="514350" indent="-514350" eaLnBrk="1" hangingPunct="1">
              <a:buClr>
                <a:srgbClr val="376092"/>
              </a:buClr>
              <a:buFont typeface="Calibri" pitchFamily="34" charset="0"/>
              <a:buAutoNum type="arabicPeriod"/>
            </a:pPr>
            <a:r>
              <a:rPr lang="en-US" dirty="0"/>
              <a:t>Discuss the nature of strategy formulation, implementation, and evaluation activities.</a:t>
            </a:r>
          </a:p>
          <a:p>
            <a:pPr marL="514350" indent="-514350"/>
            <a:endParaRPr lang="en-US" dirty="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E4E7CB9-6D28-4B61-900E-9F2B3C7741DB}" type="slidenum">
              <a:rPr lang="en-US" smtClean="0"/>
              <a:pPr eaLnBrk="1" hangingPunct="1"/>
              <a:t>50</a:t>
            </a:fld>
            <a:endParaRPr lang="en-US" dirty="0"/>
          </a:p>
        </p:txBody>
      </p:sp>
    </p:spTree>
    <p:extLst>
      <p:ext uri="{BB962C8B-B14F-4D97-AF65-F5344CB8AC3E}">
        <p14:creationId xmlns:p14="http://schemas.microsoft.com/office/powerpoint/2010/main" val="3885112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Competitive advantage</a:t>
            </a:r>
            <a:r>
              <a:rPr lang="en-US" dirty="0">
                <a:latin typeface="Arial" charset="0"/>
                <a:cs typeface="Arial" charset="0"/>
              </a:rPr>
              <a:t> is anything that a firm does especially well compared to rival firms</a:t>
            </a:r>
          </a:p>
          <a:p>
            <a:pPr eaLnBrk="1" hangingPunct="1"/>
            <a:r>
              <a:rPr lang="en-US" b="1" dirty="0">
                <a:latin typeface="Arial" charset="0"/>
                <a:cs typeface="Arial" charset="0"/>
              </a:rPr>
              <a:t>Strategists</a:t>
            </a:r>
            <a:r>
              <a:rPr lang="en-US" dirty="0">
                <a:latin typeface="Arial" charset="0"/>
                <a:cs typeface="Arial" charset="0"/>
              </a:rPr>
              <a:t> are the individuals who are most responsible for the success or failure of an organization.</a:t>
            </a:r>
          </a:p>
          <a:p>
            <a:endParaRPr lang="en-US" dirty="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E9E65AF-9254-4F61-ACB4-562C8D1DC5CE}" type="slidenum">
              <a:rPr lang="en-US" smtClean="0"/>
              <a:pPr eaLnBrk="1" hangingPunct="1"/>
              <a:t>22</a:t>
            </a:fld>
            <a:endParaRPr lang="en-US" dirty="0"/>
          </a:p>
        </p:txBody>
      </p:sp>
    </p:spTree>
    <p:extLst>
      <p:ext uri="{BB962C8B-B14F-4D97-AF65-F5344CB8AC3E}">
        <p14:creationId xmlns:p14="http://schemas.microsoft.com/office/powerpoint/2010/main" val="159780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The Vision statement </a:t>
            </a:r>
            <a:r>
              <a:rPr lang="en-US" dirty="0">
                <a:latin typeface="Arial" charset="0"/>
                <a:cs typeface="Arial" charset="0"/>
              </a:rPr>
              <a:t>answers the question “What do we want to become?” and is often considered the first step in strategic planning</a:t>
            </a:r>
          </a:p>
          <a:p>
            <a:endParaRPr lang="en-US" dirty="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92F452A-40E2-422D-ADC7-9BD10CC316E8}" type="slidenum">
              <a:rPr lang="en-US" smtClean="0"/>
              <a:pPr eaLnBrk="1" hangingPunct="1"/>
              <a:t>23</a:t>
            </a:fld>
            <a:endParaRPr lang="en-US" dirty="0"/>
          </a:p>
        </p:txBody>
      </p:sp>
    </p:spTree>
    <p:extLst>
      <p:ext uri="{BB962C8B-B14F-4D97-AF65-F5344CB8AC3E}">
        <p14:creationId xmlns:p14="http://schemas.microsoft.com/office/powerpoint/2010/main" val="2257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074568C-C1CA-43DF-80BE-7EC79BCEF98A}" type="slidenum">
              <a:rPr lang="en-US" smtClean="0"/>
              <a:pPr eaLnBrk="1" hangingPunct="1"/>
              <a:t>24</a:t>
            </a:fld>
            <a:endParaRPr lang="en-US" dirty="0"/>
          </a:p>
        </p:txBody>
      </p:sp>
    </p:spTree>
    <p:extLst>
      <p:ext uri="{BB962C8B-B14F-4D97-AF65-F5344CB8AC3E}">
        <p14:creationId xmlns:p14="http://schemas.microsoft.com/office/powerpoint/2010/main" val="120101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External opportunities and external threats </a:t>
            </a:r>
            <a:r>
              <a:rPr lang="en-US" dirty="0">
                <a:latin typeface="Arial" charset="0"/>
                <a:cs typeface="Arial" charset="0"/>
              </a:rPr>
              <a:t>refer to economic, social, cultural, demographic, environmental, political, legal, governmental, technological, and competitive trends and events that could significantly benefit or harm an organization in the future</a:t>
            </a:r>
          </a:p>
          <a:p>
            <a:endParaRPr lang="en-US" dirty="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D366C4E-7164-46ED-A938-16C52695D0F5}" type="slidenum">
              <a:rPr lang="en-US" smtClean="0"/>
              <a:pPr eaLnBrk="1" hangingPunct="1"/>
              <a:t>25</a:t>
            </a:fld>
            <a:endParaRPr lang="en-US" dirty="0"/>
          </a:p>
        </p:txBody>
      </p:sp>
    </p:spTree>
    <p:extLst>
      <p:ext uri="{BB962C8B-B14F-4D97-AF65-F5344CB8AC3E}">
        <p14:creationId xmlns:p14="http://schemas.microsoft.com/office/powerpoint/2010/main" val="2495564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t>• Availability of capital can no longer be taken for granted.</a:t>
            </a:r>
          </a:p>
          <a:p>
            <a:pPr eaLnBrk="1" hangingPunct="1">
              <a:spcBef>
                <a:spcPct val="0"/>
              </a:spcBef>
            </a:pPr>
            <a:r>
              <a:rPr lang="en-US" dirty="0"/>
              <a:t>• Consumers expect green operations and products.</a:t>
            </a:r>
          </a:p>
          <a:p>
            <a:pPr eaLnBrk="1" hangingPunct="1">
              <a:spcBef>
                <a:spcPct val="0"/>
              </a:spcBef>
            </a:pPr>
            <a:r>
              <a:rPr lang="en-US" dirty="0"/>
              <a:t>• Marketing moving rapidly to the Internet.</a:t>
            </a:r>
          </a:p>
          <a:p>
            <a:pPr eaLnBrk="1" hangingPunct="1">
              <a:spcBef>
                <a:spcPct val="0"/>
              </a:spcBef>
            </a:pPr>
            <a:r>
              <a:rPr lang="en-US" dirty="0"/>
              <a:t>• Commodity food prices are increasing.</a:t>
            </a:r>
          </a:p>
          <a:p>
            <a:pPr eaLnBrk="1" hangingPunct="1">
              <a:spcBef>
                <a:spcPct val="0"/>
              </a:spcBef>
            </a:pPr>
            <a:r>
              <a:rPr lang="en-US" dirty="0"/>
              <a:t>• Political unrest in the Middle East is raising oil prices.</a:t>
            </a:r>
          </a:p>
          <a:p>
            <a:pPr eaLnBrk="1" hangingPunct="1">
              <a:spcBef>
                <a:spcPct val="0"/>
              </a:spcBef>
            </a:pPr>
            <a:r>
              <a:rPr lang="en-US" dirty="0"/>
              <a:t>• Computer hacker problems are increasing.</a:t>
            </a:r>
          </a:p>
          <a:p>
            <a:pPr eaLnBrk="1" hangingPunct="1">
              <a:spcBef>
                <a:spcPct val="0"/>
              </a:spcBef>
            </a:pPr>
            <a:r>
              <a:rPr lang="en-US" dirty="0"/>
              <a:t>• Intense price competition is plaguing most firms.</a:t>
            </a:r>
          </a:p>
          <a:p>
            <a:pPr eaLnBrk="1" hangingPunct="1">
              <a:spcBef>
                <a:spcPct val="0"/>
              </a:spcBef>
            </a:pPr>
            <a:r>
              <a:rPr lang="en-US" dirty="0"/>
              <a:t>• Unemployment and underemployment rates remain high.</a:t>
            </a:r>
          </a:p>
          <a:p>
            <a:pPr eaLnBrk="1" hangingPunct="1">
              <a:spcBef>
                <a:spcPct val="0"/>
              </a:spcBef>
            </a:pPr>
            <a:r>
              <a:rPr lang="en-US" dirty="0"/>
              <a:t>• Interest rates are rising.</a:t>
            </a:r>
          </a:p>
          <a:p>
            <a:pPr eaLnBrk="1" hangingPunct="1">
              <a:spcBef>
                <a:spcPct val="0"/>
              </a:spcBef>
            </a:pPr>
            <a:r>
              <a:rPr lang="en-US" dirty="0"/>
              <a:t>• Product life cycles are becoming shorter.</a:t>
            </a:r>
          </a:p>
          <a:p>
            <a:pPr eaLnBrk="1" hangingPunct="1">
              <a:spcBef>
                <a:spcPct val="0"/>
              </a:spcBef>
            </a:pPr>
            <a:r>
              <a:rPr lang="en-US" dirty="0"/>
              <a:t>• State and local governments are financially weak.</a:t>
            </a:r>
          </a:p>
          <a:p>
            <a:pPr eaLnBrk="1" hangingPunct="1">
              <a:spcBef>
                <a:spcPct val="0"/>
              </a:spcBef>
            </a:pPr>
            <a:r>
              <a:rPr lang="en-US" dirty="0"/>
              <a:t>• Turmoil and violence in Mexico is increasing.</a:t>
            </a:r>
          </a:p>
          <a:p>
            <a:pPr eaLnBrk="1" hangingPunct="1">
              <a:spcBef>
                <a:spcPct val="0"/>
              </a:spcBef>
            </a:pPr>
            <a:r>
              <a:rPr lang="en-US" dirty="0"/>
              <a:t>• Winters are colder and summers hotter than usual.</a:t>
            </a:r>
          </a:p>
          <a:p>
            <a:pPr eaLnBrk="1" hangingPunct="1">
              <a:spcBef>
                <a:spcPct val="0"/>
              </a:spcBef>
            </a:pPr>
            <a:r>
              <a:rPr lang="en-US" dirty="0"/>
              <a:t>• Home prices remain exceptionally low.</a:t>
            </a:r>
          </a:p>
          <a:p>
            <a:pPr eaLnBrk="1" hangingPunct="1">
              <a:spcBef>
                <a:spcPct val="0"/>
              </a:spcBef>
            </a:pPr>
            <a:r>
              <a:rPr lang="en-US" dirty="0"/>
              <a:t>• Global markets offer the highest growth in revenues.</a:t>
            </a:r>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A472DFB-6189-4B2B-96E8-7BD64317F918}" type="slidenum">
              <a:rPr lang="en-US" smtClean="0"/>
              <a:pPr eaLnBrk="1" hangingPunct="1"/>
              <a:t>26</a:t>
            </a:fld>
            <a:endParaRPr lang="en-US" dirty="0"/>
          </a:p>
        </p:txBody>
      </p:sp>
    </p:spTree>
    <p:extLst>
      <p:ext uri="{BB962C8B-B14F-4D97-AF65-F5344CB8AC3E}">
        <p14:creationId xmlns:p14="http://schemas.microsoft.com/office/powerpoint/2010/main" val="1417254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Objectives</a:t>
            </a:r>
            <a:r>
              <a:rPr lang="en-US" dirty="0">
                <a:latin typeface="Arial" charset="0"/>
                <a:cs typeface="Arial" charset="0"/>
              </a:rPr>
              <a:t> are specific results that an organization seeks to achieve in pursuing its basic mission. </a:t>
            </a:r>
          </a:p>
          <a:p>
            <a:pPr lvl="1" eaLnBrk="1" hangingPunct="1"/>
            <a:r>
              <a:rPr lang="en-US" dirty="0">
                <a:latin typeface="Arial" charset="0"/>
                <a:cs typeface="Arial" charset="0"/>
              </a:rPr>
              <a:t>Long-term means more than one year</a:t>
            </a:r>
          </a:p>
          <a:p>
            <a:pPr lvl="1" eaLnBrk="1" hangingPunct="1"/>
            <a:r>
              <a:rPr lang="en-US" dirty="0">
                <a:latin typeface="Arial" charset="0"/>
                <a:cs typeface="Arial" charset="0"/>
              </a:rPr>
              <a:t>They should be challenging, measurable, consistent, reasonable, and clear</a:t>
            </a:r>
          </a:p>
          <a:p>
            <a:endParaRPr lang="en-US" dirty="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C70EE9F-F183-4F43-84BF-E6BD9CA4D01A}" type="slidenum">
              <a:rPr lang="en-US" smtClean="0"/>
              <a:pPr eaLnBrk="1" hangingPunct="1"/>
              <a:t>27</a:t>
            </a:fld>
            <a:endParaRPr lang="en-US" dirty="0"/>
          </a:p>
        </p:txBody>
      </p:sp>
    </p:spTree>
    <p:extLst>
      <p:ext uri="{BB962C8B-B14F-4D97-AF65-F5344CB8AC3E}">
        <p14:creationId xmlns:p14="http://schemas.microsoft.com/office/powerpoint/2010/main" val="3990707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b="1" dirty="0">
                <a:latin typeface="Arial" charset="0"/>
                <a:cs typeface="Arial" charset="0"/>
              </a:rPr>
              <a:t>Strategies</a:t>
            </a:r>
            <a:r>
              <a:rPr lang="en-US" dirty="0">
                <a:latin typeface="Arial" charset="0"/>
                <a:cs typeface="Arial" charset="0"/>
              </a:rPr>
              <a:t> are the means by which long-term objectives will be achieved. </a:t>
            </a:r>
          </a:p>
          <a:p>
            <a:pPr lvl="1" eaLnBrk="1" hangingPunct="1"/>
            <a:r>
              <a:rPr lang="en-US" dirty="0">
                <a:latin typeface="Arial" charset="0"/>
                <a:cs typeface="Arial" charset="0"/>
              </a:rPr>
              <a:t>They may include geographic expansion, diversification, acquisition, product development, market </a:t>
            </a:r>
            <a:r>
              <a:rPr lang="fr-FR">
                <a:latin typeface="Arial" charset="0"/>
                <a:cs typeface="Arial" charset="0"/>
              </a:rPr>
              <a:t>penetration, retrenchment, divestiture, liquidation, and joint ventures.</a:t>
            </a:r>
            <a:endParaRPr lang="en-US" dirty="0">
              <a:latin typeface="Arial" charset="0"/>
              <a:cs typeface="Arial" charset="0"/>
            </a:endParaRPr>
          </a:p>
          <a:p>
            <a:endParaRPr lang="en-US" dirty="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89A05FC-9492-483B-ACB1-680A63591AC2}" type="slidenum">
              <a:rPr lang="en-US" smtClean="0"/>
              <a:pPr eaLnBrk="1" hangingPunct="1"/>
              <a:t>28</a:t>
            </a:fld>
            <a:endParaRPr lang="en-US" dirty="0"/>
          </a:p>
        </p:txBody>
      </p:sp>
    </p:spTree>
    <p:extLst>
      <p:ext uri="{BB962C8B-B14F-4D97-AF65-F5344CB8AC3E}">
        <p14:creationId xmlns:p14="http://schemas.microsoft.com/office/powerpoint/2010/main" val="2915182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a:t>Businesses using strategic-management concepts show significant improvement in sales, profitability, and productivity compared to firms without systematic planning activities</a:t>
            </a:r>
          </a:p>
          <a:p>
            <a:pPr eaLnBrk="1" hangingPunct="1"/>
            <a:endParaRPr lang="en-US" dirty="0"/>
          </a:p>
          <a:p>
            <a:pPr eaLnBrk="1" hangingPunct="1"/>
            <a:r>
              <a:rPr lang="en-US" dirty="0"/>
              <a:t>High-performing firms seem to make more informed decisions with good anticipation of both short- and long-term consequences</a:t>
            </a:r>
          </a:p>
          <a:p>
            <a:pPr eaLnBrk="1" hangingPunct="1"/>
            <a:endParaRPr lang="en-US" dirty="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2CE0D73-24FC-419B-8C30-D7E9029ABC97}" type="slidenum">
              <a:rPr lang="en-US" smtClean="0"/>
              <a:pPr eaLnBrk="1" hangingPunct="1"/>
              <a:t>29</a:t>
            </a:fld>
            <a:endParaRPr lang="en-US" dirty="0"/>
          </a:p>
        </p:txBody>
      </p:sp>
    </p:spTree>
    <p:extLst>
      <p:ext uri="{BB962C8B-B14F-4D97-AF65-F5344CB8AC3E}">
        <p14:creationId xmlns:p14="http://schemas.microsoft.com/office/powerpoint/2010/main" val="174294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dirty="0"/>
          </a:p>
        </p:txBody>
      </p:sp>
    </p:spTree>
    <p:extLst>
      <p:ext uri="{BB962C8B-B14F-4D97-AF65-F5344CB8AC3E}">
        <p14:creationId xmlns:p14="http://schemas.microsoft.com/office/powerpoint/2010/main" val="308032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08.10.2021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08.10.2021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08.10.2021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08.10.2021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3699238"/>
          </a:xfrm>
          <a:prstGeom prst="rect">
            <a:avLst/>
          </a:prstGeom>
        </p:spPr>
        <p:txBody>
          <a:bodyPr anchor="t">
            <a:normAutofit/>
          </a:bodyPr>
          <a:lstStyle/>
          <a:p>
            <a:pPr algn="ctr">
              <a:spcBef>
                <a:spcPct val="20000"/>
              </a:spcBef>
              <a:buClr>
                <a:srgbClr val="990033"/>
              </a:buClr>
              <a:buSzPct val="125000"/>
            </a:pPr>
            <a:br>
              <a:rPr lang="cs-CZ" sz="5400" dirty="0"/>
            </a:br>
            <a:br>
              <a:rPr lang="cs-CZ" sz="5400" dirty="0"/>
            </a:br>
            <a:r>
              <a:rPr lang="cs-CZ" sz="4000" dirty="0">
                <a:solidFill>
                  <a:schemeClr val="bg1"/>
                </a:solidFill>
                <a:latin typeface="Arial" charset="0"/>
              </a:rPr>
              <a:t>Základní pojmy strategického managementu</a:t>
            </a:r>
          </a:p>
        </p:txBody>
      </p:sp>
      <p:sp>
        <p:nvSpPr>
          <p:cNvPr id="9" name="Podnadpis 2"/>
          <p:cNvSpPr txBox="1">
            <a:spLocks/>
          </p:cNvSpPr>
          <p:nvPr/>
        </p:nvSpPr>
        <p:spPr>
          <a:xfrm>
            <a:off x="9274729" y="4965172"/>
            <a:ext cx="2688299" cy="873654"/>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Metody strategického řízení</a:t>
            </a:r>
          </a:p>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838200" y="365125"/>
            <a:ext cx="7421380" cy="1325563"/>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Times New Roman" pitchFamily="18" charset="0"/>
              </a:rPr>
              <a:t>2. Objektivní tendence celosvětového vývoje současné ekonomiky</a:t>
            </a:r>
            <a:endParaRPr lang="cs-CZ" sz="3200" b="1" dirty="0">
              <a:solidFill>
                <a:srgbClr val="008080"/>
              </a:solidFill>
              <a:latin typeface="Arial" charset="0"/>
              <a:cs typeface="Arial" charset="0"/>
            </a:endParaRPr>
          </a:p>
        </p:txBody>
      </p:sp>
      <p:sp>
        <p:nvSpPr>
          <p:cNvPr id="17411" name="Zástupný symbol pro obsah 2"/>
          <p:cNvSpPr>
            <a:spLocks noGrp="1"/>
          </p:cNvSpPr>
          <p:nvPr>
            <p:ph idx="1"/>
          </p:nvPr>
        </p:nvSpPr>
        <p:spPr>
          <a:solidFill>
            <a:srgbClr val="008080"/>
          </a:solidFill>
        </p:spPr>
        <p:txBody>
          <a:bodyPr>
            <a:normAutofit lnSpcReduction="10000"/>
          </a:bodyPr>
          <a:lstStyle/>
          <a:p>
            <a:pPr indent="-371475" algn="just">
              <a:buFont typeface="Arial" charset="0"/>
              <a:buChar char="•"/>
              <a:tabLst>
                <a:tab pos="457200" algn="l"/>
                <a:tab pos="598488" algn="l"/>
              </a:tabLst>
            </a:pPr>
            <a:r>
              <a:rPr lang="cs-CZ" sz="2400" b="1" dirty="0">
                <a:solidFill>
                  <a:srgbClr val="FFFF66"/>
                </a:solidFill>
                <a:latin typeface="Arial" charset="0"/>
                <a:cs typeface="Times New Roman" pitchFamily="18" charset="0"/>
              </a:rPr>
              <a:t>globalizace</a:t>
            </a:r>
          </a:p>
          <a:p>
            <a:pPr indent="-371475" algn="just">
              <a:buFont typeface="Arial" charset="0"/>
              <a:buChar char="•"/>
              <a:tabLst>
                <a:tab pos="457200" algn="l"/>
                <a:tab pos="598488" algn="l"/>
              </a:tabLst>
            </a:pPr>
            <a:r>
              <a:rPr lang="en-US" sz="2400" b="1" dirty="0" err="1">
                <a:solidFill>
                  <a:srgbClr val="FFFF66"/>
                </a:solidFill>
                <a:latin typeface="Arial" charset="0"/>
                <a:cs typeface="Times New Roman" pitchFamily="18" charset="0"/>
              </a:rPr>
              <a:t>i</a:t>
            </a:r>
            <a:r>
              <a:rPr lang="cs-CZ" sz="2400" b="1" dirty="0" err="1">
                <a:solidFill>
                  <a:srgbClr val="FFFF66"/>
                </a:solidFill>
                <a:latin typeface="Arial" charset="0"/>
                <a:cs typeface="Times New Roman" pitchFamily="18" charset="0"/>
              </a:rPr>
              <a:t>nternacionalizace</a:t>
            </a:r>
            <a:endParaRPr lang="cs-CZ" sz="2400" b="1" dirty="0">
              <a:solidFill>
                <a:srgbClr val="FFFF66"/>
              </a:solidFill>
              <a:latin typeface="Arial" charset="0"/>
              <a:cs typeface="Times New Roman" pitchFamily="18" charset="0"/>
            </a:endParaRPr>
          </a:p>
          <a:p>
            <a:pPr indent="-371475" algn="just">
              <a:buFont typeface="Arial" charset="0"/>
              <a:buChar char="•"/>
              <a:tabLst>
                <a:tab pos="457200" algn="l"/>
                <a:tab pos="598488" algn="l"/>
              </a:tabLst>
            </a:pPr>
            <a:r>
              <a:rPr lang="cs-CZ" sz="2400" b="1" dirty="0">
                <a:solidFill>
                  <a:srgbClr val="FFFF66"/>
                </a:solidFill>
                <a:latin typeface="Arial" charset="0"/>
                <a:cs typeface="Times New Roman" pitchFamily="18" charset="0"/>
              </a:rPr>
              <a:t>intelektualizace</a:t>
            </a:r>
          </a:p>
          <a:p>
            <a:pPr indent="-371475" algn="just">
              <a:buFont typeface="Arial" charset="0"/>
              <a:buChar char="•"/>
              <a:tabLst>
                <a:tab pos="457200" algn="l"/>
                <a:tab pos="598488" algn="l"/>
              </a:tabLst>
            </a:pPr>
            <a:r>
              <a:rPr lang="cs-CZ" sz="2400" b="1" dirty="0">
                <a:solidFill>
                  <a:srgbClr val="FFFF66"/>
                </a:solidFill>
                <a:latin typeface="Arial" charset="0"/>
                <a:cs typeface="Times New Roman" pitchFamily="18" charset="0"/>
              </a:rPr>
              <a:t>informatizace</a:t>
            </a:r>
          </a:p>
          <a:p>
            <a:pPr indent="-371475" algn="just">
              <a:buFont typeface="Arial" charset="0"/>
              <a:buChar char="•"/>
              <a:tabLst>
                <a:tab pos="457200" algn="l"/>
                <a:tab pos="598488" algn="l"/>
              </a:tabLst>
            </a:pPr>
            <a:r>
              <a:rPr lang="cs-CZ" sz="2400" b="1" dirty="0">
                <a:solidFill>
                  <a:srgbClr val="FFFF66"/>
                </a:solidFill>
                <a:latin typeface="Arial" charset="0"/>
                <a:cs typeface="Arial" charset="0"/>
              </a:rPr>
              <a:t>	</a:t>
            </a:r>
            <a:r>
              <a:rPr lang="cs-CZ" sz="2400" b="1" dirty="0">
                <a:solidFill>
                  <a:srgbClr val="FFFF66"/>
                </a:solidFill>
                <a:latin typeface="Arial" charset="0"/>
                <a:cs typeface="Times New Roman" pitchFamily="18" charset="0"/>
              </a:rPr>
              <a:t>akcelerace vývoje</a:t>
            </a:r>
          </a:p>
          <a:p>
            <a:pPr indent="-371475" algn="just">
              <a:buFont typeface="Arial" charset="0"/>
              <a:buChar char="•"/>
              <a:tabLst>
                <a:tab pos="457200" algn="l"/>
                <a:tab pos="598488" algn="l"/>
              </a:tabLst>
            </a:pPr>
            <a:r>
              <a:rPr lang="cs-CZ" sz="2400" b="1" dirty="0">
                <a:solidFill>
                  <a:srgbClr val="FFFF66"/>
                </a:solidFill>
                <a:latin typeface="Arial" charset="0"/>
                <a:cs typeface="Arial" charset="0"/>
              </a:rPr>
              <a:t>	</a:t>
            </a:r>
            <a:r>
              <a:rPr lang="cs-CZ" sz="2400" b="1" dirty="0" err="1">
                <a:solidFill>
                  <a:srgbClr val="FFFF66"/>
                </a:solidFill>
                <a:latin typeface="Arial" charset="0"/>
                <a:cs typeface="Times New Roman" pitchFamily="18" charset="0"/>
              </a:rPr>
              <a:t>elasticizace</a:t>
            </a:r>
            <a:r>
              <a:rPr lang="cs-CZ" sz="2400" b="1" dirty="0">
                <a:solidFill>
                  <a:srgbClr val="FFFF66"/>
                </a:solidFill>
                <a:latin typeface="Arial" charset="0"/>
                <a:cs typeface="Times New Roman" pitchFamily="18" charset="0"/>
              </a:rPr>
              <a:t> (pružnost)</a:t>
            </a:r>
          </a:p>
          <a:p>
            <a:pPr indent="-371475" algn="just">
              <a:buFont typeface="Arial" charset="0"/>
              <a:buChar char="•"/>
              <a:tabLst>
                <a:tab pos="457200" algn="l"/>
                <a:tab pos="598488" algn="l"/>
              </a:tabLst>
            </a:pPr>
            <a:r>
              <a:rPr lang="cs-CZ" sz="2400" b="1" dirty="0">
                <a:solidFill>
                  <a:srgbClr val="FFFF66"/>
                </a:solidFill>
                <a:latin typeface="Arial" charset="0"/>
                <a:cs typeface="Arial" charset="0"/>
              </a:rPr>
              <a:t>	</a:t>
            </a:r>
            <a:r>
              <a:rPr lang="cs-CZ" sz="2400" b="1" dirty="0">
                <a:solidFill>
                  <a:srgbClr val="FFFF66"/>
                </a:solidFill>
                <a:latin typeface="Arial" charset="0"/>
                <a:cs typeface="Times New Roman" pitchFamily="18" charset="0"/>
              </a:rPr>
              <a:t>ekologizace</a:t>
            </a:r>
          </a:p>
          <a:p>
            <a:pPr indent="-371475" algn="just">
              <a:buFont typeface="Arial" charset="0"/>
              <a:buChar char="•"/>
              <a:tabLst>
                <a:tab pos="457200" algn="l"/>
                <a:tab pos="598488" algn="l"/>
              </a:tabLst>
            </a:pPr>
            <a:r>
              <a:rPr lang="cs-CZ" sz="2400" b="1" dirty="0">
                <a:solidFill>
                  <a:srgbClr val="FFFF66"/>
                </a:solidFill>
                <a:latin typeface="Arial" charset="0"/>
                <a:cs typeface="Arial" charset="0"/>
              </a:rPr>
              <a:t>	</a:t>
            </a:r>
            <a:r>
              <a:rPr lang="cs-CZ" sz="2400" b="1" dirty="0">
                <a:solidFill>
                  <a:srgbClr val="FFFF66"/>
                </a:solidFill>
                <a:latin typeface="Arial" charset="0"/>
                <a:cs typeface="Times New Roman" pitchFamily="18" charset="0"/>
              </a:rPr>
              <a:t>humanizace</a:t>
            </a:r>
          </a:p>
          <a:p>
            <a:pPr indent="-371475">
              <a:buFont typeface="Arial" charset="0"/>
              <a:buChar char="•"/>
              <a:tabLst>
                <a:tab pos="457200" algn="l"/>
                <a:tab pos="598488" algn="l"/>
              </a:tabLst>
            </a:pPr>
            <a:r>
              <a:rPr lang="cs-CZ" sz="2400" b="1" dirty="0">
                <a:solidFill>
                  <a:srgbClr val="FFFF66"/>
                </a:solidFill>
                <a:latin typeface="Arial" charset="0"/>
                <a:cs typeface="Arial" charset="0"/>
              </a:rPr>
              <a:t>	</a:t>
            </a:r>
            <a:r>
              <a:rPr lang="cs-CZ" sz="2400" b="1" dirty="0">
                <a:solidFill>
                  <a:srgbClr val="FFFF66"/>
                </a:solidFill>
                <a:latin typeface="Arial" charset="0"/>
                <a:cs typeface="Times New Roman" pitchFamily="18" charset="0"/>
              </a:rPr>
              <a:t>intenzifikace</a:t>
            </a:r>
          </a:p>
          <a:p>
            <a:pPr indent="-371475">
              <a:buFont typeface="Arial" charset="0"/>
              <a:buChar char="•"/>
              <a:tabLst>
                <a:tab pos="457200" algn="l"/>
                <a:tab pos="598488" algn="l"/>
              </a:tabLst>
            </a:pPr>
            <a:r>
              <a:rPr lang="cs-CZ" sz="2400" b="1" dirty="0">
                <a:solidFill>
                  <a:srgbClr val="FFFF66"/>
                </a:solidFill>
                <a:latin typeface="Arial" charset="0"/>
                <a:cs typeface="Times New Roman" pitchFamily="18" charset="0"/>
              </a:rPr>
              <a:t>koncentrace </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10</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1006471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85310" y="281066"/>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Times New Roman" pitchFamily="18" charset="0"/>
              </a:rPr>
              <a:t>Globalizace</a:t>
            </a:r>
            <a:endParaRPr lang="cs-CZ" sz="3200" b="1" dirty="0">
              <a:solidFill>
                <a:srgbClr val="008080"/>
              </a:solidFill>
              <a:latin typeface="Arial" charset="0"/>
              <a:cs typeface="Arial" charset="0"/>
            </a:endParaRPr>
          </a:p>
        </p:txBody>
      </p:sp>
      <p:sp>
        <p:nvSpPr>
          <p:cNvPr id="17411" name="Zástupný symbol pro obsah 2"/>
          <p:cNvSpPr>
            <a:spLocks noGrp="1"/>
          </p:cNvSpPr>
          <p:nvPr>
            <p:ph idx="1"/>
          </p:nvPr>
        </p:nvSpPr>
        <p:spPr>
          <a:solidFill>
            <a:srgbClr val="008080"/>
          </a:solidFill>
        </p:spPr>
        <p:txBody>
          <a:bodyPr>
            <a:normAutofit/>
          </a:bodyPr>
          <a:lstStyle/>
          <a:p>
            <a:pPr marL="0" indent="0">
              <a:buNone/>
            </a:pPr>
            <a:r>
              <a:rPr lang="cs-CZ" sz="2400" b="1" dirty="0">
                <a:solidFill>
                  <a:srgbClr val="CCECFF"/>
                </a:solidFill>
                <a:latin typeface="Arial" charset="0"/>
                <a:cs typeface="Arial" charset="0"/>
              </a:rPr>
              <a:t>Sbližování kultur a ekonomik různých národů a států na základě:</a:t>
            </a:r>
          </a:p>
          <a:p>
            <a:r>
              <a:rPr lang="cs-CZ" sz="2400" b="1" dirty="0">
                <a:solidFill>
                  <a:srgbClr val="FFFF66"/>
                </a:solidFill>
                <a:latin typeface="Arial" charset="0"/>
                <a:cs typeface="Arial" charset="0"/>
              </a:rPr>
              <a:t>Sní</a:t>
            </a:r>
            <a:r>
              <a:rPr lang="cs-CZ" sz="2400" dirty="0">
                <a:solidFill>
                  <a:srgbClr val="FFFF66"/>
                </a:solidFill>
                <a:latin typeface="Arial" charset="0"/>
                <a:cs typeface="Arial" charset="0"/>
              </a:rPr>
              <a:t>ž</a:t>
            </a:r>
            <a:r>
              <a:rPr lang="cs-CZ" sz="2400" b="1" dirty="0">
                <a:solidFill>
                  <a:srgbClr val="FFFF66"/>
                </a:solidFill>
                <a:latin typeface="Arial" charset="0"/>
                <a:cs typeface="Arial" charset="0"/>
              </a:rPr>
              <a:t>ení dopravních bariér,</a:t>
            </a:r>
          </a:p>
          <a:p>
            <a:pPr>
              <a:buFont typeface="Arial" charset="0"/>
              <a:buChar char="•"/>
            </a:pPr>
            <a:r>
              <a:rPr lang="cs-CZ" sz="2400" b="1" dirty="0">
                <a:solidFill>
                  <a:srgbClr val="FFFF66"/>
                </a:solidFill>
                <a:latin typeface="Arial" charset="0"/>
                <a:cs typeface="Arial" charset="0"/>
              </a:rPr>
              <a:t>zavádění nových informačních technologií, </a:t>
            </a:r>
          </a:p>
          <a:p>
            <a:pPr>
              <a:buFont typeface="Arial" charset="0"/>
              <a:buChar char="•"/>
            </a:pPr>
            <a:r>
              <a:rPr lang="cs-CZ" sz="2400" b="1" dirty="0">
                <a:solidFill>
                  <a:srgbClr val="FFFF66"/>
                </a:solidFill>
                <a:latin typeface="Arial" charset="0"/>
                <a:cs typeface="Arial" charset="0"/>
              </a:rPr>
              <a:t>liberalizace mezinárodního obchodu – ochota platit za věci, které „potřebují“ (reklamní akce),</a:t>
            </a:r>
          </a:p>
          <a:p>
            <a:pPr>
              <a:buFont typeface="Arial" charset="0"/>
              <a:buChar char="•"/>
            </a:pPr>
            <a:r>
              <a:rPr lang="cs-CZ" sz="2400" b="1" dirty="0">
                <a:solidFill>
                  <a:srgbClr val="FFFF66"/>
                </a:solidFill>
                <a:latin typeface="Arial" charset="0"/>
                <a:cs typeface="Arial" charset="0"/>
              </a:rPr>
              <a:t>vytváření jednotných mezinárodních trhů (celní unie, EU),</a:t>
            </a:r>
          </a:p>
          <a:p>
            <a:pPr>
              <a:buFont typeface="Arial" charset="0"/>
              <a:buChar char="•"/>
            </a:pPr>
            <a:r>
              <a:rPr lang="cs-CZ" sz="2400" b="1" dirty="0">
                <a:solidFill>
                  <a:srgbClr val="FFFF66"/>
                </a:solidFill>
                <a:latin typeface="Arial" charset="0"/>
                <a:cs typeface="Arial" charset="0"/>
              </a:rPr>
              <a:t>přechod od sociálních států k liberálním (stát se nestará o ty, kteří si myslí, že potřebují podporu - každý má možnost),</a:t>
            </a:r>
          </a:p>
          <a:p>
            <a:pPr>
              <a:buFont typeface="Arial" charset="0"/>
              <a:buChar char="•"/>
            </a:pPr>
            <a:r>
              <a:rPr lang="cs-CZ" sz="2400" b="1" dirty="0">
                <a:solidFill>
                  <a:srgbClr val="FFFF66"/>
                </a:solidFill>
                <a:latin typeface="Arial" charset="0"/>
                <a:cs typeface="Arial" charset="0"/>
              </a:rPr>
              <a:t>vytváření podmínek pro investice mezinárodních společností (daňové úlevy,..).</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11</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898149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85310" y="281066"/>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Internacionalizace</a:t>
            </a:r>
          </a:p>
        </p:txBody>
      </p:sp>
      <p:sp>
        <p:nvSpPr>
          <p:cNvPr id="17411" name="Zástupný symbol pro obsah 2"/>
          <p:cNvSpPr>
            <a:spLocks noGrp="1"/>
          </p:cNvSpPr>
          <p:nvPr>
            <p:ph idx="1"/>
          </p:nvPr>
        </p:nvSpPr>
        <p:spPr>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Propojování národních ekonomik, propojování ekonomických procesů přes hranice jednotlivých států a kontinentů. </a:t>
            </a:r>
          </a:p>
          <a:p>
            <a:pPr>
              <a:buFont typeface="Arial" charset="0"/>
              <a:buChar char="•"/>
            </a:pPr>
            <a:r>
              <a:rPr lang="cs-CZ" sz="2400" b="1" dirty="0">
                <a:solidFill>
                  <a:srgbClr val="FFFF66"/>
                </a:solidFill>
                <a:latin typeface="Arial" charset="0"/>
                <a:cs typeface="Arial" charset="0"/>
              </a:rPr>
              <a:t>Vznik integračních seskupení typu Evropská unie, ASEAN, NAFTA  – od celní unie, přes pásma volného obchodu po hospodářskou a měnovou unii.</a:t>
            </a:r>
          </a:p>
          <a:p>
            <a:pPr>
              <a:buFont typeface="Arial" charset="0"/>
              <a:buChar char="•"/>
            </a:pPr>
            <a:r>
              <a:rPr lang="cs-CZ" sz="2400" b="1" dirty="0">
                <a:solidFill>
                  <a:srgbClr val="FFFF66"/>
                </a:solidFill>
                <a:latin typeface="Arial" charset="0"/>
                <a:cs typeface="Arial" charset="0"/>
              </a:rPr>
              <a:t>Na světové trhy vstupují noví draví výrobci a vývozci – Jižní Korea, Hongkong, Singapur, Tchaj-wan, Čína.</a:t>
            </a:r>
          </a:p>
          <a:p>
            <a:pPr>
              <a:buFont typeface="Arial" charset="0"/>
              <a:buChar char="•"/>
            </a:pPr>
            <a:r>
              <a:rPr lang="cs-CZ" sz="2400" b="1" dirty="0">
                <a:solidFill>
                  <a:srgbClr val="FFFF66"/>
                </a:solidFill>
                <a:latin typeface="Arial" charset="0"/>
                <a:cs typeface="Arial" charset="0"/>
              </a:rPr>
              <a:t>To vše má za následek, že na světových trzích převažuje nabídka a existuje ostrý konkurenční boj mezi jednotlivými výrobci, zvyšují se nároky odběratelů na kvalitu produkce, ceny, spolehlivost,  servis a pružnost dodavatelů.</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12</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3247048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85310" y="281066"/>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Intelektualizace</a:t>
            </a:r>
          </a:p>
        </p:txBody>
      </p:sp>
      <p:sp>
        <p:nvSpPr>
          <p:cNvPr id="17411" name="Zástupný symbol pro obsah 2"/>
          <p:cNvSpPr>
            <a:spLocks noGrp="1"/>
          </p:cNvSpPr>
          <p:nvPr>
            <p:ph idx="1"/>
          </p:nvPr>
        </p:nvSpPr>
        <p:spPr>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Je charakterizována stále narůstajícím významem činností souvisejících s </a:t>
            </a:r>
            <a:r>
              <a:rPr lang="cs-CZ" sz="2400" b="1" dirty="0">
                <a:solidFill>
                  <a:srgbClr val="CCECFF"/>
                </a:solidFill>
                <a:latin typeface="Arial" charset="0"/>
                <a:cs typeface="Arial" charset="0"/>
              </a:rPr>
              <a:t>vysoce tvůrčí prací </a:t>
            </a:r>
            <a:r>
              <a:rPr lang="cs-CZ" sz="2400" b="1" dirty="0">
                <a:solidFill>
                  <a:srgbClr val="FFFF66"/>
                </a:solidFill>
                <a:latin typeface="Arial" charset="0"/>
                <a:cs typeface="Arial" charset="0"/>
              </a:rPr>
              <a:t>lidí. </a:t>
            </a:r>
          </a:p>
          <a:p>
            <a:pPr>
              <a:buFont typeface="Arial" charset="0"/>
              <a:buChar char="•"/>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V nejvyspělejších zemích dochází k zásadním strukturálním změnám ve smyslu postupného odklonu od klasických materiálních výrob </a:t>
            </a:r>
            <a:r>
              <a:rPr lang="cs-CZ" sz="2400" b="1" dirty="0">
                <a:solidFill>
                  <a:srgbClr val="CCECFF"/>
                </a:solidFill>
                <a:latin typeface="Arial" charset="0"/>
                <a:cs typeface="Arial" charset="0"/>
              </a:rPr>
              <a:t>k rozvoji projekčních činností, vývoje softwaru, rozvoje finančních operací </a:t>
            </a:r>
            <a:r>
              <a:rPr lang="cs-CZ" sz="2400" b="1" dirty="0">
                <a:solidFill>
                  <a:srgbClr val="FFFF66"/>
                </a:solidFill>
                <a:latin typeface="Arial" charset="0"/>
                <a:cs typeface="Arial" charset="0"/>
              </a:rPr>
              <a:t>apod.</a:t>
            </a:r>
          </a:p>
          <a:p>
            <a:pPr>
              <a:buNone/>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Tradiční výroby založené na manuální nekvalifikované práci, jsou buď automatizovány anebo přesouvány do rozvojových zemí (např. textilní výroba). </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13</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1481882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63714" y="703188"/>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Informatizace</a:t>
            </a:r>
          </a:p>
        </p:txBody>
      </p:sp>
      <p:sp>
        <p:nvSpPr>
          <p:cNvPr id="17411" name="Zástupný symbol pro obsah 2"/>
          <p:cNvSpPr>
            <a:spLocks noGrp="1"/>
          </p:cNvSpPr>
          <p:nvPr>
            <p:ph idx="1"/>
          </p:nvPr>
        </p:nvSpPr>
        <p:spPr>
          <a:xfrm>
            <a:off x="1531760" y="2275329"/>
            <a:ext cx="9085289" cy="3360972"/>
          </a:xfrm>
          <a:solidFill>
            <a:srgbClr val="008080"/>
          </a:solidFill>
        </p:spPr>
        <p:txBody>
          <a:bodyPr>
            <a:normAutofit/>
          </a:bodyPr>
          <a:lstStyle/>
          <a:p>
            <a:pPr>
              <a:buFont typeface="Arial" charset="0"/>
              <a:buChar char="•"/>
            </a:pPr>
            <a:r>
              <a:rPr lang="cs-CZ" sz="2400" b="1" dirty="0">
                <a:solidFill>
                  <a:srgbClr val="FFFF00"/>
                </a:solidFill>
                <a:latin typeface="Arial" charset="0"/>
                <a:cs typeface="Arial" charset="0"/>
              </a:rPr>
              <a:t> Představuje děj, kdy převratný vývoj prostředků přenosu a zpracování informací (ICT) způsobil, že byl prakticky překonán problém času a prostoru v řízení, distribuci, prodeji a také dalších činnostech.</a:t>
            </a:r>
          </a:p>
          <a:p>
            <a:pPr>
              <a:buFont typeface="Arial" charset="0"/>
              <a:buChar char="•"/>
            </a:pPr>
            <a:endParaRPr lang="cs-CZ" sz="2400" b="1" dirty="0">
              <a:solidFill>
                <a:srgbClr val="FFFF00"/>
              </a:solidFill>
              <a:latin typeface="Arial" charset="0"/>
              <a:cs typeface="Arial" charset="0"/>
            </a:endParaRPr>
          </a:p>
          <a:p>
            <a:pPr>
              <a:buFont typeface="Arial" charset="0"/>
              <a:buChar char="•"/>
            </a:pPr>
            <a:r>
              <a:rPr lang="cs-CZ" sz="2400" b="1" dirty="0">
                <a:solidFill>
                  <a:srgbClr val="FFFF00"/>
                </a:solidFill>
                <a:latin typeface="Arial" charset="0"/>
                <a:cs typeface="Arial" charset="0"/>
              </a:rPr>
              <a:t>Výrazně se zvyšuje pružnost ekonomických subjektů, je možná rychlá reakce na nepříznivé jevy, jejichž důsledky se tak dají rychleji a snáze odstraňovat.</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14</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990989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63714" y="1599136"/>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Akcelerace (Urychlování vývoje)</a:t>
            </a:r>
          </a:p>
        </p:txBody>
      </p:sp>
      <p:sp>
        <p:nvSpPr>
          <p:cNvPr id="17411" name="Zástupný symbol pro obsah 2"/>
          <p:cNvSpPr>
            <a:spLocks noGrp="1"/>
          </p:cNvSpPr>
          <p:nvPr>
            <p:ph idx="1"/>
          </p:nvPr>
        </p:nvSpPr>
        <p:spPr>
          <a:xfrm>
            <a:off x="1531760" y="2949886"/>
            <a:ext cx="9085289" cy="2311661"/>
          </a:xfrm>
          <a:solidFill>
            <a:srgbClr val="008080"/>
          </a:solidFill>
        </p:spPr>
        <p:txBody>
          <a:bodyPr>
            <a:normAutofit/>
          </a:bodyPr>
          <a:lstStyle/>
          <a:p>
            <a:pPr algn="just">
              <a:buFont typeface="Arial" charset="0"/>
              <a:buChar char="•"/>
            </a:pPr>
            <a:r>
              <a:rPr lang="cs-CZ" sz="2400" dirty="0">
                <a:solidFill>
                  <a:srgbClr val="FFFF66"/>
                </a:solidFill>
                <a:latin typeface="Arial" charset="0"/>
                <a:cs typeface="Arial" charset="0"/>
              </a:rPr>
              <a:t> </a:t>
            </a:r>
            <a:r>
              <a:rPr lang="cs-CZ" sz="2400" b="1" dirty="0">
                <a:solidFill>
                  <a:srgbClr val="FFFF66"/>
                </a:solidFill>
                <a:latin typeface="Arial" charset="0"/>
                <a:cs typeface="Arial" charset="0"/>
              </a:rPr>
              <a:t>Je dána především </a:t>
            </a:r>
            <a:r>
              <a:rPr lang="cs-CZ" sz="2400" b="1" dirty="0">
                <a:solidFill>
                  <a:srgbClr val="CCFFFF"/>
                </a:solidFill>
                <a:latin typeface="Arial" charset="0"/>
                <a:cs typeface="Arial" charset="0"/>
              </a:rPr>
              <a:t>rychlým tempem vědeckotechnického rozvoje</a:t>
            </a:r>
            <a:r>
              <a:rPr lang="cs-CZ" sz="2400" b="1" dirty="0">
                <a:solidFill>
                  <a:srgbClr val="FFFF66"/>
                </a:solidFill>
                <a:latin typeface="Arial" charset="0"/>
                <a:cs typeface="Arial" charset="0"/>
              </a:rPr>
              <a:t> způsobujícím rychlé zastarávání poznatků, strojů, zařízení, vznik a užívání nových materiálů, technologií, zavádění počítačů do všech podnikových činností a to samozřejmě včetně systémů jejich řízení.</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15</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4231470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363714" y="1599136"/>
            <a:ext cx="7421380" cy="986069"/>
          </a:xfrm>
          <a:solidFill>
            <a:schemeClr val="accent6">
              <a:lumMod val="20000"/>
              <a:lumOff val="80000"/>
            </a:schemeClr>
          </a:solidFill>
        </p:spPr>
        <p:txBody>
          <a:bodyPr>
            <a:normAutofit/>
          </a:bodyPr>
          <a:lstStyle/>
          <a:p>
            <a:pPr algn="ctr"/>
            <a:r>
              <a:rPr lang="cs-CZ" sz="3200" b="1" dirty="0" err="1">
                <a:solidFill>
                  <a:srgbClr val="008080"/>
                </a:solidFill>
                <a:latin typeface="Arial" charset="0"/>
                <a:cs typeface="Arial" charset="0"/>
              </a:rPr>
              <a:t>Elasticizace</a:t>
            </a:r>
            <a:r>
              <a:rPr lang="cs-CZ" sz="3200" b="1" dirty="0">
                <a:solidFill>
                  <a:srgbClr val="008080"/>
                </a:solidFill>
                <a:latin typeface="Arial" charset="0"/>
                <a:cs typeface="Arial" charset="0"/>
              </a:rPr>
              <a:t> (Pružnost)</a:t>
            </a:r>
          </a:p>
        </p:txBody>
      </p:sp>
      <p:sp>
        <p:nvSpPr>
          <p:cNvPr id="17411" name="Zástupný symbol pro obsah 2"/>
          <p:cNvSpPr>
            <a:spLocks noGrp="1"/>
          </p:cNvSpPr>
          <p:nvPr>
            <p:ph idx="1"/>
          </p:nvPr>
        </p:nvSpPr>
        <p:spPr>
          <a:xfrm>
            <a:off x="1531760" y="2949886"/>
            <a:ext cx="9085289" cy="3406464"/>
          </a:xfrm>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Je vyvolána zejména rostoucí </a:t>
            </a:r>
            <a:r>
              <a:rPr lang="cs-CZ" sz="2400" b="1" dirty="0">
                <a:solidFill>
                  <a:srgbClr val="CCECFF"/>
                </a:solidFill>
                <a:latin typeface="Arial" charset="0"/>
                <a:cs typeface="Arial" charset="0"/>
              </a:rPr>
              <a:t>proměnlivostí </a:t>
            </a:r>
            <a:r>
              <a:rPr lang="cs-CZ" sz="2400" b="1" dirty="0">
                <a:solidFill>
                  <a:srgbClr val="FFFF66"/>
                </a:solidFill>
                <a:latin typeface="Arial" charset="0"/>
                <a:cs typeface="Arial" charset="0"/>
              </a:rPr>
              <a:t>světa. Potřeby zákazníků neustále rostou a hlavně se neustále mění. </a:t>
            </a:r>
          </a:p>
          <a:p>
            <a:pPr>
              <a:buFont typeface="Arial" charset="0"/>
              <a:buChar char="•"/>
            </a:pPr>
            <a:r>
              <a:rPr lang="cs-CZ" sz="2400" b="1" dirty="0">
                <a:solidFill>
                  <a:srgbClr val="FFFF66"/>
                </a:solidFill>
                <a:latin typeface="Arial" charset="0"/>
                <a:cs typeface="Arial" charset="0"/>
              </a:rPr>
              <a:t>Dochází tak k přesunu poptávky po výrobcích klasického spotřebního průmyslu </a:t>
            </a:r>
            <a:r>
              <a:rPr lang="cs-CZ" sz="2400" b="1" dirty="0">
                <a:solidFill>
                  <a:srgbClr val="CCECFF"/>
                </a:solidFill>
                <a:latin typeface="Arial" charset="0"/>
                <a:cs typeface="Arial" charset="0"/>
              </a:rPr>
              <a:t>k poptávce </a:t>
            </a:r>
            <a:r>
              <a:rPr lang="cs-CZ" sz="2400" b="1" dirty="0">
                <a:solidFill>
                  <a:srgbClr val="FFFF66"/>
                </a:solidFill>
                <a:latin typeface="Arial" charset="0"/>
                <a:cs typeface="Arial" charset="0"/>
              </a:rPr>
              <a:t>po </a:t>
            </a:r>
            <a:r>
              <a:rPr lang="cs-CZ" sz="2400" b="1" dirty="0">
                <a:solidFill>
                  <a:srgbClr val="CCECFF"/>
                </a:solidFill>
                <a:latin typeface="Arial" charset="0"/>
                <a:cs typeface="Arial" charset="0"/>
              </a:rPr>
              <a:t>výrobcích a službách </a:t>
            </a:r>
            <a:r>
              <a:rPr lang="cs-CZ" sz="2400" b="1" dirty="0">
                <a:solidFill>
                  <a:srgbClr val="FFFF66"/>
                </a:solidFill>
                <a:latin typeface="Arial" charset="0"/>
                <a:cs typeface="Arial" charset="0"/>
              </a:rPr>
              <a:t>sloužících k rozvoji zdraví, vzdělání a kultury. </a:t>
            </a:r>
          </a:p>
          <a:p>
            <a:pPr>
              <a:buFont typeface="Arial" charset="0"/>
              <a:buChar char="•"/>
            </a:pPr>
            <a:r>
              <a:rPr lang="cs-CZ" sz="2400" b="1" dirty="0">
                <a:solidFill>
                  <a:srgbClr val="FFFF66"/>
                </a:solidFill>
                <a:latin typeface="Arial" charset="0"/>
                <a:cs typeface="Arial" charset="0"/>
              </a:rPr>
              <a:t>Podniky musí na tyto procesy reagovat, např. tím, že zavádí pružné výrobní a distribuční systémy, které umožňují rychlé přizpůsobování měnícím se potřebám uživatelů. </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16</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461428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003950" y="774100"/>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Ekologizace (</a:t>
            </a:r>
            <a:r>
              <a:rPr lang="cs-CZ" sz="3200" b="1" dirty="0" err="1">
                <a:solidFill>
                  <a:srgbClr val="008080"/>
                </a:solidFill>
                <a:latin typeface="Arial" charset="0"/>
                <a:cs typeface="Arial" charset="0"/>
              </a:rPr>
              <a:t>going</a:t>
            </a:r>
            <a:r>
              <a:rPr lang="cs-CZ" sz="3200" b="1" dirty="0">
                <a:solidFill>
                  <a:srgbClr val="008080"/>
                </a:solidFill>
                <a:latin typeface="Arial" charset="0"/>
                <a:cs typeface="Arial" charset="0"/>
              </a:rPr>
              <a:t> „GREEN)</a:t>
            </a:r>
          </a:p>
        </p:txBody>
      </p:sp>
      <p:sp>
        <p:nvSpPr>
          <p:cNvPr id="17411" name="Zástupný symbol pro obsah 2"/>
          <p:cNvSpPr>
            <a:spLocks noGrp="1"/>
          </p:cNvSpPr>
          <p:nvPr>
            <p:ph idx="1"/>
          </p:nvPr>
        </p:nvSpPr>
        <p:spPr>
          <a:xfrm>
            <a:off x="1531761" y="2245348"/>
            <a:ext cx="8856424" cy="3930600"/>
          </a:xfrm>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Není pouze oblastí jíž lze charakterizovat jako problémy průmyslových exhalací, ale především problémy, které by při pokračování současných trendů přímo ohrožovaly existenci lidstva jako takového (rozšiřování ozónové díry, kácení tropického pralesa, nekontrolované ukládání radioaktivního a chemického odpadu).</a:t>
            </a:r>
          </a:p>
          <a:p>
            <a:pPr>
              <a:buFont typeface="Arial" charset="0"/>
              <a:buChar char="•"/>
            </a:pPr>
            <a:r>
              <a:rPr lang="cs-CZ" sz="2400" b="1" dirty="0">
                <a:solidFill>
                  <a:srgbClr val="FFFF66"/>
                </a:solidFill>
                <a:latin typeface="Arial" charset="0"/>
                <a:cs typeface="Arial" charset="0"/>
              </a:rPr>
              <a:t>Proto musí být ekologická kritéria v současnosti kladena na úroveň kritérií ekonomických a někdy jsou jím i nadřazována.  </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17</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187327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249283" y="1267135"/>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Humanizace</a:t>
            </a:r>
          </a:p>
        </p:txBody>
      </p:sp>
      <p:sp>
        <p:nvSpPr>
          <p:cNvPr id="17411" name="Zástupný symbol pro obsah 2"/>
          <p:cNvSpPr>
            <a:spLocks noGrp="1"/>
          </p:cNvSpPr>
          <p:nvPr>
            <p:ph idx="1"/>
          </p:nvPr>
        </p:nvSpPr>
        <p:spPr>
          <a:xfrm>
            <a:off x="1531761" y="2635093"/>
            <a:ext cx="8856424" cy="3136121"/>
          </a:xfrm>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Představuje humanizaci lidské práce vedoucí k všestrannému rozvoji lidské osobnosti, kdy je kladen důraz na zlepšování pracovních podmínek prostřednictvím postupného odstraňování únavné a monotónní práce včetně přehnané specializace. </a:t>
            </a:r>
          </a:p>
          <a:p>
            <a:pPr>
              <a:buFont typeface="Arial" charset="0"/>
              <a:buChar char="•"/>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V důsledku toho se stále více prosazují tendence ke </a:t>
            </a:r>
            <a:r>
              <a:rPr lang="cs-CZ" sz="2400" b="1" dirty="0">
                <a:solidFill>
                  <a:srgbClr val="CCFFFF"/>
                </a:solidFill>
                <a:latin typeface="Arial" charset="0"/>
                <a:cs typeface="Arial" charset="0"/>
              </a:rPr>
              <a:t>komplexnější kvalifikaci. </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18</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011950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2249283" y="1267135"/>
            <a:ext cx="7421380" cy="986069"/>
          </a:xfrm>
          <a:solidFill>
            <a:schemeClr val="accent6">
              <a:lumMod val="20000"/>
              <a:lumOff val="80000"/>
            </a:schemeClr>
          </a:solidFill>
        </p:spPr>
        <p:txBody>
          <a:bodyPr>
            <a:normAutofit/>
          </a:bodyPr>
          <a:lstStyle/>
          <a:p>
            <a:pPr algn="ctr"/>
            <a:r>
              <a:rPr lang="cs-CZ" sz="3200" b="1" dirty="0">
                <a:solidFill>
                  <a:srgbClr val="008080"/>
                </a:solidFill>
                <a:latin typeface="Arial" charset="0"/>
                <a:cs typeface="Arial" charset="0"/>
              </a:rPr>
              <a:t>Intenzifikace</a:t>
            </a:r>
          </a:p>
        </p:txBody>
      </p:sp>
      <p:sp>
        <p:nvSpPr>
          <p:cNvPr id="17411" name="Zástupný symbol pro obsah 2"/>
          <p:cNvSpPr>
            <a:spLocks noGrp="1"/>
          </p:cNvSpPr>
          <p:nvPr>
            <p:ph idx="1"/>
          </p:nvPr>
        </p:nvSpPr>
        <p:spPr>
          <a:xfrm>
            <a:off x="1531761" y="2635093"/>
            <a:ext cx="8856424" cy="3136121"/>
          </a:xfrm>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Představuje úsilí, aby z každé jednotky výrobních zdrojů (pracovních, finančních, surovinových, informačních apod.) bylo získáno </a:t>
            </a:r>
            <a:r>
              <a:rPr lang="cs-CZ" sz="2400" b="1" dirty="0">
                <a:solidFill>
                  <a:srgbClr val="CCFFFF"/>
                </a:solidFill>
                <a:latin typeface="Arial" charset="0"/>
                <a:cs typeface="Arial" charset="0"/>
              </a:rPr>
              <a:t>maximum efektů</a:t>
            </a:r>
            <a:r>
              <a:rPr lang="cs-CZ" sz="2400" b="1" dirty="0">
                <a:solidFill>
                  <a:srgbClr val="FFFF66"/>
                </a:solidFill>
                <a:latin typeface="Arial" charset="0"/>
                <a:cs typeface="Arial" charset="0"/>
              </a:rPr>
              <a:t>.</a:t>
            </a:r>
          </a:p>
          <a:p>
            <a:pPr>
              <a:buFont typeface="Arial" charset="0"/>
              <a:buChar char="•"/>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Zabývá se jí podniková ekonomika a </a:t>
            </a:r>
            <a:r>
              <a:rPr lang="cs-CZ" sz="2400" b="1" dirty="0">
                <a:solidFill>
                  <a:srgbClr val="CCFFFF"/>
                </a:solidFill>
                <a:latin typeface="Arial" charset="0"/>
                <a:cs typeface="Arial" charset="0"/>
              </a:rPr>
              <a:t>efektivnost</a:t>
            </a:r>
            <a:r>
              <a:rPr lang="cs-CZ" sz="2400" b="1" dirty="0">
                <a:solidFill>
                  <a:srgbClr val="FFFF66"/>
                </a:solidFill>
                <a:latin typeface="Arial" charset="0"/>
                <a:cs typeface="Arial" charset="0"/>
              </a:rPr>
              <a:t> je v tomto pojetí chápána jako </a:t>
            </a:r>
            <a:r>
              <a:rPr lang="cs-CZ" sz="2400" b="1" dirty="0">
                <a:solidFill>
                  <a:srgbClr val="CCFFFF"/>
                </a:solidFill>
                <a:latin typeface="Arial" charset="0"/>
                <a:cs typeface="Arial" charset="0"/>
              </a:rPr>
              <a:t>hospodárnost</a:t>
            </a:r>
            <a:r>
              <a:rPr lang="cs-CZ" sz="2400" b="1" dirty="0">
                <a:solidFill>
                  <a:srgbClr val="FFFF66"/>
                </a:solidFill>
                <a:latin typeface="Arial" charset="0"/>
                <a:cs typeface="Arial" charset="0"/>
              </a:rPr>
              <a:t>.</a:t>
            </a: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19</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450629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92931" y="1539647"/>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r>
              <a:rPr lang="cs-CZ" sz="4000" dirty="0">
                <a:solidFill>
                  <a:schemeClr val="bg1"/>
                </a:solidFill>
                <a:latin typeface="Arial" charset="0"/>
              </a:rPr>
              <a:t>Základní pojmy strategického managementu</a:t>
            </a:r>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3" y="2603719"/>
            <a:ext cx="3847332" cy="2163153"/>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dirty="0"/>
              <a:t>Cílem kapitoly je pochopit, pojem strategie, strategického managementu, etapy a úrovně</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a:spLocks noGrp="1" noChangeArrowheads="1"/>
          </p:cNvSpPr>
          <p:nvPr>
            <p:ph type="title"/>
          </p:nvPr>
        </p:nvSpPr>
        <p:spPr>
          <a:xfrm>
            <a:off x="2881314" y="357188"/>
            <a:ext cx="6046787" cy="792162"/>
          </a:xfrm>
          <a:solidFill>
            <a:schemeClr val="accent6">
              <a:lumMod val="20000"/>
              <a:lumOff val="80000"/>
            </a:schemeClr>
          </a:solidFill>
          <a:ln w="38100">
            <a:solidFill>
              <a:schemeClr val="tx2"/>
            </a:solidFill>
          </a:ln>
        </p:spPr>
        <p:txBody>
          <a:bodyPr>
            <a:normAutofit/>
          </a:bodyPr>
          <a:lstStyle/>
          <a:p>
            <a:pPr algn="ctr">
              <a:defRPr/>
            </a:pPr>
            <a:r>
              <a:rPr lang="cs-CZ" sz="3200" b="1" dirty="0">
                <a:solidFill>
                  <a:srgbClr val="008080"/>
                </a:solidFill>
              </a:rPr>
              <a:t>Vývojové trendy obchodu</a:t>
            </a:r>
          </a:p>
        </p:txBody>
      </p:sp>
      <p:sp>
        <p:nvSpPr>
          <p:cNvPr id="11267" name="Text Box 4"/>
          <p:cNvSpPr txBox="1">
            <a:spLocks noChangeArrowheads="1"/>
          </p:cNvSpPr>
          <p:nvPr/>
        </p:nvSpPr>
        <p:spPr bwMode="auto">
          <a:xfrm>
            <a:off x="5310188" y="3357563"/>
            <a:ext cx="1371600" cy="342900"/>
          </a:xfrm>
          <a:prstGeom prst="rect">
            <a:avLst/>
          </a:prstGeom>
          <a:solidFill>
            <a:srgbClr val="993300"/>
          </a:solidFill>
          <a:ln w="28575">
            <a:solidFill>
              <a:srgbClr val="339966"/>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sz="1600" b="1" dirty="0">
                <a:solidFill>
                  <a:srgbClr val="FFFF99"/>
                </a:solidFill>
              </a:rPr>
              <a:t>Globalizace</a:t>
            </a:r>
            <a:endParaRPr lang="cs-CZ" altLang="cs-CZ" dirty="0">
              <a:solidFill>
                <a:srgbClr val="FFFF99"/>
              </a:solidFill>
            </a:endParaRPr>
          </a:p>
        </p:txBody>
      </p:sp>
      <p:sp>
        <p:nvSpPr>
          <p:cNvPr id="11268" name="Rectangle 5"/>
          <p:cNvSpPr>
            <a:spLocks noChangeArrowheads="1"/>
          </p:cNvSpPr>
          <p:nvPr/>
        </p:nvSpPr>
        <p:spPr bwMode="auto">
          <a:xfrm>
            <a:off x="7751764" y="1484313"/>
            <a:ext cx="2605087" cy="400050"/>
          </a:xfrm>
          <a:prstGeom prst="rect">
            <a:avLst/>
          </a:prstGeom>
          <a:solidFill>
            <a:srgbClr val="008080"/>
          </a:solid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b="1" dirty="0">
                <a:solidFill>
                  <a:srgbClr val="FFFF00"/>
                </a:solidFill>
              </a:rPr>
              <a:t>Internacionalizace</a:t>
            </a:r>
            <a:r>
              <a:rPr lang="cs-CZ" altLang="cs-CZ" sz="2000" dirty="0">
                <a:solidFill>
                  <a:srgbClr val="FFFF00"/>
                </a:solidFill>
              </a:rPr>
              <a:t> </a:t>
            </a:r>
            <a:r>
              <a:rPr lang="cs-CZ" altLang="cs-CZ" dirty="0">
                <a:solidFill>
                  <a:schemeClr val="tx2"/>
                </a:solidFill>
              </a:rPr>
              <a:t>  </a:t>
            </a:r>
          </a:p>
        </p:txBody>
      </p:sp>
      <p:sp>
        <p:nvSpPr>
          <p:cNvPr id="11269" name="Rectangle 6"/>
          <p:cNvSpPr>
            <a:spLocks noChangeArrowheads="1"/>
          </p:cNvSpPr>
          <p:nvPr/>
        </p:nvSpPr>
        <p:spPr bwMode="auto">
          <a:xfrm>
            <a:off x="1847850" y="1341439"/>
            <a:ext cx="2406650" cy="708025"/>
          </a:xfrm>
          <a:prstGeom prst="rect">
            <a:avLst/>
          </a:prstGeom>
          <a:solidFill>
            <a:srgbClr val="008080"/>
          </a:solid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b="1" dirty="0">
                <a:solidFill>
                  <a:schemeClr val="tx2"/>
                </a:solidFill>
              </a:rPr>
              <a:t>  </a:t>
            </a:r>
            <a:r>
              <a:rPr lang="cs-CZ" altLang="cs-CZ" sz="2000" b="1" dirty="0">
                <a:solidFill>
                  <a:srgbClr val="FFFF00"/>
                </a:solidFill>
              </a:rPr>
              <a:t>Tržní dominance</a:t>
            </a:r>
            <a:r>
              <a:rPr lang="cs-CZ" altLang="cs-CZ" sz="2000" dirty="0">
                <a:solidFill>
                  <a:srgbClr val="FFFF00"/>
                </a:solidFill>
              </a:rPr>
              <a:t> </a:t>
            </a:r>
          </a:p>
          <a:p>
            <a:pPr eaLnBrk="1" hangingPunct="1"/>
            <a:r>
              <a:rPr lang="cs-CZ" altLang="cs-CZ" sz="2000" b="1" dirty="0">
                <a:solidFill>
                  <a:srgbClr val="FFFF00"/>
                </a:solidFill>
              </a:rPr>
              <a:t>      a koncentrace</a:t>
            </a:r>
          </a:p>
        </p:txBody>
      </p:sp>
      <p:sp>
        <p:nvSpPr>
          <p:cNvPr id="11270" name="Rectangle 7"/>
          <p:cNvSpPr>
            <a:spLocks noChangeArrowheads="1"/>
          </p:cNvSpPr>
          <p:nvPr/>
        </p:nvSpPr>
        <p:spPr bwMode="auto">
          <a:xfrm>
            <a:off x="1952625" y="5715000"/>
            <a:ext cx="2357438" cy="400050"/>
          </a:xfrm>
          <a:prstGeom prst="rect">
            <a:avLst/>
          </a:prstGeom>
          <a:solidFill>
            <a:srgbClr val="008080"/>
          </a:solid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cs-CZ" altLang="cs-CZ" dirty="0">
                <a:solidFill>
                  <a:srgbClr val="FFFF00"/>
                </a:solidFill>
              </a:rPr>
              <a:t> </a:t>
            </a:r>
            <a:r>
              <a:rPr lang="cs-CZ" altLang="cs-CZ" sz="2000" b="1" dirty="0">
                <a:solidFill>
                  <a:srgbClr val="FFFF00"/>
                </a:solidFill>
              </a:rPr>
              <a:t>Sílící konkurence</a:t>
            </a:r>
          </a:p>
        </p:txBody>
      </p:sp>
      <p:sp>
        <p:nvSpPr>
          <p:cNvPr id="11271" name="Rectangle 77"/>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dirty="0"/>
          </a:p>
        </p:txBody>
      </p:sp>
      <p:sp>
        <p:nvSpPr>
          <p:cNvPr id="11272" name="Rectangle 6"/>
          <p:cNvSpPr>
            <a:spLocks noChangeArrowheads="1"/>
          </p:cNvSpPr>
          <p:nvPr/>
        </p:nvSpPr>
        <p:spPr bwMode="auto">
          <a:xfrm>
            <a:off x="8524875" y="5715000"/>
            <a:ext cx="1879600" cy="400050"/>
          </a:xfrm>
          <a:prstGeom prst="rect">
            <a:avLst/>
          </a:prstGeom>
          <a:solidFill>
            <a:srgbClr val="008080"/>
          </a:solidFill>
          <a:ln>
            <a:noFill/>
          </a:ln>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b="1" dirty="0">
                <a:solidFill>
                  <a:srgbClr val="FFFF00"/>
                </a:solidFill>
              </a:rPr>
              <a:t>  </a:t>
            </a:r>
            <a:r>
              <a:rPr lang="cs-CZ" altLang="cs-CZ" sz="2000" b="1" dirty="0">
                <a:solidFill>
                  <a:srgbClr val="FFFF00"/>
                </a:solidFill>
              </a:rPr>
              <a:t>Diverzifikace</a:t>
            </a:r>
            <a:endParaRPr lang="cs-CZ" altLang="cs-CZ" sz="2000" dirty="0">
              <a:solidFill>
                <a:srgbClr val="FFFF00"/>
              </a:solidFill>
            </a:endParaRPr>
          </a:p>
        </p:txBody>
      </p:sp>
      <p:sp>
        <p:nvSpPr>
          <p:cNvPr id="11273" name="Rectangle 123"/>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dirty="0"/>
          </a:p>
        </p:txBody>
      </p:sp>
      <p:grpSp>
        <p:nvGrpSpPr>
          <p:cNvPr id="11274" name="Group 101"/>
          <p:cNvGrpSpPr>
            <a:grpSpLocks noChangeAspect="1"/>
          </p:cNvGrpSpPr>
          <p:nvPr/>
        </p:nvGrpSpPr>
        <p:grpSpPr bwMode="auto">
          <a:xfrm>
            <a:off x="3395663" y="2050455"/>
            <a:ext cx="5200650" cy="3562350"/>
            <a:chOff x="0" y="0"/>
            <a:chExt cx="8190" cy="5610"/>
          </a:xfrm>
        </p:grpSpPr>
        <p:sp>
          <p:nvSpPr>
            <p:cNvPr id="11278" name="AutoShape 122"/>
            <p:cNvSpPr>
              <a:spLocks noChangeAspect="1" noChangeArrowheads="1" noTextEdit="1"/>
            </p:cNvSpPr>
            <p:nvPr/>
          </p:nvSpPr>
          <p:spPr bwMode="auto">
            <a:xfrm>
              <a:off x="0" y="0"/>
              <a:ext cx="8190" cy="5610"/>
            </a:xfrm>
            <a:prstGeom prst="rect">
              <a:avLst/>
            </a:prstGeom>
            <a:solidFill>
              <a:schemeClr val="accent6">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cs-CZ" dirty="0"/>
            </a:p>
          </p:txBody>
        </p:sp>
        <p:grpSp>
          <p:nvGrpSpPr>
            <p:cNvPr id="11279" name="Group 118"/>
            <p:cNvGrpSpPr>
              <a:grpSpLocks/>
            </p:cNvGrpSpPr>
            <p:nvPr/>
          </p:nvGrpSpPr>
          <p:grpSpPr bwMode="auto">
            <a:xfrm>
              <a:off x="737" y="20"/>
              <a:ext cx="3134" cy="2181"/>
              <a:chOff x="737" y="20"/>
              <a:chExt cx="3134" cy="2181"/>
            </a:xfrm>
          </p:grpSpPr>
          <p:sp>
            <p:nvSpPr>
              <p:cNvPr id="11296" name="Freeform 121"/>
              <p:cNvSpPr>
                <a:spLocks/>
              </p:cNvSpPr>
              <p:nvPr/>
            </p:nvSpPr>
            <p:spPr bwMode="auto">
              <a:xfrm>
                <a:off x="737" y="332"/>
                <a:ext cx="1946" cy="1453"/>
              </a:xfrm>
              <a:custGeom>
                <a:avLst/>
                <a:gdLst>
                  <a:gd name="T0" fmla="*/ 0 w 1946"/>
                  <a:gd name="T1" fmla="*/ 0 h 1453"/>
                  <a:gd name="T2" fmla="*/ 1946 w 1946"/>
                  <a:gd name="T3" fmla="*/ 1140 h 1453"/>
                  <a:gd name="T4" fmla="*/ 1946 w 1946"/>
                  <a:gd name="T5" fmla="*/ 1453 h 1453"/>
                  <a:gd name="T6" fmla="*/ 0 w 1946"/>
                  <a:gd name="T7" fmla="*/ 310 h 1453"/>
                  <a:gd name="T8" fmla="*/ 0 w 1946"/>
                  <a:gd name="T9" fmla="*/ 0 h 1453"/>
                  <a:gd name="T10" fmla="*/ 0 60000 65536"/>
                  <a:gd name="T11" fmla="*/ 0 60000 65536"/>
                  <a:gd name="T12" fmla="*/ 0 60000 65536"/>
                  <a:gd name="T13" fmla="*/ 0 60000 65536"/>
                  <a:gd name="T14" fmla="*/ 0 60000 65536"/>
                  <a:gd name="T15" fmla="*/ 0 w 1946"/>
                  <a:gd name="T16" fmla="*/ 0 h 1453"/>
                  <a:gd name="T17" fmla="*/ 1946 w 1946"/>
                  <a:gd name="T18" fmla="*/ 1453 h 1453"/>
                </a:gdLst>
                <a:ahLst/>
                <a:cxnLst>
                  <a:cxn ang="T10">
                    <a:pos x="T0" y="T1"/>
                  </a:cxn>
                  <a:cxn ang="T11">
                    <a:pos x="T2" y="T3"/>
                  </a:cxn>
                  <a:cxn ang="T12">
                    <a:pos x="T4" y="T5"/>
                  </a:cxn>
                  <a:cxn ang="T13">
                    <a:pos x="T6" y="T7"/>
                  </a:cxn>
                  <a:cxn ang="T14">
                    <a:pos x="T8" y="T9"/>
                  </a:cxn>
                </a:cxnLst>
                <a:rect l="T15" t="T16" r="T17" b="T18"/>
                <a:pathLst>
                  <a:path w="1946" h="1453">
                    <a:moveTo>
                      <a:pt x="0" y="0"/>
                    </a:moveTo>
                    <a:lnTo>
                      <a:pt x="1946" y="1140"/>
                    </a:lnTo>
                    <a:lnTo>
                      <a:pt x="1946" y="1453"/>
                    </a:lnTo>
                    <a:lnTo>
                      <a:pt x="0" y="310"/>
                    </a:lnTo>
                    <a:lnTo>
                      <a:pt x="0" y="0"/>
                    </a:lnTo>
                    <a:close/>
                  </a:path>
                </a:pathLst>
              </a:custGeom>
              <a:solidFill>
                <a:srgbClr val="FFFF99"/>
              </a:solidFill>
              <a:ln w="12700">
                <a:solidFill>
                  <a:srgbClr val="C0504D"/>
                </a:solidFill>
                <a:round/>
                <a:headEnd/>
                <a:tailEnd/>
              </a:ln>
            </p:spPr>
            <p:txBody>
              <a:bodyPr/>
              <a:lstStyle/>
              <a:p>
                <a:endParaRPr lang="cs-CZ" dirty="0"/>
              </a:p>
            </p:txBody>
          </p:sp>
          <p:sp>
            <p:nvSpPr>
              <p:cNvPr id="6177" name="Freeform 120"/>
              <p:cNvSpPr>
                <a:spLocks/>
              </p:cNvSpPr>
              <p:nvPr/>
            </p:nvSpPr>
            <p:spPr bwMode="auto">
              <a:xfrm>
                <a:off x="738" y="20"/>
                <a:ext cx="3132" cy="1865"/>
              </a:xfrm>
              <a:custGeom>
                <a:avLst/>
                <a:gdLst>
                  <a:gd name="T0" fmla="*/ 0 w 3134"/>
                  <a:gd name="T1" fmla="*/ 312 h 1869"/>
                  <a:gd name="T2" fmla="*/ 758 w 3134"/>
                  <a:gd name="T3" fmla="*/ 0 h 1869"/>
                  <a:gd name="T4" fmla="*/ 2595 w 3134"/>
                  <a:gd name="T5" fmla="*/ 1038 h 1869"/>
                  <a:gd name="T6" fmla="*/ 3134 w 3134"/>
                  <a:gd name="T7" fmla="*/ 726 h 1869"/>
                  <a:gd name="T8" fmla="*/ 3134 w 3134"/>
                  <a:gd name="T9" fmla="*/ 1661 h 1869"/>
                  <a:gd name="T10" fmla="*/ 1299 w 3134"/>
                  <a:gd name="T11" fmla="*/ 1869 h 1869"/>
                  <a:gd name="T12" fmla="*/ 1946 w 3134"/>
                  <a:gd name="T13" fmla="*/ 1452 h 1869"/>
                  <a:gd name="T14" fmla="*/ 0 w 3134"/>
                  <a:gd name="T15" fmla="*/ 312 h 1869"/>
                  <a:gd name="T16" fmla="*/ 0 60000 65536"/>
                  <a:gd name="T17" fmla="*/ 0 60000 65536"/>
                  <a:gd name="T18" fmla="*/ 0 60000 65536"/>
                  <a:gd name="T19" fmla="*/ 0 60000 65536"/>
                  <a:gd name="T20" fmla="*/ 0 60000 65536"/>
                  <a:gd name="T21" fmla="*/ 0 60000 65536"/>
                  <a:gd name="T22" fmla="*/ 0 60000 65536"/>
                  <a:gd name="T23" fmla="*/ 0 60000 65536"/>
                  <a:gd name="T24" fmla="*/ 0 w 3134"/>
                  <a:gd name="T25" fmla="*/ 0 h 1869"/>
                  <a:gd name="T26" fmla="*/ 3134 w 3134"/>
                  <a:gd name="T27" fmla="*/ 1869 h 18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4" h="1869">
                    <a:moveTo>
                      <a:pt x="0" y="312"/>
                    </a:moveTo>
                    <a:lnTo>
                      <a:pt x="758" y="0"/>
                    </a:lnTo>
                    <a:lnTo>
                      <a:pt x="2595" y="1038"/>
                    </a:lnTo>
                    <a:lnTo>
                      <a:pt x="3134" y="726"/>
                    </a:lnTo>
                    <a:lnTo>
                      <a:pt x="3134" y="1661"/>
                    </a:lnTo>
                    <a:lnTo>
                      <a:pt x="1299" y="1869"/>
                    </a:lnTo>
                    <a:lnTo>
                      <a:pt x="1946" y="1452"/>
                    </a:lnTo>
                    <a:lnTo>
                      <a:pt x="0" y="312"/>
                    </a:lnTo>
                    <a:close/>
                  </a:path>
                </a:pathLst>
              </a:custGeom>
              <a:solidFill>
                <a:srgbClr val="008080"/>
              </a:solidFill>
              <a:ln w="12700">
                <a:solidFill>
                  <a:srgbClr val="C0504D"/>
                </a:solidFill>
                <a:round/>
                <a:headEnd/>
                <a:tailEnd/>
              </a:ln>
            </p:spPr>
            <p:txBody>
              <a:bodyPr/>
              <a:lstStyle/>
              <a:p>
                <a:pPr eaLnBrk="1" hangingPunct="1">
                  <a:defRPr/>
                </a:pPr>
                <a:endParaRPr lang="cs-CZ"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charset="0"/>
                </a:endParaRPr>
              </a:p>
            </p:txBody>
          </p:sp>
          <p:sp>
            <p:nvSpPr>
              <p:cNvPr id="11298" name="Freeform 119"/>
              <p:cNvSpPr>
                <a:spLocks/>
              </p:cNvSpPr>
              <p:nvPr/>
            </p:nvSpPr>
            <p:spPr bwMode="auto">
              <a:xfrm>
                <a:off x="2036" y="1681"/>
                <a:ext cx="1835" cy="520"/>
              </a:xfrm>
              <a:custGeom>
                <a:avLst/>
                <a:gdLst>
                  <a:gd name="T0" fmla="*/ 0 w 1835"/>
                  <a:gd name="T1" fmla="*/ 208 h 520"/>
                  <a:gd name="T2" fmla="*/ 1835 w 1835"/>
                  <a:gd name="T3" fmla="*/ 0 h 520"/>
                  <a:gd name="T4" fmla="*/ 1835 w 1835"/>
                  <a:gd name="T5" fmla="*/ 312 h 520"/>
                  <a:gd name="T6" fmla="*/ 0 w 1835"/>
                  <a:gd name="T7" fmla="*/ 520 h 520"/>
                  <a:gd name="T8" fmla="*/ 0 w 1835"/>
                  <a:gd name="T9" fmla="*/ 208 h 520"/>
                  <a:gd name="T10" fmla="*/ 0 60000 65536"/>
                  <a:gd name="T11" fmla="*/ 0 60000 65536"/>
                  <a:gd name="T12" fmla="*/ 0 60000 65536"/>
                  <a:gd name="T13" fmla="*/ 0 60000 65536"/>
                  <a:gd name="T14" fmla="*/ 0 60000 65536"/>
                  <a:gd name="T15" fmla="*/ 0 w 1835"/>
                  <a:gd name="T16" fmla="*/ 0 h 520"/>
                  <a:gd name="T17" fmla="*/ 1835 w 1835"/>
                  <a:gd name="T18" fmla="*/ 520 h 520"/>
                </a:gdLst>
                <a:ahLst/>
                <a:cxnLst>
                  <a:cxn ang="T10">
                    <a:pos x="T0" y="T1"/>
                  </a:cxn>
                  <a:cxn ang="T11">
                    <a:pos x="T2" y="T3"/>
                  </a:cxn>
                  <a:cxn ang="T12">
                    <a:pos x="T4" y="T5"/>
                  </a:cxn>
                  <a:cxn ang="T13">
                    <a:pos x="T6" y="T7"/>
                  </a:cxn>
                  <a:cxn ang="T14">
                    <a:pos x="T8" y="T9"/>
                  </a:cxn>
                </a:cxnLst>
                <a:rect l="T15" t="T16" r="T17" b="T18"/>
                <a:pathLst>
                  <a:path w="1835" h="520">
                    <a:moveTo>
                      <a:pt x="0" y="208"/>
                    </a:moveTo>
                    <a:lnTo>
                      <a:pt x="1835" y="0"/>
                    </a:lnTo>
                    <a:lnTo>
                      <a:pt x="1835" y="312"/>
                    </a:lnTo>
                    <a:lnTo>
                      <a:pt x="0" y="520"/>
                    </a:lnTo>
                    <a:lnTo>
                      <a:pt x="0" y="208"/>
                    </a:lnTo>
                    <a:close/>
                  </a:path>
                </a:pathLst>
              </a:custGeom>
              <a:solidFill>
                <a:srgbClr val="FFFF99"/>
              </a:solidFill>
              <a:ln w="12700">
                <a:solidFill>
                  <a:srgbClr val="C0504D"/>
                </a:solidFill>
                <a:round/>
                <a:headEnd/>
                <a:tailEnd/>
              </a:ln>
            </p:spPr>
            <p:txBody>
              <a:bodyPr/>
              <a:lstStyle/>
              <a:p>
                <a:endParaRPr lang="cs-CZ" dirty="0"/>
              </a:p>
            </p:txBody>
          </p:sp>
        </p:grpSp>
        <p:grpSp>
          <p:nvGrpSpPr>
            <p:cNvPr id="11280" name="Group 114"/>
            <p:cNvGrpSpPr>
              <a:grpSpLocks/>
            </p:cNvGrpSpPr>
            <p:nvPr/>
          </p:nvGrpSpPr>
          <p:grpSpPr bwMode="auto">
            <a:xfrm>
              <a:off x="4322" y="20"/>
              <a:ext cx="3133" cy="2181"/>
              <a:chOff x="4322" y="20"/>
              <a:chExt cx="3133" cy="2181"/>
            </a:xfrm>
          </p:grpSpPr>
          <p:sp>
            <p:nvSpPr>
              <p:cNvPr id="11293" name="Freeform 117"/>
              <p:cNvSpPr>
                <a:spLocks/>
              </p:cNvSpPr>
              <p:nvPr/>
            </p:nvSpPr>
            <p:spPr bwMode="auto">
              <a:xfrm>
                <a:off x="5510" y="332"/>
                <a:ext cx="1945" cy="1453"/>
              </a:xfrm>
              <a:custGeom>
                <a:avLst/>
                <a:gdLst>
                  <a:gd name="T0" fmla="*/ 1945 w 1945"/>
                  <a:gd name="T1" fmla="*/ 0 h 1453"/>
                  <a:gd name="T2" fmla="*/ 0 w 1945"/>
                  <a:gd name="T3" fmla="*/ 1140 h 1453"/>
                  <a:gd name="T4" fmla="*/ 0 w 1945"/>
                  <a:gd name="T5" fmla="*/ 1453 h 1453"/>
                  <a:gd name="T6" fmla="*/ 1945 w 1945"/>
                  <a:gd name="T7" fmla="*/ 310 h 1453"/>
                  <a:gd name="T8" fmla="*/ 1945 w 1945"/>
                  <a:gd name="T9" fmla="*/ 0 h 1453"/>
                  <a:gd name="T10" fmla="*/ 0 60000 65536"/>
                  <a:gd name="T11" fmla="*/ 0 60000 65536"/>
                  <a:gd name="T12" fmla="*/ 0 60000 65536"/>
                  <a:gd name="T13" fmla="*/ 0 60000 65536"/>
                  <a:gd name="T14" fmla="*/ 0 60000 65536"/>
                  <a:gd name="T15" fmla="*/ 0 w 1945"/>
                  <a:gd name="T16" fmla="*/ 0 h 1453"/>
                  <a:gd name="T17" fmla="*/ 1945 w 1945"/>
                  <a:gd name="T18" fmla="*/ 1453 h 1453"/>
                </a:gdLst>
                <a:ahLst/>
                <a:cxnLst>
                  <a:cxn ang="T10">
                    <a:pos x="T0" y="T1"/>
                  </a:cxn>
                  <a:cxn ang="T11">
                    <a:pos x="T2" y="T3"/>
                  </a:cxn>
                  <a:cxn ang="T12">
                    <a:pos x="T4" y="T5"/>
                  </a:cxn>
                  <a:cxn ang="T13">
                    <a:pos x="T6" y="T7"/>
                  </a:cxn>
                  <a:cxn ang="T14">
                    <a:pos x="T8" y="T9"/>
                  </a:cxn>
                </a:cxnLst>
                <a:rect l="T15" t="T16" r="T17" b="T18"/>
                <a:pathLst>
                  <a:path w="1945" h="1453">
                    <a:moveTo>
                      <a:pt x="1945" y="0"/>
                    </a:moveTo>
                    <a:lnTo>
                      <a:pt x="0" y="1140"/>
                    </a:lnTo>
                    <a:lnTo>
                      <a:pt x="0" y="1453"/>
                    </a:lnTo>
                    <a:lnTo>
                      <a:pt x="1945" y="310"/>
                    </a:lnTo>
                    <a:lnTo>
                      <a:pt x="1945" y="0"/>
                    </a:lnTo>
                    <a:close/>
                  </a:path>
                </a:pathLst>
              </a:custGeom>
              <a:solidFill>
                <a:srgbClr val="FFFF99"/>
              </a:solidFill>
              <a:ln w="12700">
                <a:solidFill>
                  <a:srgbClr val="C0504D"/>
                </a:solidFill>
                <a:round/>
                <a:headEnd/>
                <a:tailEnd/>
              </a:ln>
            </p:spPr>
            <p:txBody>
              <a:bodyPr/>
              <a:lstStyle/>
              <a:p>
                <a:endParaRPr lang="cs-CZ" dirty="0"/>
              </a:p>
            </p:txBody>
          </p:sp>
          <p:sp>
            <p:nvSpPr>
              <p:cNvPr id="11294" name="Freeform 116"/>
              <p:cNvSpPr>
                <a:spLocks/>
              </p:cNvSpPr>
              <p:nvPr/>
            </p:nvSpPr>
            <p:spPr bwMode="auto">
              <a:xfrm>
                <a:off x="4322" y="20"/>
                <a:ext cx="3133" cy="1869"/>
              </a:xfrm>
              <a:custGeom>
                <a:avLst/>
                <a:gdLst>
                  <a:gd name="T0" fmla="*/ 3133 w 3133"/>
                  <a:gd name="T1" fmla="*/ 312 h 1869"/>
                  <a:gd name="T2" fmla="*/ 2376 w 3133"/>
                  <a:gd name="T3" fmla="*/ 0 h 1869"/>
                  <a:gd name="T4" fmla="*/ 538 w 3133"/>
                  <a:gd name="T5" fmla="*/ 1038 h 1869"/>
                  <a:gd name="T6" fmla="*/ 0 w 3133"/>
                  <a:gd name="T7" fmla="*/ 726 h 1869"/>
                  <a:gd name="T8" fmla="*/ 0 w 3133"/>
                  <a:gd name="T9" fmla="*/ 1661 h 1869"/>
                  <a:gd name="T10" fmla="*/ 1835 w 3133"/>
                  <a:gd name="T11" fmla="*/ 1869 h 1869"/>
                  <a:gd name="T12" fmla="*/ 1188 w 3133"/>
                  <a:gd name="T13" fmla="*/ 1452 h 1869"/>
                  <a:gd name="T14" fmla="*/ 3133 w 3133"/>
                  <a:gd name="T15" fmla="*/ 312 h 1869"/>
                  <a:gd name="T16" fmla="*/ 0 60000 65536"/>
                  <a:gd name="T17" fmla="*/ 0 60000 65536"/>
                  <a:gd name="T18" fmla="*/ 0 60000 65536"/>
                  <a:gd name="T19" fmla="*/ 0 60000 65536"/>
                  <a:gd name="T20" fmla="*/ 0 60000 65536"/>
                  <a:gd name="T21" fmla="*/ 0 60000 65536"/>
                  <a:gd name="T22" fmla="*/ 0 60000 65536"/>
                  <a:gd name="T23" fmla="*/ 0 60000 65536"/>
                  <a:gd name="T24" fmla="*/ 0 w 3133"/>
                  <a:gd name="T25" fmla="*/ 0 h 1869"/>
                  <a:gd name="T26" fmla="*/ 3133 w 3133"/>
                  <a:gd name="T27" fmla="*/ 1869 h 18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33" h="1869">
                    <a:moveTo>
                      <a:pt x="3133" y="312"/>
                    </a:moveTo>
                    <a:lnTo>
                      <a:pt x="2376" y="0"/>
                    </a:lnTo>
                    <a:lnTo>
                      <a:pt x="538" y="1038"/>
                    </a:lnTo>
                    <a:lnTo>
                      <a:pt x="0" y="726"/>
                    </a:lnTo>
                    <a:lnTo>
                      <a:pt x="0" y="1661"/>
                    </a:lnTo>
                    <a:lnTo>
                      <a:pt x="1835" y="1869"/>
                    </a:lnTo>
                    <a:lnTo>
                      <a:pt x="1188" y="1452"/>
                    </a:lnTo>
                    <a:lnTo>
                      <a:pt x="3133" y="312"/>
                    </a:lnTo>
                    <a:close/>
                  </a:path>
                </a:pathLst>
              </a:custGeom>
              <a:solidFill>
                <a:srgbClr val="008080"/>
              </a:solidFill>
              <a:ln w="12700">
                <a:solidFill>
                  <a:srgbClr val="C0504D"/>
                </a:solidFill>
                <a:round/>
                <a:headEnd/>
                <a:tailEnd/>
              </a:ln>
            </p:spPr>
            <p:txBody>
              <a:bodyPr/>
              <a:lstStyle/>
              <a:p>
                <a:endParaRPr lang="cs-CZ" dirty="0"/>
              </a:p>
            </p:txBody>
          </p:sp>
          <p:sp>
            <p:nvSpPr>
              <p:cNvPr id="11295" name="Freeform 115"/>
              <p:cNvSpPr>
                <a:spLocks/>
              </p:cNvSpPr>
              <p:nvPr/>
            </p:nvSpPr>
            <p:spPr bwMode="auto">
              <a:xfrm>
                <a:off x="4322" y="1681"/>
                <a:ext cx="1835" cy="520"/>
              </a:xfrm>
              <a:custGeom>
                <a:avLst/>
                <a:gdLst>
                  <a:gd name="T0" fmla="*/ 1835 w 1835"/>
                  <a:gd name="T1" fmla="*/ 208 h 520"/>
                  <a:gd name="T2" fmla="*/ 0 w 1835"/>
                  <a:gd name="T3" fmla="*/ 0 h 520"/>
                  <a:gd name="T4" fmla="*/ 0 w 1835"/>
                  <a:gd name="T5" fmla="*/ 312 h 520"/>
                  <a:gd name="T6" fmla="*/ 1835 w 1835"/>
                  <a:gd name="T7" fmla="*/ 520 h 520"/>
                  <a:gd name="T8" fmla="*/ 1835 w 1835"/>
                  <a:gd name="T9" fmla="*/ 208 h 520"/>
                  <a:gd name="T10" fmla="*/ 0 60000 65536"/>
                  <a:gd name="T11" fmla="*/ 0 60000 65536"/>
                  <a:gd name="T12" fmla="*/ 0 60000 65536"/>
                  <a:gd name="T13" fmla="*/ 0 60000 65536"/>
                  <a:gd name="T14" fmla="*/ 0 60000 65536"/>
                  <a:gd name="T15" fmla="*/ 0 w 1835"/>
                  <a:gd name="T16" fmla="*/ 0 h 520"/>
                  <a:gd name="T17" fmla="*/ 1835 w 1835"/>
                  <a:gd name="T18" fmla="*/ 520 h 520"/>
                </a:gdLst>
                <a:ahLst/>
                <a:cxnLst>
                  <a:cxn ang="T10">
                    <a:pos x="T0" y="T1"/>
                  </a:cxn>
                  <a:cxn ang="T11">
                    <a:pos x="T2" y="T3"/>
                  </a:cxn>
                  <a:cxn ang="T12">
                    <a:pos x="T4" y="T5"/>
                  </a:cxn>
                  <a:cxn ang="T13">
                    <a:pos x="T6" y="T7"/>
                  </a:cxn>
                  <a:cxn ang="T14">
                    <a:pos x="T8" y="T9"/>
                  </a:cxn>
                </a:cxnLst>
                <a:rect l="T15" t="T16" r="T17" b="T18"/>
                <a:pathLst>
                  <a:path w="1835" h="520">
                    <a:moveTo>
                      <a:pt x="1835" y="208"/>
                    </a:moveTo>
                    <a:lnTo>
                      <a:pt x="0" y="0"/>
                    </a:lnTo>
                    <a:lnTo>
                      <a:pt x="0" y="312"/>
                    </a:lnTo>
                    <a:lnTo>
                      <a:pt x="1835" y="520"/>
                    </a:lnTo>
                    <a:lnTo>
                      <a:pt x="1835" y="208"/>
                    </a:lnTo>
                    <a:close/>
                  </a:path>
                </a:pathLst>
              </a:custGeom>
              <a:solidFill>
                <a:srgbClr val="FFFF99"/>
              </a:solidFill>
              <a:ln w="12700">
                <a:solidFill>
                  <a:srgbClr val="C0504D"/>
                </a:solidFill>
                <a:round/>
                <a:headEnd/>
                <a:tailEnd/>
              </a:ln>
            </p:spPr>
            <p:txBody>
              <a:bodyPr/>
              <a:lstStyle/>
              <a:p>
                <a:endParaRPr lang="cs-CZ" dirty="0"/>
              </a:p>
            </p:txBody>
          </p:sp>
        </p:grpSp>
        <p:grpSp>
          <p:nvGrpSpPr>
            <p:cNvPr id="11281" name="Group 108"/>
            <p:cNvGrpSpPr>
              <a:grpSpLocks/>
            </p:cNvGrpSpPr>
            <p:nvPr/>
          </p:nvGrpSpPr>
          <p:grpSpPr bwMode="auto">
            <a:xfrm>
              <a:off x="18" y="2555"/>
              <a:ext cx="3573" cy="3018"/>
              <a:chOff x="18" y="2253"/>
              <a:chExt cx="3887" cy="3320"/>
            </a:xfrm>
          </p:grpSpPr>
          <p:sp>
            <p:nvSpPr>
              <p:cNvPr id="11288" name="Freeform 113"/>
              <p:cNvSpPr>
                <a:spLocks/>
              </p:cNvSpPr>
              <p:nvPr/>
            </p:nvSpPr>
            <p:spPr bwMode="auto">
              <a:xfrm>
                <a:off x="879" y="3281"/>
                <a:ext cx="2487" cy="2292"/>
              </a:xfrm>
              <a:custGeom>
                <a:avLst/>
                <a:gdLst>
                  <a:gd name="T0" fmla="*/ 0 w 2487"/>
                  <a:gd name="T1" fmla="*/ 1722 h 2292"/>
                  <a:gd name="T2" fmla="*/ 0 w 2487"/>
                  <a:gd name="T3" fmla="*/ 2292 h 2292"/>
                  <a:gd name="T4" fmla="*/ 2487 w 2487"/>
                  <a:gd name="T5" fmla="*/ 345 h 2292"/>
                  <a:gd name="T6" fmla="*/ 2487 w 2487"/>
                  <a:gd name="T7" fmla="*/ 0 h 2292"/>
                  <a:gd name="T8" fmla="*/ 0 w 2487"/>
                  <a:gd name="T9" fmla="*/ 1722 h 2292"/>
                  <a:gd name="T10" fmla="*/ 0 60000 65536"/>
                  <a:gd name="T11" fmla="*/ 0 60000 65536"/>
                  <a:gd name="T12" fmla="*/ 0 60000 65536"/>
                  <a:gd name="T13" fmla="*/ 0 60000 65536"/>
                  <a:gd name="T14" fmla="*/ 0 60000 65536"/>
                  <a:gd name="T15" fmla="*/ 0 w 2487"/>
                  <a:gd name="T16" fmla="*/ 0 h 2292"/>
                  <a:gd name="T17" fmla="*/ 2487 w 2487"/>
                  <a:gd name="T18" fmla="*/ 2292 h 2292"/>
                </a:gdLst>
                <a:ahLst/>
                <a:cxnLst>
                  <a:cxn ang="T10">
                    <a:pos x="T0" y="T1"/>
                  </a:cxn>
                  <a:cxn ang="T11">
                    <a:pos x="T2" y="T3"/>
                  </a:cxn>
                  <a:cxn ang="T12">
                    <a:pos x="T4" y="T5"/>
                  </a:cxn>
                  <a:cxn ang="T13">
                    <a:pos x="T6" y="T7"/>
                  </a:cxn>
                  <a:cxn ang="T14">
                    <a:pos x="T8" y="T9"/>
                  </a:cxn>
                </a:cxnLst>
                <a:rect l="T15" t="T16" r="T17" b="T18"/>
                <a:pathLst>
                  <a:path w="2487" h="2292">
                    <a:moveTo>
                      <a:pt x="0" y="1722"/>
                    </a:moveTo>
                    <a:lnTo>
                      <a:pt x="0" y="2292"/>
                    </a:lnTo>
                    <a:lnTo>
                      <a:pt x="2487" y="345"/>
                    </a:lnTo>
                    <a:lnTo>
                      <a:pt x="2487" y="0"/>
                    </a:lnTo>
                    <a:lnTo>
                      <a:pt x="0" y="1722"/>
                    </a:lnTo>
                    <a:close/>
                  </a:path>
                </a:pathLst>
              </a:custGeom>
              <a:solidFill>
                <a:srgbClr val="FFFF99"/>
              </a:solidFill>
              <a:ln w="12700">
                <a:solidFill>
                  <a:srgbClr val="C0504D"/>
                </a:solidFill>
                <a:round/>
                <a:headEnd/>
                <a:tailEnd/>
              </a:ln>
            </p:spPr>
            <p:txBody>
              <a:bodyPr/>
              <a:lstStyle/>
              <a:p>
                <a:endParaRPr lang="cs-CZ" dirty="0"/>
              </a:p>
            </p:txBody>
          </p:sp>
          <p:sp>
            <p:nvSpPr>
              <p:cNvPr id="11289" name="Freeform 112"/>
              <p:cNvSpPr>
                <a:spLocks/>
              </p:cNvSpPr>
              <p:nvPr/>
            </p:nvSpPr>
            <p:spPr bwMode="auto">
              <a:xfrm>
                <a:off x="2067" y="2253"/>
                <a:ext cx="541" cy="685"/>
              </a:xfrm>
              <a:custGeom>
                <a:avLst/>
                <a:gdLst>
                  <a:gd name="T0" fmla="*/ 541 w 541"/>
                  <a:gd name="T1" fmla="*/ 341 h 685"/>
                  <a:gd name="T2" fmla="*/ 541 w 541"/>
                  <a:gd name="T3" fmla="*/ 685 h 685"/>
                  <a:gd name="T4" fmla="*/ 0 w 541"/>
                  <a:gd name="T5" fmla="*/ 265 h 685"/>
                  <a:gd name="T6" fmla="*/ 0 w 541"/>
                  <a:gd name="T7" fmla="*/ 0 h 685"/>
                  <a:gd name="T8" fmla="*/ 541 w 541"/>
                  <a:gd name="T9" fmla="*/ 341 h 685"/>
                  <a:gd name="T10" fmla="*/ 0 60000 65536"/>
                  <a:gd name="T11" fmla="*/ 0 60000 65536"/>
                  <a:gd name="T12" fmla="*/ 0 60000 65536"/>
                  <a:gd name="T13" fmla="*/ 0 60000 65536"/>
                  <a:gd name="T14" fmla="*/ 0 60000 65536"/>
                  <a:gd name="T15" fmla="*/ 0 w 541"/>
                  <a:gd name="T16" fmla="*/ 0 h 685"/>
                  <a:gd name="T17" fmla="*/ 541 w 541"/>
                  <a:gd name="T18" fmla="*/ 685 h 685"/>
                </a:gdLst>
                <a:ahLst/>
                <a:cxnLst>
                  <a:cxn ang="T10">
                    <a:pos x="T0" y="T1"/>
                  </a:cxn>
                  <a:cxn ang="T11">
                    <a:pos x="T2" y="T3"/>
                  </a:cxn>
                  <a:cxn ang="T12">
                    <a:pos x="T4" y="T5"/>
                  </a:cxn>
                  <a:cxn ang="T13">
                    <a:pos x="T6" y="T7"/>
                  </a:cxn>
                  <a:cxn ang="T14">
                    <a:pos x="T8" y="T9"/>
                  </a:cxn>
                </a:cxnLst>
                <a:rect l="T15" t="T16" r="T17" b="T18"/>
                <a:pathLst>
                  <a:path w="541" h="685">
                    <a:moveTo>
                      <a:pt x="541" y="341"/>
                    </a:moveTo>
                    <a:lnTo>
                      <a:pt x="541" y="685"/>
                    </a:lnTo>
                    <a:lnTo>
                      <a:pt x="0" y="265"/>
                    </a:lnTo>
                    <a:lnTo>
                      <a:pt x="0" y="0"/>
                    </a:lnTo>
                    <a:lnTo>
                      <a:pt x="541" y="341"/>
                    </a:lnTo>
                    <a:close/>
                  </a:path>
                </a:pathLst>
              </a:custGeom>
              <a:solidFill>
                <a:srgbClr val="FFFF99"/>
              </a:solidFill>
              <a:ln w="12700">
                <a:solidFill>
                  <a:srgbClr val="C0504D"/>
                </a:solidFill>
                <a:round/>
                <a:headEnd/>
                <a:tailEnd/>
              </a:ln>
            </p:spPr>
            <p:txBody>
              <a:bodyPr/>
              <a:lstStyle/>
              <a:p>
                <a:endParaRPr lang="cs-CZ" dirty="0"/>
              </a:p>
            </p:txBody>
          </p:sp>
          <p:sp>
            <p:nvSpPr>
              <p:cNvPr id="11290" name="Freeform 111"/>
              <p:cNvSpPr>
                <a:spLocks/>
              </p:cNvSpPr>
              <p:nvPr/>
            </p:nvSpPr>
            <p:spPr bwMode="auto">
              <a:xfrm>
                <a:off x="18" y="2253"/>
                <a:ext cx="3887" cy="2750"/>
              </a:xfrm>
              <a:custGeom>
                <a:avLst/>
                <a:gdLst>
                  <a:gd name="T0" fmla="*/ 0 w 3887"/>
                  <a:gd name="T1" fmla="*/ 1718 h 2750"/>
                  <a:gd name="T2" fmla="*/ 2590 w 3887"/>
                  <a:gd name="T3" fmla="*/ 341 h 2750"/>
                  <a:gd name="T4" fmla="*/ 2049 w 3887"/>
                  <a:gd name="T5" fmla="*/ 0 h 2750"/>
                  <a:gd name="T6" fmla="*/ 3778 w 3887"/>
                  <a:gd name="T7" fmla="*/ 111 h 2750"/>
                  <a:gd name="T8" fmla="*/ 3887 w 3887"/>
                  <a:gd name="T9" fmla="*/ 1488 h 2750"/>
                  <a:gd name="T10" fmla="*/ 3348 w 3887"/>
                  <a:gd name="T11" fmla="*/ 1028 h 2750"/>
                  <a:gd name="T12" fmla="*/ 861 w 3887"/>
                  <a:gd name="T13" fmla="*/ 2750 h 2750"/>
                  <a:gd name="T14" fmla="*/ 0 w 3887"/>
                  <a:gd name="T15" fmla="*/ 1718 h 2750"/>
                  <a:gd name="T16" fmla="*/ 0 60000 65536"/>
                  <a:gd name="T17" fmla="*/ 0 60000 65536"/>
                  <a:gd name="T18" fmla="*/ 0 60000 65536"/>
                  <a:gd name="T19" fmla="*/ 0 60000 65536"/>
                  <a:gd name="T20" fmla="*/ 0 60000 65536"/>
                  <a:gd name="T21" fmla="*/ 0 60000 65536"/>
                  <a:gd name="T22" fmla="*/ 0 60000 65536"/>
                  <a:gd name="T23" fmla="*/ 0 60000 65536"/>
                  <a:gd name="T24" fmla="*/ 0 w 3887"/>
                  <a:gd name="T25" fmla="*/ 0 h 2750"/>
                  <a:gd name="T26" fmla="*/ 3887 w 3887"/>
                  <a:gd name="T27" fmla="*/ 2750 h 27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87" h="2750">
                    <a:moveTo>
                      <a:pt x="0" y="1718"/>
                    </a:moveTo>
                    <a:lnTo>
                      <a:pt x="2590" y="341"/>
                    </a:lnTo>
                    <a:lnTo>
                      <a:pt x="2049" y="0"/>
                    </a:lnTo>
                    <a:lnTo>
                      <a:pt x="3778" y="111"/>
                    </a:lnTo>
                    <a:lnTo>
                      <a:pt x="3887" y="1488"/>
                    </a:lnTo>
                    <a:lnTo>
                      <a:pt x="3348" y="1028"/>
                    </a:lnTo>
                    <a:lnTo>
                      <a:pt x="861" y="2750"/>
                    </a:lnTo>
                    <a:lnTo>
                      <a:pt x="0" y="1718"/>
                    </a:lnTo>
                    <a:close/>
                  </a:path>
                </a:pathLst>
              </a:custGeom>
              <a:solidFill>
                <a:srgbClr val="008080"/>
              </a:solidFill>
              <a:ln w="12700">
                <a:solidFill>
                  <a:srgbClr val="C0504D"/>
                </a:solidFill>
                <a:round/>
                <a:headEnd/>
                <a:tailEnd/>
              </a:ln>
            </p:spPr>
            <p:txBody>
              <a:bodyPr/>
              <a:lstStyle/>
              <a:p>
                <a:endParaRPr lang="cs-CZ" dirty="0"/>
              </a:p>
            </p:txBody>
          </p:sp>
          <p:sp>
            <p:nvSpPr>
              <p:cNvPr id="11291" name="Freeform 110"/>
              <p:cNvSpPr>
                <a:spLocks/>
              </p:cNvSpPr>
              <p:nvPr/>
            </p:nvSpPr>
            <p:spPr bwMode="auto">
              <a:xfrm>
                <a:off x="18" y="3971"/>
                <a:ext cx="861" cy="1602"/>
              </a:xfrm>
              <a:custGeom>
                <a:avLst/>
                <a:gdLst>
                  <a:gd name="T0" fmla="*/ 0 w 861"/>
                  <a:gd name="T1" fmla="*/ 0 h 1602"/>
                  <a:gd name="T2" fmla="*/ 861 w 861"/>
                  <a:gd name="T3" fmla="*/ 1032 h 1602"/>
                  <a:gd name="T4" fmla="*/ 861 w 861"/>
                  <a:gd name="T5" fmla="*/ 1602 h 1602"/>
                  <a:gd name="T6" fmla="*/ 0 w 861"/>
                  <a:gd name="T7" fmla="*/ 514 h 1602"/>
                  <a:gd name="T8" fmla="*/ 0 w 861"/>
                  <a:gd name="T9" fmla="*/ 0 h 1602"/>
                  <a:gd name="T10" fmla="*/ 0 60000 65536"/>
                  <a:gd name="T11" fmla="*/ 0 60000 65536"/>
                  <a:gd name="T12" fmla="*/ 0 60000 65536"/>
                  <a:gd name="T13" fmla="*/ 0 60000 65536"/>
                  <a:gd name="T14" fmla="*/ 0 60000 65536"/>
                  <a:gd name="T15" fmla="*/ 0 w 861"/>
                  <a:gd name="T16" fmla="*/ 0 h 1602"/>
                  <a:gd name="T17" fmla="*/ 861 w 861"/>
                  <a:gd name="T18" fmla="*/ 1602 h 1602"/>
                </a:gdLst>
                <a:ahLst/>
                <a:cxnLst>
                  <a:cxn ang="T10">
                    <a:pos x="T0" y="T1"/>
                  </a:cxn>
                  <a:cxn ang="T11">
                    <a:pos x="T2" y="T3"/>
                  </a:cxn>
                  <a:cxn ang="T12">
                    <a:pos x="T4" y="T5"/>
                  </a:cxn>
                  <a:cxn ang="T13">
                    <a:pos x="T6" y="T7"/>
                  </a:cxn>
                  <a:cxn ang="T14">
                    <a:pos x="T8" y="T9"/>
                  </a:cxn>
                </a:cxnLst>
                <a:rect l="T15" t="T16" r="T17" b="T18"/>
                <a:pathLst>
                  <a:path w="861" h="1602">
                    <a:moveTo>
                      <a:pt x="0" y="0"/>
                    </a:moveTo>
                    <a:lnTo>
                      <a:pt x="861" y="1032"/>
                    </a:lnTo>
                    <a:lnTo>
                      <a:pt x="861" y="1602"/>
                    </a:lnTo>
                    <a:lnTo>
                      <a:pt x="0" y="514"/>
                    </a:lnTo>
                    <a:lnTo>
                      <a:pt x="0" y="0"/>
                    </a:lnTo>
                    <a:close/>
                  </a:path>
                </a:pathLst>
              </a:custGeom>
              <a:solidFill>
                <a:srgbClr val="FFFF99"/>
              </a:solidFill>
              <a:ln w="12700">
                <a:solidFill>
                  <a:srgbClr val="C0504D"/>
                </a:solidFill>
                <a:round/>
                <a:headEnd/>
                <a:tailEnd/>
              </a:ln>
            </p:spPr>
            <p:txBody>
              <a:bodyPr/>
              <a:lstStyle/>
              <a:p>
                <a:endParaRPr lang="cs-CZ" dirty="0"/>
              </a:p>
            </p:txBody>
          </p:sp>
          <p:sp>
            <p:nvSpPr>
              <p:cNvPr id="11292" name="Freeform 109"/>
              <p:cNvSpPr>
                <a:spLocks/>
              </p:cNvSpPr>
              <p:nvPr/>
            </p:nvSpPr>
            <p:spPr bwMode="auto">
              <a:xfrm>
                <a:off x="3366" y="3281"/>
                <a:ext cx="539" cy="848"/>
              </a:xfrm>
              <a:custGeom>
                <a:avLst/>
                <a:gdLst>
                  <a:gd name="T0" fmla="*/ 0 w 539"/>
                  <a:gd name="T1" fmla="*/ 0 h 848"/>
                  <a:gd name="T2" fmla="*/ 0 w 539"/>
                  <a:gd name="T3" fmla="*/ 345 h 848"/>
                  <a:gd name="T4" fmla="*/ 539 w 539"/>
                  <a:gd name="T5" fmla="*/ 848 h 848"/>
                  <a:gd name="T6" fmla="*/ 539 w 539"/>
                  <a:gd name="T7" fmla="*/ 460 h 848"/>
                  <a:gd name="T8" fmla="*/ 0 w 539"/>
                  <a:gd name="T9" fmla="*/ 0 h 848"/>
                  <a:gd name="T10" fmla="*/ 0 60000 65536"/>
                  <a:gd name="T11" fmla="*/ 0 60000 65536"/>
                  <a:gd name="T12" fmla="*/ 0 60000 65536"/>
                  <a:gd name="T13" fmla="*/ 0 60000 65536"/>
                  <a:gd name="T14" fmla="*/ 0 60000 65536"/>
                  <a:gd name="T15" fmla="*/ 0 w 539"/>
                  <a:gd name="T16" fmla="*/ 0 h 848"/>
                  <a:gd name="T17" fmla="*/ 539 w 539"/>
                  <a:gd name="T18" fmla="*/ 848 h 848"/>
                </a:gdLst>
                <a:ahLst/>
                <a:cxnLst>
                  <a:cxn ang="T10">
                    <a:pos x="T0" y="T1"/>
                  </a:cxn>
                  <a:cxn ang="T11">
                    <a:pos x="T2" y="T3"/>
                  </a:cxn>
                  <a:cxn ang="T12">
                    <a:pos x="T4" y="T5"/>
                  </a:cxn>
                  <a:cxn ang="T13">
                    <a:pos x="T6" y="T7"/>
                  </a:cxn>
                  <a:cxn ang="T14">
                    <a:pos x="T8" y="T9"/>
                  </a:cxn>
                </a:cxnLst>
                <a:rect l="T15" t="T16" r="T17" b="T18"/>
                <a:pathLst>
                  <a:path w="539" h="848">
                    <a:moveTo>
                      <a:pt x="0" y="0"/>
                    </a:moveTo>
                    <a:lnTo>
                      <a:pt x="0" y="345"/>
                    </a:lnTo>
                    <a:lnTo>
                      <a:pt x="539" y="848"/>
                    </a:lnTo>
                    <a:lnTo>
                      <a:pt x="539" y="460"/>
                    </a:lnTo>
                    <a:lnTo>
                      <a:pt x="0" y="0"/>
                    </a:lnTo>
                    <a:close/>
                  </a:path>
                </a:pathLst>
              </a:custGeom>
              <a:solidFill>
                <a:srgbClr val="FFFF99"/>
              </a:solidFill>
              <a:ln w="12700">
                <a:solidFill>
                  <a:srgbClr val="C0504D"/>
                </a:solidFill>
                <a:round/>
                <a:headEnd/>
                <a:tailEnd/>
              </a:ln>
            </p:spPr>
            <p:txBody>
              <a:bodyPr/>
              <a:lstStyle/>
              <a:p>
                <a:endParaRPr lang="cs-CZ" dirty="0"/>
              </a:p>
            </p:txBody>
          </p:sp>
        </p:grpSp>
        <p:grpSp>
          <p:nvGrpSpPr>
            <p:cNvPr id="11282" name="Group 102"/>
            <p:cNvGrpSpPr>
              <a:grpSpLocks/>
            </p:cNvGrpSpPr>
            <p:nvPr/>
          </p:nvGrpSpPr>
          <p:grpSpPr bwMode="auto">
            <a:xfrm>
              <a:off x="4596" y="2555"/>
              <a:ext cx="3556" cy="3018"/>
              <a:chOff x="4265" y="2253"/>
              <a:chExt cx="3887" cy="3320"/>
            </a:xfrm>
          </p:grpSpPr>
          <p:sp>
            <p:nvSpPr>
              <p:cNvPr id="11283" name="Freeform 107"/>
              <p:cNvSpPr>
                <a:spLocks/>
              </p:cNvSpPr>
              <p:nvPr/>
            </p:nvSpPr>
            <p:spPr bwMode="auto">
              <a:xfrm>
                <a:off x="4883" y="3229"/>
                <a:ext cx="2487" cy="2292"/>
              </a:xfrm>
              <a:custGeom>
                <a:avLst/>
                <a:gdLst>
                  <a:gd name="T0" fmla="*/ 2487 w 2487"/>
                  <a:gd name="T1" fmla="*/ 1722 h 2292"/>
                  <a:gd name="T2" fmla="*/ 2487 w 2487"/>
                  <a:gd name="T3" fmla="*/ 2292 h 2292"/>
                  <a:gd name="T4" fmla="*/ 0 w 2487"/>
                  <a:gd name="T5" fmla="*/ 345 h 2292"/>
                  <a:gd name="T6" fmla="*/ 0 w 2487"/>
                  <a:gd name="T7" fmla="*/ 0 h 2292"/>
                  <a:gd name="T8" fmla="*/ 2487 w 2487"/>
                  <a:gd name="T9" fmla="*/ 1722 h 2292"/>
                  <a:gd name="T10" fmla="*/ 0 60000 65536"/>
                  <a:gd name="T11" fmla="*/ 0 60000 65536"/>
                  <a:gd name="T12" fmla="*/ 0 60000 65536"/>
                  <a:gd name="T13" fmla="*/ 0 60000 65536"/>
                  <a:gd name="T14" fmla="*/ 0 60000 65536"/>
                  <a:gd name="T15" fmla="*/ 0 w 2487"/>
                  <a:gd name="T16" fmla="*/ 0 h 2292"/>
                  <a:gd name="T17" fmla="*/ 2487 w 2487"/>
                  <a:gd name="T18" fmla="*/ 2292 h 2292"/>
                </a:gdLst>
                <a:ahLst/>
                <a:cxnLst>
                  <a:cxn ang="T10">
                    <a:pos x="T0" y="T1"/>
                  </a:cxn>
                  <a:cxn ang="T11">
                    <a:pos x="T2" y="T3"/>
                  </a:cxn>
                  <a:cxn ang="T12">
                    <a:pos x="T4" y="T5"/>
                  </a:cxn>
                  <a:cxn ang="T13">
                    <a:pos x="T6" y="T7"/>
                  </a:cxn>
                  <a:cxn ang="T14">
                    <a:pos x="T8" y="T9"/>
                  </a:cxn>
                </a:cxnLst>
                <a:rect l="T15" t="T16" r="T17" b="T18"/>
                <a:pathLst>
                  <a:path w="2487" h="2292">
                    <a:moveTo>
                      <a:pt x="2487" y="1722"/>
                    </a:moveTo>
                    <a:lnTo>
                      <a:pt x="2487" y="2292"/>
                    </a:lnTo>
                    <a:lnTo>
                      <a:pt x="0" y="345"/>
                    </a:lnTo>
                    <a:lnTo>
                      <a:pt x="0" y="0"/>
                    </a:lnTo>
                    <a:lnTo>
                      <a:pt x="2487" y="1722"/>
                    </a:lnTo>
                    <a:close/>
                  </a:path>
                </a:pathLst>
              </a:custGeom>
              <a:solidFill>
                <a:srgbClr val="FFFF99"/>
              </a:solidFill>
              <a:ln w="12700">
                <a:solidFill>
                  <a:srgbClr val="C0504D"/>
                </a:solidFill>
                <a:round/>
                <a:headEnd/>
                <a:tailEnd/>
              </a:ln>
            </p:spPr>
            <p:txBody>
              <a:bodyPr/>
              <a:lstStyle/>
              <a:p>
                <a:endParaRPr lang="cs-CZ" dirty="0"/>
              </a:p>
            </p:txBody>
          </p:sp>
          <p:sp>
            <p:nvSpPr>
              <p:cNvPr id="11284" name="Freeform 106"/>
              <p:cNvSpPr>
                <a:spLocks/>
              </p:cNvSpPr>
              <p:nvPr/>
            </p:nvSpPr>
            <p:spPr bwMode="auto">
              <a:xfrm>
                <a:off x="5561" y="2253"/>
                <a:ext cx="541" cy="685"/>
              </a:xfrm>
              <a:custGeom>
                <a:avLst/>
                <a:gdLst>
                  <a:gd name="T0" fmla="*/ 0 w 541"/>
                  <a:gd name="T1" fmla="*/ 341 h 685"/>
                  <a:gd name="T2" fmla="*/ 0 w 541"/>
                  <a:gd name="T3" fmla="*/ 685 h 685"/>
                  <a:gd name="T4" fmla="*/ 541 w 541"/>
                  <a:gd name="T5" fmla="*/ 265 h 685"/>
                  <a:gd name="T6" fmla="*/ 541 w 541"/>
                  <a:gd name="T7" fmla="*/ 0 h 685"/>
                  <a:gd name="T8" fmla="*/ 0 w 541"/>
                  <a:gd name="T9" fmla="*/ 341 h 685"/>
                  <a:gd name="T10" fmla="*/ 0 60000 65536"/>
                  <a:gd name="T11" fmla="*/ 0 60000 65536"/>
                  <a:gd name="T12" fmla="*/ 0 60000 65536"/>
                  <a:gd name="T13" fmla="*/ 0 60000 65536"/>
                  <a:gd name="T14" fmla="*/ 0 60000 65536"/>
                  <a:gd name="T15" fmla="*/ 0 w 541"/>
                  <a:gd name="T16" fmla="*/ 0 h 685"/>
                  <a:gd name="T17" fmla="*/ 541 w 541"/>
                  <a:gd name="T18" fmla="*/ 685 h 685"/>
                </a:gdLst>
                <a:ahLst/>
                <a:cxnLst>
                  <a:cxn ang="T10">
                    <a:pos x="T0" y="T1"/>
                  </a:cxn>
                  <a:cxn ang="T11">
                    <a:pos x="T2" y="T3"/>
                  </a:cxn>
                  <a:cxn ang="T12">
                    <a:pos x="T4" y="T5"/>
                  </a:cxn>
                  <a:cxn ang="T13">
                    <a:pos x="T6" y="T7"/>
                  </a:cxn>
                  <a:cxn ang="T14">
                    <a:pos x="T8" y="T9"/>
                  </a:cxn>
                </a:cxnLst>
                <a:rect l="T15" t="T16" r="T17" b="T18"/>
                <a:pathLst>
                  <a:path w="541" h="685">
                    <a:moveTo>
                      <a:pt x="0" y="341"/>
                    </a:moveTo>
                    <a:lnTo>
                      <a:pt x="0" y="685"/>
                    </a:lnTo>
                    <a:lnTo>
                      <a:pt x="541" y="265"/>
                    </a:lnTo>
                    <a:lnTo>
                      <a:pt x="541" y="0"/>
                    </a:lnTo>
                    <a:lnTo>
                      <a:pt x="0" y="341"/>
                    </a:lnTo>
                    <a:close/>
                  </a:path>
                </a:pathLst>
              </a:custGeom>
              <a:solidFill>
                <a:srgbClr val="FFFF99"/>
              </a:solidFill>
              <a:ln w="12700">
                <a:solidFill>
                  <a:srgbClr val="C0504D"/>
                </a:solidFill>
                <a:round/>
                <a:headEnd/>
                <a:tailEnd/>
              </a:ln>
            </p:spPr>
            <p:txBody>
              <a:bodyPr/>
              <a:lstStyle/>
              <a:p>
                <a:endParaRPr lang="cs-CZ" dirty="0"/>
              </a:p>
            </p:txBody>
          </p:sp>
          <p:sp>
            <p:nvSpPr>
              <p:cNvPr id="11285" name="Freeform 105"/>
              <p:cNvSpPr>
                <a:spLocks/>
              </p:cNvSpPr>
              <p:nvPr/>
            </p:nvSpPr>
            <p:spPr bwMode="auto">
              <a:xfrm>
                <a:off x="4265" y="2253"/>
                <a:ext cx="3887" cy="2750"/>
              </a:xfrm>
              <a:custGeom>
                <a:avLst/>
                <a:gdLst>
                  <a:gd name="T0" fmla="*/ 3887 w 3887"/>
                  <a:gd name="T1" fmla="*/ 1718 h 2750"/>
                  <a:gd name="T2" fmla="*/ 1296 w 3887"/>
                  <a:gd name="T3" fmla="*/ 341 h 2750"/>
                  <a:gd name="T4" fmla="*/ 1837 w 3887"/>
                  <a:gd name="T5" fmla="*/ 0 h 2750"/>
                  <a:gd name="T6" fmla="*/ 108 w 3887"/>
                  <a:gd name="T7" fmla="*/ 111 h 2750"/>
                  <a:gd name="T8" fmla="*/ 0 w 3887"/>
                  <a:gd name="T9" fmla="*/ 1488 h 2750"/>
                  <a:gd name="T10" fmla="*/ 539 w 3887"/>
                  <a:gd name="T11" fmla="*/ 1028 h 2750"/>
                  <a:gd name="T12" fmla="*/ 3026 w 3887"/>
                  <a:gd name="T13" fmla="*/ 2750 h 2750"/>
                  <a:gd name="T14" fmla="*/ 3887 w 3887"/>
                  <a:gd name="T15" fmla="*/ 1718 h 2750"/>
                  <a:gd name="T16" fmla="*/ 0 60000 65536"/>
                  <a:gd name="T17" fmla="*/ 0 60000 65536"/>
                  <a:gd name="T18" fmla="*/ 0 60000 65536"/>
                  <a:gd name="T19" fmla="*/ 0 60000 65536"/>
                  <a:gd name="T20" fmla="*/ 0 60000 65536"/>
                  <a:gd name="T21" fmla="*/ 0 60000 65536"/>
                  <a:gd name="T22" fmla="*/ 0 60000 65536"/>
                  <a:gd name="T23" fmla="*/ 0 60000 65536"/>
                  <a:gd name="T24" fmla="*/ 0 w 3887"/>
                  <a:gd name="T25" fmla="*/ 0 h 2750"/>
                  <a:gd name="T26" fmla="*/ 3887 w 3887"/>
                  <a:gd name="T27" fmla="*/ 2750 h 27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87" h="2750">
                    <a:moveTo>
                      <a:pt x="3887" y="1718"/>
                    </a:moveTo>
                    <a:lnTo>
                      <a:pt x="1296" y="341"/>
                    </a:lnTo>
                    <a:lnTo>
                      <a:pt x="1837" y="0"/>
                    </a:lnTo>
                    <a:lnTo>
                      <a:pt x="108" y="111"/>
                    </a:lnTo>
                    <a:lnTo>
                      <a:pt x="0" y="1488"/>
                    </a:lnTo>
                    <a:lnTo>
                      <a:pt x="539" y="1028"/>
                    </a:lnTo>
                    <a:lnTo>
                      <a:pt x="3026" y="2750"/>
                    </a:lnTo>
                    <a:lnTo>
                      <a:pt x="3887" y="1718"/>
                    </a:lnTo>
                    <a:close/>
                  </a:path>
                </a:pathLst>
              </a:custGeom>
              <a:solidFill>
                <a:srgbClr val="008080"/>
              </a:solidFill>
              <a:ln w="12700">
                <a:solidFill>
                  <a:srgbClr val="C0504D"/>
                </a:solidFill>
                <a:round/>
                <a:headEnd/>
                <a:tailEnd/>
              </a:ln>
            </p:spPr>
            <p:txBody>
              <a:bodyPr/>
              <a:lstStyle/>
              <a:p>
                <a:endParaRPr lang="cs-CZ" dirty="0"/>
              </a:p>
            </p:txBody>
          </p:sp>
          <p:sp>
            <p:nvSpPr>
              <p:cNvPr id="11286" name="Freeform 104"/>
              <p:cNvSpPr>
                <a:spLocks/>
              </p:cNvSpPr>
              <p:nvPr/>
            </p:nvSpPr>
            <p:spPr bwMode="auto">
              <a:xfrm>
                <a:off x="7291" y="3971"/>
                <a:ext cx="861" cy="1602"/>
              </a:xfrm>
              <a:custGeom>
                <a:avLst/>
                <a:gdLst>
                  <a:gd name="T0" fmla="*/ 861 w 861"/>
                  <a:gd name="T1" fmla="*/ 0 h 1602"/>
                  <a:gd name="T2" fmla="*/ 0 w 861"/>
                  <a:gd name="T3" fmla="*/ 1032 h 1602"/>
                  <a:gd name="T4" fmla="*/ 0 w 861"/>
                  <a:gd name="T5" fmla="*/ 1602 h 1602"/>
                  <a:gd name="T6" fmla="*/ 861 w 861"/>
                  <a:gd name="T7" fmla="*/ 514 h 1602"/>
                  <a:gd name="T8" fmla="*/ 861 w 861"/>
                  <a:gd name="T9" fmla="*/ 0 h 1602"/>
                  <a:gd name="T10" fmla="*/ 0 60000 65536"/>
                  <a:gd name="T11" fmla="*/ 0 60000 65536"/>
                  <a:gd name="T12" fmla="*/ 0 60000 65536"/>
                  <a:gd name="T13" fmla="*/ 0 60000 65536"/>
                  <a:gd name="T14" fmla="*/ 0 60000 65536"/>
                  <a:gd name="T15" fmla="*/ 0 w 861"/>
                  <a:gd name="T16" fmla="*/ 0 h 1602"/>
                  <a:gd name="T17" fmla="*/ 861 w 861"/>
                  <a:gd name="T18" fmla="*/ 1602 h 1602"/>
                </a:gdLst>
                <a:ahLst/>
                <a:cxnLst>
                  <a:cxn ang="T10">
                    <a:pos x="T0" y="T1"/>
                  </a:cxn>
                  <a:cxn ang="T11">
                    <a:pos x="T2" y="T3"/>
                  </a:cxn>
                  <a:cxn ang="T12">
                    <a:pos x="T4" y="T5"/>
                  </a:cxn>
                  <a:cxn ang="T13">
                    <a:pos x="T6" y="T7"/>
                  </a:cxn>
                  <a:cxn ang="T14">
                    <a:pos x="T8" y="T9"/>
                  </a:cxn>
                </a:cxnLst>
                <a:rect l="T15" t="T16" r="T17" b="T18"/>
                <a:pathLst>
                  <a:path w="861" h="1602">
                    <a:moveTo>
                      <a:pt x="861" y="0"/>
                    </a:moveTo>
                    <a:lnTo>
                      <a:pt x="0" y="1032"/>
                    </a:lnTo>
                    <a:lnTo>
                      <a:pt x="0" y="1602"/>
                    </a:lnTo>
                    <a:lnTo>
                      <a:pt x="861" y="514"/>
                    </a:lnTo>
                    <a:lnTo>
                      <a:pt x="861" y="0"/>
                    </a:lnTo>
                    <a:close/>
                  </a:path>
                </a:pathLst>
              </a:custGeom>
              <a:solidFill>
                <a:srgbClr val="FFFF99"/>
              </a:solidFill>
              <a:ln w="12700">
                <a:solidFill>
                  <a:srgbClr val="C0504D"/>
                </a:solidFill>
                <a:round/>
                <a:headEnd/>
                <a:tailEnd/>
              </a:ln>
            </p:spPr>
            <p:txBody>
              <a:bodyPr/>
              <a:lstStyle/>
              <a:p>
                <a:endParaRPr lang="cs-CZ" dirty="0"/>
              </a:p>
            </p:txBody>
          </p:sp>
          <p:sp>
            <p:nvSpPr>
              <p:cNvPr id="11287" name="Freeform 103"/>
              <p:cNvSpPr>
                <a:spLocks/>
              </p:cNvSpPr>
              <p:nvPr/>
            </p:nvSpPr>
            <p:spPr bwMode="auto">
              <a:xfrm>
                <a:off x="4265" y="3281"/>
                <a:ext cx="539" cy="848"/>
              </a:xfrm>
              <a:custGeom>
                <a:avLst/>
                <a:gdLst>
                  <a:gd name="T0" fmla="*/ 539 w 539"/>
                  <a:gd name="T1" fmla="*/ 0 h 848"/>
                  <a:gd name="T2" fmla="*/ 539 w 539"/>
                  <a:gd name="T3" fmla="*/ 345 h 848"/>
                  <a:gd name="T4" fmla="*/ 0 w 539"/>
                  <a:gd name="T5" fmla="*/ 848 h 848"/>
                  <a:gd name="T6" fmla="*/ 0 w 539"/>
                  <a:gd name="T7" fmla="*/ 460 h 848"/>
                  <a:gd name="T8" fmla="*/ 539 w 539"/>
                  <a:gd name="T9" fmla="*/ 0 h 848"/>
                  <a:gd name="T10" fmla="*/ 0 60000 65536"/>
                  <a:gd name="T11" fmla="*/ 0 60000 65536"/>
                  <a:gd name="T12" fmla="*/ 0 60000 65536"/>
                  <a:gd name="T13" fmla="*/ 0 60000 65536"/>
                  <a:gd name="T14" fmla="*/ 0 60000 65536"/>
                  <a:gd name="T15" fmla="*/ 0 w 539"/>
                  <a:gd name="T16" fmla="*/ 0 h 848"/>
                  <a:gd name="T17" fmla="*/ 539 w 539"/>
                  <a:gd name="T18" fmla="*/ 848 h 848"/>
                </a:gdLst>
                <a:ahLst/>
                <a:cxnLst>
                  <a:cxn ang="T10">
                    <a:pos x="T0" y="T1"/>
                  </a:cxn>
                  <a:cxn ang="T11">
                    <a:pos x="T2" y="T3"/>
                  </a:cxn>
                  <a:cxn ang="T12">
                    <a:pos x="T4" y="T5"/>
                  </a:cxn>
                  <a:cxn ang="T13">
                    <a:pos x="T6" y="T7"/>
                  </a:cxn>
                  <a:cxn ang="T14">
                    <a:pos x="T8" y="T9"/>
                  </a:cxn>
                </a:cxnLst>
                <a:rect l="T15" t="T16" r="T17" b="T18"/>
                <a:pathLst>
                  <a:path w="539" h="848">
                    <a:moveTo>
                      <a:pt x="539" y="0"/>
                    </a:moveTo>
                    <a:lnTo>
                      <a:pt x="539" y="345"/>
                    </a:lnTo>
                    <a:lnTo>
                      <a:pt x="0" y="848"/>
                    </a:lnTo>
                    <a:lnTo>
                      <a:pt x="0" y="460"/>
                    </a:lnTo>
                    <a:lnTo>
                      <a:pt x="539" y="0"/>
                    </a:lnTo>
                    <a:close/>
                  </a:path>
                </a:pathLst>
              </a:custGeom>
              <a:solidFill>
                <a:srgbClr val="FFFF99"/>
              </a:solidFill>
              <a:ln w="12700">
                <a:solidFill>
                  <a:srgbClr val="C0504D"/>
                </a:solidFill>
                <a:round/>
                <a:headEnd/>
                <a:tailEnd/>
              </a:ln>
            </p:spPr>
            <p:txBody>
              <a:bodyPr/>
              <a:lstStyle/>
              <a:p>
                <a:endParaRPr lang="cs-CZ" dirty="0"/>
              </a:p>
            </p:txBody>
          </p:sp>
        </p:grpSp>
      </p:grpSp>
      <p:sp>
        <p:nvSpPr>
          <p:cNvPr id="11275" name="TextovéPole 126"/>
          <p:cNvSpPr txBox="1">
            <a:spLocks noChangeArrowheads="1"/>
          </p:cNvSpPr>
          <p:nvPr/>
        </p:nvSpPr>
        <p:spPr bwMode="auto">
          <a:xfrm>
            <a:off x="5238751" y="3357563"/>
            <a:ext cx="1857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b="1" dirty="0">
                <a:solidFill>
                  <a:srgbClr val="008080"/>
                </a:solidFill>
                <a:cs typeface="Arial" panose="020B0604020202020204" pitchFamily="34" charset="0"/>
              </a:rPr>
              <a:t>Globalizace</a:t>
            </a:r>
          </a:p>
        </p:txBody>
      </p:sp>
      <p:sp>
        <p:nvSpPr>
          <p:cNvPr id="11276" name="AutoShape 9"/>
          <p:cNvSpPr>
            <a:spLocks noChangeAspect="1" noChangeArrowheads="1"/>
          </p:cNvSpPr>
          <p:nvPr/>
        </p:nvSpPr>
        <p:spPr bwMode="auto">
          <a:xfrm>
            <a:off x="3503613" y="2349501"/>
            <a:ext cx="5205412"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cs-CZ" altLang="cs-CZ" dirty="0"/>
          </a:p>
        </p:txBody>
      </p:sp>
      <p:sp>
        <p:nvSpPr>
          <p:cNvPr id="11277" name="TextovéPole 34"/>
          <p:cNvSpPr txBox="1">
            <a:spLocks noChangeArrowheads="1"/>
          </p:cNvSpPr>
          <p:nvPr/>
        </p:nvSpPr>
        <p:spPr bwMode="auto">
          <a:xfrm>
            <a:off x="1738314" y="6149976"/>
            <a:ext cx="8929687" cy="708025"/>
          </a:xfrm>
          <a:prstGeom prst="rect">
            <a:avLst/>
          </a:prstGeom>
          <a:solidFill>
            <a:srgbClr val="008080"/>
          </a:solidFill>
          <a:ln>
            <a:noFill/>
          </a:ln>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sz="2000" b="1" dirty="0">
                <a:solidFill>
                  <a:srgbClr val="FFFF00"/>
                </a:solidFill>
              </a:rPr>
              <a:t>Vývojový cyklus maloobchodního trhu a životní cyklus druhů maloobchodu (MOJ)</a:t>
            </a:r>
          </a:p>
        </p:txBody>
      </p:sp>
      <p:pic>
        <p:nvPicPr>
          <p:cNvPr id="35" name="Obrázek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132190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838199" y="320156"/>
            <a:ext cx="8740515" cy="946980"/>
          </a:xfrm>
          <a:solidFill>
            <a:schemeClr val="accent6">
              <a:lumMod val="20000"/>
              <a:lumOff val="80000"/>
            </a:schemeClr>
          </a:solidFill>
        </p:spPr>
        <p:txBody>
          <a:bodyPr/>
          <a:lstStyle/>
          <a:p>
            <a:r>
              <a:rPr lang="cs-CZ" sz="2800" dirty="0">
                <a:solidFill>
                  <a:srgbClr val="008080"/>
                </a:solidFill>
                <a:latin typeface="Arial" charset="0"/>
                <a:cs typeface="Arial" charset="0"/>
              </a:rPr>
              <a:t>3. Základní pojmy strategického managementu</a:t>
            </a:r>
          </a:p>
        </p:txBody>
      </p:sp>
      <p:sp>
        <p:nvSpPr>
          <p:cNvPr id="40963" name="Zástupný symbol pro obsah 2"/>
          <p:cNvSpPr>
            <a:spLocks noGrp="1"/>
          </p:cNvSpPr>
          <p:nvPr>
            <p:ph sz="half" idx="1"/>
          </p:nvPr>
        </p:nvSpPr>
        <p:spPr>
          <a:xfrm>
            <a:off x="976952" y="1550926"/>
            <a:ext cx="4038600" cy="4987986"/>
          </a:xfrm>
          <a:solidFill>
            <a:srgbClr val="008080"/>
          </a:solidFill>
        </p:spPr>
        <p:txBody>
          <a:bodyPr/>
          <a:lstStyle/>
          <a:p>
            <a:pPr>
              <a:buClrTx/>
              <a:buFont typeface="Arial" charset="0"/>
              <a:buChar char="•"/>
            </a:pPr>
            <a:r>
              <a:rPr lang="cs-CZ" b="1" dirty="0">
                <a:solidFill>
                  <a:srgbClr val="FFFF66"/>
                </a:solidFill>
                <a:latin typeface="Arial" charset="0"/>
                <a:cs typeface="Arial" charset="0"/>
              </a:rPr>
              <a:t>Konkurenční výhoda</a:t>
            </a:r>
          </a:p>
          <a:p>
            <a:pPr>
              <a:buClrTx/>
              <a:buFont typeface="Arial" charset="0"/>
              <a:buChar char="•"/>
            </a:pPr>
            <a:r>
              <a:rPr lang="cs-CZ" b="1" dirty="0">
                <a:solidFill>
                  <a:srgbClr val="FFFF66"/>
                </a:solidFill>
                <a:latin typeface="Arial" charset="0"/>
                <a:cs typeface="Arial" charset="0"/>
              </a:rPr>
              <a:t>Stratégové</a:t>
            </a:r>
          </a:p>
          <a:p>
            <a:pPr>
              <a:buClrTx/>
              <a:buFont typeface="Arial" charset="0"/>
              <a:buChar char="•"/>
            </a:pPr>
            <a:r>
              <a:rPr lang="cs-CZ" b="1" dirty="0">
                <a:solidFill>
                  <a:srgbClr val="FFFF66"/>
                </a:solidFill>
                <a:latin typeface="Arial" charset="0"/>
                <a:cs typeface="Arial" charset="0"/>
              </a:rPr>
              <a:t>Vize</a:t>
            </a:r>
          </a:p>
          <a:p>
            <a:pPr>
              <a:buClrTx/>
              <a:buFont typeface="Arial" charset="0"/>
              <a:buChar char="•"/>
            </a:pPr>
            <a:r>
              <a:rPr lang="cs-CZ" b="1" dirty="0">
                <a:solidFill>
                  <a:srgbClr val="FFFF66"/>
                </a:solidFill>
                <a:latin typeface="Arial" charset="0"/>
                <a:cs typeface="Arial" charset="0"/>
              </a:rPr>
              <a:t>Mise - poslání</a:t>
            </a:r>
          </a:p>
          <a:p>
            <a:pPr>
              <a:buClrTx/>
              <a:buFont typeface="Arial" charset="0"/>
              <a:buChar char="•"/>
            </a:pPr>
            <a:r>
              <a:rPr lang="cs-CZ" b="1" dirty="0">
                <a:solidFill>
                  <a:srgbClr val="FFFF66"/>
                </a:solidFill>
                <a:latin typeface="Arial" charset="0"/>
                <a:cs typeface="Arial" charset="0"/>
              </a:rPr>
              <a:t>Externí příležitosti a externí hrozby</a:t>
            </a:r>
          </a:p>
          <a:p>
            <a:pPr>
              <a:buClrTx/>
              <a:buFont typeface="Arial" charset="0"/>
              <a:buChar char="•"/>
            </a:pPr>
            <a:r>
              <a:rPr lang="cs-CZ" b="1" dirty="0">
                <a:solidFill>
                  <a:srgbClr val="FFFF66"/>
                </a:solidFill>
                <a:latin typeface="Arial" charset="0"/>
                <a:cs typeface="Arial" charset="0"/>
              </a:rPr>
              <a:t>Interní silné stránky a slabé stránky</a:t>
            </a:r>
          </a:p>
          <a:p>
            <a:pPr>
              <a:buClrTx/>
              <a:buFont typeface="Arial" charset="0"/>
              <a:buChar char="•"/>
            </a:pPr>
            <a:r>
              <a:rPr lang="cs-CZ" b="1" dirty="0">
                <a:solidFill>
                  <a:srgbClr val="FFFF66"/>
                </a:solidFill>
                <a:latin typeface="Arial" charset="0"/>
                <a:cs typeface="Arial" charset="0"/>
              </a:rPr>
              <a:t>Cíle</a:t>
            </a:r>
          </a:p>
        </p:txBody>
      </p:sp>
      <p:sp>
        <p:nvSpPr>
          <p:cNvPr id="40964" name="Zástupný symbol pro obsah 3"/>
          <p:cNvSpPr>
            <a:spLocks noGrp="1"/>
          </p:cNvSpPr>
          <p:nvPr>
            <p:ph sz="half" idx="2"/>
          </p:nvPr>
        </p:nvSpPr>
        <p:spPr>
          <a:xfrm>
            <a:off x="6172200" y="1535374"/>
            <a:ext cx="4038600" cy="4525963"/>
          </a:xfrm>
          <a:solidFill>
            <a:srgbClr val="008080"/>
          </a:solidFill>
        </p:spPr>
        <p:txBody>
          <a:bodyPr/>
          <a:lstStyle/>
          <a:p>
            <a:pPr>
              <a:buClrTx/>
              <a:buFont typeface="Arial" charset="0"/>
              <a:buChar char="•"/>
            </a:pPr>
            <a:r>
              <a:rPr lang="cs-CZ" b="1" dirty="0">
                <a:solidFill>
                  <a:srgbClr val="FFFF66"/>
                </a:solidFill>
                <a:latin typeface="Arial" charset="0"/>
                <a:cs typeface="Arial" charset="0"/>
              </a:rPr>
              <a:t>Strategie</a:t>
            </a:r>
          </a:p>
          <a:p>
            <a:pPr>
              <a:buClrTx/>
              <a:buFont typeface="Arial" charset="0"/>
              <a:buChar char="•"/>
            </a:pPr>
            <a:r>
              <a:rPr lang="cs-CZ" b="1" dirty="0">
                <a:solidFill>
                  <a:srgbClr val="FFFF66"/>
                </a:solidFill>
                <a:latin typeface="Arial" charset="0"/>
                <a:cs typeface="Arial" charset="0"/>
              </a:rPr>
              <a:t>Roční cíle</a:t>
            </a:r>
          </a:p>
          <a:p>
            <a:pPr>
              <a:buClrTx/>
              <a:buFont typeface="Arial" charset="0"/>
              <a:buChar char="•"/>
            </a:pPr>
            <a:r>
              <a:rPr lang="cs-CZ" b="1" dirty="0">
                <a:solidFill>
                  <a:srgbClr val="FFFF66"/>
                </a:solidFill>
                <a:latin typeface="Arial" charset="0"/>
                <a:cs typeface="Arial" charset="0"/>
              </a:rPr>
              <a:t>Politiky</a:t>
            </a:r>
          </a:p>
          <a:p>
            <a:pPr>
              <a:buClrTx/>
              <a:buFont typeface="Arial" charset="0"/>
              <a:buChar char="•"/>
            </a:pPr>
            <a:r>
              <a:rPr lang="cs-CZ" b="1" dirty="0">
                <a:solidFill>
                  <a:srgbClr val="FFFF66"/>
                </a:solidFill>
                <a:latin typeface="Arial" charset="0"/>
                <a:cs typeface="Arial" charset="0"/>
              </a:rPr>
              <a:t>Přínosy</a:t>
            </a:r>
          </a:p>
          <a:p>
            <a:pPr>
              <a:buClrTx/>
              <a:buFont typeface="Arial" charset="0"/>
              <a:buChar char="•"/>
            </a:pPr>
            <a:endParaRPr lang="cs-CZ" b="1" dirty="0">
              <a:solidFill>
                <a:srgbClr val="FFFF66"/>
              </a:solidFill>
              <a:latin typeface="Arial" charset="0"/>
              <a:cs typeface="Arial" charset="0"/>
            </a:endParaRPr>
          </a:p>
          <a:p>
            <a:pPr>
              <a:buClrTx/>
              <a:buFont typeface="Arial" charset="0"/>
              <a:buChar char="•"/>
            </a:pPr>
            <a:endParaRPr lang="cs-CZ" b="1" dirty="0">
              <a:solidFill>
                <a:srgbClr val="FFFF66"/>
              </a:solidFill>
              <a:latin typeface="Arial" charset="0"/>
              <a:cs typeface="Arial" charset="0"/>
            </a:endParaRPr>
          </a:p>
          <a:p>
            <a:pPr>
              <a:buClrTx/>
              <a:buFont typeface="Arial" charset="0"/>
              <a:buChar char="•"/>
            </a:pPr>
            <a:r>
              <a:rPr lang="cs-CZ" b="1" dirty="0">
                <a:solidFill>
                  <a:srgbClr val="FFFF66"/>
                </a:solidFill>
                <a:latin typeface="Arial" charset="0"/>
                <a:cs typeface="Arial" charset="0"/>
              </a:rPr>
              <a:t>Podívejme se na ně:</a:t>
            </a:r>
          </a:p>
        </p:txBody>
      </p:sp>
      <p:sp>
        <p:nvSpPr>
          <p:cNvPr id="40965" name="Zástupný symbol pro číslo snímk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8E45FEA-3456-4F07-8100-0602A657C1F0}" type="slidenum">
              <a:rPr lang="en-US" smtClean="0">
                <a:latin typeface="Arial" charset="0"/>
              </a:rPr>
              <a:pPr eaLnBrk="1" hangingPunct="1"/>
              <a:t>21</a:t>
            </a:fld>
            <a:endParaRPr lang="en-US" dirty="0">
              <a:latin typeface="Arial" charset="0"/>
            </a:endParaRPr>
          </a:p>
        </p:txBody>
      </p:sp>
      <p:sp>
        <p:nvSpPr>
          <p:cNvPr id="2" name="Šipka doprava 1"/>
          <p:cNvSpPr/>
          <p:nvPr/>
        </p:nvSpPr>
        <p:spPr>
          <a:xfrm>
            <a:off x="6483339" y="3740119"/>
            <a:ext cx="2286000" cy="60960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94272"/>
            <a:ext cx="1464833" cy="1127893"/>
          </a:xfrm>
          <a:prstGeom prst="rect">
            <a:avLst/>
          </a:prstGeom>
        </p:spPr>
      </p:pic>
    </p:spTree>
    <p:extLst>
      <p:ext uri="{BB962C8B-B14F-4D97-AF65-F5344CB8AC3E}">
        <p14:creationId xmlns:p14="http://schemas.microsoft.com/office/powerpoint/2010/main" val="207985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3188"/>
            <a:ext cx="7772400" cy="902010"/>
          </a:xfrm>
          <a:solidFill>
            <a:schemeClr val="accent6">
              <a:lumMod val="20000"/>
              <a:lumOff val="80000"/>
            </a:schemeClr>
          </a:solidFill>
        </p:spPr>
        <p:txBody>
          <a:bodyPr rtlCol="0">
            <a:noAutofit/>
          </a:bodyPr>
          <a:lstStyle/>
          <a:p>
            <a:pPr>
              <a:defRPr/>
            </a:pPr>
            <a:r>
              <a:rPr lang="cs-CZ" sz="3200" b="1" dirty="0">
                <a:solidFill>
                  <a:srgbClr val="008080"/>
                </a:solidFill>
              </a:rPr>
              <a:t>Základní pojmy strategického managementu</a:t>
            </a:r>
            <a:endParaRPr lang="en-US" sz="3200" b="1" dirty="0">
              <a:solidFill>
                <a:srgbClr val="008080"/>
              </a:solidFill>
            </a:endParaRPr>
          </a:p>
        </p:txBody>
      </p:sp>
      <p:sp>
        <p:nvSpPr>
          <p:cNvPr id="41987" name="Content Placeholder 2"/>
          <p:cNvSpPr>
            <a:spLocks noGrp="1"/>
          </p:cNvSpPr>
          <p:nvPr>
            <p:ph sz="half" idx="1"/>
          </p:nvPr>
        </p:nvSpPr>
        <p:spPr>
          <a:xfrm>
            <a:off x="838200" y="2665075"/>
            <a:ext cx="5181600" cy="2011857"/>
          </a:xfrm>
          <a:solidFill>
            <a:srgbClr val="008080"/>
          </a:solidFill>
        </p:spPr>
        <p:txBody>
          <a:bodyPr/>
          <a:lstStyle/>
          <a:p>
            <a:pPr marL="0" indent="0">
              <a:buNone/>
            </a:pPr>
            <a:r>
              <a:rPr lang="cs-CZ" b="1" dirty="0">
                <a:solidFill>
                  <a:srgbClr val="CCECFF"/>
                </a:solidFill>
                <a:latin typeface="Arial" charset="0"/>
                <a:cs typeface="Arial" charset="0"/>
              </a:rPr>
              <a:t>Konkurenční výhoda</a:t>
            </a:r>
            <a:endParaRPr lang="en-US" dirty="0">
              <a:solidFill>
                <a:srgbClr val="CCECFF"/>
              </a:solidFill>
              <a:latin typeface="Arial" charset="0"/>
              <a:cs typeface="Arial" charset="0"/>
            </a:endParaRPr>
          </a:p>
          <a:p>
            <a:pPr lvl="1" eaLnBrk="1" hangingPunct="1">
              <a:buFont typeface="Arial" charset="0"/>
              <a:buChar char="•"/>
            </a:pPr>
            <a:r>
              <a:rPr lang="cs-CZ" b="1" dirty="0">
                <a:solidFill>
                  <a:srgbClr val="FFFF66"/>
                </a:solidFill>
                <a:latin typeface="Arial" charset="0"/>
                <a:cs typeface="Arial" charset="0"/>
              </a:rPr>
              <a:t>cokoli, co firma dělá obzvláště dobře ve srovnání se svými konkurenty</a:t>
            </a:r>
            <a:endParaRPr lang="en-US" b="1" dirty="0">
              <a:solidFill>
                <a:srgbClr val="FFFF66"/>
              </a:solidFill>
              <a:latin typeface="Arial" charset="0"/>
              <a:cs typeface="Arial" charset="0"/>
            </a:endParaRPr>
          </a:p>
        </p:txBody>
      </p:sp>
      <p:sp>
        <p:nvSpPr>
          <p:cNvPr id="41988" name="Content Placeholder 3"/>
          <p:cNvSpPr>
            <a:spLocks noGrp="1"/>
          </p:cNvSpPr>
          <p:nvPr>
            <p:ph sz="half" idx="2"/>
          </p:nvPr>
        </p:nvSpPr>
        <p:spPr>
          <a:xfrm>
            <a:off x="6486993" y="2657826"/>
            <a:ext cx="5181600" cy="2731385"/>
          </a:xfrm>
          <a:solidFill>
            <a:srgbClr val="008080"/>
          </a:solidFill>
        </p:spPr>
        <p:txBody>
          <a:bodyPr/>
          <a:lstStyle/>
          <a:p>
            <a:pPr marL="0" indent="0">
              <a:buNone/>
            </a:pPr>
            <a:r>
              <a:rPr lang="cs-CZ" b="1" dirty="0">
                <a:solidFill>
                  <a:srgbClr val="CCECFF"/>
                </a:solidFill>
                <a:latin typeface="Arial" charset="0"/>
                <a:cs typeface="Arial" charset="0"/>
              </a:rPr>
              <a:t>Stratégové</a:t>
            </a:r>
            <a:r>
              <a:rPr lang="en-US" dirty="0">
                <a:solidFill>
                  <a:srgbClr val="CCECFF"/>
                </a:solidFill>
                <a:latin typeface="Arial" charset="0"/>
                <a:cs typeface="Arial" charset="0"/>
              </a:rPr>
              <a:t> </a:t>
            </a:r>
          </a:p>
          <a:p>
            <a:pPr lvl="1" eaLnBrk="1" hangingPunct="1">
              <a:buFont typeface="Arial" charset="0"/>
              <a:buChar char="•"/>
            </a:pPr>
            <a:r>
              <a:rPr lang="cs-CZ" b="1" dirty="0">
                <a:solidFill>
                  <a:srgbClr val="FFFF66"/>
                </a:solidFill>
                <a:latin typeface="Arial" charset="0"/>
                <a:cs typeface="Arial" charset="0"/>
              </a:rPr>
              <a:t>Jednotlivci, kteří jsou nejvíce odpovědni za úspěch či neúspěchy a selhání organizace</a:t>
            </a:r>
          </a:p>
          <a:p>
            <a:pPr marL="457200" lvl="1" indent="0">
              <a:buNone/>
            </a:pPr>
            <a:r>
              <a:rPr lang="cs-CZ" sz="2000" b="1" dirty="0">
                <a:solidFill>
                  <a:srgbClr val="CCFFFF"/>
                </a:solidFill>
                <a:latin typeface="Arial" charset="0"/>
                <a:cs typeface="Arial" charset="0"/>
              </a:rPr>
              <a:t>(= za dosažení konkurenční výhody.)</a:t>
            </a:r>
            <a:endParaRPr lang="en-US" sz="2000" b="1" dirty="0">
              <a:solidFill>
                <a:srgbClr val="CCFFFF"/>
              </a:solidFill>
              <a:latin typeface="Arial" charset="0"/>
              <a:cs typeface="Arial" charset="0"/>
            </a:endParaRPr>
          </a:p>
        </p:txBody>
      </p:sp>
      <p:sp>
        <p:nvSpPr>
          <p:cNvPr id="4198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8A2BCE9-72D6-4FA3-8369-8BEA31468A8C}" type="slidenum">
              <a:rPr lang="en-US" smtClean="0">
                <a:latin typeface="Arial" charset="0"/>
              </a:rPr>
              <a:pPr eaLnBrk="1" hangingPunct="1"/>
              <a:t>22</a:t>
            </a:fld>
            <a:endParaRPr lang="en-US" dirty="0">
              <a:latin typeface="Arial" charset="0"/>
            </a:endParaRP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3970877521"/>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2400" cy="1325563"/>
          </a:xfrm>
          <a:solidFill>
            <a:schemeClr val="accent6">
              <a:lumMod val="20000"/>
              <a:lumOff val="80000"/>
            </a:schemeClr>
          </a:solidFill>
        </p:spPr>
        <p:txBody>
          <a:bodyPr rtlCol="0">
            <a:noAutofit/>
          </a:bodyPr>
          <a:lstStyle/>
          <a:p>
            <a:pPr>
              <a:defRPr/>
            </a:pPr>
            <a:r>
              <a:rPr lang="cs-CZ" sz="3200" b="1" dirty="0">
                <a:solidFill>
                  <a:srgbClr val="008080"/>
                </a:solidFill>
                <a:ea typeface="+mj-ea"/>
              </a:rPr>
              <a:t>Základní pojmy strategického managementu</a:t>
            </a:r>
            <a:endParaRPr lang="en-US" sz="3200" b="1" dirty="0">
              <a:solidFill>
                <a:srgbClr val="008080"/>
              </a:solidFill>
              <a:ea typeface="+mj-ea"/>
            </a:endParaRPr>
          </a:p>
        </p:txBody>
      </p:sp>
      <p:sp>
        <p:nvSpPr>
          <p:cNvPr id="43011" name="Content Placeholder 2"/>
          <p:cNvSpPr>
            <a:spLocks noGrp="1"/>
          </p:cNvSpPr>
          <p:nvPr>
            <p:ph idx="1"/>
          </p:nvPr>
        </p:nvSpPr>
        <p:spPr>
          <a:xfrm>
            <a:off x="609600" y="2311517"/>
            <a:ext cx="8229600" cy="3429000"/>
          </a:xfrm>
          <a:solidFill>
            <a:srgbClr val="008080"/>
          </a:solidFill>
        </p:spPr>
        <p:txBody>
          <a:bodyPr/>
          <a:lstStyle/>
          <a:p>
            <a:pPr eaLnBrk="1" hangingPunct="1">
              <a:buFont typeface="Arial" charset="0"/>
              <a:buChar char="•"/>
            </a:pPr>
            <a:r>
              <a:rPr lang="cs-CZ" b="1" dirty="0">
                <a:solidFill>
                  <a:srgbClr val="CCECFF"/>
                </a:solidFill>
                <a:latin typeface="Arial" charset="0"/>
                <a:cs typeface="Arial" charset="0"/>
              </a:rPr>
              <a:t>VIZE </a:t>
            </a:r>
            <a:r>
              <a:rPr lang="cs-CZ" b="1" dirty="0">
                <a:solidFill>
                  <a:srgbClr val="FFFF00"/>
                </a:solidFill>
                <a:latin typeface="Arial" charset="0"/>
                <a:cs typeface="Arial" charset="0"/>
              </a:rPr>
              <a:t>– prohlášení o vizi (</a:t>
            </a:r>
            <a:r>
              <a:rPr lang="en-US" b="1" dirty="0">
                <a:solidFill>
                  <a:srgbClr val="FFFF00"/>
                </a:solidFill>
                <a:latin typeface="Arial" charset="0"/>
                <a:cs typeface="Arial" charset="0"/>
              </a:rPr>
              <a:t>Vision statement</a:t>
            </a:r>
            <a:r>
              <a:rPr lang="cs-CZ" b="1" dirty="0">
                <a:solidFill>
                  <a:srgbClr val="FFFF00"/>
                </a:solidFill>
                <a:latin typeface="Arial" charset="0"/>
                <a:cs typeface="Arial" charset="0"/>
              </a:rPr>
              <a:t>)</a:t>
            </a:r>
            <a:r>
              <a:rPr lang="en-US" b="1" dirty="0">
                <a:solidFill>
                  <a:srgbClr val="FFFF00"/>
                </a:solidFill>
                <a:latin typeface="Arial" charset="0"/>
                <a:cs typeface="Arial" charset="0"/>
              </a:rPr>
              <a:t> </a:t>
            </a:r>
          </a:p>
          <a:p>
            <a:pPr lvl="1" eaLnBrk="1" hangingPunct="1">
              <a:buFont typeface="Arial" charset="0"/>
              <a:buChar char="•"/>
            </a:pPr>
            <a:r>
              <a:rPr lang="cs-CZ" dirty="0">
                <a:solidFill>
                  <a:srgbClr val="FFFF00"/>
                </a:solidFill>
                <a:latin typeface="Arial" charset="0"/>
                <a:cs typeface="Arial" charset="0"/>
              </a:rPr>
              <a:t>Odpovídá  na otázku:</a:t>
            </a:r>
          </a:p>
          <a:p>
            <a:pPr marL="457200" lvl="1" indent="0">
              <a:buNone/>
            </a:pPr>
            <a:r>
              <a:rPr lang="cs-CZ" sz="2800" b="1" dirty="0">
                <a:solidFill>
                  <a:srgbClr val="FFFF00"/>
                </a:solidFill>
                <a:latin typeface="Arial" charset="0"/>
                <a:cs typeface="Arial" charset="0"/>
              </a:rPr>
              <a:t>	</a:t>
            </a:r>
            <a:r>
              <a:rPr lang="cs-CZ" sz="2800" dirty="0">
                <a:solidFill>
                  <a:srgbClr val="FFFF00"/>
                </a:solidFill>
                <a:latin typeface="Arial" charset="0"/>
                <a:cs typeface="Arial" charset="0"/>
              </a:rPr>
              <a:t>„</a:t>
            </a:r>
            <a:r>
              <a:rPr lang="cs-CZ" sz="2800" b="1" dirty="0">
                <a:solidFill>
                  <a:srgbClr val="FFFF00"/>
                </a:solidFill>
                <a:latin typeface="Arial" charset="0"/>
                <a:cs typeface="Arial" charset="0"/>
              </a:rPr>
              <a:t>Čím se chceme stát? Kým chceme být?“</a:t>
            </a:r>
          </a:p>
          <a:p>
            <a:pPr lvl="1" eaLnBrk="1" hangingPunct="1">
              <a:buFont typeface="Arial" charset="0"/>
              <a:buChar char="•"/>
            </a:pPr>
            <a:endParaRPr lang="cs-CZ" dirty="0">
              <a:solidFill>
                <a:srgbClr val="FFFF00"/>
              </a:solidFill>
              <a:latin typeface="Arial" charset="0"/>
              <a:cs typeface="Arial" charset="0"/>
            </a:endParaRPr>
          </a:p>
          <a:p>
            <a:pPr lvl="1" eaLnBrk="1" hangingPunct="1">
              <a:buFont typeface="Arial" charset="0"/>
              <a:buChar char="•"/>
            </a:pPr>
            <a:r>
              <a:rPr lang="cs-CZ" b="1" dirty="0">
                <a:solidFill>
                  <a:srgbClr val="FFFF00"/>
                </a:solidFill>
                <a:latin typeface="Arial" charset="0"/>
                <a:cs typeface="Arial" charset="0"/>
              </a:rPr>
              <a:t>Často se považuje za první krok ve strategickém plánování.</a:t>
            </a:r>
          </a:p>
          <a:p>
            <a:pPr lvl="1" eaLnBrk="1" hangingPunct="1">
              <a:buFont typeface="Arial" charset="0"/>
              <a:buChar char="•"/>
            </a:pPr>
            <a:endParaRPr lang="en-US" dirty="0">
              <a:latin typeface="Arial" charset="0"/>
              <a:cs typeface="Arial" charset="0"/>
            </a:endParaRPr>
          </a:p>
        </p:txBody>
      </p:sp>
      <p:sp>
        <p:nvSpPr>
          <p:cNvPr id="430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E5B8541-0624-4353-863E-C08E51AED6F5}" type="slidenum">
              <a:rPr lang="en-US" smtClean="0">
                <a:latin typeface="Arial" charset="0"/>
              </a:rPr>
              <a:pPr eaLnBrk="1" hangingPunct="1"/>
              <a:t>23</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2236" y="463959"/>
            <a:ext cx="1464833" cy="1127893"/>
          </a:xfrm>
          <a:prstGeom prst="rect">
            <a:avLst/>
          </a:prstGeom>
        </p:spPr>
      </p:pic>
    </p:spTree>
    <p:extLst>
      <p:ext uri="{BB962C8B-B14F-4D97-AF65-F5344CB8AC3E}">
        <p14:creationId xmlns:p14="http://schemas.microsoft.com/office/powerpoint/2010/main" val="259465665"/>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350770" cy="834088"/>
          </a:xfrm>
          <a:solidFill>
            <a:schemeClr val="accent6">
              <a:lumMod val="20000"/>
              <a:lumOff val="80000"/>
            </a:schemeClr>
          </a:solidFill>
        </p:spPr>
        <p:txBody>
          <a:bodyPr rtlCol="0">
            <a:noAutofit/>
          </a:bodyPr>
          <a:lstStyle/>
          <a:p>
            <a:pPr algn="ctr">
              <a:defRPr/>
            </a:pPr>
            <a:r>
              <a:rPr lang="cs-CZ" sz="3200" b="1" dirty="0">
                <a:solidFill>
                  <a:srgbClr val="008080"/>
                </a:solidFill>
              </a:rPr>
              <a:t>Základní termíny strategického managementu</a:t>
            </a:r>
            <a:endParaRPr lang="en-US" sz="3200" b="1" dirty="0">
              <a:solidFill>
                <a:srgbClr val="008080"/>
              </a:solidFill>
            </a:endParaRPr>
          </a:p>
        </p:txBody>
      </p:sp>
      <p:sp>
        <p:nvSpPr>
          <p:cNvPr id="44035" name="Content Placeholder 2"/>
          <p:cNvSpPr>
            <a:spLocks noGrp="1"/>
          </p:cNvSpPr>
          <p:nvPr>
            <p:ph idx="1"/>
          </p:nvPr>
        </p:nvSpPr>
        <p:spPr>
          <a:xfrm>
            <a:off x="838200" y="1945547"/>
            <a:ext cx="10515600" cy="3585824"/>
          </a:xfrm>
          <a:solidFill>
            <a:srgbClr val="008080"/>
          </a:solidFill>
        </p:spPr>
        <p:txBody>
          <a:bodyPr/>
          <a:lstStyle/>
          <a:p>
            <a:pPr eaLnBrk="1" hangingPunct="1">
              <a:buFont typeface="Arial" charset="0"/>
              <a:buChar char="•"/>
            </a:pPr>
            <a:r>
              <a:rPr lang="cs-CZ" b="1" dirty="0">
                <a:solidFill>
                  <a:srgbClr val="CCECFF"/>
                </a:solidFill>
                <a:latin typeface="Arial" charset="0"/>
                <a:cs typeface="Arial" charset="0"/>
              </a:rPr>
              <a:t>Poslání</a:t>
            </a:r>
            <a:r>
              <a:rPr lang="cs-CZ" b="1" dirty="0">
                <a:solidFill>
                  <a:srgbClr val="FFFF66"/>
                </a:solidFill>
                <a:latin typeface="Arial" charset="0"/>
                <a:cs typeface="Arial" charset="0"/>
              </a:rPr>
              <a:t> – prohlášení o MISI </a:t>
            </a:r>
            <a:r>
              <a:rPr lang="cs-CZ" sz="2000" b="1" dirty="0">
                <a:solidFill>
                  <a:srgbClr val="FFFF66"/>
                </a:solidFill>
                <a:latin typeface="Arial" charset="0"/>
                <a:cs typeface="Arial" charset="0"/>
              </a:rPr>
              <a:t>(</a:t>
            </a:r>
            <a:r>
              <a:rPr lang="en-US" sz="2000" b="1" dirty="0">
                <a:solidFill>
                  <a:srgbClr val="FFFF66"/>
                </a:solidFill>
                <a:latin typeface="Arial" charset="0"/>
                <a:cs typeface="Arial" charset="0"/>
              </a:rPr>
              <a:t>Mission statement</a:t>
            </a:r>
            <a:r>
              <a:rPr lang="cs-CZ" sz="2000" b="1" dirty="0">
                <a:solidFill>
                  <a:srgbClr val="FFFF66"/>
                </a:solidFill>
                <a:latin typeface="Arial" charset="0"/>
                <a:cs typeface="Arial" charset="0"/>
              </a:rPr>
              <a:t>)</a:t>
            </a:r>
            <a:r>
              <a:rPr lang="en-US" sz="2000" b="1" dirty="0">
                <a:solidFill>
                  <a:srgbClr val="FFFF66"/>
                </a:solidFill>
                <a:latin typeface="Arial" charset="0"/>
                <a:cs typeface="Arial" charset="0"/>
              </a:rPr>
              <a:t> </a:t>
            </a:r>
          </a:p>
          <a:p>
            <a:pPr lvl="1" eaLnBrk="1" hangingPunct="1">
              <a:buFont typeface="Arial" charset="0"/>
              <a:buChar char="•"/>
            </a:pPr>
            <a:r>
              <a:rPr lang="cs-CZ" b="1" dirty="0">
                <a:solidFill>
                  <a:srgbClr val="FFFF66"/>
                </a:solidFill>
                <a:latin typeface="Arial" charset="0"/>
                <a:cs typeface="Arial" charset="0"/>
              </a:rPr>
              <a:t>Prohlášení o </a:t>
            </a:r>
            <a:r>
              <a:rPr lang="cs-CZ" b="1" dirty="0">
                <a:solidFill>
                  <a:srgbClr val="CCECFF"/>
                </a:solidFill>
                <a:latin typeface="Arial" charset="0"/>
                <a:cs typeface="Arial" charset="0"/>
              </a:rPr>
              <a:t>účelu</a:t>
            </a:r>
            <a:r>
              <a:rPr lang="cs-CZ" b="1" dirty="0">
                <a:solidFill>
                  <a:srgbClr val="FFFF66"/>
                </a:solidFill>
                <a:latin typeface="Arial" charset="0"/>
                <a:cs typeface="Arial" charset="0"/>
              </a:rPr>
              <a:t>, kterým se jeden podnik odlišuje od jiných.</a:t>
            </a:r>
          </a:p>
          <a:p>
            <a:pPr lvl="1" eaLnBrk="1" hangingPunct="1">
              <a:buFont typeface="Arial" charset="0"/>
              <a:buChar char="•"/>
            </a:pPr>
            <a:r>
              <a:rPr lang="cs-CZ" b="1" dirty="0">
                <a:solidFill>
                  <a:srgbClr val="FFFF66"/>
                </a:solidFill>
                <a:latin typeface="Arial" charset="0"/>
                <a:cs typeface="Arial" charset="0"/>
              </a:rPr>
              <a:t>Identifikuje </a:t>
            </a:r>
            <a:r>
              <a:rPr lang="cs-CZ" b="1" dirty="0">
                <a:solidFill>
                  <a:srgbClr val="CCECFF"/>
                </a:solidFill>
                <a:latin typeface="Arial" charset="0"/>
                <a:cs typeface="Arial" charset="0"/>
              </a:rPr>
              <a:t>rozsah, oblast a zaměření firemních operací </a:t>
            </a:r>
            <a:r>
              <a:rPr lang="cs-CZ" b="1" dirty="0">
                <a:solidFill>
                  <a:srgbClr val="FFFF66"/>
                </a:solidFill>
                <a:latin typeface="Arial" charset="0"/>
                <a:cs typeface="Arial" charset="0"/>
              </a:rPr>
              <a:t>týkajících se produktu a trhu.</a:t>
            </a:r>
          </a:p>
          <a:p>
            <a:pPr lvl="1" eaLnBrk="1" hangingPunct="1">
              <a:buFont typeface="Arial" charset="0"/>
              <a:buChar char="•"/>
            </a:pPr>
            <a:r>
              <a:rPr lang="cs-CZ" b="1" dirty="0">
                <a:solidFill>
                  <a:srgbClr val="FFFF66"/>
                </a:solidFill>
                <a:latin typeface="Arial" charset="0"/>
                <a:cs typeface="Arial" charset="0"/>
              </a:rPr>
              <a:t>Odpovídá na otázku, před kterou stojí všichni stratégové: </a:t>
            </a:r>
          </a:p>
          <a:p>
            <a:pPr lvl="1" eaLnBrk="1" hangingPunct="1">
              <a:buFont typeface="Arial" charset="0"/>
              <a:buNone/>
            </a:pPr>
            <a:r>
              <a:rPr lang="cs-CZ" dirty="0">
                <a:solidFill>
                  <a:srgbClr val="FFFF66"/>
                </a:solidFill>
                <a:latin typeface="Arial" charset="0"/>
                <a:cs typeface="Arial" charset="0"/>
              </a:rPr>
              <a:t>	„</a:t>
            </a:r>
            <a:r>
              <a:rPr lang="cs-CZ" sz="2800" b="1" dirty="0">
                <a:solidFill>
                  <a:srgbClr val="CCECFF"/>
                </a:solidFill>
                <a:latin typeface="Arial" charset="0"/>
                <a:cs typeface="Arial" charset="0"/>
              </a:rPr>
              <a:t>Co je předmětem našeho podnikání</a:t>
            </a:r>
            <a:r>
              <a:rPr lang="cs-CZ" dirty="0">
                <a:solidFill>
                  <a:srgbClr val="FFFF66"/>
                </a:solidFill>
                <a:latin typeface="Arial" charset="0"/>
                <a:cs typeface="Arial" charset="0"/>
              </a:rPr>
              <a:t>?“</a:t>
            </a:r>
          </a:p>
          <a:p>
            <a:pPr lvl="1" eaLnBrk="1" hangingPunct="1">
              <a:buFont typeface="Arial" charset="0"/>
              <a:buNone/>
            </a:pPr>
            <a:r>
              <a:rPr lang="cs-CZ" b="1" dirty="0">
                <a:solidFill>
                  <a:srgbClr val="FFFF66"/>
                </a:solidFill>
                <a:latin typeface="Arial" charset="0"/>
                <a:cs typeface="Arial" charset="0"/>
              </a:rPr>
              <a:t>Vymezení poslání – užší, širší</a:t>
            </a:r>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AF189FD-7AD7-4CBF-A02E-56DDE9E6A024}" type="slidenum">
              <a:rPr lang="en-US" smtClean="0">
                <a:latin typeface="Arial" charset="0"/>
              </a:rPr>
              <a:pPr eaLnBrk="1" hangingPunct="1"/>
              <a:t>24</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2236" y="418988"/>
            <a:ext cx="1464833" cy="1127893"/>
          </a:xfrm>
          <a:prstGeom prst="rect">
            <a:avLst/>
          </a:prstGeom>
        </p:spPr>
      </p:pic>
    </p:spTree>
    <p:extLst>
      <p:ext uri="{BB962C8B-B14F-4D97-AF65-F5344CB8AC3E}">
        <p14:creationId xmlns:p14="http://schemas.microsoft.com/office/powerpoint/2010/main" val="2744799994"/>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656" y="197478"/>
            <a:ext cx="7809875" cy="877105"/>
          </a:xfrm>
          <a:solidFill>
            <a:schemeClr val="accent6">
              <a:lumMod val="20000"/>
              <a:lumOff val="80000"/>
            </a:schemeClr>
          </a:solidFill>
        </p:spPr>
        <p:txBody>
          <a:bodyPr rtlCol="0">
            <a:noAutofit/>
          </a:bodyPr>
          <a:lstStyle/>
          <a:p>
            <a:pPr>
              <a:defRPr/>
            </a:pPr>
            <a:r>
              <a:rPr lang="cs-CZ" sz="3200" b="1" dirty="0">
                <a:solidFill>
                  <a:srgbClr val="008080"/>
                </a:solidFill>
              </a:rPr>
              <a:t>Základní pojmy strategického managementu</a:t>
            </a:r>
            <a:endParaRPr lang="en-US" sz="3200" b="1" dirty="0">
              <a:solidFill>
                <a:srgbClr val="008080"/>
              </a:solidFill>
            </a:endParaRPr>
          </a:p>
        </p:txBody>
      </p:sp>
      <p:sp>
        <p:nvSpPr>
          <p:cNvPr id="45059" name="Content Placeholder 2"/>
          <p:cNvSpPr>
            <a:spLocks noGrp="1"/>
          </p:cNvSpPr>
          <p:nvPr>
            <p:ph idx="1"/>
          </p:nvPr>
        </p:nvSpPr>
        <p:spPr>
          <a:xfrm>
            <a:off x="524656" y="1333501"/>
            <a:ext cx="9686144" cy="4868863"/>
          </a:xfrm>
          <a:solidFill>
            <a:srgbClr val="008080"/>
          </a:solidFill>
        </p:spPr>
        <p:txBody>
          <a:bodyPr/>
          <a:lstStyle/>
          <a:p>
            <a:pPr eaLnBrk="1" hangingPunct="1">
              <a:buFont typeface="Arial" charset="0"/>
              <a:buChar char="•"/>
            </a:pPr>
            <a:r>
              <a:rPr lang="cs-CZ" b="1" dirty="0">
                <a:solidFill>
                  <a:srgbClr val="CCFFFF"/>
                </a:solidFill>
                <a:latin typeface="Arial" charset="0"/>
                <a:cs typeface="Arial" charset="0"/>
              </a:rPr>
              <a:t>Externí příležitosti a externí hrozby</a:t>
            </a:r>
            <a:r>
              <a:rPr lang="en-US" b="1" dirty="0">
                <a:solidFill>
                  <a:srgbClr val="CCFFFF"/>
                </a:solidFill>
                <a:latin typeface="Arial" charset="0"/>
                <a:cs typeface="Arial" charset="0"/>
              </a:rPr>
              <a:t> </a:t>
            </a:r>
            <a:endParaRPr lang="cs-CZ" b="1" dirty="0">
              <a:solidFill>
                <a:srgbClr val="CCFFFF"/>
              </a:solidFill>
              <a:latin typeface="Arial" charset="0"/>
              <a:cs typeface="Arial" charset="0"/>
            </a:endParaRPr>
          </a:p>
          <a:p>
            <a:pPr lvl="1" eaLnBrk="1" hangingPunct="1">
              <a:buFont typeface="Arial" charset="0"/>
              <a:buChar char="•"/>
            </a:pPr>
            <a:r>
              <a:rPr lang="cs-CZ" b="1" dirty="0">
                <a:solidFill>
                  <a:srgbClr val="FFFF00"/>
                </a:solidFill>
                <a:latin typeface="Arial" charset="0"/>
                <a:cs typeface="Arial" charset="0"/>
              </a:rPr>
              <a:t>Týkají se ekonomických, sociálních, kulturních, demografických, environmentálních, politických, legislativních technologických a konkurenčních trendů a událostí, které by mohly významně prospívat nebo škodit organizaci v budoucnosti.</a:t>
            </a:r>
          </a:p>
          <a:p>
            <a:pPr lvl="1" eaLnBrk="1" hangingPunct="1">
              <a:buFont typeface="Arial" charset="0"/>
              <a:buChar char="•"/>
            </a:pPr>
            <a:endParaRPr lang="cs-CZ" dirty="0">
              <a:solidFill>
                <a:srgbClr val="FFFF66"/>
              </a:solidFill>
              <a:latin typeface="Arial" charset="0"/>
              <a:cs typeface="Arial" charset="0"/>
            </a:endParaRPr>
          </a:p>
          <a:p>
            <a:pPr eaLnBrk="1" hangingPunct="1">
              <a:buFont typeface="Arial" charset="0"/>
              <a:buChar char="•"/>
            </a:pPr>
            <a:r>
              <a:rPr lang="cs-CZ" b="1" dirty="0">
                <a:solidFill>
                  <a:srgbClr val="CCFFFF"/>
                </a:solidFill>
                <a:latin typeface="Arial" charset="0"/>
                <a:cs typeface="Arial" charset="0"/>
              </a:rPr>
              <a:t>Vnitřní silné</a:t>
            </a:r>
            <a:r>
              <a:rPr lang="en-US" b="1" dirty="0">
                <a:solidFill>
                  <a:srgbClr val="CCFFFF"/>
                </a:solidFill>
                <a:latin typeface="Arial" charset="0"/>
                <a:cs typeface="Arial" charset="0"/>
              </a:rPr>
              <a:t> </a:t>
            </a:r>
            <a:r>
              <a:rPr lang="cs-CZ" b="1" dirty="0">
                <a:solidFill>
                  <a:srgbClr val="CCFFFF"/>
                </a:solidFill>
                <a:latin typeface="Arial" charset="0"/>
                <a:cs typeface="Arial" charset="0"/>
              </a:rPr>
              <a:t>a vnitřní slabé stránky</a:t>
            </a:r>
            <a:endParaRPr lang="en-US" b="1" dirty="0">
              <a:solidFill>
                <a:srgbClr val="CCFFFF"/>
              </a:solidFill>
              <a:latin typeface="Arial" charset="0"/>
              <a:cs typeface="Arial" charset="0"/>
            </a:endParaRPr>
          </a:p>
          <a:p>
            <a:pPr lvl="1" eaLnBrk="1" hangingPunct="1">
              <a:buFont typeface="Arial" charset="0"/>
              <a:buChar char="•"/>
            </a:pPr>
            <a:r>
              <a:rPr lang="cs-CZ" b="1" dirty="0">
                <a:solidFill>
                  <a:srgbClr val="FFFF66"/>
                </a:solidFill>
                <a:latin typeface="Arial" charset="0"/>
                <a:cs typeface="Arial" charset="0"/>
              </a:rPr>
              <a:t>Řízené a kontrolovatelné aktivity organizace, které jsou prováděny zvlášť dobře nebo zvlášť špatně. Jsou určeny vzhledem ke konkurentům.</a:t>
            </a:r>
            <a:endParaRPr lang="en-US" b="1" dirty="0">
              <a:solidFill>
                <a:srgbClr val="FFFF66"/>
              </a:solidFill>
              <a:latin typeface="Arial" charset="0"/>
              <a:cs typeface="Arial" charset="0"/>
            </a:endParaRPr>
          </a:p>
          <a:p>
            <a:pPr lvl="1" eaLnBrk="1" hangingPunct="1">
              <a:buFont typeface="Arial" charset="0"/>
              <a:buChar char="•"/>
            </a:pPr>
            <a:endParaRPr lang="en-US" dirty="0">
              <a:latin typeface="Arial" charset="0"/>
              <a:cs typeface="Arial" charset="0"/>
            </a:endParaRPr>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5A299DA-1DBF-4AD8-9852-6A50AD32C0AF}" type="slidenum">
              <a:rPr lang="en-US" smtClean="0">
                <a:latin typeface="Arial" charset="0"/>
              </a:rPr>
              <a:pPr eaLnBrk="1" hangingPunct="1"/>
              <a:t>25</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7167" y="166109"/>
            <a:ext cx="1464833" cy="1127893"/>
          </a:xfrm>
          <a:prstGeom prst="rect">
            <a:avLst/>
          </a:prstGeom>
        </p:spPr>
      </p:pic>
    </p:spTree>
    <p:extLst>
      <p:ext uri="{BB962C8B-B14F-4D97-AF65-F5344CB8AC3E}">
        <p14:creationId xmlns:p14="http://schemas.microsoft.com/office/powerpoint/2010/main" val="3538513311"/>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838200" y="515028"/>
            <a:ext cx="7361420" cy="969000"/>
          </a:xfrm>
          <a:solidFill>
            <a:schemeClr val="accent6">
              <a:lumMod val="20000"/>
              <a:lumOff val="80000"/>
            </a:schemeClr>
          </a:solidFill>
        </p:spPr>
        <p:txBody>
          <a:bodyPr>
            <a:normAutofit/>
          </a:bodyPr>
          <a:lstStyle/>
          <a:p>
            <a:pPr algn="ctr" eaLnBrk="1" hangingPunct="1"/>
            <a:r>
              <a:rPr lang="cs-CZ" sz="3200" dirty="0">
                <a:solidFill>
                  <a:srgbClr val="008080"/>
                </a:solidFill>
                <a:latin typeface="Arial" charset="0"/>
                <a:cs typeface="Arial" charset="0"/>
              </a:rPr>
              <a:t>Některé příležitosti a hrozby z praxe</a:t>
            </a:r>
            <a:endParaRPr lang="en-US" sz="3200" dirty="0">
              <a:solidFill>
                <a:srgbClr val="008080"/>
              </a:solidFill>
              <a:latin typeface="Arial" charset="0"/>
              <a:cs typeface="Arial" charset="0"/>
            </a:endParaRPr>
          </a:p>
        </p:txBody>
      </p:sp>
      <p:sp>
        <p:nvSpPr>
          <p:cNvPr id="46083" name="Content Placeholder 2"/>
          <p:cNvSpPr>
            <a:spLocks noGrp="1"/>
          </p:cNvSpPr>
          <p:nvPr>
            <p:ph idx="1"/>
          </p:nvPr>
        </p:nvSpPr>
        <p:spPr>
          <a:xfrm>
            <a:off x="838200" y="1825625"/>
            <a:ext cx="9520003" cy="3570834"/>
          </a:xfrm>
          <a:solidFill>
            <a:srgbClr val="008080"/>
          </a:solidFill>
        </p:spPr>
        <p:txBody>
          <a:bodyPr/>
          <a:lstStyle/>
          <a:p>
            <a:pPr eaLnBrk="1" hangingPunct="1">
              <a:buFont typeface="Arial" charset="0"/>
              <a:buChar char="•"/>
            </a:pPr>
            <a:r>
              <a:rPr lang="cs-CZ" b="1" dirty="0">
                <a:solidFill>
                  <a:srgbClr val="FFFF66"/>
                </a:solidFill>
                <a:latin typeface="Arial" charset="0"/>
                <a:cs typeface="Arial" charset="0"/>
              </a:rPr>
              <a:t>Rostou problémy s počítačovými hackery.</a:t>
            </a:r>
          </a:p>
          <a:p>
            <a:pPr eaLnBrk="1" hangingPunct="1">
              <a:buFont typeface="Arial" charset="0"/>
              <a:buChar char="•"/>
            </a:pPr>
            <a:r>
              <a:rPr lang="cs-CZ" b="1" dirty="0">
                <a:solidFill>
                  <a:srgbClr val="FFFF66"/>
                </a:solidFill>
                <a:latin typeface="Arial" charset="0"/>
                <a:cs typeface="Arial" charset="0"/>
              </a:rPr>
              <a:t>Cenová konkurence vysává většinu firem.</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Vysoká míra nezaměstnanosti, která se stále drží.</a:t>
            </a:r>
          </a:p>
          <a:p>
            <a:pPr eaLnBrk="1" hangingPunct="1">
              <a:buFont typeface="Arial" charset="0"/>
              <a:buChar char="•"/>
            </a:pPr>
            <a:r>
              <a:rPr lang="cs-CZ" b="1" dirty="0">
                <a:solidFill>
                  <a:srgbClr val="FFFF66"/>
                </a:solidFill>
                <a:latin typeface="Arial" charset="0"/>
                <a:cs typeface="Arial" charset="0"/>
              </a:rPr>
              <a:t>Růst úrokových sazeb.</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Životní cyklus výrobků se zkracuje.</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Státy a lokální vlády jsou zadlužené, zadlužení roste</a:t>
            </a:r>
            <a:r>
              <a:rPr lang="cs-CZ" sz="3000" b="1" dirty="0">
                <a:solidFill>
                  <a:srgbClr val="FFFF66"/>
                </a:solidFill>
                <a:latin typeface="Arial" charset="0"/>
                <a:cs typeface="Arial" charset="0"/>
              </a:rPr>
              <a:t>.</a:t>
            </a:r>
            <a:endParaRPr lang="en-US" sz="3000" b="1" dirty="0">
              <a:solidFill>
                <a:srgbClr val="FFFF66"/>
              </a:solidFill>
              <a:latin typeface="Arial" charset="0"/>
              <a:cs typeface="Arial" charset="0"/>
            </a:endParaRPr>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BC8A8E5-6663-4FF4-90C6-42834A112A0B}" type="slidenum">
              <a:rPr lang="en-US" smtClean="0">
                <a:latin typeface="Arial" charset="0"/>
              </a:rPr>
              <a:pPr eaLnBrk="1" hangingPunct="1"/>
              <a:t>26</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1199644986"/>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cs-CZ" dirty="0">
                <a:solidFill>
                  <a:srgbClr val="008080"/>
                </a:solidFill>
              </a:rPr>
              <a:t>Cíle</a:t>
            </a:r>
            <a:endParaRPr lang="en-US" dirty="0">
              <a:solidFill>
                <a:srgbClr val="008080"/>
              </a:solidFill>
            </a:endParaRPr>
          </a:p>
        </p:txBody>
      </p:sp>
      <p:sp>
        <p:nvSpPr>
          <p:cNvPr id="47107" name="Content Placeholder 2"/>
          <p:cNvSpPr>
            <a:spLocks noGrp="1"/>
          </p:cNvSpPr>
          <p:nvPr>
            <p:ph idx="1"/>
          </p:nvPr>
        </p:nvSpPr>
        <p:spPr>
          <a:xfrm>
            <a:off x="2057400" y="1447801"/>
            <a:ext cx="8229600" cy="4525963"/>
          </a:xfrm>
          <a:solidFill>
            <a:srgbClr val="008080"/>
          </a:solidFill>
        </p:spPr>
        <p:txBody>
          <a:bodyPr/>
          <a:lstStyle/>
          <a:p>
            <a:pPr eaLnBrk="1" hangingPunct="1">
              <a:buFont typeface="Arial" charset="0"/>
              <a:buChar char="•"/>
            </a:pPr>
            <a:r>
              <a:rPr lang="cs-CZ" sz="2400" b="1" dirty="0">
                <a:solidFill>
                  <a:srgbClr val="CCFFFF"/>
                </a:solidFill>
                <a:latin typeface="Arial" charset="0"/>
                <a:cs typeface="Arial" charset="0"/>
              </a:rPr>
              <a:t>Dlouhodobé cíle</a:t>
            </a:r>
            <a:r>
              <a:rPr lang="en-US" sz="2400" dirty="0">
                <a:solidFill>
                  <a:srgbClr val="CCFFFF"/>
                </a:solidFill>
                <a:latin typeface="Arial" charset="0"/>
                <a:cs typeface="Arial" charset="0"/>
              </a:rPr>
              <a:t> </a:t>
            </a:r>
          </a:p>
          <a:p>
            <a:pPr lvl="1" eaLnBrk="1" hangingPunct="1">
              <a:buFont typeface="Arial" charset="0"/>
              <a:buChar char="•"/>
            </a:pPr>
            <a:r>
              <a:rPr lang="en-US" sz="2000" b="1" dirty="0">
                <a:solidFill>
                  <a:srgbClr val="FFFF66"/>
                </a:solidFill>
                <a:latin typeface="Arial" charset="0"/>
                <a:cs typeface="Arial" charset="0"/>
              </a:rPr>
              <a:t>Specific</a:t>
            </a:r>
            <a:r>
              <a:rPr lang="cs-CZ" sz="2000" b="1" dirty="0">
                <a:solidFill>
                  <a:srgbClr val="FFFF66"/>
                </a:solidFill>
                <a:latin typeface="Arial" charset="0"/>
                <a:cs typeface="Arial" charset="0"/>
              </a:rPr>
              <a:t>ké výsledky, kterých chce organizace dosáhnout pro provádění svého základního poslání,</a:t>
            </a:r>
          </a:p>
          <a:p>
            <a:pPr lvl="1" eaLnBrk="1" hangingPunct="1">
              <a:buFont typeface="Arial" charset="0"/>
              <a:buChar char="•"/>
            </a:pPr>
            <a:r>
              <a:rPr lang="cs-CZ" sz="2000" b="1" dirty="0">
                <a:solidFill>
                  <a:srgbClr val="FFFF66"/>
                </a:solidFill>
                <a:latin typeface="Arial" charset="0"/>
                <a:cs typeface="Arial" charset="0"/>
              </a:rPr>
              <a:t>dlouhodobý znamená déle než 1 rok,</a:t>
            </a:r>
            <a:endParaRPr lang="en-US" sz="2000" b="1" dirty="0">
              <a:solidFill>
                <a:srgbClr val="FFFF66"/>
              </a:solidFill>
              <a:latin typeface="Arial" charset="0"/>
              <a:cs typeface="Arial" charset="0"/>
            </a:endParaRPr>
          </a:p>
          <a:p>
            <a:pPr lvl="1" eaLnBrk="1" hangingPunct="1">
              <a:buFont typeface="Arial" charset="0"/>
              <a:buChar char="•"/>
            </a:pPr>
            <a:r>
              <a:rPr lang="cs-CZ" sz="2000" b="1" dirty="0">
                <a:solidFill>
                  <a:srgbClr val="FFFF66"/>
                </a:solidFill>
                <a:latin typeface="Arial" charset="0"/>
                <a:cs typeface="Arial" charset="0"/>
              </a:rPr>
              <a:t>měly by být podnětné, (=vyzývající, náročné), měřitelné, konzistentní, rozumné, zdůvodněné as jasné.</a:t>
            </a:r>
          </a:p>
          <a:p>
            <a:pPr eaLnBrk="1" hangingPunct="1">
              <a:buFont typeface="Arial" charset="0"/>
              <a:buChar char="•"/>
            </a:pPr>
            <a:r>
              <a:rPr lang="cs-CZ" sz="2400" b="1" dirty="0">
                <a:solidFill>
                  <a:srgbClr val="CCFFFF"/>
                </a:solidFill>
                <a:latin typeface="Arial" charset="0"/>
                <a:cs typeface="Arial" charset="0"/>
              </a:rPr>
              <a:t>Roční cíle</a:t>
            </a:r>
            <a:endParaRPr lang="en-US" sz="2400" b="1" dirty="0">
              <a:solidFill>
                <a:srgbClr val="CCFFFF"/>
              </a:solidFill>
              <a:latin typeface="Arial" charset="0"/>
              <a:cs typeface="Arial" charset="0"/>
            </a:endParaRPr>
          </a:p>
          <a:p>
            <a:pPr lvl="1" eaLnBrk="1" hangingPunct="1">
              <a:buFont typeface="Arial" charset="0"/>
              <a:buChar char="•"/>
            </a:pPr>
            <a:r>
              <a:rPr lang="cs-CZ" sz="2000" b="1" dirty="0">
                <a:solidFill>
                  <a:srgbClr val="FFFF66"/>
                </a:solidFill>
                <a:latin typeface="Arial" charset="0"/>
                <a:cs typeface="Arial" charset="0"/>
              </a:rPr>
              <a:t>Krátkodobé milníky, které musí organizace dosáhnout proto, aby splnila dlouhodobé cíle.</a:t>
            </a:r>
          </a:p>
          <a:p>
            <a:pPr lvl="1" eaLnBrk="1" hangingPunct="1">
              <a:buFont typeface="Arial" charset="0"/>
              <a:buChar char="•"/>
            </a:pPr>
            <a:r>
              <a:rPr lang="cs-CZ" sz="2000" b="1" dirty="0">
                <a:solidFill>
                  <a:srgbClr val="FFFF66"/>
                </a:solidFill>
                <a:latin typeface="Arial" charset="0"/>
                <a:cs typeface="Arial" charset="0"/>
              </a:rPr>
              <a:t>Měly by být měřitelné, kvantifikovatelné, podnětné, realistické, prioritní, </a:t>
            </a:r>
            <a:r>
              <a:rPr lang="cs-CZ" sz="2000" b="1" dirty="0">
                <a:solidFill>
                  <a:srgbClr val="CCECFF"/>
                </a:solidFill>
                <a:latin typeface="Arial" charset="0"/>
                <a:cs typeface="Arial" charset="0"/>
              </a:rPr>
              <a:t>(SMART).</a:t>
            </a:r>
          </a:p>
          <a:p>
            <a:pPr lvl="1" eaLnBrk="1" hangingPunct="1">
              <a:buFont typeface="Arial" charset="0"/>
              <a:buChar char="•"/>
            </a:pPr>
            <a:r>
              <a:rPr lang="cs-CZ" sz="2000" b="1" dirty="0">
                <a:solidFill>
                  <a:srgbClr val="FFFF66"/>
                </a:solidFill>
                <a:latin typeface="Arial" charset="0"/>
                <a:cs typeface="Arial" charset="0"/>
              </a:rPr>
              <a:t>Měly by být ve velkých organizacích definovány na úrovni korporátní (celé firmy), divizní i funkční.</a:t>
            </a:r>
            <a:endParaRPr lang="en-US" sz="2000" b="1" dirty="0">
              <a:solidFill>
                <a:srgbClr val="FFFF66"/>
              </a:solidFill>
              <a:latin typeface="Arial" charset="0"/>
              <a:cs typeface="Arial" charset="0"/>
            </a:endParaRPr>
          </a:p>
        </p:txBody>
      </p:sp>
      <p:sp>
        <p:nvSpPr>
          <p:cNvPr id="471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F17654D-C6F9-417E-AE6C-C4947A408A87}" type="slidenum">
              <a:rPr lang="en-US" smtClean="0">
                <a:latin typeface="Arial" charset="0"/>
              </a:rPr>
              <a:pPr eaLnBrk="1" hangingPunct="1"/>
              <a:t>27</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571454180"/>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cs-CZ" dirty="0">
                <a:solidFill>
                  <a:srgbClr val="008080"/>
                </a:solidFill>
                <a:ea typeface="+mj-ea"/>
              </a:rPr>
              <a:t>Strategie a politiky</a:t>
            </a:r>
            <a:endParaRPr lang="en-US" dirty="0">
              <a:solidFill>
                <a:srgbClr val="008080"/>
              </a:solidFill>
              <a:ea typeface="+mj-ea"/>
            </a:endParaRPr>
          </a:p>
        </p:txBody>
      </p:sp>
      <p:sp>
        <p:nvSpPr>
          <p:cNvPr id="48131" name="Content Placeholder 2"/>
          <p:cNvSpPr>
            <a:spLocks noGrp="1"/>
          </p:cNvSpPr>
          <p:nvPr>
            <p:ph idx="1"/>
          </p:nvPr>
        </p:nvSpPr>
        <p:spPr>
          <a:solidFill>
            <a:srgbClr val="008080"/>
          </a:solidFill>
        </p:spPr>
        <p:txBody>
          <a:bodyPr/>
          <a:lstStyle/>
          <a:p>
            <a:pPr marL="0" indent="0">
              <a:buNone/>
            </a:pPr>
            <a:r>
              <a:rPr lang="en-US" sz="2400" b="1" dirty="0">
                <a:solidFill>
                  <a:srgbClr val="CCECFF"/>
                </a:solidFill>
                <a:latin typeface="Arial" charset="0"/>
                <a:cs typeface="Arial" charset="0"/>
              </a:rPr>
              <a:t>Strategie</a:t>
            </a:r>
            <a:r>
              <a:rPr lang="en-US" sz="2400" dirty="0">
                <a:solidFill>
                  <a:srgbClr val="CCECFF"/>
                </a:solidFill>
                <a:latin typeface="Arial" charset="0"/>
                <a:cs typeface="Arial" charset="0"/>
              </a:rPr>
              <a:t> </a:t>
            </a:r>
            <a:r>
              <a:rPr lang="cs-CZ" sz="2400" dirty="0">
                <a:solidFill>
                  <a:srgbClr val="CCECFF"/>
                </a:solidFill>
                <a:latin typeface="Arial" charset="0"/>
                <a:cs typeface="Arial" charset="0"/>
              </a:rPr>
              <a:t>- </a:t>
            </a:r>
            <a:r>
              <a:rPr lang="cs-CZ" sz="2400" b="1" dirty="0">
                <a:solidFill>
                  <a:srgbClr val="CCECFF"/>
                </a:solidFill>
                <a:latin typeface="Arial" charset="0"/>
                <a:cs typeface="Arial" charset="0"/>
              </a:rPr>
              <a:t>dlouhodobost</a:t>
            </a:r>
            <a:endParaRPr lang="en-US" sz="2400" b="1" dirty="0">
              <a:solidFill>
                <a:srgbClr val="CCECFF"/>
              </a:solidFill>
              <a:latin typeface="Arial" charset="0"/>
              <a:cs typeface="Arial" charset="0"/>
            </a:endParaRPr>
          </a:p>
          <a:p>
            <a:pPr lvl="1" eaLnBrk="1" hangingPunct="1">
              <a:buFont typeface="Arial" charset="0"/>
              <a:buChar char="•"/>
            </a:pPr>
            <a:r>
              <a:rPr lang="cs-CZ" sz="2000" b="1" dirty="0">
                <a:solidFill>
                  <a:srgbClr val="FFFF66"/>
                </a:solidFill>
                <a:latin typeface="Arial" charset="0"/>
                <a:cs typeface="Arial" charset="0"/>
              </a:rPr>
              <a:t>Prostředky k dosahování dlouhodobých cílů organizace</a:t>
            </a:r>
            <a:endParaRPr lang="en-US" sz="2000" b="1" dirty="0">
              <a:solidFill>
                <a:srgbClr val="FFFF66"/>
              </a:solidFill>
              <a:latin typeface="Arial" charset="0"/>
              <a:cs typeface="Arial" charset="0"/>
            </a:endParaRPr>
          </a:p>
          <a:p>
            <a:pPr lvl="1" eaLnBrk="1" hangingPunct="1">
              <a:buFont typeface="Arial" charset="0"/>
              <a:buChar char="•"/>
            </a:pPr>
            <a:r>
              <a:rPr lang="cs-CZ" sz="2000" b="1" dirty="0">
                <a:solidFill>
                  <a:srgbClr val="FFFF66"/>
                </a:solidFill>
                <a:latin typeface="Arial" charset="0"/>
                <a:cs typeface="Arial" charset="0"/>
              </a:rPr>
              <a:t>Např. geografická expanze, diverzifikace, rozvoj výrobků, pronikání na trhy, snižování výdajů, zbavování se majetku, likvidace, společné podniky.</a:t>
            </a:r>
          </a:p>
          <a:p>
            <a:pPr marL="0" indent="0">
              <a:buFont typeface="Arial" charset="0"/>
              <a:buChar char="•"/>
            </a:pPr>
            <a:endParaRPr lang="cs-CZ" sz="2400" b="1" dirty="0">
              <a:latin typeface="Arial" charset="0"/>
              <a:cs typeface="Arial" charset="0"/>
            </a:endParaRPr>
          </a:p>
          <a:p>
            <a:pPr marL="0" indent="0">
              <a:buNone/>
            </a:pPr>
            <a:r>
              <a:rPr lang="en-US" sz="2400" b="1" dirty="0">
                <a:solidFill>
                  <a:srgbClr val="CCECFF"/>
                </a:solidFill>
                <a:latin typeface="Arial" charset="0"/>
                <a:cs typeface="Arial" charset="0"/>
              </a:rPr>
              <a:t>Poli</a:t>
            </a:r>
            <a:r>
              <a:rPr lang="cs-CZ" sz="2400" b="1" dirty="0">
                <a:solidFill>
                  <a:srgbClr val="CCECFF"/>
                </a:solidFill>
                <a:latin typeface="Arial" charset="0"/>
                <a:cs typeface="Arial" charset="0"/>
              </a:rPr>
              <a:t>tiky - krátkodobost</a:t>
            </a:r>
            <a:endParaRPr lang="en-US" sz="2400" b="1" dirty="0">
              <a:solidFill>
                <a:srgbClr val="CCECFF"/>
              </a:solidFill>
              <a:latin typeface="Arial" charset="0"/>
              <a:cs typeface="Arial" charset="0"/>
            </a:endParaRPr>
          </a:p>
          <a:p>
            <a:pPr lvl="1" eaLnBrk="1" hangingPunct="1">
              <a:buFont typeface="Arial" charset="0"/>
              <a:buChar char="•"/>
            </a:pPr>
            <a:r>
              <a:rPr lang="cs-CZ" sz="2000" b="1" dirty="0">
                <a:solidFill>
                  <a:srgbClr val="FFFF66"/>
                </a:solidFill>
                <a:latin typeface="Arial" charset="0"/>
                <a:cs typeface="Arial" charset="0"/>
              </a:rPr>
              <a:t>Prostředky k dosahování ročních cílů, zahrnují směrnice, pravidla, procedury vytvořené pro podporu úsilí pro dosahování stanovených cílů, pravidla pro rozhodování a řešení opakujících se situací.</a:t>
            </a:r>
          </a:p>
          <a:p>
            <a:pPr lvl="1" eaLnBrk="1" hangingPunct="1">
              <a:buFont typeface="Arial" charset="0"/>
              <a:buChar char="•"/>
            </a:pPr>
            <a:endParaRPr lang="cs-CZ" sz="2000" dirty="0">
              <a:latin typeface="Arial" charset="0"/>
              <a:cs typeface="Arial" charset="0"/>
            </a:endParaRPr>
          </a:p>
          <a:p>
            <a:pPr lvl="1" eaLnBrk="1" hangingPunct="1">
              <a:buFont typeface="Arial" charset="0"/>
              <a:buChar char="•"/>
            </a:pPr>
            <a:endParaRPr lang="cs-CZ" sz="2000" dirty="0">
              <a:latin typeface="Arial" charset="0"/>
              <a:cs typeface="Arial" charset="0"/>
            </a:endParaRPr>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5D41E04-D38F-4212-9B9D-B8812115CC57}" type="slidenum">
              <a:rPr lang="en-US" smtClean="0">
                <a:latin typeface="Arial" charset="0"/>
              </a:rPr>
              <a:pPr eaLnBrk="1" hangingPunct="1"/>
              <a:t>28</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4028198"/>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838199" y="301787"/>
            <a:ext cx="9175231" cy="1325563"/>
          </a:xfrm>
        </p:spPr>
        <p:txBody>
          <a:bodyPr>
            <a:normAutofit/>
          </a:bodyPr>
          <a:lstStyle/>
          <a:p>
            <a:pPr algn="ctr" eaLnBrk="1" hangingPunct="1"/>
            <a:r>
              <a:rPr lang="cs-CZ" sz="3200" dirty="0">
                <a:solidFill>
                  <a:srgbClr val="008080"/>
                </a:solidFill>
                <a:latin typeface="Arial" charset="0"/>
                <a:cs typeface="Arial" charset="0"/>
              </a:rPr>
              <a:t>Finanční přínosy strategického řízení</a:t>
            </a:r>
            <a:endParaRPr lang="en-US" sz="3200" dirty="0">
              <a:solidFill>
                <a:srgbClr val="008080"/>
              </a:solidFill>
              <a:latin typeface="Arial" charset="0"/>
              <a:cs typeface="Arial" charset="0"/>
            </a:endParaRPr>
          </a:p>
        </p:txBody>
      </p:sp>
      <p:sp>
        <p:nvSpPr>
          <p:cNvPr id="40963" name="Content Placeholder 2"/>
          <p:cNvSpPr>
            <a:spLocks noGrp="1"/>
          </p:cNvSpPr>
          <p:nvPr>
            <p:ph idx="1"/>
          </p:nvPr>
        </p:nvSpPr>
        <p:spPr>
          <a:xfrm>
            <a:off x="838200" y="1825625"/>
            <a:ext cx="9175230" cy="3061168"/>
          </a:xfrm>
          <a:solidFill>
            <a:srgbClr val="008080"/>
          </a:solidFill>
        </p:spPr>
        <p:txBody>
          <a:bodyPr/>
          <a:lstStyle/>
          <a:p>
            <a:pPr eaLnBrk="1" hangingPunct="1">
              <a:defRPr/>
            </a:pPr>
            <a:r>
              <a:rPr lang="cs-CZ" sz="2400" b="1" dirty="0">
                <a:solidFill>
                  <a:srgbClr val="FFFF66"/>
                </a:solidFill>
                <a:latin typeface="Arial" charset="0"/>
                <a:cs typeface="Arial" charset="0"/>
              </a:rPr>
              <a:t>Podniky, které používají koncepty strategického řízení vykazují </a:t>
            </a:r>
            <a:r>
              <a:rPr lang="cs-CZ" sz="2400" b="1" dirty="0">
                <a:solidFill>
                  <a:srgbClr val="CCFFFF"/>
                </a:solidFill>
                <a:latin typeface="Arial" charset="0"/>
                <a:cs typeface="Arial" charset="0"/>
              </a:rPr>
              <a:t>podstatné zvýšení objemů prodeje, ziskovosti a produktivity </a:t>
            </a:r>
            <a:r>
              <a:rPr lang="cs-CZ" sz="2400" b="1" dirty="0">
                <a:solidFill>
                  <a:srgbClr val="FFFF66"/>
                </a:solidFill>
                <a:latin typeface="Arial" charset="0"/>
                <a:cs typeface="Arial" charset="0"/>
              </a:rPr>
              <a:t>ve srovnání s firmami, které podceňují systematické plánovací aktivity.</a:t>
            </a:r>
          </a:p>
          <a:p>
            <a:pPr eaLnBrk="1" hangingPunct="1">
              <a:defRPr/>
            </a:pPr>
            <a:endParaRPr lang="cs-CZ" sz="2400" dirty="0">
              <a:solidFill>
                <a:srgbClr val="FFFF66"/>
              </a:solidFill>
              <a:latin typeface="Arial" charset="0"/>
              <a:cs typeface="Arial" charset="0"/>
            </a:endParaRPr>
          </a:p>
          <a:p>
            <a:pPr eaLnBrk="1" hangingPunct="1">
              <a:defRPr/>
            </a:pPr>
            <a:r>
              <a:rPr lang="cs-CZ" sz="2400" b="1" dirty="0">
                <a:solidFill>
                  <a:srgbClr val="FFFF66"/>
                </a:solidFill>
                <a:latin typeface="Arial" charset="0"/>
                <a:cs typeface="Arial" charset="0"/>
              </a:rPr>
              <a:t>Ukazuje se, že vysoce výkonné firmy přijímají mnohem informovanější rozhodnutí  a lépe umí předvídat krátkodobé i dlouhodobé důsledky změn.</a:t>
            </a:r>
          </a:p>
        </p:txBody>
      </p:sp>
      <p:sp>
        <p:nvSpPr>
          <p:cNvPr id="512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F20FE11-D417-4316-A179-C5FFFE6340D9}" type="slidenum">
              <a:rPr lang="en-US" smtClean="0">
                <a:latin typeface="Arial" charset="0"/>
              </a:rPr>
              <a:pPr eaLnBrk="1" hangingPunct="1"/>
              <a:t>29</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353755082"/>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528808" y="2135217"/>
            <a:ext cx="4573076" cy="2471247"/>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4000" b="1" dirty="0"/>
              <a:t>Základní pojmy strategického managementu</a:t>
            </a:r>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6074080" y="2487648"/>
            <a:ext cx="5363415" cy="2998752"/>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chemeClr val="tx1"/>
              </a:buClr>
              <a:buSzPct val="100000"/>
              <a:buNone/>
            </a:pPr>
            <a:r>
              <a:rPr lang="cs-CZ" sz="2000" b="1" dirty="0">
                <a:latin typeface="Arial" charset="0"/>
                <a:cs typeface="Arial" charset="0"/>
              </a:rPr>
              <a:t>1. Strategie a strategický management</a:t>
            </a:r>
          </a:p>
          <a:p>
            <a:pPr marL="0" indent="0">
              <a:buClr>
                <a:schemeClr val="tx1"/>
              </a:buClr>
              <a:buSzPct val="100000"/>
              <a:buNone/>
            </a:pPr>
            <a:r>
              <a:rPr lang="cs-CZ" sz="2000" b="1" dirty="0">
                <a:latin typeface="Arial" charset="0"/>
                <a:cs typeface="Times New Roman" pitchFamily="18" charset="0"/>
              </a:rPr>
              <a:t>2. Objektivní tendence celosvětového vývoje současné ekonomiky</a:t>
            </a:r>
          </a:p>
          <a:p>
            <a:pPr marL="0" indent="0">
              <a:buClr>
                <a:schemeClr val="tx1"/>
              </a:buClr>
              <a:buSzPct val="100000"/>
              <a:buNone/>
            </a:pPr>
            <a:r>
              <a:rPr lang="cs-CZ" sz="2000" b="1" dirty="0">
                <a:latin typeface="Arial" charset="0"/>
                <a:cs typeface="Times New Roman" pitchFamily="18" charset="0"/>
              </a:rPr>
              <a:t>3. Základní termíny strategického managementu</a:t>
            </a:r>
          </a:p>
          <a:p>
            <a:pPr marL="0" indent="0">
              <a:buClr>
                <a:schemeClr val="tx1"/>
              </a:buClr>
              <a:buSzPct val="100000"/>
              <a:buNone/>
            </a:pPr>
            <a:r>
              <a:rPr lang="cs-CZ" sz="2000" b="1" dirty="0">
                <a:latin typeface="Arial" charset="0"/>
                <a:cs typeface="Times New Roman" pitchFamily="18" charset="0"/>
              </a:rPr>
              <a:t>4. Etapy strategického managementu</a:t>
            </a:r>
          </a:p>
          <a:p>
            <a:pPr marL="0" indent="0">
              <a:buClr>
                <a:schemeClr val="tx1"/>
              </a:buClr>
              <a:buSzPct val="100000"/>
              <a:buNone/>
            </a:pPr>
            <a:r>
              <a:rPr lang="cs-CZ" sz="2000" b="1" dirty="0">
                <a:latin typeface="Arial" charset="0"/>
                <a:cs typeface="Times New Roman" pitchFamily="18" charset="0"/>
              </a:rPr>
              <a:t>5. Úrovně strategického managementu</a:t>
            </a:r>
          </a:p>
          <a:p>
            <a:pPr marL="0" indent="0">
              <a:buClr>
                <a:schemeClr val="tx1"/>
              </a:buClr>
              <a:buSzPct val="100000"/>
              <a:buNone/>
            </a:pPr>
            <a:r>
              <a:rPr lang="cs-CZ" sz="2000" b="1" dirty="0">
                <a:latin typeface="Arial" charset="0"/>
                <a:cs typeface="Times New Roman" pitchFamily="18" charset="0"/>
              </a:rPr>
              <a:t>6. Zodpovědnost za strategické řízení</a:t>
            </a:r>
          </a:p>
        </p:txBody>
      </p:sp>
      <p:sp>
        <p:nvSpPr>
          <p:cNvPr id="3" name="TextovéPole 2"/>
          <p:cNvSpPr txBox="1"/>
          <p:nvPr/>
        </p:nvSpPr>
        <p:spPr>
          <a:xfrm>
            <a:off x="1184212" y="4021689"/>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1752600" y="989972"/>
            <a:ext cx="8229600" cy="495300"/>
          </a:xfrm>
        </p:spPr>
        <p:txBody>
          <a:bodyPr>
            <a:noAutofit/>
          </a:bodyPr>
          <a:lstStyle/>
          <a:p>
            <a:pPr eaLnBrk="1" hangingPunct="1"/>
            <a:r>
              <a:rPr lang="cs-CZ" sz="3200" dirty="0">
                <a:solidFill>
                  <a:srgbClr val="008080"/>
                </a:solidFill>
                <a:latin typeface="Arial" charset="0"/>
                <a:cs typeface="Arial" charset="0"/>
              </a:rPr>
              <a:t>Nefinanční přínosy strategického řízení</a:t>
            </a:r>
            <a:endParaRPr lang="en-US" sz="3200" dirty="0">
              <a:solidFill>
                <a:srgbClr val="008080"/>
              </a:solidFill>
              <a:latin typeface="Arial" charset="0"/>
              <a:cs typeface="Arial" charset="0"/>
            </a:endParaRPr>
          </a:p>
        </p:txBody>
      </p:sp>
      <p:sp>
        <p:nvSpPr>
          <p:cNvPr id="52227" name="Content Placeholder 2"/>
          <p:cNvSpPr>
            <a:spLocks noGrp="1"/>
          </p:cNvSpPr>
          <p:nvPr>
            <p:ph idx="1"/>
          </p:nvPr>
        </p:nvSpPr>
        <p:spPr>
          <a:xfrm>
            <a:off x="326036" y="2036164"/>
            <a:ext cx="10032167" cy="4109803"/>
          </a:xfrm>
          <a:solidFill>
            <a:srgbClr val="008080"/>
          </a:solidFill>
        </p:spPr>
        <p:txBody>
          <a:bodyPr/>
          <a:lstStyle/>
          <a:p>
            <a:pPr eaLnBrk="1" hangingPunct="1">
              <a:buFont typeface="Arial" charset="0"/>
              <a:buChar char="•"/>
            </a:pPr>
            <a:r>
              <a:rPr lang="cs-CZ" sz="2400" b="1" dirty="0">
                <a:solidFill>
                  <a:srgbClr val="FFFF66"/>
                </a:solidFill>
                <a:latin typeface="Arial" charset="0"/>
                <a:cs typeface="Arial" charset="0"/>
              </a:rPr>
              <a:t>Dovoluje identifikovat, stanovit </a:t>
            </a:r>
            <a:r>
              <a:rPr lang="cs-CZ" sz="2400" b="1" dirty="0">
                <a:solidFill>
                  <a:srgbClr val="CCECFF"/>
                </a:solidFill>
                <a:latin typeface="Arial" charset="0"/>
                <a:cs typeface="Arial" charset="0"/>
              </a:rPr>
              <a:t>priority </a:t>
            </a:r>
            <a:r>
              <a:rPr lang="cs-CZ" sz="2400" b="1" dirty="0">
                <a:solidFill>
                  <a:srgbClr val="FFFF66"/>
                </a:solidFill>
                <a:latin typeface="Arial" charset="0"/>
                <a:cs typeface="Arial" charset="0"/>
              </a:rPr>
              <a:t>a využívat </a:t>
            </a:r>
            <a:r>
              <a:rPr lang="cs-CZ" sz="2400" b="1" dirty="0">
                <a:solidFill>
                  <a:srgbClr val="CCECFF"/>
                </a:solidFill>
                <a:latin typeface="Arial" charset="0"/>
                <a:cs typeface="Arial" charset="0"/>
              </a:rPr>
              <a:t>příležitosti</a:t>
            </a:r>
            <a:r>
              <a:rPr lang="cs-CZ" sz="2400" b="1" dirty="0">
                <a:solidFill>
                  <a:srgbClr val="FFFF66"/>
                </a:solidFill>
                <a:latin typeface="Arial" charset="0"/>
                <a:cs typeface="Arial" charset="0"/>
              </a:rPr>
              <a:t>.</a:t>
            </a:r>
          </a:p>
          <a:p>
            <a:pPr eaLnBrk="1" hangingPunct="1">
              <a:buFont typeface="Arial" charset="0"/>
              <a:buChar char="•"/>
            </a:pPr>
            <a:r>
              <a:rPr lang="cs-CZ" sz="2400" b="1" dirty="0">
                <a:solidFill>
                  <a:srgbClr val="FFFF66"/>
                </a:solidFill>
                <a:latin typeface="Arial" charset="0"/>
                <a:cs typeface="Arial" charset="0"/>
              </a:rPr>
              <a:t>Poskytuje objektivní pohled na </a:t>
            </a:r>
            <a:r>
              <a:rPr lang="cs-CZ" sz="2400" b="1" dirty="0">
                <a:solidFill>
                  <a:srgbClr val="CCECFF"/>
                </a:solidFill>
                <a:latin typeface="Arial" charset="0"/>
                <a:cs typeface="Arial" charset="0"/>
              </a:rPr>
              <a:t>manažerské problémy</a:t>
            </a:r>
            <a:r>
              <a:rPr lang="en-US" sz="2400" b="1" dirty="0">
                <a:solidFill>
                  <a:srgbClr val="CCECFF"/>
                </a:solidFill>
                <a:latin typeface="Arial" charset="0"/>
                <a:cs typeface="Arial" charset="0"/>
              </a:rPr>
              <a:t>.</a:t>
            </a:r>
          </a:p>
          <a:p>
            <a:pPr eaLnBrk="1" hangingPunct="1">
              <a:buFont typeface="Arial" charset="0"/>
              <a:buChar char="•"/>
            </a:pPr>
            <a:r>
              <a:rPr lang="cs-CZ" sz="2400" b="1" dirty="0">
                <a:solidFill>
                  <a:srgbClr val="FFFF66"/>
                </a:solidFill>
                <a:latin typeface="Arial" charset="0"/>
                <a:cs typeface="Arial" charset="0"/>
              </a:rPr>
              <a:t>Představuje </a:t>
            </a:r>
            <a:r>
              <a:rPr lang="cs-CZ" sz="2400" b="1" dirty="0">
                <a:solidFill>
                  <a:srgbClr val="CCECFF"/>
                </a:solidFill>
                <a:latin typeface="Arial" charset="0"/>
                <a:cs typeface="Arial" charset="0"/>
              </a:rPr>
              <a:t>rámec</a:t>
            </a:r>
            <a:r>
              <a:rPr lang="cs-CZ" sz="2400" b="1" dirty="0">
                <a:solidFill>
                  <a:srgbClr val="FFFF66"/>
                </a:solidFill>
                <a:latin typeface="Arial" charset="0"/>
                <a:cs typeface="Arial" charset="0"/>
              </a:rPr>
              <a:t> pro zlepšenou koordinaci a kontrolu aktivit.</a:t>
            </a:r>
            <a:endParaRPr lang="en-US" sz="2400" b="1" dirty="0">
              <a:solidFill>
                <a:srgbClr val="FFFF66"/>
              </a:solidFill>
              <a:latin typeface="Arial" charset="0"/>
              <a:cs typeface="Arial" charset="0"/>
            </a:endParaRPr>
          </a:p>
          <a:p>
            <a:pPr eaLnBrk="1" hangingPunct="1">
              <a:buFont typeface="Arial" charset="0"/>
              <a:buChar char="•"/>
            </a:pPr>
            <a:r>
              <a:rPr lang="cs-CZ" sz="2400" b="1" dirty="0">
                <a:solidFill>
                  <a:srgbClr val="FFFF66"/>
                </a:solidFill>
                <a:latin typeface="Arial" charset="0"/>
                <a:cs typeface="Arial" charset="0"/>
              </a:rPr>
              <a:t>Minimalizuje efekty nepříznivých podmínek a změn.</a:t>
            </a:r>
          </a:p>
          <a:p>
            <a:pPr eaLnBrk="1" hangingPunct="1">
              <a:buFont typeface="Arial" charset="0"/>
              <a:buChar char="•"/>
            </a:pPr>
            <a:r>
              <a:rPr lang="cs-CZ" sz="2400" b="1" dirty="0">
                <a:solidFill>
                  <a:srgbClr val="FFFF66"/>
                </a:solidFill>
                <a:latin typeface="Arial" charset="0"/>
                <a:cs typeface="Arial" charset="0"/>
              </a:rPr>
              <a:t>Zvyšuje </a:t>
            </a:r>
            <a:r>
              <a:rPr lang="cs-CZ" sz="2400" b="1" dirty="0">
                <a:solidFill>
                  <a:srgbClr val="CCECFF"/>
                </a:solidFill>
                <a:latin typeface="Arial" charset="0"/>
                <a:cs typeface="Arial" charset="0"/>
              </a:rPr>
              <a:t>kvalitu rozhodování </a:t>
            </a:r>
            <a:r>
              <a:rPr lang="cs-CZ" sz="2400" b="1" dirty="0">
                <a:solidFill>
                  <a:srgbClr val="FFFF66"/>
                </a:solidFill>
                <a:latin typeface="Arial" charset="0"/>
                <a:cs typeface="Arial" charset="0"/>
              </a:rPr>
              <a:t>pro lepší podporu stanovených cílů.</a:t>
            </a:r>
          </a:p>
          <a:p>
            <a:pPr eaLnBrk="1" hangingPunct="1">
              <a:buFont typeface="Arial" charset="0"/>
              <a:buChar char="•"/>
            </a:pPr>
            <a:r>
              <a:rPr lang="cs-CZ" sz="2400" b="1" dirty="0">
                <a:solidFill>
                  <a:srgbClr val="FFFF66"/>
                </a:solidFill>
                <a:latin typeface="Arial" charset="0"/>
                <a:cs typeface="Arial" charset="0"/>
              </a:rPr>
              <a:t>Umožňuje </a:t>
            </a:r>
            <a:r>
              <a:rPr lang="cs-CZ" sz="2400" b="1" dirty="0">
                <a:solidFill>
                  <a:srgbClr val="CCECFF"/>
                </a:solidFill>
                <a:latin typeface="Arial" charset="0"/>
                <a:cs typeface="Arial" charset="0"/>
              </a:rPr>
              <a:t>lépe alokovat čas a zdroje </a:t>
            </a:r>
            <a:r>
              <a:rPr lang="cs-CZ" sz="2400" b="1" dirty="0">
                <a:solidFill>
                  <a:srgbClr val="FFFF66"/>
                </a:solidFill>
                <a:latin typeface="Arial" charset="0"/>
                <a:cs typeface="Arial" charset="0"/>
              </a:rPr>
              <a:t>pro identifikované příležitosti a věnovat méně zdrojů na korekční akce</a:t>
            </a:r>
            <a:r>
              <a:rPr lang="en-US" sz="2400" b="1" dirty="0">
                <a:solidFill>
                  <a:srgbClr val="FFFF66"/>
                </a:solidFill>
                <a:latin typeface="Arial" charset="0"/>
                <a:cs typeface="Arial" charset="0"/>
              </a:rPr>
              <a:t>.</a:t>
            </a:r>
          </a:p>
          <a:p>
            <a:pPr eaLnBrk="1" hangingPunct="1">
              <a:buFont typeface="Arial" charset="0"/>
              <a:buChar char="•"/>
            </a:pPr>
            <a:r>
              <a:rPr lang="cs-CZ" sz="2400" b="1" dirty="0">
                <a:solidFill>
                  <a:srgbClr val="FFFF66"/>
                </a:solidFill>
                <a:latin typeface="Arial" charset="0"/>
                <a:cs typeface="Arial" charset="0"/>
              </a:rPr>
              <a:t>Vytváří rámec pro </a:t>
            </a:r>
            <a:r>
              <a:rPr lang="cs-CZ" sz="2400" b="1" dirty="0">
                <a:solidFill>
                  <a:srgbClr val="CCECFF"/>
                </a:solidFill>
                <a:latin typeface="Arial" charset="0"/>
                <a:cs typeface="Arial" charset="0"/>
              </a:rPr>
              <a:t>lepší vnitřní komunikaci </a:t>
            </a:r>
            <a:r>
              <a:rPr lang="cs-CZ" sz="2400" b="1" dirty="0">
                <a:solidFill>
                  <a:srgbClr val="FFFF66"/>
                </a:solidFill>
                <a:latin typeface="Arial" charset="0"/>
                <a:cs typeface="Arial" charset="0"/>
              </a:rPr>
              <a:t>s personálem firmy.</a:t>
            </a:r>
          </a:p>
          <a:p>
            <a:pPr eaLnBrk="1" hangingPunct="1">
              <a:buFont typeface="Arial" charset="0"/>
              <a:buChar char="•"/>
            </a:pPr>
            <a:endParaRPr lang="cs-CZ" sz="2400" dirty="0">
              <a:latin typeface="Arial" charset="0"/>
              <a:cs typeface="Arial" charset="0"/>
            </a:endParaRPr>
          </a:p>
          <a:p>
            <a:pPr eaLnBrk="1" hangingPunct="1">
              <a:buFont typeface="Arial" charset="0"/>
              <a:buChar char="•"/>
            </a:pPr>
            <a:endParaRPr lang="en-US" sz="2400" dirty="0">
              <a:latin typeface="Arial" charset="0"/>
              <a:cs typeface="Arial" charset="0"/>
            </a:endParaRPr>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2921AE7-0F9B-478C-B873-B01CA1D6B96E}" type="slidenum">
              <a:rPr lang="en-US" smtClean="0">
                <a:latin typeface="Arial" charset="0"/>
              </a:rPr>
              <a:pPr eaLnBrk="1" hangingPunct="1"/>
              <a:t>30</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646448424"/>
      </p:ext>
    </p:extLst>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a:bodyPr>
          <a:lstStyle/>
          <a:p>
            <a:pPr eaLnBrk="1" hangingPunct="1"/>
            <a:r>
              <a:rPr lang="cs-CZ" sz="3200" dirty="0">
                <a:solidFill>
                  <a:srgbClr val="008080"/>
                </a:solidFill>
                <a:latin typeface="Arial" charset="0"/>
                <a:cs typeface="Arial" charset="0"/>
              </a:rPr>
              <a:t>Proč některé firmy nepřipravují strategický plán?</a:t>
            </a:r>
            <a:endParaRPr lang="en-US" sz="3200" dirty="0">
              <a:solidFill>
                <a:srgbClr val="008080"/>
              </a:solidFill>
              <a:latin typeface="Arial" charset="0"/>
              <a:cs typeface="Arial" charset="0"/>
            </a:endParaRPr>
          </a:p>
        </p:txBody>
      </p:sp>
      <p:sp>
        <p:nvSpPr>
          <p:cNvPr id="54275" name="Content Placeholder 2"/>
          <p:cNvSpPr>
            <a:spLocks noGrp="1"/>
          </p:cNvSpPr>
          <p:nvPr>
            <p:ph idx="1"/>
          </p:nvPr>
        </p:nvSpPr>
        <p:spPr>
          <a:solidFill>
            <a:srgbClr val="008080"/>
          </a:solidFill>
        </p:spPr>
        <p:txBody>
          <a:bodyPr/>
          <a:lstStyle/>
          <a:p>
            <a:pPr eaLnBrk="1" hangingPunct="1">
              <a:buFont typeface="Arial" charset="0"/>
              <a:buChar char="•"/>
            </a:pPr>
            <a:r>
              <a:rPr lang="cs-CZ" b="1" dirty="0">
                <a:solidFill>
                  <a:srgbClr val="FFFF66"/>
                </a:solidFill>
                <a:latin typeface="Arial" charset="0"/>
                <a:cs typeface="Arial" charset="0"/>
              </a:rPr>
              <a:t>Nedostatek znalostí o strategickém plánování</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Nedostatečné struktury odměňování</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Hašení požárů</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Ztráta času</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Příliš nákladné</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Lenost a pohodlnost</a:t>
            </a:r>
            <a:endParaRPr lang="en-US" b="1" dirty="0">
              <a:solidFill>
                <a:srgbClr val="FFFF66"/>
              </a:solidFill>
              <a:latin typeface="Arial" charset="0"/>
              <a:cs typeface="Arial" charset="0"/>
            </a:endParaRPr>
          </a:p>
          <a:p>
            <a:pPr eaLnBrk="1" hangingPunct="1">
              <a:buFont typeface="Arial" charset="0"/>
              <a:buChar char="•"/>
            </a:pPr>
            <a:r>
              <a:rPr lang="cs-CZ" b="1" dirty="0">
                <a:solidFill>
                  <a:srgbClr val="FFFF66"/>
                </a:solidFill>
                <a:latin typeface="Arial" charset="0"/>
                <a:cs typeface="Arial" charset="0"/>
              </a:rPr>
              <a:t>Spokojenost se současným stavem</a:t>
            </a:r>
            <a:endParaRPr lang="en-US" b="1" dirty="0">
              <a:solidFill>
                <a:srgbClr val="FFFF66"/>
              </a:solidFill>
              <a:latin typeface="Arial" charset="0"/>
              <a:cs typeface="Arial" charset="0"/>
            </a:endParaRPr>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D153DEC-038A-4414-8300-2E5D151A7C6A}" type="slidenum">
              <a:rPr lang="en-US" smtClean="0">
                <a:latin typeface="Arial" charset="0"/>
              </a:rPr>
              <a:pPr eaLnBrk="1" hangingPunct="1"/>
              <a:t>31</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074087331"/>
      </p:ext>
    </p:extLst>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806315" y="301787"/>
            <a:ext cx="7664970" cy="1127893"/>
          </a:xfrm>
          <a:solidFill>
            <a:schemeClr val="accent6">
              <a:lumMod val="20000"/>
              <a:lumOff val="80000"/>
            </a:schemeClr>
          </a:solidFill>
        </p:spPr>
        <p:txBody>
          <a:bodyPr>
            <a:normAutofit/>
          </a:bodyPr>
          <a:lstStyle/>
          <a:p>
            <a:pPr eaLnBrk="1" hangingPunct="1"/>
            <a:r>
              <a:rPr lang="cs-CZ" sz="3200" dirty="0">
                <a:solidFill>
                  <a:srgbClr val="008080"/>
                </a:solidFill>
                <a:latin typeface="Arial" charset="0"/>
                <a:cs typeface="Arial" charset="0"/>
              </a:rPr>
              <a:t>4. Etapy strategického managementu</a:t>
            </a:r>
            <a:endParaRPr lang="en-US" sz="3200" dirty="0">
              <a:solidFill>
                <a:srgbClr val="008080"/>
              </a:solidFill>
              <a:latin typeface="Arial" charset="0"/>
              <a:cs typeface="Arial" charset="0"/>
            </a:endParaRPr>
          </a:p>
        </p:txBody>
      </p:sp>
      <p:graphicFrame>
        <p:nvGraphicFramePr>
          <p:cNvPr id="5" name="Content Placeholder 4"/>
          <p:cNvGraphicFramePr>
            <a:graphicFrameLocks noGrp="1"/>
          </p:cNvGraphicFramePr>
          <p:nvPr>
            <p:ph idx="1"/>
            <p:extLst/>
          </p:nvPr>
        </p:nvGraphicFramePr>
        <p:xfrm>
          <a:off x="1981200" y="2514601"/>
          <a:ext cx="7315200" cy="36877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53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B080722-EEB5-44BE-9CDC-076D265E7C54}" type="slidenum">
              <a:rPr lang="en-US" smtClean="0">
                <a:latin typeface="Arial" charset="0"/>
              </a:rPr>
              <a:pPr eaLnBrk="1" hangingPunct="1"/>
              <a:t>32</a:t>
            </a:fld>
            <a:endParaRPr lang="en-US" dirty="0">
              <a:latin typeface="Arial" charset="0"/>
            </a:endParaRPr>
          </a:p>
        </p:txBody>
      </p:sp>
      <p:sp>
        <p:nvSpPr>
          <p:cNvPr id="2" name="TextovéPole 1"/>
          <p:cNvSpPr txBox="1"/>
          <p:nvPr/>
        </p:nvSpPr>
        <p:spPr>
          <a:xfrm>
            <a:off x="2438400" y="1844674"/>
            <a:ext cx="6858000" cy="830997"/>
          </a:xfrm>
          <a:prstGeom prst="rect">
            <a:avLst/>
          </a:prstGeom>
          <a:solidFill>
            <a:srgbClr val="002060"/>
          </a:solidFill>
        </p:spPr>
        <p:txBody>
          <a:bodyPr wrap="square" rtlCol="0">
            <a:spAutoFit/>
          </a:bodyPr>
          <a:lstStyle/>
          <a:p>
            <a:r>
              <a:rPr lang="cs-CZ" sz="2400" b="1" dirty="0">
                <a:solidFill>
                  <a:srgbClr val="FFFF00"/>
                </a:solidFill>
              </a:rPr>
              <a:t>Strategický management je proces, kterým firma  formuluje a implementuje (zavádí) svou strategii</a:t>
            </a:r>
          </a:p>
        </p:txBody>
      </p:sp>
      <p:pic>
        <p:nvPicPr>
          <p:cNvPr id="6" name="Obrázek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87083818"/>
      </p:ext>
    </p:extLst>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838200" y="365125"/>
            <a:ext cx="8470692" cy="1064555"/>
          </a:xfrm>
          <a:solidFill>
            <a:schemeClr val="accent6">
              <a:lumMod val="20000"/>
              <a:lumOff val="80000"/>
            </a:schemeClr>
          </a:solidFill>
        </p:spPr>
        <p:txBody>
          <a:bodyPr>
            <a:noAutofit/>
          </a:bodyPr>
          <a:lstStyle/>
          <a:p>
            <a:pPr eaLnBrk="1" hangingPunct="1"/>
            <a:r>
              <a:rPr lang="cs-CZ" sz="3200" dirty="0">
                <a:solidFill>
                  <a:srgbClr val="008080"/>
                </a:solidFill>
                <a:latin typeface="Arial" charset="0"/>
                <a:cs typeface="Arial" charset="0"/>
              </a:rPr>
              <a:t>Etapy strategického managementu</a:t>
            </a:r>
            <a:br>
              <a:rPr lang="cs-CZ" sz="3200" dirty="0">
                <a:solidFill>
                  <a:srgbClr val="008080"/>
                </a:solidFill>
                <a:latin typeface="Arial" charset="0"/>
                <a:cs typeface="Arial" charset="0"/>
              </a:rPr>
            </a:br>
            <a:r>
              <a:rPr lang="cs-CZ" sz="3200" dirty="0">
                <a:solidFill>
                  <a:srgbClr val="008080"/>
                </a:solidFill>
                <a:latin typeface="Arial" charset="0"/>
                <a:cs typeface="Arial" charset="0"/>
              </a:rPr>
              <a:t>Formulace strategie</a:t>
            </a:r>
            <a:endParaRPr lang="en-US" sz="3200" dirty="0">
              <a:solidFill>
                <a:srgbClr val="008080"/>
              </a:solidFill>
              <a:latin typeface="Arial" charset="0"/>
              <a:cs typeface="Arial" charset="0"/>
            </a:endParaRPr>
          </a:p>
        </p:txBody>
      </p:sp>
      <p:sp>
        <p:nvSpPr>
          <p:cNvPr id="56323" name="Content Placeholder 2"/>
          <p:cNvSpPr>
            <a:spLocks noGrp="1"/>
          </p:cNvSpPr>
          <p:nvPr>
            <p:ph idx="1"/>
          </p:nvPr>
        </p:nvSpPr>
        <p:spPr>
          <a:xfrm>
            <a:off x="368964" y="1600201"/>
            <a:ext cx="9765636" cy="5121275"/>
          </a:xfrm>
          <a:solidFill>
            <a:srgbClr val="008080"/>
          </a:solidFill>
        </p:spPr>
        <p:txBody>
          <a:bodyPr>
            <a:normAutofit/>
          </a:bodyPr>
          <a:lstStyle/>
          <a:p>
            <a:pPr marL="0" lvl="1" indent="0">
              <a:buNone/>
            </a:pPr>
            <a:r>
              <a:rPr lang="cs-CZ" b="1" dirty="0">
                <a:solidFill>
                  <a:srgbClr val="FFFF66"/>
                </a:solidFill>
                <a:latin typeface="Arial" charset="0"/>
                <a:cs typeface="Arial" charset="0"/>
              </a:rPr>
              <a:t>Zahrnuje přípravu vize a mise, identifikaci externích příležitostí a hrozeb organizace, určení vnitřních slabých a silných stránek, definování dlouhodobých cílů, navržení alternativních strategií a výběr konkrétních strategií k realizaci v dané situaci.</a:t>
            </a:r>
          </a:p>
          <a:p>
            <a:pPr marL="0" indent="0">
              <a:buNone/>
            </a:pPr>
            <a:r>
              <a:rPr lang="cs-CZ" sz="2000" b="1" dirty="0">
                <a:solidFill>
                  <a:srgbClr val="FFFF66"/>
                </a:solidFill>
                <a:latin typeface="Arial" charset="0"/>
                <a:cs typeface="Arial" charset="0"/>
              </a:rPr>
              <a:t>Rozhodování o tom:</a:t>
            </a:r>
          </a:p>
          <a:p>
            <a:pPr marL="355600" indent="-355600">
              <a:buFont typeface="Arial" charset="0"/>
              <a:buChar char="•"/>
            </a:pPr>
            <a:r>
              <a:rPr lang="cs-CZ" sz="2000" b="1" dirty="0">
                <a:solidFill>
                  <a:srgbClr val="FFFF66"/>
                </a:solidFill>
                <a:latin typeface="Arial" charset="0"/>
                <a:cs typeface="Arial" charset="0"/>
              </a:rPr>
              <a:t>jakému novému podnikání se věnovat;</a:t>
            </a:r>
          </a:p>
          <a:p>
            <a:pPr marL="355600" indent="-355600">
              <a:buFont typeface="Arial" charset="0"/>
              <a:buChar char="•"/>
            </a:pPr>
            <a:r>
              <a:rPr lang="cs-CZ" sz="2000" b="1" dirty="0">
                <a:solidFill>
                  <a:srgbClr val="FFFF66"/>
                </a:solidFill>
                <a:latin typeface="Arial" charset="0"/>
                <a:cs typeface="Arial" charset="0"/>
              </a:rPr>
              <a:t>jaký druh podnikání opustit;</a:t>
            </a:r>
          </a:p>
          <a:p>
            <a:pPr marL="355600" indent="-355600">
              <a:buFont typeface="Arial" charset="0"/>
              <a:buChar char="•"/>
            </a:pPr>
            <a:r>
              <a:rPr lang="cs-CZ" sz="2000" b="1" dirty="0">
                <a:solidFill>
                  <a:srgbClr val="FFFF66"/>
                </a:solidFill>
                <a:latin typeface="Arial" charset="0"/>
                <a:cs typeface="Arial" charset="0"/>
              </a:rPr>
              <a:t>jak alokovat zdroje</a:t>
            </a:r>
          </a:p>
          <a:p>
            <a:pPr marL="355600" indent="-355600">
              <a:buFont typeface="Arial" charset="0"/>
              <a:buChar char="•"/>
            </a:pPr>
            <a:r>
              <a:rPr lang="cs-CZ" sz="2000" b="1" dirty="0">
                <a:solidFill>
                  <a:srgbClr val="FFFF66"/>
                </a:solidFill>
                <a:latin typeface="Arial" charset="0"/>
                <a:cs typeface="Arial" charset="0"/>
              </a:rPr>
              <a:t>zda rozšířit operace nebo činnosti diverzifikovat</a:t>
            </a:r>
            <a:r>
              <a:rPr lang="en-US" sz="2000" b="1" dirty="0">
                <a:solidFill>
                  <a:srgbClr val="FFFF66"/>
                </a:solidFill>
                <a:latin typeface="Arial" charset="0"/>
                <a:cs typeface="Arial" charset="0"/>
              </a:rPr>
              <a:t> </a:t>
            </a:r>
            <a:endParaRPr lang="cs-CZ" sz="2000" b="1" dirty="0">
              <a:solidFill>
                <a:srgbClr val="FFFF66"/>
              </a:solidFill>
              <a:latin typeface="Arial" charset="0"/>
              <a:cs typeface="Arial" charset="0"/>
            </a:endParaRPr>
          </a:p>
          <a:p>
            <a:pPr marL="355600" indent="-355600">
              <a:buFont typeface="Arial" charset="0"/>
              <a:buChar char="•"/>
            </a:pPr>
            <a:r>
              <a:rPr lang="cs-CZ" sz="2000" b="1" dirty="0">
                <a:solidFill>
                  <a:srgbClr val="FFFF66"/>
                </a:solidFill>
                <a:latin typeface="Arial" charset="0"/>
                <a:cs typeface="Arial" charset="0"/>
              </a:rPr>
              <a:t>jestli vstoupit na mezinárodní trhy</a:t>
            </a:r>
            <a:endParaRPr lang="en-US" sz="2000" b="1" dirty="0">
              <a:solidFill>
                <a:srgbClr val="FFFF66"/>
              </a:solidFill>
              <a:latin typeface="Arial" charset="0"/>
              <a:cs typeface="Arial" charset="0"/>
            </a:endParaRPr>
          </a:p>
          <a:p>
            <a:pPr marL="355600" indent="-355600">
              <a:buFont typeface="Arial" charset="0"/>
              <a:buChar char="•"/>
            </a:pPr>
            <a:r>
              <a:rPr lang="cs-CZ" sz="2000" b="1" dirty="0">
                <a:solidFill>
                  <a:srgbClr val="FFFF66"/>
                </a:solidFill>
                <a:latin typeface="Arial" charset="0"/>
                <a:cs typeface="Arial" charset="0"/>
              </a:rPr>
              <a:t>jestli s někým fúzovat nebo vytvořit společný podnik;</a:t>
            </a:r>
          </a:p>
          <a:p>
            <a:pPr marL="355600" indent="-355600">
              <a:buFont typeface="Arial" charset="0"/>
              <a:buChar char="•"/>
            </a:pPr>
            <a:r>
              <a:rPr lang="cs-CZ" sz="2000" b="1" dirty="0">
                <a:solidFill>
                  <a:srgbClr val="FFFF66"/>
                </a:solidFill>
                <a:latin typeface="Arial" charset="0"/>
                <a:cs typeface="Arial" charset="0"/>
              </a:rPr>
              <a:t>jak se vyhnout nepřátelskému převzetí firmy.</a:t>
            </a:r>
          </a:p>
          <a:p>
            <a:pPr marL="0" lvl="1" indent="0">
              <a:buNone/>
            </a:pPr>
            <a:endParaRPr lang="cs-CZ" sz="2000" dirty="0">
              <a:latin typeface="Arial" charset="0"/>
              <a:cs typeface="Arial" charset="0"/>
            </a:endParaRPr>
          </a:p>
          <a:p>
            <a:pPr marL="0" lvl="1" indent="0">
              <a:buNone/>
            </a:pPr>
            <a:endParaRPr lang="cs-CZ" sz="2000" dirty="0">
              <a:latin typeface="Arial" charset="0"/>
              <a:cs typeface="Arial" charset="0"/>
            </a:endParaRPr>
          </a:p>
          <a:p>
            <a:pPr marL="0" lvl="1" indent="0">
              <a:buFont typeface="Arial" charset="0"/>
              <a:buChar char="•"/>
            </a:pPr>
            <a:endParaRPr lang="en-US" sz="2000" dirty="0">
              <a:latin typeface="Arial" charset="0"/>
              <a:cs typeface="Arial" charset="0"/>
            </a:endParaRPr>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EEE1704-A240-495E-81B1-09A50D9C4663}" type="slidenum">
              <a:rPr lang="en-US" smtClean="0">
                <a:latin typeface="Arial" charset="0"/>
              </a:rPr>
              <a:pPr eaLnBrk="1" hangingPunct="1"/>
              <a:t>33</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256816"/>
            <a:ext cx="1464833" cy="1127893"/>
          </a:xfrm>
          <a:prstGeom prst="rect">
            <a:avLst/>
          </a:prstGeom>
        </p:spPr>
      </p:pic>
    </p:spTree>
    <p:extLst>
      <p:ext uri="{BB962C8B-B14F-4D97-AF65-F5344CB8AC3E}">
        <p14:creationId xmlns:p14="http://schemas.microsoft.com/office/powerpoint/2010/main" val="1376922594"/>
      </p:ext>
    </p:extLst>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838200" y="365125"/>
            <a:ext cx="7451361" cy="1325563"/>
          </a:xfrm>
          <a:solidFill>
            <a:schemeClr val="accent6">
              <a:lumMod val="20000"/>
              <a:lumOff val="80000"/>
            </a:schemeClr>
          </a:solidFill>
        </p:spPr>
        <p:txBody>
          <a:bodyPr>
            <a:normAutofit/>
          </a:bodyPr>
          <a:lstStyle/>
          <a:p>
            <a:pPr eaLnBrk="1" hangingPunct="1"/>
            <a:r>
              <a:rPr lang="cs-CZ" sz="3200" dirty="0">
                <a:solidFill>
                  <a:srgbClr val="008080"/>
                </a:solidFill>
                <a:latin typeface="Arial" charset="0"/>
                <a:cs typeface="Arial" charset="0"/>
              </a:rPr>
              <a:t>Etapy strategického managementu</a:t>
            </a:r>
            <a:br>
              <a:rPr lang="cs-CZ" sz="3200" dirty="0">
                <a:solidFill>
                  <a:srgbClr val="008080"/>
                </a:solidFill>
                <a:latin typeface="Arial" charset="0"/>
                <a:cs typeface="Arial" charset="0"/>
              </a:rPr>
            </a:br>
            <a:r>
              <a:rPr lang="cs-CZ" sz="3200" dirty="0">
                <a:solidFill>
                  <a:srgbClr val="008080"/>
                </a:solidFill>
                <a:latin typeface="Arial" charset="0"/>
                <a:cs typeface="Arial" charset="0"/>
              </a:rPr>
              <a:t>Implementace strategie</a:t>
            </a:r>
            <a:r>
              <a:rPr lang="en-US" sz="3200" dirty="0">
                <a:solidFill>
                  <a:srgbClr val="008080"/>
                </a:solidFill>
                <a:latin typeface="Arial" charset="0"/>
                <a:cs typeface="Arial" charset="0"/>
              </a:rPr>
              <a:t> </a:t>
            </a:r>
          </a:p>
        </p:txBody>
      </p:sp>
      <p:sp>
        <p:nvSpPr>
          <p:cNvPr id="57347" name="Content Placeholder 2"/>
          <p:cNvSpPr>
            <a:spLocks noGrp="1"/>
          </p:cNvSpPr>
          <p:nvPr>
            <p:ph idx="1"/>
          </p:nvPr>
        </p:nvSpPr>
        <p:spPr>
          <a:xfrm>
            <a:off x="838200" y="2156086"/>
            <a:ext cx="8229600" cy="3276600"/>
          </a:xfrm>
          <a:solidFill>
            <a:srgbClr val="008080"/>
          </a:solidFill>
        </p:spPr>
        <p:txBody>
          <a:bodyPr/>
          <a:lstStyle/>
          <a:p>
            <a:pPr eaLnBrk="1" hangingPunct="1">
              <a:buFont typeface="Arial" charset="0"/>
              <a:buChar char="•"/>
            </a:pPr>
            <a:r>
              <a:rPr lang="cs-CZ" b="1" dirty="0">
                <a:solidFill>
                  <a:srgbClr val="FFFF66"/>
                </a:solidFill>
                <a:latin typeface="Arial" charset="0"/>
                <a:cs typeface="Arial" charset="0"/>
              </a:rPr>
              <a:t>Vyžaduje, aby si firma stanovila či určila </a:t>
            </a:r>
            <a:r>
              <a:rPr lang="cs-CZ" b="1" dirty="0">
                <a:solidFill>
                  <a:srgbClr val="CCFFFF"/>
                </a:solidFill>
                <a:latin typeface="Arial" charset="0"/>
                <a:cs typeface="Arial" charset="0"/>
              </a:rPr>
              <a:t>roční cíle</a:t>
            </a:r>
            <a:r>
              <a:rPr lang="cs-CZ" b="1" dirty="0">
                <a:solidFill>
                  <a:srgbClr val="FFFF66"/>
                </a:solidFill>
                <a:latin typeface="Arial" charset="0"/>
                <a:cs typeface="Arial" charset="0"/>
              </a:rPr>
              <a:t>, navrhla </a:t>
            </a:r>
            <a:r>
              <a:rPr lang="cs-CZ" b="1" dirty="0">
                <a:solidFill>
                  <a:srgbClr val="CCFFFF"/>
                </a:solidFill>
                <a:latin typeface="Arial" charset="0"/>
                <a:cs typeface="Arial" charset="0"/>
              </a:rPr>
              <a:t>dílčí politiky</a:t>
            </a:r>
            <a:r>
              <a:rPr lang="cs-CZ" b="1" dirty="0">
                <a:solidFill>
                  <a:srgbClr val="FFFF66"/>
                </a:solidFill>
                <a:latin typeface="Arial" charset="0"/>
                <a:cs typeface="Arial" charset="0"/>
              </a:rPr>
              <a:t>, motivovala zaměstnance a alokovala zdroje pro realizaci navržené strategie.</a:t>
            </a:r>
          </a:p>
          <a:p>
            <a:pPr eaLnBrk="1" hangingPunct="1">
              <a:buFont typeface="Arial" charset="0"/>
              <a:buChar char="•"/>
            </a:pPr>
            <a:r>
              <a:rPr lang="cs-CZ" b="1" dirty="0">
                <a:solidFill>
                  <a:srgbClr val="FFFF66"/>
                </a:solidFill>
                <a:latin typeface="Arial" charset="0"/>
                <a:cs typeface="Arial" charset="0"/>
              </a:rPr>
              <a:t>Často se tato fáze nazývá </a:t>
            </a:r>
            <a:r>
              <a:rPr lang="cs-CZ" b="1" dirty="0">
                <a:solidFill>
                  <a:srgbClr val="CCFFFF"/>
                </a:solidFill>
                <a:latin typeface="Arial" charset="0"/>
                <a:cs typeface="Arial" charset="0"/>
              </a:rPr>
              <a:t>akční etapa</a:t>
            </a:r>
            <a:r>
              <a:rPr lang="cs-CZ" b="1" dirty="0">
                <a:solidFill>
                  <a:srgbClr val="FFFF66"/>
                </a:solidFill>
                <a:latin typeface="Arial" charset="0"/>
                <a:cs typeface="Arial" charset="0"/>
              </a:rPr>
              <a:t>.</a:t>
            </a:r>
          </a:p>
          <a:p>
            <a:pPr eaLnBrk="1" hangingPunct="1">
              <a:buFont typeface="Arial" charset="0"/>
              <a:buChar char="•"/>
            </a:pPr>
            <a:r>
              <a:rPr lang="cs-CZ" b="1" dirty="0">
                <a:solidFill>
                  <a:srgbClr val="FFFF66"/>
                </a:solidFill>
                <a:latin typeface="Arial" charset="0"/>
                <a:cs typeface="Arial" charset="0"/>
              </a:rPr>
              <a:t>Realizuje se pomocí </a:t>
            </a:r>
            <a:r>
              <a:rPr lang="cs-CZ" b="1" dirty="0">
                <a:solidFill>
                  <a:srgbClr val="CCFFFF"/>
                </a:solidFill>
                <a:latin typeface="Arial" charset="0"/>
                <a:cs typeface="Arial" charset="0"/>
              </a:rPr>
              <a:t>opatření a projektů</a:t>
            </a:r>
            <a:r>
              <a:rPr lang="cs-CZ" b="1" dirty="0">
                <a:solidFill>
                  <a:srgbClr val="FFFF66"/>
                </a:solidFill>
                <a:latin typeface="Arial" charset="0"/>
                <a:cs typeface="Arial" charset="0"/>
              </a:rPr>
              <a:t>.</a:t>
            </a:r>
          </a:p>
        </p:txBody>
      </p:sp>
      <p:sp>
        <p:nvSpPr>
          <p:cNvPr id="573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556CC68-9080-4C37-B9B2-B9BD9688EDC5}" type="slidenum">
              <a:rPr lang="en-US" smtClean="0">
                <a:latin typeface="Arial" charset="0"/>
              </a:rPr>
              <a:pPr eaLnBrk="1" hangingPunct="1"/>
              <a:t>34</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256816"/>
            <a:ext cx="1464833" cy="1127893"/>
          </a:xfrm>
          <a:prstGeom prst="rect">
            <a:avLst/>
          </a:prstGeom>
        </p:spPr>
      </p:pic>
    </p:spTree>
    <p:extLst>
      <p:ext uri="{BB962C8B-B14F-4D97-AF65-F5344CB8AC3E}">
        <p14:creationId xmlns:p14="http://schemas.microsoft.com/office/powerpoint/2010/main" val="1638170803"/>
      </p:ext>
    </p:extLst>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838200" y="365125"/>
            <a:ext cx="8965367" cy="1325563"/>
          </a:xfrm>
          <a:solidFill>
            <a:schemeClr val="accent6">
              <a:lumMod val="20000"/>
              <a:lumOff val="80000"/>
            </a:schemeClr>
          </a:solidFill>
        </p:spPr>
        <p:txBody>
          <a:bodyPr>
            <a:normAutofit/>
          </a:bodyPr>
          <a:lstStyle/>
          <a:p>
            <a:pPr algn="ctr" eaLnBrk="1" hangingPunct="1"/>
            <a:r>
              <a:rPr lang="cs-CZ" sz="3200" dirty="0">
                <a:solidFill>
                  <a:srgbClr val="008080"/>
                </a:solidFill>
                <a:latin typeface="Arial" charset="0"/>
                <a:cs typeface="Arial" charset="0"/>
              </a:rPr>
              <a:t>Etapy strategického managementu</a:t>
            </a:r>
            <a:br>
              <a:rPr lang="cs-CZ" sz="3200" dirty="0">
                <a:solidFill>
                  <a:srgbClr val="008080"/>
                </a:solidFill>
                <a:latin typeface="Arial" charset="0"/>
                <a:cs typeface="Arial" charset="0"/>
              </a:rPr>
            </a:br>
            <a:r>
              <a:rPr lang="cs-CZ" sz="3200" dirty="0">
                <a:solidFill>
                  <a:srgbClr val="008080"/>
                </a:solidFill>
                <a:latin typeface="Arial" charset="0"/>
                <a:cs typeface="Arial" charset="0"/>
              </a:rPr>
              <a:t>Vyhodnocení (Evaluace) strategie</a:t>
            </a:r>
            <a:endParaRPr lang="en-US" sz="3200" dirty="0">
              <a:solidFill>
                <a:srgbClr val="008080"/>
              </a:solidFill>
              <a:latin typeface="Arial" charset="0"/>
              <a:cs typeface="Arial" charset="0"/>
            </a:endParaRPr>
          </a:p>
        </p:txBody>
      </p:sp>
      <p:sp>
        <p:nvSpPr>
          <p:cNvPr id="58371" name="Content Placeholder 2"/>
          <p:cNvSpPr>
            <a:spLocks noGrp="1"/>
          </p:cNvSpPr>
          <p:nvPr>
            <p:ph idx="1"/>
          </p:nvPr>
        </p:nvSpPr>
        <p:spPr>
          <a:xfrm>
            <a:off x="1051810" y="2634430"/>
            <a:ext cx="8229600" cy="2743200"/>
          </a:xfrm>
          <a:solidFill>
            <a:srgbClr val="008080"/>
          </a:solidFill>
        </p:spPr>
        <p:txBody>
          <a:bodyPr/>
          <a:lstStyle/>
          <a:p>
            <a:pPr marL="0" indent="0">
              <a:buNone/>
            </a:pPr>
            <a:endParaRPr lang="en-US" b="1" dirty="0">
              <a:latin typeface="Arial" charset="0"/>
              <a:cs typeface="Arial" charset="0"/>
            </a:endParaRPr>
          </a:p>
          <a:p>
            <a:pPr lvl="1" eaLnBrk="1" hangingPunct="1">
              <a:buFont typeface="Arial" charset="0"/>
              <a:buChar char="•"/>
            </a:pPr>
            <a:r>
              <a:rPr lang="cs-CZ" b="1" dirty="0">
                <a:solidFill>
                  <a:srgbClr val="FFFF66"/>
                </a:solidFill>
                <a:latin typeface="Arial" charset="0"/>
                <a:cs typeface="Arial" charset="0"/>
              </a:rPr>
              <a:t>Zhodnocení externích a interních faktorů, které jsou základem pro současné  strategie</a:t>
            </a:r>
          </a:p>
          <a:p>
            <a:pPr lvl="1" eaLnBrk="1" hangingPunct="1">
              <a:buFont typeface="Arial" charset="0"/>
              <a:buChar char="•"/>
            </a:pPr>
            <a:r>
              <a:rPr lang="cs-CZ" b="1" dirty="0">
                <a:solidFill>
                  <a:srgbClr val="FFFF66"/>
                </a:solidFill>
                <a:latin typeface="Arial" charset="0"/>
                <a:cs typeface="Arial" charset="0"/>
              </a:rPr>
              <a:t>Měření  výkonnosti firmy;</a:t>
            </a:r>
          </a:p>
          <a:p>
            <a:pPr lvl="1" eaLnBrk="1" hangingPunct="1">
              <a:buFont typeface="Arial" charset="0"/>
              <a:buChar char="•"/>
            </a:pPr>
            <a:r>
              <a:rPr lang="cs-CZ" b="1" dirty="0">
                <a:solidFill>
                  <a:srgbClr val="FFFF66"/>
                </a:solidFill>
                <a:latin typeface="Arial" charset="0"/>
                <a:cs typeface="Arial" charset="0"/>
              </a:rPr>
              <a:t>Přijímání </a:t>
            </a:r>
            <a:r>
              <a:rPr lang="cs-CZ" b="1" dirty="0">
                <a:solidFill>
                  <a:srgbClr val="CCECFF"/>
                </a:solidFill>
                <a:latin typeface="Arial" charset="0"/>
                <a:cs typeface="Arial" charset="0"/>
              </a:rPr>
              <a:t>korektivních</a:t>
            </a:r>
            <a:r>
              <a:rPr lang="cs-CZ" b="1" dirty="0">
                <a:solidFill>
                  <a:srgbClr val="FFFF66"/>
                </a:solidFill>
                <a:latin typeface="Arial" charset="0"/>
                <a:cs typeface="Arial" charset="0"/>
              </a:rPr>
              <a:t> akcí</a:t>
            </a:r>
          </a:p>
          <a:p>
            <a:pPr lvl="1" eaLnBrk="1" hangingPunct="1">
              <a:buFont typeface="Wingdings 3" pitchFamily="18" charset="2"/>
              <a:buNone/>
            </a:pPr>
            <a:endParaRPr lang="cs-CZ" dirty="0">
              <a:latin typeface="Arial" charset="0"/>
              <a:cs typeface="Arial" charset="0"/>
            </a:endParaRPr>
          </a:p>
        </p:txBody>
      </p:sp>
      <p:sp>
        <p:nvSpPr>
          <p:cNvPr id="583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523020C-C7C0-4E84-A47F-1D1311F6B722}" type="slidenum">
              <a:rPr lang="en-US" smtClean="0">
                <a:latin typeface="Arial" charset="0"/>
              </a:rPr>
              <a:pPr eaLnBrk="1" hangingPunct="1"/>
              <a:t>35</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03174" y="241827"/>
            <a:ext cx="1464833" cy="1127893"/>
          </a:xfrm>
          <a:prstGeom prst="rect">
            <a:avLst/>
          </a:prstGeom>
        </p:spPr>
      </p:pic>
    </p:spTree>
    <p:extLst>
      <p:ext uri="{BB962C8B-B14F-4D97-AF65-F5344CB8AC3E}">
        <p14:creationId xmlns:p14="http://schemas.microsoft.com/office/powerpoint/2010/main" val="3979268185"/>
      </p:ext>
    </p:extLst>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063053" y="301787"/>
            <a:ext cx="7547547" cy="1127893"/>
          </a:xfrm>
          <a:solidFill>
            <a:schemeClr val="accent6">
              <a:lumMod val="20000"/>
              <a:lumOff val="80000"/>
            </a:schemeClr>
          </a:solidFill>
        </p:spPr>
        <p:txBody>
          <a:bodyPr>
            <a:normAutofit/>
          </a:bodyPr>
          <a:lstStyle/>
          <a:p>
            <a:pPr algn="ctr" eaLnBrk="1" hangingPunct="1"/>
            <a:r>
              <a:rPr lang="cs-CZ" sz="3200" dirty="0">
                <a:solidFill>
                  <a:srgbClr val="008080"/>
                </a:solidFill>
                <a:latin typeface="Arial" charset="0"/>
                <a:cs typeface="Arial" charset="0"/>
              </a:rPr>
              <a:t>5. Úrovně strategického managementu</a:t>
            </a:r>
            <a:endParaRPr lang="en-US" sz="3200" dirty="0">
              <a:solidFill>
                <a:srgbClr val="008080"/>
              </a:solidFill>
              <a:latin typeface="Arial" charset="0"/>
              <a:cs typeface="Arial" charset="0"/>
            </a:endParaRPr>
          </a:p>
        </p:txBody>
      </p:sp>
      <p:sp>
        <p:nvSpPr>
          <p:cNvPr id="60419" name="Content Placeholder 2"/>
          <p:cNvSpPr>
            <a:spLocks noGrp="1"/>
          </p:cNvSpPr>
          <p:nvPr>
            <p:ph idx="1"/>
          </p:nvPr>
        </p:nvSpPr>
        <p:spPr>
          <a:xfrm>
            <a:off x="615846" y="2111116"/>
            <a:ext cx="9366354" cy="3276600"/>
          </a:xfrm>
          <a:solidFill>
            <a:srgbClr val="008080"/>
          </a:solidFill>
        </p:spPr>
        <p:txBody>
          <a:bodyPr/>
          <a:lstStyle/>
          <a:p>
            <a:pPr eaLnBrk="1" hangingPunct="1">
              <a:buClr>
                <a:schemeClr val="tx1"/>
              </a:buClr>
              <a:buFont typeface="Arial" charset="0"/>
              <a:buChar char="•"/>
            </a:pPr>
            <a:r>
              <a:rPr lang="cs-CZ" b="1" dirty="0">
                <a:solidFill>
                  <a:srgbClr val="FFFF66"/>
                </a:solidFill>
                <a:latin typeface="Arial" charset="0"/>
                <a:cs typeface="Arial" charset="0"/>
              </a:rPr>
              <a:t>Aktivity  formulování, implementace a vyhodnocení strategie ve velkých firmách probíhají na  </a:t>
            </a:r>
            <a:r>
              <a:rPr lang="cs-CZ" b="1" dirty="0">
                <a:solidFill>
                  <a:srgbClr val="CCECFF"/>
                </a:solidFill>
                <a:latin typeface="Arial" charset="0"/>
                <a:cs typeface="Arial" charset="0"/>
              </a:rPr>
              <a:t>3  úrovních</a:t>
            </a:r>
          </a:p>
          <a:p>
            <a:pPr lvl="1" eaLnBrk="1" hangingPunct="1">
              <a:buClr>
                <a:schemeClr val="tx1"/>
              </a:buClr>
              <a:buFont typeface="Arial" charset="0"/>
              <a:buChar char="•"/>
            </a:pPr>
            <a:r>
              <a:rPr lang="cs-CZ" b="1" dirty="0">
                <a:solidFill>
                  <a:srgbClr val="FFFF66"/>
                </a:solidFill>
                <a:latin typeface="Arial" charset="0"/>
                <a:cs typeface="Arial" charset="0"/>
              </a:rPr>
              <a:t>Na úrovní firmy (korporace)</a:t>
            </a:r>
          </a:p>
          <a:p>
            <a:pPr lvl="1" eaLnBrk="1" hangingPunct="1">
              <a:buClr>
                <a:schemeClr val="tx1"/>
              </a:buClr>
              <a:buFont typeface="Arial" charset="0"/>
              <a:buChar char="•"/>
            </a:pPr>
            <a:r>
              <a:rPr lang="cs-CZ" b="1" dirty="0">
                <a:solidFill>
                  <a:srgbClr val="FFFF66"/>
                </a:solidFill>
                <a:latin typeface="Arial" charset="0"/>
                <a:cs typeface="Arial" charset="0"/>
              </a:rPr>
              <a:t>Na úrovni divizí nebo strategických podnikatelských jednotek (SBU)</a:t>
            </a:r>
          </a:p>
          <a:p>
            <a:pPr lvl="1" eaLnBrk="1" hangingPunct="1">
              <a:buClr>
                <a:schemeClr val="tx1"/>
              </a:buClr>
              <a:buFont typeface="Arial" charset="0"/>
              <a:buChar char="•"/>
            </a:pPr>
            <a:r>
              <a:rPr lang="cs-CZ" b="1" dirty="0">
                <a:solidFill>
                  <a:srgbClr val="FFFF66"/>
                </a:solidFill>
                <a:latin typeface="Arial" charset="0"/>
                <a:cs typeface="Arial" charset="0"/>
              </a:rPr>
              <a:t>Na funkční úrovni</a:t>
            </a:r>
          </a:p>
        </p:txBody>
      </p:sp>
      <p:sp>
        <p:nvSpPr>
          <p:cNvPr id="604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007D858-2CC1-4079-B611-423DFB1FD710}" type="slidenum">
              <a:rPr lang="en-US" smtClean="0">
                <a:latin typeface="Arial" charset="0"/>
              </a:rPr>
              <a:pPr eaLnBrk="1" hangingPunct="1"/>
              <a:t>36</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689167040"/>
      </p:ext>
    </p:extLst>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p:nvPr>
        </p:nvSpPr>
        <p:spPr/>
        <p:txBody>
          <a:bodyPr>
            <a:normAutofit/>
          </a:bodyPr>
          <a:lstStyle/>
          <a:p>
            <a:r>
              <a:rPr lang="cs-CZ" sz="3200" dirty="0">
                <a:solidFill>
                  <a:srgbClr val="008080"/>
                </a:solidFill>
                <a:latin typeface="Arial" charset="0"/>
                <a:cs typeface="Arial" charset="0"/>
              </a:rPr>
              <a:t>Hierarchie strategií organizace</a:t>
            </a:r>
          </a:p>
        </p:txBody>
      </p:sp>
      <p:sp>
        <p:nvSpPr>
          <p:cNvPr id="62467" name="Zástupný symbol pro obsah 2"/>
          <p:cNvSpPr>
            <a:spLocks noGrp="1"/>
          </p:cNvSpPr>
          <p:nvPr>
            <p:ph idx="1"/>
          </p:nvPr>
        </p:nvSpPr>
        <p:spPr>
          <a:xfrm>
            <a:off x="718279" y="2455212"/>
            <a:ext cx="9639924" cy="2881286"/>
          </a:xfrm>
          <a:solidFill>
            <a:srgbClr val="008080"/>
          </a:solidFill>
        </p:spPr>
        <p:txBody>
          <a:bodyPr/>
          <a:lstStyle/>
          <a:p>
            <a:pPr>
              <a:buFont typeface="Arial" charset="0"/>
              <a:buChar char="•"/>
            </a:pPr>
            <a:r>
              <a:rPr lang="pl-PL" b="1" dirty="0">
                <a:solidFill>
                  <a:srgbClr val="CCECFF"/>
                </a:solidFill>
                <a:latin typeface="Arial" charset="0"/>
                <a:cs typeface="Arial" charset="0"/>
              </a:rPr>
              <a:t>Corporate Strategy </a:t>
            </a:r>
            <a:r>
              <a:rPr lang="pl-PL" b="1" dirty="0">
                <a:solidFill>
                  <a:srgbClr val="FFFF66"/>
                </a:solidFill>
                <a:latin typeface="Arial" charset="0"/>
                <a:cs typeface="Arial" charset="0"/>
              </a:rPr>
              <a:t>– strategie celkového podniku</a:t>
            </a:r>
          </a:p>
          <a:p>
            <a:pPr>
              <a:buFont typeface="Arial" charset="0"/>
              <a:buChar char="•"/>
            </a:pPr>
            <a:r>
              <a:rPr lang="en-US" b="1" dirty="0">
                <a:solidFill>
                  <a:srgbClr val="CCECFF"/>
                </a:solidFill>
                <a:latin typeface="Arial" charset="0"/>
                <a:cs typeface="Arial" charset="0"/>
              </a:rPr>
              <a:t>Business Strategy</a:t>
            </a:r>
            <a:r>
              <a:rPr lang="en-US" b="1" dirty="0">
                <a:solidFill>
                  <a:srgbClr val="FFFF66"/>
                </a:solidFill>
                <a:latin typeface="Arial" charset="0"/>
                <a:cs typeface="Arial" charset="0"/>
              </a:rPr>
              <a:t>– (Strategy business unit SBU) </a:t>
            </a:r>
            <a:r>
              <a:rPr lang="cs-CZ" b="1" dirty="0">
                <a:solidFill>
                  <a:srgbClr val="FFFF66"/>
                </a:solidFill>
                <a:latin typeface="Arial" charset="0"/>
                <a:cs typeface="Arial" charset="0"/>
              </a:rPr>
              <a:t>podnikatelská / </a:t>
            </a:r>
            <a:r>
              <a:rPr lang="en-US" b="1" dirty="0">
                <a:solidFill>
                  <a:srgbClr val="FFFF66"/>
                </a:solidFill>
                <a:latin typeface="Arial" charset="0"/>
                <a:cs typeface="Arial" charset="0"/>
              </a:rPr>
              <a:t>obchodní strategie</a:t>
            </a:r>
            <a:r>
              <a:rPr lang="cs-CZ" b="1" dirty="0">
                <a:solidFill>
                  <a:srgbClr val="FFFF66"/>
                </a:solidFill>
                <a:latin typeface="Arial" charset="0"/>
                <a:cs typeface="Arial" charset="0"/>
              </a:rPr>
              <a:t> nebo strategie divize</a:t>
            </a:r>
          </a:p>
          <a:p>
            <a:pPr>
              <a:buFont typeface="Arial" charset="0"/>
              <a:buChar char="•"/>
            </a:pPr>
            <a:r>
              <a:rPr lang="cs-CZ" b="1" dirty="0">
                <a:solidFill>
                  <a:srgbClr val="CCECFF"/>
                </a:solidFill>
                <a:latin typeface="Arial" charset="0"/>
                <a:cs typeface="Arial" charset="0"/>
              </a:rPr>
              <a:t>Funkční strategie</a:t>
            </a:r>
          </a:p>
          <a:p>
            <a:pPr>
              <a:buFont typeface="Arial" charset="0"/>
              <a:buChar char="•"/>
            </a:pPr>
            <a:r>
              <a:rPr lang="cs-CZ" b="1" dirty="0">
                <a:solidFill>
                  <a:srgbClr val="FFFF66"/>
                </a:solidFill>
                <a:latin typeface="Arial" charset="0"/>
                <a:cs typeface="Arial" charset="0"/>
              </a:rPr>
              <a:t>Průřezové, resp. </a:t>
            </a:r>
            <a:r>
              <a:rPr lang="cs-CZ" b="1" dirty="0">
                <a:solidFill>
                  <a:srgbClr val="CCECFF"/>
                </a:solidFill>
                <a:latin typeface="Arial" charset="0"/>
                <a:cs typeface="Arial" charset="0"/>
              </a:rPr>
              <a:t>horizontální strategie</a:t>
            </a:r>
          </a:p>
        </p:txBody>
      </p:sp>
      <p:sp>
        <p:nvSpPr>
          <p:cNvPr id="6246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6EAB6ED-B58A-4FC9-8E93-ECC00B0F72BE}" type="slidenum">
              <a:rPr lang="cs-CZ" smtClean="0">
                <a:latin typeface="Arial" charset="0"/>
              </a:rPr>
              <a:pPr eaLnBrk="1" hangingPunct="1"/>
              <a:t>37</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3722807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subTitle" idx="4294967295"/>
          </p:nvPr>
        </p:nvSpPr>
        <p:spPr>
          <a:xfrm>
            <a:off x="464695" y="576264"/>
            <a:ext cx="10203305" cy="5445125"/>
          </a:xfrm>
        </p:spPr>
        <p:txBody>
          <a:bodyPr/>
          <a:lstStyle/>
          <a:p>
            <a:pPr marL="609600" indent="-609600">
              <a:lnSpc>
                <a:spcPct val="80000"/>
              </a:lnSpc>
            </a:pPr>
            <a:r>
              <a:rPr lang="cs-CZ" sz="800" b="1" dirty="0">
                <a:latin typeface="Arial" charset="0"/>
                <a:cs typeface="Arial" charset="0"/>
              </a:rPr>
              <a:t>	</a:t>
            </a:r>
          </a:p>
          <a:p>
            <a:pPr marL="609600" indent="-609600">
              <a:lnSpc>
                <a:spcPct val="80000"/>
              </a:lnSpc>
            </a:pPr>
            <a:r>
              <a:rPr lang="cs-CZ" sz="1600" b="1" dirty="0">
                <a:latin typeface="Arial" charset="0"/>
                <a:cs typeface="Arial" charset="0"/>
              </a:rPr>
              <a:t>	</a:t>
            </a:r>
            <a:endParaRPr lang="cs-CZ" sz="1900" b="1" dirty="0">
              <a:latin typeface="Arial Narrow" pitchFamily="34" charset="0"/>
              <a:cs typeface="Arial" charset="0"/>
            </a:endParaRPr>
          </a:p>
        </p:txBody>
      </p:sp>
      <p:sp>
        <p:nvSpPr>
          <p:cNvPr id="65539" name="Rectangle 7"/>
          <p:cNvSpPr>
            <a:spLocks noChangeArrowheads="1"/>
          </p:cNvSpPr>
          <p:nvPr/>
        </p:nvSpPr>
        <p:spPr bwMode="auto">
          <a:xfrm>
            <a:off x="3940176" y="3944938"/>
            <a:ext cx="6727825" cy="283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0A0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dirty="0"/>
          </a:p>
        </p:txBody>
      </p:sp>
      <p:sp>
        <p:nvSpPr>
          <p:cNvPr id="25606" name="Rectangle 8"/>
          <p:cNvSpPr>
            <a:spLocks noChangeArrowheads="1"/>
          </p:cNvSpPr>
          <p:nvPr/>
        </p:nvSpPr>
        <p:spPr bwMode="auto">
          <a:xfrm>
            <a:off x="1635802" y="360434"/>
            <a:ext cx="7924800" cy="584200"/>
          </a:xfrm>
          <a:prstGeom prst="rect">
            <a:avLst/>
          </a:prstGeom>
          <a:solidFill>
            <a:schemeClr val="accent6">
              <a:lumMod val="20000"/>
              <a:lumOff val="80000"/>
            </a:schemeClr>
          </a:solidFill>
          <a:ln>
            <a:noFill/>
          </a:ln>
          <a:effectLst/>
        </p:spPr>
        <p:txBody>
          <a:bodyPr>
            <a:spAutoFit/>
          </a:bodyPr>
          <a:lstStyle/>
          <a:p>
            <a:pPr indent="-228600" algn="ctr">
              <a:tabLst>
                <a:tab pos="449263" algn="l"/>
                <a:tab pos="457200" algn="l"/>
              </a:tabLst>
              <a:defRPr/>
            </a:pPr>
            <a:r>
              <a:rPr lang="cs-CZ" sz="3200" b="1" dirty="0">
                <a:solidFill>
                  <a:srgbClr val="008080"/>
                </a:solidFill>
              </a:rPr>
              <a:t>Hierarchie strategií podniku</a:t>
            </a:r>
          </a:p>
        </p:txBody>
      </p:sp>
      <p:sp>
        <p:nvSpPr>
          <p:cNvPr id="65541" name="Rectangle 9"/>
          <p:cNvSpPr>
            <a:spLocks noChangeArrowheads="1"/>
          </p:cNvSpPr>
          <p:nvPr/>
        </p:nvSpPr>
        <p:spPr bwMode="auto">
          <a:xfrm>
            <a:off x="1260277" y="330035"/>
            <a:ext cx="9144000"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cs-CZ" sz="2100" dirty="0">
                <a:latin typeface="Times New Roman" pitchFamily="18" charset="0"/>
                <a:cs typeface="Times New Roman" pitchFamily="18" charset="0"/>
              </a:rPr>
              <a:t> </a:t>
            </a:r>
            <a:endParaRPr lang="cs-CZ" sz="1200" dirty="0">
              <a:latin typeface="Times New Roman" pitchFamily="18" charset="0"/>
              <a:cs typeface="Times New Roman" pitchFamily="18" charset="0"/>
            </a:endParaRPr>
          </a:p>
          <a:p>
            <a:pPr eaLnBrk="0" hangingPunct="0"/>
            <a:endParaRPr lang="cs-CZ" dirty="0">
              <a:latin typeface="Times New Roman" pitchFamily="18" charset="0"/>
            </a:endParaRPr>
          </a:p>
        </p:txBody>
      </p:sp>
      <p:sp>
        <p:nvSpPr>
          <p:cNvPr id="65542" name="Rectangle 10"/>
          <p:cNvSpPr>
            <a:spLocks noChangeArrowheads="1"/>
          </p:cNvSpPr>
          <p:nvPr/>
        </p:nvSpPr>
        <p:spPr bwMode="auto">
          <a:xfrm>
            <a:off x="1524000" y="817563"/>
            <a:ext cx="9144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tabLst>
                <a:tab pos="809625" algn="l"/>
              </a:tabLst>
            </a:pPr>
            <a:endParaRPr lang="cs-CZ" sz="2100" dirty="0">
              <a:latin typeface="Times New Roman" pitchFamily="18" charset="0"/>
            </a:endParaRPr>
          </a:p>
          <a:p>
            <a:pPr algn="just">
              <a:tabLst>
                <a:tab pos="809625" algn="l"/>
              </a:tabLst>
            </a:pPr>
            <a:r>
              <a:rPr lang="cs-CZ" sz="700" dirty="0">
                <a:latin typeface="Times New Roman" pitchFamily="18" charset="0"/>
                <a:cs typeface="Times New Roman" pitchFamily="18" charset="0"/>
              </a:rPr>
              <a:t>   </a:t>
            </a:r>
            <a:r>
              <a:rPr lang="cs-CZ" sz="700" dirty="0">
                <a:latin typeface="Times New Roman" pitchFamily="18" charset="0"/>
              </a:rPr>
              <a:t>	</a:t>
            </a:r>
            <a:endParaRPr lang="cs-CZ" sz="2000" dirty="0"/>
          </a:p>
        </p:txBody>
      </p:sp>
      <p:grpSp>
        <p:nvGrpSpPr>
          <p:cNvPr id="65543" name="Group 94"/>
          <p:cNvGrpSpPr>
            <a:grpSpLocks/>
          </p:cNvGrpSpPr>
          <p:nvPr/>
        </p:nvGrpSpPr>
        <p:grpSpPr bwMode="auto">
          <a:xfrm>
            <a:off x="2684464" y="1296988"/>
            <a:ext cx="6078537" cy="4845900"/>
            <a:chOff x="731" y="817"/>
            <a:chExt cx="4054" cy="3329"/>
          </a:xfrm>
        </p:grpSpPr>
        <p:grpSp>
          <p:nvGrpSpPr>
            <p:cNvPr id="65544" name="Group 54"/>
            <p:cNvGrpSpPr>
              <a:grpSpLocks/>
            </p:cNvGrpSpPr>
            <p:nvPr/>
          </p:nvGrpSpPr>
          <p:grpSpPr bwMode="auto">
            <a:xfrm>
              <a:off x="731" y="1361"/>
              <a:ext cx="4054" cy="2785"/>
              <a:chOff x="874" y="6304"/>
              <a:chExt cx="10136" cy="9268"/>
            </a:xfrm>
          </p:grpSpPr>
          <p:sp>
            <p:nvSpPr>
              <p:cNvPr id="65549" name="Line 55"/>
              <p:cNvSpPr>
                <a:spLocks noChangeShapeType="1"/>
              </p:cNvSpPr>
              <p:nvPr/>
            </p:nvSpPr>
            <p:spPr bwMode="auto">
              <a:xfrm>
                <a:off x="3951" y="13906"/>
                <a:ext cx="72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sp>
            <p:nvSpPr>
              <p:cNvPr id="65550" name="Line 56"/>
              <p:cNvSpPr>
                <a:spLocks noChangeShapeType="1"/>
              </p:cNvSpPr>
              <p:nvPr/>
            </p:nvSpPr>
            <p:spPr bwMode="auto">
              <a:xfrm>
                <a:off x="3951" y="10567"/>
                <a:ext cx="72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grpSp>
            <p:nvGrpSpPr>
              <p:cNvPr id="65551" name="Group 57"/>
              <p:cNvGrpSpPr>
                <a:grpSpLocks/>
              </p:cNvGrpSpPr>
              <p:nvPr/>
            </p:nvGrpSpPr>
            <p:grpSpPr bwMode="auto">
              <a:xfrm>
                <a:off x="874" y="6304"/>
                <a:ext cx="10136" cy="9268"/>
                <a:chOff x="874" y="6304"/>
                <a:chExt cx="10136" cy="9268"/>
              </a:xfrm>
            </p:grpSpPr>
            <p:grpSp>
              <p:nvGrpSpPr>
                <p:cNvPr id="65552" name="Group 58"/>
                <p:cNvGrpSpPr>
                  <a:grpSpLocks/>
                </p:cNvGrpSpPr>
                <p:nvPr/>
              </p:nvGrpSpPr>
              <p:grpSpPr bwMode="auto">
                <a:xfrm>
                  <a:off x="4675" y="6304"/>
                  <a:ext cx="6335" cy="9268"/>
                  <a:chOff x="4675" y="6304"/>
                  <a:chExt cx="6335" cy="9268"/>
                </a:xfrm>
              </p:grpSpPr>
              <p:sp>
                <p:nvSpPr>
                  <p:cNvPr id="65575" name="Text Box 59"/>
                  <p:cNvSpPr txBox="1">
                    <a:spLocks noChangeArrowheads="1"/>
                  </p:cNvSpPr>
                  <p:nvPr/>
                </p:nvSpPr>
                <p:spPr bwMode="auto">
                  <a:xfrm>
                    <a:off x="8114" y="6304"/>
                    <a:ext cx="2896" cy="2666"/>
                  </a:xfrm>
                  <a:prstGeom prst="rect">
                    <a:avLst/>
                  </a:prstGeom>
                  <a:solidFill>
                    <a:srgbClr val="FFFF66"/>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Poslání podniku, jeho vnitřní hodnoty a etika, ekonomické, sociální, politické atd. prostředí</a:t>
                    </a:r>
                  </a:p>
                </p:txBody>
              </p:sp>
              <p:sp>
                <p:nvSpPr>
                  <p:cNvPr id="65576" name="Text Box 60"/>
                  <p:cNvSpPr txBox="1">
                    <a:spLocks noChangeArrowheads="1"/>
                  </p:cNvSpPr>
                  <p:nvPr/>
                </p:nvSpPr>
                <p:spPr bwMode="auto">
                  <a:xfrm>
                    <a:off x="8114" y="9461"/>
                    <a:ext cx="2896" cy="2880"/>
                  </a:xfrm>
                  <a:prstGeom prst="rect">
                    <a:avLst/>
                  </a:prstGeom>
                  <a:solidFill>
                    <a:srgbClr val="FFFF00"/>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Dynamika a stav trhu, aktivity konkurence, vývoj technologií, omezení zdrojů atd.</a:t>
                    </a:r>
                  </a:p>
                  <a:p>
                    <a:pPr eaLnBrk="1" hangingPunct="1"/>
                    <a:endParaRPr lang="cs-CZ" sz="1500" b="1" dirty="0">
                      <a:latin typeface="Arial Narrow" pitchFamily="34" charset="0"/>
                    </a:endParaRPr>
                  </a:p>
                </p:txBody>
              </p:sp>
              <p:sp>
                <p:nvSpPr>
                  <p:cNvPr id="65577" name="Text Box 61"/>
                  <p:cNvSpPr txBox="1">
                    <a:spLocks noChangeArrowheads="1"/>
                  </p:cNvSpPr>
                  <p:nvPr/>
                </p:nvSpPr>
                <p:spPr bwMode="auto">
                  <a:xfrm>
                    <a:off x="8114" y="12619"/>
                    <a:ext cx="2896" cy="2953"/>
                  </a:xfrm>
                  <a:prstGeom prst="rect">
                    <a:avLst/>
                  </a:prstGeom>
                  <a:solidFill>
                    <a:srgbClr val="FFC000"/>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Nadřazené strategické cíle, disponibilní zdroje, technologie atd.</a:t>
                    </a:r>
                  </a:p>
                  <a:p>
                    <a:pPr eaLnBrk="1" hangingPunct="1"/>
                    <a:endParaRPr lang="cs-CZ" sz="1500" b="1" dirty="0">
                      <a:latin typeface="Arial Narrow" pitchFamily="34" charset="0"/>
                    </a:endParaRPr>
                  </a:p>
                </p:txBody>
              </p:sp>
              <p:sp>
                <p:nvSpPr>
                  <p:cNvPr id="65578" name="Text Box 62"/>
                  <p:cNvSpPr txBox="1">
                    <a:spLocks noChangeArrowheads="1"/>
                  </p:cNvSpPr>
                  <p:nvPr/>
                </p:nvSpPr>
                <p:spPr bwMode="auto">
                  <a:xfrm>
                    <a:off x="4675" y="6304"/>
                    <a:ext cx="2896" cy="2666"/>
                  </a:xfrm>
                  <a:prstGeom prst="rect">
                    <a:avLst/>
                  </a:prstGeom>
                  <a:solidFill>
                    <a:srgbClr val="FFFF66"/>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Jaké podnikání? Co získat, čeho se zbavit? Kam investovat?</a:t>
                    </a:r>
                  </a:p>
                </p:txBody>
              </p:sp>
              <p:sp>
                <p:nvSpPr>
                  <p:cNvPr id="65579" name="Text Box 63"/>
                  <p:cNvSpPr txBox="1">
                    <a:spLocks noChangeArrowheads="1"/>
                  </p:cNvSpPr>
                  <p:nvPr/>
                </p:nvSpPr>
                <p:spPr bwMode="auto">
                  <a:xfrm>
                    <a:off x="4675" y="9461"/>
                    <a:ext cx="2896" cy="2534"/>
                  </a:xfrm>
                  <a:prstGeom prst="rect">
                    <a:avLst/>
                  </a:prstGeom>
                  <a:solidFill>
                    <a:srgbClr val="FFFF00"/>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Jaké strategické cíle a formy konkurenčního boje pro určitý trh/PJ</a:t>
                    </a:r>
                  </a:p>
                </p:txBody>
              </p:sp>
              <p:sp>
                <p:nvSpPr>
                  <p:cNvPr id="65580" name="Text Box 64"/>
                  <p:cNvSpPr txBox="1">
                    <a:spLocks noChangeArrowheads="1"/>
                  </p:cNvSpPr>
                  <p:nvPr/>
                </p:nvSpPr>
                <p:spPr bwMode="auto">
                  <a:xfrm>
                    <a:off x="4675" y="12618"/>
                    <a:ext cx="2896" cy="2818"/>
                  </a:xfrm>
                  <a:prstGeom prst="rect">
                    <a:avLst/>
                  </a:prstGeom>
                  <a:solidFill>
                    <a:srgbClr val="FFC000"/>
                  </a:solidFill>
                  <a:ln w="9525">
                    <a:solidFill>
                      <a:srgbClr val="000000"/>
                    </a:solidFill>
                    <a:miter lim="800000"/>
                    <a:headEnd/>
                    <a:tailEnd/>
                  </a:ln>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500" b="1" dirty="0">
                        <a:latin typeface="Arial Narrow" pitchFamily="34" charset="0"/>
                      </a:rPr>
                      <a:t>Jak naplňovat podnikatelské strategie specifickými činnostmi?</a:t>
                    </a:r>
                  </a:p>
                </p:txBody>
              </p:sp>
              <p:sp>
                <p:nvSpPr>
                  <p:cNvPr id="65581" name="Line 65"/>
                  <p:cNvSpPr>
                    <a:spLocks noChangeShapeType="1"/>
                  </p:cNvSpPr>
                  <p:nvPr/>
                </p:nvSpPr>
                <p:spPr bwMode="auto">
                  <a:xfrm>
                    <a:off x="7571" y="13905"/>
                    <a:ext cx="54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dirty="0"/>
                  </a:p>
                </p:txBody>
              </p:sp>
              <p:sp>
                <p:nvSpPr>
                  <p:cNvPr id="65582" name="Line 66"/>
                  <p:cNvSpPr>
                    <a:spLocks noChangeShapeType="1"/>
                  </p:cNvSpPr>
                  <p:nvPr/>
                </p:nvSpPr>
                <p:spPr bwMode="auto">
                  <a:xfrm>
                    <a:off x="7571" y="10708"/>
                    <a:ext cx="54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dirty="0"/>
                  </a:p>
                </p:txBody>
              </p:sp>
              <p:sp>
                <p:nvSpPr>
                  <p:cNvPr id="65583" name="Line 67"/>
                  <p:cNvSpPr>
                    <a:spLocks noChangeShapeType="1"/>
                  </p:cNvSpPr>
                  <p:nvPr/>
                </p:nvSpPr>
                <p:spPr bwMode="auto">
                  <a:xfrm>
                    <a:off x="7571" y="7531"/>
                    <a:ext cx="54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dirty="0"/>
                  </a:p>
                </p:txBody>
              </p:sp>
            </p:grpSp>
            <p:grpSp>
              <p:nvGrpSpPr>
                <p:cNvPr id="65553" name="Group 68"/>
                <p:cNvGrpSpPr>
                  <a:grpSpLocks/>
                </p:cNvGrpSpPr>
                <p:nvPr/>
              </p:nvGrpSpPr>
              <p:grpSpPr bwMode="auto">
                <a:xfrm>
                  <a:off x="874" y="7008"/>
                  <a:ext cx="4847" cy="7260"/>
                  <a:chOff x="874" y="7008"/>
                  <a:chExt cx="4847" cy="7260"/>
                </a:xfrm>
              </p:grpSpPr>
              <p:sp>
                <p:nvSpPr>
                  <p:cNvPr id="65554" name="Line 69"/>
                  <p:cNvSpPr>
                    <a:spLocks noChangeShapeType="1"/>
                  </p:cNvSpPr>
                  <p:nvPr/>
                </p:nvSpPr>
                <p:spPr bwMode="auto">
                  <a:xfrm>
                    <a:off x="3951" y="7490"/>
                    <a:ext cx="724"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grpSp>
                <p:nvGrpSpPr>
                  <p:cNvPr id="65555" name="Group 70"/>
                  <p:cNvGrpSpPr>
                    <a:grpSpLocks/>
                  </p:cNvGrpSpPr>
                  <p:nvPr/>
                </p:nvGrpSpPr>
                <p:grpSpPr bwMode="auto">
                  <a:xfrm>
                    <a:off x="874" y="7008"/>
                    <a:ext cx="3439" cy="7260"/>
                    <a:chOff x="874" y="7008"/>
                    <a:chExt cx="3439" cy="7260"/>
                  </a:xfrm>
                </p:grpSpPr>
                <p:grpSp>
                  <p:nvGrpSpPr>
                    <p:cNvPr id="65558" name="Group 71"/>
                    <p:cNvGrpSpPr>
                      <a:grpSpLocks/>
                    </p:cNvGrpSpPr>
                    <p:nvPr/>
                  </p:nvGrpSpPr>
                  <p:grpSpPr bwMode="auto">
                    <a:xfrm>
                      <a:off x="874" y="13001"/>
                      <a:ext cx="3439" cy="1267"/>
                      <a:chOff x="874" y="13001"/>
                      <a:chExt cx="3439" cy="1267"/>
                    </a:xfrm>
                  </p:grpSpPr>
                  <p:sp>
                    <p:nvSpPr>
                      <p:cNvPr id="65572" name="Oval 72"/>
                      <p:cNvSpPr>
                        <a:spLocks noChangeArrowheads="1"/>
                      </p:cNvSpPr>
                      <p:nvPr/>
                    </p:nvSpPr>
                    <p:spPr bwMode="auto">
                      <a:xfrm>
                        <a:off x="1236" y="13001"/>
                        <a:ext cx="3077" cy="905"/>
                      </a:xfrm>
                      <a:prstGeom prst="ellipse">
                        <a:avLst/>
                      </a:prstGeom>
                      <a:solidFill>
                        <a:srgbClr val="FFFFFF"/>
                      </a:solidFill>
                      <a:ln w="9525">
                        <a:solidFill>
                          <a:srgbClr val="000000"/>
                        </a:solidFill>
                        <a:round/>
                        <a:headEnd/>
                        <a:tailEnd/>
                      </a:ln>
                    </p:spPr>
                    <p:txBody>
                      <a:bodyPr/>
                      <a:lstStyle/>
                      <a:p>
                        <a:endParaRPr lang="cs-CZ" dirty="0"/>
                      </a:p>
                    </p:txBody>
                  </p:sp>
                  <p:sp>
                    <p:nvSpPr>
                      <p:cNvPr id="65573" name="Oval 73"/>
                      <p:cNvSpPr>
                        <a:spLocks noChangeArrowheads="1"/>
                      </p:cNvSpPr>
                      <p:nvPr/>
                    </p:nvSpPr>
                    <p:spPr bwMode="auto">
                      <a:xfrm>
                        <a:off x="1055" y="13182"/>
                        <a:ext cx="3077" cy="905"/>
                      </a:xfrm>
                      <a:prstGeom prst="ellipse">
                        <a:avLst/>
                      </a:prstGeom>
                      <a:solidFill>
                        <a:srgbClr val="FFFFFF"/>
                      </a:solidFill>
                      <a:ln w="9525">
                        <a:solidFill>
                          <a:srgbClr val="000000"/>
                        </a:solidFill>
                        <a:round/>
                        <a:headEnd/>
                        <a:tailEnd/>
                      </a:ln>
                    </p:spPr>
                    <p:txBody>
                      <a:bodyPr/>
                      <a:lstStyle/>
                      <a:p>
                        <a:endParaRPr lang="cs-CZ" dirty="0"/>
                      </a:p>
                    </p:txBody>
                  </p:sp>
                  <p:sp>
                    <p:nvSpPr>
                      <p:cNvPr id="65574" name="Oval 74"/>
                      <p:cNvSpPr>
                        <a:spLocks noChangeArrowheads="1"/>
                      </p:cNvSpPr>
                      <p:nvPr/>
                    </p:nvSpPr>
                    <p:spPr bwMode="auto">
                      <a:xfrm>
                        <a:off x="874" y="13363"/>
                        <a:ext cx="3077" cy="905"/>
                      </a:xfrm>
                      <a:prstGeom prst="ellipse">
                        <a:avLst/>
                      </a:prstGeom>
                      <a:solidFill>
                        <a:srgbClr val="FFC000"/>
                      </a:solidFill>
                      <a:ln w="9525">
                        <a:solidFill>
                          <a:srgbClr val="000000"/>
                        </a:solidFill>
                        <a:round/>
                        <a:headEnd/>
                        <a:tailEnd/>
                      </a:ln>
                    </p:spPr>
                    <p:txBody>
                      <a:bodyPr/>
                      <a:lstStyle/>
                      <a:p>
                        <a:pPr algn="ctr"/>
                        <a:r>
                          <a:rPr lang="cs-CZ" sz="1700" b="1" dirty="0"/>
                          <a:t>Funkčn</a:t>
                        </a:r>
                        <a:r>
                          <a:rPr lang="cs-CZ" sz="1700" dirty="0"/>
                          <a:t>í</a:t>
                        </a:r>
                        <a:endParaRPr lang="cs-CZ" dirty="0"/>
                      </a:p>
                    </p:txBody>
                  </p:sp>
                </p:grpSp>
                <p:grpSp>
                  <p:nvGrpSpPr>
                    <p:cNvPr id="65559" name="Group 75"/>
                    <p:cNvGrpSpPr>
                      <a:grpSpLocks/>
                    </p:cNvGrpSpPr>
                    <p:nvPr/>
                  </p:nvGrpSpPr>
                  <p:grpSpPr bwMode="auto">
                    <a:xfrm>
                      <a:off x="2362" y="11010"/>
                      <a:ext cx="503" cy="2353"/>
                      <a:chOff x="2362" y="11010"/>
                      <a:chExt cx="503" cy="2353"/>
                    </a:xfrm>
                  </p:grpSpPr>
                  <p:sp>
                    <p:nvSpPr>
                      <p:cNvPr id="65569" name="Line 76"/>
                      <p:cNvSpPr>
                        <a:spLocks noChangeShapeType="1"/>
                      </p:cNvSpPr>
                      <p:nvPr/>
                    </p:nvSpPr>
                    <p:spPr bwMode="auto">
                      <a:xfrm>
                        <a:off x="2362" y="11010"/>
                        <a:ext cx="0" cy="23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5570" name="Line 77"/>
                      <p:cNvSpPr>
                        <a:spLocks noChangeShapeType="1"/>
                      </p:cNvSpPr>
                      <p:nvPr/>
                    </p:nvSpPr>
                    <p:spPr bwMode="auto">
                      <a:xfrm>
                        <a:off x="2382" y="11010"/>
                        <a:ext cx="302" cy="21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5571" name="Line 78"/>
                      <p:cNvSpPr>
                        <a:spLocks noChangeShapeType="1"/>
                      </p:cNvSpPr>
                      <p:nvPr/>
                    </p:nvSpPr>
                    <p:spPr bwMode="auto">
                      <a:xfrm>
                        <a:off x="2382" y="11010"/>
                        <a:ext cx="483" cy="199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grpSp>
                  <p:nvGrpSpPr>
                    <p:cNvPr id="65560" name="Group 79"/>
                    <p:cNvGrpSpPr>
                      <a:grpSpLocks/>
                    </p:cNvGrpSpPr>
                    <p:nvPr/>
                  </p:nvGrpSpPr>
                  <p:grpSpPr bwMode="auto">
                    <a:xfrm>
                      <a:off x="874" y="9663"/>
                      <a:ext cx="3439" cy="1447"/>
                      <a:chOff x="1114" y="9924"/>
                      <a:chExt cx="3439" cy="1447"/>
                    </a:xfrm>
                  </p:grpSpPr>
                  <p:sp>
                    <p:nvSpPr>
                      <p:cNvPr id="65566" name="Oval 80"/>
                      <p:cNvSpPr>
                        <a:spLocks noChangeArrowheads="1"/>
                      </p:cNvSpPr>
                      <p:nvPr/>
                    </p:nvSpPr>
                    <p:spPr bwMode="auto">
                      <a:xfrm>
                        <a:off x="1416" y="9924"/>
                        <a:ext cx="3077" cy="905"/>
                      </a:xfrm>
                      <a:prstGeom prst="ellipse">
                        <a:avLst/>
                      </a:prstGeom>
                      <a:solidFill>
                        <a:srgbClr val="FFFFFF"/>
                      </a:solidFill>
                      <a:ln w="9525">
                        <a:solidFill>
                          <a:srgbClr val="000000"/>
                        </a:solidFill>
                        <a:round/>
                        <a:headEnd/>
                        <a:tailEnd/>
                      </a:ln>
                    </p:spPr>
                    <p:txBody>
                      <a:bodyPr/>
                      <a:lstStyle/>
                      <a:p>
                        <a:endParaRPr lang="cs-CZ" dirty="0"/>
                      </a:p>
                    </p:txBody>
                  </p:sp>
                  <p:sp>
                    <p:nvSpPr>
                      <p:cNvPr id="65567" name="Oval 81"/>
                      <p:cNvSpPr>
                        <a:spLocks noChangeArrowheads="1"/>
                      </p:cNvSpPr>
                      <p:nvPr/>
                    </p:nvSpPr>
                    <p:spPr bwMode="auto">
                      <a:xfrm>
                        <a:off x="1256" y="10145"/>
                        <a:ext cx="3077" cy="905"/>
                      </a:xfrm>
                      <a:prstGeom prst="ellipse">
                        <a:avLst/>
                      </a:prstGeom>
                      <a:solidFill>
                        <a:srgbClr val="FFFFFF"/>
                      </a:solidFill>
                      <a:ln w="9525">
                        <a:solidFill>
                          <a:srgbClr val="000000"/>
                        </a:solidFill>
                        <a:round/>
                        <a:headEnd/>
                        <a:tailEnd/>
                      </a:ln>
                    </p:spPr>
                    <p:txBody>
                      <a:bodyPr/>
                      <a:lstStyle/>
                      <a:p>
                        <a:endParaRPr lang="cs-CZ" dirty="0"/>
                      </a:p>
                    </p:txBody>
                  </p:sp>
                  <p:sp>
                    <p:nvSpPr>
                      <p:cNvPr id="65568" name="Oval 82"/>
                      <p:cNvSpPr>
                        <a:spLocks noChangeArrowheads="1"/>
                      </p:cNvSpPr>
                      <p:nvPr/>
                    </p:nvSpPr>
                    <p:spPr bwMode="auto">
                      <a:xfrm>
                        <a:off x="1114" y="10345"/>
                        <a:ext cx="3439" cy="1026"/>
                      </a:xfrm>
                      <a:prstGeom prst="ellipse">
                        <a:avLst/>
                      </a:prstGeom>
                      <a:solidFill>
                        <a:srgbClr val="FFFF00"/>
                      </a:solidFill>
                      <a:ln w="9525">
                        <a:solidFill>
                          <a:srgbClr val="000000"/>
                        </a:solidFill>
                        <a:round/>
                        <a:headEnd/>
                        <a:tailEnd/>
                      </a:ln>
                    </p:spPr>
                    <p:txBody>
                      <a:bodyPr/>
                      <a:lstStyle/>
                      <a:p>
                        <a:pPr algn="ctr"/>
                        <a:r>
                          <a:rPr lang="cs-CZ" sz="1700" b="1" dirty="0"/>
                          <a:t>Podnikatelská</a:t>
                        </a:r>
                        <a:endParaRPr lang="cs-CZ" b="1" dirty="0"/>
                      </a:p>
                    </p:txBody>
                  </p:sp>
                </p:grpSp>
                <p:grpSp>
                  <p:nvGrpSpPr>
                    <p:cNvPr id="65561" name="Group 83"/>
                    <p:cNvGrpSpPr>
                      <a:grpSpLocks/>
                    </p:cNvGrpSpPr>
                    <p:nvPr/>
                  </p:nvGrpSpPr>
                  <p:grpSpPr bwMode="auto">
                    <a:xfrm>
                      <a:off x="2382" y="7853"/>
                      <a:ext cx="543" cy="2232"/>
                      <a:chOff x="2382" y="7853"/>
                      <a:chExt cx="543" cy="2232"/>
                    </a:xfrm>
                  </p:grpSpPr>
                  <p:sp>
                    <p:nvSpPr>
                      <p:cNvPr id="65563" name="Line 84"/>
                      <p:cNvSpPr>
                        <a:spLocks noChangeShapeType="1"/>
                      </p:cNvSpPr>
                      <p:nvPr/>
                    </p:nvSpPr>
                    <p:spPr bwMode="auto">
                      <a:xfrm>
                        <a:off x="2382" y="7913"/>
                        <a:ext cx="0" cy="217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5564" name="Line 85"/>
                      <p:cNvSpPr>
                        <a:spLocks noChangeShapeType="1"/>
                      </p:cNvSpPr>
                      <p:nvPr/>
                    </p:nvSpPr>
                    <p:spPr bwMode="auto">
                      <a:xfrm>
                        <a:off x="2382" y="7893"/>
                        <a:ext cx="302" cy="199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5565" name="Line 86"/>
                      <p:cNvSpPr>
                        <a:spLocks noChangeShapeType="1"/>
                      </p:cNvSpPr>
                      <p:nvPr/>
                    </p:nvSpPr>
                    <p:spPr bwMode="auto">
                      <a:xfrm>
                        <a:off x="2382" y="7853"/>
                        <a:ext cx="543" cy="181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sp>
                  <p:nvSpPr>
                    <p:cNvPr id="65562" name="Oval 87"/>
                    <p:cNvSpPr>
                      <a:spLocks noChangeArrowheads="1"/>
                    </p:cNvSpPr>
                    <p:nvPr/>
                  </p:nvSpPr>
                  <p:spPr bwMode="auto">
                    <a:xfrm>
                      <a:off x="874" y="7008"/>
                      <a:ext cx="3077" cy="905"/>
                    </a:xfrm>
                    <a:prstGeom prst="ellipse">
                      <a:avLst/>
                    </a:prstGeom>
                    <a:solidFill>
                      <a:srgbClr val="FFFF66"/>
                    </a:solidFill>
                    <a:ln w="9525">
                      <a:solidFill>
                        <a:srgbClr val="000000"/>
                      </a:solidFill>
                      <a:round/>
                      <a:headEnd/>
                      <a:tailEnd/>
                    </a:ln>
                  </p:spPr>
                  <p:txBody>
                    <a:bodyPr/>
                    <a:lstStyle/>
                    <a:p>
                      <a:pPr algn="ctr"/>
                      <a:r>
                        <a:rPr lang="cs-CZ" sz="1700" b="1" dirty="0"/>
                        <a:t>Podniková</a:t>
                      </a:r>
                      <a:endParaRPr lang="cs-CZ" b="1" dirty="0"/>
                    </a:p>
                  </p:txBody>
                </p:sp>
              </p:grpSp>
              <p:sp>
                <p:nvSpPr>
                  <p:cNvPr id="65556" name="Line 88"/>
                  <p:cNvSpPr>
                    <a:spLocks noChangeShapeType="1"/>
                  </p:cNvSpPr>
                  <p:nvPr/>
                </p:nvSpPr>
                <p:spPr bwMode="auto">
                  <a:xfrm flipV="1">
                    <a:off x="3388" y="7752"/>
                    <a:ext cx="1287" cy="195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dirty="0"/>
                  </a:p>
                </p:txBody>
              </p:sp>
              <p:sp>
                <p:nvSpPr>
                  <p:cNvPr id="65557" name="Text Box 89"/>
                  <p:cNvSpPr txBox="1">
                    <a:spLocks noChangeArrowheads="1"/>
                  </p:cNvSpPr>
                  <p:nvPr/>
                </p:nvSpPr>
                <p:spPr bwMode="auto">
                  <a:xfrm>
                    <a:off x="2463" y="8054"/>
                    <a:ext cx="3258" cy="1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cs-CZ" sz="1500" dirty="0">
                        <a:latin typeface="Arial Narrow" pitchFamily="34" charset="0"/>
                      </a:rPr>
                      <a:t> Horizontální</a:t>
                    </a:r>
                  </a:p>
                  <a:p>
                    <a:pPr eaLnBrk="1" hangingPunct="1"/>
                    <a:r>
                      <a:rPr lang="cs-CZ" sz="1500" dirty="0">
                        <a:latin typeface="Arial Narrow" pitchFamily="34" charset="0"/>
                      </a:rPr>
                      <a:t>   strategie</a:t>
                    </a:r>
                    <a:endParaRPr lang="cs-CZ" sz="2400" b="1" dirty="0">
                      <a:latin typeface="Arial Narrow" pitchFamily="34" charset="0"/>
                    </a:endParaRPr>
                  </a:p>
                </p:txBody>
              </p:sp>
            </p:grpSp>
          </p:grpSp>
        </p:grpSp>
        <p:grpSp>
          <p:nvGrpSpPr>
            <p:cNvPr id="65545" name="Group 90"/>
            <p:cNvGrpSpPr>
              <a:grpSpLocks/>
            </p:cNvGrpSpPr>
            <p:nvPr/>
          </p:nvGrpSpPr>
          <p:grpSpPr bwMode="auto">
            <a:xfrm>
              <a:off x="731" y="817"/>
              <a:ext cx="4054" cy="604"/>
              <a:chOff x="874" y="3770"/>
              <a:chExt cx="10136" cy="2011"/>
            </a:xfrm>
          </p:grpSpPr>
          <p:sp>
            <p:nvSpPr>
              <p:cNvPr id="65546" name="Text Box 91"/>
              <p:cNvSpPr txBox="1">
                <a:spLocks noChangeArrowheads="1"/>
              </p:cNvSpPr>
              <p:nvPr/>
            </p:nvSpPr>
            <p:spPr bwMode="auto">
              <a:xfrm>
                <a:off x="4675" y="3770"/>
                <a:ext cx="2896" cy="1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b="1" dirty="0">
                    <a:latin typeface="Arial Narrow" pitchFamily="34" charset="0"/>
                  </a:rPr>
                  <a:t>Klíčová strategická rozhodování</a:t>
                </a:r>
                <a:endParaRPr lang="cs-CZ" sz="2400" b="1" dirty="0">
                  <a:latin typeface="Arial Narrow" pitchFamily="34" charset="0"/>
                </a:endParaRPr>
              </a:p>
            </p:txBody>
          </p:sp>
          <p:sp>
            <p:nvSpPr>
              <p:cNvPr id="65547" name="Text Box 92"/>
              <p:cNvSpPr txBox="1">
                <a:spLocks noChangeArrowheads="1"/>
              </p:cNvSpPr>
              <p:nvPr/>
            </p:nvSpPr>
            <p:spPr bwMode="auto">
              <a:xfrm>
                <a:off x="8114" y="3790"/>
                <a:ext cx="2896" cy="1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b="1" dirty="0">
                    <a:latin typeface="Arial Narrow" pitchFamily="34" charset="0"/>
                  </a:rPr>
                  <a:t>Faktory ovlivňující rozhodování</a:t>
                </a:r>
                <a:endParaRPr lang="cs-CZ" sz="2400" b="1" dirty="0">
                  <a:latin typeface="Arial Narrow" pitchFamily="34" charset="0"/>
                </a:endParaRPr>
              </a:p>
            </p:txBody>
          </p:sp>
          <p:sp>
            <p:nvSpPr>
              <p:cNvPr id="65548" name="Text Box 93"/>
              <p:cNvSpPr txBox="1">
                <a:spLocks noChangeArrowheads="1"/>
              </p:cNvSpPr>
              <p:nvPr/>
            </p:nvSpPr>
            <p:spPr bwMode="auto">
              <a:xfrm>
                <a:off x="874" y="3790"/>
                <a:ext cx="2896" cy="1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2400" b="1" dirty="0">
                    <a:latin typeface="Arial Narrow" pitchFamily="34" charset="0"/>
                  </a:rPr>
                  <a:t>Strategie</a:t>
                </a:r>
              </a:p>
            </p:txBody>
          </p:sp>
        </p:grpSp>
      </p:grpSp>
      <p:pic>
        <p:nvPicPr>
          <p:cNvPr id="48" name="Obrázek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972808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Nadpis 1"/>
          <p:cNvSpPr>
            <a:spLocks noGrp="1"/>
          </p:cNvSpPr>
          <p:nvPr>
            <p:ph type="title"/>
          </p:nvPr>
        </p:nvSpPr>
        <p:spPr>
          <a:xfrm>
            <a:off x="2279650" y="404813"/>
            <a:ext cx="7772400" cy="1024867"/>
          </a:xfrm>
        </p:spPr>
        <p:txBody>
          <a:bodyPr>
            <a:normAutofit/>
          </a:bodyPr>
          <a:lstStyle/>
          <a:p>
            <a:r>
              <a:rPr lang="cs-CZ" sz="3200" dirty="0">
                <a:solidFill>
                  <a:srgbClr val="008080"/>
                </a:solidFill>
                <a:latin typeface="Arial" charset="0"/>
                <a:cs typeface="Arial" charset="0"/>
              </a:rPr>
              <a:t>(Corporate) Podniková  strategie </a:t>
            </a:r>
          </a:p>
        </p:txBody>
      </p:sp>
      <p:sp>
        <p:nvSpPr>
          <p:cNvPr id="68611" name="Zástupný symbol pro obsah 2"/>
          <p:cNvSpPr>
            <a:spLocks noGrp="1"/>
          </p:cNvSpPr>
          <p:nvPr>
            <p:ph idx="1"/>
          </p:nvPr>
        </p:nvSpPr>
        <p:spPr>
          <a:xfrm>
            <a:off x="464695" y="2089958"/>
            <a:ext cx="10628026" cy="3516363"/>
          </a:xfrm>
          <a:solidFill>
            <a:srgbClr val="008080"/>
          </a:solidFill>
        </p:spPr>
        <p:txBody>
          <a:bodyPr/>
          <a:lstStyle/>
          <a:p>
            <a:pPr>
              <a:buFont typeface="Arial" charset="0"/>
              <a:buChar char="•"/>
            </a:pPr>
            <a:r>
              <a:rPr lang="cs-CZ" sz="2400" b="1" dirty="0">
                <a:solidFill>
                  <a:srgbClr val="FFFF66"/>
                </a:solidFill>
                <a:latin typeface="Arial" charset="0"/>
                <a:cs typeface="Arial" charset="0"/>
              </a:rPr>
              <a:t>vymezuje základní podnikatelská rozhodnutí, která jsou o jednotlivých druzích schopností (působení / podnikání), jimiž organizace bude disponovat. V rámci tohoto vymezení se určují </a:t>
            </a:r>
            <a:r>
              <a:rPr lang="cs-CZ" sz="2400" b="1" dirty="0">
                <a:solidFill>
                  <a:srgbClr val="CCECFF"/>
                </a:solidFill>
                <a:latin typeface="Arial" charset="0"/>
                <a:cs typeface="Arial" charset="0"/>
              </a:rPr>
              <a:t>trhy, odvětví a oblasti </a:t>
            </a:r>
            <a:r>
              <a:rPr lang="cs-CZ" sz="2400" b="1" dirty="0">
                <a:solidFill>
                  <a:srgbClr val="FFFF66"/>
                </a:solidFill>
                <a:latin typeface="Arial" charset="0"/>
                <a:cs typeface="Arial" charset="0"/>
              </a:rPr>
              <a:t>podnikání a obchodu.</a:t>
            </a:r>
          </a:p>
          <a:p>
            <a:pPr>
              <a:buFont typeface="Arial" charset="0"/>
              <a:buChar char="•"/>
            </a:pPr>
            <a:r>
              <a:rPr lang="cs-CZ" sz="2400" b="1" dirty="0">
                <a:solidFill>
                  <a:srgbClr val="FFFF66"/>
                </a:solidFill>
                <a:latin typeface="Arial" charset="0"/>
                <a:cs typeface="Arial" charset="0"/>
              </a:rPr>
              <a:t>vymezuje strategický rámec pro navazující podnikatelské (business) strategie jednotlivých strategických obchodních jednotek firmy</a:t>
            </a:r>
          </a:p>
          <a:p>
            <a:pPr>
              <a:buFont typeface="Arial" charset="0"/>
              <a:buChar char="•"/>
            </a:pPr>
            <a:r>
              <a:rPr lang="cs-CZ" sz="2400" b="1" dirty="0">
                <a:solidFill>
                  <a:srgbClr val="FFFF66"/>
                </a:solidFill>
                <a:latin typeface="Arial" charset="0"/>
                <a:cs typeface="Arial" charset="0"/>
              </a:rPr>
              <a:t>je rozpracováním vize společnosti a současně je zadáním pro formulaci odpovídajících business strategií</a:t>
            </a:r>
          </a:p>
        </p:txBody>
      </p:sp>
      <p:sp>
        <p:nvSpPr>
          <p:cNvPr id="68612"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61EAEF8-3F59-4FD9-ADEE-CF3BEC59906C}" type="slidenum">
              <a:rPr lang="cs-CZ" smtClean="0">
                <a:latin typeface="Arial" charset="0"/>
              </a:rPr>
              <a:pPr eaLnBrk="1" hangingPunct="1"/>
              <a:t>39</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4831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838200" y="365125"/>
            <a:ext cx="5262797" cy="729157"/>
          </a:xfrm>
          <a:solidFill>
            <a:schemeClr val="accent6">
              <a:lumMod val="20000"/>
              <a:lumOff val="80000"/>
            </a:schemeClr>
          </a:solidFill>
        </p:spPr>
        <p:txBody>
          <a:bodyPr/>
          <a:lstStyle/>
          <a:p>
            <a:r>
              <a:rPr lang="cs-CZ" sz="3200" dirty="0">
                <a:solidFill>
                  <a:srgbClr val="008080"/>
                </a:solidFill>
                <a:latin typeface="Arial" charset="0"/>
                <a:cs typeface="Arial" charset="0"/>
              </a:rPr>
              <a:t>Strategie? </a:t>
            </a:r>
            <a:r>
              <a:rPr lang="cs-CZ" sz="1200" dirty="0">
                <a:latin typeface="Arial" charset="0"/>
                <a:cs typeface="Arial" charset="0"/>
              </a:rPr>
              <a:t>- Zich</a:t>
            </a: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28776"/>
            <a:ext cx="9372600" cy="496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Zástupný symbol pro číslo snímk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dirty="0">
                <a:latin typeface="Arial" charset="0"/>
              </a:rPr>
              <a:t>1-</a:t>
            </a:r>
            <a:fld id="{C8ECB637-7F94-41E0-B74D-EB062E2E0396}" type="slidenum">
              <a:rPr lang="en-US" smtClean="0">
                <a:latin typeface="Arial" charset="0"/>
              </a:rPr>
              <a:pPr eaLnBrk="1" hangingPunct="1"/>
              <a:t>4</a:t>
            </a:fld>
            <a:endParaRPr lang="en-US" dirty="0">
              <a:latin typeface="Arial" charset="0"/>
            </a:endParaRPr>
          </a:p>
        </p:txBody>
      </p:sp>
      <p:pic>
        <p:nvPicPr>
          <p:cNvPr id="5" name="Obráze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1474779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Nadpis 1"/>
          <p:cNvSpPr>
            <a:spLocks noGrp="1"/>
          </p:cNvSpPr>
          <p:nvPr>
            <p:ph type="title"/>
          </p:nvPr>
        </p:nvSpPr>
        <p:spPr/>
        <p:txBody>
          <a:bodyPr>
            <a:noAutofit/>
          </a:bodyPr>
          <a:lstStyle/>
          <a:p>
            <a:r>
              <a:rPr lang="cs-CZ" sz="3200" dirty="0">
                <a:solidFill>
                  <a:srgbClr val="008080"/>
                </a:solidFill>
                <a:latin typeface="Arial" charset="0"/>
                <a:cs typeface="Arial" charset="0"/>
              </a:rPr>
              <a:t>Business strategie (SBU)</a:t>
            </a:r>
            <a:br>
              <a:rPr lang="cs-CZ" sz="3200" dirty="0">
                <a:solidFill>
                  <a:srgbClr val="008080"/>
                </a:solidFill>
                <a:latin typeface="Arial" charset="0"/>
                <a:cs typeface="Arial" charset="0"/>
              </a:rPr>
            </a:br>
            <a:r>
              <a:rPr lang="cs-CZ" sz="3200" dirty="0">
                <a:solidFill>
                  <a:srgbClr val="008080"/>
                </a:solidFill>
                <a:latin typeface="Arial" charset="0"/>
                <a:cs typeface="Arial" charset="0"/>
              </a:rPr>
              <a:t>Podnikatelská strategie</a:t>
            </a:r>
          </a:p>
        </p:txBody>
      </p:sp>
      <p:sp>
        <p:nvSpPr>
          <p:cNvPr id="70659" name="Zástupný symbol pro obsah 2"/>
          <p:cNvSpPr>
            <a:spLocks noGrp="1"/>
          </p:cNvSpPr>
          <p:nvPr>
            <p:ph idx="1"/>
          </p:nvPr>
        </p:nvSpPr>
        <p:spPr>
          <a:xfrm>
            <a:off x="838200" y="2370137"/>
            <a:ext cx="10515600" cy="2981352"/>
          </a:xfrm>
          <a:solidFill>
            <a:srgbClr val="008080"/>
          </a:solidFill>
        </p:spPr>
        <p:txBody>
          <a:bodyPr/>
          <a:lstStyle/>
          <a:p>
            <a:pPr>
              <a:buFont typeface="Arial" charset="0"/>
              <a:buChar char="•"/>
            </a:pPr>
            <a:r>
              <a:rPr lang="cs-CZ" b="1" dirty="0">
                <a:solidFill>
                  <a:srgbClr val="FFFF66"/>
                </a:solidFill>
                <a:latin typeface="Arial" charset="0"/>
                <a:cs typeface="Arial" charset="0"/>
              </a:rPr>
              <a:t>Vyjadřuje základní strategické cíle a cesty vedoucí k jejich dosažení pro určitou strategickou obchodní jednotku. </a:t>
            </a:r>
          </a:p>
          <a:p>
            <a:pPr>
              <a:buFont typeface="Arial" charset="0"/>
              <a:buChar char="•"/>
            </a:pPr>
            <a:r>
              <a:rPr lang="cs-CZ" b="1" dirty="0">
                <a:solidFill>
                  <a:srgbClr val="FFFF66"/>
                </a:solidFill>
                <a:latin typeface="Arial" charset="0"/>
                <a:cs typeface="Arial" charset="0"/>
              </a:rPr>
              <a:t>Typicky se do strategických obchodních jednotek člení firmy vyrábějící různé výrobky pro různé trhy. </a:t>
            </a:r>
          </a:p>
          <a:p>
            <a:pPr>
              <a:buFont typeface="Arial" charset="0"/>
              <a:buChar char="•"/>
            </a:pPr>
            <a:r>
              <a:rPr lang="cs-CZ" b="1" dirty="0">
                <a:solidFill>
                  <a:srgbClr val="FFFF66"/>
                </a:solidFill>
                <a:latin typeface="Arial" charset="0"/>
                <a:cs typeface="Arial" charset="0"/>
              </a:rPr>
              <a:t>Obsahově by business strategie měla specifikovat základní činitele rozšířeného marketingového mixu.</a:t>
            </a:r>
          </a:p>
        </p:txBody>
      </p:sp>
      <p:sp>
        <p:nvSpPr>
          <p:cNvPr id="70660"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9EAB30E-5A3E-46B7-829B-C346D29B6617}" type="slidenum">
              <a:rPr lang="cs-CZ" smtClean="0">
                <a:latin typeface="Arial" charset="0"/>
              </a:rPr>
              <a:pPr eaLnBrk="1" hangingPunct="1"/>
              <a:t>40</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168051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solidFill>
                  <a:srgbClr val="008080"/>
                </a:solidFill>
              </a:rPr>
              <a:t>Typická divizní organizační struktura</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1600200"/>
            <a:ext cx="8813673"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ovéPole 4"/>
          <p:cNvSpPr txBox="1"/>
          <p:nvPr/>
        </p:nvSpPr>
        <p:spPr>
          <a:xfrm>
            <a:off x="1124262" y="4800600"/>
            <a:ext cx="7029138" cy="461665"/>
          </a:xfrm>
          <a:prstGeom prst="rect">
            <a:avLst/>
          </a:prstGeom>
          <a:noFill/>
        </p:spPr>
        <p:txBody>
          <a:bodyPr wrap="square" rtlCol="0">
            <a:spAutoFit/>
          </a:bodyPr>
          <a:lstStyle/>
          <a:p>
            <a:r>
              <a:rPr lang="cs-CZ" sz="2400" dirty="0">
                <a:solidFill>
                  <a:srgbClr val="008080"/>
                </a:solidFill>
              </a:rPr>
              <a:t>Divize = podnikatelská jednotka – dělá svůj „business“</a:t>
            </a: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7396640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Nadpis 1"/>
          <p:cNvSpPr>
            <a:spLocks noGrp="1"/>
          </p:cNvSpPr>
          <p:nvPr>
            <p:ph type="title"/>
          </p:nvPr>
        </p:nvSpPr>
        <p:spPr>
          <a:xfrm>
            <a:off x="838200" y="365125"/>
            <a:ext cx="6791793" cy="1325563"/>
          </a:xfrm>
        </p:spPr>
        <p:txBody>
          <a:bodyPr>
            <a:normAutofit/>
          </a:bodyPr>
          <a:lstStyle/>
          <a:p>
            <a:pPr algn="ctr"/>
            <a:r>
              <a:rPr lang="cs-CZ" sz="3200" dirty="0">
                <a:solidFill>
                  <a:srgbClr val="008080"/>
                </a:solidFill>
                <a:latin typeface="Arial" charset="0"/>
                <a:cs typeface="Arial" charset="0"/>
              </a:rPr>
              <a:t>Funkční strategie </a:t>
            </a:r>
          </a:p>
        </p:txBody>
      </p:sp>
      <p:sp>
        <p:nvSpPr>
          <p:cNvPr id="71683" name="Zástupný symbol pro obsah 2"/>
          <p:cNvSpPr>
            <a:spLocks noGrp="1"/>
          </p:cNvSpPr>
          <p:nvPr>
            <p:ph idx="1"/>
          </p:nvPr>
        </p:nvSpPr>
        <p:spPr>
          <a:solidFill>
            <a:srgbClr val="008080"/>
          </a:solidFill>
        </p:spPr>
        <p:txBody>
          <a:bodyPr/>
          <a:lstStyle/>
          <a:p>
            <a:pPr>
              <a:buFont typeface="Arial" charset="0"/>
              <a:buChar char="•"/>
            </a:pPr>
            <a:r>
              <a:rPr lang="cs-CZ" b="1" dirty="0">
                <a:solidFill>
                  <a:srgbClr val="FFFF66"/>
                </a:solidFill>
                <a:latin typeface="Arial" charset="0"/>
                <a:cs typeface="Arial" charset="0"/>
              </a:rPr>
              <a:t>Zajišťuje strategický rozvoj důležitých </a:t>
            </a:r>
            <a:r>
              <a:rPr lang="cs-CZ" b="1" dirty="0">
                <a:solidFill>
                  <a:srgbClr val="CCECFF"/>
                </a:solidFill>
                <a:latin typeface="Arial" charset="0"/>
                <a:cs typeface="Arial" charset="0"/>
              </a:rPr>
              <a:t>specifických oblastí </a:t>
            </a:r>
            <a:r>
              <a:rPr lang="cs-CZ" b="1" dirty="0">
                <a:solidFill>
                  <a:srgbClr val="FFFF66"/>
                </a:solidFill>
                <a:latin typeface="Arial" charset="0"/>
                <a:cs typeface="Arial" charset="0"/>
              </a:rPr>
              <a:t>v souladu s celkovým strategickým rozvojem firmy. </a:t>
            </a:r>
          </a:p>
          <a:p>
            <a:pPr>
              <a:buFont typeface="Arial" charset="0"/>
              <a:buChar char="•"/>
            </a:pPr>
            <a:r>
              <a:rPr lang="cs-CZ" b="1" dirty="0">
                <a:solidFill>
                  <a:srgbClr val="FFFF66"/>
                </a:solidFill>
                <a:latin typeface="Arial" charset="0"/>
                <a:cs typeface="Arial" charset="0"/>
              </a:rPr>
              <a:t>Funkční strategie vychází z podmínek konkrétní SBU a situace, v níž se nachází.</a:t>
            </a:r>
          </a:p>
          <a:p>
            <a:pPr>
              <a:buFont typeface="Arial" charset="0"/>
              <a:buChar char="•"/>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(někdy funkcionální strategie)</a:t>
            </a:r>
          </a:p>
          <a:p>
            <a:pPr>
              <a:buFont typeface="Arial" charset="0"/>
              <a:buChar char="•"/>
            </a:pPr>
            <a:endParaRPr lang="cs-CZ" sz="2400" b="1" dirty="0">
              <a:solidFill>
                <a:srgbClr val="FFFF66"/>
              </a:solidFill>
              <a:latin typeface="Arial" charset="0"/>
              <a:cs typeface="Arial" charset="0"/>
            </a:endParaRPr>
          </a:p>
          <a:p>
            <a:pPr>
              <a:buFont typeface="Arial" charset="0"/>
              <a:buChar char="•"/>
            </a:pPr>
            <a:r>
              <a:rPr lang="cs-CZ" sz="2400" b="1" dirty="0">
                <a:solidFill>
                  <a:srgbClr val="FFFF66"/>
                </a:solidFill>
                <a:latin typeface="Arial" charset="0"/>
                <a:cs typeface="Arial" charset="0"/>
              </a:rPr>
              <a:t>(Základní podnikové funkce: Marketing, výroba, zásobování, výzkum a technický rozvoj,…)</a:t>
            </a:r>
          </a:p>
        </p:txBody>
      </p:sp>
      <p:sp>
        <p:nvSpPr>
          <p:cNvPr id="71684"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D036493-BE33-4B45-BD28-83FD609A5ACC}" type="slidenum">
              <a:rPr lang="cs-CZ" smtClean="0">
                <a:latin typeface="Arial" charset="0"/>
              </a:rPr>
              <a:pPr eaLnBrk="1" hangingPunct="1"/>
              <a:t>42</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4226970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p:nvPr>
        </p:nvSpPr>
        <p:spPr/>
        <p:txBody>
          <a:bodyPr>
            <a:normAutofit/>
          </a:bodyPr>
          <a:lstStyle/>
          <a:p>
            <a:r>
              <a:rPr lang="cs-CZ" sz="3200" b="1" dirty="0">
                <a:solidFill>
                  <a:srgbClr val="008080"/>
                </a:solidFill>
                <a:latin typeface="Arial" charset="0"/>
                <a:cs typeface="Arial" charset="0"/>
              </a:rPr>
              <a:t>Průřezová (horizontální) strategie </a:t>
            </a:r>
          </a:p>
        </p:txBody>
      </p:sp>
      <p:sp>
        <p:nvSpPr>
          <p:cNvPr id="72707" name="Zástupný symbol pro obsah 2"/>
          <p:cNvSpPr>
            <a:spLocks noGrp="1"/>
          </p:cNvSpPr>
          <p:nvPr>
            <p:ph idx="1"/>
          </p:nvPr>
        </p:nvSpPr>
        <p:spPr>
          <a:xfrm>
            <a:off x="838200" y="2080432"/>
            <a:ext cx="9340121" cy="3346007"/>
          </a:xfrm>
          <a:solidFill>
            <a:srgbClr val="008080"/>
          </a:solidFill>
        </p:spPr>
        <p:txBody>
          <a:bodyPr/>
          <a:lstStyle/>
          <a:p>
            <a:pPr>
              <a:buFont typeface="Arial" charset="0"/>
              <a:buChar char="•"/>
            </a:pPr>
            <a:r>
              <a:rPr lang="cs-CZ" b="1" dirty="0">
                <a:solidFill>
                  <a:srgbClr val="FFFF66"/>
                </a:solidFill>
                <a:latin typeface="Arial" charset="0"/>
                <a:cs typeface="Arial" charset="0"/>
              </a:rPr>
              <a:t>Definuje strategické cíle společné </a:t>
            </a:r>
            <a:r>
              <a:rPr lang="cs-CZ" b="1" dirty="0">
                <a:solidFill>
                  <a:srgbClr val="CCECFF"/>
                </a:solidFill>
                <a:latin typeface="Arial" charset="0"/>
                <a:cs typeface="Arial" charset="0"/>
              </a:rPr>
              <a:t>pro více </a:t>
            </a:r>
            <a:r>
              <a:rPr lang="cs-CZ" b="1" dirty="0">
                <a:solidFill>
                  <a:srgbClr val="FFFF66"/>
                </a:solidFill>
                <a:latin typeface="Arial" charset="0"/>
                <a:cs typeface="Arial" charset="0"/>
              </a:rPr>
              <a:t>strategických obchodních </a:t>
            </a:r>
            <a:r>
              <a:rPr lang="cs-CZ" b="1" dirty="0">
                <a:solidFill>
                  <a:srgbClr val="CCECFF"/>
                </a:solidFill>
                <a:latin typeface="Arial" charset="0"/>
                <a:cs typeface="Arial" charset="0"/>
              </a:rPr>
              <a:t>jednotek</a:t>
            </a:r>
            <a:r>
              <a:rPr lang="cs-CZ" b="1" dirty="0">
                <a:solidFill>
                  <a:srgbClr val="FFFF66"/>
                </a:solidFill>
                <a:latin typeface="Arial" charset="0"/>
                <a:cs typeface="Arial" charset="0"/>
              </a:rPr>
              <a:t> (strategic business unit). </a:t>
            </a:r>
          </a:p>
          <a:p>
            <a:pPr>
              <a:buFont typeface="Arial" charset="0"/>
              <a:buChar char="•"/>
            </a:pPr>
            <a:r>
              <a:rPr lang="cs-CZ" b="1" dirty="0">
                <a:solidFill>
                  <a:srgbClr val="FFFF66"/>
                </a:solidFill>
                <a:latin typeface="Arial" charset="0"/>
                <a:cs typeface="Arial" charset="0"/>
              </a:rPr>
              <a:t>Smyslem definice je řešení vzájemných  strategických vztahů obchodních jednotek. </a:t>
            </a:r>
          </a:p>
          <a:p>
            <a:pPr>
              <a:buFont typeface="Arial" charset="0"/>
              <a:buChar char="•"/>
            </a:pPr>
            <a:r>
              <a:rPr lang="cs-CZ" b="1" dirty="0">
                <a:solidFill>
                  <a:srgbClr val="FFFF66"/>
                </a:solidFill>
                <a:latin typeface="Arial" charset="0"/>
                <a:cs typeface="Arial" charset="0"/>
              </a:rPr>
              <a:t>Například personální politika, mzdová politika a logistika.</a:t>
            </a:r>
          </a:p>
        </p:txBody>
      </p:sp>
      <p:sp>
        <p:nvSpPr>
          <p:cNvPr id="7270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1432888-C18B-4685-BD5F-9A6529054952}" type="slidenum">
              <a:rPr lang="cs-CZ" smtClean="0">
                <a:latin typeface="Arial" charset="0"/>
              </a:rPr>
              <a:pPr eaLnBrk="1" hangingPunct="1"/>
              <a:t>43</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1253402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Nadpis 1"/>
          <p:cNvSpPr>
            <a:spLocks noGrp="1"/>
          </p:cNvSpPr>
          <p:nvPr>
            <p:ph type="title"/>
          </p:nvPr>
        </p:nvSpPr>
        <p:spPr>
          <a:xfrm>
            <a:off x="838200" y="365126"/>
            <a:ext cx="7772400" cy="740090"/>
          </a:xfrm>
        </p:spPr>
        <p:txBody>
          <a:bodyPr>
            <a:normAutofit/>
          </a:bodyPr>
          <a:lstStyle/>
          <a:p>
            <a:r>
              <a:rPr lang="cs-CZ" sz="3200" dirty="0">
                <a:solidFill>
                  <a:srgbClr val="008080"/>
                </a:solidFill>
                <a:latin typeface="Arial" charset="0"/>
                <a:cs typeface="Times New Roman" pitchFamily="18" charset="0"/>
              </a:rPr>
              <a:t>Úrovně strategického řízení - MSP</a:t>
            </a:r>
            <a:endParaRPr lang="cs-CZ" sz="3200" dirty="0">
              <a:solidFill>
                <a:srgbClr val="008080"/>
              </a:solidFill>
              <a:latin typeface="Arial" charset="0"/>
              <a:cs typeface="Arial" charset="0"/>
            </a:endParaRPr>
          </a:p>
        </p:txBody>
      </p:sp>
      <p:sp>
        <p:nvSpPr>
          <p:cNvPr id="63491" name="Zástupný symbol pro obsah 2"/>
          <p:cNvSpPr>
            <a:spLocks noGrp="1"/>
          </p:cNvSpPr>
          <p:nvPr>
            <p:ph idx="1"/>
          </p:nvPr>
        </p:nvSpPr>
        <p:spPr>
          <a:xfrm>
            <a:off x="629587" y="1371599"/>
            <a:ext cx="9657413" cy="5164111"/>
          </a:xfrm>
          <a:solidFill>
            <a:srgbClr val="008080"/>
          </a:solidFill>
        </p:spPr>
        <p:txBody>
          <a:bodyPr>
            <a:normAutofit lnSpcReduction="10000"/>
          </a:bodyPr>
          <a:lstStyle/>
          <a:p>
            <a:pPr>
              <a:buFont typeface="Arial" charset="0"/>
              <a:buChar char="•"/>
            </a:pPr>
            <a:r>
              <a:rPr lang="cs-CZ" sz="2400" b="1" dirty="0">
                <a:solidFill>
                  <a:srgbClr val="CCFFFF"/>
                </a:solidFill>
                <a:latin typeface="Arial" charset="0"/>
                <a:cs typeface="Times New Roman" pitchFamily="18" charset="0"/>
              </a:rPr>
              <a:t>Menší podniky, resp. podniky orientované na výrobu jednoho oboru </a:t>
            </a:r>
            <a:r>
              <a:rPr lang="cs-CZ" sz="2400" dirty="0">
                <a:solidFill>
                  <a:srgbClr val="FFFF00"/>
                </a:solidFill>
                <a:latin typeface="Arial" charset="0"/>
                <a:cs typeface="Times New Roman" pitchFamily="18" charset="0"/>
              </a:rPr>
              <a:t>–</a:t>
            </a:r>
            <a:r>
              <a:rPr lang="cs-CZ" sz="2400" dirty="0">
                <a:solidFill>
                  <a:srgbClr val="FFFF00"/>
                </a:solidFill>
                <a:latin typeface="Arial" charset="0"/>
                <a:cs typeface="Arial" charset="0"/>
              </a:rPr>
              <a:t> s</a:t>
            </a:r>
            <a:r>
              <a:rPr lang="cs-CZ" sz="2400" dirty="0">
                <a:solidFill>
                  <a:srgbClr val="FFFF00"/>
                </a:solidFill>
                <a:latin typeface="Arial" charset="0"/>
                <a:cs typeface="Times New Roman" pitchFamily="18" charset="0"/>
              </a:rPr>
              <a:t>trategickou jednotkou je podnik jako celek</a:t>
            </a:r>
          </a:p>
          <a:p>
            <a:pPr>
              <a:buFont typeface="Arial" charset="0"/>
              <a:buChar char="•"/>
            </a:pPr>
            <a:endParaRPr lang="cs-CZ" sz="2400" dirty="0">
              <a:latin typeface="Arial" charset="0"/>
              <a:cs typeface="Arial" charset="0"/>
            </a:endParaRPr>
          </a:p>
          <a:p>
            <a:pPr>
              <a:buFont typeface="Arial" charset="0"/>
              <a:buChar char="•"/>
            </a:pPr>
            <a:endParaRPr lang="cs-CZ" sz="2400" dirty="0">
              <a:latin typeface="Arial" charset="0"/>
              <a:cs typeface="Arial" charset="0"/>
            </a:endParaRPr>
          </a:p>
          <a:p>
            <a:pPr>
              <a:buFont typeface="Arial" charset="0"/>
              <a:buChar char="•"/>
            </a:pPr>
            <a:endParaRPr lang="cs-CZ" sz="2400" dirty="0">
              <a:latin typeface="Arial" charset="0"/>
              <a:cs typeface="Arial" charset="0"/>
            </a:endParaRPr>
          </a:p>
          <a:p>
            <a:pPr>
              <a:buFont typeface="Arial" charset="0"/>
              <a:buChar char="•"/>
            </a:pPr>
            <a:endParaRPr lang="cs-CZ" sz="2400" dirty="0">
              <a:latin typeface="Arial" charset="0"/>
              <a:cs typeface="Arial" charset="0"/>
            </a:endParaRPr>
          </a:p>
          <a:p>
            <a:pPr algn="just">
              <a:buFont typeface="Arial" charset="0"/>
              <a:buChar char="•"/>
            </a:pPr>
            <a:endParaRPr lang="cs-CZ" sz="1800" dirty="0">
              <a:latin typeface="Arial" charset="0"/>
              <a:cs typeface="Times New Roman" pitchFamily="18" charset="0"/>
            </a:endParaRPr>
          </a:p>
          <a:p>
            <a:pPr algn="just">
              <a:buFont typeface="Arial" charset="0"/>
              <a:buChar char="•"/>
            </a:pPr>
            <a:endParaRPr lang="cs-CZ" sz="2400" dirty="0">
              <a:latin typeface="Arial" charset="0"/>
              <a:cs typeface="Times New Roman" pitchFamily="18" charset="0"/>
            </a:endParaRPr>
          </a:p>
          <a:p>
            <a:pPr algn="just">
              <a:buFont typeface="Arial" charset="0"/>
              <a:buChar char="•"/>
            </a:pPr>
            <a:r>
              <a:rPr lang="cs-CZ" sz="2400" b="1" dirty="0">
                <a:solidFill>
                  <a:srgbClr val="CCFFFF"/>
                </a:solidFill>
                <a:latin typeface="Arial" charset="0"/>
                <a:cs typeface="Times New Roman" pitchFamily="18" charset="0"/>
              </a:rPr>
              <a:t>Podnikatelská strategie </a:t>
            </a:r>
            <a:r>
              <a:rPr lang="cs-CZ" sz="2400" b="1" dirty="0">
                <a:solidFill>
                  <a:srgbClr val="FFFF00"/>
                </a:solidFill>
                <a:latin typeface="Arial" charset="0"/>
                <a:cs typeface="Times New Roman" pitchFamily="18" charset="0"/>
              </a:rPr>
              <a:t>– odpovídá na otázku, jak vytvořit a posilovat</a:t>
            </a:r>
            <a:r>
              <a:rPr lang="cs-CZ" sz="2400" b="1" dirty="0">
                <a:solidFill>
                  <a:srgbClr val="FFFF00"/>
                </a:solidFill>
                <a:latin typeface="Arial" charset="0"/>
                <a:cs typeface="Arial" charset="0"/>
              </a:rPr>
              <a:t>, </a:t>
            </a:r>
            <a:r>
              <a:rPr lang="cs-CZ" sz="2400" b="1" dirty="0">
                <a:solidFill>
                  <a:srgbClr val="FFFF00"/>
                </a:solidFill>
                <a:latin typeface="Arial" charset="0"/>
                <a:cs typeface="Times New Roman" pitchFamily="18" charset="0"/>
              </a:rPr>
              <a:t>dlouhodobou konkurenční pozici na trhu a tak plnit cíle podnikatelské jednotky. </a:t>
            </a:r>
          </a:p>
          <a:p>
            <a:pPr algn="just">
              <a:buFont typeface="Arial" charset="0"/>
              <a:buChar char="•"/>
            </a:pPr>
            <a:r>
              <a:rPr lang="cs-CZ" sz="2400" b="1" dirty="0">
                <a:solidFill>
                  <a:srgbClr val="CCFFFF"/>
                </a:solidFill>
                <a:latin typeface="Arial" charset="0"/>
                <a:cs typeface="Times New Roman" pitchFamily="18" charset="0"/>
              </a:rPr>
              <a:t>Funkční strategie </a:t>
            </a:r>
            <a:r>
              <a:rPr lang="cs-CZ" sz="2400" b="1" dirty="0">
                <a:solidFill>
                  <a:srgbClr val="FFFF00"/>
                </a:solidFill>
                <a:latin typeface="Arial" charset="0"/>
                <a:cs typeface="Times New Roman" pitchFamily="18" charset="0"/>
              </a:rPr>
              <a:t>– podporuje podnikatelskou strategii, konkretizuje a</a:t>
            </a:r>
            <a:r>
              <a:rPr lang="cs-CZ" sz="2400" b="1" dirty="0">
                <a:solidFill>
                  <a:srgbClr val="FFFF00"/>
                </a:solidFill>
                <a:latin typeface="Arial" charset="0"/>
                <a:cs typeface="Arial" charset="0"/>
              </a:rPr>
              <a:t> d</a:t>
            </a:r>
            <a:r>
              <a:rPr lang="cs-CZ" sz="2400" b="1" dirty="0">
                <a:solidFill>
                  <a:srgbClr val="FFFF00"/>
                </a:solidFill>
                <a:latin typeface="Arial" charset="0"/>
                <a:cs typeface="Times New Roman" pitchFamily="18" charset="0"/>
              </a:rPr>
              <a:t>etailizuje ji a stanoví, jak budou řízeny funkční aktivity.</a:t>
            </a:r>
          </a:p>
          <a:p>
            <a:pPr>
              <a:buFont typeface="Arial" charset="0"/>
              <a:buChar char="•"/>
            </a:pPr>
            <a:endParaRPr lang="cs-CZ" sz="2400" dirty="0">
              <a:latin typeface="Arial" charset="0"/>
              <a:cs typeface="Arial" charset="0"/>
            </a:endParaRPr>
          </a:p>
          <a:p>
            <a:pPr>
              <a:buFont typeface="Arial" charset="0"/>
              <a:buChar char="•"/>
            </a:pPr>
            <a:endParaRPr lang="cs-CZ" sz="2400" dirty="0">
              <a:latin typeface="Arial" charset="0"/>
              <a:cs typeface="Arial" charset="0"/>
            </a:endParaRPr>
          </a:p>
        </p:txBody>
      </p:sp>
      <p:sp>
        <p:nvSpPr>
          <p:cNvPr id="6349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812019A-C329-4B4A-AD26-826EDAFA09CB}" type="slidenum">
              <a:rPr lang="en-US" smtClean="0">
                <a:latin typeface="Arial" charset="0"/>
              </a:rPr>
              <a:pPr eaLnBrk="1" hangingPunct="1"/>
              <a:t>44</a:t>
            </a:fld>
            <a:endParaRPr lang="en-US" dirty="0">
              <a:latin typeface="Arial" charset="0"/>
            </a:endParaRPr>
          </a:p>
        </p:txBody>
      </p:sp>
      <p:grpSp>
        <p:nvGrpSpPr>
          <p:cNvPr id="63493" name="Group 75"/>
          <p:cNvGrpSpPr>
            <a:grpSpLocks/>
          </p:cNvGrpSpPr>
          <p:nvPr/>
        </p:nvGrpSpPr>
        <p:grpSpPr bwMode="auto">
          <a:xfrm>
            <a:off x="2593975" y="2181225"/>
            <a:ext cx="6381750" cy="1962150"/>
            <a:chOff x="780" y="1596"/>
            <a:chExt cx="4020" cy="1236"/>
          </a:xfrm>
        </p:grpSpPr>
        <p:sp>
          <p:nvSpPr>
            <p:cNvPr id="63494" name="Text Box 66"/>
            <p:cNvSpPr txBox="1">
              <a:spLocks noChangeArrowheads="1"/>
            </p:cNvSpPr>
            <p:nvPr/>
          </p:nvSpPr>
          <p:spPr bwMode="auto">
            <a:xfrm>
              <a:off x="2011" y="1596"/>
              <a:ext cx="1533" cy="432"/>
            </a:xfrm>
            <a:prstGeom prst="rect">
              <a:avLst/>
            </a:prstGeom>
            <a:solidFill>
              <a:srgbClr val="FFFF66"/>
            </a:solidFill>
            <a:ln w="9525">
              <a:solidFill>
                <a:srgbClr val="000000"/>
              </a:solidFill>
              <a:miter lim="800000"/>
              <a:headEnd/>
              <a:tailEnd/>
            </a:ln>
          </p:spPr>
          <p:txBody>
            <a:bodyPr tIns="180000" bIns="1800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dirty="0">
                  <a:latin typeface="Times New Roman" pitchFamily="18" charset="0"/>
                  <a:cs typeface="Times New Roman" pitchFamily="18" charset="0"/>
                </a:rPr>
                <a:t>Podnikatelská 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grpSp>
          <p:nvGrpSpPr>
            <p:cNvPr id="63495" name="Group 61"/>
            <p:cNvGrpSpPr>
              <a:grpSpLocks/>
            </p:cNvGrpSpPr>
            <p:nvPr/>
          </p:nvGrpSpPr>
          <p:grpSpPr bwMode="auto">
            <a:xfrm>
              <a:off x="780" y="2325"/>
              <a:ext cx="3988" cy="507"/>
              <a:chOff x="959" y="6666"/>
              <a:chExt cx="9971" cy="1267"/>
            </a:xfrm>
          </p:grpSpPr>
          <p:sp>
            <p:nvSpPr>
              <p:cNvPr id="63504" name="Text Box 65"/>
              <p:cNvSpPr txBox="1">
                <a:spLocks noChangeArrowheads="1"/>
              </p:cNvSpPr>
              <p:nvPr/>
            </p:nvSpPr>
            <p:spPr bwMode="auto">
              <a:xfrm>
                <a:off x="959" y="6673"/>
                <a:ext cx="2268" cy="1260"/>
              </a:xfrm>
              <a:prstGeom prst="rect">
                <a:avLst/>
              </a:prstGeom>
              <a:solidFill>
                <a:srgbClr val="FFC000"/>
              </a:solidFill>
              <a:ln w="9525">
                <a:solidFill>
                  <a:srgbClr val="000000"/>
                </a:solidFill>
                <a:miter lim="800000"/>
                <a:headEnd/>
                <a:tailEnd/>
              </a:ln>
            </p:spPr>
            <p:txBody>
              <a:bodyPr tIns="108000" bIns="1080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dirty="0">
                    <a:latin typeface="Times New Roman" pitchFamily="18" charset="0"/>
                    <a:cs typeface="Times New Roman" pitchFamily="18" charset="0"/>
                  </a:rPr>
                  <a:t>Marketingová 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sp>
            <p:nvSpPr>
              <p:cNvPr id="63505" name="Text Box 64"/>
              <p:cNvSpPr txBox="1">
                <a:spLocks noChangeArrowheads="1"/>
              </p:cNvSpPr>
              <p:nvPr/>
            </p:nvSpPr>
            <p:spPr bwMode="auto">
              <a:xfrm>
                <a:off x="8662" y="6673"/>
                <a:ext cx="2268" cy="1260"/>
              </a:xfrm>
              <a:prstGeom prst="rect">
                <a:avLst/>
              </a:prstGeom>
              <a:solidFill>
                <a:srgbClr val="FFC000"/>
              </a:solidFill>
              <a:ln w="9525">
                <a:solidFill>
                  <a:srgbClr val="000000"/>
                </a:solidFill>
                <a:miter lim="800000"/>
                <a:headEnd/>
                <a:tailEnd/>
              </a:ln>
            </p:spPr>
            <p:txBody>
              <a:bodyPr tIns="108000" bIns="1080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dirty="0">
                    <a:latin typeface="Times New Roman" pitchFamily="18" charset="0"/>
                    <a:cs typeface="Times New Roman" pitchFamily="18" charset="0"/>
                  </a:rPr>
                  <a:t>Personální 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sp>
            <p:nvSpPr>
              <p:cNvPr id="63506" name="Text Box 63"/>
              <p:cNvSpPr txBox="1">
                <a:spLocks noChangeArrowheads="1"/>
              </p:cNvSpPr>
              <p:nvPr/>
            </p:nvSpPr>
            <p:spPr bwMode="auto">
              <a:xfrm>
                <a:off x="6108" y="6673"/>
                <a:ext cx="2268" cy="1260"/>
              </a:xfrm>
              <a:prstGeom prst="rect">
                <a:avLst/>
              </a:prstGeom>
              <a:solidFill>
                <a:srgbClr val="FFC000"/>
              </a:solidFill>
              <a:ln w="9525">
                <a:solidFill>
                  <a:srgbClr val="000000"/>
                </a:solidFill>
                <a:miter lim="800000"/>
                <a:headEnd/>
                <a:tailEnd/>
              </a:ln>
            </p:spPr>
            <p:txBody>
              <a:bodyPr tIns="108000" bIns="1080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dirty="0">
                    <a:latin typeface="Times New Roman" pitchFamily="18" charset="0"/>
                    <a:cs typeface="Times New Roman" pitchFamily="18" charset="0"/>
                  </a:rPr>
                  <a:t>Výrobní</a:t>
                </a:r>
                <a:endParaRPr lang="cs-CZ" sz="1200" dirty="0">
                  <a:latin typeface="Times New Roman" pitchFamily="18" charset="0"/>
                  <a:cs typeface="Times New Roman" pitchFamily="18" charset="0"/>
                </a:endParaRPr>
              </a:p>
              <a:p>
                <a:pPr algn="ctr"/>
                <a:r>
                  <a:rPr lang="cs-CZ" sz="1700" dirty="0">
                    <a:latin typeface="Times New Roman" pitchFamily="18" charset="0"/>
                    <a:cs typeface="Times New Roman" pitchFamily="18" charset="0"/>
                  </a:rPr>
                  <a:t>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sp>
            <p:nvSpPr>
              <p:cNvPr id="63507" name="Text Box 62"/>
              <p:cNvSpPr txBox="1">
                <a:spLocks noChangeArrowheads="1"/>
              </p:cNvSpPr>
              <p:nvPr/>
            </p:nvSpPr>
            <p:spPr bwMode="auto">
              <a:xfrm>
                <a:off x="3541" y="6666"/>
                <a:ext cx="2268" cy="1260"/>
              </a:xfrm>
              <a:prstGeom prst="rect">
                <a:avLst/>
              </a:prstGeom>
              <a:solidFill>
                <a:srgbClr val="FFC000"/>
              </a:solidFill>
              <a:ln w="9525">
                <a:solidFill>
                  <a:srgbClr val="000000"/>
                </a:solidFill>
                <a:miter lim="800000"/>
                <a:headEnd/>
                <a:tailEnd/>
              </a:ln>
            </p:spPr>
            <p:txBody>
              <a:bodyPr tIns="108000" bIns="1080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700" dirty="0">
                    <a:latin typeface="Times New Roman" pitchFamily="18" charset="0"/>
                    <a:cs typeface="Times New Roman" pitchFamily="18" charset="0"/>
                  </a:rPr>
                  <a:t>Finanční</a:t>
                </a:r>
                <a:endParaRPr lang="cs-CZ" sz="1200" dirty="0">
                  <a:latin typeface="Times New Roman" pitchFamily="18" charset="0"/>
                  <a:cs typeface="Times New Roman" pitchFamily="18" charset="0"/>
                </a:endParaRPr>
              </a:p>
              <a:p>
                <a:pPr algn="ctr"/>
                <a:r>
                  <a:rPr lang="cs-CZ" sz="1700" dirty="0">
                    <a:latin typeface="Times New Roman" pitchFamily="18" charset="0"/>
                    <a:cs typeface="Times New Roman" pitchFamily="18" charset="0"/>
                  </a:rPr>
                  <a:t>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grpSp>
        <p:sp>
          <p:nvSpPr>
            <p:cNvPr id="63496" name="Line 60"/>
            <p:cNvSpPr>
              <a:spLocks noChangeShapeType="1"/>
            </p:cNvSpPr>
            <p:nvPr/>
          </p:nvSpPr>
          <p:spPr bwMode="auto">
            <a:xfrm>
              <a:off x="2777" y="2024"/>
              <a:ext cx="0" cy="145"/>
            </a:xfrm>
            <a:prstGeom prst="line">
              <a:avLst/>
            </a:prstGeom>
            <a:ln>
              <a:headEnd/>
              <a:tailEnd/>
            </a:ln>
            <a:extLst/>
          </p:spPr>
          <p:style>
            <a:lnRef idx="1">
              <a:schemeClr val="accent6"/>
            </a:lnRef>
            <a:fillRef idx="0">
              <a:schemeClr val="accent6"/>
            </a:fillRef>
            <a:effectRef idx="0">
              <a:schemeClr val="accent6"/>
            </a:effectRef>
            <a:fontRef idx="minor">
              <a:schemeClr val="tx1"/>
            </a:fontRef>
          </p:style>
          <p:txBody>
            <a:bodyPr/>
            <a:lstStyle/>
            <a:p>
              <a:endParaRPr lang="cs-CZ" dirty="0"/>
            </a:p>
          </p:txBody>
        </p:sp>
        <p:grpSp>
          <p:nvGrpSpPr>
            <p:cNvPr id="63497" name="Group 54"/>
            <p:cNvGrpSpPr>
              <a:grpSpLocks/>
            </p:cNvGrpSpPr>
            <p:nvPr/>
          </p:nvGrpSpPr>
          <p:grpSpPr bwMode="auto">
            <a:xfrm>
              <a:off x="1253" y="2180"/>
              <a:ext cx="3040" cy="145"/>
              <a:chOff x="2141" y="7392"/>
              <a:chExt cx="7602" cy="362"/>
            </a:xfrm>
          </p:grpSpPr>
          <p:sp>
            <p:nvSpPr>
              <p:cNvPr id="63499" name="Line 59"/>
              <p:cNvSpPr>
                <a:spLocks noChangeShapeType="1"/>
              </p:cNvSpPr>
              <p:nvPr/>
            </p:nvSpPr>
            <p:spPr bwMode="auto">
              <a:xfrm>
                <a:off x="2141" y="7392"/>
                <a:ext cx="7602" cy="0"/>
              </a:xfrm>
              <a:prstGeom prst="line">
                <a:avLst/>
              </a:prstGeom>
              <a:ln>
                <a:headEnd/>
                <a:tailEnd/>
              </a:ln>
              <a:extLst/>
            </p:spPr>
            <p:style>
              <a:lnRef idx="1">
                <a:schemeClr val="accent6"/>
              </a:lnRef>
              <a:fillRef idx="0">
                <a:schemeClr val="accent6"/>
              </a:fillRef>
              <a:effectRef idx="0">
                <a:schemeClr val="accent6"/>
              </a:effectRef>
              <a:fontRef idx="minor">
                <a:schemeClr val="tx1"/>
              </a:fontRef>
            </p:style>
            <p:txBody>
              <a:bodyPr/>
              <a:lstStyle/>
              <a:p>
                <a:endParaRPr lang="cs-CZ" dirty="0"/>
              </a:p>
            </p:txBody>
          </p:sp>
          <p:sp>
            <p:nvSpPr>
              <p:cNvPr id="63500" name="Line 58"/>
              <p:cNvSpPr>
                <a:spLocks noChangeShapeType="1"/>
              </p:cNvSpPr>
              <p:nvPr/>
            </p:nvSpPr>
            <p:spPr bwMode="auto">
              <a:xfrm>
                <a:off x="9743" y="7392"/>
                <a:ext cx="0" cy="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3501" name="Line 57"/>
              <p:cNvSpPr>
                <a:spLocks noChangeShapeType="1"/>
              </p:cNvSpPr>
              <p:nvPr/>
            </p:nvSpPr>
            <p:spPr bwMode="auto">
              <a:xfrm>
                <a:off x="7209" y="7392"/>
                <a:ext cx="0" cy="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3502" name="Line 56"/>
              <p:cNvSpPr>
                <a:spLocks noChangeShapeType="1"/>
              </p:cNvSpPr>
              <p:nvPr/>
            </p:nvSpPr>
            <p:spPr bwMode="auto">
              <a:xfrm>
                <a:off x="4675" y="7392"/>
                <a:ext cx="0" cy="3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3503" name="Line 55"/>
              <p:cNvSpPr>
                <a:spLocks noChangeShapeType="1"/>
              </p:cNvSpPr>
              <p:nvPr/>
            </p:nvSpPr>
            <p:spPr bwMode="auto">
              <a:xfrm>
                <a:off x="2141" y="7392"/>
                <a:ext cx="0" cy="362"/>
              </a:xfrm>
              <a:prstGeom prst="line">
                <a:avLst/>
              </a:prstGeom>
              <a:ln>
                <a:headEnd/>
                <a:tailEnd/>
              </a:ln>
              <a:extLst/>
            </p:spPr>
            <p:style>
              <a:lnRef idx="1">
                <a:schemeClr val="accent6"/>
              </a:lnRef>
              <a:fillRef idx="0">
                <a:schemeClr val="accent6"/>
              </a:fillRef>
              <a:effectRef idx="0">
                <a:schemeClr val="accent6"/>
              </a:effectRef>
              <a:fontRef idx="minor">
                <a:schemeClr val="tx1"/>
              </a:fontRef>
            </p:style>
            <p:txBody>
              <a:bodyPr/>
              <a:lstStyle/>
              <a:p>
                <a:endParaRPr lang="cs-CZ" dirty="0"/>
              </a:p>
            </p:txBody>
          </p:sp>
        </p:grpSp>
        <p:sp>
          <p:nvSpPr>
            <p:cNvPr id="63498" name="Text Box 53"/>
            <p:cNvSpPr txBox="1">
              <a:spLocks noChangeArrowheads="1"/>
            </p:cNvSpPr>
            <p:nvPr/>
          </p:nvSpPr>
          <p:spPr bwMode="auto">
            <a:xfrm>
              <a:off x="3802" y="1870"/>
              <a:ext cx="998" cy="290"/>
            </a:xfrm>
            <a:prstGeom prst="rect">
              <a:avLst/>
            </a:prstGeom>
            <a:ln/>
            <a:extLst/>
          </p:spPr>
          <p:style>
            <a:lnRef idx="2">
              <a:schemeClr val="accent6"/>
            </a:lnRef>
            <a:fillRef idx="1">
              <a:schemeClr val="lt1"/>
            </a:fillRef>
            <a:effectRef idx="0">
              <a:schemeClr val="accent6"/>
            </a:effectRef>
            <a:fontRef idx="minor">
              <a:schemeClr val="dk1"/>
            </a:fontRef>
          </p:style>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cs-CZ" sz="800" dirty="0">
                <a:latin typeface="Times New Roman" pitchFamily="18" charset="0"/>
              </a:endParaRPr>
            </a:p>
            <a:p>
              <a:pPr algn="ctr" eaLnBrk="1" hangingPunct="1"/>
              <a:r>
                <a:rPr lang="cs-CZ" sz="1500" dirty="0">
                  <a:latin typeface="Times New Roman" pitchFamily="18" charset="0"/>
                  <a:cs typeface="Times New Roman" pitchFamily="18" charset="0"/>
                </a:rPr>
                <a:t>Funkční strategie</a:t>
              </a:r>
              <a:endParaRPr lang="cs-CZ" sz="1200" dirty="0">
                <a:latin typeface="Times New Roman" pitchFamily="18" charset="0"/>
                <a:cs typeface="Times New Roman" pitchFamily="18" charset="0"/>
              </a:endParaRPr>
            </a:p>
            <a:p>
              <a:pPr algn="ctr"/>
              <a:endParaRPr lang="cs-CZ" sz="2400" dirty="0">
                <a:latin typeface="Times New Roman" pitchFamily="18" charset="0"/>
              </a:endParaRPr>
            </a:p>
          </p:txBody>
        </p:sp>
      </p:grpSp>
      <p:pic>
        <p:nvPicPr>
          <p:cNvPr id="20" name="Obrázek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21383" y="0"/>
            <a:ext cx="1464833" cy="1127893"/>
          </a:xfrm>
          <a:prstGeom prst="rect">
            <a:avLst/>
          </a:prstGeom>
        </p:spPr>
      </p:pic>
    </p:spTree>
    <p:extLst>
      <p:ext uri="{BB962C8B-B14F-4D97-AF65-F5344CB8AC3E}">
        <p14:creationId xmlns:p14="http://schemas.microsoft.com/office/powerpoint/2010/main" val="16081143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subTitle" idx="4294967295"/>
          </p:nvPr>
        </p:nvSpPr>
        <p:spPr>
          <a:xfrm>
            <a:off x="1847850" y="990600"/>
            <a:ext cx="8820150" cy="5030788"/>
          </a:xfrm>
        </p:spPr>
        <p:txBody>
          <a:bodyPr/>
          <a:lstStyle/>
          <a:p>
            <a:pPr marL="609600" indent="-609600">
              <a:lnSpc>
                <a:spcPct val="80000"/>
              </a:lnSpc>
            </a:pPr>
            <a:r>
              <a:rPr lang="cs-CZ" sz="800" b="1" dirty="0">
                <a:latin typeface="Arial" charset="0"/>
                <a:cs typeface="Arial" charset="0"/>
              </a:rPr>
              <a:t>	</a:t>
            </a:r>
          </a:p>
          <a:p>
            <a:pPr marL="609600" indent="-609600">
              <a:lnSpc>
                <a:spcPct val="80000"/>
              </a:lnSpc>
            </a:pPr>
            <a:r>
              <a:rPr lang="cs-CZ" sz="1600" b="1" dirty="0">
                <a:latin typeface="Arial" charset="0"/>
                <a:cs typeface="Arial" charset="0"/>
              </a:rPr>
              <a:t>	</a:t>
            </a:r>
            <a:endParaRPr lang="cs-CZ" sz="1900" b="1" dirty="0">
              <a:latin typeface="Arial Narrow" pitchFamily="34" charset="0"/>
              <a:cs typeface="Arial" charset="0"/>
            </a:endParaRPr>
          </a:p>
        </p:txBody>
      </p:sp>
      <p:sp>
        <p:nvSpPr>
          <p:cNvPr id="64515" name="Text Box 5"/>
          <p:cNvSpPr txBox="1">
            <a:spLocks noChangeArrowheads="1"/>
          </p:cNvSpPr>
          <p:nvPr/>
        </p:nvSpPr>
        <p:spPr bwMode="auto">
          <a:xfrm>
            <a:off x="10128250" y="6477001"/>
            <a:ext cx="6477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cs-CZ" dirty="0">
                <a:solidFill>
                  <a:schemeClr val="bg1"/>
                </a:solidFill>
                <a:latin typeface="Times New Roman" pitchFamily="18" charset="0"/>
              </a:rPr>
              <a:t>1.11</a:t>
            </a:r>
          </a:p>
        </p:txBody>
      </p:sp>
      <p:sp>
        <p:nvSpPr>
          <p:cNvPr id="64516" name="Rectangle 6"/>
          <p:cNvSpPr>
            <a:spLocks noChangeArrowheads="1"/>
          </p:cNvSpPr>
          <p:nvPr/>
        </p:nvSpPr>
        <p:spPr bwMode="auto">
          <a:xfrm>
            <a:off x="1524000" y="1219201"/>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371475" algn="just">
              <a:tabLst>
                <a:tab pos="457200" algn="l"/>
                <a:tab pos="598488" algn="l"/>
              </a:tabLst>
            </a:pPr>
            <a:r>
              <a:rPr lang="cs-CZ" sz="2000" dirty="0">
                <a:solidFill>
                  <a:schemeClr val="bg1"/>
                </a:solidFill>
              </a:rPr>
              <a:t>			</a:t>
            </a:r>
            <a:endParaRPr lang="cs-CZ" dirty="0">
              <a:solidFill>
                <a:schemeClr val="bg1"/>
              </a:solidFill>
            </a:endParaRPr>
          </a:p>
        </p:txBody>
      </p:sp>
      <p:sp>
        <p:nvSpPr>
          <p:cNvPr id="64517" name="Rectangle 7"/>
          <p:cNvSpPr>
            <a:spLocks noChangeArrowheads="1"/>
          </p:cNvSpPr>
          <p:nvPr/>
        </p:nvSpPr>
        <p:spPr bwMode="auto">
          <a:xfrm>
            <a:off x="3940176" y="3944938"/>
            <a:ext cx="6727825" cy="283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0A0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dirty="0"/>
          </a:p>
        </p:txBody>
      </p:sp>
      <p:sp>
        <p:nvSpPr>
          <p:cNvPr id="64518" name="Rectangle 8"/>
          <p:cNvSpPr>
            <a:spLocks noChangeArrowheads="1"/>
          </p:cNvSpPr>
          <p:nvPr/>
        </p:nvSpPr>
        <p:spPr bwMode="auto">
          <a:xfrm>
            <a:off x="1524000" y="152400"/>
            <a:ext cx="91440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indent="-228600">
              <a:tabLst>
                <a:tab pos="449263" algn="l"/>
                <a:tab pos="457200" algn="l"/>
              </a:tabLst>
            </a:pPr>
            <a:r>
              <a:rPr lang="cs-CZ" sz="2100" dirty="0">
                <a:latin typeface="Times New Roman" pitchFamily="18" charset="0"/>
              </a:rPr>
              <a:t>			</a:t>
            </a:r>
            <a:endParaRPr lang="cs-CZ" sz="2000" dirty="0">
              <a:solidFill>
                <a:schemeClr val="bg1"/>
              </a:solidFill>
            </a:endParaRPr>
          </a:p>
        </p:txBody>
      </p:sp>
      <p:sp>
        <p:nvSpPr>
          <p:cNvPr id="64519" name="Rectangle 128"/>
          <p:cNvSpPr>
            <a:spLocks noChangeArrowheads="1"/>
          </p:cNvSpPr>
          <p:nvPr/>
        </p:nvSpPr>
        <p:spPr bwMode="auto">
          <a:xfrm>
            <a:off x="692814" y="1187450"/>
            <a:ext cx="9962486" cy="5262979"/>
          </a:xfrm>
          <a:prstGeom prst="rect">
            <a:avLst/>
          </a:prstGeom>
          <a:solidFill>
            <a:srgbClr val="008080"/>
          </a:solidFill>
          <a:ln>
            <a:noFill/>
          </a:ln>
          <a:effectLst/>
          <a:extLst/>
        </p:spPr>
        <p:txBody>
          <a:bodyPr wrap="square">
            <a:spAutoFit/>
          </a:bodyPr>
          <a:lstStyle/>
          <a:p>
            <a:pPr algn="just">
              <a:tabLst>
                <a:tab pos="809625" algn="l"/>
              </a:tabLst>
            </a:pPr>
            <a:r>
              <a:rPr lang="cs-CZ" sz="700" dirty="0">
                <a:latin typeface="Times New Roman" pitchFamily="18" charset="0"/>
                <a:cs typeface="Times New Roman" pitchFamily="18" charset="0"/>
              </a:rPr>
              <a:t>   </a:t>
            </a:r>
            <a:r>
              <a:rPr lang="cs-CZ" sz="700" dirty="0">
                <a:latin typeface="Times New Roman" pitchFamily="18" charset="0"/>
              </a:rPr>
              <a:t>		</a:t>
            </a:r>
            <a:r>
              <a:rPr lang="cs-CZ" sz="2000" dirty="0">
                <a:latin typeface="Times New Roman" pitchFamily="18" charset="0"/>
                <a:cs typeface="Times New Roman" pitchFamily="18" charset="0"/>
                <a:sym typeface="Symbol" pitchFamily="18" charset="2"/>
              </a:rPr>
              <a:t></a:t>
            </a:r>
            <a:r>
              <a:rPr lang="cs-CZ" sz="2000" dirty="0">
                <a:cs typeface="Times New Roman" pitchFamily="18" charset="0"/>
              </a:rPr>
              <a:t> </a:t>
            </a:r>
            <a:r>
              <a:rPr lang="cs-CZ" sz="2400" b="1" dirty="0">
                <a:solidFill>
                  <a:srgbClr val="FFFF66"/>
                </a:solidFill>
                <a:cs typeface="Times New Roman" pitchFamily="18" charset="0"/>
              </a:rPr>
              <a:t>Velké podniky s víceoborovým výrobním programem s různými</a:t>
            </a:r>
            <a:endParaRPr lang="cs-CZ" sz="2400" b="1" dirty="0">
              <a:solidFill>
                <a:srgbClr val="FFFF66"/>
              </a:solidFill>
            </a:endParaRPr>
          </a:p>
          <a:p>
            <a:pPr algn="just">
              <a:tabLst>
                <a:tab pos="809625" algn="l"/>
              </a:tabLst>
            </a:pPr>
            <a:r>
              <a:rPr lang="cs-CZ" sz="2400" b="1" dirty="0">
                <a:solidFill>
                  <a:srgbClr val="FFFF66"/>
                </a:solidFill>
              </a:rPr>
              <a:t>                    </a:t>
            </a:r>
            <a:r>
              <a:rPr lang="cs-CZ" sz="2400" b="1" dirty="0">
                <a:solidFill>
                  <a:srgbClr val="FFFF66"/>
                </a:solidFill>
                <a:cs typeface="Times New Roman" pitchFamily="18" charset="0"/>
              </a:rPr>
              <a:t>podnikatelskými jednotkami (PJ)</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cs typeface="Times New Roman" pitchFamily="18" charset="0"/>
              </a:rPr>
              <a:t> </a:t>
            </a:r>
          </a:p>
          <a:p>
            <a:pPr algn="just" eaLnBrk="0" hangingPunct="0">
              <a:tabLst>
                <a:tab pos="809625" algn="l"/>
              </a:tabLst>
            </a:pPr>
            <a:r>
              <a:rPr lang="cs-CZ" sz="2000" dirty="0"/>
              <a:t>		 </a:t>
            </a:r>
            <a:r>
              <a:rPr lang="cs-CZ" sz="2000" dirty="0">
                <a:latin typeface="Times New Roman" pitchFamily="18" charset="0"/>
                <a:cs typeface="Times New Roman" pitchFamily="18" charset="0"/>
                <a:sym typeface="Symbol" pitchFamily="18" charset="2"/>
              </a:rPr>
              <a:t></a:t>
            </a:r>
            <a:r>
              <a:rPr lang="cs-CZ" sz="2000" dirty="0">
                <a:cs typeface="Times New Roman" pitchFamily="18" charset="0"/>
              </a:rPr>
              <a:t> </a:t>
            </a:r>
            <a:r>
              <a:rPr lang="cs-CZ" sz="2400" b="1" dirty="0">
                <a:solidFill>
                  <a:srgbClr val="FFFF66"/>
                </a:solidFill>
                <a:cs typeface="Times New Roman" pitchFamily="18" charset="0"/>
              </a:rPr>
              <a:t>Podniková strategie – odpovídá na otázku, jak uspořádat soubor podnikání,</a:t>
            </a:r>
            <a:r>
              <a:rPr lang="cs-CZ" sz="2400" b="1" dirty="0">
                <a:solidFill>
                  <a:srgbClr val="FFFF66"/>
                </a:solidFill>
              </a:rPr>
              <a:t> </a:t>
            </a:r>
            <a:r>
              <a:rPr lang="cs-CZ" sz="2400" b="1" dirty="0">
                <a:solidFill>
                  <a:srgbClr val="FFFF66"/>
                </a:solidFill>
                <a:cs typeface="Times New Roman" pitchFamily="18" charset="0"/>
              </a:rPr>
              <a:t>v nichž podnik působí, aby se dosáhly cíle za podnik jako celek</a:t>
            </a:r>
            <a:r>
              <a:rPr lang="cs-CZ" sz="2400" b="1" dirty="0">
                <a:solidFill>
                  <a:srgbClr val="FFFF66"/>
                </a:solidFill>
              </a:rPr>
              <a:t> </a:t>
            </a:r>
          </a:p>
        </p:txBody>
      </p:sp>
      <p:grpSp>
        <p:nvGrpSpPr>
          <p:cNvPr id="64520" name="Group 141"/>
          <p:cNvGrpSpPr>
            <a:grpSpLocks/>
          </p:cNvGrpSpPr>
          <p:nvPr/>
        </p:nvGrpSpPr>
        <p:grpSpPr bwMode="auto">
          <a:xfrm>
            <a:off x="3084514" y="1981200"/>
            <a:ext cx="6059487" cy="3352800"/>
            <a:chOff x="983" y="1248"/>
            <a:chExt cx="3817" cy="2112"/>
          </a:xfrm>
        </p:grpSpPr>
        <p:grpSp>
          <p:nvGrpSpPr>
            <p:cNvPr id="64523" name="Group 121"/>
            <p:cNvGrpSpPr>
              <a:grpSpLocks/>
            </p:cNvGrpSpPr>
            <p:nvPr/>
          </p:nvGrpSpPr>
          <p:grpSpPr bwMode="auto">
            <a:xfrm>
              <a:off x="1283" y="2277"/>
              <a:ext cx="651" cy="229"/>
              <a:chOff x="2503" y="7231"/>
              <a:chExt cx="1629" cy="574"/>
            </a:xfrm>
          </p:grpSpPr>
          <p:sp>
            <p:nvSpPr>
              <p:cNvPr id="64558" name="Line 127"/>
              <p:cNvSpPr>
                <a:spLocks noChangeShapeType="1"/>
              </p:cNvSpPr>
              <p:nvPr/>
            </p:nvSpPr>
            <p:spPr bwMode="auto">
              <a:xfrm>
                <a:off x="3303" y="7231"/>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9" name="Line 126"/>
              <p:cNvSpPr>
                <a:spLocks noChangeShapeType="1"/>
              </p:cNvSpPr>
              <p:nvPr/>
            </p:nvSpPr>
            <p:spPr bwMode="auto">
              <a:xfrm>
                <a:off x="2503" y="7518"/>
                <a:ext cx="162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60" name="Line 125"/>
              <p:cNvSpPr>
                <a:spLocks noChangeShapeType="1"/>
              </p:cNvSpPr>
              <p:nvPr/>
            </p:nvSpPr>
            <p:spPr bwMode="auto">
              <a:xfrm>
                <a:off x="4132" y="7516"/>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61" name="Line 124"/>
              <p:cNvSpPr>
                <a:spLocks noChangeShapeType="1"/>
              </p:cNvSpPr>
              <p:nvPr/>
            </p:nvSpPr>
            <p:spPr bwMode="auto">
              <a:xfrm>
                <a:off x="2503" y="7518"/>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62" name="Line 123"/>
              <p:cNvSpPr>
                <a:spLocks noChangeShapeType="1"/>
              </p:cNvSpPr>
              <p:nvPr/>
            </p:nvSpPr>
            <p:spPr bwMode="auto">
              <a:xfrm>
                <a:off x="3046" y="7520"/>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63" name="Line 122"/>
              <p:cNvSpPr>
                <a:spLocks noChangeShapeType="1"/>
              </p:cNvSpPr>
              <p:nvPr/>
            </p:nvSpPr>
            <p:spPr bwMode="auto">
              <a:xfrm>
                <a:off x="3589" y="7522"/>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grpSp>
          <p:nvGrpSpPr>
            <p:cNvPr id="64524" name="Group 114"/>
            <p:cNvGrpSpPr>
              <a:grpSpLocks/>
            </p:cNvGrpSpPr>
            <p:nvPr/>
          </p:nvGrpSpPr>
          <p:grpSpPr bwMode="auto">
            <a:xfrm>
              <a:off x="3382" y="2280"/>
              <a:ext cx="652" cy="229"/>
              <a:chOff x="2503" y="7231"/>
              <a:chExt cx="1629" cy="574"/>
            </a:xfrm>
          </p:grpSpPr>
          <p:sp>
            <p:nvSpPr>
              <p:cNvPr id="64552" name="Line 120"/>
              <p:cNvSpPr>
                <a:spLocks noChangeShapeType="1"/>
              </p:cNvSpPr>
              <p:nvPr/>
            </p:nvSpPr>
            <p:spPr bwMode="auto">
              <a:xfrm>
                <a:off x="3303" y="7231"/>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3" name="Line 119"/>
              <p:cNvSpPr>
                <a:spLocks noChangeShapeType="1"/>
              </p:cNvSpPr>
              <p:nvPr/>
            </p:nvSpPr>
            <p:spPr bwMode="auto">
              <a:xfrm>
                <a:off x="2503" y="7518"/>
                <a:ext cx="162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4" name="Line 118"/>
              <p:cNvSpPr>
                <a:spLocks noChangeShapeType="1"/>
              </p:cNvSpPr>
              <p:nvPr/>
            </p:nvSpPr>
            <p:spPr bwMode="auto">
              <a:xfrm>
                <a:off x="4132" y="7516"/>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5" name="Line 117"/>
              <p:cNvSpPr>
                <a:spLocks noChangeShapeType="1"/>
              </p:cNvSpPr>
              <p:nvPr/>
            </p:nvSpPr>
            <p:spPr bwMode="auto">
              <a:xfrm>
                <a:off x="2503" y="7518"/>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6" name="Line 116"/>
              <p:cNvSpPr>
                <a:spLocks noChangeShapeType="1"/>
              </p:cNvSpPr>
              <p:nvPr/>
            </p:nvSpPr>
            <p:spPr bwMode="auto">
              <a:xfrm>
                <a:off x="3046" y="7520"/>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64557" name="Line 115"/>
              <p:cNvSpPr>
                <a:spLocks noChangeShapeType="1"/>
              </p:cNvSpPr>
              <p:nvPr/>
            </p:nvSpPr>
            <p:spPr bwMode="auto">
              <a:xfrm>
                <a:off x="3589" y="7522"/>
                <a:ext cx="0" cy="28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grpSp>
          <p:nvGrpSpPr>
            <p:cNvPr id="64525" name="Group 139"/>
            <p:cNvGrpSpPr>
              <a:grpSpLocks/>
            </p:cNvGrpSpPr>
            <p:nvPr/>
          </p:nvGrpSpPr>
          <p:grpSpPr bwMode="auto">
            <a:xfrm>
              <a:off x="983" y="2274"/>
              <a:ext cx="3379" cy="1086"/>
              <a:chOff x="983" y="2274"/>
              <a:chExt cx="3379" cy="1086"/>
            </a:xfrm>
          </p:grpSpPr>
          <p:grpSp>
            <p:nvGrpSpPr>
              <p:cNvPr id="64538" name="Group 101"/>
              <p:cNvGrpSpPr>
                <a:grpSpLocks/>
              </p:cNvGrpSpPr>
              <p:nvPr/>
            </p:nvGrpSpPr>
            <p:grpSpPr bwMode="auto">
              <a:xfrm>
                <a:off x="983" y="2787"/>
                <a:ext cx="3379" cy="573"/>
                <a:chOff x="1753" y="8672"/>
                <a:chExt cx="8449" cy="1433"/>
              </a:xfrm>
            </p:grpSpPr>
            <p:grpSp>
              <p:nvGrpSpPr>
                <p:cNvPr id="64540" name="Group 111"/>
                <p:cNvGrpSpPr>
                  <a:grpSpLocks/>
                </p:cNvGrpSpPr>
                <p:nvPr/>
              </p:nvGrpSpPr>
              <p:grpSpPr bwMode="auto">
                <a:xfrm>
                  <a:off x="8214" y="8673"/>
                  <a:ext cx="1988" cy="1432"/>
                  <a:chOff x="8217" y="8514"/>
                  <a:chExt cx="1988" cy="1432"/>
                </a:xfrm>
              </p:grpSpPr>
              <p:sp>
                <p:nvSpPr>
                  <p:cNvPr id="64550" name="Text Box 113"/>
                  <p:cNvSpPr txBox="1">
                    <a:spLocks noChangeArrowheads="1"/>
                  </p:cNvSpPr>
                  <p:nvPr/>
                </p:nvSpPr>
                <p:spPr bwMode="auto">
                  <a:xfrm>
                    <a:off x="8217" y="8952"/>
                    <a:ext cx="1988" cy="994"/>
                  </a:xfrm>
                  <a:prstGeom prst="rect">
                    <a:avLst/>
                  </a:prstGeom>
                  <a:solidFill>
                    <a:srgbClr val="FFC0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600" dirty="0">
                        <a:latin typeface="Times New Roman" pitchFamily="18" charset="0"/>
                        <a:cs typeface="Times New Roman" pitchFamily="18" charset="0"/>
                      </a:rPr>
                      <a:t>Personální strategie</a:t>
                    </a:r>
                  </a:p>
                  <a:p>
                    <a:endParaRPr lang="cs-CZ" sz="2400" dirty="0">
                      <a:latin typeface="Times New Roman" pitchFamily="18" charset="0"/>
                    </a:endParaRPr>
                  </a:p>
                </p:txBody>
              </p:sp>
              <p:sp>
                <p:nvSpPr>
                  <p:cNvPr id="64551" name="Line 112"/>
                  <p:cNvSpPr>
                    <a:spLocks noChangeShapeType="1"/>
                  </p:cNvSpPr>
                  <p:nvPr/>
                </p:nvSpPr>
                <p:spPr bwMode="auto">
                  <a:xfrm>
                    <a:off x="9215" y="8514"/>
                    <a:ext cx="0" cy="42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sp>
              <p:nvSpPr>
                <p:cNvPr id="64541" name="Line 110"/>
                <p:cNvSpPr>
                  <a:spLocks noChangeShapeType="1"/>
                </p:cNvSpPr>
                <p:nvPr/>
              </p:nvSpPr>
              <p:spPr bwMode="auto">
                <a:xfrm flipV="1">
                  <a:off x="2782" y="8672"/>
                  <a:ext cx="6491" cy="0"/>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nvGrpSpPr>
                <p:cNvPr id="64542" name="Group 107"/>
                <p:cNvGrpSpPr>
                  <a:grpSpLocks/>
                </p:cNvGrpSpPr>
                <p:nvPr/>
              </p:nvGrpSpPr>
              <p:grpSpPr bwMode="auto">
                <a:xfrm>
                  <a:off x="1753" y="8672"/>
                  <a:ext cx="1988" cy="1432"/>
                  <a:chOff x="1756" y="8508"/>
                  <a:chExt cx="1988" cy="1432"/>
                </a:xfrm>
              </p:grpSpPr>
              <p:sp>
                <p:nvSpPr>
                  <p:cNvPr id="64548" name="Text Box 109"/>
                  <p:cNvSpPr txBox="1">
                    <a:spLocks noChangeArrowheads="1"/>
                  </p:cNvSpPr>
                  <p:nvPr/>
                </p:nvSpPr>
                <p:spPr bwMode="auto">
                  <a:xfrm>
                    <a:off x="1756" y="8946"/>
                    <a:ext cx="1988" cy="994"/>
                  </a:xfrm>
                  <a:prstGeom prst="rect">
                    <a:avLst/>
                  </a:prstGeom>
                  <a:solidFill>
                    <a:srgbClr val="FFC0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600" dirty="0">
                        <a:latin typeface="Times New Roman" pitchFamily="18" charset="0"/>
                        <a:cs typeface="Times New Roman" pitchFamily="18" charset="0"/>
                      </a:rPr>
                      <a:t>Marketingová  strategie</a:t>
                    </a:r>
                  </a:p>
                  <a:p>
                    <a:endParaRPr lang="cs-CZ" sz="2400" dirty="0">
                      <a:latin typeface="Times New Roman" pitchFamily="18" charset="0"/>
                    </a:endParaRPr>
                  </a:p>
                </p:txBody>
              </p:sp>
              <p:sp>
                <p:nvSpPr>
                  <p:cNvPr id="64549" name="Line 108"/>
                  <p:cNvSpPr>
                    <a:spLocks noChangeShapeType="1"/>
                  </p:cNvSpPr>
                  <p:nvPr/>
                </p:nvSpPr>
                <p:spPr bwMode="auto">
                  <a:xfrm>
                    <a:off x="2723" y="8508"/>
                    <a:ext cx="0" cy="426"/>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sp>
              <p:nvSpPr>
                <p:cNvPr id="64543" name="Text Box 106"/>
                <p:cNvSpPr txBox="1">
                  <a:spLocks noChangeArrowheads="1"/>
                </p:cNvSpPr>
                <p:nvPr/>
              </p:nvSpPr>
              <p:spPr bwMode="auto">
                <a:xfrm>
                  <a:off x="3947" y="9111"/>
                  <a:ext cx="1988" cy="994"/>
                </a:xfrm>
                <a:prstGeom prst="rect">
                  <a:avLst/>
                </a:prstGeom>
                <a:solidFill>
                  <a:srgbClr val="FFC0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600" dirty="0">
                      <a:latin typeface="Times New Roman" pitchFamily="18" charset="0"/>
                      <a:cs typeface="Times New Roman" pitchFamily="18" charset="0"/>
                    </a:rPr>
                    <a:t>Finanční strategie</a:t>
                  </a:r>
                </a:p>
                <a:p>
                  <a:endParaRPr lang="cs-CZ" sz="2400" dirty="0">
                    <a:latin typeface="Times New Roman" pitchFamily="18" charset="0"/>
                  </a:endParaRPr>
                </a:p>
              </p:txBody>
            </p:sp>
            <p:sp>
              <p:nvSpPr>
                <p:cNvPr id="64544" name="Line 105"/>
                <p:cNvSpPr>
                  <a:spLocks noChangeShapeType="1"/>
                </p:cNvSpPr>
                <p:nvPr/>
              </p:nvSpPr>
              <p:spPr bwMode="auto">
                <a:xfrm>
                  <a:off x="4893" y="8676"/>
                  <a:ext cx="0" cy="42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nvGrpSpPr>
                <p:cNvPr id="64545" name="Group 102"/>
                <p:cNvGrpSpPr>
                  <a:grpSpLocks/>
                </p:cNvGrpSpPr>
                <p:nvPr/>
              </p:nvGrpSpPr>
              <p:grpSpPr bwMode="auto">
                <a:xfrm>
                  <a:off x="6109" y="8682"/>
                  <a:ext cx="1988" cy="1420"/>
                  <a:chOff x="6097" y="8523"/>
                  <a:chExt cx="1988" cy="1420"/>
                </a:xfrm>
              </p:grpSpPr>
              <p:sp>
                <p:nvSpPr>
                  <p:cNvPr id="64546" name="Text Box 104"/>
                  <p:cNvSpPr txBox="1">
                    <a:spLocks noChangeArrowheads="1"/>
                  </p:cNvSpPr>
                  <p:nvPr/>
                </p:nvSpPr>
                <p:spPr bwMode="auto">
                  <a:xfrm>
                    <a:off x="6097" y="8949"/>
                    <a:ext cx="1988" cy="994"/>
                  </a:xfrm>
                  <a:prstGeom prst="rect">
                    <a:avLst/>
                  </a:prstGeom>
                  <a:solidFill>
                    <a:srgbClr val="FFC0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600" dirty="0">
                        <a:latin typeface="Times New Roman" pitchFamily="18" charset="0"/>
                        <a:cs typeface="Times New Roman" pitchFamily="18" charset="0"/>
                      </a:rPr>
                      <a:t>Výrobní strategie</a:t>
                    </a:r>
                  </a:p>
                  <a:p>
                    <a:endParaRPr lang="cs-CZ" sz="2400" dirty="0">
                      <a:latin typeface="Times New Roman" pitchFamily="18" charset="0"/>
                    </a:endParaRPr>
                  </a:p>
                </p:txBody>
              </p:sp>
              <p:sp>
                <p:nvSpPr>
                  <p:cNvPr id="64547" name="Line 103"/>
                  <p:cNvSpPr>
                    <a:spLocks noChangeShapeType="1"/>
                  </p:cNvSpPr>
                  <p:nvPr/>
                </p:nvSpPr>
                <p:spPr bwMode="auto">
                  <a:xfrm>
                    <a:off x="7039" y="8523"/>
                    <a:ext cx="0" cy="42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dirty="0"/>
                  </a:p>
                </p:txBody>
              </p:sp>
            </p:grpSp>
          </p:grpSp>
          <p:sp>
            <p:nvSpPr>
              <p:cNvPr id="64539" name="Line 100"/>
              <p:cNvSpPr>
                <a:spLocks noChangeShapeType="1"/>
              </p:cNvSpPr>
              <p:nvPr/>
            </p:nvSpPr>
            <p:spPr bwMode="auto">
              <a:xfrm>
                <a:off x="2658" y="2274"/>
                <a:ext cx="5" cy="512"/>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grpSp>
          <p:nvGrpSpPr>
            <p:cNvPr id="64526" name="Group 88"/>
            <p:cNvGrpSpPr>
              <a:grpSpLocks/>
            </p:cNvGrpSpPr>
            <p:nvPr/>
          </p:nvGrpSpPr>
          <p:grpSpPr bwMode="auto">
            <a:xfrm>
              <a:off x="1310" y="1248"/>
              <a:ext cx="2739" cy="1056"/>
              <a:chOff x="2570" y="4674"/>
              <a:chExt cx="6848" cy="2639"/>
            </a:xfrm>
          </p:grpSpPr>
          <p:sp>
            <p:nvSpPr>
              <p:cNvPr id="64528" name="Text Box 98"/>
              <p:cNvSpPr txBox="1">
                <a:spLocks noChangeArrowheads="1"/>
              </p:cNvSpPr>
              <p:nvPr/>
            </p:nvSpPr>
            <p:spPr bwMode="auto">
              <a:xfrm>
                <a:off x="3955" y="4674"/>
                <a:ext cx="3834" cy="994"/>
              </a:xfrm>
              <a:prstGeom prst="rect">
                <a:avLst/>
              </a:prstGeom>
              <a:solidFill>
                <a:srgbClr val="FFFF66"/>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1200" dirty="0">
                    <a:latin typeface="Times New Roman" pitchFamily="18" charset="0"/>
                    <a:cs typeface="Times New Roman" pitchFamily="18" charset="0"/>
                  </a:rPr>
                  <a:t> </a:t>
                </a:r>
              </a:p>
              <a:p>
                <a:pPr algn="ctr"/>
                <a:r>
                  <a:rPr lang="cs-CZ" sz="1700" dirty="0">
                    <a:latin typeface="Times New Roman" pitchFamily="18" charset="0"/>
                    <a:cs typeface="Times New Roman" pitchFamily="18" charset="0"/>
                  </a:rPr>
                  <a:t>Podniková strategie</a:t>
                </a:r>
                <a:endParaRPr lang="cs-CZ" sz="1600" dirty="0">
                  <a:latin typeface="Times New Roman" pitchFamily="18" charset="0"/>
                  <a:cs typeface="Times New Roman" pitchFamily="18" charset="0"/>
                </a:endParaRPr>
              </a:p>
              <a:p>
                <a:endParaRPr lang="cs-CZ" sz="2400" dirty="0">
                  <a:latin typeface="Times New Roman" pitchFamily="18" charset="0"/>
                </a:endParaRPr>
              </a:p>
            </p:txBody>
          </p:sp>
          <p:sp>
            <p:nvSpPr>
              <p:cNvPr id="64529" name="Text Box 97"/>
              <p:cNvSpPr txBox="1">
                <a:spLocks noChangeArrowheads="1"/>
              </p:cNvSpPr>
              <p:nvPr/>
            </p:nvSpPr>
            <p:spPr bwMode="auto">
              <a:xfrm>
                <a:off x="5192" y="6245"/>
                <a:ext cx="1627" cy="994"/>
              </a:xfrm>
              <a:prstGeom prst="rect">
                <a:avLst/>
              </a:prstGeom>
              <a:solidFill>
                <a:srgbClr val="FFFF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700" dirty="0">
                    <a:latin typeface="Times New Roman" pitchFamily="18" charset="0"/>
                    <a:cs typeface="Times New Roman" pitchFamily="18" charset="0"/>
                  </a:rPr>
                  <a:t>Strategie      PJ 2</a:t>
                </a:r>
                <a:endParaRPr lang="cs-CZ" sz="1600" dirty="0">
                  <a:latin typeface="Times New Roman" pitchFamily="18" charset="0"/>
                  <a:cs typeface="Times New Roman" pitchFamily="18" charset="0"/>
                </a:endParaRPr>
              </a:p>
              <a:p>
                <a:endParaRPr lang="cs-CZ" sz="2400" dirty="0">
                  <a:latin typeface="Times New Roman" pitchFamily="18" charset="0"/>
                </a:endParaRPr>
              </a:p>
            </p:txBody>
          </p:sp>
          <p:sp>
            <p:nvSpPr>
              <p:cNvPr id="64530" name="Line 96"/>
              <p:cNvSpPr>
                <a:spLocks noChangeShapeType="1"/>
              </p:cNvSpPr>
              <p:nvPr/>
            </p:nvSpPr>
            <p:spPr bwMode="auto">
              <a:xfrm>
                <a:off x="3369" y="5886"/>
                <a:ext cx="5272" cy="0"/>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sp>
            <p:nvSpPr>
              <p:cNvPr id="64531" name="Line 95"/>
              <p:cNvSpPr>
                <a:spLocks noChangeShapeType="1"/>
              </p:cNvSpPr>
              <p:nvPr/>
            </p:nvSpPr>
            <p:spPr bwMode="auto">
              <a:xfrm flipH="1">
                <a:off x="5942" y="5491"/>
                <a:ext cx="0" cy="737"/>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nvGrpSpPr>
              <p:cNvPr id="64532" name="Group 92"/>
              <p:cNvGrpSpPr>
                <a:grpSpLocks/>
              </p:cNvGrpSpPr>
              <p:nvPr/>
            </p:nvGrpSpPr>
            <p:grpSpPr bwMode="auto">
              <a:xfrm>
                <a:off x="2570" y="5889"/>
                <a:ext cx="1629" cy="1424"/>
                <a:chOff x="2555" y="5874"/>
                <a:chExt cx="1629" cy="1424"/>
              </a:xfrm>
            </p:grpSpPr>
            <p:sp>
              <p:nvSpPr>
                <p:cNvPr id="64536" name="Text Box 94"/>
                <p:cNvSpPr txBox="1">
                  <a:spLocks noChangeArrowheads="1"/>
                </p:cNvSpPr>
                <p:nvPr/>
              </p:nvSpPr>
              <p:spPr bwMode="auto">
                <a:xfrm>
                  <a:off x="2555" y="6236"/>
                  <a:ext cx="1629" cy="1062"/>
                </a:xfrm>
                <a:prstGeom prst="rect">
                  <a:avLst/>
                </a:prstGeom>
                <a:solidFill>
                  <a:srgbClr val="FFFF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700" dirty="0">
                      <a:latin typeface="Times New Roman" pitchFamily="18" charset="0"/>
                      <a:cs typeface="Times New Roman" pitchFamily="18" charset="0"/>
                    </a:rPr>
                    <a:t>Strategie      PJ 1</a:t>
                  </a:r>
                  <a:endParaRPr lang="cs-CZ" sz="1600" dirty="0">
                    <a:latin typeface="Times New Roman" pitchFamily="18" charset="0"/>
                    <a:cs typeface="Times New Roman" pitchFamily="18" charset="0"/>
                  </a:endParaRPr>
                </a:p>
                <a:p>
                  <a:endParaRPr lang="cs-CZ" sz="2400" dirty="0">
                    <a:latin typeface="Times New Roman" pitchFamily="18" charset="0"/>
                  </a:endParaRPr>
                </a:p>
              </p:txBody>
            </p:sp>
            <p:sp>
              <p:nvSpPr>
                <p:cNvPr id="64537" name="Line 93"/>
                <p:cNvSpPr>
                  <a:spLocks noChangeShapeType="1"/>
                </p:cNvSpPr>
                <p:nvPr/>
              </p:nvSpPr>
              <p:spPr bwMode="auto">
                <a:xfrm>
                  <a:off x="3307" y="5874"/>
                  <a:ext cx="0" cy="362"/>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grpSp>
            <p:nvGrpSpPr>
              <p:cNvPr id="64533" name="Group 89"/>
              <p:cNvGrpSpPr>
                <a:grpSpLocks/>
              </p:cNvGrpSpPr>
              <p:nvPr/>
            </p:nvGrpSpPr>
            <p:grpSpPr bwMode="auto">
              <a:xfrm>
                <a:off x="7789" y="5889"/>
                <a:ext cx="1629" cy="1362"/>
                <a:chOff x="7804" y="5874"/>
                <a:chExt cx="1629" cy="1362"/>
              </a:xfrm>
            </p:grpSpPr>
            <p:sp>
              <p:nvSpPr>
                <p:cNvPr id="64534" name="Text Box 91"/>
                <p:cNvSpPr txBox="1">
                  <a:spLocks noChangeArrowheads="1"/>
                </p:cNvSpPr>
                <p:nvPr/>
              </p:nvSpPr>
              <p:spPr bwMode="auto">
                <a:xfrm>
                  <a:off x="7804" y="6242"/>
                  <a:ext cx="1629" cy="994"/>
                </a:xfrm>
                <a:prstGeom prst="rect">
                  <a:avLst/>
                </a:prstGeom>
                <a:solidFill>
                  <a:srgbClr val="FFFF00"/>
                </a:solidFill>
                <a:ln w="9525">
                  <a:solidFill>
                    <a:srgbClr val="000000"/>
                  </a:solidFill>
                  <a:miter lim="800000"/>
                  <a:headEnd/>
                  <a:tailEnd/>
                </a:ln>
              </p:spPr>
              <p:txBody>
                <a:bodyPr lIns="18000" tIns="10800" rIns="18000" bIns="10800"/>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500" dirty="0">
                      <a:latin typeface="Times New Roman" pitchFamily="18" charset="0"/>
                      <a:cs typeface="Times New Roman" pitchFamily="18" charset="0"/>
                    </a:rPr>
                    <a:t> </a:t>
                  </a:r>
                  <a:endParaRPr lang="cs-CZ" sz="1600" dirty="0">
                    <a:latin typeface="Times New Roman" pitchFamily="18" charset="0"/>
                    <a:cs typeface="Times New Roman" pitchFamily="18" charset="0"/>
                  </a:endParaRPr>
                </a:p>
                <a:p>
                  <a:pPr algn="ctr"/>
                  <a:r>
                    <a:rPr lang="cs-CZ" sz="1700" dirty="0">
                      <a:latin typeface="Times New Roman" pitchFamily="18" charset="0"/>
                      <a:cs typeface="Times New Roman" pitchFamily="18" charset="0"/>
                    </a:rPr>
                    <a:t>Strategie      PJ 3</a:t>
                  </a:r>
                  <a:endParaRPr lang="cs-CZ" sz="1600" dirty="0">
                    <a:latin typeface="Times New Roman" pitchFamily="18" charset="0"/>
                    <a:cs typeface="Times New Roman" pitchFamily="18" charset="0"/>
                  </a:endParaRPr>
                </a:p>
                <a:p>
                  <a:endParaRPr lang="cs-CZ" sz="2400" dirty="0">
                    <a:latin typeface="Times New Roman" pitchFamily="18" charset="0"/>
                  </a:endParaRPr>
                </a:p>
              </p:txBody>
            </p:sp>
            <p:sp>
              <p:nvSpPr>
                <p:cNvPr id="64535" name="Line 90"/>
                <p:cNvSpPr>
                  <a:spLocks noChangeShapeType="1"/>
                </p:cNvSpPr>
                <p:nvPr/>
              </p:nvSpPr>
              <p:spPr bwMode="auto">
                <a:xfrm>
                  <a:off x="8597" y="5874"/>
                  <a:ext cx="0" cy="362"/>
                </a:xfrm>
                <a:prstGeom prst="line">
                  <a:avLst/>
                </a:prstGeom>
                <a:ln>
                  <a:headEnd/>
                  <a:tailEnd/>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grpSp>
        </p:grpSp>
        <p:sp>
          <p:nvSpPr>
            <p:cNvPr id="64527" name="Text Box 87"/>
            <p:cNvSpPr txBox="1">
              <a:spLocks noChangeArrowheads="1"/>
            </p:cNvSpPr>
            <p:nvPr/>
          </p:nvSpPr>
          <p:spPr bwMode="auto">
            <a:xfrm>
              <a:off x="3823" y="2568"/>
              <a:ext cx="977" cy="2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cs-CZ" sz="1500" dirty="0">
                  <a:latin typeface="Times New Roman" pitchFamily="18" charset="0"/>
                  <a:cs typeface="Times New Roman" pitchFamily="18" charset="0"/>
                </a:rPr>
                <a:t>Funkční strategie</a:t>
              </a:r>
              <a:endParaRPr lang="cs-CZ" sz="1200" dirty="0">
                <a:latin typeface="Times New Roman" pitchFamily="18" charset="0"/>
                <a:cs typeface="Times New Roman" pitchFamily="18" charset="0"/>
              </a:endParaRPr>
            </a:p>
            <a:p>
              <a:endParaRPr lang="cs-CZ" sz="2400" dirty="0">
                <a:latin typeface="Times New Roman" pitchFamily="18" charset="0"/>
              </a:endParaRPr>
            </a:p>
          </p:txBody>
        </p:sp>
      </p:grpSp>
      <p:sp>
        <p:nvSpPr>
          <p:cNvPr id="64521" name="Obdélník 1"/>
          <p:cNvSpPr>
            <a:spLocks noChangeArrowheads="1"/>
          </p:cNvSpPr>
          <p:nvPr/>
        </p:nvSpPr>
        <p:spPr bwMode="auto">
          <a:xfrm>
            <a:off x="2286000" y="358775"/>
            <a:ext cx="754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cs-CZ" dirty="0">
                <a:cs typeface="Times New Roman" pitchFamily="18" charset="0"/>
              </a:rPr>
              <a:t>ÚROVNĚ STRATEGICKÉHO ŘÍZENÍ</a:t>
            </a:r>
            <a:endParaRPr lang="cs-CZ" dirty="0"/>
          </a:p>
        </p:txBody>
      </p:sp>
      <p:sp>
        <p:nvSpPr>
          <p:cNvPr id="64522" name="Title 1"/>
          <p:cNvSpPr txBox="1">
            <a:spLocks/>
          </p:cNvSpPr>
          <p:nvPr/>
        </p:nvSpPr>
        <p:spPr bwMode="auto">
          <a:xfrm>
            <a:off x="1981200" y="190500"/>
            <a:ext cx="8229600" cy="647700"/>
          </a:xfrm>
          <a:prstGeom prst="rect">
            <a:avLst/>
          </a:prstGeom>
          <a:solidFill>
            <a:schemeClr val="accent6">
              <a:lumMod val="20000"/>
              <a:lumOff val="80000"/>
            </a:schemeClr>
          </a:solidFill>
          <a:ln>
            <a:noFill/>
          </a:ln>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cs-CZ" sz="3200" b="1" dirty="0">
                <a:solidFill>
                  <a:srgbClr val="008080"/>
                </a:solidFill>
                <a:latin typeface="Arial" charset="0"/>
              </a:rPr>
              <a:t>Úrovně strategického managementu</a:t>
            </a:r>
            <a:endParaRPr lang="en-US" sz="3200" b="1" dirty="0">
              <a:solidFill>
                <a:srgbClr val="008080"/>
              </a:solidFill>
              <a:latin typeface="Arial" charset="0"/>
            </a:endParaRPr>
          </a:p>
        </p:txBody>
      </p:sp>
      <p:pic>
        <p:nvPicPr>
          <p:cNvPr id="52" name="Obrázek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1841612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Nadpis 1"/>
          <p:cNvSpPr>
            <a:spLocks noGrp="1"/>
          </p:cNvSpPr>
          <p:nvPr>
            <p:ph type="title"/>
          </p:nvPr>
        </p:nvSpPr>
        <p:spPr>
          <a:xfrm>
            <a:off x="838200" y="365125"/>
            <a:ext cx="7196528" cy="1325563"/>
          </a:xfrm>
        </p:spPr>
        <p:txBody>
          <a:bodyPr>
            <a:normAutofit/>
          </a:bodyPr>
          <a:lstStyle/>
          <a:p>
            <a:r>
              <a:rPr lang="cs-CZ" sz="3200" dirty="0">
                <a:solidFill>
                  <a:srgbClr val="008080"/>
                </a:solidFill>
                <a:latin typeface="Arial" charset="0"/>
                <a:cs typeface="Arial" charset="0"/>
              </a:rPr>
              <a:t>Nadnárodní a národní strategie</a:t>
            </a:r>
          </a:p>
        </p:txBody>
      </p:sp>
      <p:sp>
        <p:nvSpPr>
          <p:cNvPr id="73731" name="Zástupný symbol pro obsah 2"/>
          <p:cNvSpPr>
            <a:spLocks noGrp="1"/>
          </p:cNvSpPr>
          <p:nvPr>
            <p:ph idx="1"/>
          </p:nvPr>
        </p:nvSpPr>
        <p:spPr>
          <a:solidFill>
            <a:srgbClr val="008080"/>
          </a:solidFill>
        </p:spPr>
        <p:txBody>
          <a:bodyPr>
            <a:normAutofit/>
          </a:bodyPr>
          <a:lstStyle/>
          <a:p>
            <a:pPr>
              <a:buFont typeface="Arial" charset="0"/>
              <a:buChar char="•"/>
            </a:pPr>
            <a:r>
              <a:rPr lang="cs-CZ" sz="2400" b="1" dirty="0">
                <a:solidFill>
                  <a:srgbClr val="FFFF66"/>
                </a:solidFill>
                <a:latin typeface="Arial" charset="0"/>
                <a:cs typeface="Arial" charset="0"/>
              </a:rPr>
              <a:t>Představují soubor základních principů řízení, výstavby a rozvoje daného odvětví v podmínkách nadnárodních a národních institucí a organizací. </a:t>
            </a:r>
          </a:p>
          <a:p>
            <a:pPr>
              <a:buFont typeface="Arial" charset="0"/>
              <a:buChar char="•"/>
            </a:pPr>
            <a:r>
              <a:rPr lang="cs-CZ" sz="2400" b="1" dirty="0">
                <a:solidFill>
                  <a:srgbClr val="FFFF66"/>
                </a:solidFill>
                <a:latin typeface="Arial" charset="0"/>
                <a:cs typeface="Arial" charset="0"/>
              </a:rPr>
              <a:t>Národní strategie jsou východiskem pro zpracování navazujících strategií a koncepcí v oblastech realizujících dané odvětví. </a:t>
            </a:r>
          </a:p>
          <a:p>
            <a:pPr>
              <a:buFont typeface="Arial" charset="0"/>
              <a:buChar char="•"/>
            </a:pPr>
            <a:r>
              <a:rPr lang="cs-CZ" sz="2400" b="1" dirty="0">
                <a:solidFill>
                  <a:srgbClr val="FFFF66"/>
                </a:solidFill>
                <a:latin typeface="Arial" charset="0"/>
                <a:cs typeface="Arial" charset="0"/>
              </a:rPr>
              <a:t>Mohou být dále impulzem pro provedení případných legislativních změn. </a:t>
            </a:r>
          </a:p>
          <a:p>
            <a:pPr>
              <a:buFont typeface="Arial" charset="0"/>
              <a:buChar char="•"/>
            </a:pPr>
            <a:r>
              <a:rPr lang="cs-CZ" sz="2400" b="1" dirty="0">
                <a:solidFill>
                  <a:srgbClr val="FFFF66"/>
                </a:solidFill>
                <a:latin typeface="Arial" charset="0"/>
                <a:cs typeface="Arial" charset="0"/>
              </a:rPr>
              <a:t>Vychází z hodnocení současného stavu odvětví a předpokládaného globálního vývoje, z národních nebo společenských zájmů, z principů rozvoje daného odvětví a ze zahraničně-politické orientace státu nebo mezinárodního společenství.</a:t>
            </a:r>
          </a:p>
        </p:txBody>
      </p:sp>
      <p:sp>
        <p:nvSpPr>
          <p:cNvPr id="73732"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E427CBA-68AD-45B6-9AAA-1CA206FDB5CA}" type="slidenum">
              <a:rPr lang="cs-CZ" smtClean="0">
                <a:latin typeface="Arial" charset="0"/>
              </a:rPr>
              <a:pPr eaLnBrk="1" hangingPunct="1"/>
              <a:t>46</a:t>
            </a:fld>
            <a:endParaRPr lang="cs-CZ"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13007199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5"/>
          <p:cNvSpPr txBox="1">
            <a:spLocks noChangeArrowheads="1"/>
          </p:cNvSpPr>
          <p:nvPr/>
        </p:nvSpPr>
        <p:spPr bwMode="auto">
          <a:xfrm>
            <a:off x="10128250" y="6477001"/>
            <a:ext cx="6477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50000"/>
              </a:spcBef>
            </a:pPr>
            <a:r>
              <a:rPr lang="cs-CZ" dirty="0">
                <a:solidFill>
                  <a:schemeClr val="bg1"/>
                </a:solidFill>
                <a:latin typeface="Times New Roman" pitchFamily="18" charset="0"/>
              </a:rPr>
              <a:t>1.16</a:t>
            </a:r>
          </a:p>
        </p:txBody>
      </p:sp>
      <p:sp>
        <p:nvSpPr>
          <p:cNvPr id="75779" name="Rectangle 6"/>
          <p:cNvSpPr>
            <a:spLocks noChangeArrowheads="1"/>
          </p:cNvSpPr>
          <p:nvPr/>
        </p:nvSpPr>
        <p:spPr bwMode="auto">
          <a:xfrm>
            <a:off x="3940176" y="3944938"/>
            <a:ext cx="6727825" cy="283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A0A0A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dirty="0"/>
          </a:p>
        </p:txBody>
      </p:sp>
      <p:sp>
        <p:nvSpPr>
          <p:cNvPr id="75780" name="Rectangle 7"/>
          <p:cNvSpPr>
            <a:spLocks noChangeArrowheads="1"/>
          </p:cNvSpPr>
          <p:nvPr/>
        </p:nvSpPr>
        <p:spPr bwMode="auto">
          <a:xfrm>
            <a:off x="967217" y="406401"/>
            <a:ext cx="8382000" cy="584200"/>
          </a:xfrm>
          <a:prstGeom prst="rect">
            <a:avLst/>
          </a:prstGeom>
          <a:solidFill>
            <a:schemeClr val="accent6">
              <a:lumMod val="20000"/>
              <a:lumOff val="80000"/>
            </a:schemeClr>
          </a:solidFill>
          <a:ln>
            <a:noFill/>
          </a:ln>
          <a:extLst/>
        </p:spPr>
        <p:txBody>
          <a:bodyPr>
            <a:spAutoFit/>
          </a:bodyPr>
          <a:lstStyle/>
          <a:p>
            <a:pPr indent="-228600" algn="ctr">
              <a:tabLst>
                <a:tab pos="449263" algn="l"/>
                <a:tab pos="457200" algn="l"/>
              </a:tabLst>
            </a:pPr>
            <a:r>
              <a:rPr lang="cs-CZ" sz="3200" b="1" dirty="0">
                <a:solidFill>
                  <a:srgbClr val="008080"/>
                </a:solidFill>
              </a:rPr>
              <a:t>6. Zodpovědnost za strategické řízení</a:t>
            </a:r>
          </a:p>
        </p:txBody>
      </p:sp>
      <p:sp>
        <p:nvSpPr>
          <p:cNvPr id="75781" name="Rectangle 8"/>
          <p:cNvSpPr>
            <a:spLocks noChangeArrowheads="1"/>
          </p:cNvSpPr>
          <p:nvPr/>
        </p:nvSpPr>
        <p:spPr bwMode="auto">
          <a:xfrm>
            <a:off x="1670050" y="406401"/>
            <a:ext cx="9144000"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cs-CZ" sz="2100" dirty="0">
                <a:latin typeface="Times New Roman" pitchFamily="18" charset="0"/>
                <a:cs typeface="Times New Roman" pitchFamily="18" charset="0"/>
              </a:rPr>
              <a:t> </a:t>
            </a:r>
            <a:endParaRPr lang="cs-CZ" sz="1200" dirty="0">
              <a:latin typeface="Times New Roman" pitchFamily="18" charset="0"/>
              <a:cs typeface="Times New Roman" pitchFamily="18" charset="0"/>
            </a:endParaRPr>
          </a:p>
          <a:p>
            <a:pPr eaLnBrk="0" hangingPunct="0"/>
            <a:endParaRPr lang="cs-CZ" dirty="0">
              <a:latin typeface="Times New Roman" pitchFamily="18" charset="0"/>
            </a:endParaRPr>
          </a:p>
        </p:txBody>
      </p:sp>
      <p:sp>
        <p:nvSpPr>
          <p:cNvPr id="75782" name="Rectangle 39"/>
          <p:cNvSpPr>
            <a:spLocks noChangeArrowheads="1"/>
          </p:cNvSpPr>
          <p:nvPr/>
        </p:nvSpPr>
        <p:spPr bwMode="auto">
          <a:xfrm>
            <a:off x="209862" y="1480375"/>
            <a:ext cx="9856476" cy="4524315"/>
          </a:xfrm>
          <a:prstGeom prst="rect">
            <a:avLst/>
          </a:prstGeom>
          <a:solidFill>
            <a:srgbClr val="008080"/>
          </a:solidFill>
          <a:ln>
            <a:noFill/>
          </a:ln>
          <a:effectLst/>
          <a:extLst/>
        </p:spPr>
        <p:txBody>
          <a:bodyPr wrap="square" anchor="ctr">
            <a:spAutoFit/>
          </a:bodyPr>
          <a:lstStyle/>
          <a:p>
            <a:pPr marL="342900" indent="-342900">
              <a:buFont typeface="Arial" charset="0"/>
              <a:buChar char="•"/>
              <a:tabLst>
                <a:tab pos="396875" algn="l"/>
                <a:tab pos="990600" algn="l"/>
              </a:tabLst>
            </a:pPr>
            <a:r>
              <a:rPr lang="cs-CZ" sz="2400" dirty="0"/>
              <a:t> </a:t>
            </a:r>
            <a:r>
              <a:rPr lang="cs-CZ" sz="2400" b="1" dirty="0">
                <a:solidFill>
                  <a:srgbClr val="CCECFF"/>
                </a:solidFill>
              </a:rPr>
              <a:t>Odpovědnost za strategie nese vrcholové vedení podniku.</a:t>
            </a:r>
          </a:p>
          <a:p>
            <a:pPr marL="342900" indent="-342900">
              <a:buFont typeface="Arial" charset="0"/>
              <a:buChar char="•"/>
              <a:tabLst>
                <a:tab pos="396875" algn="l"/>
                <a:tab pos="990600" algn="l"/>
              </a:tabLst>
            </a:pPr>
            <a:r>
              <a:rPr lang="cs-CZ" sz="2400" b="1" dirty="0">
                <a:solidFill>
                  <a:srgbClr val="FFFF66"/>
                </a:solidFill>
                <a:sym typeface="Symbol" pitchFamily="18" charset="2"/>
              </a:rPr>
              <a:t>	</a:t>
            </a:r>
            <a:r>
              <a:rPr lang="cs-CZ" sz="2400" b="1" dirty="0">
                <a:solidFill>
                  <a:srgbClr val="FFFF66"/>
                </a:solidFill>
              </a:rPr>
              <a:t>Tuto činnost </a:t>
            </a:r>
            <a:r>
              <a:rPr lang="cs-CZ" sz="2400" b="1" dirty="0">
                <a:solidFill>
                  <a:srgbClr val="CCECFF"/>
                </a:solidFill>
              </a:rPr>
              <a:t>nemůže delegovat </a:t>
            </a:r>
            <a:r>
              <a:rPr lang="cs-CZ" sz="2400" b="1" dirty="0">
                <a:solidFill>
                  <a:srgbClr val="FFFF66"/>
                </a:solidFill>
              </a:rPr>
              <a:t>na své podřízené nebo specializovaný útvar.</a:t>
            </a:r>
          </a:p>
          <a:p>
            <a:pPr marL="342900" indent="-342900">
              <a:buFont typeface="Arial" charset="0"/>
              <a:buChar char="•"/>
              <a:tabLst>
                <a:tab pos="396875" algn="l"/>
                <a:tab pos="990600" algn="l"/>
              </a:tabLst>
            </a:pPr>
            <a:r>
              <a:rPr lang="cs-CZ" sz="2400" b="1" dirty="0">
                <a:solidFill>
                  <a:srgbClr val="FFFF66"/>
                </a:solidFill>
              </a:rPr>
              <a:t>Tvorba a implementace strategie není omezená jen na několik nejvyšších vedoucích pracovníků </a:t>
            </a:r>
            <a:r>
              <a:rPr lang="cs-CZ" sz="2400" b="1" dirty="0">
                <a:solidFill>
                  <a:srgbClr val="CCECFF"/>
                </a:solidFill>
              </a:rPr>
              <a:t>– každý vedoucí </a:t>
            </a:r>
            <a:r>
              <a:rPr lang="cs-CZ" sz="2400" b="1" dirty="0">
                <a:solidFill>
                  <a:srgbClr val="FFFF66"/>
                </a:solidFill>
              </a:rPr>
              <a:t>je tvůrce a realizátor strategie ve svěřené oblasti.</a:t>
            </a:r>
          </a:p>
          <a:p>
            <a:pPr marL="342900" indent="-342900">
              <a:buFont typeface="Arial" charset="0"/>
              <a:buChar char="•"/>
              <a:tabLst>
                <a:tab pos="396875" algn="l"/>
                <a:tab pos="990600" algn="l"/>
              </a:tabLst>
            </a:pPr>
            <a:r>
              <a:rPr lang="cs-CZ" sz="2400" b="1" dirty="0">
                <a:solidFill>
                  <a:srgbClr val="CCECFF"/>
                </a:solidFill>
              </a:rPr>
              <a:t>Malé podniky </a:t>
            </a:r>
            <a:r>
              <a:rPr lang="cs-CZ" sz="2400" b="1" dirty="0"/>
              <a:t>– </a:t>
            </a:r>
            <a:r>
              <a:rPr lang="cs-CZ" sz="2400" b="1" dirty="0">
                <a:solidFill>
                  <a:srgbClr val="FFFF66"/>
                </a:solidFill>
              </a:rPr>
              <a:t>zpravidla majitel je totožný s manažerem, a proto  je práce na strategii jeho záležitostí.</a:t>
            </a:r>
          </a:p>
          <a:p>
            <a:pPr marL="342900" indent="-342900">
              <a:buFont typeface="Arial" charset="0"/>
              <a:buChar char="•"/>
              <a:tabLst>
                <a:tab pos="396875" algn="l"/>
                <a:tab pos="990600" algn="l"/>
              </a:tabLst>
            </a:pPr>
            <a:r>
              <a:rPr lang="cs-CZ" sz="2400" b="1" dirty="0">
                <a:solidFill>
                  <a:srgbClr val="CCECFF"/>
                </a:solidFill>
              </a:rPr>
              <a:t>Velké podniky </a:t>
            </a:r>
            <a:r>
              <a:rPr lang="cs-CZ" sz="2400" b="1" dirty="0">
                <a:solidFill>
                  <a:srgbClr val="FFFF66"/>
                </a:solidFill>
              </a:rPr>
              <a:t>– zpravidla dochází k oddělení výkonu vlastnických práv a výkonného řízení – práce na strategii je záležitostí orgánu vlastníků (akcionářů), vrcholového vedení a odborného útvaru.</a:t>
            </a:r>
          </a:p>
          <a:p>
            <a:pPr marL="342900" indent="-342900">
              <a:buFont typeface="Arial" charset="0"/>
              <a:buChar char="•"/>
              <a:tabLst>
                <a:tab pos="396875" algn="l"/>
                <a:tab pos="990600" algn="l"/>
              </a:tabLst>
            </a:pPr>
            <a:r>
              <a:rPr lang="cs-CZ" sz="2400" b="1" dirty="0">
                <a:solidFill>
                  <a:srgbClr val="FFFF66"/>
                </a:solidFill>
              </a:rPr>
              <a:t>Výkonným orgánem strategického řízení je vrcholové vedení.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1830060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838200" y="365125"/>
            <a:ext cx="7772400" cy="1325563"/>
          </a:xfrm>
        </p:spPr>
        <p:txBody>
          <a:bodyPr>
            <a:normAutofit/>
          </a:bodyPr>
          <a:lstStyle/>
          <a:p>
            <a:pPr eaLnBrk="1" hangingPunct="1"/>
            <a:r>
              <a:rPr lang="cs-CZ" sz="3200" dirty="0">
                <a:solidFill>
                  <a:srgbClr val="008080"/>
                </a:solidFill>
                <a:latin typeface="Arial" charset="0"/>
                <a:cs typeface="Arial" charset="0"/>
              </a:rPr>
              <a:t>Tvorba strategie</a:t>
            </a:r>
            <a:endParaRPr lang="en-GB" sz="3200" dirty="0">
              <a:solidFill>
                <a:srgbClr val="008080"/>
              </a:solidFill>
              <a:latin typeface="Arial" charset="0"/>
              <a:cs typeface="Arial" charset="0"/>
            </a:endParaRPr>
          </a:p>
        </p:txBody>
      </p:sp>
      <p:sp>
        <p:nvSpPr>
          <p:cNvPr id="3" name="Content Placeholder 2"/>
          <p:cNvSpPr>
            <a:spLocks noGrp="1"/>
          </p:cNvSpPr>
          <p:nvPr>
            <p:ph idx="1"/>
          </p:nvPr>
        </p:nvSpPr>
        <p:spPr>
          <a:solidFill>
            <a:srgbClr val="008080"/>
          </a:solidFill>
        </p:spPr>
        <p:txBody>
          <a:bodyPr>
            <a:noAutofit/>
          </a:bodyPr>
          <a:lstStyle/>
          <a:p>
            <a:pPr eaLnBrk="1" hangingPunct="1">
              <a:lnSpc>
                <a:spcPct val="90000"/>
              </a:lnSpc>
              <a:defRPr/>
            </a:pPr>
            <a:r>
              <a:rPr lang="en-GB" sz="2400" b="1" dirty="0">
                <a:solidFill>
                  <a:srgbClr val="FFFF66"/>
                </a:solidFill>
              </a:rPr>
              <a:t>Organi</a:t>
            </a:r>
            <a:r>
              <a:rPr lang="cs-CZ" sz="2400" b="1" dirty="0">
                <a:solidFill>
                  <a:srgbClr val="FFFF66"/>
                </a:solidFill>
              </a:rPr>
              <a:t>zace mohou využívat k tvorbě strategie speciální útvary nebo i cizí organizací.</a:t>
            </a:r>
          </a:p>
          <a:p>
            <a:pPr eaLnBrk="1" hangingPunct="1">
              <a:lnSpc>
                <a:spcPct val="90000"/>
              </a:lnSpc>
              <a:defRPr/>
            </a:pPr>
            <a:endParaRPr lang="cs-CZ" sz="2400" b="1" dirty="0">
              <a:solidFill>
                <a:srgbClr val="FFFF66"/>
              </a:solidFill>
            </a:endParaRPr>
          </a:p>
          <a:p>
            <a:pPr eaLnBrk="1" hangingPunct="1">
              <a:lnSpc>
                <a:spcPct val="90000"/>
              </a:lnSpc>
              <a:defRPr/>
            </a:pPr>
            <a:r>
              <a:rPr lang="cs-CZ" sz="2400" b="1" dirty="0">
                <a:solidFill>
                  <a:srgbClr val="FFFF66"/>
                </a:solidFill>
              </a:rPr>
              <a:t>Mnoho velkých organizací má své útvary analytiků nebo strategických specialistů.</a:t>
            </a:r>
          </a:p>
          <a:p>
            <a:pPr eaLnBrk="1" hangingPunct="1">
              <a:lnSpc>
                <a:spcPct val="90000"/>
              </a:lnSpc>
              <a:defRPr/>
            </a:pPr>
            <a:endParaRPr lang="cs-CZ" sz="2400" b="1" dirty="0"/>
          </a:p>
          <a:p>
            <a:pPr eaLnBrk="1" hangingPunct="1">
              <a:lnSpc>
                <a:spcPct val="90000"/>
              </a:lnSpc>
              <a:defRPr/>
            </a:pPr>
            <a:r>
              <a:rPr lang="cs-CZ" sz="2400" b="1" i="1" dirty="0">
                <a:solidFill>
                  <a:srgbClr val="FFFF66"/>
                </a:solidFill>
              </a:rPr>
              <a:t>Existuje řada manažerských konzultačních firem, poskytujících poradenství pro přípravu strategie, např. </a:t>
            </a:r>
            <a:r>
              <a:rPr lang="en-GB" sz="2400" b="1" dirty="0">
                <a:solidFill>
                  <a:srgbClr val="FF0000"/>
                </a:solidFill>
              </a:rPr>
              <a:t> </a:t>
            </a:r>
            <a:r>
              <a:rPr lang="en-GB" sz="2400" b="1" dirty="0">
                <a:solidFill>
                  <a:srgbClr val="CCECFF"/>
                </a:solidFill>
              </a:rPr>
              <a:t>IBM Consulting,</a:t>
            </a:r>
            <a:r>
              <a:rPr lang="cs-CZ" sz="2400" b="1" dirty="0">
                <a:solidFill>
                  <a:srgbClr val="CCECFF"/>
                </a:solidFill>
              </a:rPr>
              <a:t> </a:t>
            </a:r>
            <a:r>
              <a:rPr lang="en-GB" sz="2400" b="1" dirty="0">
                <a:solidFill>
                  <a:srgbClr val="CCECFF"/>
                </a:solidFill>
              </a:rPr>
              <a:t>McKinsey &amp;Co, The Boston Consulting Group</a:t>
            </a:r>
            <a:r>
              <a:rPr lang="cs-CZ" sz="2400" b="1" dirty="0">
                <a:solidFill>
                  <a:srgbClr val="CCECFF"/>
                </a:solidFill>
              </a:rPr>
              <a:t>, atd. a jejich počet roste.</a:t>
            </a:r>
          </a:p>
        </p:txBody>
      </p:sp>
      <p:sp>
        <p:nvSpPr>
          <p:cNvPr id="77828"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8CF6702-2EC6-481C-BB45-B9158BB9C976}" type="slidenum">
              <a:rPr lang="en-US" smtClean="0">
                <a:latin typeface="Arial" charset="0"/>
              </a:rPr>
              <a:pPr eaLnBrk="1" hangingPunct="1"/>
              <a:t>48</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8869210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pPr eaLnBrk="1" hangingPunct="1"/>
            <a:r>
              <a:rPr lang="cs-CZ" dirty="0">
                <a:solidFill>
                  <a:srgbClr val="0070C0"/>
                </a:solidFill>
                <a:latin typeface="Arial" charset="0"/>
                <a:cs typeface="Arial" charset="0"/>
              </a:rPr>
              <a:t>Tvorba strategie</a:t>
            </a:r>
            <a:endParaRPr lang="en-GB" dirty="0">
              <a:solidFill>
                <a:srgbClr val="0070C0"/>
              </a:solidFill>
              <a:latin typeface="Arial" charset="0"/>
              <a:cs typeface="Arial" charset="0"/>
            </a:endParaRPr>
          </a:p>
        </p:txBody>
      </p:sp>
      <p:sp>
        <p:nvSpPr>
          <p:cNvPr id="3" name="Content Placeholder 2"/>
          <p:cNvSpPr>
            <a:spLocks noGrp="1"/>
          </p:cNvSpPr>
          <p:nvPr>
            <p:ph idx="1"/>
          </p:nvPr>
        </p:nvSpPr>
        <p:spPr>
          <a:solidFill>
            <a:srgbClr val="008080"/>
          </a:solidFill>
        </p:spPr>
        <p:txBody>
          <a:bodyPr>
            <a:normAutofit/>
          </a:bodyPr>
          <a:lstStyle/>
          <a:p>
            <a:pPr marL="261938" indent="-261938">
              <a:buNone/>
              <a:defRPr/>
            </a:pPr>
            <a:r>
              <a:rPr lang="cs-CZ" sz="3000" b="1" dirty="0">
                <a:solidFill>
                  <a:srgbClr val="CCECFF"/>
                </a:solidFill>
              </a:rPr>
              <a:t>Strategie se týká všech manažerů a zaměstnanců firmy</a:t>
            </a:r>
            <a:r>
              <a:rPr lang="en-GB" sz="3000" dirty="0">
                <a:solidFill>
                  <a:srgbClr val="CCECFF"/>
                </a:solidFill>
              </a:rPr>
              <a:t>:</a:t>
            </a:r>
            <a:endParaRPr lang="cs-CZ" sz="3000" dirty="0">
              <a:solidFill>
                <a:srgbClr val="CCECFF"/>
              </a:solidFill>
            </a:endParaRPr>
          </a:p>
          <a:p>
            <a:pPr marL="261938" indent="-261938">
              <a:buNone/>
              <a:defRPr/>
            </a:pPr>
            <a:endParaRPr lang="en-GB" sz="3000" dirty="0"/>
          </a:p>
          <a:p>
            <a:pPr marL="261938" indent="-261938">
              <a:defRPr/>
            </a:pPr>
            <a:r>
              <a:rPr lang="en-GB" sz="2600" b="1" dirty="0">
                <a:solidFill>
                  <a:srgbClr val="CCECFF"/>
                </a:solidFill>
              </a:rPr>
              <a:t>Top mana</a:t>
            </a:r>
            <a:r>
              <a:rPr lang="cs-CZ" sz="2600" b="1" dirty="0">
                <a:solidFill>
                  <a:srgbClr val="CCECFF"/>
                </a:solidFill>
              </a:rPr>
              <a:t>žeři</a:t>
            </a:r>
            <a:r>
              <a:rPr lang="en-GB" sz="2600" b="1" dirty="0">
                <a:solidFill>
                  <a:srgbClr val="CCECFF"/>
                </a:solidFill>
              </a:rPr>
              <a:t> </a:t>
            </a:r>
            <a:r>
              <a:rPr lang="cs-CZ" sz="2600" b="1" dirty="0">
                <a:solidFill>
                  <a:srgbClr val="FFFF66"/>
                </a:solidFill>
              </a:rPr>
              <a:t>často formulují a kontrolují strategii, avšak do tohoto procesu zapojují i ostatní).</a:t>
            </a:r>
          </a:p>
          <a:p>
            <a:pPr marL="261938" indent="-261938">
              <a:defRPr/>
            </a:pPr>
            <a:r>
              <a:rPr lang="cs-CZ" sz="2600" b="1" dirty="0">
                <a:solidFill>
                  <a:srgbClr val="FF0000"/>
                </a:solidFill>
              </a:rPr>
              <a:t>Manažeři střední a nižší úrovně </a:t>
            </a:r>
            <a:r>
              <a:rPr lang="cs-CZ" sz="2600" b="1" dirty="0">
                <a:solidFill>
                  <a:srgbClr val="FFFF66"/>
                </a:solidFill>
              </a:rPr>
              <a:t>musí zajistit plnění strategických cílů a řešit omezení.</a:t>
            </a:r>
          </a:p>
          <a:p>
            <a:pPr marL="261938" indent="-261938">
              <a:defRPr/>
            </a:pPr>
            <a:r>
              <a:rPr lang="cs-CZ" sz="2600" b="1" dirty="0">
                <a:solidFill>
                  <a:srgbClr val="FFFF66"/>
                </a:solidFill>
              </a:rPr>
              <a:t>Všichni manažeři musí komunikovat strategii svým týmům (podřízeným).</a:t>
            </a:r>
          </a:p>
          <a:p>
            <a:pPr marL="261938" indent="-261938">
              <a:defRPr/>
            </a:pPr>
            <a:r>
              <a:rPr lang="cs-CZ" sz="2600" b="1" dirty="0">
                <a:solidFill>
                  <a:srgbClr val="FFFF66"/>
                </a:solidFill>
              </a:rPr>
              <a:t>Všichni manažeři mohou přispívat k tvorbě strategie svými myšlenkami a prostřednictvím zpětné vazby</a:t>
            </a:r>
            <a:r>
              <a:rPr lang="cs-CZ" sz="2600" dirty="0">
                <a:solidFill>
                  <a:srgbClr val="FFFF66"/>
                </a:solidFill>
              </a:rPr>
              <a:t>.</a:t>
            </a:r>
          </a:p>
          <a:p>
            <a:pPr marL="261938" indent="-261938">
              <a:defRPr/>
            </a:pPr>
            <a:endParaRPr lang="en-GB" sz="3000" dirty="0"/>
          </a:p>
        </p:txBody>
      </p:sp>
      <p:sp>
        <p:nvSpPr>
          <p:cNvPr id="76804" name="Zástupný symbol pro číslo snímk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DB434CD-3F2A-48F7-A5CB-BF8B6B177AA7}" type="slidenum">
              <a:rPr lang="en-US" smtClean="0">
                <a:latin typeface="Arial" charset="0"/>
              </a:rPr>
              <a:pPr eaLnBrk="1" hangingPunct="1"/>
              <a:t>49</a:t>
            </a:fld>
            <a:endParaRPr lang="en-US" dirty="0">
              <a:latin typeface="Arial" charset="0"/>
            </a:endParaRP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8203" y="301787"/>
            <a:ext cx="1464833" cy="1127893"/>
          </a:xfrm>
          <a:prstGeom prst="rect">
            <a:avLst/>
          </a:prstGeom>
        </p:spPr>
      </p:pic>
    </p:spTree>
    <p:extLst>
      <p:ext uri="{BB962C8B-B14F-4D97-AF65-F5344CB8AC3E}">
        <p14:creationId xmlns:p14="http://schemas.microsoft.com/office/powerpoint/2010/main" val="273569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33072" y="403380"/>
            <a:ext cx="8229600" cy="1143000"/>
          </a:xfrm>
          <a:solidFill>
            <a:schemeClr val="accent6">
              <a:lumMod val="20000"/>
              <a:lumOff val="80000"/>
            </a:schemeClr>
          </a:solidFill>
        </p:spPr>
        <p:txBody>
          <a:bodyPr>
            <a:normAutofit/>
          </a:bodyPr>
          <a:lstStyle/>
          <a:p>
            <a:pPr algn="ctr"/>
            <a:r>
              <a:rPr lang="cs-CZ" sz="3200" dirty="0">
                <a:solidFill>
                  <a:srgbClr val="008080"/>
                </a:solidFill>
                <a:latin typeface="Arial" charset="0"/>
                <a:cs typeface="Arial" charset="0"/>
              </a:rPr>
              <a:t>1. Strategie a strategický management</a:t>
            </a:r>
            <a:endParaRPr lang="cs-CZ" sz="3200" b="1" dirty="0">
              <a:solidFill>
                <a:srgbClr val="008080"/>
              </a:solidFill>
            </a:endParaRPr>
          </a:p>
        </p:txBody>
      </p:sp>
      <p:sp>
        <p:nvSpPr>
          <p:cNvPr id="3" name="Zástupný symbol pro obsah 2"/>
          <p:cNvSpPr>
            <a:spLocks noGrp="1"/>
          </p:cNvSpPr>
          <p:nvPr>
            <p:ph idx="1"/>
          </p:nvPr>
        </p:nvSpPr>
        <p:spPr>
          <a:xfrm>
            <a:off x="838200" y="1825625"/>
            <a:ext cx="9984698" cy="4351338"/>
          </a:xfrm>
          <a:solidFill>
            <a:schemeClr val="accent6">
              <a:lumMod val="40000"/>
              <a:lumOff val="60000"/>
            </a:schemeClr>
          </a:solidFill>
        </p:spPr>
        <p:txBody>
          <a:bodyPr>
            <a:normAutofit fontScale="92500" lnSpcReduction="20000"/>
          </a:bodyPr>
          <a:lstStyle/>
          <a:p>
            <a:pPr marL="0" indent="0">
              <a:buNone/>
            </a:pPr>
            <a:r>
              <a:rPr lang="cs-CZ" b="1" dirty="0">
                <a:latin typeface="Arial" charset="0"/>
                <a:cs typeface="Arial" charset="0"/>
              </a:rPr>
              <a:t>Původ ve starém Řecku;</a:t>
            </a:r>
          </a:p>
          <a:p>
            <a:pPr>
              <a:buFont typeface="Arial" charset="0"/>
              <a:buChar char="•"/>
            </a:pPr>
            <a:r>
              <a:rPr lang="cs-CZ" b="1" dirty="0">
                <a:solidFill>
                  <a:srgbClr val="FF0000"/>
                </a:solidFill>
                <a:latin typeface="Arial" charset="0"/>
                <a:cs typeface="Arial" charset="0"/>
              </a:rPr>
              <a:t>Složenina slov: </a:t>
            </a:r>
            <a:r>
              <a:rPr lang="cs-CZ" b="1" dirty="0">
                <a:latin typeface="Arial" charset="0"/>
                <a:cs typeface="Arial" charset="0"/>
              </a:rPr>
              <a:t>„</a:t>
            </a:r>
            <a:r>
              <a:rPr lang="cs-CZ" b="1" dirty="0" err="1">
                <a:latin typeface="Arial" charset="0"/>
                <a:cs typeface="Arial" charset="0"/>
              </a:rPr>
              <a:t>stratos</a:t>
            </a:r>
            <a:r>
              <a:rPr lang="cs-CZ" b="1" dirty="0">
                <a:latin typeface="Arial" charset="0"/>
                <a:cs typeface="Arial" charset="0"/>
              </a:rPr>
              <a:t>“ – armáda (nebo spíše utábořená armáda) a </a:t>
            </a:r>
            <a:r>
              <a:rPr lang="cs-CZ" b="1" dirty="0" err="1">
                <a:latin typeface="Arial" charset="0"/>
                <a:cs typeface="Arial" charset="0"/>
              </a:rPr>
              <a:t>agein</a:t>
            </a:r>
            <a:r>
              <a:rPr lang="cs-CZ" b="1" dirty="0">
                <a:latin typeface="Arial" charset="0"/>
                <a:cs typeface="Arial" charset="0"/>
              </a:rPr>
              <a:t>“ – vést. Vznik tohoto termínu souvisel se zvyšující se komplexností vojenského rozhodování. „</a:t>
            </a:r>
            <a:r>
              <a:rPr lang="cs-CZ" b="1" dirty="0" err="1">
                <a:latin typeface="Arial" charset="0"/>
                <a:cs typeface="Arial" charset="0"/>
              </a:rPr>
              <a:t>strategos</a:t>
            </a:r>
            <a:r>
              <a:rPr lang="cs-CZ" b="1" dirty="0">
                <a:latin typeface="Arial" charset="0"/>
                <a:cs typeface="Arial" charset="0"/>
              </a:rPr>
              <a:t>“ = obecný</a:t>
            </a:r>
          </a:p>
          <a:p>
            <a:pPr>
              <a:buFont typeface="Arial" charset="0"/>
              <a:buChar char="•"/>
            </a:pPr>
            <a:r>
              <a:rPr lang="cs-CZ" b="1" dirty="0">
                <a:solidFill>
                  <a:srgbClr val="FF0000"/>
                </a:solidFill>
                <a:latin typeface="Arial" charset="0"/>
                <a:cs typeface="Arial" charset="0"/>
              </a:rPr>
              <a:t>Další vývoj </a:t>
            </a:r>
            <a:r>
              <a:rPr lang="cs-CZ" b="1" dirty="0">
                <a:latin typeface="Arial" charset="0"/>
                <a:cs typeface="Arial" charset="0"/>
              </a:rPr>
              <a:t>= posuny v chápání slova: umění vojevůdce - psychologické vlastnosti vojevůdce, způsob, jakým se zhostil své role.</a:t>
            </a:r>
          </a:p>
          <a:p>
            <a:pPr>
              <a:buFont typeface="Arial" charset="0"/>
              <a:buChar char="•"/>
            </a:pPr>
            <a:r>
              <a:rPr lang="cs-CZ" b="1" dirty="0">
                <a:solidFill>
                  <a:srgbClr val="FF0000"/>
                </a:solidFill>
                <a:latin typeface="Arial" charset="0"/>
                <a:cs typeface="Arial" charset="0"/>
              </a:rPr>
              <a:t>Perikles (450 př. n. l.) </a:t>
            </a:r>
            <a:r>
              <a:rPr lang="cs-CZ" b="1" dirty="0">
                <a:latin typeface="Arial" charset="0"/>
                <a:cs typeface="Arial" charset="0"/>
              </a:rPr>
              <a:t>- některé manažerské dovednosti (správa, vedení, mluvený projev, moc);</a:t>
            </a:r>
          </a:p>
          <a:p>
            <a:pPr>
              <a:buFont typeface="Arial" charset="0"/>
              <a:buChar char="•"/>
            </a:pPr>
            <a:r>
              <a:rPr lang="cs-CZ" b="1" dirty="0">
                <a:solidFill>
                  <a:srgbClr val="FF0000"/>
                </a:solidFill>
                <a:latin typeface="Arial" charset="0"/>
                <a:cs typeface="Arial" charset="0"/>
              </a:rPr>
              <a:t>Alexandr Makedonský </a:t>
            </a:r>
            <a:r>
              <a:rPr lang="cs-CZ" b="1" dirty="0">
                <a:latin typeface="Arial" charset="0"/>
                <a:cs typeface="Arial" charset="0"/>
              </a:rPr>
              <a:t>- schopnost využít sil k přemožení opozice a k vytvoření nadvlády.</a:t>
            </a:r>
          </a:p>
        </p:txBody>
      </p:sp>
      <p:sp>
        <p:nvSpPr>
          <p:cNvPr id="4" name="Zástupný symbol pro číslo snímku 3"/>
          <p:cNvSpPr>
            <a:spLocks noGrp="1"/>
          </p:cNvSpPr>
          <p:nvPr>
            <p:ph type="sldNum" sz="quarter" idx="12"/>
          </p:nvPr>
        </p:nvSpPr>
        <p:spPr/>
        <p:txBody>
          <a:bodyPr/>
          <a:lstStyle/>
          <a:p>
            <a:fld id="{396DB57A-26B0-4650-A680-4957D520A7B5}" type="slidenum">
              <a:rPr lang="cs-CZ" smtClean="0"/>
              <a:t>5</a:t>
            </a:fld>
            <a:endParaRPr lang="cs-CZ" dirty="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4086914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524000" y="0"/>
            <a:ext cx="9144000" cy="495300"/>
          </a:xfrm>
        </p:spPr>
        <p:txBody>
          <a:bodyPr>
            <a:noAutofit/>
          </a:bodyPr>
          <a:lstStyle/>
          <a:p>
            <a:pPr eaLnBrk="1" hangingPunct="1"/>
            <a:r>
              <a:rPr lang="cs-CZ" sz="3200" dirty="0">
                <a:solidFill>
                  <a:srgbClr val="008080"/>
                </a:solidFill>
                <a:latin typeface="Arial" charset="0"/>
                <a:cs typeface="Arial" charset="0"/>
              </a:rPr>
              <a:t>Shrnutí</a:t>
            </a:r>
            <a:endParaRPr lang="en-US" sz="3200" dirty="0">
              <a:solidFill>
                <a:srgbClr val="008080"/>
              </a:solidFill>
              <a:latin typeface="Arial" charset="0"/>
              <a:cs typeface="Arial" charset="0"/>
            </a:endParaRPr>
          </a:p>
        </p:txBody>
      </p:sp>
      <p:sp>
        <p:nvSpPr>
          <p:cNvPr id="13315" name="Content Placeholder 2"/>
          <p:cNvSpPr>
            <a:spLocks noGrp="1"/>
          </p:cNvSpPr>
          <p:nvPr>
            <p:ph idx="1"/>
          </p:nvPr>
        </p:nvSpPr>
        <p:spPr>
          <a:xfrm>
            <a:off x="389744" y="495300"/>
            <a:ext cx="10043410" cy="6362700"/>
          </a:xfrm>
          <a:solidFill>
            <a:srgbClr val="008080"/>
          </a:solidFill>
        </p:spPr>
        <p:txBody>
          <a:bodyPr>
            <a:normAutofit lnSpcReduction="10000"/>
          </a:bodyPr>
          <a:lstStyle/>
          <a:p>
            <a:pPr marL="0" indent="0">
              <a:buClr>
                <a:schemeClr val="tx1"/>
              </a:buClr>
              <a:buSzPct val="100000"/>
              <a:buNone/>
            </a:pPr>
            <a:r>
              <a:rPr lang="cs-CZ" sz="2400" b="1" dirty="0">
                <a:solidFill>
                  <a:srgbClr val="CCECFF"/>
                </a:solidFill>
                <a:latin typeface="Arial" charset="0"/>
                <a:cs typeface="Arial" charset="0"/>
              </a:rPr>
              <a:t>1. Strategie a strategický management </a:t>
            </a:r>
            <a:r>
              <a:rPr lang="cs-CZ" sz="2400" b="1" dirty="0">
                <a:solidFill>
                  <a:srgbClr val="FFFF66"/>
                </a:solidFill>
                <a:latin typeface="Arial" charset="0"/>
                <a:cs typeface="Arial" charset="0"/>
              </a:rPr>
              <a:t>(původ slova, význam slova, definice, principy strategického myšlení)</a:t>
            </a:r>
          </a:p>
          <a:p>
            <a:pPr marL="0" indent="0">
              <a:buNone/>
            </a:pPr>
            <a:r>
              <a:rPr lang="cs-CZ" sz="2400" b="1" dirty="0">
                <a:solidFill>
                  <a:srgbClr val="CCECFF"/>
                </a:solidFill>
                <a:latin typeface="Arial" charset="0"/>
                <a:cs typeface="Times New Roman" pitchFamily="18" charset="0"/>
              </a:rPr>
              <a:t>2.  Objektivní tendence celosvětového vývoje současné</a:t>
            </a:r>
          </a:p>
          <a:p>
            <a:pPr marL="0" indent="0">
              <a:buNone/>
            </a:pPr>
            <a:r>
              <a:rPr lang="cs-CZ" sz="2400" b="1" dirty="0">
                <a:solidFill>
                  <a:srgbClr val="CCECFF"/>
                </a:solidFill>
                <a:latin typeface="Arial" charset="0"/>
                <a:cs typeface="Times New Roman" pitchFamily="18" charset="0"/>
              </a:rPr>
              <a:t>     ekonomiky </a:t>
            </a:r>
            <a:r>
              <a:rPr lang="cs-CZ" sz="2400" b="1" dirty="0">
                <a:solidFill>
                  <a:srgbClr val="FFFF66"/>
                </a:solidFill>
                <a:latin typeface="Arial" charset="0"/>
                <a:cs typeface="Times New Roman" pitchFamily="18" charset="0"/>
              </a:rPr>
              <a:t>(globalizace, internacionalizace,</a:t>
            </a:r>
          </a:p>
          <a:p>
            <a:pPr marL="0" indent="0">
              <a:buNone/>
            </a:pPr>
            <a:r>
              <a:rPr lang="cs-CZ" sz="2400" b="1" dirty="0">
                <a:solidFill>
                  <a:srgbClr val="FFFF66"/>
                </a:solidFill>
                <a:latin typeface="Arial" charset="0"/>
                <a:cs typeface="Times New Roman" pitchFamily="18" charset="0"/>
              </a:rPr>
              <a:t>     intelektualizace, informatizace, akcelerace, elasticitace, </a:t>
            </a:r>
          </a:p>
          <a:p>
            <a:pPr marL="0" indent="0">
              <a:buNone/>
            </a:pPr>
            <a:r>
              <a:rPr lang="cs-CZ" sz="2400" b="1" dirty="0">
                <a:solidFill>
                  <a:srgbClr val="FFFF66"/>
                </a:solidFill>
                <a:latin typeface="Arial" charset="0"/>
                <a:cs typeface="Times New Roman" pitchFamily="18" charset="0"/>
              </a:rPr>
              <a:t>    ekologizace, humanizace, intenzifikace)</a:t>
            </a:r>
          </a:p>
          <a:p>
            <a:pPr marL="0" indent="0">
              <a:buClr>
                <a:schemeClr val="tx1"/>
              </a:buClr>
              <a:buSzPct val="100000"/>
              <a:buNone/>
            </a:pPr>
            <a:r>
              <a:rPr lang="cs-CZ" sz="2400" b="1" dirty="0">
                <a:solidFill>
                  <a:srgbClr val="CCECFF"/>
                </a:solidFill>
                <a:latin typeface="Arial" charset="0"/>
                <a:cs typeface="Times New Roman" pitchFamily="18" charset="0"/>
              </a:rPr>
              <a:t>3. Základní termíny strategického managementu</a:t>
            </a:r>
          </a:p>
          <a:p>
            <a:pPr marL="0" indent="0">
              <a:buClr>
                <a:schemeClr val="tx1"/>
              </a:buClr>
              <a:buSzPct val="100000"/>
              <a:buNone/>
            </a:pPr>
            <a:r>
              <a:rPr lang="cs-CZ" sz="2400" b="1" dirty="0">
                <a:solidFill>
                  <a:srgbClr val="FF0000"/>
                </a:solidFill>
                <a:latin typeface="Arial" charset="0"/>
                <a:cs typeface="Times New Roman" pitchFamily="18" charset="0"/>
              </a:rPr>
              <a:t>   </a:t>
            </a:r>
            <a:r>
              <a:rPr lang="cs-CZ" sz="2400" b="1" dirty="0">
                <a:solidFill>
                  <a:srgbClr val="FFFF66"/>
                </a:solidFill>
                <a:latin typeface="Arial" charset="0"/>
                <a:cs typeface="Times New Roman" pitchFamily="18" charset="0"/>
              </a:rPr>
              <a:t>(konkurenční výhoda, strategové, vize, poslání, příležitosti, </a:t>
            </a:r>
          </a:p>
          <a:p>
            <a:pPr marL="0" indent="0">
              <a:buClr>
                <a:schemeClr val="tx1"/>
              </a:buClr>
              <a:buSzPct val="100000"/>
              <a:buNone/>
            </a:pPr>
            <a:r>
              <a:rPr lang="cs-CZ" sz="2400" b="1" dirty="0">
                <a:solidFill>
                  <a:srgbClr val="FFFF66"/>
                </a:solidFill>
                <a:latin typeface="Arial" charset="0"/>
                <a:cs typeface="Times New Roman" pitchFamily="18" charset="0"/>
              </a:rPr>
              <a:t>   hrozby, silné a slabé stránky, cíle, politiky, finanční a</a:t>
            </a:r>
          </a:p>
          <a:p>
            <a:pPr marL="0" indent="0">
              <a:buClr>
                <a:schemeClr val="tx1"/>
              </a:buClr>
              <a:buSzPct val="100000"/>
              <a:buNone/>
            </a:pPr>
            <a:r>
              <a:rPr lang="cs-CZ" sz="2400" b="1" dirty="0">
                <a:solidFill>
                  <a:srgbClr val="FFFF66"/>
                </a:solidFill>
                <a:latin typeface="Arial" charset="0"/>
                <a:cs typeface="Times New Roman" pitchFamily="18" charset="0"/>
              </a:rPr>
              <a:t>    nefinanční přínosy)</a:t>
            </a:r>
          </a:p>
          <a:p>
            <a:pPr marL="0" indent="0">
              <a:buClr>
                <a:schemeClr val="tx1"/>
              </a:buClr>
              <a:buSzPct val="100000"/>
              <a:buNone/>
            </a:pPr>
            <a:r>
              <a:rPr lang="cs-CZ" sz="2400" b="1" dirty="0">
                <a:solidFill>
                  <a:srgbClr val="CCECFF"/>
                </a:solidFill>
                <a:latin typeface="Arial" charset="0"/>
                <a:cs typeface="Times New Roman" pitchFamily="18" charset="0"/>
              </a:rPr>
              <a:t>4. Etapy strategického managementu </a:t>
            </a:r>
            <a:r>
              <a:rPr lang="cs-CZ" sz="2400" b="1" dirty="0">
                <a:solidFill>
                  <a:srgbClr val="FFFF66"/>
                </a:solidFill>
                <a:latin typeface="Arial" charset="0"/>
                <a:cs typeface="Times New Roman" pitchFamily="18" charset="0"/>
              </a:rPr>
              <a:t>(formulace, implementace, vyhodnocení, korekce)</a:t>
            </a:r>
          </a:p>
          <a:p>
            <a:pPr marL="0" indent="0">
              <a:buClr>
                <a:schemeClr val="tx1"/>
              </a:buClr>
              <a:buSzPct val="100000"/>
              <a:buNone/>
            </a:pPr>
            <a:r>
              <a:rPr lang="cs-CZ" sz="2400" b="1" dirty="0">
                <a:solidFill>
                  <a:srgbClr val="CCECFF"/>
                </a:solidFill>
                <a:latin typeface="Arial" charset="0"/>
                <a:cs typeface="Times New Roman" pitchFamily="18" charset="0"/>
              </a:rPr>
              <a:t>5. Úrovně strategického managementu </a:t>
            </a:r>
            <a:r>
              <a:rPr lang="cs-CZ" sz="2400" b="1" dirty="0">
                <a:solidFill>
                  <a:srgbClr val="FFFF66"/>
                </a:solidFill>
                <a:latin typeface="Arial" charset="0"/>
                <a:cs typeface="Times New Roman" pitchFamily="18" charset="0"/>
              </a:rPr>
              <a:t>(podniková /korporace/, podnikatelská /SBU/, funkční)</a:t>
            </a:r>
          </a:p>
          <a:p>
            <a:pPr marL="0" indent="0">
              <a:buClr>
                <a:schemeClr val="tx1"/>
              </a:buClr>
              <a:buSzPct val="100000"/>
              <a:buNone/>
            </a:pPr>
            <a:r>
              <a:rPr lang="cs-CZ" sz="2400" b="1" dirty="0">
                <a:solidFill>
                  <a:srgbClr val="CCECFF"/>
                </a:solidFill>
                <a:latin typeface="Arial" charset="0"/>
                <a:cs typeface="Times New Roman" pitchFamily="18" charset="0"/>
              </a:rPr>
              <a:t>6. Zodpovědnost za strategické řízení </a:t>
            </a:r>
            <a:r>
              <a:rPr lang="cs-CZ" sz="2400" b="1" dirty="0">
                <a:solidFill>
                  <a:srgbClr val="FFFF66"/>
                </a:solidFill>
                <a:latin typeface="Arial" charset="0"/>
                <a:cs typeface="Times New Roman" pitchFamily="18" charset="0"/>
              </a:rPr>
              <a:t>(každý vedoucí, odlišnosti v malých a velkých podnicích)</a:t>
            </a:r>
          </a:p>
          <a:p>
            <a:pPr marL="0" indent="0">
              <a:buNone/>
            </a:pPr>
            <a:endParaRPr lang="cs-CZ" sz="2400" dirty="0">
              <a:solidFill>
                <a:srgbClr val="FF0000"/>
              </a:solidFill>
              <a:latin typeface="Arial" charset="0"/>
              <a:cs typeface="Times New Roman" pitchFamily="18" charset="0"/>
            </a:endParaRPr>
          </a:p>
          <a:p>
            <a:pPr indent="-371475" algn="just">
              <a:buFont typeface="Arial" charset="0"/>
              <a:buChar char="•"/>
              <a:tabLst>
                <a:tab pos="457200" algn="l"/>
                <a:tab pos="598488" algn="l"/>
              </a:tabLst>
            </a:pPr>
            <a:endParaRPr lang="cs-CZ" sz="2000" dirty="0">
              <a:latin typeface="Arial" charset="0"/>
              <a:cs typeface="Arial" charset="0"/>
            </a:endParaRPr>
          </a:p>
          <a:p>
            <a:pPr marL="457200" indent="-457200">
              <a:buClr>
                <a:schemeClr val="tx1"/>
              </a:buClr>
              <a:buFont typeface="Calibri" pitchFamily="34" charset="0"/>
              <a:buAutoNum type="arabicPeriod"/>
            </a:pPr>
            <a:endParaRPr lang="en-US" sz="2000" dirty="0">
              <a:latin typeface="Arial" charset="0"/>
              <a:cs typeface="Arial" charset="0"/>
            </a:endParaRPr>
          </a:p>
          <a:p>
            <a:pPr marL="457200" indent="-457200">
              <a:buClr>
                <a:srgbClr val="376092"/>
              </a:buClr>
              <a:buFont typeface="Calibri" pitchFamily="34" charset="0"/>
              <a:buAutoNum type="arabicPeriod"/>
            </a:pPr>
            <a:endParaRPr lang="en-US" sz="2000" dirty="0">
              <a:latin typeface="Arial" charset="0"/>
              <a:cs typeface="Arial" charset="0"/>
            </a:endParaRP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68000" y="247650"/>
            <a:ext cx="1464833" cy="1127893"/>
          </a:xfrm>
          <a:prstGeom prst="rect">
            <a:avLst/>
          </a:prstGeom>
        </p:spPr>
      </p:pic>
    </p:spTree>
    <p:extLst>
      <p:ext uri="{BB962C8B-B14F-4D97-AF65-F5344CB8AC3E}">
        <p14:creationId xmlns:p14="http://schemas.microsoft.com/office/powerpoint/2010/main" val="3534338258"/>
      </p:ext>
    </p:extLst>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838200" y="365125"/>
            <a:ext cx="7421380" cy="1325563"/>
          </a:xfrm>
          <a:solidFill>
            <a:schemeClr val="accent6">
              <a:lumMod val="20000"/>
              <a:lumOff val="80000"/>
            </a:schemeClr>
          </a:solidFill>
        </p:spPr>
        <p:txBody>
          <a:bodyPr>
            <a:normAutofit/>
          </a:bodyPr>
          <a:lstStyle/>
          <a:p>
            <a:pPr algn="ctr"/>
            <a:r>
              <a:rPr lang="cs-CZ" sz="3200" dirty="0">
                <a:solidFill>
                  <a:srgbClr val="008080"/>
                </a:solidFill>
                <a:latin typeface="Arial" charset="0"/>
                <a:cs typeface="Arial" charset="0"/>
              </a:rPr>
              <a:t>Strategie a strategický management</a:t>
            </a:r>
          </a:p>
        </p:txBody>
      </p:sp>
      <p:sp>
        <p:nvSpPr>
          <p:cNvPr id="17411" name="Zástupný symbol pro obsah 2"/>
          <p:cNvSpPr>
            <a:spLocks noGrp="1"/>
          </p:cNvSpPr>
          <p:nvPr>
            <p:ph idx="1"/>
          </p:nvPr>
        </p:nvSpPr>
        <p:spPr>
          <a:solidFill>
            <a:srgbClr val="008080"/>
          </a:solidFill>
        </p:spPr>
        <p:txBody>
          <a:bodyPr/>
          <a:lstStyle/>
          <a:p>
            <a:pPr>
              <a:buFont typeface="Arial" charset="0"/>
              <a:buChar char="•"/>
            </a:pPr>
            <a:r>
              <a:rPr lang="cs-CZ" sz="2400" b="1" dirty="0">
                <a:solidFill>
                  <a:schemeClr val="bg1"/>
                </a:solidFill>
                <a:latin typeface="Arial" charset="0"/>
                <a:cs typeface="Arial" charset="0"/>
              </a:rPr>
              <a:t>Management je cílevědomý proces formulace a dosahování cílů účelným a účinným způsobem. </a:t>
            </a:r>
          </a:p>
          <a:p>
            <a:pPr>
              <a:buFont typeface="Arial" charset="0"/>
              <a:buChar char="•"/>
            </a:pPr>
            <a:r>
              <a:rPr lang="cs-CZ" sz="2400" b="1" dirty="0">
                <a:solidFill>
                  <a:schemeClr val="bg1"/>
                </a:solidFill>
                <a:latin typeface="Arial" charset="0"/>
                <a:cs typeface="Arial" charset="0"/>
              </a:rPr>
              <a:t>Ve strategickém managementu jde pak o strategické cíle v širších souvislostech.</a:t>
            </a:r>
          </a:p>
          <a:p>
            <a:pPr>
              <a:buFont typeface="Arial" charset="0"/>
              <a:buNone/>
            </a:pPr>
            <a:endParaRPr lang="cs-CZ" sz="2400" b="1" dirty="0">
              <a:solidFill>
                <a:srgbClr val="FFFF00"/>
              </a:solidFill>
              <a:latin typeface="Arial" charset="0"/>
              <a:cs typeface="Arial" charset="0"/>
            </a:endParaRPr>
          </a:p>
          <a:p>
            <a:pPr>
              <a:buFont typeface="Arial" charset="0"/>
              <a:buNone/>
            </a:pPr>
            <a:r>
              <a:rPr lang="cs-CZ" sz="2400" b="1" dirty="0">
                <a:solidFill>
                  <a:srgbClr val="CCECFF"/>
                </a:solidFill>
                <a:latin typeface="Arial" charset="0"/>
                <a:cs typeface="Arial" charset="0"/>
              </a:rPr>
              <a:t>Co znamená „Strategický“?</a:t>
            </a:r>
          </a:p>
          <a:p>
            <a:pPr>
              <a:buFont typeface="Arial" charset="0"/>
              <a:buChar char="•"/>
            </a:pPr>
            <a:r>
              <a:rPr lang="cs-CZ" sz="2400" dirty="0">
                <a:solidFill>
                  <a:schemeClr val="bg1"/>
                </a:solidFill>
                <a:latin typeface="Arial" charset="0"/>
                <a:cs typeface="Arial" charset="0"/>
              </a:rPr>
              <a:t>Strategický znamená životně důležitý, opakující se, trvalý. </a:t>
            </a:r>
            <a:r>
              <a:rPr lang="cs-CZ" sz="2400" b="1" dirty="0">
                <a:solidFill>
                  <a:schemeClr val="bg1"/>
                </a:solidFill>
                <a:latin typeface="Arial" charset="0"/>
                <a:cs typeface="Arial" charset="0"/>
              </a:rPr>
              <a:t>Označujeme tím vše, co souvisí se samotným bytím státu, organizace nebo </a:t>
            </a:r>
            <a:r>
              <a:rPr lang="pl-PL" sz="2400" b="1" dirty="0">
                <a:solidFill>
                  <a:schemeClr val="bg1"/>
                </a:solidFill>
                <a:latin typeface="Arial" charset="0"/>
                <a:cs typeface="Arial" charset="0"/>
              </a:rPr>
              <a:t>člověka. Má proaktivní orientaci. Neřeší to, co je, ale to, co bude.</a:t>
            </a:r>
            <a:endParaRPr lang="cs-CZ" sz="2400" b="1" dirty="0">
              <a:solidFill>
                <a:schemeClr val="bg1"/>
              </a:solidFill>
              <a:latin typeface="Arial" charset="0"/>
              <a:cs typeface="Arial" charset="0"/>
            </a:endParaRP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6</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3082672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838200" y="365125"/>
            <a:ext cx="7421380" cy="1325563"/>
          </a:xfrm>
          <a:solidFill>
            <a:schemeClr val="accent6">
              <a:lumMod val="20000"/>
              <a:lumOff val="80000"/>
            </a:schemeClr>
          </a:solidFill>
        </p:spPr>
        <p:txBody>
          <a:bodyPr>
            <a:normAutofit/>
          </a:bodyPr>
          <a:lstStyle/>
          <a:p>
            <a:pPr algn="ctr"/>
            <a:r>
              <a:rPr lang="cs-CZ" sz="3200" dirty="0">
                <a:solidFill>
                  <a:srgbClr val="008080"/>
                </a:solidFill>
                <a:latin typeface="Arial" charset="0"/>
                <a:cs typeface="Arial" charset="0"/>
              </a:rPr>
              <a:t>Definice strategického managementu</a:t>
            </a:r>
          </a:p>
        </p:txBody>
      </p:sp>
      <p:sp>
        <p:nvSpPr>
          <p:cNvPr id="17411" name="Zástupný symbol pro obsah 2"/>
          <p:cNvSpPr>
            <a:spLocks noGrp="1"/>
          </p:cNvSpPr>
          <p:nvPr>
            <p:ph idx="1"/>
          </p:nvPr>
        </p:nvSpPr>
        <p:spPr>
          <a:solidFill>
            <a:srgbClr val="008080"/>
          </a:solidFill>
        </p:spPr>
        <p:txBody>
          <a:bodyPr>
            <a:normAutofit fontScale="92500" lnSpcReduction="10000"/>
          </a:bodyPr>
          <a:lstStyle/>
          <a:p>
            <a:pPr marL="0" indent="0">
              <a:buFont typeface="Arial" charset="0"/>
              <a:buNone/>
            </a:pPr>
            <a:r>
              <a:rPr lang="cs-CZ" sz="2400" b="1" dirty="0">
                <a:solidFill>
                  <a:srgbClr val="CCECFF"/>
                </a:solidFill>
                <a:latin typeface="Arial" charset="0"/>
                <a:cs typeface="Arial" charset="0"/>
              </a:rPr>
              <a:t>Strategie</a:t>
            </a:r>
          </a:p>
          <a:p>
            <a:pPr marL="355600" indent="-355600">
              <a:buFont typeface="Arial" charset="0"/>
              <a:buChar char="•"/>
              <a:tabLst>
                <a:tab pos="355600" algn="l"/>
              </a:tabLst>
            </a:pPr>
            <a:r>
              <a:rPr lang="cs-CZ" sz="2400" b="1" dirty="0">
                <a:solidFill>
                  <a:srgbClr val="FFFF66"/>
                </a:solidFill>
                <a:latin typeface="Arial" charset="0"/>
                <a:cs typeface="Arial" charset="0"/>
              </a:rPr>
              <a:t>Je způsob a cesta dosahování strategických cílů. K cíli vede vždy několik cest. Stratég musí najít tu nejvhodnější, podle předem daných kritérií.</a:t>
            </a:r>
          </a:p>
          <a:p>
            <a:pPr marL="355600" indent="-355600">
              <a:buFont typeface="Arial" charset="0"/>
              <a:buChar char="•"/>
              <a:tabLst>
                <a:tab pos="355600" algn="l"/>
              </a:tabLst>
            </a:pPr>
            <a:endParaRPr lang="cs-CZ" sz="2400" b="1" dirty="0">
              <a:solidFill>
                <a:srgbClr val="FFFF66"/>
              </a:solidFill>
              <a:latin typeface="Arial" charset="0"/>
              <a:cs typeface="Arial" charset="0"/>
            </a:endParaRPr>
          </a:p>
          <a:p>
            <a:pPr marL="0" indent="0">
              <a:buFont typeface="Arial" charset="0"/>
              <a:buNone/>
            </a:pPr>
            <a:r>
              <a:rPr lang="cs-CZ" sz="2400" b="1" dirty="0">
                <a:solidFill>
                  <a:srgbClr val="CCECFF"/>
                </a:solidFill>
                <a:latin typeface="Arial" charset="0"/>
                <a:cs typeface="Arial" charset="0"/>
              </a:rPr>
              <a:t>Strategické řízení </a:t>
            </a:r>
            <a:r>
              <a:rPr lang="cs-CZ" sz="2400" b="1" dirty="0">
                <a:solidFill>
                  <a:srgbClr val="FFFF66"/>
                </a:solidFill>
                <a:latin typeface="Arial" charset="0"/>
                <a:cs typeface="Arial" charset="0"/>
              </a:rPr>
              <a:t>(strategický management)</a:t>
            </a:r>
          </a:p>
          <a:p>
            <a:pPr marL="0" indent="0">
              <a:buFont typeface="Arial" charset="0"/>
              <a:buNone/>
            </a:pPr>
            <a:r>
              <a:rPr lang="cs-CZ" sz="2400" b="1" dirty="0">
                <a:solidFill>
                  <a:srgbClr val="FFFF66"/>
                </a:solidFill>
                <a:latin typeface="Arial" charset="0"/>
                <a:cs typeface="Arial" charset="0"/>
              </a:rPr>
              <a:t>Obsahuje všechny obecné procesy managementu modifikované právě specifickým charakterem strategických cílů. </a:t>
            </a:r>
          </a:p>
          <a:p>
            <a:pPr marL="0" indent="0">
              <a:buFont typeface="Arial" charset="0"/>
              <a:buNone/>
            </a:pPr>
            <a:endParaRPr lang="cs-CZ" sz="2400" b="1" dirty="0">
              <a:solidFill>
                <a:srgbClr val="CCECFF"/>
              </a:solidFill>
              <a:latin typeface="Arial" charset="0"/>
              <a:cs typeface="Arial" charset="0"/>
            </a:endParaRPr>
          </a:p>
          <a:p>
            <a:pPr marL="0" indent="0">
              <a:buFont typeface="Arial" charset="0"/>
              <a:buNone/>
            </a:pPr>
            <a:r>
              <a:rPr lang="cs-CZ" sz="2400" b="1" dirty="0">
                <a:solidFill>
                  <a:srgbClr val="CCECFF"/>
                </a:solidFill>
                <a:latin typeface="Arial" charset="0"/>
                <a:cs typeface="Arial" charset="0"/>
              </a:rPr>
              <a:t>Strategické cíle</a:t>
            </a:r>
          </a:p>
          <a:p>
            <a:pPr marL="355600" indent="-355600">
              <a:buFont typeface="Arial" charset="0"/>
              <a:buChar char="•"/>
            </a:pPr>
            <a:r>
              <a:rPr lang="cs-CZ" sz="2400" b="1" dirty="0">
                <a:solidFill>
                  <a:srgbClr val="FFFF66"/>
                </a:solidFill>
                <a:latin typeface="Arial" charset="0"/>
                <a:cs typeface="Arial" charset="0"/>
              </a:rPr>
              <a:t>Jsou formulovány za účelem řešení strategických otázek a problémů. </a:t>
            </a:r>
            <a:r>
              <a:rPr lang="cs-CZ" sz="2400" b="1">
                <a:solidFill>
                  <a:srgbClr val="FFFF66"/>
                </a:solidFill>
                <a:latin typeface="Arial" charset="0"/>
                <a:cs typeface="Arial" charset="0"/>
              </a:rPr>
              <a:t>Ve vojenství je strategickým cílem vyhrát válku, v podnikání pak přežití na trhu a prosperita.</a:t>
            </a:r>
            <a:endParaRPr lang="cs-CZ" sz="2400" b="1" dirty="0">
              <a:solidFill>
                <a:srgbClr val="FFFF66"/>
              </a:solidFill>
              <a:latin typeface="Arial" charset="0"/>
              <a:cs typeface="Arial" charset="0"/>
            </a:endParaRP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7</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90928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838200" y="365125"/>
            <a:ext cx="7421380" cy="1325563"/>
          </a:xfrm>
          <a:solidFill>
            <a:schemeClr val="accent6">
              <a:lumMod val="20000"/>
              <a:lumOff val="80000"/>
            </a:schemeClr>
          </a:solidFill>
        </p:spPr>
        <p:txBody>
          <a:bodyPr>
            <a:normAutofit/>
          </a:bodyPr>
          <a:lstStyle/>
          <a:p>
            <a:pPr algn="ctr"/>
            <a:r>
              <a:rPr lang="cs-CZ" sz="3200" dirty="0">
                <a:solidFill>
                  <a:srgbClr val="008080"/>
                </a:solidFill>
                <a:latin typeface="Arial" charset="0"/>
                <a:cs typeface="Arial" charset="0"/>
              </a:rPr>
              <a:t>Principy strategického myšlení</a:t>
            </a:r>
          </a:p>
        </p:txBody>
      </p:sp>
      <p:sp>
        <p:nvSpPr>
          <p:cNvPr id="17411" name="Zástupný symbol pro obsah 2"/>
          <p:cNvSpPr>
            <a:spLocks noGrp="1"/>
          </p:cNvSpPr>
          <p:nvPr>
            <p:ph idx="1"/>
          </p:nvPr>
        </p:nvSpPr>
        <p:spPr>
          <a:solidFill>
            <a:srgbClr val="008080"/>
          </a:solidFill>
        </p:spPr>
        <p:txBody>
          <a:bodyPr>
            <a:normAutofit fontScale="77500" lnSpcReduction="20000"/>
          </a:bodyPr>
          <a:lstStyle/>
          <a:p>
            <a:pPr marL="0" indent="0">
              <a:buFont typeface="Arial" charset="0"/>
              <a:buNone/>
            </a:pPr>
            <a:r>
              <a:rPr lang="es-ES" sz="2400" b="1" dirty="0">
                <a:solidFill>
                  <a:srgbClr val="FFFF66"/>
                </a:solidFill>
                <a:latin typeface="Arial" charset="0"/>
                <a:cs typeface="Arial" charset="0"/>
              </a:rPr>
              <a:t>1. princip myšlení ve variantách</a:t>
            </a:r>
          </a:p>
          <a:p>
            <a:pPr marL="0" indent="0">
              <a:buFont typeface="Arial" charset="0"/>
              <a:buNone/>
            </a:pPr>
            <a:r>
              <a:rPr lang="cs-CZ" sz="2400" b="1" dirty="0">
                <a:solidFill>
                  <a:srgbClr val="FFFF66"/>
                </a:solidFill>
                <a:latin typeface="Arial" charset="0"/>
                <a:cs typeface="Arial" charset="0"/>
              </a:rPr>
              <a:t>2. princip permanentnosti</a:t>
            </a:r>
          </a:p>
          <a:p>
            <a:pPr marL="0" indent="0">
              <a:buFont typeface="Arial" charset="0"/>
              <a:buNone/>
            </a:pPr>
            <a:r>
              <a:rPr lang="cs-CZ" sz="2400" b="1" dirty="0">
                <a:solidFill>
                  <a:srgbClr val="FFFF66"/>
                </a:solidFill>
                <a:latin typeface="Arial" charset="0"/>
                <a:cs typeface="Arial" charset="0"/>
              </a:rPr>
              <a:t>3. princip celosvětového systémového přístupu</a:t>
            </a:r>
          </a:p>
          <a:p>
            <a:pPr marL="0" indent="0">
              <a:buFont typeface="Arial" charset="0"/>
              <a:buNone/>
            </a:pPr>
            <a:r>
              <a:rPr lang="cs-CZ" sz="2400" b="1" dirty="0">
                <a:solidFill>
                  <a:srgbClr val="FFFF66"/>
                </a:solidFill>
                <a:latin typeface="Arial" charset="0"/>
                <a:cs typeface="Arial" charset="0"/>
              </a:rPr>
              <a:t>4. princip interdisciplinárního myšlení</a:t>
            </a:r>
          </a:p>
          <a:p>
            <a:pPr marL="0" indent="0">
              <a:buFont typeface="Arial" charset="0"/>
              <a:buNone/>
            </a:pPr>
            <a:r>
              <a:rPr lang="cs-CZ" sz="2400" b="1" dirty="0">
                <a:solidFill>
                  <a:srgbClr val="FFFF66"/>
                </a:solidFill>
                <a:latin typeface="Arial" charset="0"/>
                <a:cs typeface="Arial" charset="0"/>
              </a:rPr>
              <a:t>5. princip tvůrčího myšlení</a:t>
            </a:r>
          </a:p>
          <a:p>
            <a:pPr marL="0" indent="0">
              <a:buFont typeface="Arial" charset="0"/>
              <a:buNone/>
            </a:pPr>
            <a:r>
              <a:rPr lang="cs-CZ" sz="2400" b="1" dirty="0">
                <a:solidFill>
                  <a:srgbClr val="FFFF66"/>
                </a:solidFill>
                <a:latin typeface="Arial" charset="0"/>
                <a:cs typeface="Arial" charset="0"/>
              </a:rPr>
              <a:t>6. princip exaktního a intuitivního myšlení</a:t>
            </a:r>
          </a:p>
          <a:p>
            <a:pPr marL="0" indent="0">
              <a:buFont typeface="Arial" charset="0"/>
              <a:buNone/>
            </a:pPr>
            <a:r>
              <a:rPr lang="cs-CZ" sz="2400" b="1" dirty="0">
                <a:solidFill>
                  <a:srgbClr val="FFFF66"/>
                </a:solidFill>
                <a:latin typeface="Arial" charset="0"/>
                <a:cs typeface="Arial" charset="0"/>
              </a:rPr>
              <a:t>7. princip myšlení v čase</a:t>
            </a:r>
          </a:p>
          <a:p>
            <a:pPr marL="0" indent="0">
              <a:buFont typeface="Arial" charset="0"/>
              <a:buNone/>
            </a:pPr>
            <a:r>
              <a:rPr lang="cs-CZ" sz="2400" b="1" dirty="0">
                <a:solidFill>
                  <a:srgbClr val="FFFF66"/>
                </a:solidFill>
                <a:latin typeface="Arial" charset="0"/>
                <a:cs typeface="Arial" charset="0"/>
              </a:rPr>
              <a:t>8. princip zpětnovazebního myšlení</a:t>
            </a:r>
          </a:p>
          <a:p>
            <a:pPr marL="0" indent="0">
              <a:buFont typeface="Arial" charset="0"/>
              <a:buNone/>
            </a:pPr>
            <a:r>
              <a:rPr lang="cs-CZ" sz="2400" b="1" dirty="0">
                <a:solidFill>
                  <a:srgbClr val="FFFF66"/>
                </a:solidFill>
                <a:latin typeface="Arial" charset="0"/>
                <a:cs typeface="Arial" charset="0"/>
              </a:rPr>
              <a:t>9. princip agregovaného myšlení</a:t>
            </a:r>
          </a:p>
          <a:p>
            <a:pPr marL="0" indent="0">
              <a:buFont typeface="Arial" charset="0"/>
              <a:buNone/>
            </a:pPr>
            <a:r>
              <a:rPr lang="cs-CZ" sz="2400" b="1" dirty="0">
                <a:solidFill>
                  <a:srgbClr val="FFFF66"/>
                </a:solidFill>
                <a:latin typeface="Arial" charset="0"/>
                <a:cs typeface="Arial" charset="0"/>
              </a:rPr>
              <a:t>10. princip orientace na špičkové výsledky</a:t>
            </a:r>
          </a:p>
          <a:p>
            <a:pPr marL="0" indent="0">
              <a:buFont typeface="Arial" charset="0"/>
              <a:buNone/>
            </a:pPr>
            <a:r>
              <a:rPr lang="cs-CZ" sz="2400" b="1" dirty="0">
                <a:solidFill>
                  <a:srgbClr val="FFFF66"/>
                </a:solidFill>
                <a:latin typeface="Arial" charset="0"/>
                <a:cs typeface="Arial" charset="0"/>
              </a:rPr>
              <a:t>11. princip koncentrace</a:t>
            </a:r>
          </a:p>
          <a:p>
            <a:pPr marL="0" indent="0">
              <a:buFont typeface="Arial" charset="0"/>
              <a:buNone/>
            </a:pPr>
            <a:r>
              <a:rPr lang="cs-CZ" sz="2400" b="1" dirty="0">
                <a:solidFill>
                  <a:srgbClr val="FFFF66"/>
                </a:solidFill>
                <a:latin typeface="Arial" charset="0"/>
                <a:cs typeface="Arial" charset="0"/>
              </a:rPr>
              <a:t>12. princip etiky myšlení</a:t>
            </a:r>
          </a:p>
          <a:p>
            <a:pPr marL="0" indent="0">
              <a:buFont typeface="Arial" charset="0"/>
              <a:buNone/>
            </a:pPr>
            <a:r>
              <a:rPr lang="pt-BR" sz="2400" b="1" dirty="0">
                <a:solidFill>
                  <a:srgbClr val="FFFF66"/>
                </a:solidFill>
                <a:latin typeface="Arial" charset="0"/>
                <a:cs typeface="Arial" charset="0"/>
              </a:rPr>
              <a:t>13. princip vědomí práce s rizikem</a:t>
            </a:r>
            <a:endParaRPr lang="cs-CZ" sz="2400" b="1" dirty="0">
              <a:solidFill>
                <a:srgbClr val="FFFF66"/>
              </a:solidFill>
              <a:latin typeface="Arial" charset="0"/>
              <a:cs typeface="Arial" charset="0"/>
            </a:endParaRP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8</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307095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a:xfrm>
            <a:off x="838200" y="365125"/>
            <a:ext cx="7421380" cy="1325563"/>
          </a:xfrm>
          <a:solidFill>
            <a:schemeClr val="accent6">
              <a:lumMod val="20000"/>
              <a:lumOff val="80000"/>
            </a:schemeClr>
          </a:solidFill>
        </p:spPr>
        <p:txBody>
          <a:bodyPr>
            <a:normAutofit/>
          </a:bodyPr>
          <a:lstStyle/>
          <a:p>
            <a:pPr algn="ctr"/>
            <a:r>
              <a:rPr lang="cs-CZ" sz="3200" dirty="0">
                <a:solidFill>
                  <a:srgbClr val="008080"/>
                </a:solidFill>
                <a:latin typeface="Arial" charset="0"/>
                <a:cs typeface="Arial" charset="0"/>
              </a:rPr>
              <a:t>Strategie v citacích</a:t>
            </a:r>
          </a:p>
        </p:txBody>
      </p:sp>
      <p:sp>
        <p:nvSpPr>
          <p:cNvPr id="17411" name="Zástupný symbol pro obsah 2"/>
          <p:cNvSpPr>
            <a:spLocks noGrp="1"/>
          </p:cNvSpPr>
          <p:nvPr>
            <p:ph idx="1"/>
          </p:nvPr>
        </p:nvSpPr>
        <p:spPr>
          <a:solidFill>
            <a:srgbClr val="008080"/>
          </a:solidFill>
        </p:spPr>
        <p:txBody>
          <a:bodyPr>
            <a:normAutofit fontScale="85000" lnSpcReduction="10000"/>
          </a:bodyPr>
          <a:lstStyle/>
          <a:p>
            <a:pPr marL="269875" indent="-269875">
              <a:buFont typeface="Arial" charset="0"/>
              <a:buChar char="•"/>
            </a:pPr>
            <a:r>
              <a:rPr lang="cs-CZ" sz="2400" b="1" i="1" dirty="0">
                <a:solidFill>
                  <a:srgbClr val="FFFF66"/>
                </a:solidFill>
                <a:latin typeface="Arial" charset="0"/>
                <a:cs typeface="Arial" charset="0"/>
              </a:rPr>
              <a:t>Víme-li, kde jsme a něco o tom, jak jsme se tam dostali, můžeme také vidět kam směřujeme a pokud výsledky, které se před námi přirozeně objevují nejsou přijatelné, provést včasnou změnu</a:t>
            </a:r>
            <a:r>
              <a:rPr lang="cs-CZ" sz="2400" i="1" dirty="0">
                <a:solidFill>
                  <a:srgbClr val="FFFF66"/>
                </a:solidFill>
                <a:latin typeface="Arial" charset="0"/>
                <a:cs typeface="Arial" charset="0"/>
              </a:rPr>
              <a:t>. Abraham Lincoln</a:t>
            </a:r>
          </a:p>
          <a:p>
            <a:pPr marL="269875" indent="-269875">
              <a:buFont typeface="Arial" charset="0"/>
              <a:buChar char="•"/>
            </a:pPr>
            <a:endParaRPr lang="cs-CZ" sz="2400" i="1" dirty="0">
              <a:solidFill>
                <a:srgbClr val="FFFF66"/>
              </a:solidFill>
              <a:latin typeface="Arial" charset="0"/>
              <a:cs typeface="Arial" charset="0"/>
            </a:endParaRPr>
          </a:p>
          <a:p>
            <a:pPr marL="269875" indent="-269875">
              <a:buFont typeface="Arial" charset="0"/>
              <a:buChar char="•"/>
            </a:pPr>
            <a:r>
              <a:rPr lang="pl-PL" sz="2400" b="1" i="1" dirty="0">
                <a:solidFill>
                  <a:srgbClr val="FFFF66"/>
                </a:solidFill>
                <a:latin typeface="Arial" charset="0"/>
                <a:cs typeface="Arial" charset="0"/>
              </a:rPr>
              <a:t>Organizace bez strategie je jako loď bez kormidla, která pluje kolem dokola. Je to tulák, který nemá kam by šel. </a:t>
            </a:r>
            <a:r>
              <a:rPr lang="cs-CZ" sz="2400" i="1" dirty="0" err="1">
                <a:solidFill>
                  <a:srgbClr val="FFFF66"/>
                </a:solidFill>
                <a:latin typeface="Arial" charset="0"/>
                <a:cs typeface="Arial" charset="0"/>
              </a:rPr>
              <a:t>Joel</a:t>
            </a:r>
            <a:r>
              <a:rPr lang="cs-CZ" sz="2400" i="1" dirty="0">
                <a:solidFill>
                  <a:srgbClr val="FFFF66"/>
                </a:solidFill>
                <a:latin typeface="Arial" charset="0"/>
                <a:cs typeface="Arial" charset="0"/>
              </a:rPr>
              <a:t> </a:t>
            </a:r>
            <a:r>
              <a:rPr lang="cs-CZ" sz="2400" i="1" dirty="0" err="1">
                <a:solidFill>
                  <a:srgbClr val="FFFF66"/>
                </a:solidFill>
                <a:latin typeface="Arial" charset="0"/>
                <a:cs typeface="Arial" charset="0"/>
              </a:rPr>
              <a:t>Ross</a:t>
            </a:r>
            <a:r>
              <a:rPr lang="cs-CZ" sz="2400" i="1" dirty="0">
                <a:solidFill>
                  <a:srgbClr val="FFFF66"/>
                </a:solidFill>
                <a:latin typeface="Arial" charset="0"/>
                <a:cs typeface="Arial" charset="0"/>
              </a:rPr>
              <a:t> &amp; Michael </a:t>
            </a:r>
            <a:r>
              <a:rPr lang="cs-CZ" sz="2400" i="1" dirty="0" err="1">
                <a:solidFill>
                  <a:srgbClr val="FFFF66"/>
                </a:solidFill>
                <a:latin typeface="Arial" charset="0"/>
                <a:cs typeface="Arial" charset="0"/>
              </a:rPr>
              <a:t>Kami</a:t>
            </a:r>
            <a:endParaRPr lang="cs-CZ" sz="2400" i="1" dirty="0">
              <a:solidFill>
                <a:srgbClr val="FFFF66"/>
              </a:solidFill>
              <a:latin typeface="Arial" charset="0"/>
              <a:cs typeface="Arial" charset="0"/>
            </a:endParaRPr>
          </a:p>
          <a:p>
            <a:pPr marL="269875" indent="-269875">
              <a:buFont typeface="Arial" charset="0"/>
              <a:buChar char="•"/>
            </a:pPr>
            <a:endParaRPr lang="cs-CZ" sz="2400" i="1" dirty="0">
              <a:solidFill>
                <a:srgbClr val="FFFF66"/>
              </a:solidFill>
              <a:latin typeface="Arial" charset="0"/>
              <a:cs typeface="Arial" charset="0"/>
            </a:endParaRPr>
          </a:p>
          <a:p>
            <a:pPr marL="355600" indent="-355600">
              <a:buFont typeface="Arial" charset="0"/>
              <a:buChar char="•"/>
            </a:pPr>
            <a:r>
              <a:rPr lang="cs-CZ" sz="2400" b="1" i="1" dirty="0">
                <a:solidFill>
                  <a:srgbClr val="FFFF66"/>
                </a:solidFill>
                <a:latin typeface="Arial" charset="0"/>
                <a:cs typeface="Arial" charset="0"/>
              </a:rPr>
              <a:t>Alenka říká : ”Mohla byste mi prosím říci, kudy se mohu odtud dostat?” Kočka na to: ”To záleží na tom, kde se chcete ocitnout?” </a:t>
            </a:r>
            <a:r>
              <a:rPr lang="cs-CZ" sz="2400" i="1" dirty="0" err="1">
                <a:solidFill>
                  <a:srgbClr val="FFFF66"/>
                </a:solidFill>
                <a:latin typeface="Arial" charset="0"/>
                <a:cs typeface="Arial" charset="0"/>
              </a:rPr>
              <a:t>Lewis</a:t>
            </a:r>
            <a:r>
              <a:rPr lang="cs-CZ" sz="2400" i="1" dirty="0">
                <a:solidFill>
                  <a:srgbClr val="FFFF66"/>
                </a:solidFill>
                <a:latin typeface="Arial" charset="0"/>
                <a:cs typeface="Arial" charset="0"/>
              </a:rPr>
              <a:t> </a:t>
            </a:r>
            <a:r>
              <a:rPr lang="cs-CZ" sz="2400" i="1" dirty="0" err="1">
                <a:solidFill>
                  <a:srgbClr val="FFFF66"/>
                </a:solidFill>
                <a:latin typeface="Arial" charset="0"/>
                <a:cs typeface="Arial" charset="0"/>
              </a:rPr>
              <a:t>Carroll</a:t>
            </a:r>
            <a:endParaRPr lang="cs-CZ" sz="2400" i="1" dirty="0">
              <a:solidFill>
                <a:srgbClr val="FFFF66"/>
              </a:solidFill>
              <a:latin typeface="Arial" charset="0"/>
              <a:cs typeface="Arial" charset="0"/>
            </a:endParaRPr>
          </a:p>
          <a:p>
            <a:pPr marL="269875" indent="-269875">
              <a:buFont typeface="Arial" charset="0"/>
              <a:buChar char="•"/>
            </a:pPr>
            <a:endParaRPr lang="cs-CZ" sz="2400" i="1" dirty="0">
              <a:solidFill>
                <a:srgbClr val="FFFF66"/>
              </a:solidFill>
              <a:latin typeface="Arial" charset="0"/>
              <a:cs typeface="Arial" charset="0"/>
            </a:endParaRPr>
          </a:p>
          <a:p>
            <a:pPr marL="269875" indent="-269875">
              <a:buFont typeface="Arial" charset="0"/>
              <a:buChar char="•"/>
            </a:pPr>
            <a:r>
              <a:rPr lang="cs-CZ" sz="2400" b="1" i="1" dirty="0">
                <a:solidFill>
                  <a:srgbClr val="FFFF66"/>
                </a:solidFill>
                <a:latin typeface="Arial" charset="0"/>
                <a:cs typeface="Arial" charset="0"/>
              </a:rPr>
              <a:t>Žádný podnik nemůže dělat všechno. I když na to bude mít peníze, nikdy nebude mít dost dobrých lidí. Je nutné určit priority. Nejhorší, co se dá udělat, je od každého trochu. Takový přístup dává jistotu, že nic nebude dokončeno. Je lepší vybrat si tu nejhorší prioritu, než vůbec žádnou. </a:t>
            </a:r>
            <a:r>
              <a:rPr lang="cs-CZ" sz="2400" i="1" dirty="0">
                <a:solidFill>
                  <a:srgbClr val="FFFF66"/>
                </a:solidFill>
                <a:latin typeface="Arial" charset="0"/>
                <a:cs typeface="Arial" charset="0"/>
              </a:rPr>
              <a:t>Peter </a:t>
            </a:r>
            <a:r>
              <a:rPr lang="cs-CZ" sz="2400" i="1" dirty="0" err="1">
                <a:solidFill>
                  <a:srgbClr val="FFFF66"/>
                </a:solidFill>
                <a:latin typeface="Arial" charset="0"/>
                <a:cs typeface="Arial" charset="0"/>
              </a:rPr>
              <a:t>Drucker</a:t>
            </a:r>
            <a:endParaRPr lang="cs-CZ" sz="2400" dirty="0">
              <a:solidFill>
                <a:srgbClr val="FFFF66"/>
              </a:solidFill>
              <a:latin typeface="Arial" charset="0"/>
              <a:cs typeface="Arial" charset="0"/>
            </a:endParaRPr>
          </a:p>
        </p:txBody>
      </p:sp>
      <p:sp>
        <p:nvSpPr>
          <p:cNvPr id="17412" name="Zástupný symbol pro číslo snímk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C15D263-AF9E-4351-8EF2-D860BE9DACEB}" type="slidenum">
              <a:rPr lang="en-US" smtClean="0">
                <a:latin typeface="Arial" charset="0"/>
              </a:rPr>
              <a:pPr eaLnBrk="1" hangingPunct="1"/>
              <a:t>9</a:t>
            </a:fld>
            <a:endParaRPr lang="en-US" dirty="0">
              <a:latin typeface="Arial" charset="0"/>
            </a:endParaRP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7049" y="139242"/>
            <a:ext cx="1464833" cy="1127893"/>
          </a:xfrm>
          <a:prstGeom prst="rect">
            <a:avLst/>
          </a:prstGeom>
        </p:spPr>
      </p:pic>
    </p:spTree>
    <p:extLst>
      <p:ext uri="{BB962C8B-B14F-4D97-AF65-F5344CB8AC3E}">
        <p14:creationId xmlns:p14="http://schemas.microsoft.com/office/powerpoint/2010/main" val="295762626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8A300BF030A8E48ABB4234BF29EF4E3" ma:contentTypeVersion="0" ma:contentTypeDescription="Vytvoří nový dokument" ma:contentTypeScope="" ma:versionID="10fc1452ece717d4c82ed08c654a6921">
  <xsd:schema xmlns:xsd="http://www.w3.org/2001/XMLSchema" xmlns:xs="http://www.w3.org/2001/XMLSchema" xmlns:p="http://schemas.microsoft.com/office/2006/metadata/properties" targetNamespace="http://schemas.microsoft.com/office/2006/metadata/properties" ma:root="true" ma:fieldsID="871d6b51c5141eb32e0d04e037372b3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B74452-1382-48B7-B86D-8242C36DE09F}">
  <ds:schemaRefs>
    <ds:schemaRef ds:uri="http://schemas.microsoft.com/sharepoint/v3/contenttype/forms"/>
  </ds:schemaRefs>
</ds:datastoreItem>
</file>

<file path=customXml/itemProps2.xml><?xml version="1.0" encoding="utf-8"?>
<ds:datastoreItem xmlns:ds="http://schemas.openxmlformats.org/officeDocument/2006/customXml" ds:itemID="{4341AC77-E03F-4858-9F5E-CC29554B765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3E11120-1E20-44DC-91AD-F00B92EEF4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1366</TotalTime>
  <Words>3805</Words>
  <Application>Microsoft Office PowerPoint</Application>
  <PresentationFormat>Širokoúhlá obrazovka</PresentationFormat>
  <Paragraphs>497</Paragraphs>
  <Slides>50</Slides>
  <Notes>19</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50</vt:i4>
      </vt:variant>
    </vt:vector>
  </HeadingPairs>
  <TitlesOfParts>
    <vt:vector size="58" baseType="lpstr">
      <vt:lpstr>Arial</vt:lpstr>
      <vt:lpstr>Arial Narrow</vt:lpstr>
      <vt:lpstr>Calibri</vt:lpstr>
      <vt:lpstr>Calibri Light</vt:lpstr>
      <vt:lpstr>Symbol</vt:lpstr>
      <vt:lpstr>Times New Roman</vt:lpstr>
      <vt:lpstr>Wingdings 3</vt:lpstr>
      <vt:lpstr>Motiv Office</vt:lpstr>
      <vt:lpstr>  Základní pojmy strategického managementu</vt:lpstr>
      <vt:lpstr>Prezentace aplikace PowerPoint</vt:lpstr>
      <vt:lpstr>Prezentace aplikace PowerPoint</vt:lpstr>
      <vt:lpstr>Strategie? - Zich</vt:lpstr>
      <vt:lpstr>1. Strategie a strategický management</vt:lpstr>
      <vt:lpstr>Strategie a strategický management</vt:lpstr>
      <vt:lpstr>Definice strategického managementu</vt:lpstr>
      <vt:lpstr>Principy strategického myšlení</vt:lpstr>
      <vt:lpstr>Strategie v citacích</vt:lpstr>
      <vt:lpstr>2. Objektivní tendence celosvětového vývoje současné ekonomiky</vt:lpstr>
      <vt:lpstr>Globalizace</vt:lpstr>
      <vt:lpstr>Internacionalizace</vt:lpstr>
      <vt:lpstr>Intelektualizace</vt:lpstr>
      <vt:lpstr>Informatizace</vt:lpstr>
      <vt:lpstr>Akcelerace (Urychlování vývoje)</vt:lpstr>
      <vt:lpstr>Elasticizace (Pružnost)</vt:lpstr>
      <vt:lpstr>Ekologizace (going „GREEN)</vt:lpstr>
      <vt:lpstr>Humanizace</vt:lpstr>
      <vt:lpstr>Intenzifikace</vt:lpstr>
      <vt:lpstr>Vývojové trendy obchodu</vt:lpstr>
      <vt:lpstr>3. Základní pojmy strategického managementu</vt:lpstr>
      <vt:lpstr>Základní pojmy strategického managementu</vt:lpstr>
      <vt:lpstr>Základní pojmy strategického managementu</vt:lpstr>
      <vt:lpstr>Základní termíny strategického managementu</vt:lpstr>
      <vt:lpstr>Základní pojmy strategického managementu</vt:lpstr>
      <vt:lpstr>Některé příležitosti a hrozby z praxe</vt:lpstr>
      <vt:lpstr>Cíle</vt:lpstr>
      <vt:lpstr>Strategie a politiky</vt:lpstr>
      <vt:lpstr>Finanční přínosy strategického řízení</vt:lpstr>
      <vt:lpstr>Nefinanční přínosy strategického řízení</vt:lpstr>
      <vt:lpstr>Proč některé firmy nepřipravují strategický plán?</vt:lpstr>
      <vt:lpstr>4. Etapy strategického managementu</vt:lpstr>
      <vt:lpstr>Etapy strategického managementu Formulace strategie</vt:lpstr>
      <vt:lpstr>Etapy strategického managementu Implementace strategie </vt:lpstr>
      <vt:lpstr>Etapy strategického managementu Vyhodnocení (Evaluace) strategie</vt:lpstr>
      <vt:lpstr>5. Úrovně strategického managementu</vt:lpstr>
      <vt:lpstr>Hierarchie strategií organizace</vt:lpstr>
      <vt:lpstr>Prezentace aplikace PowerPoint</vt:lpstr>
      <vt:lpstr>(Corporate) Podniková  strategie </vt:lpstr>
      <vt:lpstr>Business strategie (SBU) Podnikatelská strategie</vt:lpstr>
      <vt:lpstr>Typická divizní organizační struktura</vt:lpstr>
      <vt:lpstr>Funkční strategie </vt:lpstr>
      <vt:lpstr>Průřezová (horizontální) strategie </vt:lpstr>
      <vt:lpstr>Úrovně strategického řízení - MSP</vt:lpstr>
      <vt:lpstr>Prezentace aplikace PowerPoint</vt:lpstr>
      <vt:lpstr>Nadnárodní a národní strategie</vt:lpstr>
      <vt:lpstr>Prezentace aplikace PowerPoint</vt:lpstr>
      <vt:lpstr>Tvorba strategie</vt:lpstr>
      <vt:lpstr>Tvorba strategie</vt:lpstr>
      <vt:lpstr>Shrnutí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sta0006</cp:lastModifiedBy>
  <cp:revision>165</cp:revision>
  <dcterms:created xsi:type="dcterms:W3CDTF">2016-11-25T20:36:16Z</dcterms:created>
  <dcterms:modified xsi:type="dcterms:W3CDTF">2021-10-08T09:47:46Z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0x010100B8A300BF030A8E48ABB4234BF29EF4E3</vt:lpwstr>
  </property>
</Properties>
</file>