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0"/>
  </p:notesMasterIdLst>
  <p:sldIdLst>
    <p:sldId id="257" r:id="rId5"/>
    <p:sldId id="258" r:id="rId6"/>
    <p:sldId id="263" r:id="rId7"/>
    <p:sldId id="425" r:id="rId8"/>
    <p:sldId id="426" r:id="rId9"/>
    <p:sldId id="328" r:id="rId10"/>
    <p:sldId id="427" r:id="rId11"/>
    <p:sldId id="428" r:id="rId12"/>
    <p:sldId id="429" r:id="rId13"/>
    <p:sldId id="430" r:id="rId14"/>
    <p:sldId id="435" r:id="rId15"/>
    <p:sldId id="436" r:id="rId16"/>
    <p:sldId id="438" r:id="rId17"/>
    <p:sldId id="439" r:id="rId18"/>
    <p:sldId id="440" r:id="rId19"/>
    <p:sldId id="441" r:id="rId20"/>
    <p:sldId id="442" r:id="rId21"/>
    <p:sldId id="444" r:id="rId22"/>
    <p:sldId id="443" r:id="rId23"/>
    <p:sldId id="445" r:id="rId24"/>
    <p:sldId id="437" r:id="rId25"/>
    <p:sldId id="446" r:id="rId26"/>
    <p:sldId id="431" r:id="rId27"/>
    <p:sldId id="432" r:id="rId28"/>
    <p:sldId id="433" r:id="rId29"/>
    <p:sldId id="447" r:id="rId30"/>
    <p:sldId id="448" r:id="rId31"/>
    <p:sldId id="449" r:id="rId32"/>
    <p:sldId id="434" r:id="rId33"/>
    <p:sldId id="450" r:id="rId34"/>
    <p:sldId id="451" r:id="rId35"/>
    <p:sldId id="452" r:id="rId36"/>
    <p:sldId id="453" r:id="rId37"/>
    <p:sldId id="454" r:id="rId38"/>
    <p:sldId id="455" r:id="rId39"/>
    <p:sldId id="456" r:id="rId40"/>
    <p:sldId id="457" r:id="rId41"/>
    <p:sldId id="458" r:id="rId42"/>
    <p:sldId id="459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71" r:id="rId54"/>
    <p:sldId id="472" r:id="rId55"/>
    <p:sldId id="474" r:id="rId56"/>
    <p:sldId id="473" r:id="rId57"/>
    <p:sldId id="475" r:id="rId58"/>
    <p:sldId id="476" r:id="rId5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2336" autoAdjust="0"/>
  </p:normalViewPr>
  <p:slideViewPr>
    <p:cSldViewPr snapToGrid="0">
      <p:cViewPr varScale="1">
        <p:scale>
          <a:sx n="80" d="100"/>
          <a:sy n="80" d="100"/>
        </p:scale>
        <p:origin x="77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3A1F6-236C-4334-9F7F-6EC2317E898F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45DA9E6-CB26-4655-91A6-D27273A6A72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Kde jsme nyní?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9D4556-0D4B-406B-BA00-3BF7BF6E86CC}" type="parTrans" cxnId="{5295E634-227E-49AE-A9A7-D1A3D8599EF2}">
      <dgm:prSet/>
      <dgm:spPr/>
      <dgm:t>
        <a:bodyPr/>
        <a:lstStyle/>
        <a:p>
          <a:endParaRPr lang="en-US"/>
        </a:p>
      </dgm:t>
    </dgm:pt>
    <dgm:pt modelId="{0EB12453-BA82-42ED-848A-7DB9357976D3}" type="sibTrans" cxnId="{5295E634-227E-49AE-A9A7-D1A3D8599EF2}">
      <dgm:prSet/>
      <dgm:spPr/>
      <dgm:t>
        <a:bodyPr/>
        <a:lstStyle/>
        <a:p>
          <a:endParaRPr lang="en-US"/>
        </a:p>
      </dgm:t>
    </dgm:pt>
    <dgm:pt modelId="{9C27F937-9B6A-4C13-B1AB-4D4A00FC0183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 chceme dojít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48A36B58-A0F3-4A5A-8C14-FBA38B4B9AED}" type="parTrans" cxnId="{FE39FC31-81D3-4A33-8524-2E066C94A743}">
      <dgm:prSet/>
      <dgm:spPr/>
      <dgm:t>
        <a:bodyPr/>
        <a:lstStyle/>
        <a:p>
          <a:endParaRPr lang="en-US"/>
        </a:p>
      </dgm:t>
    </dgm:pt>
    <dgm:pt modelId="{48B74D8F-8C09-49D5-9CDC-E9E856A7DC4E}" type="sibTrans" cxnId="{FE39FC31-81D3-4A33-8524-2E066C94A743}">
      <dgm:prSet/>
      <dgm:spPr/>
      <dgm:t>
        <a:bodyPr/>
        <a:lstStyle/>
        <a:p>
          <a:endParaRPr lang="en-US"/>
        </a:p>
      </dgm:t>
    </dgm:pt>
    <dgm:pt modelId="{1AB5FE0D-BC56-4946-813C-04940C06B7B3}">
      <dgm:prSet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0"/>
          <a:r>
            <a: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 se tam chceme dostat</a:t>
          </a:r>
          <a:r>
            <a: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gm:t>
    </dgm:pt>
    <dgm:pt modelId="{823D4844-0259-4DC6-8F9E-97526000C9D5}" type="parTrans" cxnId="{1A51CF1B-F11E-4D4A-B877-9A6A6ECD91ED}">
      <dgm:prSet/>
      <dgm:spPr/>
      <dgm:t>
        <a:bodyPr/>
        <a:lstStyle/>
        <a:p>
          <a:endParaRPr lang="en-US"/>
        </a:p>
      </dgm:t>
    </dgm:pt>
    <dgm:pt modelId="{E0F53A95-7C20-4CD7-9024-DE533966DBAB}" type="sibTrans" cxnId="{1A51CF1B-F11E-4D4A-B877-9A6A6ECD91ED}">
      <dgm:prSet/>
      <dgm:spPr/>
      <dgm:t>
        <a:bodyPr/>
        <a:lstStyle/>
        <a:p>
          <a:endParaRPr lang="en-US"/>
        </a:p>
      </dgm:t>
    </dgm:pt>
    <dgm:pt modelId="{CA919E63-A10B-402E-A820-D17378C8B6AE}" type="pres">
      <dgm:prSet presAssocID="{9CC3A1F6-236C-4334-9F7F-6EC2317E898F}" presName="linear" presStyleCnt="0">
        <dgm:presLayoutVars>
          <dgm:animLvl val="lvl"/>
          <dgm:resizeHandles val="exact"/>
        </dgm:presLayoutVars>
      </dgm:prSet>
      <dgm:spPr/>
    </dgm:pt>
    <dgm:pt modelId="{F2EF1BB4-43AE-45FA-84D5-DF9D52AC56F0}" type="pres">
      <dgm:prSet presAssocID="{445DA9E6-CB26-4655-91A6-D27273A6A72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F0E73C4-D848-4A21-9513-9B8054E2D3A7}" type="pres">
      <dgm:prSet presAssocID="{0EB12453-BA82-42ED-848A-7DB9357976D3}" presName="spacer" presStyleCnt="0"/>
      <dgm:spPr/>
    </dgm:pt>
    <dgm:pt modelId="{F008B158-7209-4BC2-8532-FE7902B46218}" type="pres">
      <dgm:prSet presAssocID="{9C27F937-9B6A-4C13-B1AB-4D4A00FC01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A71D0E9-9A58-47C6-AD2E-9557C99FF87C}" type="pres">
      <dgm:prSet presAssocID="{48B74D8F-8C09-49D5-9CDC-E9E856A7DC4E}" presName="spacer" presStyleCnt="0"/>
      <dgm:spPr/>
    </dgm:pt>
    <dgm:pt modelId="{9F0D56B0-CFBF-43DA-A39F-277035474683}" type="pres">
      <dgm:prSet presAssocID="{1AB5FE0D-BC56-4946-813C-04940C06B7B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A51CF1B-F11E-4D4A-B877-9A6A6ECD91ED}" srcId="{9CC3A1F6-236C-4334-9F7F-6EC2317E898F}" destId="{1AB5FE0D-BC56-4946-813C-04940C06B7B3}" srcOrd="2" destOrd="0" parTransId="{823D4844-0259-4DC6-8F9E-97526000C9D5}" sibTransId="{E0F53A95-7C20-4CD7-9024-DE533966DBAB}"/>
    <dgm:cxn modelId="{A6958121-7509-423B-9735-F76B8F389E46}" type="presOf" srcId="{1AB5FE0D-BC56-4946-813C-04940C06B7B3}" destId="{9F0D56B0-CFBF-43DA-A39F-277035474683}" srcOrd="0" destOrd="0" presId="urn:microsoft.com/office/officeart/2005/8/layout/vList2"/>
    <dgm:cxn modelId="{F9E0D728-3248-4027-8E60-A3BEA8962C45}" type="presOf" srcId="{9C27F937-9B6A-4C13-B1AB-4D4A00FC0183}" destId="{F008B158-7209-4BC2-8532-FE7902B46218}" srcOrd="0" destOrd="0" presId="urn:microsoft.com/office/officeart/2005/8/layout/vList2"/>
    <dgm:cxn modelId="{FE39FC31-81D3-4A33-8524-2E066C94A743}" srcId="{9CC3A1F6-236C-4334-9F7F-6EC2317E898F}" destId="{9C27F937-9B6A-4C13-B1AB-4D4A00FC0183}" srcOrd="1" destOrd="0" parTransId="{48A36B58-A0F3-4A5A-8C14-FBA38B4B9AED}" sibTransId="{48B74D8F-8C09-49D5-9CDC-E9E856A7DC4E}"/>
    <dgm:cxn modelId="{5295E634-227E-49AE-A9A7-D1A3D8599EF2}" srcId="{9CC3A1F6-236C-4334-9F7F-6EC2317E898F}" destId="{445DA9E6-CB26-4655-91A6-D27273A6A72D}" srcOrd="0" destOrd="0" parTransId="{AE9D4556-0D4B-406B-BA00-3BF7BF6E86CC}" sibTransId="{0EB12453-BA82-42ED-848A-7DB9357976D3}"/>
    <dgm:cxn modelId="{F98FC9D6-358F-408E-8EBF-1E33822215D3}" type="presOf" srcId="{9CC3A1F6-236C-4334-9F7F-6EC2317E898F}" destId="{CA919E63-A10B-402E-A820-D17378C8B6AE}" srcOrd="0" destOrd="0" presId="urn:microsoft.com/office/officeart/2005/8/layout/vList2"/>
    <dgm:cxn modelId="{257128FD-10A8-4573-9111-CEAFD3F52202}" type="presOf" srcId="{445DA9E6-CB26-4655-91A6-D27273A6A72D}" destId="{F2EF1BB4-43AE-45FA-84D5-DF9D52AC56F0}" srcOrd="0" destOrd="0" presId="urn:microsoft.com/office/officeart/2005/8/layout/vList2"/>
    <dgm:cxn modelId="{4AB5BB50-7301-46A7-877C-E0725B3FDF27}" type="presParOf" srcId="{CA919E63-A10B-402E-A820-D17378C8B6AE}" destId="{F2EF1BB4-43AE-45FA-84D5-DF9D52AC56F0}" srcOrd="0" destOrd="0" presId="urn:microsoft.com/office/officeart/2005/8/layout/vList2"/>
    <dgm:cxn modelId="{A3E71D79-E444-4D50-A710-98362ADE21D8}" type="presParOf" srcId="{CA919E63-A10B-402E-A820-D17378C8B6AE}" destId="{7F0E73C4-D848-4A21-9513-9B8054E2D3A7}" srcOrd="1" destOrd="0" presId="urn:microsoft.com/office/officeart/2005/8/layout/vList2"/>
    <dgm:cxn modelId="{3E59A483-9FD1-4D7B-8A7E-C3F388B6D984}" type="presParOf" srcId="{CA919E63-A10B-402E-A820-D17378C8B6AE}" destId="{F008B158-7209-4BC2-8532-FE7902B46218}" srcOrd="2" destOrd="0" presId="urn:microsoft.com/office/officeart/2005/8/layout/vList2"/>
    <dgm:cxn modelId="{64AC73CF-DE63-4B56-A591-0C8503C02273}" type="presParOf" srcId="{CA919E63-A10B-402E-A820-D17378C8B6AE}" destId="{9A71D0E9-9A58-47C6-AD2E-9557C99FF87C}" srcOrd="3" destOrd="0" presId="urn:microsoft.com/office/officeart/2005/8/layout/vList2"/>
    <dgm:cxn modelId="{7D5777EC-689E-475A-A533-637C9354CFB5}" type="presParOf" srcId="{CA919E63-A10B-402E-A820-D17378C8B6AE}" destId="{9F0D56B0-CFBF-43DA-A39F-2770354746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F1BB4-43AE-45FA-84D5-DF9D52AC56F0}">
      <dsp:nvSpPr>
        <dsp:cNvPr id="0" name=""/>
        <dsp:cNvSpPr/>
      </dsp:nvSpPr>
      <dsp:spPr>
        <a:xfrm>
          <a:off x="0" y="250581"/>
          <a:ext cx="8229600" cy="121680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Kde jsme nyní?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399" y="309980"/>
        <a:ext cx="8110802" cy="1098002"/>
      </dsp:txXfrm>
    </dsp:sp>
    <dsp:sp modelId="{F008B158-7209-4BC2-8532-FE7902B46218}">
      <dsp:nvSpPr>
        <dsp:cNvPr id="0" name=""/>
        <dsp:cNvSpPr/>
      </dsp:nvSpPr>
      <dsp:spPr>
        <a:xfrm>
          <a:off x="0" y="1654581"/>
          <a:ext cx="8229600" cy="1216800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Kam chceme dojít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59399" y="1713980"/>
        <a:ext cx="8110802" cy="1098002"/>
      </dsp:txXfrm>
    </dsp:sp>
    <dsp:sp modelId="{9F0D56B0-CFBF-43DA-A39F-277035474683}">
      <dsp:nvSpPr>
        <dsp:cNvPr id="0" name=""/>
        <dsp:cNvSpPr/>
      </dsp:nvSpPr>
      <dsp:spPr>
        <a:xfrm>
          <a:off x="0" y="3058581"/>
          <a:ext cx="8229600" cy="1216800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Jak se tam chceme dostat</a:t>
          </a:r>
          <a:r>
            <a:rPr lang="en-US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</a:p>
      </dsp:txBody>
      <dsp:txXfrm>
        <a:off x="59399" y="3117980"/>
        <a:ext cx="81108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BA824-12C1-4D2A-8701-A8D9592850D3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5905E-F08C-4E22-BC16-58B332AD27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2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600" y="750888"/>
            <a:ext cx="6594475" cy="3709987"/>
          </a:xfrm>
          <a:ln cap="flat"/>
        </p:spPr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870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7D66D30-E848-4F4C-BEA3-2C4890D87AF8}" type="slidenum">
              <a:rPr lang="en-US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49</a:t>
            </a:fld>
            <a:endParaRPr lang="en-US" altLang="cs-CZ" sz="1200" b="0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351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69EF656E-2871-47AC-9F30-CE0601FEAF83}" type="slidenum">
              <a:rPr lang="en-US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26</a:t>
            </a:fld>
            <a:endParaRPr lang="en-US" altLang="cs-CZ" sz="1200" b="0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672" y="369211"/>
            <a:ext cx="5793275" cy="757117"/>
          </a:xfrm>
          <a:noFill/>
        </p:spPr>
        <p:txBody>
          <a:bodyPr/>
          <a:lstStyle/>
          <a:p>
            <a:pPr eaLnBrk="1" hangingPunct="1"/>
            <a:r>
              <a:rPr lang="en-US" altLang="ko-KR" dirty="0">
                <a:latin typeface="Times New Roman" pitchFamily="18" charset="0"/>
                <a:ea typeface="Batang" pitchFamily="18" charset="-127"/>
              </a:rPr>
              <a:t> </a:t>
            </a:r>
          </a:p>
          <a:p>
            <a:pPr eaLnBrk="1" hangingPunct="1"/>
            <a:endParaRPr lang="en-US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63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72E56B6E-FB52-4B60-9918-2645D2DA06AC}" type="slidenum">
              <a:rPr lang="en-US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28</a:t>
            </a:fld>
            <a:endParaRPr lang="en-US" altLang="cs-CZ" sz="1200" b="0" dirty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63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76A4C-BD09-4B8A-9132-6346B81EF6B8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174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 pitchFamily="34" charset="-128"/>
              </a:rPr>
              <a:t>These are three important questions to answer in developing a strategic plan:</a:t>
            </a:r>
          </a:p>
          <a:p>
            <a:r>
              <a:rPr lang="en-US" dirty="0">
                <a:ea typeface="ＭＳ Ｐゴシック" pitchFamily="34" charset="-128"/>
              </a:rPr>
              <a:t>Where are we now?</a:t>
            </a:r>
          </a:p>
          <a:p>
            <a:r>
              <a:rPr lang="en-US" dirty="0">
                <a:ea typeface="ＭＳ Ｐゴシック" pitchFamily="34" charset="-128"/>
              </a:rPr>
              <a:t>Where do we want to go?</a:t>
            </a:r>
          </a:p>
          <a:p>
            <a:r>
              <a:rPr lang="en-US" dirty="0">
                <a:ea typeface="ＭＳ Ｐゴシック" pitchFamily="34" charset="-128"/>
              </a:rPr>
              <a:t>How are we going to get there?</a:t>
            </a:r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0354C077-C26C-4688-B01D-19605496665F}" type="slidenum">
              <a:rPr lang="en-US" smtClean="0"/>
              <a:pPr eaLnBrk="1" hangingPunct="1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2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6868E-8D0C-4C80-BFEC-E9637E9B0DD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75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B8CBF326-84F0-4968-B62A-DB8E6DD62DD1}" type="slidenum">
              <a:rPr lang="en-US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47</a:t>
            </a:fld>
            <a:endParaRPr lang="en-US" altLang="cs-CZ" sz="1200" b="0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25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lnSpc>
                <a:spcPct val="90000"/>
              </a:lnSpc>
              <a:spcBef>
                <a:spcPct val="30000"/>
              </a:spcBef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fld id="{0C2B1E85-D91D-4896-9B09-DE2A4F05667A}" type="slidenum">
              <a:rPr lang="en-US" altLang="cs-CZ" sz="1200" b="0" smtClean="0"/>
              <a:pPr>
                <a:lnSpc>
                  <a:spcPct val="100000"/>
                </a:lnSpc>
                <a:spcBef>
                  <a:spcPct val="0"/>
                </a:spcBef>
              </a:pPr>
              <a:t>48</a:t>
            </a:fld>
            <a:endParaRPr lang="en-US" altLang="cs-CZ" sz="1200" b="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04800" indent="-304800" eaLnBrk="1" hangingPunct="1"/>
            <a:endParaRPr lang="cs-CZ" alt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6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16" y="374652"/>
            <a:ext cx="11726984" cy="288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66079" y="1298577"/>
            <a:ext cx="5769707" cy="12223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23355" y="1298575"/>
            <a:ext cx="5769708" cy="534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23355" y="1985965"/>
            <a:ext cx="5769708" cy="5349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oc id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96261-8634-4541-88B2-1D91AF35CE6D}" type="slidenum">
              <a:rPr lang="en-US" altLang="cs-CZ"/>
              <a:pPr>
                <a:defRPr/>
              </a:pPr>
              <a:t>‹#›</a:t>
            </a:fld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673881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08.10.2021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slideLayout" Target="../slideLayouts/slideLayout13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1.png"/><Relationship Id="rId2" Type="http://schemas.openxmlformats.org/officeDocument/2006/relationships/tags" Target="../tags/tag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notesSlide" Target="../notesSlides/notesSlid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36992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br>
              <a:rPr lang="cs-CZ" sz="5400" dirty="0"/>
            </a:br>
            <a:br>
              <a:rPr lang="cs-CZ" sz="5400"/>
            </a:br>
            <a:r>
              <a:rPr lang="cs-CZ" sz="4000" b="1"/>
              <a:t>Modely procesu tvorby strategií</a:t>
            </a:r>
            <a:endParaRPr lang="cs-CZ" sz="4000" b="1" dirty="0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274729" y="4965171"/>
            <a:ext cx="2688299" cy="84507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Metody strategického řízení</a:t>
            </a:r>
          </a:p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  <a:p>
            <a:pPr algn="r"/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477" y="1309048"/>
            <a:ext cx="11572405" cy="554895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Strategické plánování (1973-1980)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/>
              <a:t>Ohrožení podniků z vnějšku</a:t>
            </a:r>
          </a:p>
          <a:p>
            <a:pPr lvl="0"/>
            <a:r>
              <a:rPr lang="cs-CZ" sz="2400" b="1" dirty="0"/>
              <a:t>Konec diskontinuity</a:t>
            </a:r>
          </a:p>
          <a:p>
            <a:pPr lvl="0"/>
            <a:r>
              <a:rPr lang="cs-CZ" sz="2400" b="1" u="sng" dirty="0">
                <a:solidFill>
                  <a:schemeClr val="bg1"/>
                </a:solidFill>
              </a:rPr>
              <a:t>Důsledky diskontinuity</a:t>
            </a:r>
            <a:r>
              <a:rPr lang="cs-CZ" sz="2400" b="1" dirty="0">
                <a:solidFill>
                  <a:schemeClr val="bg1"/>
                </a:solidFill>
              </a:rPr>
              <a:t>:</a:t>
            </a:r>
          </a:p>
          <a:p>
            <a:pPr lvl="1"/>
            <a:r>
              <a:rPr lang="cs-CZ" b="1" dirty="0"/>
              <a:t>Nemožnost plánování na základě minulosti a prognózy budoucnosti,</a:t>
            </a:r>
          </a:p>
          <a:p>
            <a:pPr lvl="0"/>
            <a:r>
              <a:rPr lang="cs-CZ" sz="2400" b="1" dirty="0">
                <a:solidFill>
                  <a:schemeClr val="bg1"/>
                </a:solidFill>
              </a:rPr>
              <a:t>Na podporu strategického plánování byl zájem zaměřen na:</a:t>
            </a:r>
          </a:p>
          <a:p>
            <a:pPr lvl="1"/>
            <a:r>
              <a:rPr lang="cs-CZ" b="1" dirty="0"/>
              <a:t>Analýza budoucích příležitostí a rizik (výhledová analýza) + analýza okolí (konkurenční analýza) + analýza vlastních silných a slabých stránek + odvození strategie na základě portfoliových analýz</a:t>
            </a:r>
          </a:p>
          <a:p>
            <a:pPr lvl="1"/>
            <a:r>
              <a:rPr lang="cs-CZ" b="1" dirty="0"/>
              <a:t>Zkoumání podnikových krizí (koncepce rychlé identifikace nebezpečí a adekvátní reakce na něj)</a:t>
            </a:r>
          </a:p>
          <a:p>
            <a:pPr lvl="1"/>
            <a:r>
              <a:rPr lang="cs-CZ" b="1" dirty="0"/>
              <a:t>Portfoliové analýzy</a:t>
            </a:r>
          </a:p>
          <a:p>
            <a:pPr lvl="1"/>
            <a:r>
              <a:rPr lang="cs-CZ" b="1" dirty="0"/>
              <a:t>Analýzy scénářů</a:t>
            </a:r>
          </a:p>
          <a:p>
            <a:pPr lvl="1"/>
            <a:r>
              <a:rPr lang="cs-CZ" b="1" dirty="0"/>
              <a:t>Koncepci zkušenostní křivky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10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41618" y="139242"/>
            <a:ext cx="8229600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>
                <a:solidFill>
                  <a:srgbClr val="008080"/>
                </a:solidFill>
              </a:rPr>
              <a:t>2. Vývoj strategického myšlení a plánování</a:t>
            </a:r>
            <a:endParaRPr lang="cs-CZ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032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62" y="1192416"/>
            <a:ext cx="11946971" cy="56655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Strategické řízení I. (1980-1995)</a:t>
            </a:r>
            <a:endParaRPr lang="cs-CZ" sz="4000" dirty="0">
              <a:solidFill>
                <a:schemeClr val="bg1"/>
              </a:solidFill>
            </a:endParaRP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Reakce na:</a:t>
            </a:r>
            <a:endParaRPr lang="cs-CZ" sz="4000" b="1" dirty="0">
              <a:solidFill>
                <a:schemeClr val="bg1"/>
              </a:solidFill>
            </a:endParaRPr>
          </a:p>
          <a:p>
            <a:pPr lvl="1"/>
            <a:r>
              <a:rPr lang="cs-CZ" b="1" dirty="0"/>
              <a:t>Zvyšující se globalizaci</a:t>
            </a:r>
            <a:endParaRPr lang="cs-CZ" sz="3600" b="1" dirty="0"/>
          </a:p>
          <a:p>
            <a:pPr lvl="1"/>
            <a:r>
              <a:rPr lang="cs-CZ" b="1" dirty="0"/>
              <a:t>Posilování pozice zákazníků</a:t>
            </a:r>
            <a:endParaRPr lang="cs-CZ" sz="3600" b="1" dirty="0"/>
          </a:p>
          <a:p>
            <a:pPr lvl="0"/>
            <a:r>
              <a:rPr lang="cs-CZ" b="1" dirty="0">
                <a:solidFill>
                  <a:schemeClr val="bg1"/>
                </a:solidFill>
              </a:rPr>
              <a:t>Nové požadavky na podniky:</a:t>
            </a:r>
            <a:endParaRPr lang="cs-CZ" sz="4000" b="1" dirty="0">
              <a:solidFill>
                <a:schemeClr val="bg1"/>
              </a:solidFill>
            </a:endParaRPr>
          </a:p>
          <a:p>
            <a:pPr lvl="1"/>
            <a:r>
              <a:rPr lang="cs-CZ" b="1" dirty="0"/>
              <a:t>Zvyšování inovační schopnosti</a:t>
            </a:r>
            <a:endParaRPr lang="cs-CZ" sz="3600" b="1" dirty="0"/>
          </a:p>
          <a:p>
            <a:pPr lvl="1"/>
            <a:r>
              <a:rPr lang="cs-CZ" b="1" dirty="0"/>
              <a:t>Schopnosti přizpůsobení se zákazníkům („Podnik řízený zákazníkem“)</a:t>
            </a:r>
            <a:endParaRPr lang="cs-CZ" sz="3600" b="1" dirty="0"/>
          </a:p>
          <a:p>
            <a:pPr lvl="1"/>
            <a:r>
              <a:rPr lang="cs-CZ" b="1" dirty="0"/>
              <a:t>Brát ohled na tzv. soft facto – sociální a společenské aspekty zájmových skupin (</a:t>
            </a:r>
            <a:r>
              <a:rPr lang="cs-CZ" b="1" dirty="0" err="1"/>
              <a:t>stakeholders</a:t>
            </a:r>
            <a:r>
              <a:rPr lang="cs-CZ" b="1" dirty="0"/>
              <a:t>)</a:t>
            </a:r>
            <a:endParaRPr lang="cs-CZ" sz="3600" b="1" dirty="0"/>
          </a:p>
          <a:p>
            <a:pPr lvl="0"/>
            <a:r>
              <a:rPr lang="cs-CZ" sz="2400" b="1" dirty="0"/>
              <a:t>Japonské systémy řízení (kroužky kvality, TQM)</a:t>
            </a:r>
          </a:p>
          <a:p>
            <a:pPr lvl="0"/>
            <a:r>
              <a:rPr lang="cs-CZ" sz="2400" b="1" dirty="0"/>
              <a:t>Podniková kultura</a:t>
            </a:r>
          </a:p>
          <a:p>
            <a:pPr lvl="0"/>
            <a:r>
              <a:rPr lang="cs-CZ" sz="2400" b="1" dirty="0"/>
              <a:t>Mezipodnikové struktury, koncentrace podniků</a:t>
            </a:r>
          </a:p>
          <a:p>
            <a:pPr lvl="0"/>
            <a:r>
              <a:rPr lang="cs-CZ" sz="2400" b="1" dirty="0"/>
              <a:t>Rychlý rozvoj komunikačních a informačních technologií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11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341618" y="139242"/>
            <a:ext cx="8229600" cy="805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>
                <a:solidFill>
                  <a:srgbClr val="008080"/>
                </a:solidFill>
              </a:rPr>
              <a:t>2. Vývoj strategického myšlení a plánování</a:t>
            </a:r>
            <a:endParaRPr lang="cs-CZ" sz="32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6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4978" y="2511551"/>
            <a:ext cx="10424487" cy="32296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Strategické řízení II. (1995 - ?) </a:t>
            </a:r>
            <a:endParaRPr lang="cs-CZ" dirty="0">
              <a:solidFill>
                <a:schemeClr val="bg1"/>
              </a:solidFill>
            </a:endParaRPr>
          </a:p>
          <a:p>
            <a:pPr lvl="0"/>
            <a:r>
              <a:rPr lang="cs-CZ" b="1" dirty="0"/>
              <a:t>Nové pojmy pro konkurenci</a:t>
            </a:r>
          </a:p>
          <a:p>
            <a:pPr lvl="0"/>
            <a:r>
              <a:rPr lang="cs-CZ" b="1" dirty="0">
                <a:solidFill>
                  <a:schemeClr val="bg1"/>
                </a:solidFill>
              </a:rPr>
              <a:t>KONKURENČNÍ VÝHODA</a:t>
            </a:r>
          </a:p>
          <a:p>
            <a:pPr lvl="0"/>
            <a:r>
              <a:rPr lang="cs-CZ" b="1" dirty="0"/>
              <a:t>Tlak na inovace</a:t>
            </a:r>
          </a:p>
          <a:p>
            <a:pPr lvl="0"/>
            <a:r>
              <a:rPr lang="cs-CZ" b="1" dirty="0"/>
              <a:t>Selhávání dosavadních strategických modelů</a:t>
            </a:r>
          </a:p>
          <a:p>
            <a:pPr lvl="0"/>
            <a:r>
              <a:rPr lang="cs-CZ" b="1" dirty="0"/>
              <a:t>Zpochybňování analytických postupů a </a:t>
            </a:r>
            <a:r>
              <a:rPr lang="cs-CZ" b="1" dirty="0" err="1"/>
              <a:t>org</a:t>
            </a:r>
            <a:r>
              <a:rPr lang="cs-CZ" b="1" dirty="0"/>
              <a:t>. struktur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12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81461" y="996286"/>
            <a:ext cx="8229600" cy="805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008080"/>
                </a:solidFill>
              </a:rPr>
              <a:t>2. Vývoj strategického myšlení a plánování</a:t>
            </a:r>
          </a:p>
        </p:txBody>
      </p:sp>
    </p:spTree>
    <p:extLst>
      <p:ext uri="{BB962C8B-B14F-4D97-AF65-F5344CB8AC3E}">
        <p14:creationId xmlns:p14="http://schemas.microsoft.com/office/powerpoint/2010/main" val="319129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1869" y="258764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/>
              <a:t>Etapy vývoje strategického managementu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13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1628799"/>
            <a:ext cx="9657951" cy="4972025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5" name="TextovéPole 4"/>
          <p:cNvSpPr txBox="1"/>
          <p:nvPr/>
        </p:nvSpPr>
        <p:spPr>
          <a:xfrm>
            <a:off x="2063552" y="6453337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Fotr et al. 2012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4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479" y="260990"/>
            <a:ext cx="9416321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Etapy vývoje strategického managementu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14</a:t>
            </a:fld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79" y="1628800"/>
            <a:ext cx="9657497" cy="4506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237313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Fotr et al. 2012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0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320790" cy="7627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Významné osobnosti strategického managementu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15</a:t>
            </a:fld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36" y="1191224"/>
            <a:ext cx="9837379" cy="51017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8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60990"/>
            <a:ext cx="8229600" cy="70609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Významné osobnosti strategického managementu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16</a:t>
            </a:fld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7" y="1052737"/>
            <a:ext cx="9729875" cy="561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17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8997" y="274638"/>
            <a:ext cx="8959491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/>
              <a:t>3. Preskriptivní a emergentní přístup ke strategii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bg1"/>
                </a:solidFill>
              </a:rPr>
              <a:t>Dva přístupy ke tvorbě strategie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1. Plánovaná (zamýšlená, </a:t>
            </a:r>
            <a:r>
              <a:rPr lang="cs-CZ" b="1" dirty="0">
                <a:solidFill>
                  <a:schemeClr val="bg1"/>
                </a:solidFill>
              </a:rPr>
              <a:t>preskriptivní</a:t>
            </a:r>
            <a:r>
              <a:rPr lang="cs-CZ" b="1" dirty="0"/>
              <a:t>) strategie</a:t>
            </a:r>
          </a:p>
          <a:p>
            <a:pPr lvl="1"/>
            <a:r>
              <a:rPr lang="cs-CZ" b="1" dirty="0"/>
              <a:t>Vytváří se v procesu dlouhodobé přípravy</a:t>
            </a:r>
          </a:p>
          <a:p>
            <a:pPr lvl="1"/>
            <a:endParaRPr lang="cs-CZ" b="1" dirty="0"/>
          </a:p>
          <a:p>
            <a:pPr marL="0" indent="0">
              <a:buNone/>
            </a:pPr>
            <a:r>
              <a:rPr lang="cs-CZ" b="1" dirty="0"/>
              <a:t>2.Náhlá (vznikající, vynořující se,</a:t>
            </a:r>
            <a:r>
              <a:rPr lang="cs-CZ" b="1" dirty="0">
                <a:solidFill>
                  <a:schemeClr val="bg1"/>
                </a:solidFill>
              </a:rPr>
              <a:t> emergentní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/>
              <a:t>   strategie</a:t>
            </a:r>
          </a:p>
          <a:p>
            <a:pPr lvl="1"/>
            <a:r>
              <a:rPr lang="cs-CZ" b="1" dirty="0"/>
              <a:t>Objevuje se náhle jako reakce na měnící se podmínky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17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84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5112"/>
            <a:ext cx="8050967" cy="101647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Zamýšlená a realizovaná strategie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18</a:t>
            </a:fld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1701251">
            <a:off x="2177158" y="1867500"/>
            <a:ext cx="2077045" cy="1003108"/>
          </a:xfrm>
          <a:prstGeom prst="rightArrow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Zamýšlená strategie</a:t>
            </a:r>
          </a:p>
        </p:txBody>
      </p:sp>
      <p:sp>
        <p:nvSpPr>
          <p:cNvPr id="6" name="Šipka doprava 5"/>
          <p:cNvSpPr/>
          <p:nvPr/>
        </p:nvSpPr>
        <p:spPr>
          <a:xfrm rot="1327127">
            <a:off x="4266639" y="2993763"/>
            <a:ext cx="2952328" cy="659637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Promyšlená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b="1" dirty="0">
                <a:solidFill>
                  <a:schemeClr val="bg1"/>
                </a:solidFill>
              </a:rPr>
              <a:t>strategie</a:t>
            </a:r>
          </a:p>
        </p:txBody>
      </p:sp>
      <p:sp>
        <p:nvSpPr>
          <p:cNvPr id="7" name="Dvojitá šipka 6"/>
          <p:cNvSpPr/>
          <p:nvPr/>
        </p:nvSpPr>
        <p:spPr>
          <a:xfrm rot="21364598">
            <a:off x="7564049" y="3893138"/>
            <a:ext cx="2397263" cy="811517"/>
          </a:xfrm>
          <a:prstGeom prst="chevron">
            <a:avLst>
              <a:gd name="adj" fmla="val 48172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FFFF00"/>
                </a:solidFill>
              </a:rPr>
              <a:t>Realizovaná strategie</a:t>
            </a:r>
          </a:p>
        </p:txBody>
      </p:sp>
      <p:sp>
        <p:nvSpPr>
          <p:cNvPr id="8" name="Zahnutá šipka doleva 7"/>
          <p:cNvSpPr/>
          <p:nvPr/>
        </p:nvSpPr>
        <p:spPr>
          <a:xfrm>
            <a:off x="3437424" y="3140969"/>
            <a:ext cx="581784" cy="1501463"/>
          </a:xfrm>
          <a:prstGeom prst="curved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063552" y="4182236"/>
            <a:ext cx="122413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Nerealizovaná strategie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987234" y="5304034"/>
            <a:ext cx="1568446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Vynořující se strategie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835860" y="5165576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V="1">
            <a:off x="4951022" y="5344861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V="1">
            <a:off x="4951022" y="5534000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V="1">
            <a:off x="5948036" y="4997655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6048652" y="5232662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6680262" y="4949552"/>
            <a:ext cx="864096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9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027" y="618573"/>
            <a:ext cx="8959491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Ad 1) Preskriptivní (plánovaná)definice strategického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395252"/>
            <a:ext cx="10515600" cy="297122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b="1" dirty="0">
                <a:solidFill>
                  <a:schemeClr val="bg1"/>
                </a:solidFill>
              </a:rPr>
              <a:t>Neexistuje univerzální definice.</a:t>
            </a:r>
            <a:endParaRPr lang="en-GB" b="1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cs-CZ" dirty="0"/>
              <a:t>Př.: „</a:t>
            </a:r>
            <a:r>
              <a:rPr lang="en-GB" b="1" dirty="0"/>
              <a:t>Strategic</a:t>
            </a:r>
            <a:r>
              <a:rPr lang="cs-CZ" b="1" dirty="0" err="1"/>
              <a:t>ký</a:t>
            </a:r>
            <a:r>
              <a:rPr lang="en-GB" b="1" dirty="0"/>
              <a:t> management </a:t>
            </a:r>
            <a:r>
              <a:rPr lang="cs-CZ" b="1" dirty="0"/>
              <a:t>je model </a:t>
            </a:r>
            <a:r>
              <a:rPr lang="cs-CZ" b="1" dirty="0">
                <a:solidFill>
                  <a:schemeClr val="bg1"/>
                </a:solidFill>
              </a:rPr>
              <a:t>plánovaných</a:t>
            </a:r>
            <a:r>
              <a:rPr lang="cs-CZ" b="1" dirty="0"/>
              <a:t> hlavních cílů a záměrů  a základních politik pro dosahování těchto cílů a záměrů sestavený tak, aby bylo možné definovat, jaká je  oblast podnikání organizace (business) nebo by měla být a jakou organizací je nebo by měla být“.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19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6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92931" y="1539647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dirty="0">
                <a:solidFill>
                  <a:schemeClr val="bg1"/>
                </a:solidFill>
                <a:latin typeface="Arial" charset="0"/>
              </a:rPr>
              <a:t>Modely procesů tvorby strategií</a:t>
            </a:r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2603720"/>
            <a:ext cx="3847332" cy="1728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/>
              <a:t>Cílem kapitoly je proces a modely strategického řízení,  vztah strategie a konkurenční výhody</a:t>
            </a: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20</a:t>
            </a:fld>
            <a:endParaRPr lang="cs-CZ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90210" y="389338"/>
            <a:ext cx="9100279" cy="1143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dirty="0">
                <a:solidFill>
                  <a:srgbClr val="008080"/>
                </a:solidFill>
              </a:rPr>
              <a:t>Ad1)Postup přípravy zamýšlené (preskriptivní) strategie</a:t>
            </a:r>
            <a:endParaRPr lang="en-GB" dirty="0">
              <a:solidFill>
                <a:srgbClr val="008080"/>
              </a:solidFill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443163" y="20637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5340350" y="32829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663950" y="32829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444750" y="43497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62201" y="2500314"/>
            <a:ext cx="1370013" cy="33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cs-CZ" sz="1600" b="1" dirty="0"/>
              <a:t>Prostředí</a:t>
            </a:r>
            <a:endParaRPr lang="en-GB" sz="16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08303" y="4807259"/>
            <a:ext cx="726995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1600" b="1" dirty="0"/>
              <a:t>Zdroje</a:t>
            </a:r>
            <a:endParaRPr lang="en-GB" sz="16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21113" y="3719514"/>
            <a:ext cx="556244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cs-CZ" sz="1600" b="1" dirty="0"/>
              <a:t>Účel</a:t>
            </a:r>
            <a:endParaRPr lang="en-GB" sz="1600" b="1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7169150" y="33591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340350" y="18351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40350" y="4730750"/>
            <a:ext cx="1206500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65731" y="2268128"/>
            <a:ext cx="923715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1600" b="1" dirty="0"/>
              <a:t>Možnost</a:t>
            </a:r>
            <a:endParaRPr lang="en-GB" sz="1600" b="1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508626" y="3719514"/>
            <a:ext cx="923715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1600" b="1" dirty="0"/>
              <a:t>Možnost</a:t>
            </a:r>
            <a:endParaRPr lang="en-GB" sz="1600" b="1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462589" y="5167314"/>
            <a:ext cx="962025" cy="33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r>
              <a:rPr lang="cs-CZ" sz="1600" b="1" dirty="0"/>
              <a:t>Možnost</a:t>
            </a:r>
            <a:endParaRPr lang="en-GB" sz="1600" b="1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7316789" y="3795714"/>
            <a:ext cx="911225" cy="333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r>
              <a:rPr lang="cs-CZ" sz="1600" b="1" dirty="0"/>
              <a:t>Výběr</a:t>
            </a:r>
            <a:endParaRPr lang="en-GB" sz="1600" b="1" dirty="0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845550" y="3359150"/>
            <a:ext cx="1642939" cy="1206500"/>
          </a:xfrm>
          <a:prstGeom prst="ellipse">
            <a:avLst/>
          </a:prstGeom>
          <a:solidFill>
            <a:srgbClr val="00B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8951914" y="3795714"/>
            <a:ext cx="1536575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r>
              <a:rPr lang="cs-CZ" sz="1600" b="1" dirty="0"/>
              <a:t>Implementace</a:t>
            </a:r>
            <a:endParaRPr lang="en-GB" sz="1600" b="1" dirty="0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19320000">
            <a:off x="4578350" y="29019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>
            <a:off x="4730750" y="37401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auto">
          <a:xfrm rot="2340000">
            <a:off x="4578350" y="46545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8235950" y="38163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6483350" y="38163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 rot="2400000">
            <a:off x="3282950" y="32067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 rot="19380000">
            <a:off x="3435350" y="43497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 rot="1800000">
            <a:off x="6483350" y="29019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9560000">
            <a:off x="6559550" y="4730750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F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648200" y="6096001"/>
            <a:ext cx="1909050" cy="33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1600" dirty="0">
                <a:latin typeface="Arial" charset="0"/>
              </a:rPr>
              <a:t>A i více možností</a:t>
            </a:r>
            <a:r>
              <a:rPr lang="en-GB" sz="1600" dirty="0">
                <a:latin typeface="Arial" charset="0"/>
              </a:rPr>
              <a:t>...</a:t>
            </a: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7185025" y="4652964"/>
            <a:ext cx="3111500" cy="2098611"/>
          </a:xfrm>
          <a:prstGeom prst="roundRect">
            <a:avLst>
              <a:gd name="adj" fmla="val 12486"/>
            </a:avLst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7303444" y="4722814"/>
            <a:ext cx="2748607" cy="202876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>
              <a:tabLst>
                <a:tab pos="212725" algn="l"/>
              </a:tabLst>
            </a:pPr>
            <a:r>
              <a:rPr lang="cs-CZ" b="1" dirty="0">
                <a:latin typeface="Arial" charset="0"/>
              </a:rPr>
              <a:t>Preskriptivní teorie jsou založeny na:</a:t>
            </a:r>
            <a:endParaRPr lang="en-GB" b="1" dirty="0">
              <a:latin typeface="Arial" charset="0"/>
            </a:endParaRPr>
          </a:p>
          <a:p>
            <a:pPr>
              <a:buSzPct val="100000"/>
              <a:buFontTx/>
              <a:buChar char="•"/>
              <a:tabLst>
                <a:tab pos="212725" algn="l"/>
              </a:tabLst>
            </a:pPr>
            <a:r>
              <a:rPr lang="en-GB" b="1" dirty="0">
                <a:latin typeface="Arial" charset="0"/>
              </a:rPr>
              <a:t>	</a:t>
            </a:r>
            <a:r>
              <a:rPr lang="cs-CZ" b="1" dirty="0">
                <a:latin typeface="Arial" charset="0"/>
              </a:rPr>
              <a:t>Konkurenci</a:t>
            </a:r>
            <a:endParaRPr lang="en-GB" b="1" dirty="0">
              <a:latin typeface="Arial" charset="0"/>
            </a:endParaRPr>
          </a:p>
          <a:p>
            <a:pPr>
              <a:buSzPct val="100000"/>
              <a:buFontTx/>
              <a:buChar char="•"/>
              <a:tabLst>
                <a:tab pos="212725" algn="l"/>
              </a:tabLst>
            </a:pPr>
            <a:r>
              <a:rPr lang="en-GB" b="1" dirty="0">
                <a:latin typeface="Arial" charset="0"/>
              </a:rPr>
              <a:t>	</a:t>
            </a:r>
            <a:r>
              <a:rPr lang="cs-CZ" b="1" dirty="0">
                <a:latin typeface="Arial" charset="0"/>
              </a:rPr>
              <a:t>Zdrojích</a:t>
            </a:r>
            <a:endParaRPr lang="en-GB" b="1" dirty="0">
              <a:latin typeface="Arial" charset="0"/>
            </a:endParaRPr>
          </a:p>
          <a:p>
            <a:pPr>
              <a:buSzPct val="100000"/>
              <a:buFontTx/>
              <a:buChar char="•"/>
              <a:tabLst>
                <a:tab pos="212725" algn="l"/>
              </a:tabLst>
            </a:pPr>
            <a:r>
              <a:rPr lang="en-GB" b="1" dirty="0">
                <a:latin typeface="Arial" charset="0"/>
              </a:rPr>
              <a:t>	</a:t>
            </a:r>
            <a:r>
              <a:rPr lang="cs-CZ" b="1" dirty="0">
                <a:latin typeface="Arial" charset="0"/>
              </a:rPr>
              <a:t>Teorii her</a:t>
            </a:r>
            <a:endParaRPr lang="en-GB" b="1" dirty="0">
              <a:latin typeface="Arial" charset="0"/>
            </a:endParaRPr>
          </a:p>
          <a:p>
            <a:pPr marL="266700" indent="-266700">
              <a:buSzPct val="100000"/>
              <a:buFontTx/>
              <a:buChar char="•"/>
              <a:tabLst>
                <a:tab pos="212725" algn="l"/>
                <a:tab pos="355600" algn="l"/>
              </a:tabLst>
            </a:pPr>
            <a:r>
              <a:rPr lang="cs-CZ" b="1" dirty="0">
                <a:latin typeface="Arial" charset="0"/>
              </a:rPr>
              <a:t>Spolupráci a teorii   sítí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32" name="Text Box 32"/>
          <p:cNvSpPr txBox="1">
            <a:spLocks noChangeArrowheads="1"/>
          </p:cNvSpPr>
          <p:nvPr/>
        </p:nvSpPr>
        <p:spPr bwMode="auto">
          <a:xfrm>
            <a:off x="1676400" y="5638801"/>
            <a:ext cx="2590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 dirty="0"/>
              <a:t>See: Richard Lynch, </a:t>
            </a:r>
            <a:r>
              <a:rPr lang="en-GB" sz="1200" b="1" i="1" dirty="0"/>
              <a:t>Strategic Management</a:t>
            </a:r>
            <a:r>
              <a:rPr lang="en-GB" sz="1200" b="1" dirty="0"/>
              <a:t>, 6</a:t>
            </a:r>
            <a:r>
              <a:rPr lang="en-GB" sz="1200" b="1" baseline="30000" dirty="0"/>
              <a:t>th</a:t>
            </a:r>
            <a:r>
              <a:rPr lang="en-GB" sz="1200" b="1" dirty="0"/>
              <a:t> Edition, Ch 2</a:t>
            </a:r>
          </a:p>
        </p:txBody>
      </p:sp>
      <p:pic>
        <p:nvPicPr>
          <p:cNvPr id="33" name="Obrázek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3" y="404734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7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9313" y="2916285"/>
            <a:ext cx="10424487" cy="242021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cs-CZ" b="1" dirty="0">
                <a:solidFill>
                  <a:schemeClr val="bg1"/>
                </a:solidFill>
              </a:rPr>
              <a:t>Neexistuje univerzální definice.</a:t>
            </a:r>
            <a:endParaRPr lang="en-GB" b="1" dirty="0">
              <a:solidFill>
                <a:schemeClr val="bg1"/>
              </a:solidFill>
            </a:endParaRPr>
          </a:p>
          <a:p>
            <a:pPr>
              <a:buClr>
                <a:schemeClr val="tx2"/>
              </a:buClr>
            </a:pPr>
            <a:r>
              <a:rPr lang="cs-CZ" b="1" dirty="0"/>
              <a:t>Např.: „</a:t>
            </a:r>
            <a:r>
              <a:rPr lang="en-GB" b="1" dirty="0">
                <a:cs typeface="Times New Roman" pitchFamily="18" charset="0"/>
              </a:rPr>
              <a:t>Strategic</a:t>
            </a:r>
            <a:r>
              <a:rPr lang="cs-CZ" b="1" dirty="0" err="1">
                <a:cs typeface="Times New Roman" pitchFamily="18" charset="0"/>
              </a:rPr>
              <a:t>ký</a:t>
            </a:r>
            <a:r>
              <a:rPr lang="cs-CZ" b="1" dirty="0">
                <a:cs typeface="Times New Roman" pitchFamily="18" charset="0"/>
              </a:rPr>
              <a:t> management lze definovat jako nalézání tržních příležitostí, experimentování a rozvíjení konkurenční výhody 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cs-CZ" b="1" dirty="0">
                <a:cs typeface="Times New Roman" pitchFamily="18" charset="0"/>
              </a:rPr>
              <a:t>   v čase“.</a:t>
            </a:r>
            <a:r>
              <a:rPr lang="en-GB" b="1" dirty="0">
                <a:cs typeface="Times New Roman" pitchFamily="18" charset="0"/>
              </a:rPr>
              <a:t> </a:t>
            </a:r>
            <a:endParaRPr lang="en-GB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21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0"/>
            <a:ext cx="1464833" cy="112789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1551481" y="1356050"/>
            <a:ext cx="8229600" cy="805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200" b="1" dirty="0">
                <a:solidFill>
                  <a:srgbClr val="008080"/>
                </a:solidFill>
              </a:rPr>
              <a:t>Ad2) </a:t>
            </a:r>
            <a:r>
              <a:rPr lang="cs-CZ" sz="3200" b="1" dirty="0" err="1">
                <a:solidFill>
                  <a:srgbClr val="008080"/>
                </a:solidFill>
              </a:rPr>
              <a:t>Emergentní</a:t>
            </a:r>
            <a:r>
              <a:rPr lang="cs-CZ" sz="3200" b="1" dirty="0">
                <a:solidFill>
                  <a:srgbClr val="008080"/>
                </a:solidFill>
              </a:rPr>
              <a:t> (náhlá) definice strategického managementu</a:t>
            </a:r>
          </a:p>
        </p:txBody>
      </p:sp>
    </p:spTree>
    <p:extLst>
      <p:ext uri="{BB962C8B-B14F-4D97-AF65-F5344CB8AC3E}">
        <p14:creationId xmlns:p14="http://schemas.microsoft.com/office/powerpoint/2010/main" val="348468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Oval 1027"/>
          <p:cNvSpPr>
            <a:spLocks noChangeArrowheads="1"/>
          </p:cNvSpPr>
          <p:nvPr/>
        </p:nvSpPr>
        <p:spPr bwMode="auto">
          <a:xfrm>
            <a:off x="2444750" y="2138363"/>
            <a:ext cx="1206500" cy="12065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2" name="Oval 1028"/>
          <p:cNvSpPr>
            <a:spLocks noChangeArrowheads="1"/>
          </p:cNvSpPr>
          <p:nvPr/>
        </p:nvSpPr>
        <p:spPr bwMode="auto">
          <a:xfrm>
            <a:off x="6711950" y="2976563"/>
            <a:ext cx="1739900" cy="17399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3" name="Oval 1029"/>
          <p:cNvSpPr>
            <a:spLocks noChangeArrowheads="1"/>
          </p:cNvSpPr>
          <p:nvPr/>
        </p:nvSpPr>
        <p:spPr bwMode="auto">
          <a:xfrm>
            <a:off x="4197350" y="3357563"/>
            <a:ext cx="1206500" cy="12065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4" name="Oval 1030"/>
          <p:cNvSpPr>
            <a:spLocks noChangeArrowheads="1"/>
          </p:cNvSpPr>
          <p:nvPr/>
        </p:nvSpPr>
        <p:spPr bwMode="auto">
          <a:xfrm>
            <a:off x="2444750" y="4500563"/>
            <a:ext cx="1206500" cy="12065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5" name="Rectangle 1031"/>
          <p:cNvSpPr>
            <a:spLocks noChangeArrowheads="1"/>
          </p:cNvSpPr>
          <p:nvPr/>
        </p:nvSpPr>
        <p:spPr bwMode="auto">
          <a:xfrm>
            <a:off x="2362200" y="2589214"/>
            <a:ext cx="1447800" cy="333375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cs-CZ" sz="1600" b="1" dirty="0"/>
              <a:t>Okolí</a:t>
            </a:r>
            <a:endParaRPr lang="en-GB" sz="1600" b="1" dirty="0"/>
          </a:p>
        </p:txBody>
      </p:sp>
      <p:sp>
        <p:nvSpPr>
          <p:cNvPr id="17416" name="Rectangle 1032"/>
          <p:cNvSpPr>
            <a:spLocks noChangeArrowheads="1"/>
          </p:cNvSpPr>
          <p:nvPr/>
        </p:nvSpPr>
        <p:spPr bwMode="auto">
          <a:xfrm>
            <a:off x="2576514" y="4875214"/>
            <a:ext cx="726995" cy="335989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1600" b="1" dirty="0"/>
              <a:t>Zdroje</a:t>
            </a:r>
            <a:endParaRPr lang="en-GB" sz="1600" b="1" dirty="0"/>
          </a:p>
        </p:txBody>
      </p:sp>
      <p:sp>
        <p:nvSpPr>
          <p:cNvPr id="17417" name="Rectangle 1033"/>
          <p:cNvSpPr>
            <a:spLocks noChangeArrowheads="1"/>
          </p:cNvSpPr>
          <p:nvPr/>
        </p:nvSpPr>
        <p:spPr bwMode="auto">
          <a:xfrm>
            <a:off x="4405313" y="3808413"/>
            <a:ext cx="569912" cy="33655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1600" b="1" dirty="0"/>
              <a:t>Účel</a:t>
            </a:r>
            <a:endParaRPr lang="en-GB" sz="1600" b="1" dirty="0"/>
          </a:p>
        </p:txBody>
      </p:sp>
      <p:sp>
        <p:nvSpPr>
          <p:cNvPr id="17421" name="AutoShape 1037"/>
          <p:cNvSpPr>
            <a:spLocks noChangeArrowheads="1"/>
          </p:cNvSpPr>
          <p:nvPr/>
        </p:nvSpPr>
        <p:spPr bwMode="auto">
          <a:xfrm rot="2400000">
            <a:off x="3511550" y="3357563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2" name="AutoShape 1038"/>
          <p:cNvSpPr>
            <a:spLocks noChangeArrowheads="1"/>
          </p:cNvSpPr>
          <p:nvPr/>
        </p:nvSpPr>
        <p:spPr bwMode="auto">
          <a:xfrm rot="-2220000">
            <a:off x="3663950" y="4424363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3" name="AutoShape 1039"/>
          <p:cNvSpPr>
            <a:spLocks noChangeArrowheads="1"/>
          </p:cNvSpPr>
          <p:nvPr/>
        </p:nvSpPr>
        <p:spPr bwMode="auto">
          <a:xfrm>
            <a:off x="5873750" y="3806825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4" name="AutoShape 1040"/>
          <p:cNvSpPr>
            <a:spLocks noChangeArrowheads="1"/>
          </p:cNvSpPr>
          <p:nvPr/>
        </p:nvSpPr>
        <p:spPr bwMode="auto">
          <a:xfrm rot="-5520000">
            <a:off x="2901950" y="3738563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5" name="AutoShape 1041"/>
          <p:cNvSpPr>
            <a:spLocks noChangeArrowheads="1"/>
          </p:cNvSpPr>
          <p:nvPr/>
        </p:nvSpPr>
        <p:spPr bwMode="auto">
          <a:xfrm rot="5340000">
            <a:off x="2292350" y="3738563"/>
            <a:ext cx="673100" cy="292100"/>
          </a:xfrm>
          <a:prstGeom prst="rightArrow">
            <a:avLst>
              <a:gd name="adj1" fmla="val 50000"/>
              <a:gd name="adj2" fmla="val 115249"/>
            </a:avLst>
          </a:prstGeom>
          <a:solidFill>
            <a:srgbClr val="00B05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6" name="AutoShape 1042"/>
          <p:cNvSpPr>
            <a:spLocks noChangeArrowheads="1"/>
          </p:cNvSpPr>
          <p:nvPr/>
        </p:nvSpPr>
        <p:spPr bwMode="auto">
          <a:xfrm flipH="1">
            <a:off x="4730750" y="16811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7" name="Rectangle 1043"/>
          <p:cNvSpPr>
            <a:spLocks noChangeArrowheads="1"/>
          </p:cNvSpPr>
          <p:nvPr/>
        </p:nvSpPr>
        <p:spPr bwMode="auto">
          <a:xfrm>
            <a:off x="6859588" y="3276601"/>
            <a:ext cx="1674812" cy="828675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lIns="90488" tIns="44450" rIns="90488" bIns="44450">
            <a:spAutoFit/>
          </a:bodyPr>
          <a:lstStyle/>
          <a:p>
            <a:r>
              <a:rPr lang="cs-CZ" sz="1600" b="1" dirty="0"/>
              <a:t>Příprava a implementace strategie</a:t>
            </a:r>
            <a:endParaRPr lang="en-GB" sz="1600" b="1" dirty="0"/>
          </a:p>
        </p:txBody>
      </p:sp>
      <p:sp>
        <p:nvSpPr>
          <p:cNvPr id="17428" name="AutoShape 1044"/>
          <p:cNvSpPr>
            <a:spLocks noChangeArrowheads="1"/>
          </p:cNvSpPr>
          <p:nvPr/>
        </p:nvSpPr>
        <p:spPr bwMode="auto">
          <a:xfrm rot="19380000" flipH="1">
            <a:off x="6254750" y="52625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29" name="AutoShape 1045"/>
          <p:cNvSpPr>
            <a:spLocks noChangeArrowheads="1"/>
          </p:cNvSpPr>
          <p:nvPr/>
        </p:nvSpPr>
        <p:spPr bwMode="auto">
          <a:xfrm rot="1800000" flipH="1">
            <a:off x="6330950" y="22145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0" name="AutoShape 1046"/>
          <p:cNvSpPr>
            <a:spLocks noChangeArrowheads="1"/>
          </p:cNvSpPr>
          <p:nvPr/>
        </p:nvSpPr>
        <p:spPr bwMode="auto">
          <a:xfrm flipH="1">
            <a:off x="4730750" y="59483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1" name="AutoShape 1047"/>
          <p:cNvSpPr>
            <a:spLocks noChangeArrowheads="1"/>
          </p:cNvSpPr>
          <p:nvPr/>
        </p:nvSpPr>
        <p:spPr bwMode="auto">
          <a:xfrm rot="19800000" flipH="1">
            <a:off x="3206750" y="20621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2" name="AutoShape 1048"/>
          <p:cNvSpPr>
            <a:spLocks noChangeArrowheads="1"/>
          </p:cNvSpPr>
          <p:nvPr/>
        </p:nvSpPr>
        <p:spPr bwMode="auto">
          <a:xfrm rot="1800000" flipH="1">
            <a:off x="3206750" y="5491163"/>
            <a:ext cx="1435100" cy="368300"/>
          </a:xfrm>
          <a:prstGeom prst="rightArrow">
            <a:avLst>
              <a:gd name="adj1" fmla="val 50000"/>
              <a:gd name="adj2" fmla="val 194882"/>
            </a:avLst>
          </a:prstGeom>
          <a:solidFill>
            <a:srgbClr val="00B050"/>
          </a:solidFill>
          <a:ln w="12700">
            <a:solidFill>
              <a:schemeClr val="tx1"/>
            </a:solidFill>
            <a:prstDash val="sysDot"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3" name="AutoShape 1049"/>
          <p:cNvSpPr>
            <a:spLocks noChangeArrowheads="1"/>
          </p:cNvSpPr>
          <p:nvPr/>
        </p:nvSpPr>
        <p:spPr bwMode="auto">
          <a:xfrm>
            <a:off x="7636889" y="4418013"/>
            <a:ext cx="3263900" cy="2349500"/>
          </a:xfrm>
          <a:prstGeom prst="roundRect">
            <a:avLst>
              <a:gd name="adj" fmla="val 12486"/>
            </a:avLst>
          </a:prstGeom>
          <a:solidFill>
            <a:srgbClr val="92D050"/>
          </a:solidFill>
          <a:ln w="254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34" name="Rectangle 1050"/>
          <p:cNvSpPr>
            <a:spLocks noChangeArrowheads="1"/>
          </p:cNvSpPr>
          <p:nvPr/>
        </p:nvSpPr>
        <p:spPr bwMode="auto">
          <a:xfrm>
            <a:off x="7826273" y="4624388"/>
            <a:ext cx="2885132" cy="193675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txBody>
          <a:bodyPr wrap="square" lIns="90488" tIns="44450" rIns="90488" bIns="44450">
            <a:spAutoFit/>
          </a:bodyPr>
          <a:lstStyle/>
          <a:p>
            <a:pPr>
              <a:tabLst>
                <a:tab pos="100013" algn="l"/>
              </a:tabLst>
            </a:pPr>
            <a:r>
              <a:rPr lang="en-GB" sz="2000" b="1" dirty="0">
                <a:latin typeface="Arial" charset="0"/>
              </a:rPr>
              <a:t>Emergent</a:t>
            </a:r>
            <a:r>
              <a:rPr lang="cs-CZ" sz="2000" b="1" dirty="0">
                <a:latin typeface="Arial" charset="0"/>
              </a:rPr>
              <a:t>ní teorie založené na</a:t>
            </a:r>
            <a:r>
              <a:rPr lang="en-GB" sz="2000" b="1" dirty="0">
                <a:latin typeface="Arial" charset="0"/>
              </a:rPr>
              <a:t>:</a:t>
            </a:r>
          </a:p>
          <a:p>
            <a:pPr>
              <a:buSzPct val="100000"/>
              <a:buFontTx/>
              <a:buChar char="•"/>
              <a:tabLst>
                <a:tab pos="100013" algn="l"/>
              </a:tabLst>
            </a:pPr>
            <a:r>
              <a:rPr lang="cs-CZ" sz="2000" b="1" dirty="0">
                <a:latin typeface="Arial" charset="0"/>
              </a:rPr>
              <a:t> Přežití</a:t>
            </a:r>
          </a:p>
          <a:p>
            <a:pPr>
              <a:buSzPct val="100000"/>
              <a:buFontTx/>
              <a:buChar char="•"/>
              <a:tabLst>
                <a:tab pos="100013" algn="l"/>
              </a:tabLst>
            </a:pPr>
            <a:r>
              <a:rPr lang="cs-CZ" sz="2000" b="1" dirty="0">
                <a:latin typeface="Arial" charset="0"/>
              </a:rPr>
              <a:t> Nejistotě</a:t>
            </a:r>
            <a:endParaRPr lang="en-GB" sz="2000" b="1" dirty="0">
              <a:latin typeface="Arial" charset="0"/>
            </a:endParaRPr>
          </a:p>
          <a:p>
            <a:pPr>
              <a:buSzPct val="100000"/>
              <a:buFontTx/>
              <a:buChar char="•"/>
              <a:tabLst>
                <a:tab pos="100013" algn="l"/>
              </a:tabLst>
            </a:pPr>
            <a:r>
              <a:rPr lang="cs-CZ" sz="2000" b="1" dirty="0">
                <a:latin typeface="Arial" charset="0"/>
              </a:rPr>
              <a:t> Lidských zdrojích</a:t>
            </a:r>
            <a:endParaRPr lang="en-GB" sz="2000" b="1" dirty="0">
              <a:latin typeface="Arial" charset="0"/>
            </a:endParaRPr>
          </a:p>
          <a:p>
            <a:pPr>
              <a:buSzPct val="100000"/>
              <a:buFontTx/>
              <a:buChar char="•"/>
              <a:tabLst>
                <a:tab pos="100013" algn="l"/>
              </a:tabLst>
            </a:pPr>
            <a:r>
              <a:rPr lang="cs-CZ" sz="2000" b="1" dirty="0">
                <a:latin typeface="Arial" charset="0"/>
              </a:rPr>
              <a:t> Inovacích a učení</a:t>
            </a:r>
            <a:endParaRPr lang="en-GB" sz="2000" b="1" dirty="0">
              <a:latin typeface="Arial" charset="0"/>
            </a:endParaRPr>
          </a:p>
        </p:txBody>
      </p:sp>
      <p:sp>
        <p:nvSpPr>
          <p:cNvPr id="17435" name="Text Box 1051"/>
          <p:cNvSpPr txBox="1">
            <a:spLocks noChangeArrowheads="1"/>
          </p:cNvSpPr>
          <p:nvPr/>
        </p:nvSpPr>
        <p:spPr bwMode="auto">
          <a:xfrm>
            <a:off x="1676400" y="5942014"/>
            <a:ext cx="28194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900" b="1" dirty="0"/>
              <a:t>See: Richard Lynch </a:t>
            </a:r>
            <a:r>
              <a:rPr lang="en-GB" sz="900" b="1" i="1" dirty="0"/>
              <a:t>Strategic Management, </a:t>
            </a:r>
            <a:r>
              <a:rPr lang="en-GB" sz="900" b="1" dirty="0"/>
              <a:t>6</a:t>
            </a:r>
            <a:r>
              <a:rPr lang="en-GB" sz="900" b="1" baseline="30000" dirty="0"/>
              <a:t>th</a:t>
            </a:r>
            <a:r>
              <a:rPr lang="en-GB" sz="900" b="1" i="1" dirty="0"/>
              <a:t> </a:t>
            </a:r>
            <a:r>
              <a:rPr lang="en-GB" sz="900" b="1" dirty="0"/>
              <a:t>Edition, Ch 2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335398" y="538164"/>
            <a:ext cx="813690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Ad2) Emergentní procesy tvorby strategie</a:t>
            </a:r>
            <a:endParaRPr lang="cs-CZ" sz="3200" dirty="0">
              <a:solidFill>
                <a:srgbClr val="008080"/>
              </a:solidFill>
            </a:endParaRPr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059" y="25483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96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Jak může </a:t>
            </a:r>
            <a:r>
              <a:rPr lang="cs-CZ" sz="3200" b="1" dirty="0" err="1">
                <a:solidFill>
                  <a:srgbClr val="008080"/>
                </a:solidFill>
              </a:rPr>
              <a:t>emergentní</a:t>
            </a:r>
            <a:r>
              <a:rPr lang="cs-CZ" sz="3200" b="1" dirty="0">
                <a:solidFill>
                  <a:srgbClr val="008080"/>
                </a:solidFill>
              </a:rPr>
              <a:t> strategie pomoci</a:t>
            </a:r>
            <a:r>
              <a:rPr lang="en-GB" sz="3200" b="1" dirty="0">
                <a:solidFill>
                  <a:srgbClr val="008080"/>
                </a:solidFill>
              </a:rPr>
              <a:t>?</a:t>
            </a:r>
            <a:endParaRPr lang="cs-CZ" sz="3200" b="1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3211" y="1945548"/>
            <a:ext cx="9984698" cy="40205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en-GB" sz="2400" b="1" dirty="0">
                <a:solidFill>
                  <a:schemeClr val="bg1"/>
                </a:solidFill>
              </a:rPr>
              <a:t>Emergent</a:t>
            </a:r>
            <a:r>
              <a:rPr lang="cs-CZ" sz="2400" b="1" dirty="0">
                <a:solidFill>
                  <a:schemeClr val="bg1"/>
                </a:solidFill>
              </a:rPr>
              <a:t>ní strategie pomáhá, protože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lvl="1">
              <a:buSzPct val="75000"/>
            </a:pPr>
            <a:r>
              <a:rPr lang="cs-CZ" b="1" dirty="0"/>
              <a:t>Zdůrazňuje význam flexibility versus konkurenti;</a:t>
            </a:r>
            <a:endParaRPr lang="en-GB" b="1" dirty="0"/>
          </a:p>
          <a:p>
            <a:pPr lvl="1">
              <a:buSzPct val="75000"/>
            </a:pPr>
            <a:r>
              <a:rPr lang="cs-CZ" b="1" dirty="0"/>
              <a:t>Privileguje inovace – hlavní zdroj konkurenční výhody</a:t>
            </a:r>
          </a:p>
          <a:p>
            <a:pPr lvl="1">
              <a:buSzPct val="75000"/>
            </a:pPr>
            <a:r>
              <a:rPr lang="cs-CZ" b="1" dirty="0"/>
              <a:t>Vyhledává nové příležitosti spíše než povzbuzuje a opakuje, co bylo uděláno v minulosti.</a:t>
            </a:r>
            <a:endParaRPr lang="en-GB" b="1" dirty="0"/>
          </a:p>
          <a:p>
            <a:pPr>
              <a:buClr>
                <a:schemeClr val="tx2"/>
              </a:buClr>
            </a:pPr>
            <a:r>
              <a:rPr lang="cs-CZ" sz="2400" b="1" dirty="0">
                <a:solidFill>
                  <a:schemeClr val="bg1"/>
                </a:solidFill>
              </a:rPr>
              <a:t>Avšak </a:t>
            </a:r>
            <a:r>
              <a:rPr lang="cs-CZ" sz="2400" b="1" dirty="0" err="1">
                <a:solidFill>
                  <a:schemeClr val="bg1"/>
                </a:solidFill>
              </a:rPr>
              <a:t>emergentní</a:t>
            </a:r>
            <a:r>
              <a:rPr lang="cs-CZ" sz="2400" b="1" dirty="0">
                <a:solidFill>
                  <a:schemeClr val="bg1"/>
                </a:solidFill>
              </a:rPr>
              <a:t> strategie NENÍ kompletní odpovědí, protože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lvl="1">
              <a:buSzPct val="75000"/>
            </a:pPr>
            <a:r>
              <a:rPr lang="cs-CZ" b="1" dirty="0"/>
              <a:t>Mnoho firem potřebuje určité či nějaké dlouhodobé plánování;</a:t>
            </a:r>
            <a:endParaRPr lang="en-GB" b="1" dirty="0"/>
          </a:p>
          <a:p>
            <a:pPr lvl="1">
              <a:buSzPct val="75000"/>
            </a:pPr>
            <a:r>
              <a:rPr lang="cs-CZ" b="1" dirty="0"/>
              <a:t>Mohly by se chovat chaoticky, kdyby všechno bylo nejisté a stále se měnící – chaos vede k nízké ziskovosti!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23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Jaké je tedy řešení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161" y="1780655"/>
            <a:ext cx="9984698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buClr>
                <a:schemeClr val="tx2"/>
              </a:buClr>
            </a:pPr>
            <a:r>
              <a:rPr lang="cs-CZ" sz="2400" b="1" dirty="0">
                <a:solidFill>
                  <a:schemeClr val="bg1"/>
                </a:solidFill>
              </a:rPr>
              <a:t>Při přípravě strategie potřebujeme oba – preskriptivní i </a:t>
            </a:r>
            <a:r>
              <a:rPr lang="cs-CZ" sz="2400" b="1" dirty="0" err="1">
                <a:solidFill>
                  <a:schemeClr val="bg1"/>
                </a:solidFill>
              </a:rPr>
              <a:t>emergentní</a:t>
            </a:r>
            <a:r>
              <a:rPr lang="cs-CZ" sz="2400" b="1" dirty="0">
                <a:solidFill>
                  <a:schemeClr val="bg1"/>
                </a:solidFill>
              </a:rPr>
              <a:t> procesy:</a:t>
            </a:r>
            <a:endParaRPr lang="en-GB" sz="2400" b="1" dirty="0">
              <a:solidFill>
                <a:schemeClr val="bg1"/>
              </a:solidFill>
            </a:endParaRPr>
          </a:p>
          <a:p>
            <a:pPr lvl="1">
              <a:buSzPct val="75000"/>
            </a:pPr>
            <a:r>
              <a:rPr lang="cs-CZ" b="1" dirty="0">
                <a:solidFill>
                  <a:schemeClr val="bg1"/>
                </a:solidFill>
              </a:rPr>
              <a:t>Připravovat, rozvíjet a implementovat jasné a logické plány: </a:t>
            </a:r>
            <a:r>
              <a:rPr lang="en-GB" b="1" dirty="0" err="1"/>
              <a:t>pres</a:t>
            </a:r>
            <a:r>
              <a:rPr lang="cs-CZ" b="1" dirty="0"/>
              <a:t>k</a:t>
            </a:r>
            <a:r>
              <a:rPr lang="en-GB" b="1" dirty="0" err="1"/>
              <a:t>riptiv</a:t>
            </a:r>
            <a:r>
              <a:rPr lang="cs-CZ" b="1" dirty="0"/>
              <a:t>ní</a:t>
            </a:r>
            <a:endParaRPr lang="en-GB" b="1" dirty="0"/>
          </a:p>
          <a:p>
            <a:pPr lvl="1">
              <a:buSzPct val="75000"/>
            </a:pPr>
            <a:r>
              <a:rPr lang="cs-CZ" b="1" dirty="0"/>
              <a:t>Ale současně</a:t>
            </a:r>
            <a:r>
              <a:rPr lang="cs-CZ" b="1" dirty="0">
                <a:solidFill>
                  <a:schemeClr val="bg1"/>
                </a:solidFill>
              </a:rPr>
              <a:t> experimentovat </a:t>
            </a:r>
            <a:r>
              <a:rPr lang="cs-CZ" b="1" dirty="0"/>
              <a:t>s ostatními možnými strategiemi: </a:t>
            </a:r>
            <a:r>
              <a:rPr lang="en-GB" b="1" dirty="0"/>
              <a:t>emergent</a:t>
            </a:r>
            <a:r>
              <a:rPr lang="cs-CZ" b="1" dirty="0" err="1"/>
              <a:t>ními</a:t>
            </a:r>
            <a:r>
              <a:rPr lang="cs-CZ" b="1" dirty="0"/>
              <a:t>, vynořujícími se.</a:t>
            </a:r>
            <a:endParaRPr lang="en-GB" b="1" dirty="0"/>
          </a:p>
          <a:p>
            <a:pPr>
              <a:buClr>
                <a:schemeClr val="tx2"/>
              </a:buClr>
            </a:pPr>
            <a:r>
              <a:rPr lang="cs-CZ" sz="2400" b="1" dirty="0">
                <a:solidFill>
                  <a:schemeClr val="bg1"/>
                </a:solidFill>
              </a:rPr>
              <a:t>Co to znamená v praxi</a:t>
            </a:r>
            <a:r>
              <a:rPr lang="en-GB" sz="2400" b="1" dirty="0">
                <a:solidFill>
                  <a:schemeClr val="bg1"/>
                </a:solidFill>
              </a:rPr>
              <a:t>?</a:t>
            </a:r>
          </a:p>
          <a:p>
            <a:pPr lvl="1">
              <a:buSzPct val="75000"/>
            </a:pPr>
            <a:r>
              <a:rPr lang="cs-CZ" b="1" dirty="0"/>
              <a:t>Většina organizací a podniků bude mít nějakou formu preskriptivního plánu se stanovenými cíli, strategiemi, realizačními plány včetně nákladů a časových plánů;</a:t>
            </a:r>
          </a:p>
          <a:p>
            <a:pPr lvl="1">
              <a:buSzPct val="75000"/>
            </a:pPr>
            <a:r>
              <a:rPr lang="cs-CZ" b="1" dirty="0"/>
              <a:t>Některé, ale ne všechny podniky budou používat také </a:t>
            </a:r>
            <a:r>
              <a:rPr lang="cs-CZ" b="1" dirty="0" err="1"/>
              <a:t>emergentní</a:t>
            </a:r>
            <a:r>
              <a:rPr lang="cs-CZ" b="1" dirty="0"/>
              <a:t> přístup s dalšími zdroji věnovanými novým myšlenkám, kdy výstupy budou mlhavé  a experimenty nebudou garantovat úspěch.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24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55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Tři klíčové oblasti strategického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161" y="1780655"/>
            <a:ext cx="9984698" cy="457569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Strategická analýza</a:t>
            </a:r>
            <a:endParaRPr lang="en-GB" sz="2400" b="1" dirty="0">
              <a:solidFill>
                <a:schemeClr val="bg1"/>
              </a:solidFill>
            </a:endParaRPr>
          </a:p>
          <a:p>
            <a:pPr lvl="1"/>
            <a:r>
              <a:rPr lang="cs-CZ" sz="2000" b="1" dirty="0"/>
              <a:t>Prostředí</a:t>
            </a:r>
            <a:endParaRPr lang="en-GB" sz="2000" b="1" dirty="0"/>
          </a:p>
          <a:p>
            <a:pPr lvl="1"/>
            <a:r>
              <a:rPr lang="cs-CZ" sz="2000" b="1" dirty="0"/>
              <a:t>Zdroje</a:t>
            </a:r>
            <a:endParaRPr lang="en-GB" sz="2000" b="1" dirty="0"/>
          </a:p>
          <a:p>
            <a:pPr lvl="1"/>
            <a:r>
              <a:rPr lang="en-GB" sz="2000" b="1" dirty="0"/>
              <a:t>Vision, mission and objectives</a:t>
            </a:r>
            <a:endParaRPr lang="en-GB" b="1" dirty="0"/>
          </a:p>
          <a:p>
            <a:r>
              <a:rPr lang="cs-CZ" sz="2400" b="1" dirty="0">
                <a:solidFill>
                  <a:schemeClr val="bg1"/>
                </a:solidFill>
              </a:rPr>
              <a:t>Strategický rozvoj – příprava strategie</a:t>
            </a:r>
          </a:p>
          <a:p>
            <a:pPr lvl="1"/>
            <a:r>
              <a:rPr lang="cs-CZ" sz="2000" b="1" dirty="0"/>
              <a:t>Možnosti</a:t>
            </a:r>
            <a:endParaRPr lang="en-GB" sz="2000" b="1" dirty="0"/>
          </a:p>
          <a:p>
            <a:pPr lvl="1"/>
            <a:r>
              <a:rPr lang="cs-CZ" sz="2000" b="1" dirty="0"/>
              <a:t>Racionální výběr z možností (</a:t>
            </a:r>
            <a:r>
              <a:rPr lang="en-GB" sz="2000" b="1" dirty="0"/>
              <a:t>options</a:t>
            </a:r>
            <a:r>
              <a:rPr lang="cs-CZ" sz="2000" b="1" dirty="0"/>
              <a:t>)</a:t>
            </a:r>
            <a:endParaRPr lang="en-GB" sz="2000" b="1" dirty="0"/>
          </a:p>
          <a:p>
            <a:pPr lvl="1"/>
            <a:r>
              <a:rPr lang="cs-CZ" sz="2000" b="1" dirty="0"/>
              <a:t>Nalezení strategické cesty vpřed</a:t>
            </a:r>
          </a:p>
          <a:p>
            <a:pPr marL="342900" lvl="1" indent="-342900"/>
            <a:r>
              <a:rPr lang="cs-CZ" b="1" dirty="0">
                <a:solidFill>
                  <a:schemeClr val="bg1"/>
                </a:solidFill>
              </a:rPr>
              <a:t>Implementace strategie</a:t>
            </a:r>
            <a:endParaRPr lang="en-GB" b="1" dirty="0">
              <a:solidFill>
                <a:schemeClr val="bg1"/>
              </a:solidFill>
            </a:endParaRPr>
          </a:p>
          <a:p>
            <a:pPr lvl="1"/>
            <a:r>
              <a:rPr lang="cs-CZ" sz="2000" b="1" dirty="0"/>
              <a:t>Alokace zdrojů</a:t>
            </a:r>
            <a:endParaRPr lang="en-GB" sz="2000" b="1" dirty="0"/>
          </a:p>
          <a:p>
            <a:pPr lvl="1"/>
            <a:r>
              <a:rPr lang="cs-CZ" sz="2000" b="1" dirty="0"/>
              <a:t>Strategické plánování a kontrola</a:t>
            </a:r>
            <a:endParaRPr lang="en-GB" sz="2000" b="1" dirty="0"/>
          </a:p>
          <a:p>
            <a:pPr lvl="1"/>
            <a:r>
              <a:rPr lang="cs-CZ" sz="2000" b="1" dirty="0"/>
              <a:t>Problémy lidí a strategická změna</a:t>
            </a:r>
            <a:endParaRPr lang="en-GB" sz="2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25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02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Tx/>
            </a:pPr>
            <a:fld id="{256FCE16-4237-4AA0-AD89-3AFAEA7C2C0E}" type="slidenum">
              <a:rPr lang="en-US" altLang="cs-CZ" sz="1200"/>
              <a:pPr>
                <a:buSzTx/>
              </a:pPr>
              <a:t>26</a:t>
            </a:fld>
            <a:endParaRPr lang="en-US" altLang="cs-CZ" sz="12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65125"/>
            <a:ext cx="835077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4. Strategie a konkurenční výhoda 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(poziční a zdrojový přístup)</a:t>
            </a:r>
            <a:endParaRPr lang="en-US" altLang="cs-CZ" sz="3200" b="1" dirty="0">
              <a:solidFill>
                <a:srgbClr val="008080"/>
              </a:solidFill>
            </a:endParaRPr>
          </a:p>
        </p:txBody>
      </p:sp>
      <p:grpSp>
        <p:nvGrpSpPr>
          <p:cNvPr id="19460" name="Group 16"/>
          <p:cNvGrpSpPr>
            <a:grpSpLocks/>
          </p:cNvGrpSpPr>
          <p:nvPr/>
        </p:nvGrpSpPr>
        <p:grpSpPr bwMode="auto">
          <a:xfrm>
            <a:off x="1003189" y="2189815"/>
            <a:ext cx="7706097" cy="3431497"/>
            <a:chOff x="1332" y="1197"/>
            <a:chExt cx="3397" cy="24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461" name="AutoShape 13"/>
            <p:cNvSpPr>
              <a:spLocks noChangeArrowheads="1"/>
            </p:cNvSpPr>
            <p:nvPr/>
          </p:nvSpPr>
          <p:spPr bwMode="gray">
            <a:xfrm>
              <a:off x="3180" y="1708"/>
              <a:ext cx="1549" cy="1338"/>
            </a:xfrm>
            <a:prstGeom prst="roundRect">
              <a:avLst>
                <a:gd name="adj" fmla="val 8519"/>
              </a:avLst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5C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cs-CZ" altLang="cs-CZ" dirty="0"/>
            </a:p>
          </p:txBody>
        </p:sp>
        <p:sp>
          <p:nvSpPr>
            <p:cNvPr id="19462" name="AutoShape 12"/>
            <p:cNvSpPr>
              <a:spLocks noChangeArrowheads="1"/>
            </p:cNvSpPr>
            <p:nvPr/>
          </p:nvSpPr>
          <p:spPr bwMode="gray">
            <a:xfrm>
              <a:off x="1332" y="1197"/>
              <a:ext cx="1796" cy="2411"/>
            </a:xfrm>
            <a:prstGeom prst="homePlate">
              <a:avLst>
                <a:gd name="adj" fmla="val 14360"/>
              </a:avLst>
            </a:prstGeom>
            <a:grp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5C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cs-CZ" altLang="cs-CZ" dirty="0"/>
            </a:p>
          </p:txBody>
        </p:sp>
        <p:sp>
          <p:nvSpPr>
            <p:cNvPr id="19463" name="Rectangle 8"/>
            <p:cNvSpPr>
              <a:spLocks noChangeArrowheads="1"/>
            </p:cNvSpPr>
            <p:nvPr/>
          </p:nvSpPr>
          <p:spPr bwMode="gray">
            <a:xfrm>
              <a:off x="1476" y="1330"/>
              <a:ext cx="1405" cy="207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 b="1" dirty="0"/>
                <a:t>Konkurenční výhoda</a:t>
              </a:r>
              <a:r>
                <a:rPr lang="en-US" altLang="cs-CZ" sz="2400" b="1" dirty="0"/>
                <a:t>:</a:t>
              </a:r>
              <a:r>
                <a:rPr lang="en-US" altLang="cs-CZ" sz="2400" dirty="0"/>
                <a:t> </a:t>
              </a:r>
              <a:endParaRPr lang="cs-CZ" altLang="cs-CZ" sz="2400" dirty="0"/>
            </a:p>
            <a:p>
              <a:pPr eaLnBrk="1" hangingPunct="1"/>
              <a:r>
                <a:rPr lang="cs-CZ" altLang="cs-CZ" sz="2400" b="1" dirty="0">
                  <a:solidFill>
                    <a:schemeClr val="bg1"/>
                  </a:solidFill>
                </a:rPr>
                <a:t>Schopnost firmy vytvářet hodnoty způsobem, který její konkurenti neznají a tím udržet ziskovost firmy nad průměrem v daném odvětví</a:t>
              </a:r>
              <a:endParaRPr lang="en-US" altLang="cs-CZ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464" name="Rectangle 9"/>
            <p:cNvSpPr>
              <a:spLocks noChangeArrowheads="1"/>
            </p:cNvSpPr>
            <p:nvPr/>
          </p:nvSpPr>
          <p:spPr bwMode="gray">
            <a:xfrm>
              <a:off x="3313" y="1727"/>
              <a:ext cx="1283" cy="12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z="2400" b="1" dirty="0"/>
                <a:t>Základní otázka</a:t>
              </a:r>
              <a:r>
                <a:rPr lang="en-US" altLang="cs-CZ" sz="2400" b="1" dirty="0"/>
                <a:t>:</a:t>
              </a:r>
              <a:r>
                <a:rPr lang="en-US" altLang="cs-CZ" sz="2400" dirty="0"/>
                <a:t> </a:t>
              </a:r>
              <a:endParaRPr lang="cs-CZ" altLang="cs-CZ" sz="2400" dirty="0"/>
            </a:p>
            <a:p>
              <a:pPr eaLnBrk="1" hangingPunct="1"/>
              <a:endParaRPr lang="cs-CZ" altLang="cs-CZ" sz="2400" dirty="0"/>
            </a:p>
            <a:p>
              <a:pPr eaLnBrk="1" hangingPunct="1"/>
              <a:r>
                <a:rPr lang="cs-CZ" altLang="cs-CZ" sz="2400" b="1" dirty="0">
                  <a:solidFill>
                    <a:schemeClr val="bg1"/>
                  </a:solidFill>
                </a:rPr>
                <a:t>Jak firmy dosahují nadprůměrných výnosů a zisků?</a:t>
              </a:r>
              <a:endParaRPr lang="en-US" altLang="cs-CZ" sz="2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70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4735" y="260990"/>
            <a:ext cx="9466065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Tři pohledy na konkurenční výhodu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EFFCCC9-8AE4-4247-8B86-2742C916EFB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gray">
          <a:xfrm>
            <a:off x="744735" y="1524000"/>
            <a:ext cx="1752600" cy="1524000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744735" y="3318356"/>
            <a:ext cx="1752600" cy="160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749019" y="5091112"/>
            <a:ext cx="1752600" cy="144780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899086" y="2872268"/>
            <a:ext cx="2453054" cy="2492375"/>
          </a:xfrm>
          <a:prstGeom prst="diamond">
            <a:avLst/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gray">
          <a:xfrm>
            <a:off x="5749607" y="3463249"/>
            <a:ext cx="2403793" cy="12192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gray">
          <a:xfrm>
            <a:off x="8835637" y="3393828"/>
            <a:ext cx="2406986" cy="1219200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034377" y="3550246"/>
            <a:ext cx="1942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Konkurenční výhoda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521312" y="3727342"/>
            <a:ext cx="13629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Strategie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9105617" y="3570445"/>
            <a:ext cx="2022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Výkonnost firmy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44735" y="3842017"/>
            <a:ext cx="175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Dynamická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011435" y="202439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Vnitřní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11435" y="5553402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Vnější</a:t>
            </a:r>
            <a:endParaRPr lang="cs-CZ" b="1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8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Tx/>
            </a:pPr>
            <a:fld id="{B46D4DD5-9791-4FA8-B622-3AA3BCAAA09F}" type="slidenum">
              <a:rPr lang="en-US" altLang="cs-CZ" sz="1200"/>
              <a:pPr>
                <a:buSzTx/>
              </a:pPr>
              <a:t>28</a:t>
            </a:fld>
            <a:endParaRPr lang="en-US" altLang="cs-CZ" sz="1200" dirty="0"/>
          </a:p>
        </p:txBody>
      </p:sp>
      <p:graphicFrame>
        <p:nvGraphicFramePr>
          <p:cNvPr id="20483" name="Rectangle 181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152400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15" imgW="0" imgH="0" progId="TCLayout.ActiveDocument">
                  <p:embed/>
                </p:oleObj>
              </mc:Choice>
              <mc:Fallback>
                <p:oleObj r:id="rId15" imgW="0" imgH="0" progId="TCLayout.ActiveDocument">
                  <p:embed/>
                  <p:pic>
                    <p:nvPicPr>
                      <p:cNvPr id="20483" name="Rectangle 18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AutoShape 176"/>
          <p:cNvSpPr>
            <a:spLocks noChangeArrowheads="1"/>
          </p:cNvSpPr>
          <p:nvPr/>
        </p:nvSpPr>
        <p:spPr bwMode="auto">
          <a:xfrm>
            <a:off x="435892" y="1240790"/>
            <a:ext cx="3558748" cy="5281296"/>
          </a:xfrm>
          <a:prstGeom prst="roundRect">
            <a:avLst>
              <a:gd name="adj" fmla="val 383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20485" name="AutoShape 178"/>
          <p:cNvSpPr>
            <a:spLocks noChangeArrowheads="1"/>
          </p:cNvSpPr>
          <p:nvPr/>
        </p:nvSpPr>
        <p:spPr bwMode="auto">
          <a:xfrm>
            <a:off x="4371243" y="1209676"/>
            <a:ext cx="2857500" cy="5343524"/>
          </a:xfrm>
          <a:prstGeom prst="roundRect">
            <a:avLst>
              <a:gd name="adj" fmla="val 3833"/>
            </a:avLst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20486" name="AutoShape 179"/>
          <p:cNvSpPr>
            <a:spLocks noChangeArrowheads="1"/>
          </p:cNvSpPr>
          <p:nvPr/>
        </p:nvSpPr>
        <p:spPr bwMode="auto">
          <a:xfrm>
            <a:off x="7673260" y="1209676"/>
            <a:ext cx="3569363" cy="5281296"/>
          </a:xfrm>
          <a:prstGeom prst="roundRect">
            <a:avLst>
              <a:gd name="adj" fmla="val 3833"/>
            </a:avLst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20487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gray">
          <a:xfrm>
            <a:off x="839449" y="152400"/>
            <a:ext cx="9599951" cy="8704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Tři přístupy a pohledy na získání konkurenční výhody</a:t>
            </a:r>
            <a:endParaRPr lang="en-US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20488" name="Picture 120" descr="MCj02523410000[1]"/>
          <p:cNvPicPr>
            <a:picLocks noGrp="1" noChangeAspect="1" noChangeArrowheads="1"/>
          </p:cNvPicPr>
          <p:nvPr>
            <p:ph sz="quarter" idx="2"/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759213" y="1314450"/>
            <a:ext cx="619857" cy="534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9" name="Rectangle 10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484578" y="1444625"/>
            <a:ext cx="149762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1800" b="1" dirty="0"/>
              <a:t>Dynamic</a:t>
            </a:r>
            <a:r>
              <a:rPr lang="cs-CZ" altLang="cs-CZ" sz="1800" b="1" dirty="0"/>
              <a:t>ký</a:t>
            </a:r>
            <a:endParaRPr lang="en-US" altLang="cs-CZ" sz="1800" b="1" dirty="0"/>
          </a:p>
        </p:txBody>
      </p:sp>
      <p:sp>
        <p:nvSpPr>
          <p:cNvPr id="174095" name="Rectangle 1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7759211" y="2058990"/>
            <a:ext cx="3303529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 dirty="0"/>
              <a:t>Tvrdí, že v dynamickém prostředí a na rychle se měnících trzích se nedá ze současné tržní pozice firmy přesně předpovídat  její budoucí výkonnost.</a:t>
            </a:r>
          </a:p>
          <a:p>
            <a:pPr eaLnBrk="1" hangingPunct="1"/>
            <a:r>
              <a:rPr lang="cs-CZ" altLang="cs-CZ" sz="1800" dirty="0"/>
              <a:t>Místo toho se díváme na minulost, jako na vodítko, jak se firma dostala do současné pozice  a na budoucí trendy – vnitřní i vnější a snažíme se předvídat budoucí situaci</a:t>
            </a:r>
            <a:endParaRPr lang="en-US" altLang="cs-CZ" sz="1800" dirty="0"/>
          </a:p>
        </p:txBody>
      </p:sp>
      <p:sp>
        <p:nvSpPr>
          <p:cNvPr id="20491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479432" y="1444625"/>
            <a:ext cx="1406769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 b="1" dirty="0"/>
              <a:t>Vnitřní</a:t>
            </a:r>
            <a:endParaRPr lang="en-US" altLang="cs-CZ" sz="1800" b="1" dirty="0"/>
          </a:p>
        </p:txBody>
      </p:sp>
      <p:sp>
        <p:nvSpPr>
          <p:cNvPr id="20492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35893" y="2058989"/>
            <a:ext cx="3470826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rgbClr val="FF0000"/>
                </a:solidFill>
              </a:rPr>
              <a:t>Název: Zdrojový přístup (pohled).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dirty="0"/>
              <a:t>Tvrdí, že firmy jsou heterogenními svazky/soubory zdrojů a schopností. Ty firmy, které mají vynikající a </a:t>
            </a:r>
            <a:r>
              <a:rPr lang="cs-CZ" altLang="cs-CZ" sz="1800" dirty="0">
                <a:solidFill>
                  <a:srgbClr val="FF0000"/>
                </a:solidFill>
              </a:rPr>
              <a:t>nadprůměrné zdroje </a:t>
            </a:r>
            <a:r>
              <a:rPr lang="cs-CZ" altLang="cs-CZ" sz="1800" dirty="0"/>
              <a:t>a schopnosti získávají konkurenční výhodu před ostatními firmami a tím snáze dosahují vyšší úrovně výkonností a nadprůměrných výnosů.</a:t>
            </a:r>
            <a:endParaRPr lang="en-US" altLang="cs-CZ" sz="1800" dirty="0"/>
          </a:p>
        </p:txBody>
      </p:sp>
      <p:pic>
        <p:nvPicPr>
          <p:cNvPr id="20493" name="Picture 138" descr="MCj02523410000[1]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754067" y="1314450"/>
            <a:ext cx="61985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Rectangle 9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5480540" y="1442265"/>
            <a:ext cx="145366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810" tIns="0" rIns="3810" bIns="0" anchor="b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800" b="1" dirty="0"/>
              <a:t>Vnější</a:t>
            </a:r>
            <a:endParaRPr lang="en-US" altLang="cs-CZ" sz="1800" b="1" dirty="0"/>
          </a:p>
        </p:txBody>
      </p:sp>
      <p:sp>
        <p:nvSpPr>
          <p:cNvPr id="174094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4503128" y="2031006"/>
            <a:ext cx="25527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" tIns="0" rIns="381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rgbClr val="0000CC"/>
                </a:solidFill>
              </a:rPr>
              <a:t>Název: Poziční přístup (pohled)</a:t>
            </a:r>
            <a:endParaRPr lang="cs-CZ" altLang="cs-CZ" sz="1800" dirty="0">
              <a:solidFill>
                <a:srgbClr val="0000CC"/>
              </a:solidFill>
            </a:endParaRP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dirty="0"/>
              <a:t>Tvrdí, že </a:t>
            </a:r>
            <a:r>
              <a:rPr lang="en-US" altLang="cs-CZ" sz="1800" dirty="0"/>
              <a:t> </a:t>
            </a:r>
            <a:r>
              <a:rPr lang="cs-CZ" altLang="cs-CZ" sz="1800" dirty="0"/>
              <a:t>rozdíly v konkurenční výhodě a ve výkonnosti firmy  jsou především funkcí </a:t>
            </a:r>
            <a:r>
              <a:rPr lang="cs-CZ" altLang="cs-CZ" sz="1800" dirty="0">
                <a:solidFill>
                  <a:srgbClr val="FF0000"/>
                </a:solidFill>
              </a:rPr>
              <a:t>atraktivity odvětví. </a:t>
            </a:r>
          </a:p>
          <a:p>
            <a:pPr eaLnBrk="1" hangingPunct="1"/>
            <a:r>
              <a:rPr lang="cs-CZ" altLang="cs-CZ" sz="1800" dirty="0"/>
              <a:t>Firmy by proto měly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altLang="cs-CZ" sz="1800" dirty="0"/>
              <a:t>vstupovat do odvětví, která jsou atraktivní, nebo </a:t>
            </a:r>
          </a:p>
          <a:p>
            <a:pPr marL="342900" indent="-342900">
              <a:buSzPct val="100000"/>
              <a:buFont typeface="+mj-lt"/>
              <a:buAutoNum type="arabicPeriod"/>
            </a:pPr>
            <a:r>
              <a:rPr lang="cs-CZ" altLang="cs-CZ" sz="1800" dirty="0"/>
              <a:t>přijímat takové strategie, které jejich odvětví více zatraktivní.</a:t>
            </a:r>
          </a:p>
          <a:p>
            <a:pPr eaLnBrk="1" hangingPunct="1"/>
            <a:endParaRPr lang="en-US" altLang="cs-CZ" sz="1800" dirty="0"/>
          </a:p>
        </p:txBody>
      </p:sp>
      <p:pic>
        <p:nvPicPr>
          <p:cNvPr id="20496" name="Picture 139" descr="MCj02523410000[1]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55175" y="1314450"/>
            <a:ext cx="61985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7" name="Line 185"/>
          <p:cNvSpPr>
            <a:spLocks noChangeShapeType="1"/>
          </p:cNvSpPr>
          <p:nvPr/>
        </p:nvSpPr>
        <p:spPr bwMode="auto">
          <a:xfrm>
            <a:off x="1644162" y="1930400"/>
            <a:ext cx="2858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cs-CZ" dirty="0"/>
          </a:p>
        </p:txBody>
      </p:sp>
      <p:sp>
        <p:nvSpPr>
          <p:cNvPr id="20498" name="Line 186"/>
          <p:cNvSpPr>
            <a:spLocks noChangeShapeType="1"/>
          </p:cNvSpPr>
          <p:nvPr/>
        </p:nvSpPr>
        <p:spPr bwMode="auto">
          <a:xfrm>
            <a:off x="4649667" y="1930400"/>
            <a:ext cx="2858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cs-CZ" dirty="0"/>
          </a:p>
        </p:txBody>
      </p:sp>
      <p:sp>
        <p:nvSpPr>
          <p:cNvPr id="20499" name="Line 187"/>
          <p:cNvSpPr>
            <a:spLocks noChangeShapeType="1"/>
          </p:cNvSpPr>
          <p:nvPr/>
        </p:nvSpPr>
        <p:spPr bwMode="auto">
          <a:xfrm>
            <a:off x="7653705" y="1930400"/>
            <a:ext cx="285896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cs-CZ" dirty="0"/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029" y="-5801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5" grpId="0"/>
      <p:bldP spid="17409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Poziční a zdrojový přístup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161" y="1780655"/>
            <a:ext cx="9984698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chemeClr val="bg1"/>
                </a:solidFill>
              </a:rPr>
              <a:t>Poziční přístup </a:t>
            </a:r>
            <a:r>
              <a:rPr lang="cs-CZ" dirty="0"/>
              <a:t>– </a:t>
            </a:r>
            <a:r>
              <a:rPr lang="cs-CZ" b="1" dirty="0"/>
              <a:t>konkurenční výhoda vyplývá z jedinečné pozice  podniku na trhu v rámci odvětví, tj. ovlivní ji hlavně </a:t>
            </a:r>
            <a:r>
              <a:rPr lang="cs-CZ" b="1" dirty="0">
                <a:solidFill>
                  <a:schemeClr val="bg1"/>
                </a:solidFill>
              </a:rPr>
              <a:t>externí </a:t>
            </a:r>
            <a:r>
              <a:rPr lang="cs-CZ" b="1" dirty="0"/>
              <a:t>faktory</a:t>
            </a:r>
          </a:p>
          <a:p>
            <a:endParaRPr lang="cs-CZ" dirty="0"/>
          </a:p>
          <a:p>
            <a:r>
              <a:rPr lang="cs-CZ" b="1" dirty="0">
                <a:solidFill>
                  <a:schemeClr val="bg1"/>
                </a:solidFill>
              </a:rPr>
              <a:t>Zdrojový</a:t>
            </a:r>
            <a:r>
              <a:rPr lang="cs-CZ" dirty="0">
                <a:solidFill>
                  <a:schemeClr val="bg1"/>
                </a:solidFill>
              </a:rPr>
              <a:t> přístup </a:t>
            </a:r>
            <a:r>
              <a:rPr lang="cs-CZ" dirty="0"/>
              <a:t>-  </a:t>
            </a:r>
            <a:r>
              <a:rPr lang="cs-CZ" b="1" dirty="0"/>
              <a:t>konkurenční výhoda vyplývá hlavně ze zdrojů podniku a schopností jejich využití – ovlivní ji </a:t>
            </a:r>
            <a:r>
              <a:rPr lang="cs-CZ" b="1" dirty="0">
                <a:solidFill>
                  <a:schemeClr val="bg1"/>
                </a:solidFill>
              </a:rPr>
              <a:t>vnitřní</a:t>
            </a:r>
            <a:r>
              <a:rPr lang="cs-CZ" b="1" dirty="0"/>
              <a:t> faktory </a:t>
            </a:r>
          </a:p>
          <a:p>
            <a:endParaRPr lang="cs-CZ" dirty="0"/>
          </a:p>
          <a:p>
            <a:r>
              <a:rPr lang="cs-CZ" b="1" dirty="0"/>
              <a:t>Ziskovost podniku je asi z </a:t>
            </a:r>
            <a:r>
              <a:rPr lang="cs-CZ" b="1" dirty="0">
                <a:solidFill>
                  <a:srgbClr val="FF0000"/>
                </a:solidFill>
              </a:rPr>
              <a:t>20 % </a:t>
            </a:r>
            <a:r>
              <a:rPr lang="cs-CZ" b="1" dirty="0"/>
              <a:t>ovlivněna </a:t>
            </a:r>
            <a:r>
              <a:rPr lang="cs-CZ" b="1" dirty="0">
                <a:solidFill>
                  <a:schemeClr val="bg1"/>
                </a:solidFill>
              </a:rPr>
              <a:t>strukturou </a:t>
            </a:r>
            <a:r>
              <a:rPr lang="cs-CZ" b="1" dirty="0">
                <a:solidFill>
                  <a:srgbClr val="FF0000"/>
                </a:solidFill>
              </a:rPr>
              <a:t>odvětví, </a:t>
            </a:r>
            <a:r>
              <a:rPr lang="cs-CZ" b="1" dirty="0"/>
              <a:t>ve kterém působí. Rozdíly ve výkonnosti podniků lze z </a:t>
            </a:r>
            <a:r>
              <a:rPr lang="cs-CZ" b="1" dirty="0">
                <a:solidFill>
                  <a:srgbClr val="FF0000"/>
                </a:solidFill>
              </a:rPr>
              <a:t>36 % </a:t>
            </a:r>
            <a:r>
              <a:rPr lang="cs-CZ" b="1" dirty="0"/>
              <a:t>přičíst </a:t>
            </a:r>
            <a:r>
              <a:rPr lang="cs-CZ" b="1" dirty="0">
                <a:solidFill>
                  <a:schemeClr val="bg1"/>
                </a:solidFill>
              </a:rPr>
              <a:t>charakteristikám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/>
              <a:t>podniku a krokům realizovaným jeho </a:t>
            </a:r>
            <a:r>
              <a:rPr lang="cs-CZ" b="1" dirty="0">
                <a:solidFill>
                  <a:schemeClr val="bg1"/>
                </a:solidFill>
              </a:rPr>
              <a:t>managementem</a:t>
            </a:r>
            <a:r>
              <a:rPr lang="cs-CZ" b="1" dirty="0"/>
              <a:t> </a:t>
            </a:r>
            <a:r>
              <a:rPr lang="cs-CZ" sz="1700" dirty="0"/>
              <a:t>(Tichá-Hron, 2012).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29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528808" y="2135217"/>
            <a:ext cx="4573076" cy="24712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Modely procesu tvorby strategií</a:t>
            </a:r>
          </a:p>
          <a:p>
            <a:endParaRPr lang="en-GB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889254" y="2135217"/>
            <a:ext cx="5363415" cy="33735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Proces strategického řízení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Vývoj strategického myšlení a plánování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Preskriptivní a </a:t>
            </a:r>
            <a:r>
              <a:rPr lang="cs-CZ" sz="2400" b="1" dirty="0" err="1"/>
              <a:t>emergentní</a:t>
            </a:r>
            <a:r>
              <a:rPr lang="cs-CZ" sz="2400" b="1" dirty="0"/>
              <a:t> přístup ke strategii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Strategie a konkurenční výhoda - poziční a zdrojový přístup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Modely strategického managementu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184212" y="402168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Poziční přistup k dosažení konkurenční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0523095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Tzv. Market-</a:t>
            </a:r>
            <a:r>
              <a:rPr lang="cs-CZ" sz="2400" b="1" dirty="0" err="1"/>
              <a:t>based</a:t>
            </a:r>
            <a:r>
              <a:rPr lang="cs-CZ" sz="2400" b="1" dirty="0"/>
              <a:t> </a:t>
            </a:r>
            <a:r>
              <a:rPr lang="cs-CZ" sz="2400" b="1" dirty="0" err="1"/>
              <a:t>View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Strategy</a:t>
            </a:r>
            <a:r>
              <a:rPr lang="cs-CZ" sz="2400" b="1" dirty="0"/>
              <a:t> nebo </a:t>
            </a:r>
            <a:r>
              <a:rPr lang="cs-CZ" sz="2400" b="1" dirty="0" err="1"/>
              <a:t>Industrial</a:t>
            </a:r>
            <a:r>
              <a:rPr lang="cs-CZ" sz="2400" b="1" dirty="0"/>
              <a:t> </a:t>
            </a:r>
            <a:r>
              <a:rPr lang="cs-CZ" sz="2400" b="1" dirty="0" err="1"/>
              <a:t>Organization</a:t>
            </a:r>
            <a:r>
              <a:rPr lang="cs-CZ" sz="2400" b="1" dirty="0"/>
              <a:t> (I/O) Model je přístup zaměřený na externí faktory podniku.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Předpoklady: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chemeClr val="bg1"/>
                </a:solidFill>
              </a:rPr>
              <a:t>Vnější prostředí </a:t>
            </a:r>
            <a:r>
              <a:rPr lang="cs-CZ" sz="2400" b="1" dirty="0"/>
              <a:t>vytváří podmínky (svými tlaky a omezeními), které jsou určující pro strategie vedoucí k dosažení nadprůměrných výnosů.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chemeClr val="bg1"/>
                </a:solidFill>
              </a:rPr>
              <a:t>Většina podniků </a:t>
            </a:r>
            <a:r>
              <a:rPr lang="cs-CZ" sz="2400" b="1" dirty="0"/>
              <a:t>v konkrétním odvětví kontroluje přibližně stejně strategicky významné zdroje a realizuje přibližně stejné strategie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chemeClr val="bg1"/>
                </a:solidFill>
              </a:rPr>
              <a:t>Zdroje </a:t>
            </a:r>
            <a:r>
              <a:rPr lang="cs-CZ" sz="2400" b="1" dirty="0"/>
              <a:t>potřebné k realizaci strategie jsou vysoce mobilní mezi jednotlivými podniky. Případná zdrojová heterogennost podniků je pouze krátkodobá.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/>
              <a:t>Management podniku se chová racionálně a sleduje jako hlavní cíl maximalizaci zisku.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30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38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15436" y="274637"/>
            <a:ext cx="2495364" cy="261846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Poziční přístup (I/O Model)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9" y="382136"/>
            <a:ext cx="6177665" cy="6396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398767" y="5661247"/>
            <a:ext cx="2218281" cy="83099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Nadprůměrné výnosy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7462664" y="5984413"/>
            <a:ext cx="50554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7774986" y="344103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Teoretická východiska: M. Porter – model 5 sil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31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138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Zdrojový přístup k dosažení 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konkurenční výhody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0523095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Tzv. </a:t>
            </a:r>
            <a:r>
              <a:rPr lang="cs-CZ" sz="2400" b="1" dirty="0" err="1">
                <a:solidFill>
                  <a:schemeClr val="bg1"/>
                </a:solidFill>
              </a:rPr>
              <a:t>Resource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Based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View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dirty="0"/>
              <a:t>– přístup založený na zdrojích, zaměřený na interní faktory podniku.</a:t>
            </a:r>
          </a:p>
          <a:p>
            <a:pPr marL="0" indent="0">
              <a:buNone/>
            </a:pPr>
            <a:r>
              <a:rPr lang="cs-CZ" sz="2400" dirty="0"/>
              <a:t>Vnímá podnik jako </a:t>
            </a:r>
            <a:r>
              <a:rPr lang="cs-CZ" sz="2400" b="1" dirty="0"/>
              <a:t>jedinečný soubor zdrojů </a:t>
            </a:r>
            <a:r>
              <a:rPr lang="cs-CZ" sz="2400" dirty="0"/>
              <a:t>a </a:t>
            </a:r>
            <a:r>
              <a:rPr lang="cs-CZ" sz="2400" b="1" dirty="0"/>
              <a:t>kompetencí</a:t>
            </a:r>
            <a:r>
              <a:rPr lang="cs-CZ" sz="2400" dirty="0"/>
              <a:t>, na jejichž základě je definována strategie </a:t>
            </a:r>
            <a:r>
              <a:rPr lang="cs-CZ" sz="2400" b="1" dirty="0"/>
              <a:t>k co nejlepšímu využití příležitostí</a:t>
            </a:r>
            <a:r>
              <a:rPr lang="cs-CZ" sz="2400" dirty="0"/>
              <a:t>. Rozdíly ve výsledcích jednotlivých podniků jsou odvozeny primárně z </a:t>
            </a:r>
            <a:r>
              <a:rPr lang="cs-CZ" sz="2400" b="1" dirty="0"/>
              <a:t>rozdílů mezi jejich zdroji a kompetencemi </a:t>
            </a:r>
            <a:r>
              <a:rPr lang="cs-CZ" sz="2400" dirty="0"/>
              <a:t>a až druhotně </a:t>
            </a:r>
            <a:r>
              <a:rPr lang="cs-CZ" sz="2400" b="1" dirty="0"/>
              <a:t>ovlivněny strukturou odvětví</a:t>
            </a:r>
            <a:r>
              <a:rPr lang="cs-CZ" sz="2400" dirty="0"/>
              <a:t>. </a:t>
            </a:r>
          </a:p>
          <a:p>
            <a:pPr marL="0" indent="0">
              <a:buNone/>
            </a:pPr>
            <a:r>
              <a:rPr lang="pl-PL" sz="2400" b="1" dirty="0"/>
              <a:t>Zdroje a kompetence musejí splnit podmínky VRIN</a:t>
            </a:r>
            <a:endParaRPr lang="pl-PL" sz="2400" dirty="0"/>
          </a:p>
          <a:p>
            <a:r>
              <a:rPr lang="cs-CZ" sz="2400" b="1" dirty="0">
                <a:solidFill>
                  <a:schemeClr val="bg1"/>
                </a:solidFill>
              </a:rPr>
              <a:t>Hodnotné</a:t>
            </a:r>
            <a:r>
              <a:rPr lang="cs-CZ" sz="2400" b="1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(umožňují zužitkovat potenciál pozice podniku na trhu) - </a:t>
            </a:r>
            <a:r>
              <a:rPr lang="cs-CZ" sz="2400" b="1" dirty="0" err="1">
                <a:solidFill>
                  <a:schemeClr val="bg1"/>
                </a:solidFill>
              </a:rPr>
              <a:t>V</a:t>
            </a:r>
            <a:r>
              <a:rPr lang="cs-CZ" sz="2400" dirty="0" err="1">
                <a:solidFill>
                  <a:schemeClr val="bg1"/>
                </a:solidFill>
              </a:rPr>
              <a:t>alue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>
                <a:solidFill>
                  <a:schemeClr val="bg1"/>
                </a:solidFill>
              </a:rPr>
              <a:t>Vzácné</a:t>
            </a:r>
            <a:r>
              <a:rPr lang="cs-CZ" sz="2400" b="1" dirty="0"/>
              <a:t> </a:t>
            </a:r>
            <a:r>
              <a:rPr lang="cs-CZ" sz="2400" dirty="0"/>
              <a:t>(konkurenti je mohou získat jen s obtížemi) - </a:t>
            </a:r>
            <a:r>
              <a:rPr lang="cs-CZ" sz="2400" b="1" dirty="0">
                <a:solidFill>
                  <a:schemeClr val="bg1"/>
                </a:solidFill>
              </a:rPr>
              <a:t>R</a:t>
            </a:r>
            <a:r>
              <a:rPr lang="cs-CZ" sz="2400" dirty="0">
                <a:solidFill>
                  <a:schemeClr val="bg1"/>
                </a:solidFill>
              </a:rPr>
              <a:t>arity </a:t>
            </a:r>
          </a:p>
          <a:p>
            <a:r>
              <a:rPr lang="cs-CZ" sz="2400" dirty="0"/>
              <a:t>Pro konkurenty </a:t>
            </a:r>
            <a:r>
              <a:rPr lang="cs-CZ" sz="2400" b="1" dirty="0">
                <a:solidFill>
                  <a:schemeClr val="bg1"/>
                </a:solidFill>
              </a:rPr>
              <a:t>nenapodobitelné - </a:t>
            </a:r>
            <a:r>
              <a:rPr lang="cs-CZ" sz="2400" b="1" dirty="0" err="1">
                <a:solidFill>
                  <a:schemeClr val="bg1"/>
                </a:solidFill>
              </a:rPr>
              <a:t>Inimitability</a:t>
            </a:r>
            <a:endParaRPr lang="cs-CZ" sz="2400" dirty="0">
              <a:solidFill>
                <a:schemeClr val="bg1"/>
              </a:solidFill>
            </a:endParaRPr>
          </a:p>
          <a:p>
            <a:r>
              <a:rPr lang="cs-CZ" sz="2400" b="1" dirty="0"/>
              <a:t>Nesmějí mít </a:t>
            </a:r>
            <a:r>
              <a:rPr lang="cs-CZ" sz="2400" dirty="0"/>
              <a:t>snadno dostupné </a:t>
            </a:r>
            <a:r>
              <a:rPr lang="cs-CZ" sz="2400" b="1" dirty="0"/>
              <a:t>substituty - </a:t>
            </a:r>
            <a:r>
              <a:rPr lang="cs-CZ" sz="2400" b="1" dirty="0" err="1">
                <a:solidFill>
                  <a:schemeClr val="bg1"/>
                </a:solidFill>
              </a:rPr>
              <a:t>Nonsubstitutability</a:t>
            </a:r>
            <a:r>
              <a:rPr lang="cs-CZ" sz="24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32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54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Předpoklady modelu RBV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0523095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>
                <a:solidFill>
                  <a:schemeClr val="bg1"/>
                </a:solidFill>
              </a:rPr>
              <a:t>Firma nebo jakákoli organizace je </a:t>
            </a:r>
            <a:r>
              <a:rPr lang="cs-CZ" sz="2400" b="1" dirty="0">
                <a:solidFill>
                  <a:schemeClr val="bg1"/>
                </a:solidFill>
              </a:rPr>
              <a:t>souborem unikátní zdrojů a schopností</a:t>
            </a:r>
            <a:r>
              <a:rPr lang="cs-CZ" sz="2400" dirty="0"/>
              <a:t>, </a:t>
            </a:r>
            <a:r>
              <a:rPr lang="cs-CZ" sz="2400" b="1" dirty="0"/>
              <a:t>které tvoří základ pro její strategii a jsou primárním zdrojem pro dosahování stanovených cílů (zisku apod.)</a:t>
            </a:r>
          </a:p>
          <a:p>
            <a:pPr marL="0" indent="0">
              <a:buNone/>
            </a:pPr>
            <a:endParaRPr lang="cs-CZ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Zdroje (</a:t>
            </a:r>
            <a:r>
              <a:rPr lang="cs-CZ" sz="2400" b="1" dirty="0" err="1">
                <a:solidFill>
                  <a:schemeClr val="bg1"/>
                </a:solidFill>
              </a:rPr>
              <a:t>resource</a:t>
            </a:r>
            <a:r>
              <a:rPr lang="cs-CZ" sz="2400" b="1" dirty="0">
                <a:solidFill>
                  <a:schemeClr val="bg1"/>
                </a:solidFill>
              </a:rPr>
              <a:t>) jsou ...</a:t>
            </a:r>
          </a:p>
          <a:p>
            <a:r>
              <a:rPr lang="cs-CZ" sz="2400" b="1" dirty="0"/>
              <a:t>vstupy, které firma používá při produkci - kapitál, vybavení, technologie, schopnosti zaměstnanců, patenty, postupy, znalosti atd.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Schopnosti (</a:t>
            </a:r>
            <a:r>
              <a:rPr lang="cs-CZ" sz="2400" b="1" dirty="0" err="1">
                <a:solidFill>
                  <a:schemeClr val="bg1"/>
                </a:solidFill>
              </a:rPr>
              <a:t>capability</a:t>
            </a:r>
            <a:r>
              <a:rPr lang="cs-CZ" sz="2400" b="1" dirty="0">
                <a:solidFill>
                  <a:schemeClr val="bg1"/>
                </a:solidFill>
              </a:rPr>
              <a:t>) jsou</a:t>
            </a:r>
          </a:p>
          <a:p>
            <a:r>
              <a:rPr lang="cs-CZ" sz="2400" b="1" dirty="0"/>
              <a:t>dány tím co firmy umí, tedy tím, že umí a je schopna využívat své zdroje pro aktivity směřující k dosažení cílů.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33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2473277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71675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Hodnocení 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cs-CZ" sz="3200" b="1" dirty="0">
                <a:solidFill>
                  <a:srgbClr val="008080"/>
                </a:solidFill>
              </a:rPr>
              <a:t>pozičního a zdrojového  přístupu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38200" y="1916832"/>
            <a:ext cx="8482387" cy="37444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89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6099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  <a:ea typeface="+mj-ea"/>
              </a:rPr>
              <a:t>5. Modely strategického managementu</a:t>
            </a:r>
            <a:endParaRPr lang="en-US" sz="3200" b="1" dirty="0">
              <a:solidFill>
                <a:srgbClr val="008080"/>
              </a:solidFill>
              <a:ea typeface="+mj-ea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46624"/>
              </p:ext>
            </p:extLst>
          </p:nvPr>
        </p:nvGraphicFramePr>
        <p:xfrm>
          <a:off x="1981200" y="16764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1-</a:t>
            </a:r>
            <a:fld id="{BF47F331-CBD1-4478-82A7-96C00B3A809C}" type="slidenum">
              <a:rPr lang="en-US" smtClean="0">
                <a:latin typeface="Arial" charset="0"/>
              </a:rPr>
              <a:pPr eaLnBrk="1" hangingPunct="1"/>
              <a:t>35</a:t>
            </a:fld>
            <a:endParaRPr lang="en-US" dirty="0">
              <a:latin typeface="Arial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069"/>
      </p:ext>
    </p:extLst>
  </p:cSld>
  <p:clrMapOvr>
    <a:masterClrMapping/>
  </p:clrMapOvr>
  <p:transition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Modely strategického managementu </a:t>
            </a:r>
            <a:endParaRPr lang="cs-CZ" sz="3200" b="1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0523095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/>
              <a:t>1. </a:t>
            </a:r>
            <a:r>
              <a:rPr lang="cs-CZ" sz="2400" b="1" dirty="0" err="1"/>
              <a:t>Wheelenův</a:t>
            </a:r>
            <a:r>
              <a:rPr lang="cs-CZ" sz="2400" b="1" dirty="0"/>
              <a:t> lineární model strategického managementu, </a:t>
            </a:r>
          </a:p>
          <a:p>
            <a:r>
              <a:rPr lang="cs-CZ" sz="2400" b="1" dirty="0"/>
              <a:t>2. Model </a:t>
            </a:r>
            <a:r>
              <a:rPr lang="cs-CZ" sz="2400" b="1" dirty="0" err="1"/>
              <a:t>Thompsonův</a:t>
            </a:r>
            <a:r>
              <a:rPr lang="cs-CZ" sz="2400" b="1" dirty="0"/>
              <a:t> a </a:t>
            </a:r>
            <a:r>
              <a:rPr lang="cs-CZ" sz="2400" b="1" dirty="0" err="1"/>
              <a:t>Stricklandův</a:t>
            </a:r>
            <a:r>
              <a:rPr lang="cs-CZ" sz="2400" b="1" dirty="0"/>
              <a:t>, </a:t>
            </a:r>
          </a:p>
          <a:p>
            <a:r>
              <a:rPr lang="cs-CZ" sz="2400" b="1" dirty="0"/>
              <a:t>3. </a:t>
            </a:r>
            <a:r>
              <a:rPr lang="cs-CZ" sz="2400" b="1" dirty="0" err="1"/>
              <a:t>Digmanův</a:t>
            </a:r>
            <a:r>
              <a:rPr lang="cs-CZ" sz="2400" b="1" dirty="0"/>
              <a:t> integrovaný model, </a:t>
            </a:r>
          </a:p>
          <a:p>
            <a:r>
              <a:rPr lang="cs-CZ" sz="2400" b="1" dirty="0"/>
              <a:t>4. </a:t>
            </a:r>
            <a:r>
              <a:rPr lang="cs-CZ" sz="2400" b="1" dirty="0" err="1"/>
              <a:t>Robbinsonův</a:t>
            </a:r>
            <a:r>
              <a:rPr lang="cs-CZ" sz="2400" b="1" dirty="0"/>
              <a:t> model,</a:t>
            </a:r>
          </a:p>
          <a:p>
            <a:r>
              <a:rPr lang="cs-CZ" sz="2400" b="1" dirty="0"/>
              <a:t>5. Komplexní model strategického managementu </a:t>
            </a:r>
          </a:p>
          <a:p>
            <a:r>
              <a:rPr lang="cs-CZ" sz="2400" b="1" dirty="0"/>
              <a:t>6. Model podle Johnsona a </a:t>
            </a:r>
            <a:r>
              <a:rPr lang="cs-CZ" sz="2400" b="1" dirty="0" err="1"/>
              <a:t>Scholese</a:t>
            </a:r>
            <a:r>
              <a:rPr lang="cs-CZ" sz="2400" b="1" dirty="0"/>
              <a:t> (explorativní).</a:t>
            </a:r>
          </a:p>
          <a:p>
            <a:r>
              <a:rPr lang="cs-CZ" sz="2400" b="1" dirty="0"/>
              <a:t>7. Diamant podnikové strategie</a:t>
            </a:r>
          </a:p>
          <a:p>
            <a:r>
              <a:rPr lang="cs-CZ" sz="2400" b="1" dirty="0"/>
              <a:t>8. Modré a rudé oceány</a:t>
            </a:r>
          </a:p>
          <a:p>
            <a:r>
              <a:rPr lang="cs-CZ" sz="2400" b="1" dirty="0"/>
              <a:t>9. Logický </a:t>
            </a:r>
            <a:r>
              <a:rPr lang="cs-CZ" sz="2400" b="1" dirty="0" err="1"/>
              <a:t>inkrementalismus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36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1566737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3091" y="141287"/>
            <a:ext cx="7136567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5.1 Wheelenův sekvenční model strategického managementu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11" y="1884118"/>
            <a:ext cx="85629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279576" y="619220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Guinn (2007, s. 24)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063552" y="5549932"/>
            <a:ext cx="784887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Strategický management  je procesem interaktivním, postupně procházejícím jednotlivé fáze a kroky, přičemž se jedná o proces neustále se opakující.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37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331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905407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5.2 Model Thompsonův a Stricklandův</a:t>
            </a:r>
            <a:endParaRPr lang="cs-CZ" sz="3200" dirty="0">
              <a:solidFill>
                <a:srgbClr val="00808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16833"/>
            <a:ext cx="7956376" cy="3721263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4" name="TextovéPole 3"/>
          <p:cNvSpPr txBox="1"/>
          <p:nvPr/>
        </p:nvSpPr>
        <p:spPr>
          <a:xfrm>
            <a:off x="2135560" y="62373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Guinn (2007, s. 24)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95600" y="5805264"/>
            <a:ext cx="640871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Zavedení zpětné  vazby do tradičního modelu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38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135560" y="1916832"/>
            <a:ext cx="7884368" cy="1656184"/>
          </a:xfrm>
          <a:prstGeom prst="rect">
            <a:avLst/>
          </a:prstGeom>
          <a:solidFill>
            <a:srgbClr val="92D05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428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7772400" cy="1012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/>
              <a:t>5.3 Integrovaný model Digmanův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556792"/>
            <a:ext cx="7653486" cy="450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23592" y="6309320"/>
            <a:ext cx="468052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Zahrnuje navíc podnikovou kulturu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9586156" y="1556792"/>
            <a:ext cx="792088" cy="432048"/>
          </a:xfrm>
          <a:prstGeom prst="straightConnector1">
            <a:avLst/>
          </a:prstGeom>
          <a:ln w="57150">
            <a:solidFill>
              <a:srgbClr val="00808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39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23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267807"/>
            <a:ext cx="8382000" cy="1371178"/>
          </a:xfr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anchor="b"/>
          <a:lstStyle/>
          <a:p>
            <a:r>
              <a:rPr lang="cs-CZ" b="1" dirty="0">
                <a:solidFill>
                  <a:srgbClr val="008080"/>
                </a:solidFill>
                <a:effectLst/>
              </a:rPr>
              <a:t>Strategické řízení</a:t>
            </a:r>
            <a:br>
              <a:rPr lang="en-GB" b="1" dirty="0">
                <a:solidFill>
                  <a:srgbClr val="008080"/>
                </a:solidFill>
                <a:effectLst/>
              </a:rPr>
            </a:br>
            <a:r>
              <a:rPr lang="cs-CZ" sz="2400" b="1" dirty="0">
                <a:solidFill>
                  <a:srgbClr val="008080"/>
                </a:solidFill>
              </a:rPr>
              <a:t>Jak okolní prostředí, tak i organizace - podnik se stále mění (strategická dynamika nebo dynamika strategie)</a:t>
            </a:r>
            <a:endParaRPr lang="en-GB" sz="2400" b="1" i="1" dirty="0">
              <a:solidFill>
                <a:srgbClr val="008080"/>
              </a:solidFill>
            </a:endParaRPr>
          </a:p>
        </p:txBody>
      </p:sp>
      <p:sp>
        <p:nvSpPr>
          <p:cNvPr id="20483" name="Oval 6"/>
          <p:cNvSpPr>
            <a:spLocks noChangeArrowheads="1"/>
          </p:cNvSpPr>
          <p:nvPr/>
        </p:nvSpPr>
        <p:spPr bwMode="auto">
          <a:xfrm>
            <a:off x="4572000" y="2714625"/>
            <a:ext cx="3276600" cy="29718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5029200" y="2185988"/>
            <a:ext cx="2438400" cy="400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000" b="1" i="1" dirty="0">
                <a:latin typeface="Arial" charset="0"/>
              </a:rPr>
              <a:t>Okolní prostředí</a:t>
            </a:r>
            <a:endParaRPr lang="en-GB" sz="2000" b="1" i="1" dirty="0">
              <a:latin typeface="Arial" charset="0"/>
            </a:endParaRPr>
          </a:p>
        </p:txBody>
      </p:sp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5029200" y="5767388"/>
            <a:ext cx="2438400" cy="400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000" b="1" i="1" dirty="0">
                <a:latin typeface="Arial" charset="0"/>
              </a:rPr>
              <a:t>Okolní prostředí</a:t>
            </a:r>
            <a:endParaRPr lang="en-GB" sz="2000" b="1" i="1" dirty="0">
              <a:latin typeface="Arial" charset="0"/>
            </a:endParaRP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9067800" y="3608553"/>
            <a:ext cx="2438400" cy="400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000" b="1" i="1" dirty="0">
                <a:latin typeface="Arial" charset="0"/>
              </a:rPr>
              <a:t>Okolní prostředí</a:t>
            </a:r>
            <a:endParaRPr lang="en-GB" sz="2000" b="1" i="1" dirty="0">
              <a:latin typeface="Arial" charset="0"/>
            </a:endParaRP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857250" y="3764760"/>
            <a:ext cx="2438400" cy="400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2000" b="1" i="1" dirty="0">
                <a:latin typeface="Arial" charset="0"/>
              </a:rPr>
              <a:t>Okolní prostředí</a:t>
            </a:r>
            <a:endParaRPr lang="en-GB" sz="2000" b="1" i="1" dirty="0">
              <a:latin typeface="Arial" charset="0"/>
            </a:endParaRPr>
          </a:p>
        </p:txBody>
      </p:sp>
      <p:sp>
        <p:nvSpPr>
          <p:cNvPr id="20488" name="AutoShape 15"/>
          <p:cNvSpPr>
            <a:spLocks noChangeArrowheads="1"/>
          </p:cNvSpPr>
          <p:nvPr/>
        </p:nvSpPr>
        <p:spPr bwMode="auto">
          <a:xfrm rot="1605414">
            <a:off x="3641277" y="2897011"/>
            <a:ext cx="1272117" cy="3048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89" name="AutoShape 16"/>
          <p:cNvSpPr>
            <a:spLocks noChangeArrowheads="1"/>
          </p:cNvSpPr>
          <p:nvPr/>
        </p:nvSpPr>
        <p:spPr bwMode="auto">
          <a:xfrm rot="-1833679">
            <a:off x="7429993" y="2784443"/>
            <a:ext cx="1120779" cy="3048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20490" name="AutoShape 17"/>
          <p:cNvSpPr>
            <a:spLocks noChangeArrowheads="1"/>
          </p:cNvSpPr>
          <p:nvPr/>
        </p:nvSpPr>
        <p:spPr bwMode="auto">
          <a:xfrm rot="-1764305">
            <a:off x="3014841" y="4676435"/>
            <a:ext cx="1676400" cy="3048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1" name="AutoShape 18"/>
          <p:cNvSpPr>
            <a:spLocks noChangeArrowheads="1"/>
          </p:cNvSpPr>
          <p:nvPr/>
        </p:nvSpPr>
        <p:spPr bwMode="auto">
          <a:xfrm rot="1417304">
            <a:off x="7693576" y="4522884"/>
            <a:ext cx="1676400" cy="304800"/>
          </a:xfrm>
          <a:prstGeom prst="leftRightArrow">
            <a:avLst>
              <a:gd name="adj1" fmla="val 50000"/>
              <a:gd name="adj2" fmla="val 110000"/>
            </a:avLst>
          </a:prstGeom>
          <a:solidFill>
            <a:srgbClr val="C0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492" name="Text Box 19"/>
          <p:cNvSpPr txBox="1">
            <a:spLocks noChangeArrowheads="1"/>
          </p:cNvSpPr>
          <p:nvPr/>
        </p:nvSpPr>
        <p:spPr bwMode="auto">
          <a:xfrm>
            <a:off x="4686300" y="3071813"/>
            <a:ext cx="3048000" cy="19236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sz="1800" b="1" i="1" dirty="0">
                <a:latin typeface="Arial" charset="0"/>
              </a:rPr>
              <a:t>Zdroje </a:t>
            </a:r>
          </a:p>
          <a:p>
            <a:pPr algn="ctr">
              <a:spcBef>
                <a:spcPct val="50000"/>
              </a:spcBef>
            </a:pPr>
            <a:r>
              <a:rPr lang="cs-CZ" sz="1800" b="1" i="1" dirty="0">
                <a:latin typeface="Arial" charset="0"/>
              </a:rPr>
              <a:t>organizace</a:t>
            </a:r>
            <a:endParaRPr lang="en-GB" sz="1800" b="1" i="1" dirty="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cs-CZ" sz="2000" b="1" dirty="0">
                <a:solidFill>
                  <a:schemeClr val="bg1"/>
                </a:solidFill>
              </a:rPr>
              <a:t>Nové strategie pro rozvoj podniku, financování, výroby</a:t>
            </a:r>
            <a:r>
              <a:rPr lang="cs-CZ" b="1" dirty="0">
                <a:solidFill>
                  <a:schemeClr val="bg1"/>
                </a:solidFill>
              </a:rPr>
              <a:t>, 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494" name="Text Box 21"/>
          <p:cNvSpPr txBox="1">
            <a:spLocks noChangeArrowheads="1"/>
          </p:cNvSpPr>
          <p:nvPr/>
        </p:nvSpPr>
        <p:spPr bwMode="auto">
          <a:xfrm>
            <a:off x="1752600" y="1881188"/>
            <a:ext cx="1981200" cy="1077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i="1" dirty="0"/>
              <a:t>Příležitost</a:t>
            </a:r>
            <a:r>
              <a:rPr lang="en-GB" b="1" i="1" dirty="0"/>
              <a:t>:</a:t>
            </a:r>
            <a:r>
              <a:rPr lang="en-GB" b="1" dirty="0"/>
              <a:t> </a:t>
            </a:r>
            <a:r>
              <a:rPr lang="cs-CZ" sz="2000" dirty="0"/>
              <a:t>rostoucí ekonomika</a:t>
            </a:r>
            <a:endParaRPr lang="en-GB" sz="2000" dirty="0"/>
          </a:p>
        </p:txBody>
      </p:sp>
      <p:sp>
        <p:nvSpPr>
          <p:cNvPr id="20495" name="Text Box 23"/>
          <p:cNvSpPr txBox="1">
            <a:spLocks noChangeArrowheads="1"/>
          </p:cNvSpPr>
          <p:nvPr/>
        </p:nvSpPr>
        <p:spPr bwMode="auto">
          <a:xfrm>
            <a:off x="8658542" y="1859625"/>
            <a:ext cx="1981200" cy="107721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i="1" dirty="0"/>
              <a:t>Hrozba</a:t>
            </a:r>
            <a:r>
              <a:rPr lang="en-GB" b="1" dirty="0"/>
              <a:t>: </a:t>
            </a:r>
            <a:r>
              <a:rPr lang="cs-CZ" sz="2000" dirty="0"/>
              <a:t>konkurenční aktivity</a:t>
            </a:r>
            <a:endParaRPr lang="en-GB" sz="2000" dirty="0"/>
          </a:p>
        </p:txBody>
      </p:sp>
      <p:sp>
        <p:nvSpPr>
          <p:cNvPr id="20496" name="Text Box 24"/>
          <p:cNvSpPr txBox="1">
            <a:spLocks noChangeArrowheads="1"/>
          </p:cNvSpPr>
          <p:nvPr/>
        </p:nvSpPr>
        <p:spPr bwMode="auto">
          <a:xfrm>
            <a:off x="1828800" y="5233989"/>
            <a:ext cx="1905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i="1" dirty="0"/>
              <a:t>Příležitost</a:t>
            </a:r>
            <a:r>
              <a:rPr lang="en-GB" b="1" dirty="0"/>
              <a:t>: </a:t>
            </a:r>
            <a:r>
              <a:rPr lang="cs-CZ" dirty="0"/>
              <a:t>noví zákazníci</a:t>
            </a:r>
            <a:endParaRPr lang="en-GB" dirty="0"/>
          </a:p>
        </p:txBody>
      </p:sp>
      <p:sp>
        <p:nvSpPr>
          <p:cNvPr id="20497" name="Text Box 25"/>
          <p:cNvSpPr txBox="1">
            <a:spLocks noChangeArrowheads="1"/>
          </p:cNvSpPr>
          <p:nvPr/>
        </p:nvSpPr>
        <p:spPr bwMode="auto">
          <a:xfrm>
            <a:off x="7696200" y="5005389"/>
            <a:ext cx="2743200" cy="153888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i="1" dirty="0"/>
              <a:t>Hrozba</a:t>
            </a:r>
            <a:r>
              <a:rPr lang="cs-CZ" sz="2000" i="1" dirty="0"/>
              <a:t>: </a:t>
            </a:r>
          </a:p>
          <a:p>
            <a:pPr algn="ctr">
              <a:spcBef>
                <a:spcPct val="50000"/>
              </a:spcBef>
            </a:pPr>
            <a:r>
              <a:rPr lang="cs-CZ" sz="2000" dirty="0"/>
              <a:t>nové technologie umožní vstup na trh novým dodavatelům</a:t>
            </a:r>
            <a:endParaRPr lang="en-GB" sz="2000" dirty="0"/>
          </a:p>
        </p:txBody>
      </p:sp>
      <p:sp>
        <p:nvSpPr>
          <p:cNvPr id="20498" name="Text Box 26"/>
          <p:cNvSpPr txBox="1">
            <a:spLocks noChangeArrowheads="1"/>
          </p:cNvSpPr>
          <p:nvPr/>
        </p:nvSpPr>
        <p:spPr bwMode="auto">
          <a:xfrm>
            <a:off x="4007768" y="6391276"/>
            <a:ext cx="1828056" cy="27699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i="1" dirty="0"/>
              <a:t>See</a:t>
            </a:r>
            <a:r>
              <a:rPr lang="en-GB" sz="1200" dirty="0"/>
              <a:t> Lynch, </a:t>
            </a:r>
            <a:r>
              <a:rPr lang="cs-CZ" sz="1200" dirty="0"/>
              <a:t>2011</a:t>
            </a:r>
            <a:endParaRPr lang="en-GB" sz="1200" dirty="0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5624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/>
              <a:t>Podniková kultura</a:t>
            </a:r>
            <a:endParaRPr lang="cs-CZ" sz="3200" b="1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854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Vědomé a ovlivnitelné osobní a veřejné symboly</a:t>
            </a:r>
            <a:r>
              <a:rPr lang="cs-CZ" sz="2400" dirty="0">
                <a:solidFill>
                  <a:schemeClr val="bg1"/>
                </a:solidFill>
              </a:rPr>
              <a:t>: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verbální </a:t>
            </a:r>
            <a:r>
              <a:rPr lang="cs-CZ" b="1" dirty="0"/>
              <a:t>– jazyk, slovní hříčky, historky, mýty;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symbolická jednání </a:t>
            </a:r>
            <a:r>
              <a:rPr lang="cs-CZ" b="1" dirty="0"/>
              <a:t>(neverbální projevy) – rituály, obyčeje, ceremoniály, obřady etika; </a:t>
            </a:r>
          </a:p>
          <a:p>
            <a:pPr lvl="1"/>
            <a:r>
              <a:rPr lang="cs-CZ" b="1" dirty="0">
                <a:solidFill>
                  <a:schemeClr val="bg1"/>
                </a:solidFill>
              </a:rPr>
              <a:t>symbolické artefakty materiální povahy </a:t>
            </a:r>
            <a:r>
              <a:rPr lang="cs-CZ" b="1" dirty="0"/>
              <a:t>– logo, barvy, architektura, balení, obrazy, čísla, názvy, jména. </a:t>
            </a:r>
          </a:p>
          <a:p>
            <a:r>
              <a:rPr lang="cs-CZ" sz="2400" b="1" dirty="0"/>
              <a:t>Podniková kultura usnadňuje realizaci strategie; pomáhá vyrovnat se konfliktním situacím, konstruktivně je řešit a flexibilně reagovat na nečekané změny. </a:t>
            </a:r>
          </a:p>
          <a:p>
            <a:endParaRPr lang="cs-CZ" sz="2400" dirty="0"/>
          </a:p>
          <a:p>
            <a:r>
              <a:rPr lang="cs-CZ" sz="2400" b="1" dirty="0"/>
              <a:t>Podle </a:t>
            </a:r>
            <a:r>
              <a:rPr lang="cs-CZ" sz="2400" b="1" dirty="0" err="1"/>
              <a:t>Dedouchové</a:t>
            </a:r>
            <a:r>
              <a:rPr lang="cs-CZ" sz="2400" b="1" dirty="0"/>
              <a:t> (2001) předpokladem úspěšnosti podnikové strategie je taková podniková kultura, která je silná, zdravá a stále silněji zaměřená na zákazníka.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40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7846717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3321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5.4 Robbinsonův model</a:t>
            </a:r>
            <a:endParaRPr lang="cs-CZ" sz="3200" dirty="0">
              <a:solidFill>
                <a:srgbClr val="00808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207568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Guinn (2007, s. 25)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83847"/>
            <a:ext cx="7739876" cy="3703489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41</a:t>
            </a:fld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94916" y="6011416"/>
            <a:ext cx="45365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SWOT analýza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98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6926705" cy="9020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2800" b="1" dirty="0">
                <a:solidFill>
                  <a:srgbClr val="008080"/>
                </a:solidFill>
                <a:latin typeface="Arial" charset="0"/>
                <a:cs typeface="Arial" charset="0"/>
              </a:rPr>
              <a:t>5.5 </a:t>
            </a:r>
            <a:r>
              <a:rPr lang="cs-CZ" sz="2200" b="1" dirty="0">
                <a:solidFill>
                  <a:srgbClr val="008080"/>
                </a:solidFill>
                <a:latin typeface="Arial" charset="0"/>
                <a:cs typeface="Arial" charset="0"/>
              </a:rPr>
              <a:t>Komplexní model</a:t>
            </a:r>
            <a:br>
              <a:rPr lang="cs-CZ" sz="2200" b="1" dirty="0">
                <a:solidFill>
                  <a:srgbClr val="008080"/>
                </a:solidFill>
                <a:latin typeface="Arial" charset="0"/>
                <a:cs typeface="Arial" charset="0"/>
              </a:rPr>
            </a:br>
            <a:r>
              <a:rPr lang="cs-CZ" sz="2200" b="1" dirty="0">
                <a:solidFill>
                  <a:srgbClr val="008080"/>
                </a:solidFill>
                <a:latin typeface="Arial" charset="0"/>
                <a:cs typeface="Arial" charset="0"/>
              </a:rPr>
              <a:t>strategického managementu </a:t>
            </a:r>
            <a:r>
              <a:rPr lang="cs-CZ" sz="1600" b="1" dirty="0">
                <a:solidFill>
                  <a:srgbClr val="008080"/>
                </a:solidFill>
                <a:latin typeface="Arial" charset="0"/>
                <a:cs typeface="Arial" charset="0"/>
              </a:rPr>
              <a:t>(David, 2013)</a:t>
            </a:r>
            <a:endParaRPr lang="cs-CZ" sz="1600" dirty="0">
              <a:solidFill>
                <a:srgbClr val="008080"/>
              </a:solidFill>
              <a:latin typeface="Arial" charset="0"/>
              <a:cs typeface="Arial" charset="0"/>
            </a:endParaRPr>
          </a:p>
        </p:txBody>
      </p:sp>
      <p:sp>
        <p:nvSpPr>
          <p:cNvPr id="63493" name="Zástupný symbol pro číslo snímku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Arial" charset="0"/>
              </a:rPr>
              <a:t>1-</a:t>
            </a:r>
            <a:fld id="{ED8BBF09-CDDD-437C-B021-00A857B37087}" type="slidenum">
              <a:rPr lang="en-US" smtClean="0">
                <a:latin typeface="Arial" charset="0"/>
              </a:rPr>
              <a:pPr eaLnBrk="1" hangingPunct="1"/>
              <a:t>42</a:t>
            </a:fld>
            <a:endParaRPr lang="en-US" dirty="0">
              <a:latin typeface="Arial" charset="0"/>
            </a:endParaRPr>
          </a:p>
        </p:txBody>
      </p:sp>
      <p:grpSp>
        <p:nvGrpSpPr>
          <p:cNvPr id="63494" name="Skupina 5"/>
          <p:cNvGrpSpPr>
            <a:grpSpLocks/>
          </p:cNvGrpSpPr>
          <p:nvPr/>
        </p:nvGrpSpPr>
        <p:grpSpPr bwMode="auto">
          <a:xfrm>
            <a:off x="2963863" y="1692276"/>
            <a:ext cx="6913562" cy="4327525"/>
            <a:chOff x="0" y="0"/>
            <a:chExt cx="6237515" cy="3473533"/>
          </a:xfrm>
        </p:grpSpPr>
        <p:grpSp>
          <p:nvGrpSpPr>
            <p:cNvPr id="63495" name="Skupina 6"/>
            <p:cNvGrpSpPr>
              <a:grpSpLocks/>
            </p:cNvGrpSpPr>
            <p:nvPr/>
          </p:nvGrpSpPr>
          <p:grpSpPr bwMode="auto">
            <a:xfrm>
              <a:off x="24348" y="0"/>
              <a:ext cx="6213167" cy="3033926"/>
              <a:chOff x="24348" y="0"/>
              <a:chExt cx="6213167" cy="3033926"/>
            </a:xfrm>
          </p:grpSpPr>
          <p:cxnSp>
            <p:nvCxnSpPr>
              <p:cNvPr id="14" name="Přímá spojnice se šipkou 13"/>
              <p:cNvCxnSpPr/>
              <p:nvPr/>
            </p:nvCxnSpPr>
            <p:spPr>
              <a:xfrm flipH="1">
                <a:off x="415357" y="356783"/>
                <a:ext cx="0" cy="106142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503" name="Skupina 14"/>
              <p:cNvGrpSpPr>
                <a:grpSpLocks/>
              </p:cNvGrpSpPr>
              <p:nvPr/>
            </p:nvGrpSpPr>
            <p:grpSpPr bwMode="auto">
              <a:xfrm>
                <a:off x="24348" y="0"/>
                <a:ext cx="6213167" cy="3033926"/>
                <a:chOff x="24348" y="0"/>
                <a:chExt cx="6213167" cy="3033926"/>
              </a:xfrm>
            </p:grpSpPr>
            <p:cxnSp>
              <p:nvCxnSpPr>
                <p:cNvPr id="16" name="Přímá spojnice se šipkou 15"/>
                <p:cNvCxnSpPr/>
                <p:nvPr/>
              </p:nvCxnSpPr>
              <p:spPr>
                <a:xfrm>
                  <a:off x="998289" y="1187576"/>
                  <a:ext cx="11458" cy="48675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Přímá spojnice se šipkou 16"/>
                <p:cNvCxnSpPr/>
                <p:nvPr/>
              </p:nvCxnSpPr>
              <p:spPr>
                <a:xfrm flipV="1">
                  <a:off x="1009747" y="1667959"/>
                  <a:ext cx="0" cy="356783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ové pole 2"/>
                <p:cNvSpPr txBox="1">
                  <a:spLocks noChangeArrowheads="1"/>
                </p:cNvSpPr>
                <p:nvPr/>
              </p:nvSpPr>
              <p:spPr bwMode="auto">
                <a:xfrm>
                  <a:off x="35806" y="2607061"/>
                  <a:ext cx="6198844" cy="426865"/>
                </a:xfrm>
                <a:prstGeom prst="rect">
                  <a:avLst/>
                </a:prstGeom>
                <a:solidFill>
                  <a:srgbClr val="92D050"/>
                </a:solidFill>
                <a:ln>
                  <a:headEnd/>
                  <a:tailEnd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b="1" dirty="0">
                      <a:ea typeface="Calibri"/>
                      <a:cs typeface="Times New Roman"/>
                    </a:rPr>
                    <a:t>Globální a mezinárodní otázky</a:t>
                  </a:r>
                </a:p>
              </p:txBody>
            </p:sp>
            <p:sp>
              <p:nvSpPr>
                <p:cNvPr id="19" name="Textové pole 2"/>
                <p:cNvSpPr txBox="1"/>
                <p:nvPr/>
              </p:nvSpPr>
              <p:spPr>
                <a:xfrm>
                  <a:off x="552026" y="790018"/>
                  <a:ext cx="1104433" cy="396284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400" b="1" dirty="0">
                      <a:ea typeface="Calibri"/>
                      <a:cs typeface="Times New Roman"/>
                    </a:rPr>
                    <a:t>Externí audit</a:t>
                  </a:r>
                  <a:endParaRPr lang="cs-CZ" sz="14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0" name="Textové pole 3"/>
                <p:cNvSpPr txBox="1"/>
                <p:nvPr/>
              </p:nvSpPr>
              <p:spPr>
                <a:xfrm>
                  <a:off x="24348" y="1419485"/>
                  <a:ext cx="783450" cy="457447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400" b="1" dirty="0">
                      <a:ea typeface="Calibri"/>
                      <a:cs typeface="Times New Roman"/>
                    </a:rPr>
                    <a:t>Vize, mise</a:t>
                  </a:r>
                  <a:endParaRPr lang="cs-CZ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1" name="Textové pole 4"/>
                <p:cNvSpPr txBox="1"/>
                <p:nvPr/>
              </p:nvSpPr>
              <p:spPr>
                <a:xfrm>
                  <a:off x="611577" y="2024741"/>
                  <a:ext cx="1044882" cy="355508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400" b="1" dirty="0">
                      <a:ea typeface="Calibri"/>
                      <a:cs typeface="Times New Roman"/>
                    </a:rPr>
                    <a:t>Interní audit</a:t>
                  </a:r>
                  <a:endParaRPr lang="cs-CZ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2" name="Textové pole 6"/>
                <p:cNvSpPr txBox="1"/>
                <p:nvPr/>
              </p:nvSpPr>
              <p:spPr>
                <a:xfrm>
                  <a:off x="1201693" y="1419485"/>
                  <a:ext cx="923789" cy="494697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200" b="1" dirty="0">
                      <a:ea typeface="Calibri"/>
                      <a:cs typeface="Times New Roman"/>
                    </a:rPr>
                    <a:t>Dlouhodobé cíle</a:t>
                  </a:r>
                  <a:endParaRPr lang="cs-CZ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3" name="Textové pole 8"/>
                <p:cNvSpPr txBox="1"/>
                <p:nvPr/>
              </p:nvSpPr>
              <p:spPr>
                <a:xfrm>
                  <a:off x="2399044" y="1419485"/>
                  <a:ext cx="859359" cy="552495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100" b="1" dirty="0">
                      <a:ea typeface="Calibri"/>
                      <a:cs typeface="Times New Roman"/>
                    </a:rPr>
                    <a:t>Návrh a výběr  strategií</a:t>
                  </a:r>
                  <a:endParaRPr lang="cs-CZ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4" name="Textové pole 9"/>
                <p:cNvSpPr txBox="1"/>
                <p:nvPr/>
              </p:nvSpPr>
              <p:spPr>
                <a:xfrm>
                  <a:off x="3540492" y="1419485"/>
                  <a:ext cx="1155905" cy="494697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200" b="1" dirty="0">
                      <a:ea typeface="Calibri"/>
                      <a:cs typeface="Times New Roman"/>
                    </a:rPr>
                    <a:t>Implementace strategií</a:t>
                  </a:r>
                  <a:endParaRPr lang="cs-CZ" sz="1600" dirty="0"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25" name="Textové pole 10"/>
                <p:cNvSpPr txBox="1"/>
                <p:nvPr/>
              </p:nvSpPr>
              <p:spPr>
                <a:xfrm>
                  <a:off x="4922695" y="1419485"/>
                  <a:ext cx="1138651" cy="552495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lnSpc>
                      <a:spcPct val="115000"/>
                    </a:lnSpc>
                    <a:spcAft>
                      <a:spcPts val="1000"/>
                    </a:spcAft>
                    <a:defRPr/>
                  </a:pPr>
                  <a:r>
                    <a:rPr lang="cs-CZ" sz="1200" b="1" dirty="0">
                      <a:ea typeface="Calibri"/>
                      <a:cs typeface="Times New Roman"/>
                    </a:rPr>
                    <a:t>Měření a hodnocení výkonnosti</a:t>
                  </a:r>
                  <a:endParaRPr lang="cs-CZ" sz="1200" dirty="0">
                    <a:ea typeface="Calibri"/>
                    <a:cs typeface="Times New Roman"/>
                  </a:endParaRPr>
                </a:p>
              </p:txBody>
            </p:sp>
            <p:cxnSp>
              <p:nvCxnSpPr>
                <p:cNvPr id="26" name="Přímá spojnice se šipkou 25"/>
                <p:cNvCxnSpPr/>
                <p:nvPr/>
              </p:nvCxnSpPr>
              <p:spPr>
                <a:xfrm flipV="1">
                  <a:off x="783449" y="1666833"/>
                  <a:ext cx="418244" cy="74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se šipkou 26"/>
                <p:cNvCxnSpPr/>
                <p:nvPr/>
              </p:nvCxnSpPr>
              <p:spPr>
                <a:xfrm>
                  <a:off x="2125482" y="1674329"/>
                  <a:ext cx="273562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se šipkou 27"/>
                <p:cNvCxnSpPr/>
                <p:nvPr/>
              </p:nvCxnSpPr>
              <p:spPr>
                <a:xfrm>
                  <a:off x="3259836" y="1674329"/>
                  <a:ext cx="320827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se šipkou 28"/>
                <p:cNvCxnSpPr/>
                <p:nvPr/>
              </p:nvCxnSpPr>
              <p:spPr>
                <a:xfrm>
                  <a:off x="4643404" y="1674329"/>
                  <a:ext cx="279291" cy="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se šipkou 29"/>
                <p:cNvCxnSpPr/>
                <p:nvPr/>
              </p:nvCxnSpPr>
              <p:spPr>
                <a:xfrm flipV="1">
                  <a:off x="5492737" y="600160"/>
                  <a:ext cx="0" cy="81677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se šipkou 30"/>
                <p:cNvCxnSpPr/>
                <p:nvPr/>
              </p:nvCxnSpPr>
              <p:spPr>
                <a:xfrm>
                  <a:off x="5551460" y="1971980"/>
                  <a:ext cx="0" cy="55735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Přímá spojnice se šipkou 31"/>
                <p:cNvCxnSpPr/>
                <p:nvPr/>
              </p:nvCxnSpPr>
              <p:spPr>
                <a:xfrm flipV="1">
                  <a:off x="445434" y="1870560"/>
                  <a:ext cx="0" cy="65749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Přímá spojnice se šipkou 32"/>
                <p:cNvCxnSpPr/>
                <p:nvPr/>
              </p:nvCxnSpPr>
              <p:spPr>
                <a:xfrm flipH="1">
                  <a:off x="445434" y="2529334"/>
                  <a:ext cx="5140401" cy="5097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63522" name="Skupina 33"/>
                <p:cNvGrpSpPr>
                  <a:grpSpLocks/>
                </p:cNvGrpSpPr>
                <p:nvPr/>
              </p:nvGrpSpPr>
              <p:grpSpPr bwMode="auto">
                <a:xfrm>
                  <a:off x="39280" y="0"/>
                  <a:ext cx="6198235" cy="789304"/>
                  <a:chOff x="-26037" y="0"/>
                  <a:chExt cx="6198920" cy="789569"/>
                </a:xfrm>
              </p:grpSpPr>
              <p:sp>
                <p:nvSpPr>
                  <p:cNvPr id="39" name="Textové pole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3781" y="0"/>
                    <a:ext cx="6196664" cy="427008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headEnd/>
                    <a:tailEnd/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pPr algn="ctr">
                      <a:lnSpc>
                        <a:spcPct val="115000"/>
                      </a:lnSpc>
                      <a:spcAft>
                        <a:spcPts val="1000"/>
                      </a:spcAft>
                      <a:defRPr/>
                    </a:pPr>
                    <a:r>
                      <a:rPr lang="cs-CZ" b="1" dirty="0">
                        <a:ea typeface="Calibri"/>
                        <a:cs typeface="Times New Roman"/>
                      </a:rPr>
                      <a:t>Podniková etika, sociální odpovědnost, environmentální udržitelnost</a:t>
                    </a:r>
                  </a:p>
                </p:txBody>
              </p:sp>
              <p:grpSp>
                <p:nvGrpSpPr>
                  <p:cNvPr id="63528" name="Skupina 39"/>
                  <p:cNvGrpSpPr>
                    <a:grpSpLocks/>
                  </p:cNvGrpSpPr>
                  <p:nvPr/>
                </p:nvGrpSpPr>
                <p:grpSpPr bwMode="auto">
                  <a:xfrm>
                    <a:off x="350322" y="587829"/>
                    <a:ext cx="5076190" cy="201740"/>
                    <a:chOff x="0" y="0"/>
                    <a:chExt cx="5076190" cy="201740"/>
                  </a:xfrm>
                </p:grpSpPr>
                <p:cxnSp>
                  <p:nvCxnSpPr>
                    <p:cNvPr id="41" name="Přímá spojnice 40"/>
                    <p:cNvCxnSpPr/>
                    <p:nvPr/>
                  </p:nvCxnSpPr>
                  <p:spPr>
                    <a:xfrm>
                      <a:off x="2625" y="-214"/>
                      <a:ext cx="5073645" cy="0"/>
                    </a:xfrm>
                    <a:prstGeom prst="line">
                      <a:avLst/>
                    </a:prstGeom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Přímá spojnice se šipkou 41"/>
                    <p:cNvCxnSpPr/>
                    <p:nvPr/>
                  </p:nvCxnSpPr>
                  <p:spPr>
                    <a:xfrm>
                      <a:off x="644351" y="-214"/>
                      <a:ext cx="0" cy="189922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Přímá spojnice se šipkou 42"/>
                    <p:cNvCxnSpPr/>
                    <p:nvPr/>
                  </p:nvCxnSpPr>
                  <p:spPr>
                    <a:xfrm>
                      <a:off x="1326184" y="11257"/>
                      <a:ext cx="0" cy="1899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Přímá spojnice se šipkou 43"/>
                    <p:cNvCxnSpPr/>
                    <p:nvPr/>
                  </p:nvCxnSpPr>
                  <p:spPr>
                    <a:xfrm>
                      <a:off x="2404799" y="11257"/>
                      <a:ext cx="0" cy="1899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Přímá spojnice se šipkou 44"/>
                    <p:cNvCxnSpPr/>
                    <p:nvPr/>
                  </p:nvCxnSpPr>
                  <p:spPr>
                    <a:xfrm>
                      <a:off x="3729791" y="11257"/>
                      <a:ext cx="0" cy="189923"/>
                    </a:xfrm>
                    <a:prstGeom prst="straightConnector1">
                      <a:avLst/>
                    </a:prstGeom>
                    <a:ln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35" name="Přímá spojnice se šipkou 34"/>
                <p:cNvCxnSpPr/>
                <p:nvPr/>
              </p:nvCxnSpPr>
              <p:spPr>
                <a:xfrm flipV="1">
                  <a:off x="1104276" y="2392991"/>
                  <a:ext cx="0" cy="140165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Přímá spojnice se šipkou 35"/>
                <p:cNvCxnSpPr/>
                <p:nvPr/>
              </p:nvCxnSpPr>
              <p:spPr>
                <a:xfrm flipV="1">
                  <a:off x="1692938" y="2380249"/>
                  <a:ext cx="0" cy="1414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Přímá spojnice se šipkou 36"/>
                <p:cNvCxnSpPr/>
                <p:nvPr/>
              </p:nvCxnSpPr>
              <p:spPr>
                <a:xfrm flipV="1">
                  <a:off x="4084821" y="2380249"/>
                  <a:ext cx="0" cy="1414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Přímá spojnice se šipkou 37"/>
                <p:cNvCxnSpPr/>
                <p:nvPr/>
              </p:nvCxnSpPr>
              <p:spPr>
                <a:xfrm flipV="1">
                  <a:off x="2820130" y="2380249"/>
                  <a:ext cx="0" cy="141439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" name="Přímá spojnice se šipkou 7"/>
            <p:cNvCxnSpPr/>
            <p:nvPr/>
          </p:nvCxnSpPr>
          <p:spPr>
            <a:xfrm>
              <a:off x="0" y="3467162"/>
              <a:ext cx="348470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Přímá spojnice se šipkou 8"/>
            <p:cNvCxnSpPr/>
            <p:nvPr/>
          </p:nvCxnSpPr>
          <p:spPr>
            <a:xfrm>
              <a:off x="3574934" y="3473533"/>
              <a:ext cx="1121463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Přímá spojnice se šipkou 9"/>
            <p:cNvCxnSpPr/>
            <p:nvPr/>
          </p:nvCxnSpPr>
          <p:spPr>
            <a:xfrm>
              <a:off x="4732205" y="3467162"/>
              <a:ext cx="1324845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ové pole 302"/>
            <p:cNvSpPr txBox="1"/>
            <p:nvPr/>
          </p:nvSpPr>
          <p:spPr>
            <a:xfrm>
              <a:off x="588661" y="3188107"/>
              <a:ext cx="1734474" cy="20132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cs-CZ" sz="1200" b="1" dirty="0">
                  <a:ea typeface="Calibri"/>
                  <a:cs typeface="Times New Roman"/>
                </a:rPr>
                <a:t>Formulace strategie</a:t>
              </a:r>
              <a:endParaRPr lang="cs-CZ" sz="1200" dirty="0">
                <a:ea typeface="Calibri"/>
                <a:cs typeface="Times New Roman"/>
              </a:endParaRPr>
            </a:p>
          </p:txBody>
        </p:sp>
        <p:sp>
          <p:nvSpPr>
            <p:cNvPr id="12" name="Textové pole 303"/>
            <p:cNvSpPr txBox="1"/>
            <p:nvPr/>
          </p:nvSpPr>
          <p:spPr>
            <a:xfrm>
              <a:off x="3580663" y="3188107"/>
              <a:ext cx="988263" cy="200053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cs-CZ" sz="1200" b="1" dirty="0">
                  <a:ea typeface="Calibri"/>
                  <a:cs typeface="Times New Roman"/>
                </a:rPr>
                <a:t>Implementace</a:t>
              </a:r>
              <a:endParaRPr lang="cs-CZ" sz="1600" b="1" dirty="0">
                <a:ea typeface="Calibri"/>
                <a:cs typeface="Times New Roman"/>
              </a:endParaRPr>
            </a:p>
          </p:txBody>
        </p:sp>
        <p:sp>
          <p:nvSpPr>
            <p:cNvPr id="13" name="Textové pole 304"/>
            <p:cNvSpPr txBox="1"/>
            <p:nvPr/>
          </p:nvSpPr>
          <p:spPr>
            <a:xfrm>
              <a:off x="4922695" y="3188107"/>
              <a:ext cx="1134354" cy="20132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defRPr/>
              </a:pPr>
              <a:r>
                <a:rPr lang="cs-CZ" sz="1200" b="1" dirty="0">
                  <a:ea typeface="Calibri"/>
                  <a:cs typeface="Times New Roman"/>
                </a:rPr>
                <a:t>Vyhodnocení</a:t>
              </a:r>
              <a:endParaRPr lang="cs-CZ" sz="1100" dirty="0">
                <a:ea typeface="Calibri"/>
                <a:cs typeface="Times New Roman"/>
              </a:endParaRPr>
            </a:p>
          </p:txBody>
        </p:sp>
      </p:grpSp>
      <p:pic>
        <p:nvPicPr>
          <p:cNvPr id="46" name="Obrázek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428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0484" y="36124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5.6 Explorativní (zkoumající) model strategie</a:t>
            </a:r>
            <a:br>
              <a:rPr lang="cs-CZ" sz="3200" b="1" dirty="0">
                <a:solidFill>
                  <a:srgbClr val="008080"/>
                </a:solidFill>
              </a:rPr>
            </a:br>
            <a:r>
              <a:rPr lang="en-GB" sz="1800" dirty="0">
                <a:solidFill>
                  <a:srgbClr val="008080"/>
                </a:solidFill>
              </a:rPr>
              <a:t>The exploring strategy model</a:t>
            </a:r>
            <a:r>
              <a:rPr lang="cs-CZ" sz="1800" dirty="0">
                <a:solidFill>
                  <a:srgbClr val="008080"/>
                </a:solidFill>
              </a:rPr>
              <a:t> , Scholes Johnsson, 2009-2014</a:t>
            </a:r>
            <a:endParaRPr lang="cs-CZ" sz="3200" dirty="0">
              <a:solidFill>
                <a:srgbClr val="008080"/>
              </a:solidFill>
            </a:endParaRPr>
          </a:p>
        </p:txBody>
      </p:sp>
      <p:pic>
        <p:nvPicPr>
          <p:cNvPr id="4" name="Picture 8" descr="M01NF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51" y="1600201"/>
            <a:ext cx="477509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43</a:t>
            </a:fld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27648" y="2132857"/>
            <a:ext cx="165618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Strategická pozice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919536" y="4221089"/>
            <a:ext cx="162018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Strategické volby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400256" y="3284985"/>
            <a:ext cx="144016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</a:rPr>
              <a:t>Strategie </a:t>
            </a:r>
          </a:p>
          <a:p>
            <a:pPr algn="ctr"/>
            <a:r>
              <a:rPr lang="cs-CZ" sz="2400" b="1" dirty="0">
                <a:solidFill>
                  <a:schemeClr val="bg1"/>
                </a:solidFill>
              </a:rPr>
              <a:t>v akci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82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8302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8080"/>
                </a:solidFill>
              </a:rPr>
              <a:t>Strategic</a:t>
            </a:r>
            <a:r>
              <a:rPr lang="cs-CZ" sz="3200" b="1" dirty="0" err="1">
                <a:solidFill>
                  <a:srgbClr val="008080"/>
                </a:solidFill>
              </a:rPr>
              <a:t>ká</a:t>
            </a:r>
            <a:r>
              <a:rPr lang="cs-CZ" sz="3200" b="1" dirty="0">
                <a:solidFill>
                  <a:srgbClr val="008080"/>
                </a:solidFill>
              </a:rPr>
              <a:t> pozice a vlivy na ni působící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393059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Strategická pozice </a:t>
            </a:r>
            <a:r>
              <a:rPr lang="cs-CZ" sz="2400" dirty="0"/>
              <a:t>hodnotí, jaký vliv na strategii mají </a:t>
            </a:r>
          </a:p>
          <a:p>
            <a:r>
              <a:rPr lang="cs-CZ" sz="2400" b="1" dirty="0"/>
              <a:t>externí prostředí  </a:t>
            </a:r>
            <a:r>
              <a:rPr lang="cs-CZ" sz="2400" dirty="0"/>
              <a:t>- jaké jsou hrozby a příležitosti?</a:t>
            </a:r>
          </a:p>
          <a:p>
            <a:r>
              <a:rPr lang="cs-CZ" sz="2400" b="1" dirty="0"/>
              <a:t>strategické schopnosti </a:t>
            </a:r>
            <a:r>
              <a:rPr lang="cs-CZ" sz="2400" dirty="0"/>
              <a:t>(zdroje a kompetence) – jaké máme silné a slabé stránky?</a:t>
            </a:r>
          </a:p>
          <a:p>
            <a:r>
              <a:rPr lang="cs-CZ" sz="2400" b="1" dirty="0"/>
              <a:t>strategický účel </a:t>
            </a:r>
            <a:r>
              <a:rPr lang="cs-CZ" sz="2400" dirty="0"/>
              <a:t>(záměry a cíle) organizace a</a:t>
            </a:r>
          </a:p>
          <a:p>
            <a:r>
              <a:rPr lang="cs-CZ" sz="2400" b="1" dirty="0"/>
              <a:t>kultura organizace </a:t>
            </a:r>
            <a:r>
              <a:rPr lang="cs-CZ" sz="2400" dirty="0"/>
              <a:t>– jak ovlivňuje a formuje strategii?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Odpovídá obsahem strategické analýze.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44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1632233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528957" y="124135"/>
            <a:ext cx="4029856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en-GB" sz="3200" b="1" dirty="0">
                <a:solidFill>
                  <a:srgbClr val="008080"/>
                </a:solidFill>
              </a:rPr>
              <a:t>Strategic</a:t>
            </a:r>
            <a:r>
              <a:rPr lang="cs-CZ" sz="3200" b="1" dirty="0">
                <a:solidFill>
                  <a:srgbClr val="008080"/>
                </a:solidFill>
              </a:rPr>
              <a:t>ké</a:t>
            </a:r>
            <a:r>
              <a:rPr lang="en-GB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008080"/>
                </a:solidFill>
              </a:rPr>
              <a:t>volby</a:t>
            </a:r>
            <a:endParaRPr lang="en-GB" sz="3200" b="1" dirty="0">
              <a:solidFill>
                <a:srgbClr val="008080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854439" y="1341438"/>
            <a:ext cx="9408749" cy="453583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sz="3000" b="1" dirty="0"/>
              <a:t>Strategické volby zahrnují možnosti pro výběr strategii, a to</a:t>
            </a:r>
          </a:p>
          <a:p>
            <a:r>
              <a:rPr lang="cs-CZ" sz="2600" b="1" dirty="0">
                <a:solidFill>
                  <a:schemeClr val="bg1"/>
                </a:solidFill>
              </a:rPr>
              <a:t>kterým směrem </a:t>
            </a:r>
            <a:r>
              <a:rPr lang="cs-CZ" sz="2600" b="1" dirty="0"/>
              <a:t>by se strategie firmy měla ubírat a </a:t>
            </a:r>
          </a:p>
          <a:p>
            <a:r>
              <a:rPr lang="cs-CZ" sz="2600" b="1" dirty="0">
                <a:solidFill>
                  <a:schemeClr val="bg1"/>
                </a:solidFill>
              </a:rPr>
              <a:t>jaké prostředky </a:t>
            </a:r>
            <a:r>
              <a:rPr lang="cs-CZ" sz="2600" b="1" dirty="0"/>
              <a:t>a metody by se měly používat.</a:t>
            </a:r>
          </a:p>
          <a:p>
            <a:pPr marL="0" indent="0">
              <a:buNone/>
            </a:pPr>
            <a:endParaRPr lang="cs-CZ" sz="2600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45</a:t>
            </a:fld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013216"/>
              </p:ext>
            </p:extLst>
          </p:nvPr>
        </p:nvGraphicFramePr>
        <p:xfrm>
          <a:off x="1920088" y="3867462"/>
          <a:ext cx="6912768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493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cs-CZ" sz="2400" b="1" dirty="0">
                          <a:solidFill>
                            <a:srgbClr val="0000CC"/>
                          </a:solidFill>
                        </a:rPr>
                        <a:t>Směry (úrovně) strategií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/>
                        <a:t>Korporátní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/>
                        <a:t>Podnikatelská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/>
                        <a:t>Mezinárodní</a:t>
                      </a:r>
                    </a:p>
                    <a:p>
                      <a:endParaRPr lang="cs-CZ" dirty="0"/>
                    </a:p>
                  </a:txBody>
                  <a:tcP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400" b="1" dirty="0">
                          <a:solidFill>
                            <a:srgbClr val="0000CC"/>
                          </a:solidFill>
                        </a:rPr>
                        <a:t>Prostředky tvorby strategií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/>
                        <a:t>Inovace a podnikání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cs-CZ" sz="2400" dirty="0"/>
                        <a:t>Akvizice a aliance</a:t>
                      </a:r>
                    </a:p>
                  </a:txBody>
                  <a:tcP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000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3200" b="1" dirty="0" err="1">
                <a:solidFill>
                  <a:srgbClr val="008080"/>
                </a:solidFill>
              </a:rPr>
              <a:t>Strateg</a:t>
            </a:r>
            <a:r>
              <a:rPr lang="cs-CZ" sz="3200" b="1" dirty="0" err="1">
                <a:solidFill>
                  <a:srgbClr val="008080"/>
                </a:solidFill>
              </a:rPr>
              <a:t>ie</a:t>
            </a:r>
            <a:r>
              <a:rPr lang="cs-CZ" sz="3200" b="1" dirty="0">
                <a:solidFill>
                  <a:srgbClr val="008080"/>
                </a:solidFill>
              </a:rPr>
              <a:t> v akci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3930597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i="1" dirty="0">
              <a:solidFill>
                <a:srgbClr val="0070C0"/>
              </a:solidFill>
            </a:endParaRPr>
          </a:p>
          <a:p>
            <a:pPr>
              <a:buNone/>
            </a:pPr>
            <a:endParaRPr lang="cs-CZ" sz="2400" dirty="0"/>
          </a:p>
          <a:p>
            <a:r>
              <a:rPr lang="cs-CZ" sz="2400" b="1" dirty="0">
                <a:solidFill>
                  <a:schemeClr val="bg1"/>
                </a:solidFill>
              </a:rPr>
              <a:t>Strategie v akci </a:t>
            </a:r>
            <a:r>
              <a:rPr lang="cs-CZ" sz="2400" b="1" dirty="0"/>
              <a:t>– implementace strategie se týká způsobu, jakým jsou strategie vytvářeny a realizovány.</a:t>
            </a:r>
          </a:p>
          <a:p>
            <a:r>
              <a:rPr lang="cs-CZ" sz="2400" b="1" dirty="0"/>
              <a:t>Důraz je kladen na </a:t>
            </a:r>
            <a:r>
              <a:rPr lang="cs-CZ" sz="2400" b="1" dirty="0">
                <a:solidFill>
                  <a:schemeClr val="bg1"/>
                </a:solidFill>
              </a:rPr>
              <a:t>praktické přístupy </a:t>
            </a:r>
            <a:r>
              <a:rPr lang="cs-CZ" sz="2400" b="1" dirty="0"/>
              <a:t>k managementu</a:t>
            </a:r>
            <a:endParaRPr lang="en-GB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46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36821105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Tx/>
            </a:pPr>
            <a:fld id="{550AFBEB-3098-4485-9093-34B2D9CA49C4}" type="slidenum">
              <a:rPr lang="en-US" altLang="cs-CZ" sz="1200"/>
              <a:pPr>
                <a:buSzTx/>
              </a:pPr>
              <a:t>47</a:t>
            </a:fld>
            <a:endParaRPr lang="en-US" altLang="cs-CZ" sz="1200" dirty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749508" y="190501"/>
            <a:ext cx="9461292" cy="84931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008080"/>
                </a:solidFill>
              </a:rPr>
              <a:t>5.7 Diamant podnikové strategie(Carpenter 2014)</a:t>
            </a:r>
            <a:endParaRPr lang="en-US" altLang="cs-CZ" sz="3200" b="1" dirty="0">
              <a:solidFill>
                <a:srgbClr val="008080"/>
              </a:solidFill>
            </a:endParaRP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gray">
          <a:xfrm>
            <a:off x="5680872" y="1090723"/>
            <a:ext cx="1803888" cy="1281112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0245" name="Rectangle 13"/>
          <p:cNvSpPr>
            <a:spLocks noChangeArrowheads="1"/>
          </p:cNvSpPr>
          <p:nvPr/>
        </p:nvSpPr>
        <p:spPr bwMode="gray">
          <a:xfrm>
            <a:off x="5703751" y="1100635"/>
            <a:ext cx="17174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b="1" dirty="0"/>
              <a:t>Strategic</a:t>
            </a:r>
            <a:r>
              <a:rPr lang="cs-CZ" altLang="cs-CZ" b="1" dirty="0"/>
              <a:t>ká analýza</a:t>
            </a:r>
            <a:endParaRPr lang="en-US" altLang="cs-CZ" b="1" dirty="0"/>
          </a:p>
        </p:txBody>
      </p:sp>
      <p:sp>
        <p:nvSpPr>
          <p:cNvPr id="10246" name="Rectangle 14"/>
          <p:cNvSpPr>
            <a:spLocks noChangeArrowheads="1"/>
          </p:cNvSpPr>
          <p:nvPr/>
        </p:nvSpPr>
        <p:spPr bwMode="gray">
          <a:xfrm>
            <a:off x="6095770" y="1734106"/>
            <a:ext cx="912838" cy="43088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marL="342900" indent="-342900"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cs-CZ" altLang="cs-CZ" sz="1400" dirty="0"/>
              <a:t>Vnitřní</a:t>
            </a:r>
            <a:endParaRPr lang="en-US" altLang="cs-CZ" sz="1400" dirty="0"/>
          </a:p>
          <a:p>
            <a:pPr lvl="1" eaLnBrk="1" hangingPunct="1"/>
            <a:r>
              <a:rPr lang="cs-CZ" altLang="cs-CZ" sz="1400" dirty="0"/>
              <a:t>Vnější</a:t>
            </a:r>
            <a:endParaRPr lang="en-US" altLang="cs-CZ" sz="1400" dirty="0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gray">
          <a:xfrm>
            <a:off x="1644163" y="3589645"/>
            <a:ext cx="1469781" cy="228758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0248" name="Rectangle 15"/>
          <p:cNvSpPr>
            <a:spLocks noChangeArrowheads="1"/>
          </p:cNvSpPr>
          <p:nvPr/>
        </p:nvSpPr>
        <p:spPr bwMode="gray">
          <a:xfrm>
            <a:off x="1730621" y="3627438"/>
            <a:ext cx="138918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b="1" dirty="0"/>
              <a:t>V</a:t>
            </a:r>
            <a:r>
              <a:rPr lang="cs-CZ" altLang="cs-CZ" b="1" dirty="0"/>
              <a:t>ize </a:t>
            </a:r>
          </a:p>
          <a:p>
            <a:pPr algn="ctr" eaLnBrk="1" hangingPunct="1"/>
            <a:r>
              <a:rPr lang="cs-CZ" altLang="cs-CZ" b="1" dirty="0"/>
              <a:t>a poslání</a:t>
            </a:r>
            <a:endParaRPr lang="en-US" altLang="cs-CZ" b="1" dirty="0"/>
          </a:p>
        </p:txBody>
      </p:sp>
      <p:sp>
        <p:nvSpPr>
          <p:cNvPr id="10249" name="Rectangle 16"/>
          <p:cNvSpPr>
            <a:spLocks noChangeArrowheads="1"/>
          </p:cNvSpPr>
          <p:nvPr/>
        </p:nvSpPr>
        <p:spPr bwMode="gray">
          <a:xfrm>
            <a:off x="1730621" y="4287838"/>
            <a:ext cx="1241180" cy="1077218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>
            <a:lvl1pPr marL="342900" indent="-342900"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cs-CZ" altLang="cs-CZ" sz="1400" dirty="0"/>
              <a:t>Základní účel organizace</a:t>
            </a:r>
            <a:endParaRPr lang="en-US" altLang="cs-CZ" sz="1400" dirty="0"/>
          </a:p>
          <a:p>
            <a:pPr lvl="1" eaLnBrk="1" hangingPunct="1"/>
            <a:endParaRPr lang="en-US" altLang="cs-CZ" sz="1400" dirty="0"/>
          </a:p>
          <a:p>
            <a:pPr lvl="1" eaLnBrk="1" hangingPunct="1"/>
            <a:r>
              <a:rPr lang="cs-CZ" altLang="cs-CZ" sz="1400" dirty="0"/>
              <a:t>Hodnoty organizace</a:t>
            </a:r>
            <a:endParaRPr lang="en-US" altLang="cs-CZ" sz="1400" dirty="0"/>
          </a:p>
        </p:txBody>
      </p:sp>
      <p:grpSp>
        <p:nvGrpSpPr>
          <p:cNvPr id="10250" name="Skupina 1"/>
          <p:cNvGrpSpPr>
            <a:grpSpLocks/>
          </p:cNvGrpSpPr>
          <p:nvPr/>
        </p:nvGrpSpPr>
        <p:grpSpPr bwMode="auto">
          <a:xfrm>
            <a:off x="4495801" y="2514601"/>
            <a:ext cx="4362451" cy="4190999"/>
            <a:chOff x="2789771" y="2842344"/>
            <a:chExt cx="4041364" cy="3909734"/>
          </a:xfrm>
          <a:solidFill>
            <a:srgbClr val="66FF99"/>
          </a:solidFill>
        </p:grpSpPr>
        <p:sp>
          <p:nvSpPr>
            <p:cNvPr id="147465" name="AutoShape 9"/>
            <p:cNvSpPr>
              <a:spLocks noChangeArrowheads="1"/>
            </p:cNvSpPr>
            <p:nvPr/>
          </p:nvSpPr>
          <p:spPr bwMode="gray">
            <a:xfrm>
              <a:off x="2789771" y="2842344"/>
              <a:ext cx="4041364" cy="3909734"/>
            </a:xfrm>
            <a:prstGeom prst="diamond">
              <a:avLst/>
            </a:prstGeom>
            <a:grp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cs-CZ" dirty="0">
                <a:latin typeface="Arial" pitchFamily="34" charset="0"/>
              </a:endParaRPr>
            </a:p>
          </p:txBody>
        </p:sp>
        <p:sp>
          <p:nvSpPr>
            <p:cNvPr id="10262" name="Rectangle 17"/>
            <p:cNvSpPr>
              <a:spLocks noChangeArrowheads="1"/>
            </p:cNvSpPr>
            <p:nvPr/>
          </p:nvSpPr>
          <p:spPr bwMode="gray">
            <a:xfrm>
              <a:off x="4225937" y="3373437"/>
              <a:ext cx="1071562" cy="2296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cs-CZ" b="1" dirty="0"/>
                <a:t>Strateg</a:t>
              </a:r>
              <a:r>
                <a:rPr lang="cs-CZ" altLang="cs-CZ" b="1" dirty="0"/>
                <a:t>ie</a:t>
              </a:r>
              <a:endParaRPr lang="en-US" altLang="cs-CZ" b="1" dirty="0"/>
            </a:p>
          </p:txBody>
        </p:sp>
        <p:sp>
          <p:nvSpPr>
            <p:cNvPr id="10263" name="Rectangle 18"/>
            <p:cNvSpPr>
              <a:spLocks noChangeArrowheads="1"/>
            </p:cNvSpPr>
            <p:nvPr/>
          </p:nvSpPr>
          <p:spPr bwMode="gray">
            <a:xfrm>
              <a:off x="3987463" y="3705459"/>
              <a:ext cx="1636787" cy="100492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/>
              <a:r>
                <a:rPr lang="en-US" altLang="cs-CZ" sz="1400" b="1" dirty="0"/>
                <a:t>Ar</a:t>
              </a:r>
              <a:r>
                <a:rPr lang="cs-CZ" altLang="cs-CZ" sz="1400" b="1" dirty="0"/>
                <a:t>é</a:t>
              </a:r>
              <a:r>
                <a:rPr lang="en-US" altLang="cs-CZ" sz="1400" b="1" dirty="0"/>
                <a:t>n</a:t>
              </a:r>
              <a:r>
                <a:rPr lang="cs-CZ" altLang="cs-CZ" sz="1400" b="1" dirty="0"/>
                <a:t>y</a:t>
              </a:r>
              <a:endParaRPr lang="en-US" altLang="cs-CZ" sz="1400" b="1" dirty="0"/>
            </a:p>
            <a:p>
              <a:pPr lvl="1"/>
              <a:r>
                <a:rPr lang="cs-CZ" altLang="cs-CZ" sz="1400" b="1" dirty="0"/>
                <a:t>Postup</a:t>
              </a:r>
              <a:endParaRPr lang="en-US" altLang="cs-CZ" sz="1400" b="1" dirty="0"/>
            </a:p>
            <a:p>
              <a:pPr lvl="1" eaLnBrk="1" hangingPunct="1"/>
              <a:r>
                <a:rPr lang="cs-CZ" altLang="cs-CZ" sz="1400" b="1" dirty="0"/>
                <a:t>Prostředky</a:t>
              </a:r>
              <a:endParaRPr lang="en-US" altLang="cs-CZ" sz="1400" b="1" dirty="0"/>
            </a:p>
            <a:p>
              <a:pPr lvl="1"/>
              <a:r>
                <a:rPr lang="cs-CZ" altLang="cs-CZ" sz="1400" b="1" dirty="0"/>
                <a:t>Odlišení</a:t>
              </a:r>
              <a:endParaRPr lang="en-US" altLang="cs-CZ" sz="1400" b="1" dirty="0"/>
            </a:p>
            <a:p>
              <a:pPr lvl="1"/>
              <a:r>
                <a:rPr lang="en-US" altLang="cs-CZ" sz="1400" b="1" dirty="0"/>
                <a:t>Economic</a:t>
              </a:r>
              <a:r>
                <a:rPr lang="cs-CZ" altLang="cs-CZ" sz="1400" b="1" dirty="0"/>
                <a:t>ká logika</a:t>
              </a:r>
              <a:endParaRPr lang="en-US" altLang="cs-CZ" sz="1400" b="1" dirty="0"/>
            </a:p>
          </p:txBody>
        </p:sp>
        <p:sp>
          <p:nvSpPr>
            <p:cNvPr id="10264" name="Rectangle 19"/>
            <p:cNvSpPr>
              <a:spLocks noChangeArrowheads="1"/>
            </p:cNvSpPr>
            <p:nvPr/>
          </p:nvSpPr>
          <p:spPr bwMode="gray">
            <a:xfrm>
              <a:off x="3778052" y="4905375"/>
              <a:ext cx="2156024" cy="60295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z="1400" dirty="0"/>
                <a:t>Ústřední, integrovaný, externě orientovaný koncept jak firma dosáhne svých cílů</a:t>
              </a:r>
              <a:endParaRPr lang="en-US" altLang="cs-CZ" sz="1400" dirty="0"/>
            </a:p>
          </p:txBody>
        </p:sp>
      </p:grpSp>
      <p:sp>
        <p:nvSpPr>
          <p:cNvPr id="147464" name="Rectangle 8"/>
          <p:cNvSpPr>
            <a:spLocks noChangeArrowheads="1"/>
          </p:cNvSpPr>
          <p:nvPr/>
        </p:nvSpPr>
        <p:spPr bwMode="gray">
          <a:xfrm>
            <a:off x="9034098" y="3567113"/>
            <a:ext cx="1544515" cy="2278062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0252" name="Rectangle 20"/>
          <p:cNvSpPr>
            <a:spLocks noChangeArrowheads="1"/>
          </p:cNvSpPr>
          <p:nvPr/>
        </p:nvSpPr>
        <p:spPr bwMode="gray">
          <a:xfrm>
            <a:off x="9129347" y="3849690"/>
            <a:ext cx="1310054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/>
              <a:t>Implementační páky</a:t>
            </a:r>
            <a:endParaRPr lang="en-US" altLang="cs-CZ" sz="1400" b="1" dirty="0"/>
          </a:p>
          <a:p>
            <a:pPr algn="ctr" eaLnBrk="1" hangingPunct="1"/>
            <a:endParaRPr lang="en-US" altLang="cs-CZ" sz="1400" b="1" dirty="0"/>
          </a:p>
          <a:p>
            <a:pPr algn="ctr" eaLnBrk="1" hangingPunct="1"/>
            <a:r>
              <a:rPr lang="cs-CZ" altLang="cs-CZ" sz="1400" b="1" dirty="0"/>
              <a:t>a</a:t>
            </a:r>
            <a:endParaRPr lang="en-US" altLang="cs-CZ" sz="1400" b="1" dirty="0"/>
          </a:p>
          <a:p>
            <a:pPr algn="ctr" eaLnBrk="1" hangingPunct="1"/>
            <a:endParaRPr lang="en-US" altLang="cs-CZ" sz="1400" b="1" dirty="0"/>
          </a:p>
          <a:p>
            <a:pPr algn="ctr" eaLnBrk="1" hangingPunct="1"/>
            <a:r>
              <a:rPr lang="cs-CZ" altLang="cs-CZ" sz="1400" b="1" dirty="0"/>
              <a:t>Strategické vůdcovství</a:t>
            </a:r>
            <a:endParaRPr lang="en-US" altLang="cs-CZ" sz="1400" b="1" dirty="0"/>
          </a:p>
        </p:txBody>
      </p:sp>
      <p:sp>
        <p:nvSpPr>
          <p:cNvPr id="10253" name="AutoShape 24"/>
          <p:cNvSpPr>
            <a:spLocks noChangeArrowheads="1"/>
          </p:cNvSpPr>
          <p:nvPr/>
        </p:nvSpPr>
        <p:spPr bwMode="gray">
          <a:xfrm>
            <a:off x="3113944" y="4602406"/>
            <a:ext cx="373673" cy="206375"/>
          </a:xfrm>
          <a:prstGeom prst="rightArrow">
            <a:avLst>
              <a:gd name="adj1" fmla="val 50000"/>
              <a:gd name="adj2" fmla="val 37678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10254" name="AutoShape 25"/>
          <p:cNvSpPr>
            <a:spLocks noChangeArrowheads="1"/>
          </p:cNvSpPr>
          <p:nvPr/>
        </p:nvSpPr>
        <p:spPr bwMode="gray">
          <a:xfrm>
            <a:off x="4382966" y="4580822"/>
            <a:ext cx="375138" cy="206375"/>
          </a:xfrm>
          <a:prstGeom prst="rightArrow">
            <a:avLst>
              <a:gd name="adj1" fmla="val 50000"/>
              <a:gd name="adj2" fmla="val 3768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10255" name="AutoShape 26"/>
          <p:cNvSpPr>
            <a:spLocks noChangeArrowheads="1"/>
          </p:cNvSpPr>
          <p:nvPr/>
        </p:nvSpPr>
        <p:spPr bwMode="gray">
          <a:xfrm>
            <a:off x="8531469" y="4211640"/>
            <a:ext cx="375138" cy="206375"/>
          </a:xfrm>
          <a:prstGeom prst="rightArrow">
            <a:avLst>
              <a:gd name="adj1" fmla="val 50000"/>
              <a:gd name="adj2" fmla="val 3768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10256" name="AutoShape 27"/>
          <p:cNvSpPr>
            <a:spLocks noChangeArrowheads="1"/>
          </p:cNvSpPr>
          <p:nvPr/>
        </p:nvSpPr>
        <p:spPr bwMode="gray">
          <a:xfrm flipH="1">
            <a:off x="8483112" y="4933952"/>
            <a:ext cx="375138" cy="206375"/>
          </a:xfrm>
          <a:prstGeom prst="rightArrow">
            <a:avLst>
              <a:gd name="adj1" fmla="val 50000"/>
              <a:gd name="adj2" fmla="val 3768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10257" name="AutoShape 28"/>
          <p:cNvSpPr>
            <a:spLocks noChangeArrowheads="1"/>
          </p:cNvSpPr>
          <p:nvPr/>
        </p:nvSpPr>
        <p:spPr bwMode="gray">
          <a:xfrm rot="5400000">
            <a:off x="6389533" y="2546350"/>
            <a:ext cx="406400" cy="190500"/>
          </a:xfrm>
          <a:prstGeom prst="rightArrow">
            <a:avLst>
              <a:gd name="adj1" fmla="val 50000"/>
              <a:gd name="adj2" fmla="val 37680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 dirty="0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gray">
          <a:xfrm>
            <a:off x="3429000" y="3849688"/>
            <a:ext cx="1005254" cy="17145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0259" name="TextovéPole 2"/>
          <p:cNvSpPr txBox="1">
            <a:spLocks noChangeArrowheads="1"/>
          </p:cNvSpPr>
          <p:nvPr/>
        </p:nvSpPr>
        <p:spPr bwMode="auto">
          <a:xfrm>
            <a:off x="3441033" y="3855221"/>
            <a:ext cx="9275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600" dirty="0"/>
              <a:t>Záměry a cíle</a:t>
            </a:r>
          </a:p>
        </p:txBody>
      </p:sp>
      <p:sp>
        <p:nvSpPr>
          <p:cNvPr id="10260" name="TextovéPole 3"/>
          <p:cNvSpPr txBox="1">
            <a:spLocks noChangeArrowheads="1"/>
          </p:cNvSpPr>
          <p:nvPr/>
        </p:nvSpPr>
        <p:spPr bwMode="auto">
          <a:xfrm>
            <a:off x="3429000" y="4793172"/>
            <a:ext cx="1005254" cy="52228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400" dirty="0"/>
              <a:t>Specifické cíle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75920" y="5577322"/>
            <a:ext cx="2592288" cy="707886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Diamant podnikové strategie</a:t>
            </a:r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7420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Tx/>
            </a:pPr>
            <a:fld id="{18A79279-9A99-4A46-B716-D51398686E8B}" type="slidenum">
              <a:rPr lang="en-US" altLang="cs-CZ" sz="1200"/>
              <a:pPr>
                <a:buSzTx/>
              </a:pPr>
              <a:t>48</a:t>
            </a:fld>
            <a:endParaRPr lang="en-US" altLang="cs-CZ" sz="1200" dirty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81200" y="163205"/>
            <a:ext cx="8229600" cy="68580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Diamant podnikové strategie (Carpenter 2014)</a:t>
            </a:r>
            <a:endParaRPr lang="en-US" altLang="cs-CZ" sz="3200" b="1" dirty="0">
              <a:solidFill>
                <a:srgbClr val="008080"/>
              </a:solidFill>
            </a:endParaRPr>
          </a:p>
        </p:txBody>
      </p:sp>
      <p:sp>
        <p:nvSpPr>
          <p:cNvPr id="155655" name="AutoShape 7"/>
          <p:cNvSpPr>
            <a:spLocks noChangeArrowheads="1"/>
          </p:cNvSpPr>
          <p:nvPr/>
        </p:nvSpPr>
        <p:spPr bwMode="gray">
          <a:xfrm>
            <a:off x="5240216" y="1455738"/>
            <a:ext cx="1713035" cy="1852612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55656" name="AutoShape 8"/>
          <p:cNvSpPr>
            <a:spLocks noChangeArrowheads="1"/>
          </p:cNvSpPr>
          <p:nvPr/>
        </p:nvSpPr>
        <p:spPr bwMode="gray">
          <a:xfrm>
            <a:off x="5240216" y="3511552"/>
            <a:ext cx="1713035" cy="1852613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55657" name="AutoShape 9"/>
          <p:cNvSpPr>
            <a:spLocks noChangeArrowheads="1"/>
          </p:cNvSpPr>
          <p:nvPr/>
        </p:nvSpPr>
        <p:spPr bwMode="gray">
          <a:xfrm>
            <a:off x="6139963" y="2482850"/>
            <a:ext cx="1711569" cy="1855788"/>
          </a:xfrm>
          <a:prstGeom prst="diamond">
            <a:avLst/>
          </a:prstGeom>
          <a:solidFill>
            <a:srgbClr val="99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55658" name="AutoShape 10"/>
          <p:cNvSpPr>
            <a:spLocks noChangeArrowheads="1"/>
          </p:cNvSpPr>
          <p:nvPr/>
        </p:nvSpPr>
        <p:spPr bwMode="gray">
          <a:xfrm>
            <a:off x="4340470" y="2482850"/>
            <a:ext cx="1711569" cy="1855788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gray">
          <a:xfrm>
            <a:off x="5240216" y="2482850"/>
            <a:ext cx="1713035" cy="1854200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4345" name="Rectangle 18"/>
          <p:cNvSpPr>
            <a:spLocks noChangeArrowheads="1"/>
          </p:cNvSpPr>
          <p:nvPr/>
        </p:nvSpPr>
        <p:spPr bwMode="gray">
          <a:xfrm>
            <a:off x="4561744" y="3278189"/>
            <a:ext cx="605935" cy="21544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/>
              <a:t>Postup</a:t>
            </a:r>
            <a:endParaRPr lang="en-US" altLang="cs-CZ" sz="1400" dirty="0"/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gray">
          <a:xfrm>
            <a:off x="5722093" y="4479926"/>
            <a:ext cx="705321" cy="21544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dirty="0"/>
              <a:t>Odlišení</a:t>
            </a:r>
            <a:endParaRPr lang="en-US" altLang="cs-CZ" sz="1400" dirty="0"/>
          </a:p>
        </p:txBody>
      </p:sp>
      <p:sp>
        <p:nvSpPr>
          <p:cNvPr id="14347" name="Rectangle 20"/>
          <p:cNvSpPr>
            <a:spLocks noChangeArrowheads="1"/>
          </p:cNvSpPr>
          <p:nvPr/>
        </p:nvSpPr>
        <p:spPr bwMode="gray">
          <a:xfrm>
            <a:off x="5569345" y="3197227"/>
            <a:ext cx="1054776" cy="43088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/>
              <a:t>Ekonomická</a:t>
            </a:r>
          </a:p>
          <a:p>
            <a:pPr algn="ctr" eaLnBrk="1" hangingPunct="1"/>
            <a:r>
              <a:rPr lang="cs-CZ" altLang="cs-CZ" sz="1400" b="1" dirty="0"/>
              <a:t> logika</a:t>
            </a:r>
            <a:endParaRPr lang="en-US" altLang="cs-CZ" sz="1400" dirty="0"/>
          </a:p>
        </p:txBody>
      </p:sp>
      <p:sp>
        <p:nvSpPr>
          <p:cNvPr id="14348" name="Rectangle 21"/>
          <p:cNvSpPr>
            <a:spLocks noChangeArrowheads="1"/>
          </p:cNvSpPr>
          <p:nvPr/>
        </p:nvSpPr>
        <p:spPr bwMode="gray">
          <a:xfrm>
            <a:off x="7004718" y="3302000"/>
            <a:ext cx="695703" cy="21544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/>
              <a:t>Nositelé</a:t>
            </a:r>
            <a:endParaRPr lang="en-US" altLang="cs-CZ" sz="1400" dirty="0"/>
          </a:p>
        </p:txBody>
      </p:sp>
      <p:sp>
        <p:nvSpPr>
          <p:cNvPr id="14349" name="Rectangle 22"/>
          <p:cNvSpPr>
            <a:spLocks noChangeArrowheads="1"/>
          </p:cNvSpPr>
          <p:nvPr/>
        </p:nvSpPr>
        <p:spPr bwMode="gray">
          <a:xfrm>
            <a:off x="5771785" y="1981200"/>
            <a:ext cx="605936" cy="215444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/>
              <a:t>Oblasti</a:t>
            </a:r>
            <a:endParaRPr lang="en-US" altLang="cs-CZ" sz="1400" dirty="0"/>
          </a:p>
        </p:txBody>
      </p:sp>
      <p:grpSp>
        <p:nvGrpSpPr>
          <p:cNvPr id="155683" name="Group 35"/>
          <p:cNvGrpSpPr>
            <a:grpSpLocks/>
          </p:cNvGrpSpPr>
          <p:nvPr/>
        </p:nvGrpSpPr>
        <p:grpSpPr bwMode="auto">
          <a:xfrm>
            <a:off x="1828801" y="1425576"/>
            <a:ext cx="2296257" cy="1414464"/>
            <a:chOff x="97" y="1758"/>
            <a:chExt cx="1567" cy="891"/>
          </a:xfrm>
          <a:solidFill>
            <a:schemeClr val="bg2">
              <a:lumMod val="90000"/>
            </a:schemeClr>
          </a:solidFill>
        </p:grpSpPr>
        <p:sp>
          <p:nvSpPr>
            <p:cNvPr id="14367" name="Rectangle 14"/>
            <p:cNvSpPr>
              <a:spLocks noChangeArrowheads="1"/>
            </p:cNvSpPr>
            <p:nvPr/>
          </p:nvSpPr>
          <p:spPr bwMode="gray">
            <a:xfrm>
              <a:off x="97" y="1970"/>
              <a:ext cx="1567" cy="67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cs-CZ" altLang="cs-CZ" sz="1400" dirty="0"/>
                <a:t>Jakou rychlost a v jakém sledu budeme postupovat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Rychlost expanze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Posloupnost iniciativ a kroků</a:t>
              </a:r>
              <a:endParaRPr lang="en-US" altLang="cs-CZ" sz="1400" dirty="0"/>
            </a:p>
          </p:txBody>
        </p:sp>
        <p:sp>
          <p:nvSpPr>
            <p:cNvPr id="14368" name="Rectangle 23"/>
            <p:cNvSpPr>
              <a:spLocks noChangeArrowheads="1"/>
            </p:cNvSpPr>
            <p:nvPr/>
          </p:nvSpPr>
          <p:spPr bwMode="gray">
            <a:xfrm>
              <a:off x="97" y="1758"/>
              <a:ext cx="1567" cy="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b="1" dirty="0">
                  <a:solidFill>
                    <a:srgbClr val="FF0000"/>
                  </a:solidFill>
                </a:rPr>
                <a:t>Postup a plán</a:t>
              </a:r>
              <a:endParaRPr lang="en-US" alt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4369" name="Line 30"/>
            <p:cNvSpPr>
              <a:spLocks noChangeShapeType="1"/>
            </p:cNvSpPr>
            <p:nvPr/>
          </p:nvSpPr>
          <p:spPr bwMode="gray">
            <a:xfrm>
              <a:off x="97" y="1937"/>
              <a:ext cx="156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grpSp>
        <p:nvGrpSpPr>
          <p:cNvPr id="155684" name="Group 36"/>
          <p:cNvGrpSpPr>
            <a:grpSpLocks/>
          </p:cNvGrpSpPr>
          <p:nvPr/>
        </p:nvGrpSpPr>
        <p:grpSpPr bwMode="auto">
          <a:xfrm>
            <a:off x="1744540" y="3301835"/>
            <a:ext cx="2464777" cy="2720976"/>
            <a:chOff x="657" y="2737"/>
            <a:chExt cx="1682" cy="1714"/>
          </a:xfrm>
          <a:solidFill>
            <a:srgbClr val="FFC000"/>
          </a:solidFill>
        </p:grpSpPr>
        <p:sp>
          <p:nvSpPr>
            <p:cNvPr id="14364" name="Rectangle 16"/>
            <p:cNvSpPr>
              <a:spLocks noChangeArrowheads="1"/>
            </p:cNvSpPr>
            <p:nvPr/>
          </p:nvSpPr>
          <p:spPr bwMode="gray">
            <a:xfrm>
              <a:off x="657" y="2958"/>
              <a:ext cx="1682" cy="14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cs-CZ" altLang="cs-CZ" sz="1400" dirty="0"/>
                <a:t>Jak dosáhneme výnosů?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Nejnižší náklady díky výhodě </a:t>
              </a:r>
              <a:r>
                <a:rPr lang="cs-CZ" altLang="cs-CZ" sz="1400" dirty="0">
                  <a:solidFill>
                    <a:srgbClr val="FF0000"/>
                  </a:solidFill>
                </a:rPr>
                <a:t>úspor z rozsahu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Nejnižší náklady díky výhodě </a:t>
              </a:r>
              <a:r>
                <a:rPr lang="cs-CZ" altLang="cs-CZ" sz="1400" dirty="0">
                  <a:solidFill>
                    <a:srgbClr val="0000CC"/>
                  </a:solidFill>
                </a:rPr>
                <a:t>úspor ze sortimentu </a:t>
              </a:r>
              <a:r>
                <a:rPr lang="cs-CZ" altLang="cs-CZ" sz="1400" dirty="0"/>
                <a:t>a opakování?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Prémiové ceny díky nesrovnatelným službám?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Prémiové ceny díky specifickým vlastnostem výrobků</a:t>
              </a:r>
              <a:r>
                <a:rPr lang="en-US" altLang="cs-CZ" sz="1400" dirty="0"/>
                <a:t>?</a:t>
              </a:r>
            </a:p>
          </p:txBody>
        </p:sp>
        <p:sp>
          <p:nvSpPr>
            <p:cNvPr id="14365" name="Rectangle 24"/>
            <p:cNvSpPr>
              <a:spLocks noChangeArrowheads="1"/>
            </p:cNvSpPr>
            <p:nvPr/>
          </p:nvSpPr>
          <p:spPr bwMode="gray">
            <a:xfrm>
              <a:off x="657" y="2737"/>
              <a:ext cx="1567" cy="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cs-CZ" b="1" dirty="0">
                  <a:solidFill>
                    <a:srgbClr val="FF0000"/>
                  </a:solidFill>
                </a:rPr>
                <a:t>Economic</a:t>
              </a:r>
              <a:r>
                <a:rPr lang="cs-CZ" altLang="cs-CZ" b="1" dirty="0">
                  <a:solidFill>
                    <a:srgbClr val="FF0000"/>
                  </a:solidFill>
                </a:rPr>
                <a:t>ká</a:t>
              </a:r>
              <a:r>
                <a:rPr lang="en-US" altLang="cs-CZ" b="1" dirty="0">
                  <a:solidFill>
                    <a:srgbClr val="FF0000"/>
                  </a:solidFill>
                </a:rPr>
                <a:t> logi</a:t>
              </a:r>
              <a:r>
                <a:rPr lang="cs-CZ" altLang="cs-CZ" b="1" dirty="0">
                  <a:solidFill>
                    <a:srgbClr val="FF0000"/>
                  </a:solidFill>
                </a:rPr>
                <a:t>ka</a:t>
              </a:r>
              <a:endParaRPr lang="en-US" alt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4366" name="Line 31"/>
            <p:cNvSpPr>
              <a:spLocks noChangeShapeType="1"/>
            </p:cNvSpPr>
            <p:nvPr/>
          </p:nvSpPr>
          <p:spPr bwMode="gray">
            <a:xfrm>
              <a:off x="657" y="2916"/>
              <a:ext cx="1567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grpSp>
        <p:nvGrpSpPr>
          <p:cNvPr id="155686" name="Group 38"/>
          <p:cNvGrpSpPr>
            <a:grpSpLocks/>
          </p:cNvGrpSpPr>
          <p:nvPr/>
        </p:nvGrpSpPr>
        <p:grpSpPr bwMode="auto">
          <a:xfrm>
            <a:off x="8113837" y="3127377"/>
            <a:ext cx="2464777" cy="1614488"/>
            <a:chOff x="4497" y="1970"/>
            <a:chExt cx="1682" cy="1017"/>
          </a:xfrm>
        </p:grpSpPr>
        <p:sp>
          <p:nvSpPr>
            <p:cNvPr id="14361" name="Rectangle 26"/>
            <p:cNvSpPr>
              <a:spLocks noChangeArrowheads="1"/>
            </p:cNvSpPr>
            <p:nvPr/>
          </p:nvSpPr>
          <p:spPr bwMode="gray">
            <a:xfrm>
              <a:off x="4497" y="2173"/>
              <a:ext cx="1682" cy="814"/>
            </a:xfrm>
            <a:prstGeom prst="rect">
              <a:avLst/>
            </a:prstGeom>
            <a:solidFill>
              <a:srgbClr val="99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cs-CZ" altLang="cs-CZ" sz="1400" dirty="0"/>
                <a:t>Jak se tam dostaneme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Vnitřní rozvoj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Společné podniky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en-US" altLang="cs-CZ" sz="1400" dirty="0"/>
                <a:t>Licen</a:t>
              </a:r>
              <a:r>
                <a:rPr lang="cs-CZ" altLang="cs-CZ" sz="1400" dirty="0"/>
                <a:t>ce</a:t>
              </a:r>
              <a:r>
                <a:rPr lang="en-US" altLang="cs-CZ" sz="1400" dirty="0"/>
                <a:t>/fran</a:t>
              </a:r>
              <a:r>
                <a:rPr lang="cs-CZ" altLang="cs-CZ" sz="1400" dirty="0"/>
                <a:t>šíza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en-US" altLang="cs-CZ" sz="1400" dirty="0"/>
                <a:t>Experiment</a:t>
              </a:r>
              <a:r>
                <a:rPr lang="cs-CZ" altLang="cs-CZ" sz="1400" dirty="0"/>
                <a:t>ování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en-US" altLang="cs-CZ" sz="1400" dirty="0"/>
                <a:t>A</a:t>
              </a:r>
              <a:r>
                <a:rPr lang="cs-CZ" altLang="cs-CZ" sz="1400" dirty="0"/>
                <a:t>kvizice</a:t>
              </a:r>
              <a:r>
                <a:rPr lang="en-US" altLang="cs-CZ" sz="1400" dirty="0"/>
                <a:t>?</a:t>
              </a:r>
            </a:p>
          </p:txBody>
        </p:sp>
        <p:sp>
          <p:nvSpPr>
            <p:cNvPr id="14362" name="Rectangle 27"/>
            <p:cNvSpPr>
              <a:spLocks noChangeArrowheads="1"/>
            </p:cNvSpPr>
            <p:nvPr/>
          </p:nvSpPr>
          <p:spPr bwMode="gray">
            <a:xfrm>
              <a:off x="4497" y="1970"/>
              <a:ext cx="1682" cy="1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b="1" dirty="0">
                  <a:solidFill>
                    <a:srgbClr val="FF0000"/>
                  </a:solidFill>
                </a:rPr>
                <a:t>Prostředky, nositelé</a:t>
              </a:r>
              <a:endParaRPr lang="en-US" alt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4363" name="Line 32"/>
            <p:cNvSpPr>
              <a:spLocks noChangeShapeType="1"/>
            </p:cNvSpPr>
            <p:nvPr/>
          </p:nvSpPr>
          <p:spPr bwMode="gray">
            <a:xfrm>
              <a:off x="4497" y="2149"/>
              <a:ext cx="16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grpSp>
        <p:nvGrpSpPr>
          <p:cNvPr id="155685" name="Group 37"/>
          <p:cNvGrpSpPr>
            <a:grpSpLocks/>
          </p:cNvGrpSpPr>
          <p:nvPr/>
        </p:nvGrpSpPr>
        <p:grpSpPr bwMode="auto">
          <a:xfrm>
            <a:off x="6838951" y="4843044"/>
            <a:ext cx="3295649" cy="1825328"/>
            <a:chOff x="3627" y="3049"/>
            <a:chExt cx="1937" cy="1223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4358" name="Rectangle 17"/>
            <p:cNvSpPr>
              <a:spLocks noChangeArrowheads="1"/>
            </p:cNvSpPr>
            <p:nvPr/>
          </p:nvSpPr>
          <p:spPr bwMode="gray">
            <a:xfrm>
              <a:off x="3627" y="3262"/>
              <a:ext cx="1937" cy="101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cs-CZ" altLang="cs-CZ" sz="1400" dirty="0"/>
                <a:t>Jak vyhrajeme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en-US" altLang="cs-CZ" sz="1400" dirty="0"/>
                <a:t>Image?</a:t>
              </a:r>
            </a:p>
            <a:p>
              <a:pPr lvl="2" eaLnBrk="1" hangingPunct="1"/>
              <a:r>
                <a:rPr lang="cs-CZ" altLang="cs-CZ" sz="1400" dirty="0"/>
                <a:t>Kustomizace (přiblížení zákazníkům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Ceny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en-US" altLang="cs-CZ" sz="1400" dirty="0"/>
                <a:t>Styling?</a:t>
              </a:r>
            </a:p>
            <a:p>
              <a:pPr lvl="2" eaLnBrk="1" hangingPunct="1"/>
              <a:r>
                <a:rPr lang="cs-CZ" altLang="cs-CZ" sz="1400" dirty="0"/>
                <a:t>Spolehlivost výrobků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Rychlost vstupu na trhy</a:t>
              </a:r>
              <a:r>
                <a:rPr lang="en-US" altLang="cs-CZ" sz="1400" dirty="0"/>
                <a:t>?</a:t>
              </a:r>
            </a:p>
          </p:txBody>
        </p:sp>
        <p:sp>
          <p:nvSpPr>
            <p:cNvPr id="14359" name="Rectangle 25"/>
            <p:cNvSpPr>
              <a:spLocks noChangeArrowheads="1"/>
            </p:cNvSpPr>
            <p:nvPr/>
          </p:nvSpPr>
          <p:spPr bwMode="gray">
            <a:xfrm>
              <a:off x="3627" y="3049"/>
              <a:ext cx="1682" cy="16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b="1" dirty="0">
                  <a:solidFill>
                    <a:srgbClr val="FF0000"/>
                  </a:solidFill>
                </a:rPr>
                <a:t>Odlišení</a:t>
              </a:r>
              <a:r>
                <a:rPr lang="en-US" altLang="cs-CZ" b="1" dirty="0">
                  <a:solidFill>
                    <a:srgbClr val="FF0000"/>
                  </a:solidFill>
                </a:rPr>
                <a:t> </a:t>
              </a:r>
            </a:p>
          </p:txBody>
        </p:sp>
        <p:sp>
          <p:nvSpPr>
            <p:cNvPr id="14360" name="Line 33"/>
            <p:cNvSpPr>
              <a:spLocks noChangeShapeType="1"/>
            </p:cNvSpPr>
            <p:nvPr/>
          </p:nvSpPr>
          <p:spPr bwMode="gray">
            <a:xfrm>
              <a:off x="3627" y="3238"/>
              <a:ext cx="1682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grpSp>
        <p:nvGrpSpPr>
          <p:cNvPr id="155687" name="Group 39"/>
          <p:cNvGrpSpPr>
            <a:grpSpLocks/>
          </p:cNvGrpSpPr>
          <p:nvPr/>
        </p:nvGrpSpPr>
        <p:grpSpPr bwMode="auto">
          <a:xfrm>
            <a:off x="7304943" y="876301"/>
            <a:ext cx="2727080" cy="2012950"/>
            <a:chOff x="3945" y="552"/>
            <a:chExt cx="1861" cy="126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355" name="Rectangle 28"/>
            <p:cNvSpPr>
              <a:spLocks noChangeArrowheads="1"/>
            </p:cNvSpPr>
            <p:nvPr/>
          </p:nvSpPr>
          <p:spPr bwMode="gray">
            <a:xfrm>
              <a:off x="3945" y="734"/>
              <a:ext cx="1861" cy="108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cs-CZ" altLang="cs-CZ" sz="1400" dirty="0"/>
                <a:t>Kde budeme aktivní a s jakým nasazením?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Které kategorie produktů?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Které marketingové kanály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Které tržní segmenty</a:t>
              </a:r>
              <a:r>
                <a:rPr lang="en-US" altLang="cs-CZ" sz="1400" dirty="0"/>
                <a:t>?</a:t>
              </a:r>
            </a:p>
            <a:p>
              <a:pPr lvl="2" eaLnBrk="1" hangingPunct="1"/>
              <a:r>
                <a:rPr lang="cs-CZ" altLang="cs-CZ" sz="1400" dirty="0"/>
                <a:t>Které geografické oblasti?</a:t>
              </a:r>
              <a:endParaRPr lang="en-US" altLang="cs-CZ" sz="1400" dirty="0"/>
            </a:p>
            <a:p>
              <a:pPr lvl="2" eaLnBrk="1" hangingPunct="1"/>
              <a:r>
                <a:rPr lang="cs-CZ" altLang="cs-CZ" sz="1400" dirty="0"/>
                <a:t>Které klíčové technologie?</a:t>
              </a:r>
            </a:p>
            <a:p>
              <a:pPr lvl="2" eaLnBrk="1" hangingPunct="1"/>
              <a:r>
                <a:rPr lang="cs-CZ" altLang="cs-CZ" sz="1400" dirty="0"/>
                <a:t>Jaké strategie tvorby hodnot?</a:t>
              </a:r>
              <a:endParaRPr lang="en-US" altLang="cs-CZ" sz="1400" dirty="0"/>
            </a:p>
          </p:txBody>
        </p:sp>
        <p:sp>
          <p:nvSpPr>
            <p:cNvPr id="14356" name="Rectangle 29"/>
            <p:cNvSpPr>
              <a:spLocks noChangeArrowheads="1"/>
            </p:cNvSpPr>
            <p:nvPr/>
          </p:nvSpPr>
          <p:spPr bwMode="gray">
            <a:xfrm>
              <a:off x="3945" y="552"/>
              <a:ext cx="1854" cy="13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>
              <a:lvl1pPr defTabSz="895350">
                <a:buSzPct val="120000"/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144463" indent="-142875" defTabSz="895350">
                <a:buSzPct val="120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295275" indent="-149225" defTabSz="895350"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431800" indent="-134938" defTabSz="895350">
                <a:buSzPct val="8900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582613" indent="-149225" defTabSz="895350"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10398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14970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19542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2411413" indent="-149225" defTabSz="89535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b="1" dirty="0">
                  <a:solidFill>
                    <a:srgbClr val="FF0000"/>
                  </a:solidFill>
                </a:rPr>
                <a:t>Oblasti (arény)</a:t>
              </a:r>
              <a:endParaRPr lang="en-US" altLang="cs-CZ" b="1" dirty="0">
                <a:solidFill>
                  <a:srgbClr val="FF0000"/>
                </a:solidFill>
              </a:endParaRPr>
            </a:p>
          </p:txBody>
        </p:sp>
        <p:sp>
          <p:nvSpPr>
            <p:cNvPr id="14357" name="Line 34"/>
            <p:cNvSpPr>
              <a:spLocks noChangeShapeType="1"/>
            </p:cNvSpPr>
            <p:nvPr/>
          </p:nvSpPr>
          <p:spPr bwMode="gray">
            <a:xfrm>
              <a:off x="3945" y="710"/>
              <a:ext cx="1854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cs-CZ" dirty="0"/>
            </a:p>
          </p:txBody>
        </p:sp>
      </p:grpSp>
      <p:pic>
        <p:nvPicPr>
          <p:cNvPr id="34" name="Obrázek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SzTx/>
            </a:pPr>
            <a:fld id="{28A60343-64B2-438B-AE9C-BE6A096B1C92}" type="slidenum">
              <a:rPr lang="en-US" altLang="cs-CZ" sz="1200"/>
              <a:pPr>
                <a:buSzTx/>
              </a:pPr>
              <a:t>49</a:t>
            </a:fld>
            <a:endParaRPr lang="en-US" altLang="cs-CZ" sz="1200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981200" y="260990"/>
            <a:ext cx="8229600" cy="778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Rámec pro implementaci strategie</a:t>
            </a:r>
            <a:endParaRPr lang="en-US" altLang="cs-CZ" sz="3200" b="1" dirty="0">
              <a:solidFill>
                <a:srgbClr val="008080"/>
              </a:solidFill>
            </a:endParaRPr>
          </a:p>
        </p:txBody>
      </p:sp>
      <p:sp>
        <p:nvSpPr>
          <p:cNvPr id="166919" name="AutoShape 7"/>
          <p:cNvSpPr>
            <a:spLocks noChangeArrowheads="1"/>
          </p:cNvSpPr>
          <p:nvPr/>
        </p:nvSpPr>
        <p:spPr bwMode="gray">
          <a:xfrm>
            <a:off x="1834662" y="1943102"/>
            <a:ext cx="2300654" cy="2492375"/>
          </a:xfrm>
          <a:prstGeom prst="diamond">
            <a:avLst/>
          </a:prstGeom>
          <a:solidFill>
            <a:srgbClr val="FFC000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gray">
          <a:xfrm>
            <a:off x="2286000" y="2915424"/>
            <a:ext cx="12054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800" b="1" dirty="0"/>
              <a:t>Zamýšlená</a:t>
            </a:r>
          </a:p>
          <a:p>
            <a:pPr eaLnBrk="1" hangingPunct="1"/>
            <a:r>
              <a:rPr lang="cs-CZ" altLang="cs-CZ" sz="1800" b="1" dirty="0"/>
              <a:t>plánovaná </a:t>
            </a:r>
          </a:p>
          <a:p>
            <a:pPr eaLnBrk="1" hangingPunct="1"/>
            <a:r>
              <a:rPr lang="cs-CZ" altLang="cs-CZ" sz="1800" b="1" dirty="0"/>
              <a:t>strategie</a:t>
            </a:r>
            <a:endParaRPr lang="en-US" altLang="cs-CZ" sz="1800" b="1" dirty="0"/>
          </a:p>
        </p:txBody>
      </p:sp>
      <p:sp>
        <p:nvSpPr>
          <p:cNvPr id="166920" name="AutoShape 8"/>
          <p:cNvSpPr>
            <a:spLocks noChangeArrowheads="1"/>
          </p:cNvSpPr>
          <p:nvPr/>
        </p:nvSpPr>
        <p:spPr bwMode="gray">
          <a:xfrm>
            <a:off x="7993673" y="1957389"/>
            <a:ext cx="2472105" cy="2492375"/>
          </a:xfrm>
          <a:prstGeom prst="diamond">
            <a:avLst/>
          </a:prstGeom>
          <a:solidFill>
            <a:srgbClr val="99FF99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 lIns="0" tIns="0" rIns="0" bIns="0" anchor="ctr"/>
          <a:lstStyle/>
          <a:p>
            <a:pPr>
              <a:defRPr/>
            </a:pPr>
            <a:endParaRPr lang="cs-CZ" dirty="0">
              <a:latin typeface="Arial" pitchFamily="34" charset="0"/>
            </a:endParaRPr>
          </a:p>
        </p:txBody>
      </p:sp>
      <p:sp>
        <p:nvSpPr>
          <p:cNvPr id="18439" name="Rectangle 11"/>
          <p:cNvSpPr>
            <a:spLocks noChangeArrowheads="1"/>
          </p:cNvSpPr>
          <p:nvPr/>
        </p:nvSpPr>
        <p:spPr bwMode="gray">
          <a:xfrm>
            <a:off x="8458200" y="2834243"/>
            <a:ext cx="13716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dirty="0"/>
              <a:t>Realizované a emergentní strategie</a:t>
            </a:r>
            <a:endParaRPr lang="en-US" altLang="cs-CZ" b="1" dirty="0"/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gray">
          <a:xfrm>
            <a:off x="3424605" y="1431927"/>
            <a:ext cx="5423388" cy="54927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 lIns="0" tIns="0" rIns="0" bIns="0" anchor="b"/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 dirty="0"/>
              <a:t>Klíčové faktory pro realizaci strategie</a:t>
            </a:r>
            <a:endParaRPr lang="en-US" altLang="cs-CZ" sz="2000" b="1" dirty="0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gray">
          <a:xfrm>
            <a:off x="4302369" y="2085975"/>
            <a:ext cx="2609850" cy="15927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en-US" altLang="cs-CZ" sz="1800" b="1" dirty="0">
                <a:solidFill>
                  <a:srgbClr val="FF0000"/>
                </a:solidFill>
              </a:rPr>
              <a:t>Implementa</a:t>
            </a:r>
            <a:r>
              <a:rPr lang="cs-CZ" altLang="cs-CZ" sz="1800" b="1" dirty="0">
                <a:solidFill>
                  <a:srgbClr val="FF0000"/>
                </a:solidFill>
              </a:rPr>
              <a:t>ční páky</a:t>
            </a:r>
            <a:endParaRPr lang="en-US" altLang="cs-CZ" sz="1800" b="1" dirty="0">
              <a:solidFill>
                <a:srgbClr val="FF0000"/>
              </a:solidFill>
            </a:endParaRPr>
          </a:p>
          <a:p>
            <a:pPr lvl="1" eaLnBrk="1" hangingPunct="1">
              <a:spcAft>
                <a:spcPct val="25000"/>
              </a:spcAft>
            </a:pPr>
            <a:r>
              <a:rPr lang="en-US" altLang="cs-CZ" sz="1800" dirty="0"/>
              <a:t>Organiza</a:t>
            </a:r>
            <a:r>
              <a:rPr lang="cs-CZ" altLang="cs-CZ" sz="1800" dirty="0"/>
              <a:t>ční struktury</a:t>
            </a:r>
          </a:p>
          <a:p>
            <a:pPr lvl="1" eaLnBrk="1" hangingPunct="1">
              <a:spcAft>
                <a:spcPct val="25000"/>
              </a:spcAft>
            </a:pPr>
            <a:r>
              <a:rPr lang="en-US" altLang="cs-CZ" sz="1800" dirty="0"/>
              <a:t>System</a:t>
            </a:r>
            <a:r>
              <a:rPr lang="cs-CZ" altLang="cs-CZ" sz="1800" dirty="0"/>
              <a:t>y a procesy</a:t>
            </a:r>
            <a:endParaRPr lang="en-US" altLang="cs-CZ" sz="1800" dirty="0"/>
          </a:p>
          <a:p>
            <a:pPr lvl="1" eaLnBrk="1" hangingPunct="1">
              <a:spcAft>
                <a:spcPct val="25000"/>
              </a:spcAft>
            </a:pPr>
            <a:r>
              <a:rPr lang="cs-CZ" altLang="cs-CZ" sz="1800" dirty="0"/>
              <a:t>Lidé a odměňování (motivace)</a:t>
            </a:r>
            <a:endParaRPr lang="en-US" altLang="cs-CZ" sz="1800" dirty="0"/>
          </a:p>
        </p:txBody>
      </p:sp>
      <p:sp>
        <p:nvSpPr>
          <p:cNvPr id="18442" name="Freeform 25"/>
          <p:cNvSpPr>
            <a:spLocks/>
          </p:cNvSpPr>
          <p:nvPr/>
        </p:nvSpPr>
        <p:spPr bwMode="gray">
          <a:xfrm>
            <a:off x="6745167" y="3787777"/>
            <a:ext cx="1846385" cy="404813"/>
          </a:xfrm>
          <a:custGeom>
            <a:avLst/>
            <a:gdLst>
              <a:gd name="T0" fmla="*/ 0 w 1383"/>
              <a:gd name="T1" fmla="*/ 2147483647 h 436"/>
              <a:gd name="T2" fmla="*/ 2147483647 w 1383"/>
              <a:gd name="T3" fmla="*/ 2147483647 h 436"/>
              <a:gd name="T4" fmla="*/ 2147483647 w 1383"/>
              <a:gd name="T5" fmla="*/ 0 h 4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3" h="436">
                <a:moveTo>
                  <a:pt x="0" y="436"/>
                </a:moveTo>
                <a:lnTo>
                  <a:pt x="1383" y="436"/>
                </a:lnTo>
                <a:lnTo>
                  <a:pt x="1383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cs-CZ" dirty="0"/>
          </a:p>
        </p:txBody>
      </p:sp>
      <p:sp>
        <p:nvSpPr>
          <p:cNvPr id="18443" name="Freeform 26"/>
          <p:cNvSpPr>
            <a:spLocks/>
          </p:cNvSpPr>
          <p:nvPr/>
        </p:nvSpPr>
        <p:spPr bwMode="gray">
          <a:xfrm flipV="1">
            <a:off x="6745167" y="2233613"/>
            <a:ext cx="1846385" cy="404812"/>
          </a:xfrm>
          <a:custGeom>
            <a:avLst/>
            <a:gdLst>
              <a:gd name="T0" fmla="*/ 0 w 1383"/>
              <a:gd name="T1" fmla="*/ 2147483647 h 436"/>
              <a:gd name="T2" fmla="*/ 2147483647 w 1383"/>
              <a:gd name="T3" fmla="*/ 2147483647 h 436"/>
              <a:gd name="T4" fmla="*/ 2147483647 w 1383"/>
              <a:gd name="T5" fmla="*/ 0 h 4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3" h="436">
                <a:moveTo>
                  <a:pt x="0" y="436"/>
                </a:moveTo>
                <a:lnTo>
                  <a:pt x="1383" y="436"/>
                </a:lnTo>
                <a:lnTo>
                  <a:pt x="1383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endParaRPr lang="cs-CZ" dirty="0"/>
          </a:p>
        </p:txBody>
      </p:sp>
      <p:sp>
        <p:nvSpPr>
          <p:cNvPr id="18444" name="Rectangle 27"/>
          <p:cNvSpPr>
            <a:spLocks noChangeArrowheads="1"/>
          </p:cNvSpPr>
          <p:nvPr/>
        </p:nvSpPr>
        <p:spPr bwMode="gray">
          <a:xfrm>
            <a:off x="3657601" y="4114800"/>
            <a:ext cx="5910415" cy="969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buSzPct val="120000"/>
              <a:defRPr sz="1600">
                <a:solidFill>
                  <a:schemeClr val="tx1"/>
                </a:solidFill>
                <a:latin typeface="Arial" charset="0"/>
              </a:defRPr>
            </a:lvl1pPr>
            <a:lvl2pPr marL="144463" indent="-142875" defTabSz="895350">
              <a:buSzPct val="120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2pPr>
            <a:lvl3pPr marL="295275" indent="-149225" defTabSz="895350">
              <a:buChar char="–"/>
              <a:defRPr sz="1600">
                <a:solidFill>
                  <a:schemeClr val="tx1"/>
                </a:solidFill>
                <a:latin typeface="Arial" charset="0"/>
              </a:defRPr>
            </a:lvl3pPr>
            <a:lvl4pPr marL="431800" indent="-134938" defTabSz="895350">
              <a:buSzPct val="8900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582613" indent="-149225" defTabSz="895350"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5pPr>
            <a:lvl6pPr marL="10398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6pPr>
            <a:lvl7pPr marL="14970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7pPr>
            <a:lvl8pPr marL="19542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8pPr>
            <a:lvl9pPr marL="2411413" indent="-149225" defTabSz="89535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5000"/>
              </a:spcAft>
            </a:pPr>
            <a:r>
              <a:rPr lang="en-US" altLang="cs-CZ" sz="1800" b="1" dirty="0">
                <a:solidFill>
                  <a:srgbClr val="0000CC"/>
                </a:solidFill>
              </a:rPr>
              <a:t>Strategic</a:t>
            </a:r>
            <a:r>
              <a:rPr lang="cs-CZ" altLang="cs-CZ" sz="1800" b="1" dirty="0">
                <a:solidFill>
                  <a:srgbClr val="0000CC"/>
                </a:solidFill>
              </a:rPr>
              <a:t>ké  vůdcovství</a:t>
            </a:r>
            <a:endParaRPr lang="en-US" altLang="cs-CZ" sz="1800" b="1" dirty="0">
              <a:solidFill>
                <a:srgbClr val="0000CC"/>
              </a:solidFill>
            </a:endParaRPr>
          </a:p>
          <a:p>
            <a:pPr lvl="1" eaLnBrk="1" hangingPunct="1">
              <a:spcAft>
                <a:spcPct val="25000"/>
              </a:spcAft>
            </a:pPr>
            <a:r>
              <a:rPr lang="cs-CZ" altLang="cs-CZ" sz="1800" dirty="0"/>
              <a:t>Rozhodnutí o alokaci zdrojů a implementačních pák</a:t>
            </a:r>
          </a:p>
          <a:p>
            <a:pPr lvl="1" eaLnBrk="1" hangingPunct="1">
              <a:spcAft>
                <a:spcPct val="25000"/>
              </a:spcAft>
            </a:pPr>
            <a:r>
              <a:rPr lang="cs-CZ" altLang="cs-CZ" sz="1800" dirty="0"/>
              <a:t>Podpora rozhodování ze strany stakeholderů</a:t>
            </a:r>
            <a:endParaRPr lang="en-US" altLang="cs-CZ" sz="1800" dirty="0"/>
          </a:p>
        </p:txBody>
      </p:sp>
      <p:cxnSp>
        <p:nvCxnSpPr>
          <p:cNvPr id="18445" name="AutoShape 28"/>
          <p:cNvCxnSpPr>
            <a:cxnSpLocks noChangeShapeType="1"/>
            <a:stCxn id="166919" idx="2"/>
            <a:endCxn id="166920" idx="2"/>
          </p:cNvCxnSpPr>
          <p:nvPr/>
        </p:nvCxnSpPr>
        <p:spPr bwMode="auto">
          <a:xfrm rot="16200000" flipH="1">
            <a:off x="6100215" y="1320251"/>
            <a:ext cx="14287" cy="6244736"/>
          </a:xfrm>
          <a:prstGeom prst="bentConnector3">
            <a:avLst>
              <a:gd name="adj1" fmla="val 2366746"/>
            </a:avLst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00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31889" y="339148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1. Proces strategického řízení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89" y="1664711"/>
            <a:ext cx="8041488" cy="48742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0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3948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5.8 Strategie modrého a rudého oceánu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1704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i="1" dirty="0">
              <a:solidFill>
                <a:srgbClr val="0070C0"/>
              </a:solidFill>
            </a:endParaRPr>
          </a:p>
          <a:p>
            <a:r>
              <a:rPr lang="cs-CZ" sz="2400" dirty="0"/>
              <a:t>Pojem „</a:t>
            </a:r>
            <a:r>
              <a:rPr lang="cs-CZ" sz="2400" b="1" dirty="0">
                <a:solidFill>
                  <a:srgbClr val="0000CC"/>
                </a:solidFill>
              </a:rPr>
              <a:t>modré oceány</a:t>
            </a:r>
            <a:r>
              <a:rPr lang="cs-CZ" sz="2400" b="1" dirty="0"/>
              <a:t>“ definuje Kim a </a:t>
            </a:r>
            <a:r>
              <a:rPr lang="cs-CZ" sz="2400" b="1" dirty="0" err="1"/>
              <a:t>Mauborgne</a:t>
            </a:r>
            <a:r>
              <a:rPr lang="cs-CZ" sz="2400" b="1" dirty="0"/>
              <a:t> (2005) jako dnes neexistující odvětví a tržní prostory, které nejsou dosud známy. </a:t>
            </a:r>
          </a:p>
          <a:p>
            <a:endParaRPr lang="cs-CZ" sz="2400" dirty="0"/>
          </a:p>
          <a:p>
            <a:r>
              <a:rPr lang="cs-CZ" sz="2400" b="1" dirty="0"/>
              <a:t>Na druhé straně stojí tzv. </a:t>
            </a:r>
            <a:r>
              <a:rPr lang="cs-CZ" sz="2400" dirty="0"/>
              <a:t>„</a:t>
            </a:r>
            <a:r>
              <a:rPr lang="cs-CZ" sz="2400" b="1" dirty="0">
                <a:solidFill>
                  <a:srgbClr val="FF0000"/>
                </a:solidFill>
              </a:rPr>
              <a:t>rudé oceány“, </a:t>
            </a:r>
            <a:r>
              <a:rPr lang="cs-CZ" sz="2400" dirty="0"/>
              <a:t>které </a:t>
            </a:r>
            <a:r>
              <a:rPr lang="cs-CZ" sz="2400" b="1" dirty="0"/>
              <a:t>představují všechna dnes existující odvětví.</a:t>
            </a:r>
          </a:p>
          <a:p>
            <a:endParaRPr lang="cs-CZ" sz="2400" dirty="0"/>
          </a:p>
          <a:p>
            <a:r>
              <a:rPr lang="cs-CZ" sz="2400" b="1" dirty="0"/>
              <a:t>Základem strategie modrého oceánu je </a:t>
            </a:r>
            <a:r>
              <a:rPr lang="cs-CZ" sz="2400" b="1" dirty="0">
                <a:solidFill>
                  <a:schemeClr val="bg1"/>
                </a:solidFill>
              </a:rPr>
              <a:t>hodnotová inovace</a:t>
            </a:r>
            <a:r>
              <a:rPr lang="cs-CZ" sz="2400" b="1" dirty="0"/>
              <a:t>, jež představuje nový způsob uvažování o strategii i nový způsob její realizace. Výsledkem hodnotové inovace je vytvoření modrého oceánu a získání odstupu od konkurence.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50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42809664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Modré a rudé oceány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9408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i="1" dirty="0">
              <a:solidFill>
                <a:srgbClr val="0070C0"/>
              </a:solidFill>
            </a:endParaRPr>
          </a:p>
          <a:p>
            <a:r>
              <a:rPr lang="cs-CZ" sz="2400" b="1" dirty="0">
                <a:solidFill>
                  <a:srgbClr val="0000CC"/>
                </a:solidFill>
              </a:rPr>
              <a:t>Modré oceány </a:t>
            </a:r>
            <a:r>
              <a:rPr lang="cs-CZ" sz="2400" b="1" dirty="0"/>
              <a:t>se vyznačují dosud nevyužitým tržním prostorem, vytvářením poptávky a příležitostmi k vysoce ziskovému růstu. Většina modrých oceánů je utvářena uvnitř rudých oceánů tím, že se hranice existujících odvětví rozšiřují. V modrých oceánech nehrají konkurenti žádnou roli, jelikož pravidla hry teprve čekají na definování </a:t>
            </a:r>
            <a:r>
              <a:rPr lang="cs-CZ" sz="2400" b="1" dirty="0">
                <a:solidFill>
                  <a:schemeClr val="bg1"/>
                </a:solidFill>
              </a:rPr>
              <a:t>(latentní poptávka)</a:t>
            </a:r>
          </a:p>
          <a:p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b="1" dirty="0">
                <a:solidFill>
                  <a:srgbClr val="FF0000"/>
                </a:solidFill>
              </a:rPr>
              <a:t>Rudé oceány </a:t>
            </a:r>
            <a:r>
              <a:rPr lang="cs-CZ" sz="2400" b="1" dirty="0"/>
              <a:t>mají hranice odvětví pevně vymezené a známá jsou i konkurenční pravidla hry. Vše funguje na principu konkurence, kdy se firmy snaží podat vyšší výkon než jejich soupeři a snaží se zmocnit se většího podílu na existující poptávce. Tržní prostor se však stále více zaplňuje a tak se snižují vyhlídky na zisk a na růst. Výrobky jsou čím dál víc zaměnitelné a nahraditelné a vražedná konkurence barví rudý oceán krví.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51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24451230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6099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rgbClr val="008080"/>
                </a:solidFill>
              </a:rPr>
              <a:t>Porovnání strategie rudého a modrého oceánu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1" y="1700808"/>
            <a:ext cx="8121153" cy="4259408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sp>
        <p:nvSpPr>
          <p:cNvPr id="4" name="TextovéPole 3"/>
          <p:cNvSpPr txBox="1"/>
          <p:nvPr/>
        </p:nvSpPr>
        <p:spPr>
          <a:xfrm>
            <a:off x="2135560" y="6309321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Kim (2005., s. 32)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2DDC1-5B41-4FDC-8F96-67BF0091D8B4}" type="slidenum">
              <a:rPr lang="cs-CZ" smtClean="0"/>
              <a:t>52</a:t>
            </a:fld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0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5.9 Logický </a:t>
            </a:r>
            <a:r>
              <a:rPr lang="cs-CZ" sz="3200" b="1" dirty="0" err="1">
                <a:solidFill>
                  <a:srgbClr val="008080"/>
                </a:solidFill>
              </a:rPr>
              <a:t>inkrementalismus</a:t>
            </a:r>
            <a:endParaRPr lang="cs-CZ" sz="3200" b="1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9408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Koncem 70. let byl v 9 nadnárodních podnicích proveden výzkum, na jehož základě uvedl </a:t>
            </a:r>
            <a:r>
              <a:rPr lang="cs-CZ" sz="2400" b="1" dirty="0" err="1"/>
              <a:t>Quinn</a:t>
            </a:r>
            <a:r>
              <a:rPr lang="cs-CZ" sz="2400" b="1" dirty="0"/>
              <a:t> do oblasti strategického řízení nový koncept </a:t>
            </a:r>
            <a:r>
              <a:rPr lang="cs-CZ" sz="2400" dirty="0">
                <a:solidFill>
                  <a:schemeClr val="bg1"/>
                </a:solidFill>
              </a:rPr>
              <a:t>– </a:t>
            </a:r>
            <a:r>
              <a:rPr lang="cs-CZ" sz="2400" b="1" dirty="0">
                <a:solidFill>
                  <a:schemeClr val="bg1"/>
                </a:solidFill>
              </a:rPr>
              <a:t>logický </a:t>
            </a:r>
            <a:r>
              <a:rPr lang="cs-CZ" sz="2400" b="1" dirty="0" err="1">
                <a:solidFill>
                  <a:schemeClr val="bg1"/>
                </a:solidFill>
              </a:rPr>
              <a:t>incrementalismus</a:t>
            </a:r>
            <a:r>
              <a:rPr lang="cs-CZ" sz="2400" b="1" dirty="0">
                <a:solidFill>
                  <a:schemeClr val="bg1"/>
                </a:solidFill>
              </a:rPr>
              <a:t>. </a:t>
            </a:r>
          </a:p>
          <a:p>
            <a:r>
              <a:rPr lang="cs-CZ" sz="2400" b="1" dirty="0"/>
              <a:t>Strategické řízení se chápe spíše jako </a:t>
            </a:r>
            <a:r>
              <a:rPr lang="cs-CZ" sz="2400" b="1" dirty="0">
                <a:solidFill>
                  <a:schemeClr val="bg1"/>
                </a:solidFill>
              </a:rPr>
              <a:t>řemeslná činnost:  </a:t>
            </a:r>
            <a:r>
              <a:rPr lang="cs-CZ" sz="2400" b="1" dirty="0"/>
              <a:t>procesy, prostřednictvím nichž se vytvářejí strategie na základě  zkušeností manažerů a jejich citu pro změny v prostředí a </a:t>
            </a:r>
            <a:r>
              <a:rPr lang="pt-BR" sz="2400" b="1" dirty="0"/>
              <a:t>toho, co se již naučili působením na svém trhu – nejde o</a:t>
            </a:r>
            <a:r>
              <a:rPr lang="cs-CZ" sz="2400" b="1" dirty="0"/>
              <a:t> vysoce formalizovaný postup jako u plánovacího pohledu.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Manažeři mají většinou jasnou představu o tom, do jaké pozice by se měl jejich podnik během několika příštích let dostat, ale snaží se této pozice dosáhnout evoluční cestou  </a:t>
            </a:r>
            <a:r>
              <a:rPr lang="cs-CZ" sz="2400" b="1" dirty="0">
                <a:solidFill>
                  <a:srgbClr val="C00000"/>
                </a:solidFill>
              </a:rPr>
              <a:t>- </a:t>
            </a:r>
            <a:r>
              <a:rPr lang="cs-CZ" sz="2400" b="1" dirty="0">
                <a:solidFill>
                  <a:schemeClr val="bg1"/>
                </a:solidFill>
              </a:rPr>
              <a:t>postupně po krocích</a:t>
            </a:r>
          </a:p>
          <a:p>
            <a:r>
              <a:rPr lang="cs-CZ" sz="2400" b="1" dirty="0"/>
              <a:t>Zaměřují se především na zajištění rozvoje </a:t>
            </a:r>
            <a:r>
              <a:rPr lang="cs-CZ" sz="2400" b="1" dirty="0">
                <a:solidFill>
                  <a:schemeClr val="bg1"/>
                </a:solidFill>
              </a:rPr>
              <a:t>silného, bezpečného </a:t>
            </a:r>
            <a:r>
              <a:rPr lang="cs-CZ" sz="2400" b="1" dirty="0"/>
              <a:t>a </a:t>
            </a:r>
            <a:r>
              <a:rPr lang="cs-CZ" sz="2400" b="1" dirty="0">
                <a:solidFill>
                  <a:schemeClr val="bg1"/>
                </a:solidFill>
              </a:rPr>
              <a:t>pružného </a:t>
            </a:r>
            <a:r>
              <a:rPr lang="cs-CZ" sz="2400" b="1" dirty="0"/>
              <a:t>hlavního předmětu činnosti a také na experimentování s </a:t>
            </a:r>
            <a:r>
              <a:rPr lang="cs-CZ" sz="2400" b="1" dirty="0">
                <a:solidFill>
                  <a:schemeClr val="bg1"/>
                </a:solidFill>
              </a:rPr>
              <a:t>vedlejšími aktivitami. </a:t>
            </a:r>
            <a:r>
              <a:rPr lang="cs-CZ" sz="2400" b="1" dirty="0"/>
              <a:t>Do takového způsobu je vtažen nejen vrcholový management, ale i nižší úrovně řízení, jednotlivé subsystémy podniku.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53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34214714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9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rgbClr val="008080"/>
                </a:solidFill>
              </a:rPr>
              <a:t>Logický </a:t>
            </a:r>
            <a:r>
              <a:rPr lang="cs-CZ" sz="3200" dirty="0" err="1">
                <a:solidFill>
                  <a:srgbClr val="008080"/>
                </a:solidFill>
              </a:rPr>
              <a:t>inkrementalismus</a:t>
            </a:r>
            <a:endParaRPr lang="cs-CZ" sz="3200" dirty="0">
              <a:solidFill>
                <a:srgbClr val="00808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9408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dirty="0">
              <a:solidFill>
                <a:srgbClr val="FFFF00"/>
              </a:solidFill>
            </a:endParaRPr>
          </a:p>
          <a:p>
            <a:r>
              <a:rPr lang="cs-CZ" sz="2400" b="1" dirty="0">
                <a:solidFill>
                  <a:srgbClr val="FFFF00"/>
                </a:solidFill>
              </a:rPr>
              <a:t>Logický </a:t>
            </a:r>
            <a:r>
              <a:rPr lang="cs-CZ" sz="2400" b="1" dirty="0" err="1">
                <a:solidFill>
                  <a:srgbClr val="FFFF00"/>
                </a:solidFill>
              </a:rPr>
              <a:t>incrementalismus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/>
              <a:t>tedy chápe strategické řízení ne jako sekvenční model, ale jako </a:t>
            </a:r>
            <a:r>
              <a:rPr lang="cs-CZ" sz="2400" b="1" dirty="0">
                <a:solidFill>
                  <a:srgbClr val="FFFF00"/>
                </a:solidFill>
              </a:rPr>
              <a:t>cyklický proces </a:t>
            </a:r>
            <a:r>
              <a:rPr lang="cs-CZ" sz="2400" b="1" dirty="0"/>
              <a:t>zahrnující zpětnou vazbu k předchozímu stadiu s možností znovu definovat nebo přeformulovat problém nebo jeho řešení. </a:t>
            </a:r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/>
              <a:t>Typická je </a:t>
            </a:r>
            <a:r>
              <a:rPr lang="cs-CZ" sz="2400" b="1" dirty="0">
                <a:solidFill>
                  <a:srgbClr val="FFFF00"/>
                </a:solidFill>
              </a:rPr>
              <a:t>neochota stanovovat přesně vymezené cíle </a:t>
            </a:r>
            <a:r>
              <a:rPr lang="cs-CZ" sz="2400" b="1" dirty="0"/>
              <a:t>moc brzy, aby nebrzdily myšlenkový proces nebo nebránily experimentování. </a:t>
            </a:r>
          </a:p>
          <a:p>
            <a:endParaRPr lang="cs-CZ" sz="2400" b="1" dirty="0"/>
          </a:p>
          <a:p>
            <a:r>
              <a:rPr lang="cs-CZ" sz="2400" b="1" dirty="0">
                <a:solidFill>
                  <a:srgbClr val="FFFF00"/>
                </a:solidFill>
              </a:rPr>
              <a:t>Cíle </a:t>
            </a:r>
            <a:r>
              <a:rPr lang="cs-CZ" sz="2400" b="1" dirty="0"/>
              <a:t>jsou tedy formulovány relativně </a:t>
            </a:r>
            <a:r>
              <a:rPr lang="cs-CZ" sz="2400" b="1" dirty="0">
                <a:solidFill>
                  <a:srgbClr val="FFFF00"/>
                </a:solidFill>
              </a:rPr>
              <a:t>obecně. </a:t>
            </a:r>
            <a:r>
              <a:rPr lang="cs-CZ" sz="2400" b="1" dirty="0"/>
              <a:t>Trvalou analýzou, hodnocením a dolaďováním </a:t>
            </a:r>
            <a:r>
              <a:rPr lang="cs-CZ" sz="2400" b="1" dirty="0">
                <a:solidFill>
                  <a:srgbClr val="FFFF00"/>
                </a:solidFill>
              </a:rPr>
              <a:t>se vnitřní prostředí podniku uvádí do souladu se změnami v jeho vnějším prostředí.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54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817156" y="3244334"/>
            <a:ext cx="2557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Předpoklady modelu RBV</a:t>
            </a:r>
          </a:p>
        </p:txBody>
      </p:sp>
    </p:spTree>
    <p:extLst>
      <p:ext uri="{BB962C8B-B14F-4D97-AF65-F5344CB8AC3E}">
        <p14:creationId xmlns:p14="http://schemas.microsoft.com/office/powerpoint/2010/main" val="110263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21073" y="380895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1242623" cy="494082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endParaRPr lang="cs-CZ" sz="24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FF00"/>
                </a:solidFill>
              </a:rPr>
              <a:t>Proces strategického řízení </a:t>
            </a:r>
            <a:r>
              <a:rPr lang="cs-CZ" sz="2400" b="1" dirty="0">
                <a:solidFill>
                  <a:srgbClr val="FF0000"/>
                </a:solidFill>
              </a:rPr>
              <a:t>– </a:t>
            </a:r>
            <a:r>
              <a:rPr lang="cs-CZ" sz="2400" b="1" dirty="0"/>
              <a:t>vymezení předmětu podnikání, poslání, strategické a taktické cíle, formulace strategie, zavádění realizace a vyhodnocení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FF00"/>
                </a:solidFill>
              </a:rPr>
              <a:t>Vývoj strategického myšlení – </a:t>
            </a:r>
            <a:r>
              <a:rPr lang="cs-CZ" sz="2400" b="1" dirty="0"/>
              <a:t>etapy, přístupy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FF00"/>
                </a:solidFill>
              </a:rPr>
              <a:t>Preskriptivní a </a:t>
            </a:r>
            <a:r>
              <a:rPr lang="cs-CZ" sz="2400" b="1" dirty="0" err="1">
                <a:solidFill>
                  <a:srgbClr val="FFFF00"/>
                </a:solidFill>
              </a:rPr>
              <a:t>emergentní</a:t>
            </a:r>
            <a:r>
              <a:rPr lang="cs-CZ" sz="2400" b="1" dirty="0">
                <a:solidFill>
                  <a:srgbClr val="FFFF00"/>
                </a:solidFill>
              </a:rPr>
              <a:t> přístup ke strategii  </a:t>
            </a:r>
            <a:r>
              <a:rPr lang="cs-CZ" sz="2400" b="1" dirty="0"/>
              <a:t>-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FF00"/>
                </a:solidFill>
              </a:rPr>
              <a:t>Strategie a konkurenční výhoda - poziční a zdrojový přístup – </a:t>
            </a:r>
            <a:r>
              <a:rPr lang="cs-CZ" sz="2400" b="1" dirty="0"/>
              <a:t>definice, přístupy, model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b="1" dirty="0">
                <a:solidFill>
                  <a:srgbClr val="FFFF00"/>
                </a:solidFill>
              </a:rPr>
              <a:t>Modely strategického managementu </a:t>
            </a:r>
            <a:r>
              <a:rPr lang="cs-CZ" sz="2400" b="1" dirty="0"/>
              <a:t>- </a:t>
            </a:r>
            <a:r>
              <a:rPr lang="cs-CZ" sz="2400" b="1" dirty="0" err="1"/>
              <a:t>Wheelenův</a:t>
            </a:r>
            <a:r>
              <a:rPr lang="cs-CZ" sz="2400" b="1" dirty="0"/>
              <a:t> model, model </a:t>
            </a:r>
            <a:r>
              <a:rPr lang="cs-CZ" sz="2400" b="1" dirty="0" err="1"/>
              <a:t>Thompsonův</a:t>
            </a:r>
            <a:r>
              <a:rPr lang="cs-CZ" sz="2400" b="1" dirty="0"/>
              <a:t> a </a:t>
            </a:r>
            <a:r>
              <a:rPr lang="cs-CZ" sz="2400" b="1" dirty="0" err="1"/>
              <a:t>Stricklandův</a:t>
            </a:r>
            <a:r>
              <a:rPr lang="cs-CZ" sz="2400" b="1" dirty="0"/>
              <a:t>, model </a:t>
            </a:r>
            <a:r>
              <a:rPr lang="cs-CZ" sz="2400" b="1" dirty="0" err="1"/>
              <a:t>Digmanův</a:t>
            </a:r>
            <a:r>
              <a:rPr lang="cs-CZ" sz="2400" b="1" dirty="0"/>
              <a:t>, </a:t>
            </a:r>
            <a:r>
              <a:rPr lang="cs-CZ" sz="2400" b="1" dirty="0" err="1"/>
              <a:t>Robinsův</a:t>
            </a:r>
            <a:r>
              <a:rPr lang="cs-CZ" sz="2400" b="1" dirty="0"/>
              <a:t> model, komplexní model SM, explorativní model, Proces SM – Diamant strategie, Strategie modrého a rudého oceánu, Logický </a:t>
            </a:r>
            <a:r>
              <a:rPr lang="cs-CZ" sz="2400" b="1" dirty="0" err="1"/>
              <a:t>inkrementalismus</a:t>
            </a:r>
            <a:endParaRPr lang="cs-CZ" sz="24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55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83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Složky procesu strategického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83171" y="2545153"/>
            <a:ext cx="9984698" cy="325604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1. Definování předmětu činnosti podniku a jeho poslání (kam podnik směřuje)   - </a:t>
            </a:r>
            <a:r>
              <a:rPr lang="cs-CZ" b="1" dirty="0">
                <a:solidFill>
                  <a:srgbClr val="FF0000"/>
                </a:solidFill>
              </a:rPr>
              <a:t>VIZE A MISE</a:t>
            </a:r>
          </a:p>
          <a:p>
            <a:pPr marL="0" indent="0">
              <a:buNone/>
            </a:pPr>
            <a:r>
              <a:rPr lang="cs-CZ" b="1" dirty="0"/>
              <a:t>2. Stanovení strategických a výkonových </a:t>
            </a:r>
            <a:r>
              <a:rPr lang="cs-CZ" b="1" dirty="0">
                <a:solidFill>
                  <a:srgbClr val="FF0000"/>
                </a:solidFill>
              </a:rPr>
              <a:t>cílů </a:t>
            </a:r>
          </a:p>
          <a:p>
            <a:pPr marL="0" indent="0">
              <a:buNone/>
            </a:pPr>
            <a:r>
              <a:rPr lang="cs-CZ" b="1" dirty="0"/>
              <a:t>3. Formulace</a:t>
            </a:r>
            <a:r>
              <a:rPr lang="cs-CZ" b="1" dirty="0">
                <a:solidFill>
                  <a:srgbClr val="FF0000"/>
                </a:solidFill>
              </a:rPr>
              <a:t> strategie </a:t>
            </a:r>
            <a:r>
              <a:rPr lang="cs-CZ" b="1" dirty="0"/>
              <a:t>vedoucí k dosažení stanovených cílů </a:t>
            </a:r>
          </a:p>
          <a:p>
            <a:pPr marL="0" indent="0">
              <a:buNone/>
            </a:pPr>
            <a:r>
              <a:rPr lang="cs-CZ" b="1" dirty="0"/>
              <a:t>4. </a:t>
            </a:r>
            <a:r>
              <a:rPr lang="cs-CZ" b="1" dirty="0">
                <a:solidFill>
                  <a:srgbClr val="FF0000"/>
                </a:solidFill>
              </a:rPr>
              <a:t>Zavádění a realizace </a:t>
            </a:r>
            <a:r>
              <a:rPr lang="cs-CZ" b="1" dirty="0"/>
              <a:t>zvolené strategie </a:t>
            </a:r>
          </a:p>
          <a:p>
            <a:pPr marL="0" indent="0">
              <a:buNone/>
            </a:pPr>
            <a:r>
              <a:rPr lang="cs-CZ" b="1" dirty="0"/>
              <a:t>5. </a:t>
            </a:r>
            <a:r>
              <a:rPr lang="cs-CZ" b="1" dirty="0">
                <a:solidFill>
                  <a:srgbClr val="FF0000"/>
                </a:solidFill>
              </a:rPr>
              <a:t>Hodnocení</a:t>
            </a:r>
            <a:r>
              <a:rPr lang="cs-CZ" b="1" dirty="0"/>
              <a:t> výsledků a návrh </a:t>
            </a:r>
            <a:r>
              <a:rPr lang="cs-CZ" b="1" dirty="0">
                <a:solidFill>
                  <a:srgbClr val="FF0000"/>
                </a:solidFill>
              </a:rPr>
              <a:t>opravných opatření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6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1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Složky procesu strategického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3151" y="1705704"/>
            <a:ext cx="9984698" cy="492989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cs-CZ" b="1" i="1" dirty="0">
                <a:solidFill>
                  <a:schemeClr val="bg1"/>
                </a:solidFill>
              </a:rPr>
              <a:t>1. Vymezení předmětu podnikání a formulace poslání podniku </a:t>
            </a:r>
            <a:r>
              <a:rPr lang="cs-CZ" dirty="0"/>
              <a:t>- slovní vyjádření proč funguje, proč je tady, proč byl založen, nad tím často ještě vize kam by tu firmu chtěl dostat. 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i="1" dirty="0"/>
              <a:t>2. </a:t>
            </a:r>
            <a:r>
              <a:rPr lang="cs-CZ" sz="2400" b="1" i="1" dirty="0">
                <a:solidFill>
                  <a:schemeClr val="bg1"/>
                </a:solidFill>
              </a:rPr>
              <a:t>Stanovení cílů </a:t>
            </a:r>
            <a:r>
              <a:rPr lang="cs-CZ" sz="2400" dirty="0"/>
              <a:t>- cíle by měly vyjadřovat, </a:t>
            </a:r>
            <a:r>
              <a:rPr lang="cs-CZ" sz="2400" b="1" dirty="0"/>
              <a:t>kam se chce podnik dostat </a:t>
            </a:r>
            <a:r>
              <a:rPr lang="cs-CZ" sz="2400" dirty="0"/>
              <a:t>v určitém časovém horizontu, měly by být </a:t>
            </a:r>
            <a:r>
              <a:rPr lang="cs-CZ" sz="2400" b="1" dirty="0"/>
              <a:t>kvantifikovatelné</a:t>
            </a:r>
            <a:r>
              <a:rPr lang="cs-CZ" sz="2400" dirty="0"/>
              <a:t>, mohou mít určitou </a:t>
            </a:r>
            <a:r>
              <a:rPr lang="cs-CZ" sz="2400" b="1" dirty="0"/>
              <a:t>hierarchii</a:t>
            </a:r>
            <a:r>
              <a:rPr lang="cs-CZ" sz="2400" dirty="0"/>
              <a:t>. Potřebné jsou jak krátkodobé, tak dlouhodobé cíle. Měly by vymezovat: </a:t>
            </a:r>
          </a:p>
          <a:p>
            <a:r>
              <a:rPr lang="pl-PL" sz="2400" b="1" i="1" dirty="0"/>
              <a:t>pozici na trhu a míru konkurenceschopnosti </a:t>
            </a:r>
            <a:endParaRPr lang="pl-PL" sz="2400" dirty="0"/>
          </a:p>
          <a:p>
            <a:r>
              <a:rPr lang="cs-CZ" sz="2400" b="1" i="1" dirty="0"/>
              <a:t>roční zisk </a:t>
            </a:r>
            <a:endParaRPr lang="cs-CZ" sz="2400" dirty="0"/>
          </a:p>
          <a:p>
            <a:r>
              <a:rPr lang="cs-CZ" sz="2400" b="1" i="1" dirty="0"/>
              <a:t>klíčové finanční ukazatele u vybraných činností </a:t>
            </a:r>
            <a:endParaRPr lang="cs-CZ" sz="2400" dirty="0"/>
          </a:p>
          <a:p>
            <a:r>
              <a:rPr lang="cs-CZ" sz="2400" b="1" i="1" dirty="0"/>
              <a:t>výrobní a další ukazatele 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83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Složky procesu strategického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161" y="1780655"/>
            <a:ext cx="9984698" cy="45756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i="1" dirty="0">
                <a:solidFill>
                  <a:schemeClr val="bg1"/>
                </a:solidFill>
              </a:rPr>
              <a:t>3. Formulování a výběr strategie </a:t>
            </a:r>
            <a:r>
              <a:rPr lang="cs-CZ" dirty="0"/>
              <a:t>- důležitou roli hraje analýza a intuice, úsudek manažerů, návrh strategií, výběr strategie 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4. </a:t>
            </a:r>
            <a:r>
              <a:rPr lang="cs-CZ" b="1" i="1" dirty="0">
                <a:solidFill>
                  <a:schemeClr val="bg1"/>
                </a:solidFill>
              </a:rPr>
              <a:t>Zavádění a realizace strategie </a:t>
            </a:r>
            <a:r>
              <a:rPr lang="cs-CZ" dirty="0"/>
              <a:t>- úkolem manažerů je pak stimulovat nadšení, zaujetí, hrdost a závazek u všech zaměstnanců. V praxi zavedení nové strategie často ztroskotává na tom, že změny nebudou vítané</a:t>
            </a:r>
          </a:p>
          <a:p>
            <a:pPr marL="0" indent="0">
              <a:buNone/>
            </a:pPr>
            <a:r>
              <a:rPr lang="cs-CZ" dirty="0">
                <a:solidFill>
                  <a:schemeClr val="bg1"/>
                </a:solidFill>
              </a:rPr>
              <a:t>5. </a:t>
            </a:r>
            <a:r>
              <a:rPr lang="cs-CZ" b="1" i="1" dirty="0">
                <a:solidFill>
                  <a:schemeClr val="bg1"/>
                </a:solidFill>
              </a:rPr>
              <a:t>Zhodnocení výsledků, analýza situace, iniciování opravných opatření </a:t>
            </a:r>
            <a:r>
              <a:rPr lang="cs-CZ" dirty="0"/>
              <a:t>- z důvodů změn konkurenčního prostředí, vzniku nových příležitostí a ohrožení, změny v hierarchii cílů apod. je třeba strategii měnit. Může se i ukázat, že některé faktory nepůsobí tak, jak se očekávalo, a je možno je usměrnit korekcemi.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8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9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3072" y="40338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008080"/>
                </a:solidFill>
              </a:rPr>
              <a:t>2. Vývoj strategického myšlení a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780655"/>
            <a:ext cx="10523095" cy="457569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Etapa plánování (1945-1960)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b="1" dirty="0"/>
              <a:t>plánování finančních toků</a:t>
            </a:r>
          </a:p>
          <a:p>
            <a:pPr lvl="0"/>
            <a:r>
              <a:rPr lang="cs-CZ" sz="2400" b="1" dirty="0"/>
              <a:t>vyústilo v rozpočetnictví a kontrolu</a:t>
            </a:r>
          </a:p>
          <a:p>
            <a:pPr lvl="0"/>
            <a:r>
              <a:rPr lang="cs-CZ" sz="2400" b="1" dirty="0"/>
              <a:t>modely plánování (výroby, zásob, odbytu; použití operačního výzkumu)</a:t>
            </a:r>
          </a:p>
          <a:p>
            <a:pPr marL="0" lvl="0" indent="0">
              <a:buNone/>
            </a:pPr>
            <a:r>
              <a:rPr lang="cs-CZ" sz="2400" b="1" dirty="0">
                <a:solidFill>
                  <a:schemeClr val="bg1"/>
                </a:solidFill>
              </a:rPr>
              <a:t>Etapa dlouhodobého plánování (1960-1973)</a:t>
            </a:r>
            <a:endParaRPr lang="cs-CZ" sz="2400" dirty="0">
              <a:solidFill>
                <a:schemeClr val="bg1"/>
              </a:solidFill>
            </a:endParaRPr>
          </a:p>
          <a:p>
            <a:pPr lvl="0"/>
            <a:r>
              <a:rPr lang="cs-CZ" sz="2400" b="1" dirty="0"/>
              <a:t>snaha o prodloužení trendu na základě dlouhodobých prognóz</a:t>
            </a:r>
          </a:p>
          <a:p>
            <a:pPr lvl="0"/>
            <a:r>
              <a:rPr lang="cs-CZ" sz="2400" b="1" dirty="0"/>
              <a:t>modelování vývoje</a:t>
            </a:r>
          </a:p>
          <a:p>
            <a:pPr lvl="0"/>
            <a:r>
              <a:rPr lang="cs-CZ" sz="2400" b="1" dirty="0"/>
              <a:t>snaha o optimální rozhodování</a:t>
            </a:r>
          </a:p>
          <a:p>
            <a:pPr lvl="0"/>
            <a:r>
              <a:rPr lang="cs-CZ" sz="2400" b="1" dirty="0"/>
              <a:t>ukončeno ropnou krizí v roce 1973</a:t>
            </a:r>
          </a:p>
          <a:p>
            <a:pPr lvl="0"/>
            <a:r>
              <a:rPr lang="cs-CZ" sz="2400" dirty="0"/>
              <a:t>=&gt; </a:t>
            </a:r>
            <a:r>
              <a:rPr lang="cs-CZ" sz="2400" b="1" dirty="0"/>
              <a:t>diskontinuita ve vývoji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B57A-26B0-4650-A680-4957D520A7B5}" type="slidenum">
              <a:rPr lang="cs-CZ" smtClean="0"/>
              <a:t>9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049" y="139242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0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1XoYyUwff0upVVLT.tMZ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yYb96E6nVEyu9.D805n4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AEUiaXkWSkqVoYLxlMcjI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kxRcOfiCkk6wxn2D1Q6Q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FQe0JULKU28rgj8VNj.a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JJ3DlZggmkuAmYSTtyHz2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hWFEXP9IAUCDWAbMJZky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O129Tfdfbk.cFRVzSPIy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iChYRjGicE6iyZSieIrMy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EdXbU7u3R0CjXHBOjD4W2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5FhAq0X_Tkm.kOspRIA1Bw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A300BF030A8E48ABB4234BF29EF4E3" ma:contentTypeVersion="0" ma:contentTypeDescription="Vytvoří nový dokument" ma:contentTypeScope="" ma:versionID="10fc1452ece717d4c82ed08c654a692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71d6b51c5141eb32e0d04e037372b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B8E2AC-DF77-47C8-838A-20ABBE15C0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EA96B4-33DB-43DE-B1C0-EA6B9E3F620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AD2D007-7BDC-49CC-B8F8-43DA29AB93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1471</TotalTime>
  <Words>3240</Words>
  <Application>Microsoft Office PowerPoint</Application>
  <PresentationFormat>Širokoúhlá obrazovka</PresentationFormat>
  <Paragraphs>501</Paragraphs>
  <Slides>55</Slides>
  <Notes>10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55</vt:i4>
      </vt:variant>
    </vt:vector>
  </HeadingPairs>
  <TitlesOfParts>
    <vt:vector size="63" baseType="lpstr">
      <vt:lpstr>Batang</vt:lpstr>
      <vt:lpstr>ＭＳ Ｐゴシック</vt:lpstr>
      <vt:lpstr>Arial</vt:lpstr>
      <vt:lpstr>Calibri</vt:lpstr>
      <vt:lpstr>Calibri Light</vt:lpstr>
      <vt:lpstr>Times New Roman</vt:lpstr>
      <vt:lpstr>Motiv Office</vt:lpstr>
      <vt:lpstr>TCLayout.ActiveDocument</vt:lpstr>
      <vt:lpstr>  Modely procesu tvorby strategií</vt:lpstr>
      <vt:lpstr>Prezentace aplikace PowerPoint</vt:lpstr>
      <vt:lpstr>Prezentace aplikace PowerPoint</vt:lpstr>
      <vt:lpstr>Strategické řízení Jak okolní prostředí, tak i organizace - podnik se stále mění (strategická dynamika nebo dynamika strategie)</vt:lpstr>
      <vt:lpstr>1. Proces strategického řízení</vt:lpstr>
      <vt:lpstr>Složky procesu strategického řízení</vt:lpstr>
      <vt:lpstr>Složky procesu strategického řízení</vt:lpstr>
      <vt:lpstr>Složky procesu strategického řízení</vt:lpstr>
      <vt:lpstr>2. Vývoj strategického myšlení a plánování</vt:lpstr>
      <vt:lpstr>Prezentace aplikace PowerPoint</vt:lpstr>
      <vt:lpstr>Prezentace aplikace PowerPoint</vt:lpstr>
      <vt:lpstr>Prezentace aplikace PowerPoint</vt:lpstr>
      <vt:lpstr>Etapy vývoje strategického managementu</vt:lpstr>
      <vt:lpstr>Etapy vývoje strategického managementu</vt:lpstr>
      <vt:lpstr>Významné osobnosti strategického managementu</vt:lpstr>
      <vt:lpstr>Významné osobnosti strategického managementu</vt:lpstr>
      <vt:lpstr>3. Preskriptivní a emergentní přístup ke strategii</vt:lpstr>
      <vt:lpstr>Zamýšlená a realizovaná strategie</vt:lpstr>
      <vt:lpstr>Ad 1) Preskriptivní (plánovaná)definice strategického managementu</vt:lpstr>
      <vt:lpstr>Prezentace aplikace PowerPoint</vt:lpstr>
      <vt:lpstr>Prezentace aplikace PowerPoint</vt:lpstr>
      <vt:lpstr>Prezentace aplikace PowerPoint</vt:lpstr>
      <vt:lpstr>Jak může emergentní strategie pomoci?</vt:lpstr>
      <vt:lpstr>Jaké je tedy řešení ?</vt:lpstr>
      <vt:lpstr>Tři klíčové oblasti strategického managementu</vt:lpstr>
      <vt:lpstr>4. Strategie a konkurenční výhoda  (poziční a zdrojový přístup)</vt:lpstr>
      <vt:lpstr>Tři pohledy na konkurenční výhodu</vt:lpstr>
      <vt:lpstr>Tři přístupy a pohledy na získání konkurenční výhody</vt:lpstr>
      <vt:lpstr>Poziční a zdrojový přístup </vt:lpstr>
      <vt:lpstr>Poziční přistup k dosažení konkurenční výhody</vt:lpstr>
      <vt:lpstr>Poziční přístup (I/O Model)</vt:lpstr>
      <vt:lpstr>Zdrojový přístup k dosažení  konkurenční výhody</vt:lpstr>
      <vt:lpstr>Předpoklady modelu RBV</vt:lpstr>
      <vt:lpstr>Hodnocení  pozičního a zdrojového  přístupu</vt:lpstr>
      <vt:lpstr>5. Modely strategického managementu</vt:lpstr>
      <vt:lpstr>Modely strategického managementu </vt:lpstr>
      <vt:lpstr>5.1 Wheelenův sekvenční model strategického managementu</vt:lpstr>
      <vt:lpstr>5.2 Model Thompsonův a Stricklandův</vt:lpstr>
      <vt:lpstr>5.3 Integrovaný model Digmanův</vt:lpstr>
      <vt:lpstr>Podniková kultura</vt:lpstr>
      <vt:lpstr>5.4 Robbinsonův model</vt:lpstr>
      <vt:lpstr>5.5 Komplexní model strategického managementu (David, 2013)</vt:lpstr>
      <vt:lpstr>5.6 Explorativní (zkoumající) model strategie The exploring strategy model , Scholes Johnsson, 2009-2014</vt:lpstr>
      <vt:lpstr>Strategická pozice a vlivy na ni působící</vt:lpstr>
      <vt:lpstr>Strategické volby</vt:lpstr>
      <vt:lpstr>Strategie v akci</vt:lpstr>
      <vt:lpstr>5.7 Diamant podnikové strategie(Carpenter 2014)</vt:lpstr>
      <vt:lpstr>Diamant podnikové strategie (Carpenter 2014)</vt:lpstr>
      <vt:lpstr>Rámec pro implementaci strategie</vt:lpstr>
      <vt:lpstr>5.8 Strategie modrého a rudého oceánu</vt:lpstr>
      <vt:lpstr>Modré a rudé oceány</vt:lpstr>
      <vt:lpstr>Porovnání strategie rudého a modrého oceánu</vt:lpstr>
      <vt:lpstr>5.9 Logický inkrementalismus</vt:lpstr>
      <vt:lpstr>Logický inkrementalismus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175</cp:revision>
  <dcterms:created xsi:type="dcterms:W3CDTF">2016-11-25T20:36:16Z</dcterms:created>
  <dcterms:modified xsi:type="dcterms:W3CDTF">2021-10-08T09:48:03Z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0x010100B8A300BF030A8E48ABB4234BF29EF4E3</vt:lpwstr>
  </property>
</Properties>
</file>