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9"/>
  </p:notesMasterIdLst>
  <p:sldIdLst>
    <p:sldId id="257" r:id="rId5"/>
    <p:sldId id="258" r:id="rId6"/>
    <p:sldId id="263" r:id="rId7"/>
    <p:sldId id="427" r:id="rId8"/>
    <p:sldId id="477" r:id="rId9"/>
    <p:sldId id="478" r:id="rId10"/>
    <p:sldId id="479" r:id="rId11"/>
    <p:sldId id="480" r:id="rId12"/>
    <p:sldId id="481" r:id="rId13"/>
    <p:sldId id="482" r:id="rId14"/>
    <p:sldId id="484" r:id="rId15"/>
    <p:sldId id="485" r:id="rId16"/>
    <p:sldId id="486" r:id="rId17"/>
    <p:sldId id="483" r:id="rId18"/>
    <p:sldId id="487" r:id="rId19"/>
    <p:sldId id="488" r:id="rId20"/>
    <p:sldId id="489" r:id="rId21"/>
    <p:sldId id="490" r:id="rId22"/>
    <p:sldId id="491" r:id="rId23"/>
    <p:sldId id="492" r:id="rId24"/>
    <p:sldId id="467" r:id="rId25"/>
    <p:sldId id="493" r:id="rId26"/>
    <p:sldId id="494" r:id="rId27"/>
    <p:sldId id="495" r:id="rId28"/>
    <p:sldId id="496" r:id="rId29"/>
    <p:sldId id="497" r:id="rId30"/>
    <p:sldId id="498" r:id="rId31"/>
    <p:sldId id="499" r:id="rId32"/>
    <p:sldId id="500" r:id="rId33"/>
    <p:sldId id="501" r:id="rId34"/>
    <p:sldId id="503" r:id="rId35"/>
    <p:sldId id="502" r:id="rId36"/>
    <p:sldId id="505" r:id="rId37"/>
    <p:sldId id="506" r:id="rId38"/>
    <p:sldId id="507" r:id="rId39"/>
    <p:sldId id="508" r:id="rId40"/>
    <p:sldId id="510" r:id="rId41"/>
    <p:sldId id="511" r:id="rId42"/>
    <p:sldId id="512" r:id="rId43"/>
    <p:sldId id="471" r:id="rId44"/>
    <p:sldId id="472" r:id="rId45"/>
    <p:sldId id="514" r:id="rId46"/>
    <p:sldId id="515" r:id="rId47"/>
    <p:sldId id="516" r:id="rId48"/>
    <p:sldId id="517" r:id="rId49"/>
    <p:sldId id="518" r:id="rId50"/>
    <p:sldId id="520" r:id="rId51"/>
    <p:sldId id="519" r:id="rId52"/>
    <p:sldId id="522" r:id="rId53"/>
    <p:sldId id="523" r:id="rId54"/>
    <p:sldId id="524" r:id="rId55"/>
    <p:sldId id="525" r:id="rId56"/>
    <p:sldId id="475" r:id="rId57"/>
    <p:sldId id="476" r:id="rId5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>
                <a:latin typeface="Arial" charset="0"/>
              </a:rPr>
              <a:t>9 možných prvků </a:t>
            </a:r>
            <a:r>
              <a:rPr lang="cs-CZ" sz="900" b="0" dirty="0">
                <a:latin typeface="Arial" charset="0"/>
              </a:rPr>
              <a:t>(David, 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044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8D8C1C-8DA4-4467-A6BC-3B27644CC841}" type="slidenum">
              <a:rPr lang="en-US" altLang="cs-CZ"/>
              <a:pPr/>
              <a:t>52</a:t>
            </a:fld>
            <a:endParaRPr lang="en-US" altLang="cs-CZ" dirty="0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3117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>
                <a:latin typeface="Arial" charset="0"/>
              </a:rPr>
              <a:t>9 možných prvků </a:t>
            </a:r>
            <a:r>
              <a:rPr lang="cs-CZ" sz="900" b="0" dirty="0">
                <a:latin typeface="Arial" charset="0"/>
              </a:rPr>
              <a:t>(David, 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215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>
                <a:latin typeface="Arial" charset="0"/>
              </a:rPr>
              <a:t>9 možných prvků </a:t>
            </a:r>
            <a:r>
              <a:rPr lang="cs-CZ" sz="900" b="0" dirty="0">
                <a:latin typeface="Arial" charset="0"/>
              </a:rPr>
              <a:t>(David, 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783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>
                <a:latin typeface="Arial" charset="0"/>
              </a:rPr>
              <a:t>9 možných prvků </a:t>
            </a:r>
            <a:r>
              <a:rPr lang="cs-CZ" sz="900" b="0" dirty="0">
                <a:latin typeface="Arial" charset="0"/>
              </a:rPr>
              <a:t>(David, 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256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>
                <a:latin typeface="Arial" charset="0"/>
              </a:rPr>
              <a:t>9 možných prvků </a:t>
            </a:r>
            <a:r>
              <a:rPr lang="cs-CZ" sz="900" b="0" dirty="0">
                <a:latin typeface="Arial" charset="0"/>
              </a:rPr>
              <a:t>(David, 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937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>
                <a:latin typeface="Arial" charset="0"/>
              </a:rPr>
              <a:t>9 možných prvků </a:t>
            </a:r>
            <a:r>
              <a:rPr lang="cs-CZ" sz="900" b="0" dirty="0">
                <a:latin typeface="Arial" charset="0"/>
              </a:rPr>
              <a:t>(David, 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49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>
                <a:latin typeface="Arial" charset="0"/>
              </a:rPr>
              <a:t>9 možných prvků </a:t>
            </a:r>
            <a:r>
              <a:rPr lang="cs-CZ" sz="900" b="0" dirty="0">
                <a:latin typeface="Arial" charset="0"/>
              </a:rPr>
              <a:t>(David, 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256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13F9A8-1315-4777-BFDA-1DFD30893E99}" type="slidenum">
              <a:rPr lang="cs-CZ" altLang="cs-CZ" smtClean="0"/>
              <a:pPr>
                <a:spcBef>
                  <a:spcPct val="0"/>
                </a:spcBef>
              </a:pPr>
              <a:t>37</a:t>
            </a:fld>
            <a:endParaRPr lang="cs-CZ" altLang="cs-CZ" dirty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974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>
                <a:latin typeface="Arial" charset="0"/>
              </a:rPr>
              <a:t>9 možných prvků </a:t>
            </a:r>
            <a:r>
              <a:rPr lang="cs-CZ" sz="900" b="0" dirty="0">
                <a:latin typeface="Arial" charset="0"/>
              </a:rPr>
              <a:t>(David, 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589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02167" y="1600200"/>
            <a:ext cx="11387667" cy="21732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02167" y="3925889"/>
            <a:ext cx="11387667" cy="21732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7F33B-9B7B-48BF-91AF-8AD7D41B005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08670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216" y="374652"/>
            <a:ext cx="11726984" cy="2889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66079" y="1298577"/>
            <a:ext cx="11726984" cy="122237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1523785" y="38100"/>
            <a:ext cx="363416" cy="122238"/>
          </a:xfrm>
        </p:spPr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9347200" y="6524627"/>
            <a:ext cx="2540000" cy="182563"/>
          </a:xfrm>
        </p:spPr>
        <p:txBody>
          <a:bodyPr/>
          <a:lstStyle>
            <a:lvl1pPr>
              <a:defRPr/>
            </a:lvl1pPr>
          </a:lstStyle>
          <a:p>
            <a:fld id="{44A36C31-AFC4-4580-9874-5161BFE3B3A3}" type="slidenum">
              <a:rPr lang="en-US" altLang="cs-CZ"/>
              <a:pPr/>
              <a:t>‹#›</a:t>
            </a:fld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97176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tags" Target="../tags/tag12.xml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tags" Target="../tags/tag11.xml"/><Relationship Id="rId17" Type="http://schemas.openxmlformats.org/officeDocument/2006/relationships/image" Target="../media/image1.png"/><Relationship Id="rId2" Type="http://schemas.openxmlformats.org/officeDocument/2006/relationships/tags" Target="../tags/tag1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tags" Target="../tags/tag10.xml"/><Relationship Id="rId5" Type="http://schemas.openxmlformats.org/officeDocument/2006/relationships/tags" Target="../tags/tag4.xml"/><Relationship Id="rId15" Type="http://schemas.openxmlformats.org/officeDocument/2006/relationships/notesSlide" Target="../notesSlides/notesSlide10.xml"/><Relationship Id="rId10" Type="http://schemas.openxmlformats.org/officeDocument/2006/relationships/tags" Target="../tags/tag9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369923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>
              <a:spcBef>
                <a:spcPct val="20000"/>
              </a:spcBef>
              <a:buClr>
                <a:srgbClr val="990033"/>
              </a:buClr>
              <a:buSzPct val="125000"/>
            </a:pPr>
            <a:br>
              <a:rPr lang="cs-CZ" sz="5400" dirty="0"/>
            </a:br>
            <a:br>
              <a:rPr lang="cs-CZ" sz="5400" dirty="0"/>
            </a:br>
            <a:r>
              <a:rPr lang="cs-CZ" sz="4000" dirty="0">
                <a:solidFill>
                  <a:schemeClr val="bg1"/>
                </a:solidFill>
                <a:latin typeface="Arial" charset="0"/>
              </a:rPr>
              <a:t>Strategický záměr, vize </a:t>
            </a:r>
            <a:br>
              <a:rPr lang="cs-CZ" sz="4000" dirty="0">
                <a:solidFill>
                  <a:schemeClr val="bg1"/>
                </a:solidFill>
                <a:latin typeface="Arial" charset="0"/>
              </a:rPr>
            </a:br>
            <a:r>
              <a:rPr lang="cs-CZ" sz="4000" dirty="0">
                <a:solidFill>
                  <a:schemeClr val="bg1"/>
                </a:solidFill>
                <a:latin typeface="Arial" charset="0"/>
              </a:rPr>
              <a:t>a poslání obchodních společností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2"/>
            <a:ext cx="2688299" cy="91175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strategického řízení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Ad3) Nástupnictví</a:t>
            </a:r>
            <a:r>
              <a:rPr lang="cs-CZ" sz="3200" b="1" i="1" dirty="0">
                <a:solidFill>
                  <a:srgbClr val="008080"/>
                </a:solidFill>
                <a:latin typeface="Arial" charset="0"/>
              </a:rPr>
              <a:t> </a:t>
            </a:r>
            <a:endParaRPr lang="cs-CZ" sz="32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705703"/>
            <a:ext cx="9984698" cy="4371401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Tento postup nabízí </a:t>
            </a:r>
            <a:r>
              <a:rPr lang="cs-CZ" b="1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 znalostí </a:t>
            </a:r>
            <a:r>
              <a:rPr lang="cs-CZ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b="1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dobrého jména předchozího podnikatele</a:t>
            </a:r>
            <a:r>
              <a:rPr lang="cs-CZ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který třeba odchází do důchodu. </a:t>
            </a:r>
          </a:p>
          <a:p>
            <a:pPr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Dobré jméno (goodwill) je v tomto případě součástí ocenění hodnoty podniku a existuje řada účetních metod k jeho vyčíslení. </a:t>
            </a:r>
          </a:p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Výhodou je </a:t>
            </a:r>
            <a:r>
              <a:rPr lang="cs-CZ" b="1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převzetí fungující OS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cs-CZ" b="1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zákaznickou základnou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nevýhodou mohou být některé faktory jako </a:t>
            </a:r>
            <a:r>
              <a:rPr lang="cs-CZ" b="1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umístění</a:t>
            </a:r>
            <a:r>
              <a:rPr lang="cs-CZ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kvalifikační struktura</a:t>
            </a:r>
            <a:r>
              <a:rPr lang="cs-CZ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apod.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10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587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992314" y="450058"/>
            <a:ext cx="7196528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  <a:latin typeface="Arial" charset="0"/>
              </a:rPr>
              <a:t>2. Životní cyklus OS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76" y="2205039"/>
            <a:ext cx="8879514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ovéPole 3"/>
          <p:cNvSpPr txBox="1">
            <a:spLocks noChangeArrowheads="1"/>
          </p:cNvSpPr>
          <p:nvPr/>
        </p:nvSpPr>
        <p:spPr bwMode="auto">
          <a:xfrm>
            <a:off x="2135188" y="6092826"/>
            <a:ext cx="14398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sz="1400" b="0" dirty="0"/>
              <a:t>Tichá, Hron, 2012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31001-48CD-4BBF-B858-D9288DEB765D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879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35138" y="333375"/>
            <a:ext cx="8748712" cy="7191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3200" dirty="0">
                <a:solidFill>
                  <a:srgbClr val="008080"/>
                </a:solidFill>
                <a:latin typeface="Arial" charset="0"/>
              </a:rPr>
              <a:t>Životní cyklus OS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341438"/>
            <a:ext cx="7772400" cy="4754562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Arial" charset="0"/>
                <a:cs typeface="Arial" charset="0"/>
              </a:rPr>
              <a:t>má 5 fází – </a:t>
            </a:r>
            <a:r>
              <a:rPr lang="cs-CZ" b="1" dirty="0">
                <a:solidFill>
                  <a:schemeClr val="accent2"/>
                </a:solidFill>
                <a:latin typeface="Arial" charset="0"/>
                <a:cs typeface="Arial" charset="0"/>
              </a:rPr>
              <a:t>vznik</a:t>
            </a:r>
            <a:r>
              <a:rPr lang="cs-CZ" dirty="0">
                <a:latin typeface="Arial" charset="0"/>
                <a:cs typeface="Arial" charset="0"/>
              </a:rPr>
              <a:t> (vývoj), </a:t>
            </a:r>
            <a:r>
              <a:rPr lang="cs-CZ" b="1" dirty="0">
                <a:solidFill>
                  <a:schemeClr val="accent2"/>
                </a:solidFill>
                <a:latin typeface="Arial" charset="0"/>
                <a:cs typeface="Arial" charset="0"/>
              </a:rPr>
              <a:t>rozvoj</a:t>
            </a:r>
            <a:r>
              <a:rPr lang="cs-CZ" dirty="0">
                <a:latin typeface="Arial" charset="0"/>
                <a:cs typeface="Arial" charset="0"/>
              </a:rPr>
              <a:t> (zavádění), </a:t>
            </a:r>
            <a:r>
              <a:rPr lang="cs-CZ" b="1" dirty="0">
                <a:solidFill>
                  <a:schemeClr val="accent2"/>
                </a:solidFill>
                <a:latin typeface="Arial" charset="0"/>
                <a:cs typeface="Arial" charset="0"/>
              </a:rPr>
              <a:t>růst </a:t>
            </a:r>
            <a:r>
              <a:rPr lang="cs-CZ" dirty="0">
                <a:latin typeface="Arial" charset="0"/>
                <a:cs typeface="Arial" charset="0"/>
              </a:rPr>
              <a:t>(úspěch), </a:t>
            </a:r>
            <a:r>
              <a:rPr lang="cs-CZ" b="1" dirty="0">
                <a:solidFill>
                  <a:schemeClr val="accent2"/>
                </a:solidFill>
                <a:latin typeface="Arial" charset="0"/>
                <a:cs typeface="Arial" charset="0"/>
              </a:rPr>
              <a:t>expanze</a:t>
            </a:r>
            <a:r>
              <a:rPr lang="cs-CZ" dirty="0">
                <a:latin typeface="Arial" charset="0"/>
                <a:cs typeface="Arial" charset="0"/>
              </a:rPr>
              <a:t> (fáze zralosti), </a:t>
            </a:r>
            <a:r>
              <a:rPr lang="cs-CZ" b="1" dirty="0">
                <a:solidFill>
                  <a:schemeClr val="accent2"/>
                </a:solidFill>
                <a:latin typeface="Arial" charset="0"/>
                <a:cs typeface="Arial" charset="0"/>
              </a:rPr>
              <a:t>dospělost</a:t>
            </a:r>
            <a:r>
              <a:rPr lang="cs-CZ" dirty="0">
                <a:solidFill>
                  <a:srgbClr val="FFCC00"/>
                </a:solidFill>
                <a:latin typeface="Arial" charset="0"/>
                <a:cs typeface="Arial" charset="0"/>
              </a:rPr>
              <a:t> </a:t>
            </a:r>
            <a:r>
              <a:rPr lang="cs-CZ" dirty="0">
                <a:latin typeface="Arial" charset="0"/>
                <a:cs typeface="Arial" charset="0"/>
              </a:rPr>
              <a:t>(zánik, úpadek)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2781300"/>
            <a:ext cx="5849938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3359150" y="6021389"/>
            <a:ext cx="25923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sz="1100" dirty="0">
                <a:latin typeface="Arial" charset="0"/>
              </a:rPr>
              <a:t>Zdroj: ManagementMania (2011)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74BF2-68EE-4FA4-B4A3-0FF3728BB35B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40608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25328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Životní cyklus OS (Model Millera a Friesena)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E8ED7-2175-432D-8202-B807F8B963D8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688" y="3140969"/>
            <a:ext cx="5652120" cy="33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3" y="1772817"/>
            <a:ext cx="5040560" cy="1252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282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Životní cyklus OS</a:t>
            </a:r>
            <a:endParaRPr lang="cs-CZ" sz="32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705703"/>
            <a:ext cx="9984698" cy="5015772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b="1" i="1" u="sng" dirty="0">
                <a:solidFill>
                  <a:schemeClr val="bg1"/>
                </a:solidFill>
                <a:latin typeface="Arial" charset="0"/>
                <a:cs typeface="Arial" charset="0"/>
              </a:rPr>
              <a:t>V prvním stádiu životního cyklu – vznik</a:t>
            </a:r>
            <a:r>
              <a:rPr lang="cs-CZ" dirty="0">
                <a:solidFill>
                  <a:schemeClr val="bg1"/>
                </a:solidFill>
                <a:latin typeface="Arial" charset="0"/>
                <a:cs typeface="Arial" charset="0"/>
              </a:rPr>
              <a:t>, </a:t>
            </a:r>
            <a:r>
              <a:rPr lang="cs-CZ" dirty="0">
                <a:latin typeface="Arial" charset="0"/>
                <a:cs typeface="Arial" charset="0"/>
              </a:rPr>
              <a:t>jsou na manažery kladeny požadavky z oblasti získání zákaznické základny a dodržení závazků vůči nim. Manažerem je buď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vlastník sám</a:t>
            </a:r>
            <a:r>
              <a:rPr lang="cs-CZ" b="1" dirty="0">
                <a:latin typeface="Arial" charset="0"/>
                <a:cs typeface="Arial" charset="0"/>
              </a:rPr>
              <a:t>, </a:t>
            </a:r>
            <a:r>
              <a:rPr lang="cs-CZ" dirty="0">
                <a:latin typeface="Arial" charset="0"/>
                <a:cs typeface="Arial" charset="0"/>
              </a:rPr>
              <a:t>nebo jeho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přímí podřízení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. </a:t>
            </a:r>
          </a:p>
          <a:p>
            <a:r>
              <a:rPr lang="cs-CZ" b="1" i="1" u="sng" dirty="0">
                <a:solidFill>
                  <a:schemeClr val="bg1"/>
                </a:solidFill>
                <a:latin typeface="Arial" charset="0"/>
                <a:cs typeface="Arial" charset="0"/>
              </a:rPr>
              <a:t>Ve druhém stádiu – rozvoj</a:t>
            </a:r>
            <a:r>
              <a:rPr lang="cs-CZ" dirty="0">
                <a:solidFill>
                  <a:schemeClr val="bg1"/>
                </a:solidFill>
                <a:latin typeface="Arial" charset="0"/>
                <a:cs typeface="Arial" charset="0"/>
              </a:rPr>
              <a:t>, </a:t>
            </a:r>
            <a:r>
              <a:rPr lang="cs-CZ" dirty="0">
                <a:latin typeface="Arial" charset="0"/>
                <a:cs typeface="Arial" charset="0"/>
              </a:rPr>
              <a:t>mají OS dostatek zákazníků a kvalitu výrobků či služeb.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Problémy</a:t>
            </a:r>
            <a:r>
              <a:rPr lang="cs-CZ" dirty="0">
                <a:latin typeface="Arial" charset="0"/>
                <a:cs typeface="Arial" charset="0"/>
              </a:rPr>
              <a:t>, se kterými se manažeři potýkají se týkají vztahu mezi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náklady </a:t>
            </a:r>
            <a:r>
              <a:rPr lang="cs-CZ" dirty="0">
                <a:latin typeface="Arial" charset="0"/>
                <a:cs typeface="Arial" charset="0"/>
              </a:rPr>
              <a:t>a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výnosy.</a:t>
            </a:r>
          </a:p>
          <a:p>
            <a:r>
              <a:rPr lang="cs-CZ" b="1" i="1" u="sng" dirty="0">
                <a:solidFill>
                  <a:schemeClr val="bg1"/>
                </a:solidFill>
                <a:latin typeface="Arial" charset="0"/>
                <a:cs typeface="Arial" charset="0"/>
              </a:rPr>
              <a:t>Ve třetím stádiu – růst </a:t>
            </a:r>
            <a:r>
              <a:rPr lang="cs-CZ" b="1" dirty="0">
                <a:latin typeface="Arial" charset="0"/>
                <a:cs typeface="Arial" charset="0"/>
              </a:rPr>
              <a:t>- </a:t>
            </a:r>
            <a:r>
              <a:rPr lang="cs-CZ" dirty="0">
                <a:latin typeface="Arial" charset="0"/>
                <a:cs typeface="Arial" charset="0"/>
              </a:rPr>
              <a:t>se podniky těší skutečnému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finančnímu úspěchu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. </a:t>
            </a:r>
            <a:r>
              <a:rPr lang="cs-CZ" dirty="0">
                <a:latin typeface="Arial" charset="0"/>
                <a:cs typeface="Arial" charset="0"/>
              </a:rPr>
              <a:t>Mají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průměrné</a:t>
            </a:r>
            <a:r>
              <a:rPr lang="cs-CZ" b="1" dirty="0">
                <a:latin typeface="Arial" charset="0"/>
                <a:cs typeface="Arial" charset="0"/>
              </a:rPr>
              <a:t> </a:t>
            </a:r>
            <a:r>
              <a:rPr lang="cs-CZ" dirty="0">
                <a:latin typeface="Arial" charset="0"/>
                <a:cs typeface="Arial" charset="0"/>
              </a:rPr>
              <a:t>či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nadprůměrné </a:t>
            </a:r>
            <a:r>
              <a:rPr lang="cs-CZ" dirty="0">
                <a:latin typeface="Arial" charset="0"/>
                <a:cs typeface="Arial" charset="0"/>
              </a:rPr>
              <a:t>zisky. Pokud se nezmění konkurenční podniknu na trhu (a manažer neudělá chybu), může OS v tomto stádiu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setrvávat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.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endParaRPr lang="cs-CZ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14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74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Životní cyklus OS</a:t>
            </a:r>
            <a:endParaRPr lang="cs-CZ" sz="32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705703"/>
            <a:ext cx="9984698" cy="5015772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cs-CZ" b="1" i="1" u="sng" dirty="0">
                <a:solidFill>
                  <a:schemeClr val="bg1"/>
                </a:solidFill>
                <a:latin typeface="Arial" charset="0"/>
                <a:cs typeface="Arial" charset="0"/>
              </a:rPr>
              <a:t>Ve čtvrtém stádiu – expanze </a:t>
            </a:r>
            <a:r>
              <a:rPr lang="cs-CZ" dirty="0">
                <a:latin typeface="Arial" charset="0"/>
                <a:cs typeface="Arial" charset="0"/>
              </a:rPr>
              <a:t>je třeba zajistit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rychlý růst </a:t>
            </a:r>
            <a:r>
              <a:rPr lang="cs-CZ" dirty="0">
                <a:latin typeface="Arial" charset="0"/>
                <a:cs typeface="Arial" charset="0"/>
              </a:rPr>
              <a:t>a podporovat jej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finančními zdroji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. </a:t>
            </a:r>
            <a:r>
              <a:rPr lang="cs-CZ" b="1" dirty="0">
                <a:latin typeface="Arial" charset="0"/>
                <a:cs typeface="Arial" charset="0"/>
              </a:rPr>
              <a:t>Efektivnost řídící práce manažerů se neobejde bez přenosu pravomocí a odpovědnosti na ostatní manažery – dochází k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delegování pravomocí </a:t>
            </a:r>
            <a:r>
              <a:rPr lang="cs-CZ" dirty="0">
                <a:latin typeface="Arial" charset="0"/>
                <a:cs typeface="Arial" charset="0"/>
              </a:rPr>
              <a:t>a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odpovědností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buNone/>
            </a:pPr>
            <a:r>
              <a:rPr lang="cs-CZ" dirty="0">
                <a:latin typeface="Arial" charset="0"/>
                <a:cs typeface="Arial" charset="0"/>
              </a:rPr>
              <a:t> </a:t>
            </a:r>
          </a:p>
          <a:p>
            <a:pPr algn="just"/>
            <a:r>
              <a:rPr lang="cs-CZ" b="1" i="1" u="sng" dirty="0">
                <a:solidFill>
                  <a:schemeClr val="bg1"/>
                </a:solidFill>
                <a:latin typeface="Arial" charset="0"/>
                <a:cs typeface="Arial" charset="0"/>
              </a:rPr>
              <a:t>V pátém stádiu – dospělosti </a:t>
            </a:r>
            <a:r>
              <a:rPr lang="cs-CZ" b="1" dirty="0">
                <a:latin typeface="Arial" charset="0"/>
                <a:cs typeface="Arial" charset="0"/>
              </a:rPr>
              <a:t>je hlavním úkolem managementu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konsolidace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b="1" i="1" dirty="0">
                <a:latin typeface="Arial" charset="0"/>
                <a:cs typeface="Arial" charset="0"/>
              </a:rPr>
              <a:t>kontrola finančních toků plynoucích z rychlého růstu a zachování původních výhod. </a:t>
            </a:r>
            <a:r>
              <a:rPr lang="cs-CZ" b="1" dirty="0">
                <a:latin typeface="Arial" charset="0"/>
                <a:cs typeface="Arial" charset="0"/>
              </a:rPr>
              <a:t>Vliv původního vlastníka už bývá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malý</a:t>
            </a:r>
            <a:r>
              <a:rPr lang="cs-CZ" b="1" dirty="0">
                <a:latin typeface="Arial" charset="0"/>
                <a:cs typeface="Arial" charset="0"/>
              </a:rPr>
              <a:t>, řízením podniku je pověřen </a:t>
            </a: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profesionální management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15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751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Vývoj OS z hlediska struktury</a:t>
            </a:r>
            <a:endParaRPr lang="cs-CZ" sz="32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3072" y="2380260"/>
            <a:ext cx="9984698" cy="31661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spcBef>
                <a:spcPct val="50000"/>
              </a:spcBef>
              <a:buFontTx/>
              <a:buAutoNum type="arabicPeriod"/>
            </a:pPr>
            <a:r>
              <a:rPr kumimoji="1" lang="cs-CZ" b="1" dirty="0">
                <a:latin typeface="Times New Roman" pitchFamily="18" charset="0"/>
              </a:rPr>
              <a:t>Samostatná jednotka řízená vlastníkem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kumimoji="1" lang="cs-CZ" b="1" dirty="0">
                <a:latin typeface="Times New Roman" pitchFamily="18" charset="0"/>
              </a:rPr>
              <a:t>Samostatná jednotka řízená kolektivem (managementem)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kumimoji="1" lang="cs-CZ" b="1" dirty="0">
                <a:latin typeface="Times New Roman" pitchFamily="18" charset="0"/>
              </a:rPr>
              <a:t>Několik regionálních jednotek řízených podnikovou centrálou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kumimoji="1" lang="cs-CZ" b="1" dirty="0">
                <a:latin typeface="Times New Roman" pitchFamily="18" charset="0"/>
              </a:rPr>
              <a:t>Několik samostatných jednotek řízených podnikovou centrálou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16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105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590800" y="762000"/>
            <a:ext cx="66294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Greinerův model vývoje OS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17664"/>
            <a:ext cx="8534400" cy="501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0BF0A2-14B6-4C3D-8C51-88DA5069D39D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923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2524126" y="928689"/>
            <a:ext cx="1528763" cy="720725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Pionýrská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fáze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4095751" y="928689"/>
            <a:ext cx="1655763" cy="720725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Organizační fáze</a:t>
            </a:r>
            <a:endParaRPr lang="cs-CZ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5810250" y="908051"/>
            <a:ext cx="4173538" cy="7350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Integrační fáze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1524001" y="2610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1524000" y="2795589"/>
            <a:ext cx="10985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1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800" dirty="0">
                <a:latin typeface="Arial" panose="020B0604020202020204" pitchFamily="34" charset="0"/>
              </a:rPr>
            </a:br>
            <a:endParaRPr lang="cs-CZ" altLang="cs-CZ" sz="1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dirty="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cs-CZ" altLang="cs-CZ" sz="11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2063750" y="188913"/>
            <a:ext cx="7920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Základní fáze organizačního vývoje  </a:t>
            </a:r>
          </a:p>
        </p:txBody>
      </p: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1774826" y="1844676"/>
            <a:ext cx="8448265" cy="4752975"/>
            <a:chOff x="1440" y="3984"/>
            <a:chExt cx="8664" cy="6240"/>
          </a:xfrm>
        </p:grpSpPr>
        <p:grpSp>
          <p:nvGrpSpPr>
            <p:cNvPr id="5132" name="Group 11"/>
            <p:cNvGrpSpPr>
              <a:grpSpLocks/>
            </p:cNvGrpSpPr>
            <p:nvPr/>
          </p:nvGrpSpPr>
          <p:grpSpPr bwMode="auto">
            <a:xfrm>
              <a:off x="1440" y="3984"/>
              <a:ext cx="8664" cy="5376"/>
              <a:chOff x="1440" y="3984"/>
              <a:chExt cx="8664" cy="5376"/>
            </a:xfrm>
          </p:grpSpPr>
          <p:sp>
            <p:nvSpPr>
              <p:cNvPr id="5134" name="Rectangle 12"/>
              <p:cNvSpPr>
                <a:spLocks noChangeArrowheads="1"/>
              </p:cNvSpPr>
              <p:nvPr/>
            </p:nvSpPr>
            <p:spPr bwMode="auto">
              <a:xfrm>
                <a:off x="2160" y="5136"/>
                <a:ext cx="1584" cy="3636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 dirty="0"/>
              </a:p>
            </p:txBody>
          </p:sp>
          <p:sp>
            <p:nvSpPr>
              <p:cNvPr id="5135" name="Rectangle 13"/>
              <p:cNvSpPr>
                <a:spLocks noChangeArrowheads="1"/>
              </p:cNvSpPr>
              <p:nvPr/>
            </p:nvSpPr>
            <p:spPr bwMode="auto">
              <a:xfrm>
                <a:off x="3744" y="5136"/>
                <a:ext cx="1584" cy="3636"/>
              </a:xfrm>
              <a:prstGeom prst="rect">
                <a:avLst/>
              </a:prstGeom>
              <a:solidFill>
                <a:srgbClr val="66FF33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 dirty="0"/>
              </a:p>
            </p:txBody>
          </p:sp>
          <p:sp>
            <p:nvSpPr>
              <p:cNvPr id="5136" name="Rectangle 14"/>
              <p:cNvSpPr>
                <a:spLocks noChangeArrowheads="1"/>
              </p:cNvSpPr>
              <p:nvPr/>
            </p:nvSpPr>
            <p:spPr bwMode="auto">
              <a:xfrm>
                <a:off x="5328" y="5136"/>
                <a:ext cx="1584" cy="363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 dirty="0"/>
              </a:p>
            </p:txBody>
          </p:sp>
          <p:sp>
            <p:nvSpPr>
              <p:cNvPr id="5137" name="Rectangle 15"/>
              <p:cNvSpPr>
                <a:spLocks noChangeArrowheads="1"/>
              </p:cNvSpPr>
              <p:nvPr/>
            </p:nvSpPr>
            <p:spPr bwMode="auto">
              <a:xfrm>
                <a:off x="6912" y="5136"/>
                <a:ext cx="1584" cy="363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 dirty="0"/>
              </a:p>
            </p:txBody>
          </p:sp>
          <p:sp>
            <p:nvSpPr>
              <p:cNvPr id="5138" name="Rectangle 16"/>
              <p:cNvSpPr>
                <a:spLocks noChangeArrowheads="1"/>
              </p:cNvSpPr>
              <p:nvPr/>
            </p:nvSpPr>
            <p:spPr bwMode="auto">
              <a:xfrm>
                <a:off x="8520" y="5096"/>
                <a:ext cx="1584" cy="363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 dirty="0"/>
              </a:p>
            </p:txBody>
          </p:sp>
          <p:sp>
            <p:nvSpPr>
              <p:cNvPr id="5139" name="Line 17"/>
              <p:cNvSpPr>
                <a:spLocks noChangeShapeType="1"/>
              </p:cNvSpPr>
              <p:nvPr/>
            </p:nvSpPr>
            <p:spPr bwMode="auto">
              <a:xfrm flipV="1">
                <a:off x="2160" y="5136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140" name="Line 18"/>
              <p:cNvSpPr>
                <a:spLocks noChangeShapeType="1"/>
              </p:cNvSpPr>
              <p:nvPr/>
            </p:nvSpPr>
            <p:spPr bwMode="auto">
              <a:xfrm>
                <a:off x="8208" y="5136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141" name="Text Box 19"/>
              <p:cNvSpPr txBox="1">
                <a:spLocks noChangeArrowheads="1"/>
              </p:cNvSpPr>
              <p:nvPr/>
            </p:nvSpPr>
            <p:spPr bwMode="auto">
              <a:xfrm>
                <a:off x="2160" y="3984"/>
                <a:ext cx="7488" cy="10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lvl="1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2000" b="1" dirty="0"/>
                  <a:t>Generace organizace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200" dirty="0"/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800" dirty="0"/>
                  <a:t>    </a:t>
                </a:r>
                <a:r>
                  <a:rPr lang="cs-CZ" altLang="cs-CZ" sz="1800" b="1" dirty="0"/>
                  <a:t>fáze 1</a:t>
                </a:r>
                <a:r>
                  <a:rPr lang="cs-CZ" altLang="cs-CZ" sz="1400" b="1" dirty="0"/>
                  <a:t>               </a:t>
                </a:r>
                <a:r>
                  <a:rPr lang="cs-CZ" altLang="cs-CZ" sz="1800" b="1" dirty="0"/>
                  <a:t>fáze 2            fáze 3            fáze 4              fáze 5   </a:t>
                </a:r>
                <a:r>
                  <a:rPr lang="cs-CZ" altLang="cs-CZ" sz="1400" b="1" dirty="0"/>
                  <a:t> </a:t>
                </a:r>
                <a:endParaRPr lang="cs-CZ" altLang="cs-CZ" sz="1800" dirty="0"/>
              </a:p>
            </p:txBody>
          </p:sp>
          <p:sp>
            <p:nvSpPr>
              <p:cNvPr id="5142" name="Text Box 20"/>
              <p:cNvSpPr txBox="1">
                <a:spLocks noChangeArrowheads="1"/>
              </p:cNvSpPr>
              <p:nvPr/>
            </p:nvSpPr>
            <p:spPr bwMode="auto">
              <a:xfrm>
                <a:off x="1440" y="5280"/>
                <a:ext cx="576" cy="14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 dirty="0"/>
                  <a:t>velikost</a:t>
                </a:r>
                <a:endParaRPr lang="cs-CZ" altLang="cs-CZ" sz="1800" dirty="0"/>
              </a:p>
            </p:txBody>
          </p:sp>
          <p:sp>
            <p:nvSpPr>
              <p:cNvPr id="5143" name="Line 21"/>
              <p:cNvSpPr>
                <a:spLocks noChangeShapeType="1"/>
              </p:cNvSpPr>
              <p:nvPr/>
            </p:nvSpPr>
            <p:spPr bwMode="auto">
              <a:xfrm>
                <a:off x="3168" y="7908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144" name="Line 22"/>
              <p:cNvSpPr>
                <a:spLocks noChangeShapeType="1"/>
              </p:cNvSpPr>
              <p:nvPr/>
            </p:nvSpPr>
            <p:spPr bwMode="auto">
              <a:xfrm flipV="1">
                <a:off x="3312" y="7620"/>
                <a:ext cx="144" cy="43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145" name="Line 23"/>
              <p:cNvSpPr>
                <a:spLocks noChangeShapeType="1"/>
              </p:cNvSpPr>
              <p:nvPr/>
            </p:nvSpPr>
            <p:spPr bwMode="auto">
              <a:xfrm>
                <a:off x="3456" y="7620"/>
                <a:ext cx="144" cy="28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146" name="Line 24"/>
              <p:cNvSpPr>
                <a:spLocks noChangeShapeType="1"/>
              </p:cNvSpPr>
              <p:nvPr/>
            </p:nvSpPr>
            <p:spPr bwMode="auto">
              <a:xfrm flipV="1">
                <a:off x="3024" y="7908"/>
                <a:ext cx="144" cy="28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147" name="Line 25"/>
              <p:cNvSpPr>
                <a:spLocks noChangeShapeType="1"/>
              </p:cNvSpPr>
              <p:nvPr/>
            </p:nvSpPr>
            <p:spPr bwMode="auto">
              <a:xfrm>
                <a:off x="2016" y="7620"/>
                <a:ext cx="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grpSp>
            <p:nvGrpSpPr>
              <p:cNvPr id="5148" name="Group 26"/>
              <p:cNvGrpSpPr>
                <a:grpSpLocks/>
              </p:cNvGrpSpPr>
              <p:nvPr/>
            </p:nvGrpSpPr>
            <p:grpSpPr bwMode="auto">
              <a:xfrm>
                <a:off x="5184" y="6180"/>
                <a:ext cx="1584" cy="1008"/>
                <a:chOff x="2160" y="8640"/>
                <a:chExt cx="1584" cy="1008"/>
              </a:xfrm>
            </p:grpSpPr>
            <p:sp>
              <p:nvSpPr>
                <p:cNvPr id="5177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304" y="9216"/>
                  <a:ext cx="86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78" name="Line 28"/>
                <p:cNvSpPr>
                  <a:spLocks noChangeShapeType="1"/>
                </p:cNvSpPr>
                <p:nvPr/>
              </p:nvSpPr>
              <p:spPr bwMode="auto">
                <a:xfrm>
                  <a:off x="3312" y="8928"/>
                  <a:ext cx="144" cy="1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79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3456" y="8640"/>
                  <a:ext cx="14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80" name="Line 30"/>
                <p:cNvSpPr>
                  <a:spLocks noChangeShapeType="1"/>
                </p:cNvSpPr>
                <p:nvPr/>
              </p:nvSpPr>
              <p:spPr bwMode="auto">
                <a:xfrm>
                  <a:off x="3600" y="8640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81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168" y="8928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82" name="Line 32"/>
                <p:cNvSpPr>
                  <a:spLocks noChangeShapeType="1"/>
                </p:cNvSpPr>
                <p:nvPr/>
              </p:nvSpPr>
              <p:spPr bwMode="auto">
                <a:xfrm>
                  <a:off x="2160" y="8640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</p:grpSp>
          <p:grpSp>
            <p:nvGrpSpPr>
              <p:cNvPr id="5149" name="Group 33"/>
              <p:cNvGrpSpPr>
                <a:grpSpLocks/>
              </p:cNvGrpSpPr>
              <p:nvPr/>
            </p:nvGrpSpPr>
            <p:grpSpPr bwMode="auto">
              <a:xfrm>
                <a:off x="6768" y="5460"/>
                <a:ext cx="1584" cy="948"/>
                <a:chOff x="2160" y="8640"/>
                <a:chExt cx="1584" cy="948"/>
              </a:xfrm>
            </p:grpSpPr>
            <p:sp>
              <p:nvSpPr>
                <p:cNvPr id="5171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376" y="9156"/>
                  <a:ext cx="86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72" name="Line 35"/>
                <p:cNvSpPr>
                  <a:spLocks noChangeShapeType="1"/>
                </p:cNvSpPr>
                <p:nvPr/>
              </p:nvSpPr>
              <p:spPr bwMode="auto">
                <a:xfrm>
                  <a:off x="3312" y="8928"/>
                  <a:ext cx="144" cy="1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73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3456" y="8640"/>
                  <a:ext cx="14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74" name="Line 37"/>
                <p:cNvSpPr>
                  <a:spLocks noChangeShapeType="1"/>
                </p:cNvSpPr>
                <p:nvPr/>
              </p:nvSpPr>
              <p:spPr bwMode="auto">
                <a:xfrm>
                  <a:off x="3600" y="8640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75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3168" y="8928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76" name="Line 39"/>
                <p:cNvSpPr>
                  <a:spLocks noChangeShapeType="1"/>
                </p:cNvSpPr>
                <p:nvPr/>
              </p:nvSpPr>
              <p:spPr bwMode="auto">
                <a:xfrm>
                  <a:off x="2160" y="8640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</p:grpSp>
          <p:grpSp>
            <p:nvGrpSpPr>
              <p:cNvPr id="5150" name="Group 40"/>
              <p:cNvGrpSpPr>
                <a:grpSpLocks/>
              </p:cNvGrpSpPr>
              <p:nvPr/>
            </p:nvGrpSpPr>
            <p:grpSpPr bwMode="auto">
              <a:xfrm>
                <a:off x="3600" y="6900"/>
                <a:ext cx="1584" cy="1008"/>
                <a:chOff x="2160" y="8640"/>
                <a:chExt cx="1584" cy="1008"/>
              </a:xfrm>
            </p:grpSpPr>
            <p:sp>
              <p:nvSpPr>
                <p:cNvPr id="5165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304" y="9216"/>
                  <a:ext cx="86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66" name="Line 42"/>
                <p:cNvSpPr>
                  <a:spLocks noChangeShapeType="1"/>
                </p:cNvSpPr>
                <p:nvPr/>
              </p:nvSpPr>
              <p:spPr bwMode="auto">
                <a:xfrm>
                  <a:off x="3312" y="8928"/>
                  <a:ext cx="144" cy="1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67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3456" y="8640"/>
                  <a:ext cx="14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68" name="Line 44"/>
                <p:cNvSpPr>
                  <a:spLocks noChangeShapeType="1"/>
                </p:cNvSpPr>
                <p:nvPr/>
              </p:nvSpPr>
              <p:spPr bwMode="auto">
                <a:xfrm>
                  <a:off x="3600" y="8640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69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168" y="8928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5170" name="Line 46"/>
                <p:cNvSpPr>
                  <a:spLocks noChangeShapeType="1"/>
                </p:cNvSpPr>
                <p:nvPr/>
              </p:nvSpPr>
              <p:spPr bwMode="auto">
                <a:xfrm>
                  <a:off x="2160" y="8640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</p:grpSp>
          <p:sp>
            <p:nvSpPr>
              <p:cNvPr id="5151" name="Line 47"/>
              <p:cNvSpPr>
                <a:spLocks noChangeShapeType="1"/>
              </p:cNvSpPr>
              <p:nvPr/>
            </p:nvSpPr>
            <p:spPr bwMode="auto">
              <a:xfrm flipH="1">
                <a:off x="6768" y="646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152" name="Line 48"/>
              <p:cNvSpPr>
                <a:spLocks noChangeShapeType="1"/>
              </p:cNvSpPr>
              <p:nvPr/>
            </p:nvSpPr>
            <p:spPr bwMode="auto">
              <a:xfrm flipH="1">
                <a:off x="5184" y="718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153" name="Line 49"/>
              <p:cNvSpPr>
                <a:spLocks noChangeShapeType="1"/>
              </p:cNvSpPr>
              <p:nvPr/>
            </p:nvSpPr>
            <p:spPr bwMode="auto">
              <a:xfrm>
                <a:off x="8352" y="574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154" name="Line 50"/>
              <p:cNvSpPr>
                <a:spLocks noChangeShapeType="1"/>
              </p:cNvSpPr>
              <p:nvPr/>
            </p:nvSpPr>
            <p:spPr bwMode="auto">
              <a:xfrm flipV="1">
                <a:off x="8496" y="5172"/>
                <a:ext cx="1584" cy="5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155" name="Line 51"/>
              <p:cNvSpPr>
                <a:spLocks noChangeShapeType="1"/>
              </p:cNvSpPr>
              <p:nvPr/>
            </p:nvSpPr>
            <p:spPr bwMode="auto">
              <a:xfrm>
                <a:off x="3600" y="790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156" name="Line 52"/>
              <p:cNvSpPr>
                <a:spLocks noChangeShapeType="1"/>
              </p:cNvSpPr>
              <p:nvPr/>
            </p:nvSpPr>
            <p:spPr bwMode="auto">
              <a:xfrm flipV="1">
                <a:off x="2160" y="8196"/>
                <a:ext cx="864" cy="5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157" name="Text Box 53"/>
              <p:cNvSpPr txBox="1">
                <a:spLocks noChangeArrowheads="1"/>
              </p:cNvSpPr>
              <p:nvPr/>
            </p:nvSpPr>
            <p:spPr bwMode="auto">
              <a:xfrm>
                <a:off x="2160" y="7344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 dirty="0"/>
                  <a:t>1: krize vedení</a:t>
                </a:r>
                <a:endParaRPr lang="cs-CZ" altLang="cs-CZ" sz="1400" dirty="0"/>
              </a:p>
            </p:txBody>
          </p:sp>
          <p:sp>
            <p:nvSpPr>
              <p:cNvPr id="5158" name="Text Box 54"/>
              <p:cNvSpPr txBox="1">
                <a:spLocks noChangeArrowheads="1"/>
              </p:cNvSpPr>
              <p:nvPr/>
            </p:nvSpPr>
            <p:spPr bwMode="auto">
              <a:xfrm>
                <a:off x="3744" y="6768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600" b="1" dirty="0"/>
                  <a:t>2: krize řízení</a:t>
                </a:r>
                <a:endParaRPr lang="cs-CZ" altLang="cs-CZ" sz="1600" dirty="0"/>
              </a:p>
            </p:txBody>
          </p:sp>
          <p:sp>
            <p:nvSpPr>
              <p:cNvPr id="5159" name="Text Box 55"/>
              <p:cNvSpPr txBox="1">
                <a:spLocks noChangeArrowheads="1"/>
              </p:cNvSpPr>
              <p:nvPr/>
            </p:nvSpPr>
            <p:spPr bwMode="auto">
              <a:xfrm>
                <a:off x="5328" y="5760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600" b="1" dirty="0"/>
                  <a:t>3: krize kontroly</a:t>
                </a:r>
                <a:endParaRPr lang="cs-CZ" altLang="cs-CZ" sz="1600" dirty="0"/>
              </a:p>
            </p:txBody>
          </p:sp>
          <p:sp>
            <p:nvSpPr>
              <p:cNvPr id="5160" name="Text Box 56"/>
              <p:cNvSpPr txBox="1">
                <a:spLocks noChangeArrowheads="1"/>
              </p:cNvSpPr>
              <p:nvPr/>
            </p:nvSpPr>
            <p:spPr bwMode="auto">
              <a:xfrm>
                <a:off x="6912" y="5184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600" b="1" dirty="0"/>
                  <a:t>4: krize správy</a:t>
                </a:r>
                <a:endParaRPr lang="cs-CZ" altLang="cs-CZ" sz="1600" dirty="0"/>
              </a:p>
            </p:txBody>
          </p:sp>
          <p:sp>
            <p:nvSpPr>
              <p:cNvPr id="5161" name="Text Box 57"/>
              <p:cNvSpPr txBox="1">
                <a:spLocks noChangeArrowheads="1"/>
              </p:cNvSpPr>
              <p:nvPr/>
            </p:nvSpPr>
            <p:spPr bwMode="auto">
              <a:xfrm>
                <a:off x="6912" y="6480"/>
                <a:ext cx="1440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 dirty="0"/>
                  <a:t>4: růst díky koordinaci</a:t>
                </a:r>
                <a:endParaRPr lang="cs-CZ" altLang="cs-CZ" sz="1800" dirty="0"/>
              </a:p>
            </p:txBody>
          </p:sp>
          <p:sp>
            <p:nvSpPr>
              <p:cNvPr id="5162" name="Text Box 58"/>
              <p:cNvSpPr txBox="1">
                <a:spLocks noChangeArrowheads="1"/>
              </p:cNvSpPr>
              <p:nvPr/>
            </p:nvSpPr>
            <p:spPr bwMode="auto">
              <a:xfrm>
                <a:off x="5328" y="7200"/>
                <a:ext cx="1569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 dirty="0"/>
                  <a:t>3: růst díky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 dirty="0"/>
                  <a:t>decentralizaci</a:t>
                </a:r>
                <a:endParaRPr lang="cs-CZ" altLang="cs-CZ" sz="1800" dirty="0"/>
              </a:p>
            </p:txBody>
          </p:sp>
          <p:sp>
            <p:nvSpPr>
              <p:cNvPr id="5163" name="Text Box 59"/>
              <p:cNvSpPr txBox="1">
                <a:spLocks noChangeArrowheads="1"/>
              </p:cNvSpPr>
              <p:nvPr/>
            </p:nvSpPr>
            <p:spPr bwMode="auto">
              <a:xfrm>
                <a:off x="3744" y="7920"/>
                <a:ext cx="1440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 dirty="0"/>
                  <a:t>2: růst díky řízení</a:t>
                </a:r>
                <a:endParaRPr lang="cs-CZ" altLang="cs-CZ" sz="1800" dirty="0"/>
              </a:p>
            </p:txBody>
          </p:sp>
          <p:sp>
            <p:nvSpPr>
              <p:cNvPr id="5164" name="Text Box 60"/>
              <p:cNvSpPr txBox="1">
                <a:spLocks noChangeArrowheads="1"/>
              </p:cNvSpPr>
              <p:nvPr/>
            </p:nvSpPr>
            <p:spPr bwMode="auto">
              <a:xfrm>
                <a:off x="8496" y="5760"/>
                <a:ext cx="1440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 dirty="0"/>
                  <a:t>5: růst díky strategii</a:t>
                </a:r>
                <a:endParaRPr lang="cs-CZ" altLang="cs-CZ" sz="1800" dirty="0"/>
              </a:p>
            </p:txBody>
          </p:sp>
        </p:grpSp>
        <p:sp>
          <p:nvSpPr>
            <p:cNvPr id="5133" name="Text Box 61"/>
            <p:cNvSpPr txBox="1">
              <a:spLocks noChangeArrowheads="1"/>
            </p:cNvSpPr>
            <p:nvPr/>
          </p:nvSpPr>
          <p:spPr bwMode="auto">
            <a:xfrm>
              <a:off x="2304" y="8784"/>
              <a:ext cx="1440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/>
                <a:t>1: růst díky kreativitě</a:t>
              </a:r>
              <a:endParaRPr lang="cs-CZ" altLang="cs-CZ" sz="1600" dirty="0"/>
            </a:p>
          </p:txBody>
        </p:sp>
      </p:grpSp>
      <p:sp>
        <p:nvSpPr>
          <p:cNvPr id="5129" name="TextovéPole 59"/>
          <p:cNvSpPr txBox="1">
            <a:spLocks noChangeArrowheads="1"/>
          </p:cNvSpPr>
          <p:nvPr/>
        </p:nvSpPr>
        <p:spPr bwMode="auto">
          <a:xfrm>
            <a:off x="5738814" y="5715000"/>
            <a:ext cx="1214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/>
              <a:t>HS</a:t>
            </a:r>
          </a:p>
        </p:txBody>
      </p:sp>
      <p:sp>
        <p:nvSpPr>
          <p:cNvPr id="5130" name="TextovéPole 60"/>
          <p:cNvSpPr txBox="1">
            <a:spLocks noChangeArrowheads="1"/>
          </p:cNvSpPr>
          <p:nvPr/>
        </p:nvSpPr>
        <p:spPr bwMode="auto">
          <a:xfrm>
            <a:off x="7239000" y="5715000"/>
            <a:ext cx="1214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/>
              <a:t>Divize…</a:t>
            </a:r>
          </a:p>
        </p:txBody>
      </p:sp>
      <p:sp>
        <p:nvSpPr>
          <p:cNvPr id="5131" name="TextovéPole 61"/>
          <p:cNvSpPr txBox="1">
            <a:spLocks noChangeArrowheads="1"/>
          </p:cNvSpPr>
          <p:nvPr/>
        </p:nvSpPr>
        <p:spPr bwMode="auto">
          <a:xfrm>
            <a:off x="8810625" y="5715000"/>
            <a:ext cx="1214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/>
              <a:t>SBU</a:t>
            </a:r>
          </a:p>
        </p:txBody>
      </p:sp>
      <p:pic>
        <p:nvPicPr>
          <p:cNvPr id="63" name="Obrázek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777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1"/>
          <p:cNvSpPr txBox="1">
            <a:spLocks noChangeArrowheads="1"/>
          </p:cNvSpPr>
          <p:nvPr/>
        </p:nvSpPr>
        <p:spPr bwMode="auto">
          <a:xfrm>
            <a:off x="1919288" y="333375"/>
            <a:ext cx="1727200" cy="863600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Pionýrská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fáze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5123" name="Text Box 9"/>
          <p:cNvSpPr txBox="1">
            <a:spLocks noChangeArrowheads="1"/>
          </p:cNvSpPr>
          <p:nvPr/>
        </p:nvSpPr>
        <p:spPr bwMode="auto">
          <a:xfrm>
            <a:off x="3863976" y="333375"/>
            <a:ext cx="2016125" cy="863600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Organizační fáze</a:t>
            </a:r>
            <a:endParaRPr lang="cs-CZ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5124" name="Text Box 10"/>
          <p:cNvSpPr txBox="1">
            <a:spLocks noChangeArrowheads="1"/>
          </p:cNvSpPr>
          <p:nvPr/>
        </p:nvSpPr>
        <p:spPr bwMode="auto">
          <a:xfrm>
            <a:off x="6096001" y="333375"/>
            <a:ext cx="4321175" cy="863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Integrační fáze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919289" y="1484313"/>
            <a:ext cx="1800225" cy="2881312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bIns="0"/>
          <a:lstStyle/>
          <a:p>
            <a:pPr>
              <a:defRPr/>
            </a:pPr>
            <a:r>
              <a:rPr lang="cs-CZ" sz="2000" b="1" dirty="0">
                <a:solidFill>
                  <a:srgbClr val="3366FF"/>
                </a:solidFill>
                <a:latin typeface="Arial" charset="0"/>
                <a:cs typeface="Times New Roman" pitchFamily="18" charset="0"/>
              </a:rPr>
              <a:t>Kreativita</a:t>
            </a:r>
            <a:endParaRPr lang="cs-CZ" sz="2000" b="1" dirty="0">
              <a:solidFill>
                <a:srgbClr val="3366FF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sz="1200" b="1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Times New Roman" pitchFamily="18" charset="0"/>
              </a:rPr>
              <a:t>Vlastník</a:t>
            </a:r>
          </a:p>
          <a:p>
            <a:pPr>
              <a:defRPr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Times New Roman" pitchFamily="18" charset="0"/>
              </a:rPr>
              <a:t>Tržby</a:t>
            </a:r>
          </a:p>
          <a:p>
            <a:pPr>
              <a:defRPr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Times New Roman" pitchFamily="18" charset="0"/>
              </a:rPr>
              <a:t>Počty prodejen</a:t>
            </a:r>
          </a:p>
          <a:p>
            <a:pPr>
              <a:defRPr/>
            </a:pPr>
            <a:endParaRPr lang="cs-CZ" sz="2000" b="1" dirty="0">
              <a:solidFill>
                <a:srgbClr val="FFCC99"/>
              </a:solidFill>
              <a:latin typeface="Arial" charset="0"/>
              <a:cs typeface="Times New Roman" pitchFamily="18" charset="0"/>
            </a:endParaRPr>
          </a:p>
          <a:p>
            <a:pPr>
              <a:defRPr/>
            </a:pPr>
            <a:endParaRPr lang="cs-CZ" sz="2000" b="1" dirty="0">
              <a:solidFill>
                <a:srgbClr val="FFCC99"/>
              </a:solidFill>
              <a:latin typeface="Arial" charset="0"/>
              <a:cs typeface="Times New Roman" pitchFamily="18" charset="0"/>
            </a:endParaRPr>
          </a:p>
          <a:p>
            <a:pPr>
              <a:defRPr/>
            </a:pPr>
            <a:endParaRPr lang="cs-CZ" sz="2000" b="1" dirty="0">
              <a:solidFill>
                <a:srgbClr val="FFCC99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3863976" y="1484314"/>
            <a:ext cx="2016125" cy="2879725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2000" b="1" dirty="0">
                <a:solidFill>
                  <a:srgbClr val="3366FF"/>
                </a:solidFill>
                <a:latin typeface="Arial" charset="0"/>
                <a:cs typeface="Times New Roman" pitchFamily="18" charset="0"/>
              </a:rPr>
              <a:t>Řízení</a:t>
            </a:r>
            <a:endParaRPr lang="cs-CZ" sz="2000" dirty="0">
              <a:solidFill>
                <a:srgbClr val="3366FF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cs-CZ" sz="2000" b="1" dirty="0">
                <a:latin typeface="Arial" charset="0"/>
                <a:cs typeface="Times New Roman" pitchFamily="18" charset="0"/>
              </a:rPr>
              <a:t>Dělba práce</a:t>
            </a:r>
            <a:endParaRPr lang="cs-CZ" sz="2000" dirty="0">
              <a:latin typeface="Arial" charset="0"/>
            </a:endParaRPr>
          </a:p>
          <a:p>
            <a:pPr>
              <a:defRPr/>
            </a:pPr>
            <a:r>
              <a:rPr lang="cs-CZ" sz="2000" b="1" dirty="0">
                <a:latin typeface="Arial" charset="0"/>
                <a:cs typeface="Times New Roman" pitchFamily="18" charset="0"/>
              </a:rPr>
              <a:t>Kompetence</a:t>
            </a:r>
            <a:endParaRPr lang="cs-CZ" sz="2000" dirty="0">
              <a:latin typeface="Arial" charset="0"/>
            </a:endParaRPr>
          </a:p>
          <a:p>
            <a:pPr>
              <a:defRPr/>
            </a:pPr>
            <a:r>
              <a:rPr lang="cs-CZ" sz="2000" b="1" dirty="0">
                <a:latin typeface="Arial" charset="0"/>
                <a:cs typeface="Times New Roman" pitchFamily="18" charset="0"/>
              </a:rPr>
              <a:t>Odpovědnost</a:t>
            </a:r>
            <a:endParaRPr lang="cs-CZ" sz="2000" dirty="0">
              <a:latin typeface="Arial" charset="0"/>
            </a:endParaRPr>
          </a:p>
          <a:p>
            <a:pPr>
              <a:defRPr/>
            </a:pPr>
            <a:r>
              <a:rPr lang="cs-CZ" sz="2000" b="1" dirty="0">
                <a:latin typeface="Arial" charset="0"/>
                <a:cs typeface="Times New Roman" pitchFamily="18" charset="0"/>
              </a:rPr>
              <a:t>Motivace</a:t>
            </a:r>
            <a:endParaRPr lang="cs-CZ" sz="2000" dirty="0">
              <a:latin typeface="Arial" charset="0"/>
            </a:endParaRPr>
          </a:p>
          <a:p>
            <a:pPr>
              <a:defRPr/>
            </a:pPr>
            <a:r>
              <a:rPr lang="cs-CZ" sz="2000" b="1" dirty="0">
                <a:latin typeface="Arial" charset="0"/>
                <a:cs typeface="Times New Roman" pitchFamily="18" charset="0"/>
              </a:rPr>
              <a:t>Kontrola</a:t>
            </a:r>
            <a:endParaRPr lang="cs-CZ" sz="2000" dirty="0">
              <a:latin typeface="Arial" charset="0"/>
            </a:endParaRPr>
          </a:p>
          <a:p>
            <a:pPr>
              <a:defRPr/>
            </a:pPr>
            <a:r>
              <a:rPr lang="cs-CZ" sz="2000" b="1" dirty="0">
                <a:latin typeface="Arial" charset="0"/>
                <a:cs typeface="Times New Roman" pitchFamily="18" charset="0"/>
              </a:rPr>
              <a:t>Marketing</a:t>
            </a:r>
            <a:endParaRPr lang="cs-CZ" sz="2000" dirty="0">
              <a:latin typeface="Arial" charset="0"/>
            </a:endParaRPr>
          </a:p>
          <a:p>
            <a:pPr>
              <a:defRPr/>
            </a:pPr>
            <a:r>
              <a:rPr lang="cs-CZ" sz="20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Funkcionální organizace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096001" y="1341438"/>
            <a:ext cx="4321175" cy="1511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3 </a:t>
            </a:r>
            <a:r>
              <a:rPr lang="cs-CZ" altLang="cs-CZ" sz="1800" b="1" dirty="0">
                <a:solidFill>
                  <a:srgbClr val="3366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Decentralizace</a:t>
            </a:r>
            <a:endParaRPr lang="cs-CZ" altLang="cs-CZ" sz="1800" dirty="0">
              <a:solidFill>
                <a:srgbClr val="3366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Expanze</a:t>
            </a:r>
            <a:endParaRPr lang="cs-CZ" altLang="cs-CZ" sz="1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Věcná dělba práce (výrobková, zákaznická, hybridní</a:t>
            </a:r>
            <a:r>
              <a:rPr lang="cs-CZ" altLang="cs-CZ" sz="1800" b="1" dirty="0">
                <a:latin typeface="Arial" panose="020B0604020202020204" pitchFamily="34" charset="0"/>
              </a:rPr>
              <a:t> …</a:t>
            </a:r>
            <a:r>
              <a:rPr lang="cs-CZ" altLang="cs-CZ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 …</a:t>
            </a:r>
            <a:endParaRPr lang="cs-CZ" altLang="cs-CZ" sz="1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Hospodářská střediska- PC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6096001" y="3068638"/>
            <a:ext cx="4321175" cy="1916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57200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4 </a:t>
            </a:r>
            <a:r>
              <a:rPr lang="cs-CZ" altLang="cs-CZ" sz="1800" b="1" dirty="0">
                <a:solidFill>
                  <a:srgbClr val="3366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Koordinace</a:t>
            </a:r>
            <a:endParaRPr lang="cs-CZ" altLang="cs-CZ" sz="1800" b="1" dirty="0">
              <a:solidFill>
                <a:srgbClr val="3366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 typeface="Times New Roman" panose="02020603050405020304" pitchFamily="18" charset="0"/>
              <a:buChar char="-"/>
            </a:pPr>
            <a:r>
              <a:rPr lang="cs-CZ" altLang="cs-CZ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organizační</a:t>
            </a:r>
            <a:endParaRPr lang="cs-CZ" altLang="cs-CZ" sz="1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 typeface="Times New Roman" panose="02020603050405020304" pitchFamily="18" charset="0"/>
              <a:buChar char="-"/>
            </a:pPr>
            <a:r>
              <a:rPr lang="cs-CZ" altLang="cs-CZ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ekonomická (nákup !)</a:t>
            </a:r>
            <a:endParaRPr lang="cs-CZ" altLang="cs-CZ" sz="1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Divize:</a:t>
            </a:r>
            <a:endParaRPr lang="cs-CZ" altLang="cs-CZ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Finanční holding</a:t>
            </a:r>
            <a:endParaRPr lang="cs-CZ" altLang="cs-CZ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Řídící holding</a:t>
            </a: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6096001" y="5084764"/>
            <a:ext cx="4321175" cy="1584325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5 </a:t>
            </a:r>
            <a:r>
              <a:rPr lang="cs-CZ" altLang="cs-CZ" sz="1800" b="1" dirty="0">
                <a:solidFill>
                  <a:srgbClr val="3366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Přesná formulace strategie</a:t>
            </a:r>
            <a:endParaRPr lang="cs-CZ" altLang="cs-CZ" sz="1800" dirty="0">
              <a:solidFill>
                <a:srgbClr val="3366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centrála – investice</a:t>
            </a:r>
            <a:endParaRPr lang="cs-CZ" altLang="cs-CZ" sz="1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SBU</a:t>
            </a:r>
            <a:r>
              <a:rPr lang="cs-CZ" altLang="cs-CZ" sz="1800" b="1" dirty="0">
                <a:solidFill>
                  <a:srgbClr val="FF66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strategie pro jednotlivé trhy</a:t>
            </a:r>
            <a:endParaRPr lang="cs-CZ" altLang="cs-CZ" sz="1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Platí zejména pro multinacionální</a:t>
            </a:r>
            <a:r>
              <a:rPr lang="cs-CZ" altLang="cs-CZ" sz="1800" b="1" dirty="0">
                <a:latin typeface="Arial" panose="020B0604020202020204" pitchFamily="34" charset="0"/>
              </a:rPr>
              <a:t> </a:t>
            </a:r>
            <a:r>
              <a:rPr lang="cs-CZ" altLang="cs-CZ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a transnacionální firmy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5130" name="Rectangle 12"/>
          <p:cNvSpPr>
            <a:spLocks noChangeArrowheads="1"/>
          </p:cNvSpPr>
          <p:nvPr/>
        </p:nvSpPr>
        <p:spPr bwMode="auto">
          <a:xfrm>
            <a:off x="1524001" y="1144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5131" name="Rectangle 14"/>
          <p:cNvSpPr>
            <a:spLocks noChangeArrowheads="1"/>
          </p:cNvSpPr>
          <p:nvPr/>
        </p:nvSpPr>
        <p:spPr bwMode="auto">
          <a:xfrm>
            <a:off x="2495550" y="23828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5132" name="Rectangle 15"/>
          <p:cNvSpPr>
            <a:spLocks noChangeArrowheads="1"/>
          </p:cNvSpPr>
          <p:nvPr/>
        </p:nvSpPr>
        <p:spPr bwMode="auto">
          <a:xfrm>
            <a:off x="3143250" y="23098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99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92931" y="1539647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r>
              <a:rPr lang="cs-CZ" sz="4000" b="1" dirty="0">
                <a:solidFill>
                  <a:schemeClr val="bg1"/>
                </a:solidFill>
                <a:latin typeface="+mn-lt"/>
              </a:rPr>
              <a:t>Strategický</a:t>
            </a:r>
            <a:r>
              <a:rPr lang="cs-CZ" sz="4000" dirty="0">
                <a:solidFill>
                  <a:schemeClr val="bg1"/>
                </a:solidFill>
                <a:latin typeface="Arial" charset="0"/>
              </a:rPr>
              <a:t> záměr, vize a poslání obchodních společností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3" y="2603720"/>
            <a:ext cx="3847332" cy="19682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/>
              <a:t>Cílem kapitoly je seznámit se s obchodními společnostmi, s jejich životním cyklem, strategickým zaměřením a zájmovými skupinami.</a:t>
            </a:r>
            <a:r>
              <a:rPr lang="cs-CZ" sz="2400" b="1" dirty="0">
                <a:solidFill>
                  <a:srgbClr val="CC0099"/>
                </a:solidFill>
                <a:cs typeface="Arial" charset="0"/>
              </a:rPr>
              <a:t> 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0" y="303213"/>
            <a:ext cx="8262938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3. Strategické zaměření společnosti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0193" y="1721385"/>
            <a:ext cx="8229600" cy="4525962"/>
          </a:xfrm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>
                <a:latin typeface="Arial" charset="0"/>
                <a:cs typeface="Arial" charset="0"/>
              </a:rPr>
              <a:t>Schéma:</a:t>
            </a:r>
          </a:p>
        </p:txBody>
      </p:sp>
      <p:pic>
        <p:nvPicPr>
          <p:cNvPr id="27652" name="Picture 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781" y="1420813"/>
            <a:ext cx="5432425" cy="4935537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8124669" y="3072973"/>
            <a:ext cx="3822491" cy="1015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sz="2000" dirty="0">
                <a:latin typeface="Arial" charset="0"/>
              </a:rPr>
              <a:t>Další krok v konkretizaci vize (zahrnují finanční i nefinanční zájmy zájmových skupin)</a:t>
            </a:r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8123645" y="4215505"/>
            <a:ext cx="4152085" cy="120032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sz="1800" dirty="0">
                <a:latin typeface="Arial" charset="0"/>
              </a:rPr>
              <a:t>Operativní vymezení záměrů, konkretizují obecné závěry a definují, čeho má být dosaženo, aby byly realizovány záměry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8228942" y="5536595"/>
            <a:ext cx="3613944" cy="147732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sz="1800" dirty="0">
                <a:latin typeface="Arial" charset="0"/>
              </a:rPr>
              <a:t>Konkrétní popis postupů, jak mají být cíle naplněny, včetně termínů, osobní zodpovědnosti, alokace zdrojů atd.</a:t>
            </a:r>
          </a:p>
        </p:txBody>
      </p:sp>
      <p:sp>
        <p:nvSpPr>
          <p:cNvPr id="27656" name="TextovéPole 1"/>
          <p:cNvSpPr txBox="1">
            <a:spLocks noChangeArrowheads="1"/>
          </p:cNvSpPr>
          <p:nvPr/>
        </p:nvSpPr>
        <p:spPr bwMode="auto">
          <a:xfrm>
            <a:off x="2063750" y="2205039"/>
            <a:ext cx="1511300" cy="36925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1800" dirty="0"/>
              <a:t>Vision</a:t>
            </a:r>
          </a:p>
          <a:p>
            <a:pPr algn="ctr" eaLnBrk="1" hangingPunct="1"/>
            <a:endParaRPr lang="cs-CZ" sz="1800" dirty="0"/>
          </a:p>
          <a:p>
            <a:pPr algn="ctr" eaLnBrk="1" hangingPunct="1"/>
            <a:endParaRPr lang="cs-CZ" sz="1800" dirty="0"/>
          </a:p>
          <a:p>
            <a:pPr algn="ctr" eaLnBrk="1" hangingPunct="1"/>
            <a:r>
              <a:rPr lang="cs-CZ" sz="1800" dirty="0"/>
              <a:t>Mission</a:t>
            </a:r>
          </a:p>
          <a:p>
            <a:pPr algn="ctr" eaLnBrk="1" hangingPunct="1"/>
            <a:endParaRPr lang="cs-CZ" sz="1800" dirty="0"/>
          </a:p>
          <a:p>
            <a:pPr algn="ctr" eaLnBrk="1" hangingPunct="1"/>
            <a:endParaRPr lang="cs-CZ" sz="1800" dirty="0"/>
          </a:p>
          <a:p>
            <a:pPr algn="ctr" eaLnBrk="1" hangingPunct="1"/>
            <a:r>
              <a:rPr lang="cs-CZ" sz="1800" dirty="0"/>
              <a:t>Goals</a:t>
            </a:r>
          </a:p>
          <a:p>
            <a:pPr algn="ctr" eaLnBrk="1" hangingPunct="1"/>
            <a:endParaRPr lang="cs-CZ" sz="1800" dirty="0"/>
          </a:p>
          <a:p>
            <a:pPr algn="ctr" eaLnBrk="1" hangingPunct="1"/>
            <a:endParaRPr lang="cs-CZ" sz="1800" dirty="0"/>
          </a:p>
          <a:p>
            <a:pPr algn="ctr" eaLnBrk="1" hangingPunct="1"/>
            <a:r>
              <a:rPr lang="cs-CZ" sz="1800" dirty="0"/>
              <a:t>Objectives</a:t>
            </a:r>
          </a:p>
          <a:p>
            <a:pPr algn="ctr" eaLnBrk="1" hangingPunct="1"/>
            <a:endParaRPr lang="cs-CZ" sz="1800" dirty="0"/>
          </a:p>
          <a:p>
            <a:pPr algn="ctr" eaLnBrk="1" hangingPunct="1"/>
            <a:endParaRPr lang="cs-CZ" sz="1800" dirty="0"/>
          </a:p>
          <a:p>
            <a:pPr algn="ctr" eaLnBrk="1" hangingPunct="1"/>
            <a:r>
              <a:rPr lang="cs-CZ" sz="1800" dirty="0"/>
              <a:t>Plans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C35FF-3D6D-4AB5-967F-D10F4449F9A2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478557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Vize a poslání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764" y="1523895"/>
            <a:ext cx="11722118" cy="507734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>
                <a:solidFill>
                  <a:schemeClr val="bg1"/>
                </a:solidFill>
              </a:rPr>
              <a:t>VIZE</a:t>
            </a:r>
            <a:r>
              <a:rPr lang="cs-CZ" b="1" dirty="0"/>
              <a:t> </a:t>
            </a:r>
            <a:r>
              <a:rPr lang="cs-CZ" dirty="0"/>
              <a:t>podniku vyjadřuje to, </a:t>
            </a:r>
            <a:r>
              <a:rPr lang="cs-CZ" b="1" dirty="0"/>
              <a:t>čím </a:t>
            </a:r>
            <a:r>
              <a:rPr lang="cs-CZ" dirty="0"/>
              <a:t>by společnost měla být. Je zaměřena </a:t>
            </a:r>
            <a:r>
              <a:rPr lang="cs-CZ" b="1" dirty="0">
                <a:solidFill>
                  <a:srgbClr val="FF0000"/>
                </a:solidFill>
              </a:rPr>
              <a:t>do budoucnosti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/>
              <a:t>představuje </a:t>
            </a:r>
            <a:r>
              <a:rPr lang="cs-CZ" b="1" dirty="0">
                <a:solidFill>
                  <a:srgbClr val="FF0000"/>
                </a:solidFill>
              </a:rPr>
              <a:t>aspirace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/>
              <a:t>aniž by blíže specifikovala způsob naplnění těchto aspirací. Vize jsou obvykle vnitřní mentální představy manažerů o budoucnosti, </a:t>
            </a:r>
            <a:r>
              <a:rPr lang="cs-CZ" b="1" dirty="0">
                <a:solidFill>
                  <a:srgbClr val="FF0000"/>
                </a:solidFill>
              </a:rPr>
              <a:t>těžko uchopitelné</a:t>
            </a:r>
            <a:r>
              <a:rPr lang="cs-CZ" dirty="0"/>
              <a:t>, ale inspirující. </a:t>
            </a:r>
          </a:p>
          <a:p>
            <a:pPr marL="0" indent="0">
              <a:buFontTx/>
              <a:buNone/>
              <a:defRPr/>
            </a:pPr>
            <a:endParaRPr lang="cs-CZ" b="1" dirty="0"/>
          </a:p>
          <a:p>
            <a:pPr marL="0" indent="0">
              <a:buFontTx/>
              <a:buNone/>
              <a:defRPr/>
            </a:pPr>
            <a:r>
              <a:rPr lang="cs-CZ" b="1" dirty="0">
                <a:solidFill>
                  <a:schemeClr val="bg1"/>
                </a:solidFill>
              </a:rPr>
              <a:t>POSLÁNÍ / MISE </a:t>
            </a:r>
            <a:r>
              <a:rPr lang="cs-CZ" dirty="0"/>
              <a:t>podniku je zformulovaná a napsaná vize. Např.: </a:t>
            </a:r>
          </a:p>
          <a:p>
            <a:pPr>
              <a:defRPr/>
            </a:pPr>
            <a:r>
              <a:rPr lang="cs-CZ" b="1" dirty="0"/>
              <a:t>Jaký je důvod naší existence? </a:t>
            </a:r>
          </a:p>
          <a:p>
            <a:pPr>
              <a:defRPr/>
            </a:pPr>
            <a:r>
              <a:rPr lang="cs-CZ" b="1" dirty="0"/>
              <a:t>Jaké závazky máme vůči různým zájmovým skupinám? </a:t>
            </a:r>
          </a:p>
          <a:p>
            <a:pPr>
              <a:defRPr/>
            </a:pPr>
            <a:r>
              <a:rPr lang="cs-CZ" b="1" dirty="0"/>
              <a:t>Jaké jsou naše hlavní výrobky a služby, dnes a v budoucnosti? </a:t>
            </a:r>
          </a:p>
          <a:p>
            <a:pPr>
              <a:defRPr/>
            </a:pPr>
            <a:r>
              <a:rPr lang="pl-PL" b="1" dirty="0"/>
              <a:t>Jaké jsou základní hodnoty a normy našeho podniku? </a:t>
            </a:r>
          </a:p>
          <a:p>
            <a:pPr>
              <a:defRPr/>
            </a:pPr>
            <a:r>
              <a:rPr lang="cs-CZ" b="1" dirty="0"/>
              <a:t>apod.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110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Záměry, cíle a plány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764" y="1523895"/>
            <a:ext cx="11722118" cy="507734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ZÁMĚRY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/>
              <a:t>společnosti jsou dalším krokem konkretizace vize. Jejich charakteristickými rysy jsou: </a:t>
            </a:r>
          </a:p>
          <a:p>
            <a:pPr>
              <a:defRPr/>
            </a:pPr>
            <a:r>
              <a:rPr lang="cs-CZ" sz="2400" b="1" dirty="0"/>
              <a:t>Zahrnují finanční i nefinanční zájmy různých zájmových skupin </a:t>
            </a:r>
          </a:p>
          <a:p>
            <a:pPr>
              <a:defRPr/>
            </a:pPr>
            <a:r>
              <a:rPr lang="cs-CZ" sz="2400" b="1" dirty="0"/>
              <a:t>Umožňují a podporují zdůvodněné kompromisy </a:t>
            </a:r>
          </a:p>
          <a:p>
            <a:pPr>
              <a:defRPr/>
            </a:pPr>
            <a:r>
              <a:rPr lang="cs-CZ" sz="2400" b="1" dirty="0"/>
              <a:t>Jsou motivující, ale dosažitelné </a:t>
            </a:r>
          </a:p>
          <a:p>
            <a:pPr>
              <a:defRPr/>
            </a:pPr>
            <a:r>
              <a:rPr lang="cs-CZ" sz="2400" b="1" dirty="0"/>
              <a:t>Jsou napříč funkčními oblastmi podniku. </a:t>
            </a:r>
          </a:p>
          <a:p>
            <a:pPr>
              <a:defRPr/>
            </a:pPr>
            <a:endParaRPr lang="cs-CZ" sz="2400" dirty="0"/>
          </a:p>
          <a:p>
            <a:pPr marL="0" indent="0">
              <a:buFontTx/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CÍLE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společnosti jsou </a:t>
            </a:r>
            <a:r>
              <a:rPr lang="cs-CZ" sz="2400" i="1" dirty="0"/>
              <a:t>operativním vymezením </a:t>
            </a:r>
            <a:r>
              <a:rPr lang="cs-CZ" sz="2400" b="1" dirty="0"/>
              <a:t>záměrů</a:t>
            </a:r>
            <a:r>
              <a:rPr lang="cs-CZ" sz="2400" dirty="0"/>
              <a:t>. </a:t>
            </a:r>
            <a:r>
              <a:rPr lang="cs-CZ" sz="2400" b="1" dirty="0"/>
              <a:t>Konkretizují </a:t>
            </a:r>
            <a:r>
              <a:rPr lang="cs-CZ" sz="2400" dirty="0"/>
              <a:t>relativně obecně vymezené </a:t>
            </a:r>
            <a:r>
              <a:rPr lang="cs-CZ" sz="2400" b="1" dirty="0"/>
              <a:t>závěry </a:t>
            </a:r>
            <a:r>
              <a:rPr lang="cs-CZ" sz="2400" dirty="0"/>
              <a:t>a </a:t>
            </a:r>
            <a:r>
              <a:rPr lang="cs-CZ" sz="2400" b="1" dirty="0"/>
              <a:t>přesně definují</a:t>
            </a:r>
            <a:r>
              <a:rPr lang="cs-CZ" sz="2400" dirty="0"/>
              <a:t>, čeho musí být </a:t>
            </a:r>
            <a:r>
              <a:rPr lang="cs-CZ" sz="2400" b="1" dirty="0"/>
              <a:t>dosaženo</a:t>
            </a:r>
            <a:r>
              <a:rPr lang="cs-CZ" sz="2400" dirty="0"/>
              <a:t>, aby byly realizovány záměry. </a:t>
            </a:r>
          </a:p>
          <a:p>
            <a:pPr marL="0" indent="0">
              <a:buFontTx/>
              <a:buNone/>
              <a:defRPr/>
            </a:pPr>
            <a:endParaRPr lang="cs-CZ" sz="2400" b="1" dirty="0"/>
          </a:p>
          <a:p>
            <a:pPr marL="0" indent="0">
              <a:buFontTx/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PLÁNY </a:t>
            </a:r>
            <a:r>
              <a:rPr lang="cs-CZ" sz="2400" b="1" dirty="0"/>
              <a:t>jsou konkrétním popisem postupů, jak mají být cíle naplněny, včetně způsobů, termínů, osobní zodpovědnosti, alokace zdrojů apod.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16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609600" indent="-609600"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Vize společnosti - bližší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764" y="1523895"/>
            <a:ext cx="11722118" cy="533410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lvl="4">
              <a:tabLst>
                <a:tab pos="457200" algn="l"/>
                <a:tab pos="611188" algn="l"/>
              </a:tabLst>
              <a:defRPr/>
            </a:pPr>
            <a:r>
              <a:rPr lang="cs-CZ" sz="2400" dirty="0">
                <a:latin typeface="Arial" panose="020B0604020202020204" pitchFamily="34" charset="0"/>
                <a:cs typeface="Arial" pitchFamily="34" charset="0"/>
              </a:rPr>
              <a:t>Vize je představa o budoucí orientaci a postavení podniku.  Dává odpověď na otázku</a:t>
            </a:r>
            <a:r>
              <a:rPr 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:     Čím se chceme stát? </a:t>
            </a:r>
          </a:p>
          <a:p>
            <a:pPr marL="342900" lvl="4" indent="-342900">
              <a:tabLst>
                <a:tab pos="457200" algn="l"/>
                <a:tab pos="611188" algn="l"/>
              </a:tabLs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Vize popisuje přitažlivý obraz budoucnosti společnosti a vytváří rámec pro formulaci poslání. </a:t>
            </a:r>
          </a:p>
          <a:p>
            <a:pPr marL="342900" lvl="4" indent="-342900">
              <a:tabLst>
                <a:tab pos="457200" algn="l"/>
                <a:tab pos="611188" algn="l"/>
              </a:tabLs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Odráží aspirace a hodnoty, které vyznávají vedoucí pracovníci,  zaměstnanci a ostatní skupiny.</a:t>
            </a:r>
          </a:p>
          <a:p>
            <a:pPr marL="342900" lvl="1" indent="-342900">
              <a:tabLst>
                <a:tab pos="457200" algn="l"/>
                <a:tab pos="611188" algn="l"/>
              </a:tabLst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Je formulována vlastníky společnosti nebo vrcholovými manažery a představuje orientační bod v budoucnosti, ke kterému podnik směřuje.</a:t>
            </a:r>
          </a:p>
          <a:p>
            <a:pPr marL="342900" lvl="1" indent="-342900">
              <a:defRPr/>
            </a:pP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Vize má být krátké sdělení, nejlépe jedna věta</a:t>
            </a:r>
          </a:p>
          <a:p>
            <a:pPr marL="342900" lvl="1" indent="-342900">
              <a:tabLst>
                <a:tab pos="457200" algn="l"/>
                <a:tab pos="611188" algn="l"/>
              </a:tabLst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V souvislosti s vizí se objevují též pojmy podniková filosofie a  krédo:</a:t>
            </a:r>
          </a:p>
          <a:p>
            <a:pPr marL="812800" lvl="2" indent="-355600">
              <a:buFont typeface="Courier New" pitchFamily="49" charset="0"/>
              <a:buChar char="o"/>
              <a:defRPr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 podniková filosofie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vyjadřuje přesvědčení, smýšlení, hodnoty, aspirace a priority,</a:t>
            </a:r>
          </a:p>
          <a:p>
            <a:pPr marL="812800" lvl="2" indent="-355600">
              <a:buFont typeface="Courier New" pitchFamily="49" charset="0"/>
              <a:buChar char="o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i="1" dirty="0">
                <a:latin typeface="Arial" pitchFamily="34" charset="0"/>
                <a:cs typeface="Arial" pitchFamily="34" charset="0"/>
              </a:rPr>
              <a:t>krédo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formuluje zásady pro rozvíjení podnikové kultury. </a:t>
            </a:r>
          </a:p>
          <a:p>
            <a:pPr marL="812800" lvl="2" indent="-355600">
              <a:buFont typeface="Courier New" pitchFamily="49" charset="0"/>
              <a:buChar char="o"/>
              <a:defRPr/>
            </a:pPr>
            <a:r>
              <a:rPr lang="cs-CZ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Příklady vizí: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6" name="Šipka dolů 5"/>
          <p:cNvSpPr/>
          <p:nvPr/>
        </p:nvSpPr>
        <p:spPr bwMode="auto">
          <a:xfrm>
            <a:off x="3254704" y="6356350"/>
            <a:ext cx="1080120" cy="432048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531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  <a:latin typeface="Arial" charset="0"/>
              </a:rPr>
              <a:t>Vize, prostředí a cíle společnosti Nokia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764" y="1523895"/>
            <a:ext cx="11722118" cy="533410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Naše vize</a:t>
            </a:r>
          </a:p>
          <a:p>
            <a:pPr marL="0" indent="0">
              <a:buFontTx/>
              <a:buNone/>
            </a:pPr>
            <a:r>
              <a:rPr lang="cs-CZ" sz="2400" dirty="0">
                <a:latin typeface="Arial" charset="0"/>
                <a:cs typeface="Arial" charset="0"/>
              </a:rPr>
              <a:t>• </a:t>
            </a:r>
            <a:r>
              <a:rPr lang="cs-CZ" sz="2400" b="1" i="1" dirty="0">
                <a:latin typeface="Arial" charset="0"/>
                <a:cs typeface="Arial" charset="0"/>
              </a:rPr>
              <a:t>Svět, ve kterém všichni mohou být spojeni</a:t>
            </a:r>
          </a:p>
          <a:p>
            <a:pPr marL="0" indent="0">
              <a:buFontTx/>
              <a:buNone/>
            </a:pPr>
            <a:r>
              <a:rPr lang="cs-CZ" sz="2400" b="1" dirty="0">
                <a:latin typeface="Arial" charset="0"/>
                <a:cs typeface="Arial" charset="0"/>
              </a:rPr>
              <a:t>• </a:t>
            </a:r>
            <a:r>
              <a:rPr lang="cs-CZ" sz="2400" b="1" i="1" dirty="0">
                <a:latin typeface="Arial" charset="0"/>
                <a:cs typeface="Arial" charset="0"/>
              </a:rPr>
              <a:t>V roce 2015 bude 5 miliard lidí stále spojeno</a:t>
            </a:r>
          </a:p>
          <a:p>
            <a:pPr marL="0" indent="0">
              <a:buFontTx/>
              <a:buNone/>
            </a:pPr>
            <a:r>
              <a:rPr lang="cs-CZ" sz="2400" b="1" dirty="0">
                <a:latin typeface="Arial" charset="0"/>
                <a:cs typeface="Arial" charset="0"/>
              </a:rPr>
              <a:t>• </a:t>
            </a:r>
            <a:r>
              <a:rPr lang="cs-CZ" sz="2400" b="1" i="1" dirty="0">
                <a:latin typeface="Arial" charset="0"/>
                <a:cs typeface="Arial" charset="0"/>
              </a:rPr>
              <a:t>Je to svět zkušeností, sdílených zkušeností</a:t>
            </a:r>
          </a:p>
          <a:p>
            <a:pPr marL="0" indent="0">
              <a:buFontTx/>
              <a:buNone/>
            </a:pP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Náš příslib</a:t>
            </a:r>
          </a:p>
          <a:p>
            <a:pPr marL="0" indent="0">
              <a:buFontTx/>
              <a:buNone/>
            </a:pPr>
            <a:r>
              <a:rPr lang="pl-PL" sz="2400" dirty="0">
                <a:latin typeface="Arial" charset="0"/>
                <a:cs typeface="Arial" charset="0"/>
              </a:rPr>
              <a:t>• </a:t>
            </a:r>
            <a:r>
              <a:rPr lang="pl-PL" sz="2400" b="1" i="1" dirty="0">
                <a:latin typeface="Arial" charset="0"/>
                <a:cs typeface="Arial" charset="0"/>
              </a:rPr>
              <a:t>Pomůžeme lidem, aby se cítili blíže tomu, co se kolem jich děje</a:t>
            </a:r>
          </a:p>
          <a:p>
            <a:pPr marL="0" indent="0">
              <a:buFontTx/>
              <a:buNone/>
            </a:pPr>
            <a:r>
              <a:rPr lang="cs-CZ" sz="2400" b="1" dirty="0">
                <a:latin typeface="Arial" charset="0"/>
                <a:cs typeface="Arial" charset="0"/>
              </a:rPr>
              <a:t>• </a:t>
            </a:r>
            <a:r>
              <a:rPr lang="cs-CZ" sz="2400" b="1" i="1" dirty="0">
                <a:latin typeface="Arial" charset="0"/>
                <a:cs typeface="Arial" charset="0"/>
              </a:rPr>
              <a:t>Jedna ze základních potřeb lidské existence je komunikace a sdílení</a:t>
            </a:r>
          </a:p>
          <a:p>
            <a:pPr marL="0" indent="0">
              <a:buFontTx/>
              <a:buNone/>
            </a:pPr>
            <a:r>
              <a:rPr lang="pl-PL" sz="2400" b="1" dirty="0">
                <a:latin typeface="Arial" charset="0"/>
                <a:cs typeface="Arial" charset="0"/>
              </a:rPr>
              <a:t>• </a:t>
            </a:r>
            <a:r>
              <a:rPr lang="pl-PL" sz="2400" b="1" i="1" dirty="0">
                <a:latin typeface="Arial" charset="0"/>
                <a:cs typeface="Arial" charset="0"/>
              </a:rPr>
              <a:t>Náš příslib je pomoci lidem uspokojit tuto potřebu</a:t>
            </a:r>
          </a:p>
          <a:p>
            <a:pPr marL="0" indent="0">
              <a:buFontTx/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Naše předsevzetí: růst, transformovat, budovat</a:t>
            </a:r>
          </a:p>
          <a:p>
            <a:pPr marL="0" indent="0">
              <a:buFontTx/>
              <a:buNone/>
              <a:defRPr/>
            </a:pPr>
            <a:r>
              <a:rPr lang="cs-CZ" sz="2400" b="1" dirty="0"/>
              <a:t>• zvýšit počet lidí užívajících přístroje Nokia</a:t>
            </a:r>
          </a:p>
          <a:p>
            <a:pPr marL="0" indent="0">
              <a:buFontTx/>
              <a:buNone/>
              <a:defRPr/>
            </a:pPr>
            <a:r>
              <a:rPr lang="cs-CZ" sz="2400" b="1" dirty="0"/>
              <a:t>• transformovat způsob, jakým lidé přístroje používají</a:t>
            </a:r>
          </a:p>
          <a:p>
            <a:pPr marL="0" indent="0">
              <a:buFontTx/>
              <a:buNone/>
              <a:defRPr/>
            </a:pPr>
            <a:r>
              <a:rPr lang="cs-CZ" sz="2400" b="1" dirty="0"/>
              <a:t>• budovat nová odvětví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646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  <a:latin typeface="Arial" charset="0"/>
              </a:rPr>
              <a:t>VIZE - Český Telecom, a.s. (cca 2005)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754" y="1906404"/>
            <a:ext cx="10702977" cy="406743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Vizí skupiny je být preferovanou volbou pro zákazníky, </a:t>
            </a:r>
            <a:r>
              <a:rPr lang="pt-BR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zam</a:t>
            </a: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ě</a:t>
            </a:r>
            <a:r>
              <a:rPr lang="pt-BR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stnance a akcioná</a:t>
            </a: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ř</a:t>
            </a:r>
            <a:r>
              <a:rPr lang="pt-BR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e.</a:t>
            </a:r>
          </a:p>
          <a:p>
            <a:pPr marL="0" indent="0">
              <a:buFontTx/>
              <a:buNone/>
            </a:pPr>
            <a:r>
              <a:rPr lang="cs-CZ" sz="2400" dirty="0">
                <a:latin typeface="Arial" charset="0"/>
                <a:cs typeface="Arial" charset="0"/>
              </a:rPr>
              <a:t>• </a:t>
            </a: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Preferovaná volba pro zákazníky </a:t>
            </a:r>
            <a:r>
              <a:rPr lang="cs-CZ" sz="2400" dirty="0">
                <a:latin typeface="Arial" charset="0"/>
                <a:cs typeface="Arial" charset="0"/>
              </a:rPr>
              <a:t>– nabídka služeb skupiny bude po všech stránkách nejlepší.</a:t>
            </a:r>
          </a:p>
          <a:p>
            <a:pPr marL="0" indent="0">
              <a:buFontTx/>
              <a:buNone/>
            </a:pPr>
            <a:r>
              <a:rPr lang="cs-CZ" sz="2400" dirty="0">
                <a:latin typeface="Arial" charset="0"/>
                <a:cs typeface="Arial" charset="0"/>
              </a:rPr>
              <a:t>• </a:t>
            </a: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Preferovaná volba pro zaměstnance </a:t>
            </a:r>
            <a:r>
              <a:rPr lang="cs-CZ" sz="2400" dirty="0">
                <a:latin typeface="Arial" charset="0"/>
                <a:cs typeface="Arial" charset="0"/>
              </a:rPr>
              <a:t>– skupina chce zaměstnávat špičkové odborníky ve svém oboru, maximálně podporovat jejich profesní růst a vysoce motivované profesionály si udržet.</a:t>
            </a:r>
          </a:p>
          <a:p>
            <a:pPr marL="0" indent="0">
              <a:buFontTx/>
              <a:buNone/>
            </a:pPr>
            <a:r>
              <a:rPr lang="cs-CZ" sz="2400" dirty="0">
                <a:latin typeface="Arial" charset="0"/>
                <a:cs typeface="Arial" charset="0"/>
              </a:rPr>
              <a:t>• </a:t>
            </a: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Preferovaná volba pro akcionáře </a:t>
            </a:r>
            <a:r>
              <a:rPr lang="cs-CZ" sz="2400" dirty="0">
                <a:latin typeface="Arial" charset="0"/>
                <a:cs typeface="Arial" charset="0"/>
              </a:rPr>
              <a:t>– skupina chce zvyšovat svou hodnotu pro stávající a potenciální investory.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220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773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5. Poslání společnosti (mise)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754" y="1523895"/>
            <a:ext cx="11362544" cy="519758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2400" b="1" dirty="0">
                <a:latin typeface="Arial" charset="0"/>
                <a:cs typeface="Arial" charset="0"/>
              </a:rPr>
              <a:t>Integrální součásti strategického zaměření společnosti</a:t>
            </a:r>
          </a:p>
          <a:p>
            <a:r>
              <a:rPr lang="cs-CZ" sz="2400" dirty="0">
                <a:latin typeface="Arial" charset="0"/>
                <a:cs typeface="Arial" charset="0"/>
              </a:rPr>
              <a:t>Odpovídá na otázku: </a:t>
            </a:r>
            <a:r>
              <a:rPr lang="cs-CZ" sz="2400" b="1" dirty="0">
                <a:solidFill>
                  <a:schemeClr val="accent2"/>
                </a:solidFill>
                <a:latin typeface="Arial" charset="0"/>
                <a:cs typeface="Arial" charset="0"/>
              </a:rPr>
              <a:t>Co je naším podnikáním?</a:t>
            </a:r>
          </a:p>
          <a:p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Zformulovaná a napsaná mise</a:t>
            </a:r>
          </a:p>
          <a:p>
            <a:pPr lvl="1"/>
            <a:r>
              <a:rPr lang="cs-CZ" b="1" dirty="0">
                <a:latin typeface="Arial" charset="0"/>
                <a:cs typeface="Arial" charset="0"/>
              </a:rPr>
              <a:t>Vymezuje smysl a účel existence společnosti/organizace</a:t>
            </a:r>
          </a:p>
          <a:p>
            <a:pPr lvl="1"/>
            <a:r>
              <a:rPr lang="cs-CZ" b="1" dirty="0">
                <a:latin typeface="Arial" charset="0"/>
                <a:cs typeface="Arial" charset="0"/>
              </a:rPr>
              <a:t>Jak uspokojujeme potřeby zájmových skupin</a:t>
            </a:r>
          </a:p>
          <a:p>
            <a:pPr lvl="1"/>
            <a:r>
              <a:rPr lang="cs-CZ" b="1" dirty="0">
                <a:latin typeface="Arial" charset="0"/>
                <a:cs typeface="Arial" charset="0"/>
              </a:rPr>
              <a:t>Hlavní výrobky apod.</a:t>
            </a:r>
          </a:p>
          <a:p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4 podmínky formulace poslání</a:t>
            </a:r>
          </a:p>
          <a:p>
            <a:pPr lvl="1"/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Tržní orientace </a:t>
            </a:r>
            <a:r>
              <a:rPr lang="cs-CZ" b="1" dirty="0">
                <a:latin typeface="Arial" charset="0"/>
                <a:cs typeface="Arial" charset="0"/>
              </a:rPr>
              <a:t>– trh na kterém budu působit</a:t>
            </a:r>
          </a:p>
          <a:p>
            <a:pPr lvl="1"/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Realizovatelnost</a:t>
            </a:r>
            <a:r>
              <a:rPr lang="cs-CZ" b="1" dirty="0">
                <a:latin typeface="Arial" charset="0"/>
                <a:cs typeface="Arial" charset="0"/>
              </a:rPr>
              <a:t> – optimální vymezení předmětu činnosti (špička, průměr)</a:t>
            </a:r>
          </a:p>
          <a:p>
            <a:pPr lvl="1"/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Motivace </a:t>
            </a:r>
            <a:r>
              <a:rPr lang="cs-CZ" b="1" dirty="0">
                <a:latin typeface="Arial" charset="0"/>
                <a:cs typeface="Arial" charset="0"/>
              </a:rPr>
              <a:t>– růst pocitu sounáležitosti</a:t>
            </a:r>
          </a:p>
          <a:p>
            <a:pPr lvl="1"/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Specifikace</a:t>
            </a:r>
            <a:r>
              <a:rPr lang="cs-CZ" b="1" dirty="0">
                <a:latin typeface="Arial" charset="0"/>
                <a:cs typeface="Arial" charset="0"/>
              </a:rPr>
              <a:t> – hodnotový systém podniku k zákazníkům, dodavatelům apod.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9326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773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Znaky poslání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754" y="1523895"/>
            <a:ext cx="9953469" cy="519758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Dobré poslání</a:t>
            </a:r>
          </a:p>
          <a:p>
            <a:pPr>
              <a:defRPr/>
            </a:pPr>
            <a:r>
              <a:rPr lang="cs-CZ" sz="2400" b="1" dirty="0"/>
              <a:t>Soustředěno na omezený počet cílů</a:t>
            </a:r>
          </a:p>
          <a:p>
            <a:pPr>
              <a:defRPr/>
            </a:pPr>
            <a:r>
              <a:rPr lang="cs-CZ" sz="2400" b="1" dirty="0"/>
              <a:t>Zdůrazňuje hlavní hodnoty, které firma ctí</a:t>
            </a:r>
          </a:p>
          <a:p>
            <a:pPr>
              <a:defRPr/>
            </a:pPr>
            <a:r>
              <a:rPr lang="cs-CZ" sz="2400" b="1" dirty="0"/>
              <a:t>Vymezuje pole působnosti – odvětví, produkt zákazníka, geografickou oblast, apod.</a:t>
            </a:r>
          </a:p>
          <a:p>
            <a:pPr marL="0" indent="0">
              <a:buNone/>
              <a:defRPr/>
            </a:pPr>
            <a:endParaRPr lang="cs-CZ" sz="2400" b="1" dirty="0"/>
          </a:p>
          <a:p>
            <a:pPr marL="0" indent="0"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Špatné poslání</a:t>
            </a:r>
          </a:p>
          <a:p>
            <a:pPr>
              <a:defRPr/>
            </a:pPr>
            <a:r>
              <a:rPr lang="cs-CZ" sz="2400" b="1" dirty="0"/>
              <a:t>Je fikcí – nikdo se jím neřídí</a:t>
            </a:r>
          </a:p>
          <a:p>
            <a:pPr>
              <a:defRPr/>
            </a:pPr>
            <a:r>
              <a:rPr lang="cs-CZ" sz="2400" b="1" dirty="0"/>
              <a:t>Existuje rozpor mezi tím co je psáno a každodenní praxí</a:t>
            </a:r>
          </a:p>
          <a:p>
            <a:pPr>
              <a:defRPr/>
            </a:pPr>
            <a:r>
              <a:rPr lang="cs-CZ" sz="2400" b="1" dirty="0"/>
              <a:t>Je napsáno jen formálně – vyhovět požadavkům zájmových skupin např.</a:t>
            </a:r>
          </a:p>
          <a:p>
            <a:pPr lvl="1">
              <a:defRPr/>
            </a:pPr>
            <a:r>
              <a:rPr lang="cs-CZ" b="1" dirty="0"/>
              <a:t>„Dáváme svým zákazníkům to, co žádají, neustále a vždy včas“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2827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773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Poslání a vize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754" y="1523895"/>
            <a:ext cx="10979046" cy="519758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tabLst>
                <a:tab pos="268288" algn="l"/>
                <a:tab pos="457200" algn="l"/>
              </a:tabLst>
            </a:pPr>
            <a:r>
              <a:rPr lang="cs-CZ" sz="2400" dirty="0">
                <a:solidFill>
                  <a:schemeClr val="bg1"/>
                </a:solidFill>
                <a:cs typeface="Arial" charset="0"/>
              </a:rPr>
              <a:t>Změna poslání</a:t>
            </a:r>
          </a:p>
          <a:p>
            <a:pPr>
              <a:buFontTx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cs typeface="Arial" charset="0"/>
              </a:rPr>
              <a:t> Jak se společnost mění a rozvíjí, potřebuje nové, přiměřenější</a:t>
            </a:r>
          </a:p>
          <a:p>
            <a:pPr>
              <a:tabLst>
                <a:tab pos="268288" algn="l"/>
                <a:tab pos="457200" algn="l"/>
              </a:tabLst>
            </a:pPr>
            <a:r>
              <a:rPr lang="cs-CZ" sz="2400" dirty="0">
                <a:cs typeface="Arial" charset="0"/>
              </a:rPr>
              <a:t>  poslání, které zohlední jeho současné problémy a příležitosti.</a:t>
            </a:r>
          </a:p>
          <a:p>
            <a:pPr>
              <a:tabLst>
                <a:tab pos="268288" algn="l"/>
                <a:tab pos="457200" algn="l"/>
              </a:tabLst>
            </a:pPr>
            <a:r>
              <a:rPr lang="cs-CZ" sz="2400" dirty="0">
                <a:solidFill>
                  <a:schemeClr val="bg1"/>
                </a:solidFill>
                <a:cs typeface="Arial" charset="0"/>
              </a:rPr>
              <a:t>Poslání jako dokument</a:t>
            </a:r>
          </a:p>
          <a:p>
            <a:pPr>
              <a:buFontTx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cs typeface="Arial" charset="0"/>
              </a:rPr>
              <a:t> Mělo by být stručné, aby si ho příjemci zapamatovali.</a:t>
            </a:r>
          </a:p>
          <a:p>
            <a:pPr>
              <a:buFontTx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cs typeface="Arial" charset="0"/>
              </a:rPr>
              <a:t> Jednoduchá, stručná terminologie, jasné a zřetelné oslovení.</a:t>
            </a:r>
          </a:p>
          <a:p>
            <a:pPr>
              <a:tabLst>
                <a:tab pos="268288" algn="l"/>
                <a:tab pos="457200" algn="l"/>
              </a:tabLst>
            </a:pPr>
            <a:r>
              <a:rPr lang="cs-CZ" sz="2400" dirty="0">
                <a:solidFill>
                  <a:schemeClr val="bg1"/>
                </a:solidFill>
                <a:cs typeface="Arial" charset="0"/>
              </a:rPr>
              <a:t>Vztah vize a poslání</a:t>
            </a:r>
          </a:p>
          <a:p>
            <a:pPr>
              <a:buFontTx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cs typeface="Arial" charset="0"/>
              </a:rPr>
              <a:t> Vize je hvězda, která osvětluje budoucnost společnosti. </a:t>
            </a:r>
          </a:p>
          <a:p>
            <a:pPr>
              <a:buFontTx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cs typeface="Arial" charset="0"/>
              </a:rPr>
              <a:t> Vize je částečně racionální a částečně emocionální. </a:t>
            </a:r>
          </a:p>
          <a:p>
            <a:pPr>
              <a:buFontTx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cs typeface="Arial" charset="0"/>
              </a:rPr>
              <a:t> Poslání je soustředěno na současnost. Nemůže existovat bez   vize, tak jako vize nemůže existovat bez poslání.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8897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773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Obsah poslání </a:t>
            </a:r>
            <a:r>
              <a:rPr lang="cs-CZ" sz="3200" dirty="0">
                <a:solidFill>
                  <a:srgbClr val="008080"/>
                </a:solidFill>
                <a:latin typeface="Arial" charset="0"/>
              </a:rPr>
              <a:t>9 možných prvků </a:t>
            </a:r>
            <a:r>
              <a:rPr lang="cs-CZ" sz="1800" dirty="0">
                <a:latin typeface="Arial" charset="0"/>
              </a:rPr>
              <a:t>(David, 2013)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794" y="1267135"/>
            <a:ext cx="11542426" cy="533410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sz="2400" dirty="0">
                <a:latin typeface="Arial" charset="0"/>
                <a:cs typeface="Arial" charset="0"/>
              </a:rPr>
              <a:t>1</a:t>
            </a:r>
            <a:r>
              <a:rPr lang="cs-CZ" sz="2400" b="1" dirty="0">
                <a:latin typeface="Arial" charset="0"/>
                <a:cs typeface="Arial" charset="0"/>
              </a:rPr>
              <a:t>. Zákazníci</a:t>
            </a:r>
            <a:r>
              <a:rPr lang="cs-CZ" sz="2400" dirty="0">
                <a:latin typeface="Arial" charset="0"/>
                <a:cs typeface="Arial" charset="0"/>
              </a:rPr>
              <a:t>. Kdo jsou zákazníci podniku?</a:t>
            </a:r>
          </a:p>
          <a:p>
            <a:pPr marL="0" indent="0">
              <a:buFontTx/>
              <a:buNone/>
            </a:pPr>
            <a:r>
              <a:rPr lang="cs-CZ" sz="2400" dirty="0">
                <a:latin typeface="Arial" charset="0"/>
                <a:cs typeface="Arial" charset="0"/>
              </a:rPr>
              <a:t>2. </a:t>
            </a:r>
            <a:r>
              <a:rPr lang="cs-CZ" sz="2400" b="1" dirty="0">
                <a:latin typeface="Arial" charset="0"/>
                <a:cs typeface="Arial" charset="0"/>
              </a:rPr>
              <a:t>Výrobek nebo služba</a:t>
            </a:r>
            <a:r>
              <a:rPr lang="cs-CZ" sz="2400" dirty="0">
                <a:latin typeface="Arial" charset="0"/>
                <a:cs typeface="Arial" charset="0"/>
              </a:rPr>
              <a:t>. Jaké jsou nosné výrobky/služby podniku?</a:t>
            </a:r>
          </a:p>
          <a:p>
            <a:pPr marL="0" indent="0">
              <a:buFontTx/>
              <a:buNone/>
            </a:pPr>
            <a:r>
              <a:rPr lang="pl-PL" sz="2400" dirty="0">
                <a:latin typeface="Arial" charset="0"/>
                <a:cs typeface="Arial" charset="0"/>
              </a:rPr>
              <a:t>3. </a:t>
            </a:r>
            <a:r>
              <a:rPr lang="pl-PL" sz="2400" b="1" dirty="0">
                <a:latin typeface="Arial" charset="0"/>
                <a:cs typeface="Arial" charset="0"/>
              </a:rPr>
              <a:t>Trh. </a:t>
            </a:r>
            <a:r>
              <a:rPr lang="pl-PL" sz="2400" dirty="0">
                <a:latin typeface="Arial" charset="0"/>
                <a:cs typeface="Arial" charset="0"/>
              </a:rPr>
              <a:t>Na jakém trhu podnik soutěží?</a:t>
            </a:r>
          </a:p>
          <a:p>
            <a:pPr marL="0" indent="0">
              <a:buFontTx/>
              <a:buNone/>
            </a:pPr>
            <a:r>
              <a:rPr lang="pl-PL" sz="2400" dirty="0">
                <a:latin typeface="Arial" charset="0"/>
                <a:cs typeface="Arial" charset="0"/>
              </a:rPr>
              <a:t>4. </a:t>
            </a:r>
            <a:r>
              <a:rPr lang="pl-PL" sz="2400" b="1" dirty="0">
                <a:latin typeface="Arial" charset="0"/>
                <a:cs typeface="Arial" charset="0"/>
              </a:rPr>
              <a:t>Technologie</a:t>
            </a:r>
            <a:r>
              <a:rPr lang="pl-PL" sz="2400" dirty="0">
                <a:latin typeface="Arial" charset="0"/>
                <a:cs typeface="Arial" charset="0"/>
              </a:rPr>
              <a:t>. Je technologie středem zájmu podniku?</a:t>
            </a:r>
          </a:p>
          <a:p>
            <a:pPr marL="0" indent="0">
              <a:buFontTx/>
              <a:buNone/>
            </a:pPr>
            <a:r>
              <a:rPr lang="cs-CZ" sz="2400" dirty="0">
                <a:latin typeface="Arial" charset="0"/>
                <a:cs typeface="Arial" charset="0"/>
              </a:rPr>
              <a:t>5. </a:t>
            </a:r>
            <a:r>
              <a:rPr lang="cs-CZ" sz="2400" b="1" dirty="0">
                <a:latin typeface="Arial" charset="0"/>
                <a:cs typeface="Arial" charset="0"/>
              </a:rPr>
              <a:t>Zájem o přežití, růst a ziskovost</a:t>
            </a:r>
            <a:r>
              <a:rPr lang="cs-CZ" sz="2400" dirty="0">
                <a:latin typeface="Arial" charset="0"/>
                <a:cs typeface="Arial" charset="0"/>
              </a:rPr>
              <a:t>. Má podnik definované ekonomické cíle?</a:t>
            </a:r>
          </a:p>
          <a:p>
            <a:pPr marL="0" indent="0">
              <a:buFontTx/>
              <a:buNone/>
            </a:pPr>
            <a:r>
              <a:rPr lang="cs-CZ" sz="2400" dirty="0">
                <a:latin typeface="Arial" charset="0"/>
                <a:cs typeface="Arial" charset="0"/>
              </a:rPr>
              <a:t>6. </a:t>
            </a:r>
            <a:r>
              <a:rPr lang="cs-CZ" sz="2400" b="1" dirty="0">
                <a:latin typeface="Arial" charset="0"/>
                <a:cs typeface="Arial" charset="0"/>
              </a:rPr>
              <a:t>Filosofie</a:t>
            </a:r>
            <a:r>
              <a:rPr lang="cs-CZ" sz="2400" dirty="0">
                <a:latin typeface="Arial" charset="0"/>
                <a:cs typeface="Arial" charset="0"/>
              </a:rPr>
              <a:t>. Jaké jsou základní hodnoty, aspirace a filosofické priority podniku?</a:t>
            </a:r>
          </a:p>
          <a:p>
            <a:pPr marL="0" indent="0">
              <a:buFontTx/>
              <a:buNone/>
            </a:pPr>
            <a:r>
              <a:rPr lang="cs-CZ" sz="2400" dirty="0">
                <a:latin typeface="Arial" charset="0"/>
                <a:cs typeface="Arial" charset="0"/>
              </a:rPr>
              <a:t>7. </a:t>
            </a:r>
            <a:r>
              <a:rPr lang="cs-CZ" sz="2400" b="1" dirty="0" err="1">
                <a:latin typeface="Arial" charset="0"/>
                <a:cs typeface="Arial" charset="0"/>
              </a:rPr>
              <a:t>Sebekoncepce</a:t>
            </a:r>
            <a:r>
              <a:rPr lang="cs-CZ" sz="2400" dirty="0">
                <a:latin typeface="Arial" charset="0"/>
                <a:cs typeface="Arial" charset="0"/>
              </a:rPr>
              <a:t>. Čím se podnik výrazně liší od jiných, v čem je jeho konkurenční výhoda?</a:t>
            </a:r>
          </a:p>
          <a:p>
            <a:pPr marL="0" indent="0">
              <a:buFontTx/>
              <a:buNone/>
            </a:pPr>
            <a:r>
              <a:rPr lang="cs-CZ" sz="2400" dirty="0">
                <a:latin typeface="Arial" charset="0"/>
                <a:cs typeface="Arial" charset="0"/>
              </a:rPr>
              <a:t>8. </a:t>
            </a:r>
            <a:r>
              <a:rPr lang="cs-CZ" sz="2400" b="1" dirty="0">
                <a:latin typeface="Arial" charset="0"/>
                <a:cs typeface="Arial" charset="0"/>
              </a:rPr>
              <a:t>Vztah k veřejnosti</a:t>
            </a:r>
            <a:r>
              <a:rPr lang="cs-CZ" sz="2400" dirty="0">
                <a:latin typeface="Arial" charset="0"/>
                <a:cs typeface="Arial" charset="0"/>
              </a:rPr>
              <a:t>. Zohledňuje podnik zájmy společnosti/komunity, ochranu životního</a:t>
            </a:r>
          </a:p>
          <a:p>
            <a:pPr marL="0" indent="0">
              <a:buFontTx/>
              <a:buNone/>
            </a:pPr>
            <a:r>
              <a:rPr lang="cs-CZ" sz="2400" dirty="0">
                <a:latin typeface="Arial" charset="0"/>
                <a:cs typeface="Arial" charset="0"/>
              </a:rPr>
              <a:t>prostředí?</a:t>
            </a:r>
          </a:p>
          <a:p>
            <a:pPr marL="0" indent="0">
              <a:buFontTx/>
              <a:buNone/>
            </a:pPr>
            <a:r>
              <a:rPr lang="cs-CZ" sz="2400" dirty="0">
                <a:latin typeface="Arial" charset="0"/>
                <a:cs typeface="Arial" charset="0"/>
              </a:rPr>
              <a:t>9. </a:t>
            </a:r>
            <a:r>
              <a:rPr lang="cs-CZ" sz="2400" b="1" dirty="0">
                <a:latin typeface="Arial" charset="0"/>
                <a:cs typeface="Arial" charset="0"/>
              </a:rPr>
              <a:t>Vztah k zaměstnancům</a:t>
            </a:r>
            <a:r>
              <a:rPr lang="cs-CZ" sz="2400" dirty="0">
                <a:latin typeface="Arial" charset="0"/>
                <a:cs typeface="Arial" charset="0"/>
              </a:rPr>
              <a:t>. Jsou zaměstnanci považováni za hodnotný zdroj podniku?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5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28808" y="2135217"/>
            <a:ext cx="4573076" cy="30368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Strategický záměr, vize a poslání obchodních společností</a:t>
            </a:r>
          </a:p>
          <a:p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876494" y="1655531"/>
            <a:ext cx="5363415" cy="43457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latin typeface="Arial" charset="0"/>
                <a:cs typeface="Arial" charset="0"/>
              </a:rPr>
              <a:t>Obchodní společnosti (podniky) v tržní ekonomice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latin typeface="Arial" charset="0"/>
                <a:cs typeface="Arial" charset="0"/>
              </a:rPr>
              <a:t>Životní cyklus obchodní společnosti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latin typeface="Arial" charset="0"/>
                <a:cs typeface="Arial" charset="0"/>
              </a:rPr>
              <a:t>Strategické zaměření obchodní společnosti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latin typeface="Arial" charset="0"/>
                <a:cs typeface="Arial" charset="0"/>
              </a:rPr>
              <a:t>Vize společnosti (podniku)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latin typeface="Arial" charset="0"/>
                <a:cs typeface="Arial" charset="0"/>
              </a:rPr>
              <a:t>Poslání společnosti (podniku)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latin typeface="Arial" charset="0"/>
                <a:cs typeface="Arial" charset="0"/>
              </a:rPr>
              <a:t>Cíle společnosti (podniku)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latin typeface="Arial" charset="0"/>
                <a:cs typeface="Arial" charset="0"/>
              </a:rPr>
              <a:t>Analýza zájmových skupin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84212" y="4021689"/>
            <a:ext cx="36038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dirty="0">
              <a:solidFill>
                <a:schemeClr val="bg1"/>
              </a:solidFill>
            </a:endParaRPr>
          </a:p>
          <a:p>
            <a:endParaRPr lang="cs-CZ" sz="3200" dirty="0">
              <a:solidFill>
                <a:schemeClr val="bg1"/>
              </a:solidFill>
            </a:endParaRPr>
          </a:p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773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Příklady poslání (1-9)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960" y="1848642"/>
            <a:ext cx="10073390" cy="453405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Zákazníci: </a:t>
            </a:r>
            <a:r>
              <a:rPr lang="cs-CZ" sz="2400" b="1" dirty="0">
                <a:latin typeface="Arial" charset="0"/>
                <a:cs typeface="Arial" charset="0"/>
              </a:rPr>
              <a:t>Základem našeho podnikání je odpovědný vztah k lékařům, sestrám, pacientům, matkám a všem ostatním, kteří užívají naše výrobky a služby. </a:t>
            </a:r>
            <a:r>
              <a:rPr lang="cs-CZ" sz="2400" b="1" i="1" dirty="0">
                <a:solidFill>
                  <a:srgbClr val="0000CC"/>
                </a:solidFill>
                <a:latin typeface="Arial" charset="0"/>
                <a:cs typeface="Arial" charset="0"/>
              </a:rPr>
              <a:t>(Johnson &amp; Johnson)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Výrobek/služba: </a:t>
            </a:r>
            <a:r>
              <a:rPr lang="cs-CZ" sz="2400" b="1" dirty="0">
                <a:latin typeface="Arial" charset="0"/>
                <a:cs typeface="Arial" charset="0"/>
              </a:rPr>
              <a:t>Standard </a:t>
            </a:r>
            <a:r>
              <a:rPr lang="cs-CZ" sz="2400" b="1" dirty="0" err="1">
                <a:latin typeface="Arial" charset="0"/>
                <a:cs typeface="Arial" charset="0"/>
              </a:rPr>
              <a:t>Oil</a:t>
            </a:r>
            <a:r>
              <a:rPr lang="cs-CZ" sz="2400" b="1" dirty="0">
                <a:latin typeface="Arial" charset="0"/>
                <a:cs typeface="Arial" charset="0"/>
              </a:rPr>
              <a:t> </a:t>
            </a:r>
            <a:r>
              <a:rPr lang="cs-CZ" sz="2400" b="1" dirty="0" err="1">
                <a:latin typeface="Arial" charset="0"/>
                <a:cs typeface="Arial" charset="0"/>
              </a:rPr>
              <a:t>Company</a:t>
            </a:r>
            <a:r>
              <a:rPr lang="cs-CZ" sz="2400" b="1" dirty="0">
                <a:latin typeface="Arial" charset="0"/>
                <a:cs typeface="Arial" charset="0"/>
              </a:rPr>
              <a:t> podniká v oblasti vyhledávání ložisek a těžby ropy a zemního plynu, výroby vysoce kvalitních pro společnost užitečných produktů z těchto surovin, distribuce a prodeje těchto produktů včetně poskytování relevantních služeb veřejnosti za </a:t>
            </a:r>
            <a:r>
              <a:rPr lang="en-US" sz="2400" b="1" dirty="0" err="1">
                <a:latin typeface="Arial" charset="0"/>
                <a:cs typeface="Arial" charset="0"/>
              </a:rPr>
              <a:t>přijatelnou</a:t>
            </a:r>
            <a:r>
              <a:rPr lang="en-US" sz="2400" b="1" dirty="0"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latin typeface="Arial" charset="0"/>
                <a:cs typeface="Arial" charset="0"/>
              </a:rPr>
              <a:t>cenu</a:t>
            </a:r>
            <a:r>
              <a:rPr lang="en-US" sz="2400" b="1" dirty="0">
                <a:latin typeface="Arial" charset="0"/>
                <a:cs typeface="Arial" charset="0"/>
              </a:rPr>
              <a:t>. </a:t>
            </a:r>
            <a:r>
              <a:rPr lang="en-US" sz="2400" b="1" i="1" dirty="0">
                <a:solidFill>
                  <a:srgbClr val="0000CC"/>
                </a:solidFill>
                <a:latin typeface="Arial" charset="0"/>
                <a:cs typeface="Arial" charset="0"/>
              </a:rPr>
              <a:t>(Standard Oil Company)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Trh: </a:t>
            </a:r>
            <a:r>
              <a:rPr lang="cs-CZ" sz="2400" b="1" dirty="0">
                <a:latin typeface="Arial" charset="0"/>
                <a:cs typeface="Arial" charset="0"/>
              </a:rPr>
              <a:t>Chceme být úspěšní na světových trzích. </a:t>
            </a:r>
            <a:r>
              <a:rPr lang="cs-CZ" sz="2400" b="1" i="1" dirty="0">
                <a:solidFill>
                  <a:srgbClr val="0000CC"/>
                </a:solidFill>
                <a:latin typeface="Arial" charset="0"/>
                <a:cs typeface="Arial" charset="0"/>
              </a:rPr>
              <a:t>(</a:t>
            </a:r>
            <a:r>
              <a:rPr lang="cs-CZ" sz="2400" b="1" i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Corning</a:t>
            </a:r>
            <a:r>
              <a:rPr lang="cs-CZ" sz="2400" b="1" i="1" dirty="0">
                <a:solidFill>
                  <a:srgbClr val="0000CC"/>
                </a:solidFill>
                <a:latin typeface="Arial" charset="0"/>
                <a:cs typeface="Arial" charset="0"/>
              </a:rPr>
              <a:t> </a:t>
            </a:r>
            <a:r>
              <a:rPr lang="cs-CZ" sz="2400" b="1" i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Glass</a:t>
            </a:r>
            <a:r>
              <a:rPr lang="cs-CZ" sz="2400" b="1" i="1" dirty="0">
                <a:solidFill>
                  <a:srgbClr val="0000CC"/>
                </a:solidFill>
                <a:latin typeface="Arial" charset="0"/>
                <a:cs typeface="Arial" charset="0"/>
              </a:rPr>
              <a:t> Works)</a:t>
            </a:r>
            <a:endParaRPr lang="cs-CZ" sz="2400" b="1" dirty="0">
              <a:solidFill>
                <a:srgbClr val="0000CC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30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4535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773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Příklady poslání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960" y="1848642"/>
            <a:ext cx="10073390" cy="453405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457200" indent="-457200" algn="just">
              <a:buFont typeface="Times New Roman" pitchFamily="18" charset="0"/>
              <a:buAutoNum type="arabicPeriod" startAt="4"/>
            </a:pPr>
            <a:r>
              <a:rPr lang="cs-CZ" sz="24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Technologie: </a:t>
            </a:r>
            <a:r>
              <a:rPr lang="cs-CZ" sz="2400" b="1" dirty="0" err="1">
                <a:latin typeface="Arial" charset="0"/>
                <a:cs typeface="Arial" charset="0"/>
              </a:rPr>
              <a:t>Control</a:t>
            </a:r>
            <a:r>
              <a:rPr lang="cs-CZ" sz="2400" b="1" dirty="0">
                <a:latin typeface="Arial" charset="0"/>
                <a:cs typeface="Arial" charset="0"/>
              </a:rPr>
              <a:t> Data podniká v oblasti využití mikroelektroniky a </a:t>
            </a:r>
            <a:r>
              <a:rPr lang="en-US" sz="2400" b="1" dirty="0" err="1">
                <a:latin typeface="Arial" charset="0"/>
                <a:cs typeface="Arial" charset="0"/>
              </a:rPr>
              <a:t>počítačových</a:t>
            </a:r>
            <a:r>
              <a:rPr lang="en-US" sz="2400" b="1" dirty="0"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latin typeface="Arial" charset="0"/>
                <a:cs typeface="Arial" charset="0"/>
              </a:rPr>
              <a:t>technologií</a:t>
            </a:r>
            <a:r>
              <a:rPr lang="en-US" sz="2400" b="1" dirty="0"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latin typeface="Arial" charset="0"/>
                <a:cs typeface="Arial" charset="0"/>
              </a:rPr>
              <a:t>ve</a:t>
            </a:r>
            <a:r>
              <a:rPr lang="en-US" sz="2400" b="1" dirty="0"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latin typeface="Arial" charset="0"/>
                <a:cs typeface="Arial" charset="0"/>
              </a:rPr>
              <a:t>dvou</a:t>
            </a:r>
            <a:r>
              <a:rPr lang="en-US" sz="2400" b="1" dirty="0"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latin typeface="Arial" charset="0"/>
                <a:cs typeface="Arial" charset="0"/>
              </a:rPr>
              <a:t>oblastech</a:t>
            </a:r>
            <a:r>
              <a:rPr lang="en-US" sz="2400" b="1" dirty="0">
                <a:latin typeface="Arial" charset="0"/>
                <a:cs typeface="Arial" charset="0"/>
              </a:rPr>
              <a:t>: </a:t>
            </a:r>
            <a:r>
              <a:rPr lang="en-US" sz="2400" b="1" dirty="0" err="1">
                <a:latin typeface="Arial" charset="0"/>
                <a:cs typeface="Arial" charset="0"/>
              </a:rPr>
              <a:t>počítačový</a:t>
            </a:r>
            <a:r>
              <a:rPr lang="en-US" sz="2400" b="1" dirty="0">
                <a:latin typeface="Arial" charset="0"/>
                <a:cs typeface="Arial" charset="0"/>
              </a:rPr>
              <a:t> hardware a</a:t>
            </a:r>
            <a:r>
              <a:rPr lang="cs-CZ" sz="2400" b="1" dirty="0">
                <a:latin typeface="Arial" charset="0"/>
                <a:cs typeface="Arial" charset="0"/>
              </a:rPr>
              <a:t> služby na podporu využívání počítačů, zahrnující informace, vzdělávání a finance. </a:t>
            </a:r>
            <a:r>
              <a:rPr lang="cs-CZ" sz="2400" i="1" dirty="0">
                <a:solidFill>
                  <a:srgbClr val="0000CC"/>
                </a:solidFill>
                <a:latin typeface="Arial" charset="0"/>
                <a:cs typeface="Arial" charset="0"/>
              </a:rPr>
              <a:t>(</a:t>
            </a:r>
            <a:r>
              <a:rPr lang="cs-CZ" sz="2400" i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Control</a:t>
            </a:r>
            <a:r>
              <a:rPr lang="cs-CZ" sz="2400" i="1" dirty="0">
                <a:solidFill>
                  <a:srgbClr val="0000CC"/>
                </a:solidFill>
                <a:latin typeface="Arial" charset="0"/>
                <a:cs typeface="Arial" charset="0"/>
              </a:rPr>
              <a:t> Data)</a:t>
            </a:r>
          </a:p>
          <a:p>
            <a:pPr marL="457200" indent="-457200" algn="just">
              <a:buFont typeface="Times New Roman" pitchFamily="18" charset="0"/>
              <a:buAutoNum type="arabicPeriod" startAt="4"/>
            </a:pPr>
            <a:r>
              <a:rPr lang="cs-CZ" sz="24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Zájem o přežití, růst a profitabilitu: </a:t>
            </a:r>
            <a:r>
              <a:rPr lang="cs-CZ" sz="2400" b="1" dirty="0">
                <a:latin typeface="Arial" charset="0"/>
                <a:cs typeface="Arial" charset="0"/>
              </a:rPr>
              <a:t>Podnik bude své operace provádět rozvážně a zajišťovat jimi zisk a růst, který povede k trvalému úspěchu podniku. </a:t>
            </a:r>
            <a:r>
              <a:rPr lang="cs-CZ" sz="2400" i="1" dirty="0">
                <a:solidFill>
                  <a:srgbClr val="0000CC"/>
                </a:solidFill>
                <a:latin typeface="Arial" charset="0"/>
                <a:cs typeface="Arial" charset="0"/>
              </a:rPr>
              <a:t>(</a:t>
            </a:r>
            <a:r>
              <a:rPr lang="cs-CZ" sz="2400" i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Hoover</a:t>
            </a:r>
            <a:r>
              <a:rPr lang="cs-CZ" sz="2400" i="1" dirty="0">
                <a:solidFill>
                  <a:srgbClr val="0000CC"/>
                </a:solidFill>
                <a:latin typeface="Arial" charset="0"/>
                <a:cs typeface="Arial" charset="0"/>
              </a:rPr>
              <a:t> Universal)</a:t>
            </a:r>
          </a:p>
          <a:p>
            <a:pPr marL="457200" indent="-457200">
              <a:buFont typeface="Times New Roman" pitchFamily="18" charset="0"/>
              <a:buAutoNum type="arabicPeriod" startAt="4"/>
            </a:pPr>
            <a:r>
              <a:rPr lang="cs-CZ" sz="24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Filosofie: </a:t>
            </a:r>
            <a:r>
              <a:rPr lang="cs-CZ" sz="2400" b="1" dirty="0">
                <a:latin typeface="Arial" charset="0"/>
                <a:cs typeface="Arial" charset="0"/>
              </a:rPr>
              <a:t>Jsme přesvědčeni, že nejvznešenějším úkolem civilizace je rozvoj člověka a že nezávislost je nejdůležitějším předpokladem pro zajištění osobního růstu člověka. </a:t>
            </a:r>
            <a:r>
              <a:rPr lang="cs-CZ" sz="2400" i="1" dirty="0">
                <a:solidFill>
                  <a:srgbClr val="0000CC"/>
                </a:solidFill>
                <a:latin typeface="Arial" charset="0"/>
                <a:cs typeface="Arial" charset="0"/>
              </a:rPr>
              <a:t>(Sun </a:t>
            </a:r>
            <a:r>
              <a:rPr lang="cs-CZ" sz="2400" i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Company</a:t>
            </a:r>
            <a:r>
              <a:rPr lang="cs-CZ" sz="2400" i="1" dirty="0">
                <a:solidFill>
                  <a:srgbClr val="0000CC"/>
                </a:solidFill>
                <a:latin typeface="Arial" charset="0"/>
                <a:cs typeface="Arial" charset="0"/>
              </a:rPr>
              <a:t>)</a:t>
            </a:r>
            <a:endParaRPr lang="cs-CZ" sz="2400" dirty="0">
              <a:solidFill>
                <a:srgbClr val="0000CC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31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6378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773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Příklady poslání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960" y="1848642"/>
            <a:ext cx="10073390" cy="47020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457200" indent="-457200">
              <a:buFont typeface="Times New Roman" pitchFamily="18" charset="0"/>
              <a:buAutoNum type="arabicPeriod" startAt="7"/>
            </a:pPr>
            <a:r>
              <a:rPr lang="cs-CZ" sz="2400" b="1" i="1" dirty="0" err="1">
                <a:solidFill>
                  <a:schemeClr val="bg1"/>
                </a:solidFill>
                <a:latin typeface="Arial" charset="0"/>
                <a:cs typeface="Arial" charset="0"/>
              </a:rPr>
              <a:t>Sebekoncepce</a:t>
            </a:r>
            <a:r>
              <a:rPr lang="cs-CZ" sz="24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: </a:t>
            </a:r>
            <a:r>
              <a:rPr lang="cs-CZ" sz="2400" b="1" dirty="0" err="1">
                <a:latin typeface="Arial" charset="0"/>
                <a:cs typeface="Arial" charset="0"/>
              </a:rPr>
              <a:t>Crown</a:t>
            </a:r>
            <a:r>
              <a:rPr lang="cs-CZ" sz="2400" b="1" dirty="0">
                <a:latin typeface="Arial" charset="0"/>
                <a:cs typeface="Arial" charset="0"/>
              </a:rPr>
              <a:t> </a:t>
            </a:r>
            <a:r>
              <a:rPr lang="cs-CZ" sz="2400" b="1" dirty="0" err="1">
                <a:latin typeface="Arial" charset="0"/>
                <a:cs typeface="Arial" charset="0"/>
              </a:rPr>
              <a:t>Zellerbach</a:t>
            </a:r>
            <a:r>
              <a:rPr lang="cs-CZ" sz="2400" b="1" dirty="0">
                <a:latin typeface="Arial" charset="0"/>
                <a:cs typeface="Arial" charset="0"/>
              </a:rPr>
              <a:t> je pevně rozhodnut přeskočit do 1000 dní své konkurenty uvolněním konstruktivních a tvořivých schopností a energie svých zaměstnanců. </a:t>
            </a:r>
            <a:r>
              <a:rPr lang="cs-CZ" sz="2400" i="1" dirty="0">
                <a:solidFill>
                  <a:schemeClr val="accent2"/>
                </a:solidFill>
                <a:latin typeface="Arial" charset="0"/>
                <a:cs typeface="Arial" charset="0"/>
              </a:rPr>
              <a:t>(</a:t>
            </a:r>
            <a:r>
              <a:rPr lang="cs-CZ" sz="2400" i="1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Crown</a:t>
            </a:r>
            <a:r>
              <a:rPr lang="cs-CZ" sz="2400" i="1" dirty="0">
                <a:solidFill>
                  <a:schemeClr val="accent2"/>
                </a:solidFill>
                <a:latin typeface="Arial" charset="0"/>
                <a:cs typeface="Arial" charset="0"/>
              </a:rPr>
              <a:t> </a:t>
            </a:r>
            <a:r>
              <a:rPr lang="cs-CZ" sz="2400" i="1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Zellerbach</a:t>
            </a:r>
            <a:r>
              <a:rPr lang="cs-CZ" sz="2400" i="1" dirty="0">
                <a:solidFill>
                  <a:schemeClr val="accent2"/>
                </a:solidFill>
                <a:latin typeface="Arial" charset="0"/>
                <a:cs typeface="Arial" charset="0"/>
              </a:rPr>
              <a:t>)</a:t>
            </a:r>
          </a:p>
          <a:p>
            <a:pPr marL="457200" indent="-457200">
              <a:buFont typeface="Times New Roman" pitchFamily="18" charset="0"/>
              <a:buAutoNum type="arabicPeriod" startAt="7"/>
            </a:pPr>
            <a:r>
              <a:rPr lang="cs-CZ" sz="24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Vztah k veřejnosti: </a:t>
            </a:r>
            <a:r>
              <a:rPr lang="cs-CZ" sz="2400" b="1" dirty="0">
                <a:latin typeface="Arial" charset="0"/>
                <a:cs typeface="Arial" charset="0"/>
              </a:rPr>
              <a:t>Podílet se na odpovědnosti světa za ochranu životního prostředí </a:t>
            </a:r>
            <a:r>
              <a:rPr lang="cs-CZ" sz="2400" i="1" dirty="0">
                <a:solidFill>
                  <a:schemeClr val="accent2"/>
                </a:solidFill>
                <a:latin typeface="Arial" charset="0"/>
                <a:cs typeface="Arial" charset="0"/>
              </a:rPr>
              <a:t>(Dow </a:t>
            </a:r>
            <a:r>
              <a:rPr lang="cs-CZ" sz="2400" i="1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Chemicals</a:t>
            </a:r>
            <a:r>
              <a:rPr lang="cs-CZ" sz="2400" i="1" dirty="0">
                <a:solidFill>
                  <a:schemeClr val="accent2"/>
                </a:solidFill>
                <a:latin typeface="Arial" charset="0"/>
                <a:cs typeface="Arial" charset="0"/>
              </a:rPr>
              <a:t>) </a:t>
            </a:r>
          </a:p>
          <a:p>
            <a:pPr marL="457200" indent="-457200">
              <a:buFont typeface="Times New Roman" pitchFamily="18" charset="0"/>
              <a:buAutoNum type="arabicPeriod" startAt="7"/>
            </a:pPr>
            <a:r>
              <a:rPr lang="cs-CZ" sz="24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Vztah k zaměstnancům: </a:t>
            </a:r>
            <a:r>
              <a:rPr lang="cs-CZ" sz="2400" b="1" dirty="0">
                <a:latin typeface="Arial" charset="0"/>
                <a:cs typeface="Arial" charset="0"/>
              </a:rPr>
              <a:t>Poskytováním dobrých pracovních podmínek, perfektního vedení, odměňování na základě dosahovaných výkonů, atraktivní nabídkou výhod, vytvářením příležitostí pro osobní růst a vysokým stupněm zaměstnaneckých jistot zajišťovat nábor, rozvoj, motivaci a udržování loajálních pracovníků s výjimečnými schopnostmi a charakterovými vlastnostmi. </a:t>
            </a:r>
            <a:r>
              <a:rPr lang="cs-CZ" sz="2400" i="1" dirty="0">
                <a:solidFill>
                  <a:schemeClr val="accent2"/>
                </a:solidFill>
                <a:latin typeface="Arial" charset="0"/>
                <a:cs typeface="Arial" charset="0"/>
              </a:rPr>
              <a:t>(</a:t>
            </a:r>
            <a:r>
              <a:rPr lang="cs-CZ" sz="2400" i="1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The</a:t>
            </a:r>
            <a:r>
              <a:rPr lang="cs-CZ" sz="2400" i="1" dirty="0">
                <a:solidFill>
                  <a:schemeClr val="accent2"/>
                </a:solidFill>
                <a:latin typeface="Arial" charset="0"/>
                <a:cs typeface="Arial" charset="0"/>
              </a:rPr>
              <a:t> </a:t>
            </a:r>
            <a:r>
              <a:rPr lang="cs-CZ" sz="2400" i="1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Wachovia</a:t>
            </a:r>
            <a:r>
              <a:rPr lang="cs-CZ" sz="2400" i="1" dirty="0">
                <a:solidFill>
                  <a:schemeClr val="accent2"/>
                </a:solidFill>
                <a:latin typeface="Arial" charset="0"/>
                <a:cs typeface="Arial" charset="0"/>
              </a:rPr>
              <a:t> </a:t>
            </a:r>
            <a:r>
              <a:rPr lang="cs-CZ" sz="2400" i="1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Corporation</a:t>
            </a:r>
            <a:r>
              <a:rPr lang="cs-CZ" sz="2400" i="1" dirty="0">
                <a:solidFill>
                  <a:schemeClr val="accent2"/>
                </a:solidFill>
                <a:latin typeface="Arial" charset="0"/>
                <a:cs typeface="Arial" charset="0"/>
              </a:rPr>
              <a:t>)</a:t>
            </a:r>
            <a:endParaRPr lang="cs-CZ" sz="240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32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8384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202206" y="155574"/>
            <a:ext cx="8540750" cy="4635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Příklady vizí a poslání v maloobchodě</a:t>
            </a:r>
          </a:p>
        </p:txBody>
      </p:sp>
      <p:sp>
        <p:nvSpPr>
          <p:cNvPr id="34821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629587" y="692150"/>
            <a:ext cx="9685988" cy="2376488"/>
          </a:xfrm>
          <a:solidFill>
            <a:schemeClr val="accent6">
              <a:lumMod val="40000"/>
              <a:lumOff val="60000"/>
            </a:schemeClr>
          </a:solidFill>
          <a:ln w="28575">
            <a:solidFill>
              <a:srgbClr val="FFFF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000" b="1" dirty="0">
                <a:solidFill>
                  <a:schemeClr val="bg1"/>
                </a:solidFill>
              </a:rPr>
              <a:t>Příklady vizí: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cs-CZ" sz="2000" b="1" dirty="0"/>
              <a:t>Firma Wall-Mart: vybudovat v každém menším městě USA obchodní dům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cs-CZ" sz="2000" b="1" dirty="0"/>
              <a:t>Firma Mc Donald: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000" b="1" dirty="0"/>
              <a:t>Vize:  rozšířit prodej hamburgerů po celém světě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cs-CZ" sz="2000" b="1" dirty="0"/>
              <a:t>Firma Baťa: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000" b="1" dirty="0"/>
              <a:t>Vize: obouvat celý svět</a:t>
            </a:r>
          </a:p>
        </p:txBody>
      </p:sp>
      <p:sp>
        <p:nvSpPr>
          <p:cNvPr id="34822" name="Rectangle 6"/>
          <p:cNvSpPr>
            <a:spLocks noGrp="1" noRot="1" noChangeArrowheads="1"/>
          </p:cNvSpPr>
          <p:nvPr>
            <p:ph sz="half" idx="2"/>
          </p:nvPr>
        </p:nvSpPr>
        <p:spPr>
          <a:xfrm>
            <a:off x="629587" y="3141664"/>
            <a:ext cx="9685988" cy="3311525"/>
          </a:xfrm>
          <a:solidFill>
            <a:schemeClr val="accent6">
              <a:lumMod val="40000"/>
              <a:lumOff val="60000"/>
            </a:schemeClr>
          </a:solidFill>
          <a:ln w="28575">
            <a:solidFill>
              <a:srgbClr val="FFFF00"/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cs-CZ" sz="2000" b="1" dirty="0">
                <a:solidFill>
                  <a:schemeClr val="bg1"/>
                </a:solidFill>
              </a:rPr>
              <a:t>Příklady poslání: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000" b="1" dirty="0"/>
              <a:t>Širší vymezení: </a:t>
            </a:r>
            <a:r>
              <a:rPr lang="cs-CZ" sz="2000" b="1" u="sng" dirty="0">
                <a:solidFill>
                  <a:schemeClr val="accent2"/>
                </a:solidFill>
              </a:rPr>
              <a:t>širší manévrovací prostor při změnách</a:t>
            </a:r>
            <a:r>
              <a:rPr lang="cs-CZ" sz="2000" b="1" dirty="0">
                <a:solidFill>
                  <a:schemeClr val="accent2"/>
                </a:solidFill>
              </a:rPr>
              <a:t> </a:t>
            </a:r>
            <a:r>
              <a:rPr lang="cs-CZ" sz="2000" b="1" u="sng" dirty="0">
                <a:solidFill>
                  <a:schemeClr val="accent2"/>
                </a:solidFill>
              </a:rPr>
              <a:t>poptávky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cs-CZ" sz="2000" b="1" dirty="0"/>
              <a:t>prodej zboží a služeb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cs-CZ" sz="2000" b="1" dirty="0"/>
              <a:t>prodej zboží denní a občasné poptávky především potravinářského sortimentu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000" b="1" dirty="0"/>
              <a:t>Užší vymezení:</a:t>
            </a:r>
            <a:r>
              <a:rPr lang="cs-CZ" sz="2000" b="1" u="sng" dirty="0"/>
              <a:t> </a:t>
            </a:r>
            <a:r>
              <a:rPr lang="cs-CZ" sz="2000" b="1" u="sng" dirty="0">
                <a:solidFill>
                  <a:schemeClr val="accent2"/>
                </a:solidFill>
              </a:rPr>
              <a:t>je spojeno s větším rizikem, při změnách poptávky</a:t>
            </a:r>
            <a:endParaRPr lang="cs-CZ" sz="2000" b="1" dirty="0">
              <a:solidFill>
                <a:schemeClr val="accent2"/>
              </a:solidFill>
            </a:endParaRPr>
          </a:p>
          <a:p>
            <a:pPr eaLnBrk="1" hangingPunct="1">
              <a:buFont typeface="Arial" charset="0"/>
              <a:buChar char="►"/>
              <a:defRPr/>
            </a:pPr>
            <a:r>
              <a:rPr lang="cs-CZ" sz="2000" b="1" dirty="0"/>
              <a:t>prodej obuvi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cs-CZ" sz="2000" b="1" dirty="0"/>
              <a:t>prodej dámské konfekce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663622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8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1" grpId="0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773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6. Cíle obchodní společnosti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960" y="1848642"/>
            <a:ext cx="11296338" cy="47020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Cíl = čeho chce OS dosáhnout jak v dlouhodobém tak v krátkodobém horizontu; </a:t>
            </a:r>
            <a:r>
              <a:rPr lang="cs-CZ" sz="2400" b="1" dirty="0">
                <a:latin typeface="Arial" charset="0"/>
                <a:cs typeface="Arial" charset="0"/>
              </a:rPr>
              <a:t>jsou v souladu se zaměřením OS a aplikovány do funkcionálních oblastí např.:</a:t>
            </a:r>
          </a:p>
          <a:p>
            <a:r>
              <a:rPr lang="cs-CZ" sz="2400" b="1" dirty="0">
                <a:latin typeface="Arial" charset="0"/>
                <a:cs typeface="Arial" charset="0"/>
              </a:rPr>
              <a:t>Růst, finance, výrobek (služby), marketing, operativa, personalistika, společenská odpovědnost, zabezpečení zdrojů, technologie apod.</a:t>
            </a:r>
          </a:p>
          <a:p>
            <a:r>
              <a:rPr lang="cs-CZ" sz="2400" b="1" dirty="0">
                <a:latin typeface="Arial" charset="0"/>
                <a:cs typeface="Arial" charset="0"/>
              </a:rPr>
              <a:t>Pomáhají definovat místo organizace v jejím prostředí, koordinovat rozhodnutí, stanovují standardy (kritéria) pro hodnocení výkonu organizace a jsou hmatatelnější (konkrétnější) než vize</a:t>
            </a:r>
          </a:p>
          <a:p>
            <a:r>
              <a:rPr lang="cs-CZ" sz="2400" b="1" dirty="0">
                <a:latin typeface="Arial" charset="0"/>
                <a:cs typeface="Arial" charset="0"/>
              </a:rPr>
              <a:t>Z časového horizontu:</a:t>
            </a:r>
          </a:p>
          <a:p>
            <a:pPr lvl="1">
              <a:buFont typeface="Arial" charset="0"/>
              <a:buChar char="•"/>
            </a:pPr>
            <a:r>
              <a:rPr lang="cs-CZ" b="1" dirty="0">
                <a:latin typeface="Arial" charset="0"/>
                <a:cs typeface="Arial" charset="0"/>
              </a:rPr>
              <a:t>Dlouhodobé </a:t>
            </a:r>
          </a:p>
          <a:p>
            <a:pPr lvl="1">
              <a:buFont typeface="Arial" charset="0"/>
              <a:buChar char="•"/>
            </a:pPr>
            <a:r>
              <a:rPr lang="cs-CZ" b="1" dirty="0">
                <a:latin typeface="Arial" charset="0"/>
                <a:cs typeface="Arial" charset="0"/>
              </a:rPr>
              <a:t>Krátkodobé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34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6511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773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Charakter podnikových cílů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960" y="1848642"/>
            <a:ext cx="11296338" cy="500935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sz="2400" dirty="0"/>
              <a:t>Cíle vyjadřují, </a:t>
            </a:r>
            <a:r>
              <a:rPr lang="cs-CZ" sz="2400" b="1" dirty="0"/>
              <a:t>čeho </a:t>
            </a:r>
            <a:r>
              <a:rPr lang="cs-CZ" sz="2400" dirty="0"/>
              <a:t>chce OS dosáhnout, jak v </a:t>
            </a:r>
            <a:r>
              <a:rPr lang="cs-CZ" sz="2400" b="1" dirty="0"/>
              <a:t>dlouhodobém</a:t>
            </a:r>
            <a:r>
              <a:rPr lang="cs-CZ" sz="2400" dirty="0"/>
              <a:t>, tak v </a:t>
            </a:r>
            <a:r>
              <a:rPr lang="cs-CZ" sz="2400" b="1" dirty="0"/>
              <a:t>krátkodobém </a:t>
            </a:r>
            <a:r>
              <a:rPr lang="cs-CZ" sz="2400" dirty="0"/>
              <a:t>horizontu. Jsou v </a:t>
            </a:r>
            <a:r>
              <a:rPr lang="cs-CZ" sz="2400" b="1" dirty="0"/>
              <a:t>souladu se zaměřením OS </a:t>
            </a:r>
            <a:r>
              <a:rPr lang="cs-CZ" sz="2400" dirty="0"/>
              <a:t>a obvykle jsou aplikovány na specifické oblasti, například: </a:t>
            </a:r>
          </a:p>
          <a:p>
            <a:pPr marL="269875" indent="-269875">
              <a:defRPr/>
            </a:pPr>
            <a:r>
              <a:rPr lang="cs-CZ" sz="2400" b="1" dirty="0">
                <a:solidFill>
                  <a:srgbClr val="FF0000"/>
                </a:solidFill>
              </a:rPr>
              <a:t>Růst </a:t>
            </a:r>
            <a:r>
              <a:rPr lang="cs-CZ" sz="2400" b="1" dirty="0"/>
              <a:t>– </a:t>
            </a:r>
            <a:r>
              <a:rPr lang="cs-CZ" sz="2400" dirty="0"/>
              <a:t>např. cílová velikost OS či jejich jednotek </a:t>
            </a:r>
          </a:p>
          <a:p>
            <a:pPr marL="269875" indent="-269875">
              <a:defRPr/>
            </a:pPr>
            <a:r>
              <a:rPr lang="cs-CZ" sz="2400" b="1" dirty="0">
                <a:solidFill>
                  <a:srgbClr val="FF0000"/>
                </a:solidFill>
              </a:rPr>
              <a:t>Finance </a:t>
            </a:r>
            <a:r>
              <a:rPr lang="cs-CZ" sz="2400" b="1" dirty="0"/>
              <a:t>– </a:t>
            </a:r>
            <a:r>
              <a:rPr lang="cs-CZ" sz="2400" dirty="0"/>
              <a:t>zisk, cash-</a:t>
            </a:r>
            <a:r>
              <a:rPr lang="cs-CZ" sz="2400" dirty="0" err="1"/>
              <a:t>flow</a:t>
            </a:r>
            <a:r>
              <a:rPr lang="cs-CZ" sz="2400" dirty="0"/>
              <a:t>, návratnost investic či vloženého kapitálu, atd. </a:t>
            </a:r>
          </a:p>
          <a:p>
            <a:pPr marL="269875" indent="-269875">
              <a:defRPr/>
            </a:pPr>
            <a:r>
              <a:rPr lang="cs-CZ" sz="2400" b="1" dirty="0">
                <a:solidFill>
                  <a:srgbClr val="FF0000"/>
                </a:solidFill>
              </a:rPr>
              <a:t>Výrobek/služba </a:t>
            </a:r>
            <a:r>
              <a:rPr lang="cs-CZ" sz="2400" b="1" dirty="0"/>
              <a:t>– </a:t>
            </a:r>
            <a:r>
              <a:rPr lang="cs-CZ" sz="2400" dirty="0"/>
              <a:t>kvalita, vývoj nových výrobků, inovace </a:t>
            </a:r>
          </a:p>
          <a:p>
            <a:pPr marL="269875" indent="-269875">
              <a:defRPr/>
            </a:pPr>
            <a:r>
              <a:rPr lang="cs-CZ" sz="2400" b="1" dirty="0">
                <a:solidFill>
                  <a:srgbClr val="FF0000"/>
                </a:solidFill>
              </a:rPr>
              <a:t>Marketing</a:t>
            </a:r>
            <a:r>
              <a:rPr lang="cs-CZ" sz="2400" b="1" dirty="0"/>
              <a:t>-</a:t>
            </a:r>
            <a:r>
              <a:rPr lang="cs-CZ" sz="2400" dirty="0"/>
              <a:t>spotřebitelská základna, reklama, odbyt, rozšiřování trhu, pronikání na nové trhy, služby pro zákazníky </a:t>
            </a:r>
          </a:p>
          <a:p>
            <a:pPr marL="269875" indent="-269875">
              <a:defRPr/>
            </a:pPr>
            <a:r>
              <a:rPr lang="cs-CZ" sz="2400" b="1" dirty="0">
                <a:solidFill>
                  <a:srgbClr val="FF0000"/>
                </a:solidFill>
              </a:rPr>
              <a:t>Operativa </a:t>
            </a:r>
            <a:r>
              <a:rPr lang="cs-CZ" sz="2400" b="1" dirty="0"/>
              <a:t>– </a:t>
            </a:r>
            <a:r>
              <a:rPr lang="cs-CZ" sz="2400" dirty="0"/>
              <a:t>řízení osob, kontrola nákladů, výrobní procesy </a:t>
            </a:r>
          </a:p>
          <a:p>
            <a:pPr marL="269875" indent="-269875">
              <a:defRPr/>
            </a:pPr>
            <a:r>
              <a:rPr lang="cs-CZ" sz="2400" b="1" dirty="0">
                <a:solidFill>
                  <a:srgbClr val="FF0000"/>
                </a:solidFill>
              </a:rPr>
              <a:t>Personalistika </a:t>
            </a:r>
            <a:r>
              <a:rPr lang="cs-CZ" sz="2400" b="1" dirty="0"/>
              <a:t>– </a:t>
            </a:r>
            <a:r>
              <a:rPr lang="cs-CZ" sz="2400" dirty="0"/>
              <a:t>plánování lidských zdrojů, fluktuace, rekvalifikace, pracovní vztahy </a:t>
            </a:r>
          </a:p>
          <a:p>
            <a:pPr marL="269875" indent="-269875">
              <a:defRPr/>
            </a:pPr>
            <a:r>
              <a:rPr lang="cs-CZ" sz="2400" b="1" dirty="0">
                <a:solidFill>
                  <a:srgbClr val="FF0000"/>
                </a:solidFill>
              </a:rPr>
              <a:t>Společenská odpovědnost </a:t>
            </a:r>
            <a:r>
              <a:rPr lang="cs-CZ" sz="2400" b="1" dirty="0"/>
              <a:t>– </a:t>
            </a:r>
            <a:r>
              <a:rPr lang="cs-CZ" sz="2400" dirty="0"/>
              <a:t>regulační opatření, kontrola znečištění, vztah k místní komunitě.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35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8493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773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Principy formulace podnikových cílů</a:t>
            </a:r>
            <a:br>
              <a:rPr lang="cs-CZ" sz="3200" b="1" dirty="0">
                <a:solidFill>
                  <a:srgbClr val="008080"/>
                </a:solidFill>
                <a:latin typeface="Arial" charset="0"/>
              </a:rPr>
            </a:br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SMART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960" y="1848642"/>
            <a:ext cx="11476220" cy="487283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2400" b="1" dirty="0">
                <a:latin typeface="Arial" charset="0"/>
                <a:cs typeface="Arial" charset="0"/>
              </a:rPr>
              <a:t>Aby cíle plnily v organizaci poslání musí se vyznačovat vlastnostmi:</a:t>
            </a:r>
          </a:p>
          <a:p>
            <a:pPr lvl="1">
              <a:buFont typeface="Arial" charset="0"/>
              <a:buChar char="•"/>
            </a:pPr>
            <a:r>
              <a:rPr lang="cs-CZ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S</a:t>
            </a:r>
            <a:r>
              <a:rPr lang="cs-CZ" dirty="0" err="1">
                <a:solidFill>
                  <a:srgbClr val="FF0000"/>
                </a:solidFill>
                <a:latin typeface="Arial" charset="0"/>
                <a:cs typeface="Arial" charset="0"/>
              </a:rPr>
              <a:t>pecific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cs-CZ" dirty="0">
                <a:latin typeface="Arial" charset="0"/>
                <a:cs typeface="Arial" charset="0"/>
              </a:rPr>
              <a:t>– </a:t>
            </a:r>
            <a:r>
              <a:rPr lang="cs-CZ" b="1" dirty="0">
                <a:latin typeface="Arial" charset="0"/>
                <a:cs typeface="Arial" charset="0"/>
              </a:rPr>
              <a:t>specifický (v množství, kvalitě a čase), stimulační</a:t>
            </a:r>
          </a:p>
          <a:p>
            <a:pPr lvl="1">
              <a:buFont typeface="Arial" charset="0"/>
              <a:buChar char="•"/>
            </a:pPr>
            <a:r>
              <a:rPr lang="cs-CZ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</a:t>
            </a:r>
            <a:r>
              <a:rPr lang="cs-CZ" dirty="0" err="1">
                <a:solidFill>
                  <a:srgbClr val="FF0000"/>
                </a:solidFill>
                <a:latin typeface="Arial" charset="0"/>
                <a:cs typeface="Arial" charset="0"/>
              </a:rPr>
              <a:t>easurable</a:t>
            </a:r>
            <a:r>
              <a:rPr lang="cs-CZ" dirty="0">
                <a:latin typeface="Arial" charset="0"/>
                <a:cs typeface="Arial" charset="0"/>
              </a:rPr>
              <a:t> – </a:t>
            </a:r>
            <a:r>
              <a:rPr lang="cs-CZ" b="1" dirty="0">
                <a:latin typeface="Arial" charset="0"/>
                <a:cs typeface="Arial" charset="0"/>
              </a:rPr>
              <a:t>měřitelný (má jednotku měření)</a:t>
            </a:r>
          </a:p>
          <a:p>
            <a:pPr lvl="1">
              <a:buFont typeface="Arial" charset="0"/>
              <a:buChar char="•"/>
            </a:pPr>
            <a:r>
              <a:rPr lang="cs-CZ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</a:t>
            </a:r>
            <a:r>
              <a:rPr lang="cs-CZ" dirty="0" err="1">
                <a:solidFill>
                  <a:srgbClr val="FF0000"/>
                </a:solidFill>
                <a:latin typeface="Arial" charset="0"/>
                <a:cs typeface="Arial" charset="0"/>
              </a:rPr>
              <a:t>greed</a:t>
            </a:r>
            <a:r>
              <a:rPr lang="cs-CZ" dirty="0">
                <a:latin typeface="Arial" charset="0"/>
                <a:cs typeface="Arial" charset="0"/>
              </a:rPr>
              <a:t> – </a:t>
            </a:r>
            <a:r>
              <a:rPr lang="cs-CZ" b="1" dirty="0">
                <a:latin typeface="Arial" charset="0"/>
                <a:cs typeface="Arial" charset="0"/>
              </a:rPr>
              <a:t>akceptovaný ( podřízení s ním souhlasí)</a:t>
            </a:r>
          </a:p>
          <a:p>
            <a:pPr lvl="1">
              <a:buFont typeface="Arial" charset="0"/>
              <a:buChar char="•"/>
            </a:pPr>
            <a:r>
              <a:rPr lang="cs-CZ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R</a:t>
            </a:r>
            <a:r>
              <a:rPr lang="cs-CZ" dirty="0" err="1">
                <a:solidFill>
                  <a:srgbClr val="FF0000"/>
                </a:solidFill>
                <a:latin typeface="Arial" charset="0"/>
                <a:cs typeface="Arial" charset="0"/>
              </a:rPr>
              <a:t>ealistic</a:t>
            </a:r>
            <a:r>
              <a:rPr lang="cs-CZ" dirty="0">
                <a:latin typeface="Arial" charset="0"/>
                <a:cs typeface="Arial" charset="0"/>
              </a:rPr>
              <a:t> – </a:t>
            </a:r>
            <a:r>
              <a:rPr lang="cs-CZ" b="1" dirty="0">
                <a:latin typeface="Arial" charset="0"/>
                <a:cs typeface="Arial" charset="0"/>
              </a:rPr>
              <a:t>reálný (musí být dosažitelný)</a:t>
            </a:r>
          </a:p>
          <a:p>
            <a:pPr lvl="1">
              <a:buFont typeface="Arial" charset="0"/>
              <a:buChar char="•"/>
            </a:pPr>
            <a:r>
              <a:rPr lang="cs-CZ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</a:t>
            </a:r>
            <a:r>
              <a:rPr lang="cs-CZ" dirty="0" err="1">
                <a:solidFill>
                  <a:srgbClr val="FF0000"/>
                </a:solidFill>
                <a:latin typeface="Arial" charset="0"/>
                <a:cs typeface="Arial" charset="0"/>
              </a:rPr>
              <a:t>rackable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cs-CZ" dirty="0">
                <a:latin typeface="Arial" charset="0"/>
                <a:cs typeface="Arial" charset="0"/>
              </a:rPr>
              <a:t>– </a:t>
            </a:r>
            <a:r>
              <a:rPr lang="cs-CZ" b="1" dirty="0">
                <a:latin typeface="Arial" charset="0"/>
                <a:cs typeface="Arial" charset="0"/>
              </a:rPr>
              <a:t>sledovatelný (je možno sledovat jeho postupné plnění)</a:t>
            </a:r>
          </a:p>
          <a:p>
            <a:pPr lvl="1">
              <a:buFont typeface="Arial" charset="0"/>
              <a:buChar char="•"/>
            </a:pPr>
            <a:r>
              <a:rPr lang="cs-CZ" dirty="0" err="1">
                <a:solidFill>
                  <a:srgbClr val="FF0000"/>
                </a:solidFill>
                <a:latin typeface="Arial" charset="0"/>
                <a:cs typeface="Arial" charset="0"/>
              </a:rPr>
              <a:t>Environmental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cs-CZ" dirty="0">
                <a:latin typeface="Arial" charset="0"/>
                <a:cs typeface="Arial" charset="0"/>
              </a:rPr>
              <a:t>– </a:t>
            </a:r>
            <a:r>
              <a:rPr lang="cs-CZ" b="1" dirty="0">
                <a:latin typeface="Arial" charset="0"/>
                <a:cs typeface="Arial" charset="0"/>
              </a:rPr>
              <a:t>ekologický, environmentální</a:t>
            </a:r>
          </a:p>
          <a:p>
            <a:endParaRPr lang="cs-CZ" sz="2400" dirty="0">
              <a:latin typeface="Arial" charset="0"/>
              <a:cs typeface="Arial" charset="0"/>
            </a:endParaRPr>
          </a:p>
          <a:p>
            <a:r>
              <a:rPr lang="cs-CZ" sz="2400" b="1" dirty="0">
                <a:latin typeface="Arial" charset="0"/>
                <a:cs typeface="Arial" charset="0"/>
              </a:rPr>
              <a:t>Špatně: zvýšit tržby, zvýšit počet zákazníků, snížit náklady</a:t>
            </a:r>
          </a:p>
          <a:p>
            <a:r>
              <a:rPr lang="cs-CZ" sz="2400" b="1" dirty="0">
                <a:latin typeface="Arial" charset="0"/>
                <a:cs typeface="Arial" charset="0"/>
              </a:rPr>
              <a:t>Lépe: zvýšit tržby o 3 % oproti 4. čtvrtletí roku 2010, zvýšit počet zákazníků na 350 000 do konce roku 2011, snížit náklady za materiál o 250 000Kč do konce roku 2011.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36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5235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42738" y="290799"/>
            <a:ext cx="8540750" cy="60801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cílů retailingové společnosti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TextovéPole 10"/>
          <p:cNvSpPr txBox="1">
            <a:spLocks noChangeArrowheads="1"/>
          </p:cNvSpPr>
          <p:nvPr/>
        </p:nvSpPr>
        <p:spPr bwMode="auto">
          <a:xfrm>
            <a:off x="404734" y="5534026"/>
            <a:ext cx="5618241" cy="1323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Taktické cíle: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000" b="1" dirty="0"/>
              <a:t>získat nové zákazníky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000" b="1" dirty="0"/>
              <a:t>zvýšit výdaje zákazníků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000" b="1" dirty="0"/>
              <a:t>zákazníky udržet</a:t>
            </a:r>
          </a:p>
        </p:txBody>
      </p:sp>
      <p:sp>
        <p:nvSpPr>
          <p:cNvPr id="11268" name="TextovéPole 11"/>
          <p:cNvSpPr txBox="1">
            <a:spLocks noChangeArrowheads="1"/>
          </p:cNvSpPr>
          <p:nvPr/>
        </p:nvSpPr>
        <p:spPr bwMode="auto">
          <a:xfrm>
            <a:off x="404734" y="1058889"/>
            <a:ext cx="10148341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Strategické cíle: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/>
              <a:t> zvýšení obratu o x %, </a:t>
            </a:r>
            <a:r>
              <a:rPr lang="cs-CZ" altLang="cs-CZ" sz="2400" dirty="0"/>
              <a:t>resp. udržení obratu, resp.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  přežití na trhu,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/>
              <a:t> pokračování expanze OO</a:t>
            </a:r>
            <a:r>
              <a:rPr lang="cs-CZ" altLang="cs-CZ" sz="2400" dirty="0"/>
              <a:t>, resp. udržení pozice na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  trhu, přechodné zhoršení pozice,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/>
              <a:t> zvýšení konkurenceschopnosti, nové formáty prodejen (jaké?),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/>
              <a:t> posílení image společnosti- její vlastní značky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/>
              <a:t> posílení image v kategorii nabídky čerstvého    zboží,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/>
              <a:t> cenová konkurenceschopnost v oblasti zboží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  základní poptávky,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- celkové zvýšení úrovně prodeje.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1418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855" y="380895"/>
            <a:ext cx="8229600" cy="773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Cíle OS (Podnikové cíle)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960" y="1848642"/>
            <a:ext cx="11476220" cy="487283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charset="0"/>
                <a:cs typeface="Arial" charset="0"/>
              </a:rPr>
              <a:t>Obecné členění strategických cílů dle:</a:t>
            </a:r>
          </a:p>
          <a:p>
            <a:pPr lvl="1">
              <a:buFont typeface="Arial" charset="0"/>
              <a:buChar char="•"/>
            </a:pP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Časového horizontu </a:t>
            </a:r>
            <a:r>
              <a:rPr lang="cs-CZ" b="1" dirty="0">
                <a:latin typeface="Arial" charset="0"/>
                <a:cs typeface="Arial" charset="0"/>
              </a:rPr>
              <a:t>(krátkodobé, střednědobé, dlouhodobé)</a:t>
            </a:r>
          </a:p>
          <a:p>
            <a:pPr lvl="1">
              <a:buFont typeface="Arial" charset="0"/>
              <a:buChar char="•"/>
            </a:pP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Hierarchie cílů </a:t>
            </a:r>
            <a:r>
              <a:rPr lang="cs-CZ" b="1" dirty="0">
                <a:latin typeface="Arial" charset="0"/>
                <a:cs typeface="Arial" charset="0"/>
              </a:rPr>
              <a:t>(na různých úrovních) =&gt; respektování, že cíle na nižší úrovni musí vycházet z cílů vyšších (tzv. odvozování cílů)</a:t>
            </a:r>
          </a:p>
          <a:p>
            <a:pPr lvl="1">
              <a:buFont typeface="Arial" charset="0"/>
              <a:buChar char="•"/>
            </a:pP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Funkcionálních oblastí </a:t>
            </a:r>
            <a:r>
              <a:rPr lang="cs-CZ" b="1" dirty="0">
                <a:latin typeface="Arial" charset="0"/>
                <a:cs typeface="Arial" charset="0"/>
              </a:rPr>
              <a:t>(horizontální dělby práce)</a:t>
            </a:r>
          </a:p>
          <a:p>
            <a:pPr lvl="2"/>
            <a:r>
              <a:rPr lang="cs-CZ" sz="1600" b="1" u="sng" dirty="0">
                <a:latin typeface="Arial" charset="0"/>
                <a:cs typeface="Arial" charset="0"/>
              </a:rPr>
              <a:t>Příklady:</a:t>
            </a:r>
          </a:p>
          <a:p>
            <a:pPr lvl="2"/>
            <a:r>
              <a:rPr lang="cs-CZ" sz="1600" b="1" dirty="0">
                <a:latin typeface="Arial" charset="0"/>
                <a:cs typeface="Arial" charset="0"/>
              </a:rPr>
              <a:t>Zabezpečení zdrojů – cílem je zabezpečení materiálových a informačních vstupů do výroby.</a:t>
            </a:r>
          </a:p>
          <a:p>
            <a:pPr lvl="2"/>
            <a:r>
              <a:rPr lang="cs-CZ" sz="1600" b="1" dirty="0">
                <a:latin typeface="Arial" charset="0"/>
                <a:cs typeface="Arial" charset="0"/>
              </a:rPr>
              <a:t>Marketing – cílem je zjišťování potřeb zákazníků a podpora prodeje.</a:t>
            </a:r>
          </a:p>
          <a:p>
            <a:pPr lvl="2"/>
            <a:r>
              <a:rPr lang="cs-CZ" sz="1600" b="1" dirty="0">
                <a:latin typeface="Arial" charset="0"/>
                <a:cs typeface="Arial" charset="0"/>
              </a:rPr>
              <a:t>Informační technologie – cílem je vytváření podpory pro rozhodování a pro využití informačního kapitálu.</a:t>
            </a:r>
          </a:p>
          <a:p>
            <a:pPr lvl="1">
              <a:buFont typeface="Arial" charset="0"/>
              <a:buChar char="•"/>
            </a:pP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Teritorií a trhů </a:t>
            </a:r>
            <a:r>
              <a:rPr lang="cs-CZ" b="1" dirty="0">
                <a:latin typeface="Arial" charset="0"/>
                <a:cs typeface="Arial" charset="0"/>
              </a:rPr>
              <a:t>(např. v krajích v ČR, státech nebo dosažení procentního podílu na trhu, </a:t>
            </a:r>
            <a:r>
              <a:rPr lang="cs-CZ" b="1" dirty="0" err="1">
                <a:latin typeface="Arial" charset="0"/>
                <a:cs typeface="Arial" charset="0"/>
              </a:rPr>
              <a:t>zaujmutí</a:t>
            </a:r>
            <a:r>
              <a:rPr lang="cs-CZ" b="1" dirty="0">
                <a:latin typeface="Arial" charset="0"/>
                <a:cs typeface="Arial" charset="0"/>
              </a:rPr>
              <a:t> konkrétní pozice)</a:t>
            </a:r>
          </a:p>
          <a:p>
            <a:pPr lvl="1">
              <a:buFont typeface="Arial" charset="0"/>
              <a:buChar char="•"/>
            </a:pPr>
            <a:r>
              <a:rPr lang="cs-CZ" b="1" dirty="0">
                <a:solidFill>
                  <a:srgbClr val="FF0000"/>
                </a:solidFill>
                <a:latin typeface="Arial" charset="0"/>
                <a:cs typeface="Arial" charset="0"/>
              </a:rPr>
              <a:t>Podnikových aktivit </a:t>
            </a:r>
            <a:r>
              <a:rPr lang="cs-CZ" b="1" dirty="0">
                <a:latin typeface="Arial" charset="0"/>
                <a:cs typeface="Arial" charset="0"/>
              </a:rPr>
              <a:t>(pro jednotlivé výrobky a služby – výše prodeje v absolutních hodnotách apod.)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38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902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60350"/>
            <a:ext cx="6286369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Hierarchie podnikových cílů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cs-CZ" sz="2000" dirty="0">
                <a:latin typeface="Arial" charset="0"/>
                <a:cs typeface="Arial" charset="0"/>
              </a:rPr>
              <a:t>Hierarchie cílů			Kaskádovité rozdělení cílů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D5F2E6-3B8A-4361-9B1B-4DA87B12BAF3}" type="slidenum">
              <a:rPr lang="cs-CZ" smtClean="0"/>
              <a:pPr>
                <a:defRPr/>
              </a:pPr>
              <a:t>39</a:t>
            </a:fld>
            <a:endParaRPr lang="cs-CZ" dirty="0"/>
          </a:p>
        </p:txBody>
      </p:sp>
      <p:pic>
        <p:nvPicPr>
          <p:cNvPr id="5837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2420938"/>
            <a:ext cx="2611438" cy="406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0" y="2432051"/>
            <a:ext cx="4979988" cy="330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4808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Obchodní společnosti 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 tržní ekonomice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794" y="1705704"/>
            <a:ext cx="11617376" cy="4929891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sz="2400" b="1" dirty="0">
                <a:solidFill>
                  <a:srgbClr val="FFCCFF"/>
                </a:solidFill>
              </a:rPr>
              <a:t>Obchodní zákoník </a:t>
            </a:r>
            <a:r>
              <a:rPr lang="cs-CZ" sz="2400" b="1" dirty="0">
                <a:solidFill>
                  <a:schemeClr val="bg1"/>
                </a:solidFill>
              </a:rPr>
              <a:t>(Z. 513/1991 Sb. v platném znění – 2012) definoval podnik a podnikání.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FFCCFF"/>
                </a:solidFill>
              </a:rPr>
              <a:t>Obchodní zákoník byl k 1.1.2014 zrušen a nahrazen:</a:t>
            </a:r>
          </a:p>
          <a:p>
            <a:pPr>
              <a:defRPr/>
            </a:pPr>
            <a:r>
              <a:rPr lang="cs-CZ" sz="2400" b="1" dirty="0"/>
              <a:t>Občanským zákoníkem č. 89/2012 Sb.</a:t>
            </a:r>
          </a:p>
          <a:p>
            <a:pPr>
              <a:defRPr/>
            </a:pPr>
            <a:r>
              <a:rPr lang="cs-CZ" sz="2400" b="1" dirty="0"/>
              <a:t>Zákonem o obchodních korporacích č. 90/2012 Sb. 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FFCCFF"/>
                </a:solidFill>
              </a:rPr>
              <a:t>Občanský zákoník „podnik“ nahradil pojmem „obchodní závod</a:t>
            </a:r>
            <a:r>
              <a:rPr lang="cs-CZ" sz="2400" dirty="0">
                <a:solidFill>
                  <a:srgbClr val="FFCCFF"/>
                </a:solidFill>
              </a:rPr>
              <a:t>“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FFCCFF"/>
                </a:solidFill>
              </a:rPr>
              <a:t>Obchodní závod </a:t>
            </a:r>
            <a:r>
              <a:rPr lang="cs-CZ" sz="2400" b="1" dirty="0"/>
              <a:t>(dále jen ˙závod˙) je organizovaný soubor jmění, který podnikatel vytvořil a který z jeho vůle slouží k provozování jeho činnosti. Má se za to, že závod tvoří vše, co zpravidla slouží k jeho provozu.(§ 502)</a:t>
            </a:r>
            <a:br>
              <a:rPr lang="cs-CZ" sz="2400" b="1" dirty="0"/>
            </a:br>
            <a:endParaRPr lang="cs-CZ" sz="2400" b="1" dirty="0"/>
          </a:p>
          <a:p>
            <a:pPr marL="0" indent="0">
              <a:buNone/>
              <a:defRPr/>
            </a:pPr>
            <a:r>
              <a:rPr lang="cs-CZ" sz="2400" b="1" dirty="0">
                <a:solidFill>
                  <a:srgbClr val="FFCCFF"/>
                </a:solidFill>
              </a:rPr>
              <a:t>Pobočka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b="1" dirty="0"/>
              <a:t>je taková část závodu, která vykazuje hospodářskou a funkční samostatnost a o které podnikatel rozhodl, že bude pobočkou. (§503)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7831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2973" y="380895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339966"/>
                </a:solidFill>
                <a:latin typeface="Arial" charset="0"/>
              </a:rPr>
              <a:t>Podnikové cíle z hlediska společenské odpovědnosti</a:t>
            </a:r>
            <a:endParaRPr lang="cs-CZ" sz="3200" b="1" dirty="0">
              <a:solidFill>
                <a:srgbClr val="3399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764" y="1780655"/>
            <a:ext cx="11242623" cy="417044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cs-CZ" sz="2400" i="1" dirty="0">
              <a:solidFill>
                <a:srgbClr val="0070C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charset="0"/>
                <a:cs typeface="Arial" charset="0"/>
              </a:rPr>
              <a:t>Hlavním cílem OS je dosahování zisku a tím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uspokojení vlastníků </a:t>
            </a:r>
            <a:r>
              <a:rPr lang="cs-CZ" sz="2400" dirty="0">
                <a:latin typeface="Arial" charset="0"/>
                <a:cs typeface="Arial" charset="0"/>
              </a:rPr>
              <a:t>(</a:t>
            </a:r>
            <a:r>
              <a:rPr lang="cs-CZ" sz="2400" dirty="0" err="1">
                <a:latin typeface="Arial" charset="0"/>
                <a:cs typeface="Arial" charset="0"/>
              </a:rPr>
              <a:t>shareholders</a:t>
            </a:r>
            <a:r>
              <a:rPr lang="cs-CZ" sz="2400" dirty="0">
                <a:latin typeface="Arial" charset="0"/>
                <a:cs typeface="Arial" charset="0"/>
              </a:rPr>
              <a:t>).</a:t>
            </a:r>
          </a:p>
          <a:p>
            <a:pPr>
              <a:buNone/>
            </a:pPr>
            <a:endParaRPr lang="cs-CZ" sz="2400" dirty="0">
              <a:latin typeface="Arial" charset="0"/>
              <a:cs typeface="Arial" charset="0"/>
            </a:endParaRP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charset="0"/>
                <a:cs typeface="Arial" charset="0"/>
              </a:rPr>
              <a:t>Hlavním cílem OS je </a:t>
            </a:r>
            <a:r>
              <a:rPr lang="cs-CZ" sz="2400" b="1" dirty="0">
                <a:solidFill>
                  <a:srgbClr val="6600CC"/>
                </a:solidFill>
                <a:latin typeface="Arial" charset="0"/>
                <a:cs typeface="Arial" charset="0"/>
              </a:rPr>
              <a:t>uspokojení potřeb zákazníků </a:t>
            </a:r>
            <a:r>
              <a:rPr lang="cs-CZ" sz="2400" b="1" dirty="0">
                <a:latin typeface="Arial" charset="0"/>
                <a:cs typeface="Arial" charset="0"/>
              </a:rPr>
              <a:t>a zisk podniku vyjadřuje toto uspokojení.</a:t>
            </a:r>
          </a:p>
          <a:p>
            <a:pPr>
              <a:buNone/>
            </a:pPr>
            <a:endParaRPr lang="cs-CZ" sz="2400" b="1" dirty="0">
              <a:latin typeface="Arial" charset="0"/>
              <a:cs typeface="Arial" charset="0"/>
            </a:endParaRPr>
          </a:p>
          <a:p>
            <a:pPr>
              <a:buBlip>
                <a:blip r:embed="rId2"/>
              </a:buBlip>
            </a:pPr>
            <a:r>
              <a:rPr lang="cs-CZ" sz="2400" b="1" dirty="0">
                <a:latin typeface="Arial" charset="0"/>
                <a:cs typeface="Arial" charset="0"/>
              </a:rPr>
              <a:t>Vychází z pojetí OS jako otevřeného systému, který ovlivňuje své okolí a také je jím ovlivňován. </a:t>
            </a:r>
          </a:p>
          <a:p>
            <a:pPr>
              <a:buBlip>
                <a:blip r:embed="rId2"/>
              </a:buBlip>
            </a:pPr>
            <a:r>
              <a:rPr lang="cs-CZ" sz="2400" b="1" dirty="0">
                <a:solidFill>
                  <a:srgbClr val="FFCCFF"/>
                </a:solidFill>
                <a:latin typeface="Arial" charset="0"/>
                <a:cs typeface="Arial" charset="0"/>
              </a:rPr>
              <a:t>Rozlišují se primární a odvozené cíle: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40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817156" y="3244334"/>
            <a:ext cx="2557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Předpoklady modelu RBV</a:t>
            </a:r>
          </a:p>
        </p:txBody>
      </p:sp>
    </p:spTree>
    <p:extLst>
      <p:ext uri="{BB962C8B-B14F-4D97-AF65-F5344CB8AC3E}">
        <p14:creationId xmlns:p14="http://schemas.microsoft.com/office/powerpoint/2010/main" val="42809664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2973" y="380895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609600" indent="-609600" algn="ctr"/>
            <a:r>
              <a:rPr lang="sk-SK" sz="3200" b="1" dirty="0" err="1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</a:t>
            </a:r>
            <a:r>
              <a:rPr lang="sk-SK" sz="3200" b="1" dirty="0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3200" b="1" dirty="0" err="1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</a:t>
            </a:r>
            <a:r>
              <a:rPr lang="sk-SK" sz="3200" b="1" dirty="0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</a:t>
            </a:r>
            <a:endParaRPr lang="cs-CZ" sz="3200" b="1" dirty="0">
              <a:solidFill>
                <a:srgbClr val="339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764" y="1780655"/>
            <a:ext cx="11242623" cy="49408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cs-CZ" sz="2400" i="1" dirty="0">
              <a:solidFill>
                <a:srgbClr val="0070C0"/>
              </a:solidFill>
            </a:endParaRPr>
          </a:p>
          <a:p>
            <a:pPr marL="285750" indent="-285750">
              <a:spcBef>
                <a:spcPct val="30000"/>
              </a:spcBef>
              <a:buFont typeface="Arial" charset="0"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latin typeface="Arial" charset="0"/>
                <a:cs typeface="Arial" charset="0"/>
              </a:rPr>
              <a:t>Podle teorie firmy je </a:t>
            </a:r>
            <a:r>
              <a:rPr lang="cs-CZ" sz="2400" dirty="0">
                <a:solidFill>
                  <a:srgbClr val="FF0000"/>
                </a:solidFill>
                <a:latin typeface="Arial" charset="0"/>
                <a:cs typeface="Arial" charset="0"/>
              </a:rPr>
              <a:t>primárním cílem firmy maximalizace zisku </a:t>
            </a:r>
            <a:r>
              <a:rPr lang="cs-CZ" sz="2400" dirty="0">
                <a:latin typeface="Arial" charset="0"/>
                <a:cs typeface="Arial" charset="0"/>
              </a:rPr>
              <a:t>v krátkodobém   pohledu, bez časové dimenze a bez vlivu rizika.</a:t>
            </a:r>
          </a:p>
          <a:p>
            <a:pPr marL="285750" indent="-285750">
              <a:spcBef>
                <a:spcPct val="30000"/>
              </a:spcBef>
              <a:buFont typeface="Arial" charset="0"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latin typeface="Arial" charset="0"/>
                <a:cs typeface="Arial" charset="0"/>
              </a:rPr>
              <a:t> </a:t>
            </a:r>
            <a:r>
              <a:rPr lang="cs-CZ" sz="2400" dirty="0">
                <a:solidFill>
                  <a:srgbClr val="FF0000"/>
                </a:solidFill>
                <a:latin typeface="Arial" charset="0"/>
                <a:cs typeface="Arial" charset="0"/>
              </a:rPr>
              <a:t>Za základní ukazatele </a:t>
            </a:r>
            <a:r>
              <a:rPr lang="cs-CZ" sz="2400" dirty="0">
                <a:latin typeface="Arial" charset="0"/>
                <a:cs typeface="Arial" charset="0"/>
              </a:rPr>
              <a:t>považuje celkový zisk, později ukazatele výnosnosti </a:t>
            </a:r>
            <a:r>
              <a:rPr lang="cs-CZ" sz="2400" dirty="0">
                <a:solidFill>
                  <a:srgbClr val="FF0000"/>
                </a:solidFill>
                <a:latin typeface="Arial" charset="0"/>
                <a:cs typeface="Arial" charset="0"/>
              </a:rPr>
              <a:t>ROI  </a:t>
            </a:r>
            <a:r>
              <a:rPr lang="cs-CZ" sz="2400" dirty="0">
                <a:latin typeface="Arial" charset="0"/>
                <a:cs typeface="Arial" charset="0"/>
              </a:rPr>
              <a:t> (rentability), ukazatele výnosnosti vlastního jmění </a:t>
            </a:r>
            <a:r>
              <a:rPr lang="cs-CZ" sz="2400" dirty="0">
                <a:solidFill>
                  <a:srgbClr val="FF0000"/>
                </a:solidFill>
                <a:latin typeface="Arial" charset="0"/>
                <a:cs typeface="Arial" charset="0"/>
              </a:rPr>
              <a:t>ROE</a:t>
            </a:r>
            <a:r>
              <a:rPr lang="cs-CZ" sz="2400" dirty="0">
                <a:latin typeface="Arial" charset="0"/>
                <a:cs typeface="Arial" charset="0"/>
              </a:rPr>
              <a:t> apod., zisk připadajícího na jednu akcii </a:t>
            </a:r>
            <a:r>
              <a:rPr lang="cs-CZ" sz="2400" dirty="0">
                <a:solidFill>
                  <a:srgbClr val="FF0000"/>
                </a:solidFill>
                <a:latin typeface="Arial" charset="0"/>
                <a:cs typeface="Arial" charset="0"/>
              </a:rPr>
              <a:t>(EPS </a:t>
            </a:r>
            <a:r>
              <a:rPr lang="cs-CZ" sz="2400" dirty="0">
                <a:latin typeface="Arial" charset="0"/>
                <a:cs typeface="Arial" charset="0"/>
              </a:rPr>
              <a:t>– </a:t>
            </a:r>
            <a:r>
              <a:rPr lang="cs-CZ" sz="2400" dirty="0" err="1">
                <a:latin typeface="Arial" charset="0"/>
                <a:cs typeface="Arial" charset="0"/>
              </a:rPr>
              <a:t>Earning</a:t>
            </a:r>
            <a:r>
              <a:rPr lang="cs-CZ" sz="2400" dirty="0">
                <a:latin typeface="Arial" charset="0"/>
                <a:cs typeface="Arial" charset="0"/>
              </a:rPr>
              <a:t> Per </a:t>
            </a:r>
            <a:r>
              <a:rPr lang="cs-CZ" sz="2400" dirty="0" err="1">
                <a:latin typeface="Arial" charset="0"/>
                <a:cs typeface="Arial" charset="0"/>
              </a:rPr>
              <a:t>Share</a:t>
            </a:r>
            <a:r>
              <a:rPr lang="cs-CZ" sz="2400" dirty="0">
                <a:latin typeface="Arial" charset="0"/>
                <a:cs typeface="Arial" charset="0"/>
              </a:rPr>
              <a:t>).</a:t>
            </a:r>
          </a:p>
          <a:p>
            <a:pPr marL="285750" indent="-285750">
              <a:spcBef>
                <a:spcPct val="30000"/>
              </a:spcBef>
              <a:buFont typeface="Arial" charset="0"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latin typeface="Arial" charset="0"/>
                <a:cs typeface="Arial" charset="0"/>
              </a:rPr>
              <a:t> Akcionáři chtějí </a:t>
            </a:r>
            <a:r>
              <a:rPr lang="cs-CZ" sz="2400" i="1" dirty="0">
                <a:latin typeface="Arial" charset="0"/>
                <a:cs typeface="Arial" charset="0"/>
              </a:rPr>
              <a:t>jak trvalý proud dividend, tak i růst tržní ceny svých akcií</a:t>
            </a:r>
            <a:r>
              <a:rPr lang="cs-CZ" sz="2400" dirty="0">
                <a:latin typeface="Arial" charset="0"/>
                <a:cs typeface="Arial" charset="0"/>
              </a:rPr>
              <a:t> (aby je  např. mohli prodat na burze).</a:t>
            </a:r>
          </a:p>
          <a:p>
            <a:pPr marL="285750" indent="-285750">
              <a:spcBef>
                <a:spcPct val="30000"/>
              </a:spcBef>
              <a:buFont typeface="Arial" charset="0"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latin typeface="Arial" charset="0"/>
                <a:cs typeface="Arial" charset="0"/>
              </a:rPr>
              <a:t>V současné době převládá jako primární cíl podnikání </a:t>
            </a:r>
            <a:r>
              <a:rPr lang="cs-CZ" sz="2400" i="1" dirty="0">
                <a:solidFill>
                  <a:srgbClr val="FF0000"/>
                </a:solidFill>
                <a:latin typeface="Arial" charset="0"/>
                <a:cs typeface="Arial" charset="0"/>
              </a:rPr>
              <a:t>maximalizace hodnoty   podniku</a:t>
            </a:r>
            <a:r>
              <a:rPr lang="cs-CZ" sz="2400" dirty="0">
                <a:solidFill>
                  <a:srgbClr val="FF0000"/>
                </a:solidFill>
                <a:latin typeface="Arial" charset="0"/>
                <a:cs typeface="Arial" charset="0"/>
              </a:rPr>
              <a:t>, </a:t>
            </a:r>
            <a:r>
              <a:rPr lang="cs-CZ" sz="2400" dirty="0">
                <a:latin typeface="Arial" charset="0"/>
                <a:cs typeface="Arial" charset="0"/>
              </a:rPr>
              <a:t>který je základem nejnovějších modelů, považujících za cíl podnikání   </a:t>
            </a:r>
            <a:r>
              <a:rPr lang="cs-CZ" sz="2400" i="1" dirty="0">
                <a:latin typeface="Arial" charset="0"/>
                <a:cs typeface="Arial" charset="0"/>
              </a:rPr>
              <a:t>maximalizaci hodnoty jmění akcionářů, tzv. </a:t>
            </a:r>
            <a:r>
              <a:rPr lang="cs-CZ" sz="2400" i="1" dirty="0" err="1">
                <a:latin typeface="Arial" charset="0"/>
                <a:cs typeface="Arial" charset="0"/>
              </a:rPr>
              <a:t>shareholder</a:t>
            </a:r>
            <a:r>
              <a:rPr lang="cs-CZ" sz="2400" i="1" dirty="0">
                <a:latin typeface="Arial" charset="0"/>
                <a:cs typeface="Arial" charset="0"/>
              </a:rPr>
              <a:t> </a:t>
            </a:r>
            <a:r>
              <a:rPr lang="cs-CZ" sz="2400" i="1" dirty="0" err="1">
                <a:latin typeface="Arial" charset="0"/>
                <a:cs typeface="Arial" charset="0"/>
              </a:rPr>
              <a:t>value</a:t>
            </a:r>
            <a:r>
              <a:rPr lang="cs-CZ" sz="2400" i="1" dirty="0">
                <a:latin typeface="Arial" charset="0"/>
                <a:cs typeface="Arial" charset="0"/>
              </a:rPr>
              <a:t>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41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1230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2973" y="380895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609600" indent="-609600" algn="ctr"/>
            <a:r>
              <a:rPr lang="sk-SK" sz="3200" b="1" dirty="0" err="1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</a:t>
            </a:r>
            <a:r>
              <a:rPr lang="sk-SK" sz="3200" b="1" dirty="0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3200" b="1" dirty="0" err="1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</a:t>
            </a:r>
            <a:r>
              <a:rPr lang="sk-SK" sz="3200" b="1" dirty="0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</a:t>
            </a:r>
            <a:endParaRPr lang="cs-CZ" sz="3200" b="1" dirty="0">
              <a:solidFill>
                <a:srgbClr val="339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764" y="1780655"/>
            <a:ext cx="11242623" cy="49408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cs-CZ" sz="2400" i="1" dirty="0">
              <a:solidFill>
                <a:srgbClr val="0070C0"/>
              </a:solidFill>
            </a:endParaRPr>
          </a:p>
          <a:p>
            <a:pPr marL="342900" indent="-342900">
              <a:buFont typeface="Arial" charset="0"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solidFill>
                  <a:srgbClr val="FF0000"/>
                </a:solidFill>
                <a:latin typeface="Arial" charset="0"/>
                <a:cs typeface="Arial" charset="0"/>
              </a:rPr>
              <a:t>Za hodnotu podniku </a:t>
            </a:r>
            <a:r>
              <a:rPr lang="cs-CZ" sz="2400" dirty="0">
                <a:latin typeface="Arial" charset="0"/>
                <a:cs typeface="Arial" charset="0"/>
              </a:rPr>
              <a:t>je považována současná hodnota očekávaných   budoucích zisků (diskontní přepočet budoucích hodnot na hodnoty   současné).</a:t>
            </a:r>
          </a:p>
          <a:p>
            <a:pPr marL="342900" indent="-342900">
              <a:buFont typeface="Arial" charset="0"/>
              <a:buChar char="•"/>
              <a:tabLst>
                <a:tab pos="268288" algn="l"/>
                <a:tab pos="457200" algn="l"/>
              </a:tabLst>
            </a:pPr>
            <a:r>
              <a:rPr lang="cs-CZ" sz="2400" u="sng" dirty="0">
                <a:solidFill>
                  <a:srgbClr val="FF0000"/>
                </a:solidFill>
                <a:latin typeface="Arial" charset="0"/>
                <a:cs typeface="Arial" charset="0"/>
              </a:rPr>
              <a:t>Za hodnotu jmění akcionářů </a:t>
            </a:r>
            <a:r>
              <a:rPr lang="cs-CZ" sz="2400" dirty="0">
                <a:latin typeface="Arial" charset="0"/>
                <a:cs typeface="Arial" charset="0"/>
              </a:rPr>
              <a:t>jsou považovány dva ukazatele – MVA  a EVA.</a:t>
            </a:r>
          </a:p>
          <a:p>
            <a:pPr marL="342900" indent="-342900">
              <a:buFont typeface="Arial" charset="0"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solidFill>
                  <a:srgbClr val="FF0000"/>
                </a:solidFill>
                <a:latin typeface="Arial" charset="0"/>
                <a:cs typeface="Arial" charset="0"/>
              </a:rPr>
              <a:t>Ukazatel MVA </a:t>
            </a:r>
            <a:r>
              <a:rPr lang="cs-CZ" sz="2400" dirty="0">
                <a:latin typeface="Arial" charset="0"/>
                <a:cs typeface="Arial" charset="0"/>
              </a:rPr>
              <a:t>(Market </a:t>
            </a:r>
            <a:r>
              <a:rPr lang="cs-CZ" sz="2400" dirty="0" err="1">
                <a:latin typeface="Arial" charset="0"/>
                <a:cs typeface="Arial" charset="0"/>
              </a:rPr>
              <a:t>Value</a:t>
            </a:r>
            <a:r>
              <a:rPr lang="cs-CZ" sz="2400" dirty="0">
                <a:latin typeface="Arial" charset="0"/>
                <a:cs typeface="Arial" charset="0"/>
              </a:rPr>
              <a:t> </a:t>
            </a:r>
            <a:r>
              <a:rPr lang="cs-CZ" sz="2400" dirty="0" err="1">
                <a:latin typeface="Arial" charset="0"/>
                <a:cs typeface="Arial" charset="0"/>
              </a:rPr>
              <a:t>Added</a:t>
            </a:r>
            <a:r>
              <a:rPr lang="cs-CZ" sz="2400" dirty="0">
                <a:latin typeface="Arial" charset="0"/>
                <a:cs typeface="Arial" charset="0"/>
              </a:rPr>
              <a:t> – tržní přidaná hodnota) je přírůstek tržní hodnoty firmy.</a:t>
            </a:r>
          </a:p>
          <a:p>
            <a:pPr marL="342900" indent="-342900">
              <a:buFont typeface="Arial" charset="0"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solidFill>
                  <a:srgbClr val="FF0000"/>
                </a:solidFill>
                <a:latin typeface="Arial" charset="0"/>
                <a:cs typeface="Arial" charset="0"/>
              </a:rPr>
              <a:t>Ukazatel EVA </a:t>
            </a:r>
            <a:r>
              <a:rPr lang="cs-CZ" sz="2400" dirty="0">
                <a:latin typeface="Arial" charset="0"/>
                <a:cs typeface="Arial" charset="0"/>
              </a:rPr>
              <a:t>(</a:t>
            </a:r>
            <a:r>
              <a:rPr lang="cs-CZ" sz="2400" dirty="0" err="1">
                <a:latin typeface="Arial" charset="0"/>
                <a:cs typeface="Arial" charset="0"/>
              </a:rPr>
              <a:t>Economic</a:t>
            </a:r>
            <a:r>
              <a:rPr lang="cs-CZ" sz="2400" dirty="0">
                <a:latin typeface="Arial" charset="0"/>
                <a:cs typeface="Arial" charset="0"/>
              </a:rPr>
              <a:t> </a:t>
            </a:r>
            <a:r>
              <a:rPr lang="cs-CZ" sz="2400" dirty="0" err="1">
                <a:latin typeface="Arial" charset="0"/>
                <a:cs typeface="Arial" charset="0"/>
              </a:rPr>
              <a:t>Value</a:t>
            </a:r>
            <a:r>
              <a:rPr lang="cs-CZ" sz="2400" dirty="0">
                <a:latin typeface="Arial" charset="0"/>
                <a:cs typeface="Arial" charset="0"/>
              </a:rPr>
              <a:t> </a:t>
            </a:r>
            <a:r>
              <a:rPr lang="cs-CZ" sz="2400" dirty="0" err="1">
                <a:latin typeface="Arial" charset="0"/>
                <a:cs typeface="Arial" charset="0"/>
              </a:rPr>
              <a:t>Added</a:t>
            </a:r>
            <a:r>
              <a:rPr lang="cs-CZ" sz="2400" dirty="0">
                <a:latin typeface="Arial" charset="0"/>
                <a:cs typeface="Arial" charset="0"/>
              </a:rPr>
              <a:t> - ekonomická přidaná hodnota) je rozdíl mezi čistým ziskem podniku a jeho kapitálovými  náklady.</a:t>
            </a:r>
          </a:p>
          <a:p>
            <a:pPr marL="342900" indent="-342900">
              <a:buFont typeface="Arial" charset="0"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latin typeface="Arial" charset="0"/>
                <a:cs typeface="Arial" charset="0"/>
              </a:rPr>
              <a:t>Cílem manažerů je maximalizace MVA.</a:t>
            </a:r>
          </a:p>
          <a:p>
            <a:pPr marL="342900" indent="-342900">
              <a:buFont typeface="Arial" charset="0"/>
              <a:buChar char="•"/>
              <a:tabLst>
                <a:tab pos="268288" algn="l"/>
                <a:tab pos="457200" algn="l"/>
              </a:tabLst>
            </a:pPr>
            <a:r>
              <a:rPr lang="cs-CZ" sz="2400" dirty="0">
                <a:latin typeface="Arial" charset="0"/>
                <a:cs typeface="Arial" charset="0"/>
              </a:rPr>
              <a:t>Cílem podnikání je vytvářet EVA.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42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9786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57562" y="248817"/>
            <a:ext cx="8459788" cy="62071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609600" indent="-609600"/>
            <a:r>
              <a:rPr lang="sk-SK" b="1" dirty="0">
                <a:latin typeface="Arial" charset="0"/>
                <a:cs typeface="Arial" charset="0"/>
              </a:rPr>
              <a:t>Odvozené cíle</a:t>
            </a:r>
            <a:endParaRPr lang="cs-CZ" b="1" dirty="0">
              <a:latin typeface="Arial" charset="0"/>
              <a:cs typeface="Arial" charset="0"/>
            </a:endParaRPr>
          </a:p>
        </p:txBody>
      </p:sp>
      <p:sp>
        <p:nvSpPr>
          <p:cNvPr id="62467" name="Rectangle 6"/>
          <p:cNvSpPr>
            <a:spLocks noChangeArrowheads="1"/>
          </p:cNvSpPr>
          <p:nvPr/>
        </p:nvSpPr>
        <p:spPr bwMode="auto">
          <a:xfrm>
            <a:off x="2351088" y="4387334"/>
            <a:ext cx="83169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lvl="4">
              <a:tabLst>
                <a:tab pos="457200" algn="l"/>
                <a:tab pos="611188" algn="l"/>
              </a:tabLst>
            </a:pPr>
            <a:endParaRPr lang="cs-CZ" dirty="0"/>
          </a:p>
        </p:txBody>
      </p:sp>
      <p:sp>
        <p:nvSpPr>
          <p:cNvPr id="62468" name="Rectangle 7"/>
          <p:cNvSpPr>
            <a:spLocks noChangeArrowheads="1"/>
          </p:cNvSpPr>
          <p:nvPr/>
        </p:nvSpPr>
        <p:spPr bwMode="auto">
          <a:xfrm>
            <a:off x="2279651" y="3349109"/>
            <a:ext cx="83169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30000"/>
              </a:spcBef>
              <a:tabLst>
                <a:tab pos="457200" algn="l"/>
                <a:tab pos="611188" algn="l"/>
              </a:tabLst>
            </a:pPr>
            <a:r>
              <a:rPr lang="cs-CZ" dirty="0"/>
              <a:t> </a:t>
            </a:r>
          </a:p>
        </p:txBody>
      </p:sp>
      <p:sp>
        <p:nvSpPr>
          <p:cNvPr id="62469" name="Rectangle 9"/>
          <p:cNvSpPr>
            <a:spLocks noChangeArrowheads="1"/>
          </p:cNvSpPr>
          <p:nvPr/>
        </p:nvSpPr>
        <p:spPr bwMode="auto">
          <a:xfrm>
            <a:off x="404734" y="1127052"/>
            <a:ext cx="9365445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marL="342900" indent="-342900">
              <a:buFont typeface="Arial" charset="0"/>
              <a:buChar char="•"/>
              <a:tabLst>
                <a:tab pos="449263" algn="l"/>
                <a:tab pos="457200" algn="l"/>
              </a:tabLst>
            </a:pPr>
            <a:r>
              <a:rPr lang="cs-CZ" sz="2400" dirty="0">
                <a:latin typeface="Arial" charset="0"/>
                <a:cs typeface="Arial" charset="0"/>
              </a:rPr>
              <a:t>Prostřednictvím odvozených cílů se široce a obecně formulované poslání transformuje do konkrétních budoucích výsledků.</a:t>
            </a:r>
          </a:p>
          <a:p>
            <a:pPr marL="342900" indent="-342900">
              <a:buFont typeface="Arial" charset="0"/>
              <a:buChar char="•"/>
              <a:tabLst>
                <a:tab pos="449263" algn="l"/>
                <a:tab pos="457200" algn="l"/>
              </a:tabLst>
            </a:pPr>
            <a:r>
              <a:rPr lang="cs-CZ" sz="2400" dirty="0">
                <a:latin typeface="Arial" charset="0"/>
                <a:cs typeface="Arial" charset="0"/>
              </a:rPr>
              <a:t>Každý útvar potřebuje jednoznačné a měřitelné ukazatele výkonu, které ukáží jeho přínos ke splnění cílů celého podniku. </a:t>
            </a:r>
          </a:p>
        </p:txBody>
      </p:sp>
      <p:grpSp>
        <p:nvGrpSpPr>
          <p:cNvPr id="62470" name="Group 10"/>
          <p:cNvGrpSpPr>
            <a:grpSpLocks/>
          </p:cNvGrpSpPr>
          <p:nvPr/>
        </p:nvGrpSpPr>
        <p:grpSpPr bwMode="auto">
          <a:xfrm>
            <a:off x="3837482" y="2805114"/>
            <a:ext cx="2868905" cy="3419475"/>
            <a:chOff x="4510" y="3156"/>
            <a:chExt cx="2886" cy="6768"/>
          </a:xfrm>
        </p:grpSpPr>
        <p:sp>
          <p:nvSpPr>
            <p:cNvPr id="62472" name="Text Box 11"/>
            <p:cNvSpPr txBox="1">
              <a:spLocks noChangeArrowheads="1"/>
            </p:cNvSpPr>
            <p:nvPr/>
          </p:nvSpPr>
          <p:spPr bwMode="auto">
            <a:xfrm>
              <a:off x="4510" y="4029"/>
              <a:ext cx="2886" cy="56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36000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2000" dirty="0">
                  <a:latin typeface="Times New Roman" pitchFamily="18" charset="0"/>
                </a:rPr>
                <a:t>Podnikové cíle</a:t>
              </a:r>
            </a:p>
          </p:txBody>
        </p:sp>
        <p:sp>
          <p:nvSpPr>
            <p:cNvPr id="62473" name="Text Box 12"/>
            <p:cNvSpPr txBox="1">
              <a:spLocks noChangeArrowheads="1"/>
            </p:cNvSpPr>
            <p:nvPr/>
          </p:nvSpPr>
          <p:spPr bwMode="auto">
            <a:xfrm>
              <a:off x="4510" y="3156"/>
              <a:ext cx="2886" cy="56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36000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2000" dirty="0">
                  <a:latin typeface="Times New Roman" pitchFamily="18" charset="0"/>
                </a:rPr>
                <a:t>Poslání</a:t>
              </a:r>
            </a:p>
          </p:txBody>
        </p:sp>
        <p:sp>
          <p:nvSpPr>
            <p:cNvPr id="62474" name="Text Box 13"/>
            <p:cNvSpPr txBox="1">
              <a:spLocks noChangeArrowheads="1"/>
            </p:cNvSpPr>
            <p:nvPr/>
          </p:nvSpPr>
          <p:spPr bwMode="auto">
            <a:xfrm>
              <a:off x="4510" y="5023"/>
              <a:ext cx="2885" cy="136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endParaRPr lang="cs-CZ" sz="600" b="0" dirty="0">
                <a:latin typeface="Times New Roman" pitchFamily="18" charset="0"/>
              </a:endParaRPr>
            </a:p>
            <a:p>
              <a:pPr algn="ctr" eaLnBrk="1" hangingPunct="1"/>
              <a:r>
                <a:rPr lang="cs-CZ" sz="2000" dirty="0">
                  <a:latin typeface="Times New Roman" pitchFamily="18" charset="0"/>
                </a:rPr>
                <a:t>Cíle podnikatelských jednotek</a:t>
              </a:r>
            </a:p>
          </p:txBody>
        </p:sp>
        <p:sp>
          <p:nvSpPr>
            <p:cNvPr id="62475" name="Text Box 14"/>
            <p:cNvSpPr txBox="1">
              <a:spLocks noChangeArrowheads="1"/>
            </p:cNvSpPr>
            <p:nvPr/>
          </p:nvSpPr>
          <p:spPr bwMode="auto">
            <a:xfrm>
              <a:off x="4510" y="9357"/>
              <a:ext cx="2886" cy="56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36000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2000" dirty="0">
                  <a:latin typeface="Times New Roman" pitchFamily="18" charset="0"/>
                </a:rPr>
                <a:t>Cíle jednotlivců</a:t>
              </a:r>
            </a:p>
          </p:txBody>
        </p:sp>
        <p:sp>
          <p:nvSpPr>
            <p:cNvPr id="62476" name="Text Box 15"/>
            <p:cNvSpPr txBox="1">
              <a:spLocks noChangeArrowheads="1"/>
            </p:cNvSpPr>
            <p:nvPr/>
          </p:nvSpPr>
          <p:spPr bwMode="auto">
            <a:xfrm>
              <a:off x="4510" y="6765"/>
              <a:ext cx="2886" cy="90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18000" bIns="0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endParaRPr lang="cs-CZ" sz="600" b="0" dirty="0">
                <a:latin typeface="Times New Roman" pitchFamily="18" charset="0"/>
              </a:endParaRPr>
            </a:p>
            <a:p>
              <a:pPr algn="ctr" eaLnBrk="1" hangingPunct="1"/>
              <a:r>
                <a:rPr lang="cs-CZ" sz="2000" dirty="0">
                  <a:latin typeface="Times New Roman" pitchFamily="18" charset="0"/>
                </a:rPr>
                <a:t>Cíle vyšších útvarů</a:t>
              </a:r>
            </a:p>
          </p:txBody>
        </p:sp>
        <p:sp>
          <p:nvSpPr>
            <p:cNvPr id="62477" name="Text Box 16"/>
            <p:cNvSpPr txBox="1">
              <a:spLocks noChangeArrowheads="1"/>
            </p:cNvSpPr>
            <p:nvPr/>
          </p:nvSpPr>
          <p:spPr bwMode="auto">
            <a:xfrm>
              <a:off x="4510" y="8073"/>
              <a:ext cx="2886" cy="90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18000" bIns="0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endParaRPr lang="cs-CZ" sz="600" b="0" dirty="0">
                <a:latin typeface="Times New Roman" pitchFamily="18" charset="0"/>
              </a:endParaRPr>
            </a:p>
            <a:p>
              <a:pPr algn="ctr" eaLnBrk="1" hangingPunct="1"/>
              <a:r>
                <a:rPr lang="cs-CZ" sz="2000" dirty="0">
                  <a:latin typeface="Times New Roman" pitchFamily="18" charset="0"/>
                </a:rPr>
                <a:t>Cíle nižších útvarů</a:t>
              </a:r>
            </a:p>
          </p:txBody>
        </p:sp>
        <p:sp>
          <p:nvSpPr>
            <p:cNvPr id="62478" name="Line 17"/>
            <p:cNvSpPr>
              <a:spLocks noChangeShapeType="1"/>
            </p:cNvSpPr>
            <p:nvPr/>
          </p:nvSpPr>
          <p:spPr bwMode="auto">
            <a:xfrm>
              <a:off x="5947" y="8979"/>
              <a:ext cx="0" cy="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2479" name="Line 18"/>
            <p:cNvSpPr>
              <a:spLocks noChangeShapeType="1"/>
            </p:cNvSpPr>
            <p:nvPr/>
          </p:nvSpPr>
          <p:spPr bwMode="auto">
            <a:xfrm>
              <a:off x="5950" y="7692"/>
              <a:ext cx="0" cy="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2480" name="Line 19"/>
            <p:cNvSpPr>
              <a:spLocks noChangeShapeType="1"/>
            </p:cNvSpPr>
            <p:nvPr/>
          </p:nvSpPr>
          <p:spPr bwMode="auto">
            <a:xfrm>
              <a:off x="5942" y="6384"/>
              <a:ext cx="0" cy="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2481" name="Line 20"/>
            <p:cNvSpPr>
              <a:spLocks noChangeShapeType="1"/>
            </p:cNvSpPr>
            <p:nvPr/>
          </p:nvSpPr>
          <p:spPr bwMode="auto">
            <a:xfrm>
              <a:off x="5951" y="4662"/>
              <a:ext cx="0" cy="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2482" name="Line 21"/>
            <p:cNvSpPr>
              <a:spLocks noChangeShapeType="1"/>
            </p:cNvSpPr>
            <p:nvPr/>
          </p:nvSpPr>
          <p:spPr bwMode="auto">
            <a:xfrm>
              <a:off x="5942" y="3750"/>
              <a:ext cx="0" cy="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14131-0ABA-48B5-860B-AA31DE77EE64}" type="slidenum">
              <a:rPr lang="cs-CZ" smtClean="0"/>
              <a:pPr>
                <a:defRPr/>
              </a:pPr>
              <a:t>43</a:t>
            </a:fld>
            <a:endParaRPr lang="cs-CZ" dirty="0"/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6865F1B0-C681-479E-8EBD-A73ED9A80B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633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>
          <a:xfrm>
            <a:off x="764498" y="404813"/>
            <a:ext cx="8049718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Životní cyklus výrobku a priority cílů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3763D6-0EBD-4360-99F1-3EA16EAA4DE5}" type="slidenum">
              <a:rPr lang="cs-CZ" smtClean="0"/>
              <a:pPr>
                <a:defRPr/>
              </a:pPr>
              <a:t>44</a:t>
            </a:fld>
            <a:endParaRPr lang="cs-CZ" dirty="0"/>
          </a:p>
        </p:txBody>
      </p:sp>
      <p:pic>
        <p:nvPicPr>
          <p:cNvPr id="686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1773238"/>
            <a:ext cx="6548438" cy="44386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</p:pic>
      <p:sp>
        <p:nvSpPr>
          <p:cNvPr id="68614" name="TextovéPole 4"/>
          <p:cNvSpPr txBox="1">
            <a:spLocks noChangeArrowheads="1"/>
          </p:cNvSpPr>
          <p:nvPr/>
        </p:nvSpPr>
        <p:spPr bwMode="auto">
          <a:xfrm>
            <a:off x="2208213" y="6381751"/>
            <a:ext cx="2374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sz="1400" b="0" dirty="0"/>
              <a:t>Vykypěl, Keřkovský, 2005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7442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9764" y="380895"/>
            <a:ext cx="9908498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609600" indent="-609600" algn="ctr"/>
            <a:r>
              <a:rPr lang="cs-CZ" sz="3200" b="1" dirty="0">
                <a:solidFill>
                  <a:srgbClr val="339966"/>
                </a:solidFill>
                <a:latin typeface="Arial" charset="0"/>
              </a:rPr>
              <a:t>7. Analýza zájmových skupin (Tichá-Hron,2012)</a:t>
            </a:r>
            <a:endParaRPr lang="cs-CZ" sz="3200" b="1" dirty="0">
              <a:solidFill>
                <a:srgbClr val="339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764" y="1780655"/>
            <a:ext cx="11242623" cy="49408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cs-CZ" sz="2400" i="1" dirty="0">
              <a:solidFill>
                <a:srgbClr val="0070C0"/>
              </a:solidFill>
            </a:endParaRPr>
          </a:p>
          <a:p>
            <a:r>
              <a:rPr lang="cs-CZ" sz="2400" b="1" i="1" dirty="0">
                <a:solidFill>
                  <a:srgbClr val="0000CC"/>
                </a:solidFill>
                <a:latin typeface="Arial" charset="0"/>
                <a:cs typeface="Arial" charset="0"/>
              </a:rPr>
              <a:t>Zájmové skupiny </a:t>
            </a:r>
            <a:r>
              <a:rPr lang="cs-CZ" sz="2400" b="1" i="1" dirty="0">
                <a:latin typeface="Arial" charset="0"/>
                <a:cs typeface="Arial" charset="0"/>
              </a:rPr>
              <a:t>(</a:t>
            </a:r>
            <a:r>
              <a:rPr lang="en-GB" sz="2400" b="1" i="1" dirty="0">
                <a:latin typeface="Arial" charset="0"/>
                <a:cs typeface="Arial" charset="0"/>
              </a:rPr>
              <a:t>Stakeholders</a:t>
            </a:r>
            <a:r>
              <a:rPr lang="cs-CZ" sz="2400" b="1" i="1" dirty="0">
                <a:latin typeface="Arial" charset="0"/>
                <a:cs typeface="Arial" charset="0"/>
              </a:rPr>
              <a:t>) jsou ti jednotlivci nebo skupiny, kteří závisí na organizaci, aby mohli naplnit své vlastní cíle nebo na kterých je závislá organizace.</a:t>
            </a:r>
          </a:p>
          <a:p>
            <a:endParaRPr lang="cs-CZ" sz="2400" dirty="0">
              <a:latin typeface="Arial" charset="0"/>
              <a:cs typeface="Arial" charset="0"/>
            </a:endParaRPr>
          </a:p>
          <a:p>
            <a:r>
              <a:rPr lang="cs-CZ" sz="2400" b="1" dirty="0">
                <a:latin typeface="Arial" charset="0"/>
                <a:cs typeface="Arial" charset="0"/>
              </a:rPr>
              <a:t>Tzv. koncepci zájmových skupin, zainteresovaných (</a:t>
            </a:r>
            <a:r>
              <a:rPr lang="cs-CZ" sz="2400" b="1" dirty="0" err="1">
                <a:latin typeface="Arial" charset="0"/>
                <a:cs typeface="Arial" charset="0"/>
              </a:rPr>
              <a:t>stakeholders</a:t>
            </a:r>
            <a:r>
              <a:rPr lang="cs-CZ" sz="2400" b="1" dirty="0">
                <a:latin typeface="Arial" charset="0"/>
                <a:cs typeface="Arial" charset="0"/>
              </a:rPr>
              <a:t> </a:t>
            </a:r>
            <a:r>
              <a:rPr lang="cs-CZ" sz="2400" b="1" dirty="0" err="1">
                <a:latin typeface="Arial" charset="0"/>
                <a:cs typeface="Arial" charset="0"/>
              </a:rPr>
              <a:t>concept</a:t>
            </a:r>
            <a:r>
              <a:rPr lang="cs-CZ" sz="2400" b="1" dirty="0">
                <a:latin typeface="Arial" charset="0"/>
                <a:cs typeface="Arial" charset="0"/>
              </a:rPr>
              <a:t>) rozpracoval ve své učebnici strategického managementu </a:t>
            </a:r>
            <a:r>
              <a:rPr lang="cs-CZ" sz="2400" b="1" dirty="0" err="1">
                <a:latin typeface="Arial" charset="0"/>
                <a:cs typeface="Arial" charset="0"/>
              </a:rPr>
              <a:t>Freeman</a:t>
            </a:r>
            <a:r>
              <a:rPr lang="cs-CZ" sz="2400" b="1" dirty="0">
                <a:latin typeface="Arial" charset="0"/>
                <a:cs typeface="Arial" charset="0"/>
              </a:rPr>
              <a:t> (1984). </a:t>
            </a:r>
          </a:p>
          <a:p>
            <a:endParaRPr lang="cs-CZ" sz="2400" b="1" dirty="0">
              <a:latin typeface="Arial" charset="0"/>
              <a:cs typeface="Arial" charset="0"/>
            </a:endParaRPr>
          </a:p>
          <a:p>
            <a:r>
              <a:rPr lang="cs-CZ" sz="2400" b="1" dirty="0">
                <a:latin typeface="Arial" charset="0"/>
                <a:cs typeface="Arial" charset="0"/>
              </a:rPr>
              <a:t>Zájmové skupiny definuje jako „Skupinu nebo jedince, kteří ovlivňují nebo jsou ovlivňováni dosahováním strategických cílů.“.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45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992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9764" y="380895"/>
            <a:ext cx="9908498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609600" indent="-609600" algn="ctr"/>
            <a:r>
              <a:rPr lang="cs-CZ" sz="3200" b="1" dirty="0">
                <a:solidFill>
                  <a:srgbClr val="339966"/>
                </a:solidFill>
                <a:latin typeface="Arial" charset="0"/>
              </a:rPr>
              <a:t>Zájmové skupiny a strategie</a:t>
            </a:r>
            <a:endParaRPr lang="cs-CZ" sz="3200" b="1" dirty="0">
              <a:solidFill>
                <a:srgbClr val="339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764" y="1780655"/>
            <a:ext cx="11242623" cy="49408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cs-CZ" sz="2400" i="1" dirty="0">
              <a:solidFill>
                <a:srgbClr val="0070C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cs-CZ" sz="2400" b="1" dirty="0"/>
              <a:t>Hodnota podnikové strategie vždy závisí na předpokladech, které jsou přijaty ve vztahu k zájmovým skupinám podniku a ve vztahu ke krokům, které podniknou v průběhu realizace strategie. </a:t>
            </a:r>
          </a:p>
          <a:p>
            <a:pPr>
              <a:defRPr/>
            </a:pPr>
            <a:r>
              <a:rPr lang="cs-CZ" sz="2400" dirty="0"/>
              <a:t>Současný stav podniku je výsledkem působení sil, které </a:t>
            </a:r>
            <a:r>
              <a:rPr lang="cs-CZ" sz="2400" b="1" dirty="0"/>
              <a:t>podporují </a:t>
            </a:r>
            <a:r>
              <a:rPr lang="cs-CZ" sz="2400" dirty="0"/>
              <a:t>jeho rozvoj a sil, které rozvoji </a:t>
            </a:r>
            <a:r>
              <a:rPr lang="cs-CZ" sz="2400" b="1" dirty="0"/>
              <a:t>brání</a:t>
            </a:r>
            <a:r>
              <a:rPr lang="cs-CZ" sz="2400" dirty="0"/>
              <a:t>. Oba typy sil jsou vyvíjeny zájmovými skupinami.</a:t>
            </a:r>
          </a:p>
          <a:p>
            <a:pPr>
              <a:defRPr/>
            </a:pPr>
            <a:r>
              <a:rPr lang="cs-CZ" sz="2400" dirty="0"/>
              <a:t>Výsledek podnikové strategie je závislý na </a:t>
            </a:r>
            <a:r>
              <a:rPr lang="cs-CZ" sz="2400" b="1" dirty="0"/>
              <a:t>kolektivním působení </a:t>
            </a:r>
            <a:r>
              <a:rPr lang="cs-CZ" sz="2400" dirty="0"/>
              <a:t>zájmových skupin v průběhu realizace strategie </a:t>
            </a:r>
          </a:p>
          <a:p>
            <a:pPr marL="0" indent="0">
              <a:buFontTx/>
              <a:buNone/>
              <a:defRPr/>
            </a:pPr>
            <a:r>
              <a:rPr lang="cs-CZ" sz="2400" dirty="0"/>
              <a:t>Cílem </a:t>
            </a:r>
            <a:r>
              <a:rPr lang="cs-CZ" sz="2400" b="1" dirty="0">
                <a:solidFill>
                  <a:schemeClr val="accent2"/>
                </a:solidFill>
              </a:rPr>
              <a:t>analýzy zájmových skupin </a:t>
            </a:r>
            <a:r>
              <a:rPr lang="cs-CZ" sz="2400" dirty="0"/>
              <a:t>je: </a:t>
            </a:r>
          </a:p>
          <a:p>
            <a:pPr>
              <a:defRPr/>
            </a:pPr>
            <a:r>
              <a:rPr lang="cs-CZ" sz="2400" dirty="0"/>
              <a:t>Identifikovat </a:t>
            </a:r>
            <a:r>
              <a:rPr lang="cs-CZ" sz="2400" b="1" dirty="0"/>
              <a:t>relevantní zájmové skupiny </a:t>
            </a:r>
            <a:endParaRPr lang="cs-CZ" sz="2400" dirty="0"/>
          </a:p>
          <a:p>
            <a:pPr>
              <a:defRPr/>
            </a:pPr>
            <a:r>
              <a:rPr lang="cs-CZ" sz="2400" dirty="0"/>
              <a:t>Identifikovat a otestovat </a:t>
            </a:r>
            <a:r>
              <a:rPr lang="cs-CZ" sz="2400" b="1" dirty="0"/>
              <a:t>předpoklady </a:t>
            </a:r>
            <a:r>
              <a:rPr lang="cs-CZ" sz="2400" dirty="0"/>
              <a:t>o zájmových skupinách. </a:t>
            </a:r>
          </a:p>
          <a:p>
            <a:pPr marL="0" indent="0">
              <a:buFontTx/>
              <a:buNone/>
              <a:defRPr/>
            </a:pPr>
            <a:r>
              <a:rPr lang="cs-CZ" sz="2400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46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5118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82177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  <a:latin typeface="Arial" charset="0"/>
              </a:rPr>
              <a:t>Identifikace zájmových skupin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850A3-F8C4-47DF-ADB7-F8A5EF5F4A0B}" type="slidenum">
              <a:rPr lang="cs-CZ" smtClean="0"/>
              <a:pPr>
                <a:defRPr/>
              </a:pPr>
              <a:t>47</a:t>
            </a:fld>
            <a:endParaRPr lang="cs-CZ" dirty="0"/>
          </a:p>
        </p:txBody>
      </p:sp>
      <p:pic>
        <p:nvPicPr>
          <p:cNvPr id="737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89139"/>
            <a:ext cx="8642350" cy="40036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9417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9764" y="380895"/>
            <a:ext cx="9908498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609600" indent="-609600" algn="ctr"/>
            <a:r>
              <a:rPr lang="cs-CZ" sz="3200" b="1" dirty="0">
                <a:solidFill>
                  <a:srgbClr val="339966"/>
                </a:solidFill>
                <a:latin typeface="Arial" charset="0"/>
                <a:cs typeface="Arial" charset="0"/>
              </a:rPr>
              <a:t>Identifikace zájmových skupin</a:t>
            </a:r>
            <a:endParaRPr lang="cs-CZ" sz="3200" b="1" dirty="0">
              <a:solidFill>
                <a:srgbClr val="339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764" y="1780655"/>
            <a:ext cx="11242623" cy="49408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Arial" charset="0"/>
              </a:rPr>
              <a:t>Ke klíčovým zainteresovaným patří:</a:t>
            </a:r>
          </a:p>
          <a:p>
            <a:pPr marL="0" indent="0">
              <a:buFontTx/>
              <a:buNone/>
              <a:defRPr/>
            </a:pPr>
            <a:r>
              <a:rPr lang="cs-CZ" sz="2400" b="1" dirty="0">
                <a:latin typeface="Arial" charset="0"/>
                <a:cs typeface="Arial" charset="0"/>
              </a:rPr>
              <a:t>Vlastníci</a:t>
            </a:r>
          </a:p>
          <a:p>
            <a:pPr>
              <a:defRPr/>
            </a:pPr>
            <a:r>
              <a:rPr lang="cs-CZ" sz="2400" dirty="0">
                <a:latin typeface="Arial" charset="0"/>
                <a:cs typeface="Arial" charset="0"/>
              </a:rPr>
              <a:t>Usilují o ochranu a správu svého majetku a za to očekávají odměnu. Vlastník (boss) nebo akcionáři (společníci) mají největší moc, i když ne vždy mají zájem ji uplatnit ve strategickém řízení. </a:t>
            </a:r>
          </a:p>
          <a:p>
            <a:pPr>
              <a:defRPr/>
            </a:pPr>
            <a:r>
              <a:rPr lang="cs-CZ" sz="2400" dirty="0">
                <a:latin typeface="Arial" charset="0"/>
                <a:cs typeface="Arial" charset="0"/>
              </a:rPr>
              <a:t>Od nich se odlišují investoři, kteří očekávají většinou návratnost úvěru bez vlivu.</a:t>
            </a:r>
          </a:p>
          <a:p>
            <a:pPr marL="0" indent="0">
              <a:buFontTx/>
              <a:buNone/>
              <a:defRPr/>
            </a:pPr>
            <a:r>
              <a:rPr lang="cs-CZ" sz="2400" b="1" dirty="0">
                <a:latin typeface="Arial" charset="0"/>
                <a:cs typeface="Arial" charset="0"/>
              </a:rPr>
              <a:t>Zákazníci</a:t>
            </a:r>
          </a:p>
          <a:p>
            <a:pPr>
              <a:defRPr/>
            </a:pPr>
            <a:r>
              <a:rPr lang="cs-CZ" sz="2400" dirty="0">
                <a:latin typeface="Arial" charset="0"/>
                <a:cs typeface="Arial" charset="0"/>
              </a:rPr>
              <a:t>Hledají co nejvyšší užitnou hodnotu s nejnižší cenou, ale váží si i další hodnoty </a:t>
            </a:r>
            <a:r>
              <a:rPr lang="pl-PL" sz="2400" dirty="0">
                <a:latin typeface="Arial" charset="0"/>
                <a:cs typeface="Arial" charset="0"/>
              </a:rPr>
              <a:t>jako je jistota, poctivost atd.</a:t>
            </a:r>
          </a:p>
          <a:p>
            <a:pPr marL="0" indent="0">
              <a:buFontTx/>
              <a:buNone/>
              <a:defRPr/>
            </a:pPr>
            <a:r>
              <a:rPr lang="cs-CZ" sz="2400" b="1" dirty="0">
                <a:latin typeface="Arial" charset="0"/>
                <a:cs typeface="Arial" charset="0"/>
              </a:rPr>
              <a:t>Dodavatelé</a:t>
            </a:r>
          </a:p>
          <a:p>
            <a:pPr>
              <a:defRPr/>
            </a:pPr>
            <a:r>
              <a:rPr lang="cs-CZ" sz="2400" dirty="0">
                <a:latin typeface="Arial" charset="0"/>
                <a:cs typeface="Arial" charset="0"/>
              </a:rPr>
              <a:t>V návaznosti na situaci příslušného trhu, mohou mít zásadní vliv i při tvorbě a volbě strategie.</a:t>
            </a:r>
          </a:p>
          <a:p>
            <a:pPr marL="0" indent="0">
              <a:buFontTx/>
              <a:buNone/>
              <a:defRPr/>
            </a:pPr>
            <a:r>
              <a:rPr lang="cs-CZ" sz="2400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48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7240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9764" y="380895"/>
            <a:ext cx="9908498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609600" indent="-609600" algn="ctr"/>
            <a:r>
              <a:rPr lang="cs-CZ" sz="3200" b="1" dirty="0">
                <a:solidFill>
                  <a:srgbClr val="339966"/>
                </a:solidFill>
                <a:latin typeface="Arial" charset="0"/>
                <a:cs typeface="Arial" charset="0"/>
              </a:rPr>
              <a:t>Identifikace zájmových skupin</a:t>
            </a:r>
            <a:endParaRPr lang="cs-CZ" sz="3200" b="1" dirty="0">
              <a:solidFill>
                <a:srgbClr val="339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764" y="1780655"/>
            <a:ext cx="11242623" cy="49408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sz="2400" b="1" dirty="0">
                <a:latin typeface="Arial" charset="0"/>
                <a:cs typeface="Arial" charset="0"/>
              </a:rPr>
              <a:t>Vláda</a:t>
            </a:r>
          </a:p>
          <a:p>
            <a:pPr>
              <a:defRPr/>
            </a:pPr>
            <a:r>
              <a:rPr lang="cs-CZ" sz="2400" dirty="0">
                <a:latin typeface="Arial" charset="0"/>
                <a:cs typeface="Arial" charset="0"/>
              </a:rPr>
              <a:t>Spoluutváří podnikatelské prostředí v mnoha jeho prvcích a souvislostech.</a:t>
            </a:r>
          </a:p>
          <a:p>
            <a:pPr marL="0" indent="0">
              <a:buFontTx/>
              <a:buNone/>
              <a:defRPr/>
            </a:pPr>
            <a:r>
              <a:rPr lang="cs-CZ" sz="2400" b="1" dirty="0">
                <a:latin typeface="Arial" charset="0"/>
                <a:cs typeface="Arial" charset="0"/>
              </a:rPr>
              <a:t>Místní komunita</a:t>
            </a:r>
          </a:p>
          <a:p>
            <a:pPr>
              <a:defRPr/>
            </a:pPr>
            <a:r>
              <a:rPr lang="cs-CZ" sz="2400" dirty="0">
                <a:latin typeface="Arial" charset="0"/>
                <a:cs typeface="Arial" charset="0"/>
              </a:rPr>
              <a:t>Každý business musí být někde reálně umístěn. Musí respektovat kvalitu životního prostředí, etické principy a sociální odpovědnost.</a:t>
            </a:r>
          </a:p>
          <a:p>
            <a:pPr marL="0" indent="0">
              <a:buFontTx/>
              <a:buNone/>
              <a:defRPr/>
            </a:pPr>
            <a:r>
              <a:rPr lang="cs-CZ" sz="2400" b="1" dirty="0">
                <a:latin typeface="Arial" charset="0"/>
                <a:cs typeface="Arial" charset="0"/>
              </a:rPr>
              <a:t>Management </a:t>
            </a:r>
          </a:p>
          <a:p>
            <a:pPr>
              <a:defRPr/>
            </a:pPr>
            <a:r>
              <a:rPr lang="cs-CZ" sz="2400" dirty="0">
                <a:latin typeface="Arial" charset="0"/>
                <a:cs typeface="Arial" charset="0"/>
              </a:rPr>
              <a:t>Kvalita managementu je další proměnu, která bezprostředně ovlivňuje strategické řízení.</a:t>
            </a:r>
          </a:p>
          <a:p>
            <a:pPr marL="0" indent="0">
              <a:buFontTx/>
              <a:buNone/>
              <a:defRPr/>
            </a:pPr>
            <a:r>
              <a:rPr lang="cs-CZ" sz="2400" b="1" dirty="0">
                <a:latin typeface="Arial" charset="0"/>
                <a:cs typeface="Arial" charset="0"/>
              </a:rPr>
              <a:t>Zaměstnanci</a:t>
            </a:r>
          </a:p>
          <a:p>
            <a:pPr>
              <a:defRPr/>
            </a:pPr>
            <a:r>
              <a:rPr lang="cs-CZ" sz="2400" dirty="0">
                <a:latin typeface="Arial" charset="0"/>
                <a:cs typeface="Arial" charset="0"/>
              </a:rPr>
              <a:t>V souvislosti se strategickým řízením je nejdůležitější jejich vztah k podniku a úroveň motivace a angažovanost.</a:t>
            </a:r>
          </a:p>
          <a:p>
            <a:pPr marL="0" indent="0">
              <a:buFontTx/>
              <a:buNone/>
              <a:defRPr/>
            </a:pPr>
            <a:r>
              <a:rPr lang="cs-CZ" sz="2400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49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16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Podnikatel dle občanského zákoníku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705704"/>
            <a:ext cx="9984698" cy="4929891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bg1"/>
                </a:solidFill>
              </a:rPr>
              <a:t>Podnikatel:</a:t>
            </a:r>
          </a:p>
          <a:p>
            <a:r>
              <a:rPr lang="cs-CZ" sz="2400" dirty="0"/>
              <a:t>Kdo </a:t>
            </a:r>
            <a:r>
              <a:rPr lang="cs-CZ" sz="2400" b="1" dirty="0">
                <a:solidFill>
                  <a:srgbClr val="FFCCFF"/>
                </a:solidFill>
              </a:rPr>
              <a:t>samostatně</a:t>
            </a:r>
            <a:r>
              <a:rPr lang="cs-CZ" sz="2400" dirty="0"/>
              <a:t> vykonává </a:t>
            </a:r>
            <a:r>
              <a:rPr lang="cs-CZ" sz="2400" b="1" dirty="0">
                <a:solidFill>
                  <a:srgbClr val="FFCCFF"/>
                </a:solidFill>
              </a:rPr>
              <a:t>na vlastní účet </a:t>
            </a:r>
            <a:r>
              <a:rPr lang="cs-CZ" sz="2400" dirty="0"/>
              <a:t>a odpovědnost </a:t>
            </a:r>
            <a:r>
              <a:rPr lang="cs-CZ" sz="2400" b="1" dirty="0">
                <a:solidFill>
                  <a:srgbClr val="FFCCFF"/>
                </a:solidFill>
              </a:rPr>
              <a:t>výdělečnou činnost </a:t>
            </a:r>
            <a:r>
              <a:rPr lang="cs-CZ" sz="2400" dirty="0"/>
              <a:t>živnostenským nebo obdobným způsobem se záměrem činit tak </a:t>
            </a:r>
            <a:r>
              <a:rPr lang="cs-CZ" sz="2400" b="1" dirty="0">
                <a:solidFill>
                  <a:srgbClr val="FFCCFF"/>
                </a:solidFill>
              </a:rPr>
              <a:t>soustavně za účelem dosažení zisku</a:t>
            </a:r>
            <a:r>
              <a:rPr lang="cs-CZ" sz="2400" dirty="0">
                <a:solidFill>
                  <a:srgbClr val="FFCCFF"/>
                </a:solidFill>
              </a:rPr>
              <a:t>;</a:t>
            </a:r>
          </a:p>
          <a:p>
            <a:r>
              <a:rPr lang="cs-CZ" sz="2400" b="1" dirty="0"/>
              <a:t>každá osoba, která uzavírá smlouvy související s vlastní obchodní, výrobní nebo obdobnou činností či při samostatném výkonu svého povolání;</a:t>
            </a:r>
          </a:p>
          <a:p>
            <a:r>
              <a:rPr lang="cs-CZ" sz="2400" b="1" dirty="0"/>
              <a:t>osoba zapsaná v obchodním rejstříku;</a:t>
            </a:r>
          </a:p>
          <a:p>
            <a:r>
              <a:rPr lang="cs-CZ" sz="2400" b="1" dirty="0"/>
              <a:t>podnikatelem je osoba, která má k podnikání živnostenské nebo jiné oprávnění podle jiného zákona.</a:t>
            </a:r>
          </a:p>
          <a:p>
            <a:pPr marL="0" indent="0">
              <a:buNone/>
            </a:pPr>
            <a:r>
              <a:rPr lang="pl-PL" sz="2400" b="1" dirty="0">
                <a:solidFill>
                  <a:srgbClr val="0000CC"/>
                </a:solidFill>
              </a:rPr>
              <a:t>Podnikání </a:t>
            </a:r>
            <a:r>
              <a:rPr lang="pl-PL" sz="2400" dirty="0">
                <a:solidFill>
                  <a:srgbClr val="0000CC"/>
                </a:solidFill>
              </a:rPr>
              <a:t>je samostatná soustavná činnost vykonávána na vlastní účet a na vlastní odpovědnost </a:t>
            </a:r>
            <a:r>
              <a:rPr lang="pl-PL" sz="2400" b="1" dirty="0">
                <a:solidFill>
                  <a:srgbClr val="FFCCFF"/>
                </a:solidFill>
              </a:rPr>
              <a:t>za účelem dosažení zisku. </a:t>
            </a:r>
            <a:r>
              <a:rPr lang="pl-PL" sz="2400" dirty="0"/>
              <a:t>(odvozeno z § 420)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134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/>
          <p:cNvSpPr>
            <a:spLocks noGrp="1"/>
          </p:cNvSpPr>
          <p:nvPr>
            <p:ph type="title"/>
          </p:nvPr>
        </p:nvSpPr>
        <p:spPr>
          <a:xfrm>
            <a:off x="838200" y="350135"/>
            <a:ext cx="7061616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Analýza zájmových skupin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EE9DA-149E-4821-92C3-D5FB34D7E519}" type="slidenum">
              <a:rPr lang="cs-CZ" smtClean="0"/>
              <a:pPr>
                <a:defRPr/>
              </a:pPr>
              <a:t>50</a:t>
            </a:fld>
            <a:endParaRPr lang="cs-CZ" dirty="0"/>
          </a:p>
        </p:txBody>
      </p:sp>
      <p:pic>
        <p:nvPicPr>
          <p:cNvPr id="778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2390775"/>
            <a:ext cx="847725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0861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312025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Analýza zájmových skupin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592B-915F-412A-911A-D79326840590}" type="slidenum">
              <a:rPr lang="cs-CZ" smtClean="0"/>
              <a:pPr>
                <a:defRPr/>
              </a:pPr>
              <a:t>51</a:t>
            </a:fld>
            <a:endParaRPr lang="cs-CZ" dirty="0"/>
          </a:p>
        </p:txBody>
      </p:sp>
      <p:pic>
        <p:nvPicPr>
          <p:cNvPr id="788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975" y="2060576"/>
            <a:ext cx="428625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7477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983DBF-B2BC-4EC3-9841-4E6E27411B23}" type="slidenum">
              <a:rPr lang="en-US" altLang="cs-CZ"/>
              <a:pPr/>
              <a:t>52</a:t>
            </a:fld>
            <a:endParaRPr lang="en-US" altLang="cs-CZ" dirty="0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 bwMode="gray">
          <a:xfrm>
            <a:off x="729762" y="658033"/>
            <a:ext cx="8795238" cy="82210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cs-CZ" b="1" dirty="0">
                <a:solidFill>
                  <a:srgbClr val="008080"/>
                </a:solidFill>
              </a:rPr>
              <a:t>M</a:t>
            </a:r>
            <a:r>
              <a:rPr lang="cs-CZ" altLang="cs-CZ" b="1" dirty="0">
                <a:solidFill>
                  <a:srgbClr val="008080"/>
                </a:solidFill>
              </a:rPr>
              <a:t>apování vlivu a významu stakeholderů</a:t>
            </a:r>
            <a:endParaRPr lang="en-US" altLang="cs-CZ" b="1" dirty="0">
              <a:solidFill>
                <a:srgbClr val="008080"/>
              </a:solidFill>
            </a:endParaRPr>
          </a:p>
        </p:txBody>
      </p:sp>
      <p:graphicFrame>
        <p:nvGraphicFramePr>
          <p:cNvPr id="168963" name="Rectangle 3" hidden="1"/>
          <p:cNvGraphicFramePr>
            <a:graphicFrameLocks/>
          </p:cNvGraphicFramePr>
          <p:nvPr>
            <p:custDataLst>
              <p:tags r:id="rId3"/>
            </p:custDataLst>
          </p:nvPr>
        </p:nvGraphicFramePr>
        <p:xfrm>
          <a:off x="1524000" y="0"/>
          <a:ext cx="146538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16" imgW="0" imgH="0" progId="TCLayout.ActiveDocument">
                  <p:embed/>
                </p:oleObj>
              </mc:Choice>
              <mc:Fallback>
                <p:oleObj r:id="rId16" imgW="0" imgH="0" progId="TCLayout.ActiveDocument">
                  <p:embed/>
                  <p:pic>
                    <p:nvPicPr>
                      <p:cNvPr id="168963" name="Rectangle 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46538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4" name="Rectangle 4"/>
          <p:cNvSpPr>
            <a:spLocks noChangeArrowheads="1"/>
          </p:cNvSpPr>
          <p:nvPr/>
        </p:nvSpPr>
        <p:spPr bwMode="gray">
          <a:xfrm>
            <a:off x="3027485" y="1986331"/>
            <a:ext cx="6211766" cy="33686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cs-CZ" dirty="0"/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gray">
          <a:xfrm>
            <a:off x="3027485" y="2911475"/>
            <a:ext cx="6211766" cy="6111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cs-CZ" dirty="0"/>
          </a:p>
        </p:txBody>
      </p:sp>
      <p:sp>
        <p:nvSpPr>
          <p:cNvPr id="168966" name="Rectangle 6"/>
          <p:cNvSpPr>
            <a:spLocks noChangeArrowheads="1"/>
          </p:cNvSpPr>
          <p:nvPr/>
        </p:nvSpPr>
        <p:spPr bwMode="gray">
          <a:xfrm>
            <a:off x="3027485" y="3511550"/>
            <a:ext cx="6211766" cy="6111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cs-CZ" dirty="0"/>
          </a:p>
        </p:txBody>
      </p:sp>
      <p:sp>
        <p:nvSpPr>
          <p:cNvPr id="168967" name="Rectangle 7"/>
          <p:cNvSpPr>
            <a:spLocks noChangeArrowheads="1"/>
          </p:cNvSpPr>
          <p:nvPr/>
        </p:nvSpPr>
        <p:spPr bwMode="gray">
          <a:xfrm>
            <a:off x="3027485" y="4083050"/>
            <a:ext cx="6211766" cy="6111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cs-CZ" dirty="0"/>
          </a:p>
        </p:txBody>
      </p:sp>
      <p:sp>
        <p:nvSpPr>
          <p:cNvPr id="168968" name="Rectangle 8"/>
          <p:cNvSpPr>
            <a:spLocks noChangeArrowheads="1"/>
          </p:cNvSpPr>
          <p:nvPr/>
        </p:nvSpPr>
        <p:spPr bwMode="gray">
          <a:xfrm>
            <a:off x="3027485" y="4683125"/>
            <a:ext cx="6211766" cy="6111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cs-CZ" dirty="0"/>
          </a:p>
        </p:txBody>
      </p:sp>
      <p:sp>
        <p:nvSpPr>
          <p:cNvPr id="168969" name="Line 9"/>
          <p:cNvSpPr>
            <a:spLocks noChangeShapeType="1"/>
          </p:cNvSpPr>
          <p:nvPr/>
        </p:nvSpPr>
        <p:spPr bwMode="gray">
          <a:xfrm>
            <a:off x="4633546" y="1928815"/>
            <a:ext cx="0" cy="3386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cs-CZ" dirty="0"/>
          </a:p>
        </p:txBody>
      </p:sp>
      <p:grpSp>
        <p:nvGrpSpPr>
          <p:cNvPr id="168984" name="Group 24"/>
          <p:cNvGrpSpPr>
            <a:grpSpLocks/>
          </p:cNvGrpSpPr>
          <p:nvPr/>
        </p:nvGrpSpPr>
        <p:grpSpPr bwMode="auto">
          <a:xfrm>
            <a:off x="5785339" y="2328865"/>
            <a:ext cx="2303585" cy="2986087"/>
            <a:chOff x="2908" y="1215"/>
            <a:chExt cx="1572" cy="2133"/>
          </a:xfrm>
        </p:grpSpPr>
        <p:sp>
          <p:nvSpPr>
            <p:cNvPr id="168970" name="Line 10"/>
            <p:cNvSpPr>
              <a:spLocks noChangeShapeType="1"/>
            </p:cNvSpPr>
            <p:nvPr/>
          </p:nvSpPr>
          <p:spPr bwMode="gray">
            <a:xfrm>
              <a:off x="2908" y="1215"/>
              <a:ext cx="0" cy="21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/>
            <a:p>
              <a:endParaRPr lang="cs-CZ" dirty="0"/>
            </a:p>
          </p:txBody>
        </p:sp>
        <p:sp>
          <p:nvSpPr>
            <p:cNvPr id="168971" name="Line 11"/>
            <p:cNvSpPr>
              <a:spLocks noChangeShapeType="1"/>
            </p:cNvSpPr>
            <p:nvPr/>
          </p:nvSpPr>
          <p:spPr bwMode="gray">
            <a:xfrm>
              <a:off x="3694" y="1215"/>
              <a:ext cx="0" cy="21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/>
            <a:p>
              <a:endParaRPr lang="cs-CZ" dirty="0"/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gray">
            <a:xfrm>
              <a:off x="4480" y="1215"/>
              <a:ext cx="0" cy="21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/>
            <a:p>
              <a:endParaRPr lang="cs-CZ" dirty="0"/>
            </a:p>
          </p:txBody>
        </p:sp>
      </p:grpSp>
      <p:sp>
        <p:nvSpPr>
          <p:cNvPr id="168973" name="Rectangle 13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4819651" y="2609852"/>
            <a:ext cx="899285" cy="22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895350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-169863" algn="l" defTabSz="89535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79413" indent="-190500" algn="l" defTabSz="89535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515938" indent="-134938" algn="l" defTabSz="89535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666750" indent="-149225" algn="l" defTabSz="89535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1239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5811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0383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4955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Neznámý</a:t>
            </a:r>
            <a:endParaRPr lang="en-US" altLang="cs-CZ" dirty="0"/>
          </a:p>
        </p:txBody>
      </p:sp>
      <p:sp>
        <p:nvSpPr>
          <p:cNvPr id="168974" name="Rectangle 14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5896708" y="2389189"/>
            <a:ext cx="820738" cy="50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895350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-169863" algn="l" defTabSz="89535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79413" indent="-190500" algn="l" defTabSz="89535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515938" indent="-134938" algn="l" defTabSz="89535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666750" indent="-149225" algn="l" defTabSz="89535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1239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5811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0383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4955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Bez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významu</a:t>
            </a:r>
            <a:endParaRPr lang="en-US" altLang="cs-CZ" dirty="0"/>
          </a:p>
        </p:txBody>
      </p:sp>
      <p:sp>
        <p:nvSpPr>
          <p:cNvPr id="168975" name="Rectangle 15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7048501" y="2389189"/>
            <a:ext cx="719749" cy="50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895350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-169863" algn="l" defTabSz="89535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79413" indent="-190500" algn="l" defTabSz="89535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515938" indent="-134938" algn="l" defTabSz="89535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666750" indent="-149225" algn="l" defTabSz="89535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1239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5811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0383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4955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Střední 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význam</a:t>
            </a:r>
            <a:endParaRPr lang="en-US" altLang="cs-CZ" dirty="0"/>
          </a:p>
        </p:txBody>
      </p:sp>
      <p:sp>
        <p:nvSpPr>
          <p:cNvPr id="168976" name="Rectangle 16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8198829" y="2389189"/>
            <a:ext cx="969817" cy="50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895350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-169863" algn="l" defTabSz="89535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79413" indent="-190500" algn="l" defTabSz="89535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515938" indent="-134938" algn="l" defTabSz="89535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666750" indent="-149225" algn="l" defTabSz="89535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1239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5811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0383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4955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Podstatný 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význam</a:t>
            </a:r>
            <a:endParaRPr lang="en-US" altLang="cs-CZ" dirty="0"/>
          </a:p>
        </p:txBody>
      </p:sp>
      <p:sp>
        <p:nvSpPr>
          <p:cNvPr id="168977" name="Rectangle 17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3121270" y="2389189"/>
            <a:ext cx="1275990" cy="50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895350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-169863" algn="l" defTabSz="89535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79413" indent="-190500" algn="l" defTabSz="89535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515938" indent="-134938" algn="l" defTabSz="89535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666750" indent="-149225" algn="l" defTabSz="89535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1239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5811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0383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4955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b="1" dirty="0"/>
              <a:t>Vliv 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b="1" dirty="0"/>
              <a:t>stakeholderů</a:t>
            </a:r>
            <a:endParaRPr lang="en-US" altLang="cs-CZ" b="1" dirty="0"/>
          </a:p>
        </p:txBody>
      </p:sp>
      <p:sp>
        <p:nvSpPr>
          <p:cNvPr id="168978" name="Rectangle 18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3121270" y="3092452"/>
            <a:ext cx="899285" cy="22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895350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-169863" algn="l" defTabSz="89535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79413" indent="-190500" algn="l" defTabSz="89535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515938" indent="-134938" algn="l" defTabSz="89535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666750" indent="-149225" algn="l" defTabSz="89535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1239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5811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0383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4955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Neznámý</a:t>
            </a:r>
            <a:endParaRPr lang="en-US" altLang="cs-CZ" dirty="0"/>
          </a:p>
        </p:txBody>
      </p:sp>
      <p:sp>
        <p:nvSpPr>
          <p:cNvPr id="168979" name="Rectangle 19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3121269" y="3581401"/>
            <a:ext cx="1253548" cy="50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895350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-169863" algn="l" defTabSz="89535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79413" indent="-190500" algn="l" defTabSz="89535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515938" indent="-134938" algn="l" defTabSz="89535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666750" indent="-149225" algn="l" defTabSz="89535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1239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5811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0383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4955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Malý/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bezvýznamný</a:t>
            </a:r>
            <a:endParaRPr lang="en-US" altLang="cs-CZ" dirty="0"/>
          </a:p>
        </p:txBody>
      </p:sp>
      <p:sp>
        <p:nvSpPr>
          <p:cNvPr id="168980" name="Rectangle 20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3121269" y="4152901"/>
            <a:ext cx="865622" cy="50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895350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-169863" algn="l" defTabSz="89535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79413" indent="-190500" algn="l" defTabSz="89535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515938" indent="-134938" algn="l" defTabSz="89535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666750" indent="-149225" algn="l" defTabSz="89535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1239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5811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0383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4955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Střední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důležitost</a:t>
            </a:r>
          </a:p>
        </p:txBody>
      </p:sp>
      <p:sp>
        <p:nvSpPr>
          <p:cNvPr id="168981" name="Rectangle 21"/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>
            <a:off x="3121269" y="4754564"/>
            <a:ext cx="1025922" cy="50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895350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-169863" algn="l" defTabSz="89535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79413" indent="-190500" algn="l" defTabSz="89535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515938" indent="-134938" algn="l" defTabSz="89535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666750" indent="-149225" algn="l" defTabSz="89535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1239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5811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0383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4955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Významně 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dirty="0"/>
              <a:t>důležitý</a:t>
            </a:r>
            <a:endParaRPr lang="en-US" altLang="cs-CZ" dirty="0"/>
          </a:p>
        </p:txBody>
      </p:sp>
      <p:sp>
        <p:nvSpPr>
          <p:cNvPr id="168982" name="Rectangle 22"/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5753101" y="2032002"/>
            <a:ext cx="2107949" cy="22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895350">
              <a:buSzPct val="120000"/>
              <a:defRPr sz="1600">
                <a:solidFill>
                  <a:schemeClr val="tx1"/>
                </a:solidFill>
                <a:latin typeface="Arial" charset="0"/>
              </a:defRPr>
            </a:lvl1pPr>
            <a:lvl2pPr marL="171450" indent="-169863" algn="l" defTabSz="89535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379413" indent="-190500" algn="l" defTabSz="89535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515938" indent="-134938" algn="l" defTabSz="89535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666750" indent="-149225" algn="l" defTabSz="89535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11239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15811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20383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2495550" indent="-149225" defTabSz="89535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cs-CZ" altLang="cs-CZ" b="1" dirty="0"/>
              <a:t>Význam stakeholderů</a:t>
            </a:r>
            <a:endParaRPr lang="en-US" altLang="cs-CZ" b="1" dirty="0"/>
          </a:p>
        </p:txBody>
      </p:sp>
      <p:sp>
        <p:nvSpPr>
          <p:cNvPr id="168985" name="Line 25"/>
          <p:cNvSpPr>
            <a:spLocks noChangeShapeType="1"/>
          </p:cNvSpPr>
          <p:nvPr/>
        </p:nvSpPr>
        <p:spPr bwMode="gray">
          <a:xfrm>
            <a:off x="4633547" y="2328863"/>
            <a:ext cx="460570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cs-CZ" dirty="0"/>
          </a:p>
        </p:txBody>
      </p:sp>
      <p:pic>
        <p:nvPicPr>
          <p:cNvPr id="27" name="Obrázek 2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5281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2973" y="380895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Přínosy z analýzy </a:t>
            </a:r>
            <a:r>
              <a:rPr lang="cs-CZ" alt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stakeholderů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764" y="1780655"/>
            <a:ext cx="11242623" cy="49408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cs-CZ" sz="2400" dirty="0">
              <a:solidFill>
                <a:srgbClr val="FFFF00"/>
              </a:solidFill>
            </a:endParaRPr>
          </a:p>
          <a:p>
            <a:pPr marL="304800" indent="-304800">
              <a:buFontTx/>
              <a:buAutoNum type="arabicPeriod"/>
            </a:pPr>
            <a:r>
              <a:rPr lang="cs-CZ" altLang="cs-CZ" sz="2400" b="1" dirty="0"/>
              <a:t>Můžeme využít názory nejvlivnějších </a:t>
            </a:r>
            <a:r>
              <a:rPr lang="cs-CZ" altLang="cs-CZ" sz="2400" b="1" dirty="0" err="1"/>
              <a:t>stakeholderů</a:t>
            </a:r>
            <a:r>
              <a:rPr lang="cs-CZ" altLang="cs-CZ" sz="2400" b="1" dirty="0"/>
              <a:t> k tomu, abychom modifikovali naši strategii a taktiku již v raných etapách jejího vzniku.</a:t>
            </a:r>
            <a:endParaRPr lang="en-US" altLang="cs-CZ" sz="2400" b="1" dirty="0"/>
          </a:p>
          <a:p>
            <a:pPr marL="304800" indent="-304800">
              <a:buFontTx/>
              <a:buAutoNum type="arabicPeriod"/>
            </a:pPr>
            <a:r>
              <a:rPr lang="cs-CZ" altLang="cs-CZ" sz="2400" b="1" dirty="0"/>
              <a:t> Můžeme získat podporu od mocných </a:t>
            </a:r>
            <a:r>
              <a:rPr lang="cs-CZ" altLang="cs-CZ" sz="2400" b="1" dirty="0" err="1"/>
              <a:t>stakeholderů</a:t>
            </a:r>
            <a:r>
              <a:rPr lang="cs-CZ" altLang="cs-CZ" sz="2400" b="1" dirty="0"/>
              <a:t> pro zajištění dalších zdrojů.</a:t>
            </a:r>
            <a:endParaRPr lang="en-US" altLang="cs-CZ" sz="2400" b="1" dirty="0"/>
          </a:p>
          <a:p>
            <a:pPr marL="304800" indent="-304800">
              <a:buFontTx/>
              <a:buAutoNum type="arabicPeriod"/>
            </a:pPr>
            <a:r>
              <a:rPr lang="cs-CZ" altLang="cs-CZ" sz="2400" b="1" dirty="0"/>
              <a:t> Může to zajistit, že </a:t>
            </a:r>
            <a:r>
              <a:rPr lang="cs-CZ" altLang="cs-CZ" sz="2400" b="1" dirty="0" err="1"/>
              <a:t>stakeholdeři</a:t>
            </a:r>
            <a:r>
              <a:rPr lang="cs-CZ" altLang="cs-CZ" sz="2400" b="1" dirty="0"/>
              <a:t> zcela pochopí, co chceme udělat a budou náš projekt nové strategie podporovat.</a:t>
            </a:r>
            <a:endParaRPr lang="en-US" altLang="cs-CZ" sz="2400" b="1" dirty="0"/>
          </a:p>
          <a:p>
            <a:pPr marL="304800" indent="-304800">
              <a:buFontTx/>
              <a:buAutoNum type="arabicPeriod"/>
            </a:pPr>
            <a:r>
              <a:rPr lang="cs-CZ" altLang="cs-CZ" sz="2400" b="1" dirty="0"/>
              <a:t>Můžeme předvídat budoucí reakce na novou strategii u našich zaměstnanců a ostatních a tak zapracovat do ní konkrétní akce pro její zavedení</a:t>
            </a:r>
            <a:r>
              <a:rPr lang="cs-CZ" altLang="cs-CZ" b="1" dirty="0"/>
              <a:t>.</a:t>
            </a:r>
            <a:endParaRPr lang="en-US" alt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53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637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2973" y="380895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764" y="1780655"/>
            <a:ext cx="11242623" cy="49408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endParaRPr lang="cs-CZ" sz="2400" dirty="0">
              <a:solidFill>
                <a:srgbClr val="FFFF00"/>
              </a:solidFill>
            </a:endParaRP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Obchodní společnosti (podniky) v tržní ekonomice </a:t>
            </a:r>
            <a:r>
              <a:rPr lang="cs-CZ" sz="2400" dirty="0">
                <a:latin typeface="Arial" charset="0"/>
                <a:cs typeface="Arial" charset="0"/>
              </a:rPr>
              <a:t>– </a:t>
            </a:r>
            <a:r>
              <a:rPr lang="cs-CZ" sz="2400" b="1" dirty="0">
                <a:latin typeface="Arial" charset="0"/>
                <a:cs typeface="Arial" charset="0"/>
              </a:rPr>
              <a:t>legislativní úprava, definice OS, obchodní korporace, definice podnikatele, možnosti vzniku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Životní cyklus obchodní společnosti </a:t>
            </a:r>
            <a:r>
              <a:rPr lang="cs-CZ" sz="2400" dirty="0">
                <a:latin typeface="Arial" charset="0"/>
                <a:cs typeface="Arial" charset="0"/>
              </a:rPr>
              <a:t>– </a:t>
            </a:r>
            <a:r>
              <a:rPr lang="cs-CZ" sz="2400" b="1" dirty="0">
                <a:latin typeface="Arial" charset="0"/>
                <a:cs typeface="Arial" charset="0"/>
              </a:rPr>
              <a:t>fáze ŽC, křivka ŽC, vývoj struktury OS 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Strategické zaměření obchodní společnosti </a:t>
            </a:r>
            <a:r>
              <a:rPr lang="cs-CZ" sz="24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Vize společnosti (podniku) </a:t>
            </a:r>
            <a:r>
              <a:rPr lang="cs-CZ" sz="2400" b="1" dirty="0">
                <a:latin typeface="Arial" charset="0"/>
                <a:cs typeface="Arial" charset="0"/>
              </a:rPr>
              <a:t>– charakteristika, příklady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Poslání společnosti (podniku) </a:t>
            </a:r>
            <a:r>
              <a:rPr lang="cs-CZ" sz="2400" dirty="0">
                <a:latin typeface="Arial" charset="0"/>
                <a:cs typeface="Arial" charset="0"/>
              </a:rPr>
              <a:t>– </a:t>
            </a:r>
            <a:r>
              <a:rPr lang="cs-CZ" sz="2400" b="1" dirty="0">
                <a:latin typeface="Arial" charset="0"/>
                <a:cs typeface="Arial" charset="0"/>
              </a:rPr>
              <a:t>formulace, podmínky</a:t>
            </a:r>
            <a:r>
              <a:rPr lang="cs-CZ" sz="2400" dirty="0">
                <a:latin typeface="Arial" charset="0"/>
                <a:cs typeface="Arial" charset="0"/>
              </a:rPr>
              <a:t>, </a:t>
            </a:r>
            <a:r>
              <a:rPr lang="cs-CZ" sz="2400" b="1" dirty="0">
                <a:latin typeface="Arial" charset="0"/>
                <a:cs typeface="Arial" charset="0"/>
              </a:rPr>
              <a:t>znaky, možný obsah, příklady, užší a širší vymezení, kritik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Cíle společnosti (podniku) </a:t>
            </a:r>
            <a:r>
              <a:rPr lang="cs-CZ" sz="2400" dirty="0">
                <a:latin typeface="Arial" charset="0"/>
                <a:cs typeface="Arial" charset="0"/>
              </a:rPr>
              <a:t>– </a:t>
            </a:r>
            <a:r>
              <a:rPr lang="cs-CZ" sz="2400" b="1" dirty="0">
                <a:latin typeface="Arial" charset="0"/>
                <a:cs typeface="Arial" charset="0"/>
              </a:rPr>
              <a:t>charakter, cíle SMART, příklady cílů, obecné členění, primární cíl OS, odvozené cíle, ŽC výrobků a cíle, 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cs-CZ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Analýza zájmových skupin – </a:t>
            </a:r>
            <a:r>
              <a:rPr lang="cs-CZ" sz="2400" b="1" dirty="0">
                <a:latin typeface="Arial" charset="0"/>
                <a:cs typeface="Arial" charset="0"/>
              </a:rPr>
              <a:t>klíčoví zainteresovaní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54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48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Obchodní korporace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(§1 z. 90/2012 Sb.)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705704"/>
            <a:ext cx="9984698" cy="4929891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Obchodními korporacemi jsou obchodní společnosti (dále jen „společnost“) a družstva (jsou to právnické osoby).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rgbClr val="0000CC"/>
                </a:solidFill>
              </a:rPr>
              <a:t>Společnostmi</a:t>
            </a:r>
            <a:r>
              <a:rPr lang="cs-CZ" sz="2400" dirty="0"/>
              <a:t> jsou 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veřejná obchodní společnost a komanditní společnost </a:t>
            </a:r>
            <a:r>
              <a:rPr lang="cs-CZ" sz="2400" dirty="0"/>
              <a:t>(dále jen „osobní  společnost“),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společnost s ručením omezeným a akciová společnost </a:t>
            </a:r>
            <a:r>
              <a:rPr lang="cs-CZ" sz="2400" dirty="0"/>
              <a:t>(dále jen „kapitálová společnost“) a 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evropská společnost a evropské hospodářské zájmové sdružení</a:t>
            </a:r>
            <a:r>
              <a:rPr lang="cs-CZ" sz="24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00CC"/>
                </a:solidFill>
              </a:rPr>
              <a:t>Družstvy</a:t>
            </a:r>
            <a:r>
              <a:rPr lang="cs-CZ" sz="2400" dirty="0"/>
              <a:t> </a:t>
            </a:r>
            <a:r>
              <a:rPr lang="cs-CZ" sz="2400" b="1" dirty="0"/>
              <a:t>jsou družstvo a evropská družstevní společnost.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Pozn. Obchodní firma je jméno, pod kterým je podnikatel zapsán do obchodního rejstříku.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524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Možnosti vzniku obchodní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705704"/>
            <a:ext cx="9984698" cy="3960578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/>
              <a:t>OS může vzniknout třemi způsoby: </a:t>
            </a:r>
          </a:p>
          <a:p>
            <a:pPr marL="0" indent="0">
              <a:buFontTx/>
              <a:buNone/>
              <a:defRPr/>
            </a:pPr>
            <a:endParaRPr lang="cs-CZ" b="1" dirty="0"/>
          </a:p>
          <a:p>
            <a:pPr marL="457200" indent="-457200">
              <a:buFontTx/>
              <a:buAutoNum type="arabicPeriod"/>
              <a:defRPr/>
            </a:pPr>
            <a:r>
              <a:rPr lang="cs-CZ" b="1" dirty="0">
                <a:solidFill>
                  <a:srgbClr val="FFCCFF"/>
                </a:solidFill>
              </a:rPr>
              <a:t>založením nové OS </a:t>
            </a:r>
          </a:p>
          <a:p>
            <a:pPr marL="0" indent="0">
              <a:buFontTx/>
              <a:buNone/>
              <a:defRPr/>
            </a:pPr>
            <a:endParaRPr lang="cs-CZ" dirty="0"/>
          </a:p>
          <a:p>
            <a:pPr marL="0" indent="0">
              <a:buFontTx/>
              <a:buNone/>
              <a:defRPr/>
            </a:pPr>
            <a:r>
              <a:rPr lang="cs-CZ" b="1" dirty="0">
                <a:solidFill>
                  <a:srgbClr val="FFCCFF"/>
                </a:solidFill>
              </a:rPr>
              <a:t>2</a:t>
            </a:r>
            <a:r>
              <a:rPr lang="cs-CZ" dirty="0">
                <a:solidFill>
                  <a:srgbClr val="FFCCFF"/>
                </a:solidFill>
              </a:rPr>
              <a:t>. </a:t>
            </a:r>
            <a:r>
              <a:rPr lang="cs-CZ" b="1" dirty="0">
                <a:solidFill>
                  <a:srgbClr val="FFCCFF"/>
                </a:solidFill>
              </a:rPr>
              <a:t>převzetím již existující OS </a:t>
            </a:r>
            <a:r>
              <a:rPr lang="cs-CZ" b="1" dirty="0"/>
              <a:t>(případně koupě managementem) </a:t>
            </a:r>
          </a:p>
          <a:p>
            <a:pPr marL="0" indent="0">
              <a:buFontTx/>
              <a:buNone/>
              <a:defRPr/>
            </a:pPr>
            <a:endParaRPr lang="cs-CZ" dirty="0"/>
          </a:p>
          <a:p>
            <a:pPr marL="0" indent="0">
              <a:buFontTx/>
              <a:buNone/>
              <a:defRPr/>
            </a:pPr>
            <a:r>
              <a:rPr lang="cs-CZ" b="1" dirty="0">
                <a:solidFill>
                  <a:srgbClr val="FFCCFF"/>
                </a:solidFill>
              </a:rPr>
              <a:t>3. nástupnictví </a:t>
            </a:r>
            <a:endParaRPr lang="cs-CZ" dirty="0">
              <a:solidFill>
                <a:srgbClr val="FFCCF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0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Ad1) Založení nové OS </a:t>
            </a:r>
            <a:endParaRPr lang="cs-CZ" sz="32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705703"/>
            <a:ext cx="9984698" cy="4371401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/>
              <a:t>Pro podnikatele, který zakládá novou OS, má tento postup řadu výhod. Je jenom na něm, aby rozhodl: </a:t>
            </a:r>
          </a:p>
          <a:p>
            <a:pPr>
              <a:defRPr/>
            </a:pPr>
            <a:r>
              <a:rPr lang="pl-PL" dirty="0">
                <a:solidFill>
                  <a:srgbClr val="FFCCFF"/>
                </a:solidFill>
              </a:rPr>
              <a:t>jaké </a:t>
            </a:r>
            <a:r>
              <a:rPr lang="pl-PL" b="1" dirty="0">
                <a:solidFill>
                  <a:srgbClr val="FFCCFF"/>
                </a:solidFill>
              </a:rPr>
              <a:t>výrobky </a:t>
            </a:r>
            <a:r>
              <a:rPr lang="pl-PL" dirty="0">
                <a:solidFill>
                  <a:srgbClr val="FFCCFF"/>
                </a:solidFill>
              </a:rPr>
              <a:t>bude podnik dodávat na trh, </a:t>
            </a:r>
          </a:p>
          <a:p>
            <a:pPr>
              <a:defRPr/>
            </a:pPr>
            <a:r>
              <a:rPr lang="cs-CZ" b="1" dirty="0">
                <a:solidFill>
                  <a:srgbClr val="FFCCFF"/>
                </a:solidFill>
              </a:rPr>
              <a:t>kde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bude podnik </a:t>
            </a:r>
            <a:r>
              <a:rPr lang="cs-CZ" b="1" dirty="0">
                <a:solidFill>
                  <a:srgbClr val="FFCCFF"/>
                </a:solidFill>
              </a:rPr>
              <a:t>umístěn</a:t>
            </a:r>
            <a:r>
              <a:rPr lang="cs-CZ" dirty="0">
                <a:solidFill>
                  <a:srgbClr val="FFCCFF"/>
                </a:solidFill>
              </a:rPr>
              <a:t>, </a:t>
            </a:r>
          </a:p>
          <a:p>
            <a:pPr>
              <a:defRPr/>
            </a:pPr>
            <a:r>
              <a:rPr lang="cs-CZ" dirty="0"/>
              <a:t>jakou </a:t>
            </a:r>
            <a:r>
              <a:rPr lang="cs-CZ" b="1" dirty="0">
                <a:solidFill>
                  <a:srgbClr val="FFCCFF"/>
                </a:solidFill>
              </a:rPr>
              <a:t>právní formu </a:t>
            </a:r>
            <a:r>
              <a:rPr lang="cs-CZ" dirty="0"/>
              <a:t>bude podnik mít, </a:t>
            </a:r>
          </a:p>
          <a:p>
            <a:pPr>
              <a:defRPr/>
            </a:pPr>
            <a:r>
              <a:rPr lang="cs-CZ" dirty="0"/>
              <a:t>jak </a:t>
            </a:r>
            <a:r>
              <a:rPr lang="cs-CZ" b="1" dirty="0">
                <a:solidFill>
                  <a:srgbClr val="FFCCFF"/>
                </a:solidFill>
              </a:rPr>
              <a:t>velký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podnik bude, </a:t>
            </a:r>
          </a:p>
          <a:p>
            <a:pPr>
              <a:defRPr/>
            </a:pPr>
            <a:r>
              <a:rPr lang="cs-CZ" dirty="0"/>
              <a:t>jaký bude </a:t>
            </a:r>
            <a:r>
              <a:rPr lang="cs-CZ" b="1" dirty="0">
                <a:solidFill>
                  <a:srgbClr val="FFCCFF"/>
                </a:solidFill>
              </a:rPr>
              <a:t>rozsah </a:t>
            </a:r>
            <a:r>
              <a:rPr lang="cs-CZ" dirty="0"/>
              <a:t>jeho činnosti, </a:t>
            </a:r>
          </a:p>
          <a:p>
            <a:pPr>
              <a:defRPr/>
            </a:pPr>
            <a:r>
              <a:rPr lang="pl-PL" dirty="0"/>
              <a:t>jak bude činnost podniku </a:t>
            </a:r>
            <a:r>
              <a:rPr lang="pl-PL" b="1" dirty="0">
                <a:solidFill>
                  <a:srgbClr val="FFCCFF"/>
                </a:solidFill>
              </a:rPr>
              <a:t>organizována</a:t>
            </a:r>
            <a:r>
              <a:rPr lang="pl-PL" dirty="0">
                <a:solidFill>
                  <a:srgbClr val="FFCCFF"/>
                </a:solidFill>
              </a:rPr>
              <a:t>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18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latin typeface="Arial" charset="0"/>
              </a:rPr>
              <a:t>A</a:t>
            </a:r>
            <a:r>
              <a:rPr lang="cs-CZ" sz="3200" b="1" dirty="0">
                <a:solidFill>
                  <a:srgbClr val="008080"/>
                </a:solidFill>
                <a:latin typeface="Arial" charset="0"/>
              </a:rPr>
              <a:t>d2) Převzetí již existující OS </a:t>
            </a:r>
            <a:endParaRPr lang="cs-CZ" sz="32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705703"/>
            <a:ext cx="9984698" cy="4371401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Převzetí existující OS obvykle vyžaduje velkou počáteční investici. Aby se tato investice vyplatila, je třeba dobře zvážit: </a:t>
            </a:r>
          </a:p>
          <a:p>
            <a:pPr>
              <a:defRPr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jaká je </a:t>
            </a:r>
            <a:r>
              <a:rPr lang="pl-PL" b="1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skutečná (tržní) hodnota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OS, </a:t>
            </a:r>
          </a:p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 jakým </a:t>
            </a:r>
            <a:r>
              <a:rPr lang="cs-CZ" b="1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úbytkem zákazníků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souvisejícím s převzetím je nutno počítat, </a:t>
            </a:r>
          </a:p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 se </a:t>
            </a:r>
            <a:r>
              <a:rPr lang="cs-CZ" b="1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změní výrobní zaměření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(výrobková řada), </a:t>
            </a:r>
          </a:p>
          <a:p>
            <a:pPr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</a:t>
            </a:r>
            <a:r>
              <a:rPr lang="cs-CZ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efektivně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jsou realizovány jednotlivé podnikové </a:t>
            </a:r>
            <a:r>
              <a:rPr lang="cs-CZ" b="1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  <a:r>
              <a:rPr lang="cs-CZ" dirty="0">
                <a:solidFill>
                  <a:srgbClr val="FF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258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zscRzZBUUC4Wx.VocMnx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qVdT9NUu0m856y7iDPmv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qVdT9NUu0m856y7iDPmv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qVdT9NUu0m856y7iDPmv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j0R7h3g13UW5KeiEUI3rS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qVdT9NUu0m856y7iDPmv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qVdT9NUu0m856y7iDPmv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qVdT9NUu0m856y7iDPmv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qVdT9NUu0m856y7iDPmv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qVdT9NUu0m856y7iDPmv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qVdT9NUu0m856y7iDPmv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qVdT9NUu0m856y7iDPmvg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A300BF030A8E48ABB4234BF29EF4E3" ma:contentTypeVersion="0" ma:contentTypeDescription="Vytvoří nový dokument" ma:contentTypeScope="" ma:versionID="10fc1452ece717d4c82ed08c654a69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71d6b51c5141eb32e0d04e037372b3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ECB2B7-D710-464D-8555-45ACE7B30F3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DC8E702-631F-4B90-A8E8-E4B79AABCC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CA40468-EA9D-43C4-BA8C-2703BA78B5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1753</TotalTime>
  <Words>3980</Words>
  <Application>Microsoft Office PowerPoint</Application>
  <PresentationFormat>Širokoúhlá obrazovka</PresentationFormat>
  <Paragraphs>524</Paragraphs>
  <Slides>54</Slides>
  <Notes>10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63" baseType="lpstr">
      <vt:lpstr>Arial</vt:lpstr>
      <vt:lpstr>Arial Narrow</vt:lpstr>
      <vt:lpstr>Calibri</vt:lpstr>
      <vt:lpstr>Calibri Light</vt:lpstr>
      <vt:lpstr>Courier New</vt:lpstr>
      <vt:lpstr>Tahoma</vt:lpstr>
      <vt:lpstr>Times New Roman</vt:lpstr>
      <vt:lpstr>Motiv Office</vt:lpstr>
      <vt:lpstr>TCLayout.ActiveDocument</vt:lpstr>
      <vt:lpstr>  Strategický záměr, vize  a poslání obchodních společností</vt:lpstr>
      <vt:lpstr>Prezentace aplikace PowerPoint</vt:lpstr>
      <vt:lpstr>Prezentace aplikace PowerPoint</vt:lpstr>
      <vt:lpstr>1. Obchodní společnosti  v tržní ekonomice</vt:lpstr>
      <vt:lpstr>Podnikatel dle občanského zákoníku</vt:lpstr>
      <vt:lpstr>Obchodní korporace  (§1 z. 90/2012 Sb.)</vt:lpstr>
      <vt:lpstr>Možnosti vzniku obchodní společnosti</vt:lpstr>
      <vt:lpstr>Ad1) Založení nové OS </vt:lpstr>
      <vt:lpstr>Ad2) Převzetí již existující OS </vt:lpstr>
      <vt:lpstr>Ad3) Nástupnictví </vt:lpstr>
      <vt:lpstr>2. Životní cyklus OS</vt:lpstr>
      <vt:lpstr>Životní cyklus OS</vt:lpstr>
      <vt:lpstr>Životní cyklus OS (Model Millera a Friesena)</vt:lpstr>
      <vt:lpstr>Životní cyklus OS</vt:lpstr>
      <vt:lpstr>Životní cyklus OS</vt:lpstr>
      <vt:lpstr>Vývoj OS z hlediska struktury</vt:lpstr>
      <vt:lpstr>Prezentace aplikace PowerPoint</vt:lpstr>
      <vt:lpstr>Prezentace aplikace PowerPoint</vt:lpstr>
      <vt:lpstr>Prezentace aplikace PowerPoint</vt:lpstr>
      <vt:lpstr>3. Strategické zaměření společnosti</vt:lpstr>
      <vt:lpstr>Vize a poslání</vt:lpstr>
      <vt:lpstr>Záměry, cíle a plány</vt:lpstr>
      <vt:lpstr>4. Vize společnosti - bližší pohled</vt:lpstr>
      <vt:lpstr>Vize, prostředí a cíle společnosti Nokia</vt:lpstr>
      <vt:lpstr>VIZE - Český Telecom, a.s. (cca 2005)</vt:lpstr>
      <vt:lpstr>5. Poslání společnosti (mise)</vt:lpstr>
      <vt:lpstr>Znaky poslání</vt:lpstr>
      <vt:lpstr>Poslání a vize</vt:lpstr>
      <vt:lpstr>Obsah poslání 9 možných prvků (David, 2013)</vt:lpstr>
      <vt:lpstr>Příklady poslání (1-9)</vt:lpstr>
      <vt:lpstr>Příklady poslání</vt:lpstr>
      <vt:lpstr>Příklady poslání</vt:lpstr>
      <vt:lpstr>Příklady vizí a poslání v maloobchodě</vt:lpstr>
      <vt:lpstr>6. Cíle obchodní společnosti</vt:lpstr>
      <vt:lpstr>Charakter podnikových cílů</vt:lpstr>
      <vt:lpstr>Principy formulace podnikových cílů SMART</vt:lpstr>
      <vt:lpstr> Příklad cílů retailingové společnosti </vt:lpstr>
      <vt:lpstr>Cíle OS (Podnikové cíle)</vt:lpstr>
      <vt:lpstr>Hierarchie podnikových cílů</vt:lpstr>
      <vt:lpstr>Podnikové cíle z hlediska společenské odpovědnosti</vt:lpstr>
      <vt:lpstr>Primární cíl OS</vt:lpstr>
      <vt:lpstr>Primární cíl OS</vt:lpstr>
      <vt:lpstr>Prezentace aplikace PowerPoint</vt:lpstr>
      <vt:lpstr>Životní cyklus výrobku a priority cílů</vt:lpstr>
      <vt:lpstr>7. Analýza zájmových skupin (Tichá-Hron,2012)</vt:lpstr>
      <vt:lpstr>Zájmové skupiny a strategie</vt:lpstr>
      <vt:lpstr>Identifikace zájmových skupin</vt:lpstr>
      <vt:lpstr>Identifikace zájmových skupin</vt:lpstr>
      <vt:lpstr>Identifikace zájmových skupin</vt:lpstr>
      <vt:lpstr>Analýza zájmových skupin</vt:lpstr>
      <vt:lpstr>Analýza zájmových skupin</vt:lpstr>
      <vt:lpstr>Mapování vlivu a významu stakeholderů</vt:lpstr>
      <vt:lpstr>Přínosy z analýzy stakeholderů</vt:lpstr>
      <vt:lpstr>Shrnutí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183</cp:revision>
  <dcterms:created xsi:type="dcterms:W3CDTF">2016-11-25T20:36:16Z</dcterms:created>
  <dcterms:modified xsi:type="dcterms:W3CDTF">2021-10-08T09:48:23Z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0x010100B8A300BF030A8E48ABB4234BF29EF4E3</vt:lpwstr>
  </property>
</Properties>
</file>