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8"/>
  </p:notesMasterIdLst>
  <p:sldIdLst>
    <p:sldId id="257" r:id="rId5"/>
    <p:sldId id="258" r:id="rId6"/>
    <p:sldId id="263" r:id="rId7"/>
    <p:sldId id="427" r:id="rId8"/>
    <p:sldId id="527" r:id="rId9"/>
    <p:sldId id="528" r:id="rId10"/>
    <p:sldId id="529" r:id="rId11"/>
    <p:sldId id="477" r:id="rId12"/>
    <p:sldId id="526" r:id="rId13"/>
    <p:sldId id="530" r:id="rId14"/>
    <p:sldId id="531" r:id="rId15"/>
    <p:sldId id="532" r:id="rId16"/>
    <p:sldId id="533" r:id="rId17"/>
    <p:sldId id="534" r:id="rId18"/>
    <p:sldId id="536" r:id="rId19"/>
    <p:sldId id="535" r:id="rId20"/>
    <p:sldId id="538" r:id="rId21"/>
    <p:sldId id="537" r:id="rId22"/>
    <p:sldId id="479" r:id="rId23"/>
    <p:sldId id="480" r:id="rId24"/>
    <p:sldId id="481" r:id="rId25"/>
    <p:sldId id="539" r:id="rId26"/>
    <p:sldId id="540" r:id="rId27"/>
    <p:sldId id="541" r:id="rId28"/>
    <p:sldId id="542" r:id="rId29"/>
    <p:sldId id="543" r:id="rId30"/>
    <p:sldId id="544" r:id="rId31"/>
    <p:sldId id="546" r:id="rId32"/>
    <p:sldId id="545" r:id="rId33"/>
    <p:sldId id="547" r:id="rId34"/>
    <p:sldId id="548" r:id="rId35"/>
    <p:sldId id="549" r:id="rId36"/>
    <p:sldId id="550" r:id="rId37"/>
    <p:sldId id="551" r:id="rId38"/>
    <p:sldId id="552" r:id="rId39"/>
    <p:sldId id="554" r:id="rId40"/>
    <p:sldId id="555" r:id="rId41"/>
    <p:sldId id="556" r:id="rId42"/>
    <p:sldId id="557" r:id="rId43"/>
    <p:sldId id="558" r:id="rId44"/>
    <p:sldId id="559" r:id="rId45"/>
    <p:sldId id="560" r:id="rId46"/>
    <p:sldId id="561" r:id="rId47"/>
    <p:sldId id="562" r:id="rId48"/>
    <p:sldId id="563" r:id="rId49"/>
    <p:sldId id="564" r:id="rId50"/>
    <p:sldId id="565" r:id="rId51"/>
    <p:sldId id="566" r:id="rId52"/>
    <p:sldId id="567" r:id="rId53"/>
    <p:sldId id="568" r:id="rId54"/>
    <p:sldId id="569" r:id="rId55"/>
    <p:sldId id="570" r:id="rId56"/>
    <p:sldId id="571" r:id="rId57"/>
    <p:sldId id="572" r:id="rId58"/>
    <p:sldId id="573" r:id="rId59"/>
    <p:sldId id="574" r:id="rId60"/>
    <p:sldId id="575" r:id="rId61"/>
    <p:sldId id="576" r:id="rId62"/>
    <p:sldId id="577" r:id="rId63"/>
    <p:sldId id="578" r:id="rId64"/>
    <p:sldId id="579" r:id="rId65"/>
    <p:sldId id="580" r:id="rId66"/>
    <p:sldId id="581" r:id="rId67"/>
    <p:sldId id="582" r:id="rId68"/>
    <p:sldId id="583" r:id="rId69"/>
    <p:sldId id="585" r:id="rId70"/>
    <p:sldId id="584" r:id="rId71"/>
    <p:sldId id="586" r:id="rId72"/>
    <p:sldId id="587" r:id="rId73"/>
    <p:sldId id="590" r:id="rId74"/>
    <p:sldId id="588" r:id="rId75"/>
    <p:sldId id="589" r:id="rId76"/>
    <p:sldId id="591" r:id="rId7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5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1085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9AC0965B-95F3-4291-922A-D31C5E232FDB}" type="slidenum">
              <a:rPr lang="cs-CZ" sz="1200" smtClean="0">
                <a:latin typeface="Arial" charset="0"/>
                <a:cs typeface="Arial" charset="0"/>
              </a:rPr>
              <a:pPr eaLnBrk="1" hangingPunct="1"/>
              <a:t>17</a:t>
            </a:fld>
            <a:endParaRPr lang="cs-CZ" sz="12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16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E89751-1E2D-472B-9A55-684E7DC08939}" type="slidenum">
              <a:rPr lang="cs-CZ" smtClean="0"/>
              <a:pPr>
                <a:defRPr/>
              </a:pPr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117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86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6C220396-D946-4B31-BD92-E3246ACDEC34}" type="slidenum">
              <a:rPr lang="en-US" sz="1200" smtClean="0">
                <a:latin typeface="Times New Roman" pitchFamily="18" charset="0"/>
                <a:cs typeface="Arial" charset="0"/>
              </a:rPr>
              <a:pPr eaLnBrk="1" hangingPunct="1"/>
              <a:t>63</a:t>
            </a:fld>
            <a:endParaRPr lang="en-US" sz="1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663" y="746125"/>
            <a:ext cx="6610350" cy="3719513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98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2B220214-EF7C-43B5-BBB4-C0D9A1DF1DA5}" type="slidenum">
              <a:rPr lang="en-GB" sz="1200" smtClean="0"/>
              <a:pPr eaLnBrk="1" hangingPunct="1"/>
              <a:t>64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91316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E89751-1E2D-472B-9A55-684E7DC08939}" type="slidenum">
              <a:rPr lang="cs-CZ" smtClean="0"/>
              <a:pPr>
                <a:defRPr/>
              </a:pPr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21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br>
              <a:rPr lang="cs-CZ" sz="4000" b="1" dirty="0"/>
            </a:br>
            <a:r>
              <a:rPr lang="cs-CZ" sz="4000" b="1" dirty="0">
                <a:solidFill>
                  <a:schemeClr val="bg1"/>
                </a:solidFill>
              </a:rPr>
              <a:t>Analýza externího prostředí</a:t>
            </a:r>
            <a:br>
              <a:rPr lang="cs-CZ" sz="4000" b="1" dirty="0">
                <a:solidFill>
                  <a:srgbClr val="FF0000"/>
                </a:solidFill>
              </a:rPr>
            </a:br>
            <a:endParaRPr lang="cs-CZ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Charakteristika prostředí / okolí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4"/>
            <a:ext cx="9984698" cy="4929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b="1" dirty="0"/>
              <a:t>Každý podnik se nachází v určitém konkrétním prostředí, které má turbulentní charakter – je proměnné a na podnik a jeho chování působí.</a:t>
            </a:r>
          </a:p>
          <a:p>
            <a:r>
              <a:rPr lang="cs-CZ" b="1" dirty="0">
                <a:solidFill>
                  <a:srgbClr val="C00000"/>
                </a:solidFill>
              </a:rPr>
              <a:t>Prostředí podniku je </a:t>
            </a:r>
          </a:p>
          <a:p>
            <a:pPr lvl="1"/>
            <a:r>
              <a:rPr lang="cs-CZ" b="1" dirty="0">
                <a:solidFill>
                  <a:srgbClr val="0000CC"/>
                </a:solidFill>
              </a:rPr>
              <a:t>vnější</a:t>
            </a:r>
            <a:r>
              <a:rPr lang="cs-CZ" dirty="0"/>
              <a:t> – vše okolo podniku, co nemůže ovlivnit nebo může ovlivnit částečně</a:t>
            </a:r>
          </a:p>
          <a:p>
            <a:pPr lvl="1"/>
            <a:r>
              <a:rPr lang="cs-CZ" b="1" dirty="0">
                <a:solidFill>
                  <a:srgbClr val="0000CC"/>
                </a:solidFill>
              </a:rPr>
              <a:t>vnitřní </a:t>
            </a:r>
            <a:r>
              <a:rPr lang="cs-CZ" dirty="0"/>
              <a:t>– vše uvnitř podniku, co podnik může ovlivnit sám.</a:t>
            </a:r>
          </a:p>
          <a:p>
            <a:r>
              <a:rPr lang="cs-CZ" b="1" dirty="0"/>
              <a:t>Prostředí je charakterizováno řadou faktorů – počet a struktura subjektů, procesů, vazeb, vlivů, chování společenských skupin: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771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708151" y="455796"/>
            <a:ext cx="77724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Strukturalizace vnějšího prostředí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76" y="2095501"/>
            <a:ext cx="7597775" cy="45450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4DD9A-6C8B-4CA2-9FBD-AF2FC1807AE5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675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872521" y="320155"/>
            <a:ext cx="7211518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 ve strategickém managementu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491321"/>
            <a:ext cx="6448425" cy="3019425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B6830-6EC5-47B9-9BEE-9816FAC0A876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00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268414"/>
            <a:ext cx="8820150" cy="4752975"/>
          </a:xfrm>
        </p:spPr>
        <p:txBody>
          <a:bodyPr/>
          <a:lstStyle/>
          <a:p>
            <a:pPr marL="609600" indent="-609600" algn="l"/>
            <a:r>
              <a:rPr lang="sk-SK" sz="2800" b="1" dirty="0">
                <a:latin typeface="Arial Narrow" pitchFamily="34" charset="0"/>
              </a:rPr>
              <a:t>         </a:t>
            </a:r>
            <a:endParaRPr lang="cs-CZ" sz="2800" b="1" dirty="0">
              <a:latin typeface="Arial Narrow" pitchFamily="34" charset="0"/>
            </a:endParaRPr>
          </a:p>
          <a:p>
            <a:pPr marL="609600" indent="-609600" algn="l"/>
            <a:endParaRPr lang="cs-CZ" sz="2000" b="1" dirty="0"/>
          </a:p>
          <a:p>
            <a:pPr marL="609600" indent="-609600" algn="l"/>
            <a:r>
              <a:rPr lang="cs-CZ" b="1" dirty="0">
                <a:latin typeface="Arial Narrow" pitchFamily="34" charset="0"/>
                <a:cs typeface="Times New Roman" pitchFamily="18" charset="0"/>
              </a:rPr>
              <a:t>	</a:t>
            </a:r>
            <a:endParaRPr lang="cs-CZ" b="1" dirty="0">
              <a:latin typeface="Arial Narrow" pitchFamily="34" charset="0"/>
            </a:endParaRPr>
          </a:p>
          <a:p>
            <a:pPr marL="609600" indent="-609600" algn="r"/>
            <a:endParaRPr lang="cs-CZ" b="1" dirty="0">
              <a:latin typeface="Arial Narrow" pitchFamily="34" charset="0"/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0128250" y="6477001"/>
            <a:ext cx="5397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800" b="0" dirty="0">
                <a:solidFill>
                  <a:schemeClr val="bg1"/>
                </a:solidFill>
                <a:latin typeface="Times New Roman" pitchFamily="18" charset="0"/>
              </a:rPr>
              <a:t>3.2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1595437" y="471238"/>
            <a:ext cx="838676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/>
            <a:r>
              <a:rPr lang="sk-SK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externího prostředí</a:t>
            </a:r>
            <a:endParaRPr lang="cs-CZ" sz="3200" i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629" name="Group 24"/>
          <p:cNvGrpSpPr>
            <a:grpSpLocks/>
          </p:cNvGrpSpPr>
          <p:nvPr/>
        </p:nvGrpSpPr>
        <p:grpSpPr bwMode="auto">
          <a:xfrm>
            <a:off x="3287690" y="1772817"/>
            <a:ext cx="5622891" cy="4884364"/>
            <a:chOff x="1643" y="1646"/>
            <a:chExt cx="2692" cy="2419"/>
          </a:xfrm>
        </p:grpSpPr>
        <p:sp>
          <p:nvSpPr>
            <p:cNvPr id="26632" name="Oval 8"/>
            <p:cNvSpPr>
              <a:spLocks noChangeArrowheads="1"/>
            </p:cNvSpPr>
            <p:nvPr/>
          </p:nvSpPr>
          <p:spPr bwMode="auto">
            <a:xfrm>
              <a:off x="1645" y="1646"/>
              <a:ext cx="2650" cy="24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6633" name="Oval 9"/>
            <p:cNvSpPr>
              <a:spLocks noChangeArrowheads="1"/>
            </p:cNvSpPr>
            <p:nvPr/>
          </p:nvSpPr>
          <p:spPr bwMode="auto">
            <a:xfrm>
              <a:off x="2258" y="2110"/>
              <a:ext cx="1440" cy="13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6634" name="Oval 10"/>
            <p:cNvSpPr>
              <a:spLocks noChangeArrowheads="1"/>
            </p:cNvSpPr>
            <p:nvPr/>
          </p:nvSpPr>
          <p:spPr bwMode="auto">
            <a:xfrm>
              <a:off x="2719" y="2514"/>
              <a:ext cx="518" cy="4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6635" name="Text Box 11"/>
            <p:cNvSpPr txBox="1">
              <a:spLocks noChangeArrowheads="1"/>
            </p:cNvSpPr>
            <p:nvPr/>
          </p:nvSpPr>
          <p:spPr bwMode="auto">
            <a:xfrm>
              <a:off x="2548" y="1740"/>
              <a:ext cx="864" cy="14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200" dirty="0"/>
                <a:t>MAKROOKOLÍ</a:t>
              </a:r>
              <a:endParaRPr lang="cs-CZ" dirty="0"/>
            </a:p>
          </p:txBody>
        </p:sp>
        <p:sp>
          <p:nvSpPr>
            <p:cNvPr id="26636" name="Text Box 12"/>
            <p:cNvSpPr txBox="1">
              <a:spLocks noChangeArrowheads="1"/>
            </p:cNvSpPr>
            <p:nvPr/>
          </p:nvSpPr>
          <p:spPr bwMode="auto">
            <a:xfrm>
              <a:off x="2010" y="1924"/>
              <a:ext cx="64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00" dirty="0"/>
                <a:t>EKONOMICKÉ</a:t>
              </a:r>
              <a:r>
                <a:rPr lang="cs-CZ" sz="1000" b="0" dirty="0"/>
                <a:t> </a:t>
              </a:r>
              <a:r>
                <a:rPr lang="cs-CZ" sz="1050" dirty="0"/>
                <a:t>OKOLÍ</a:t>
              </a:r>
              <a:endParaRPr lang="cs-CZ" sz="1000" dirty="0"/>
            </a:p>
          </p:txBody>
        </p:sp>
        <p:sp>
          <p:nvSpPr>
            <p:cNvPr id="26637" name="Text Box 13"/>
            <p:cNvSpPr txBox="1">
              <a:spLocks noChangeArrowheads="1"/>
            </p:cNvSpPr>
            <p:nvPr/>
          </p:nvSpPr>
          <p:spPr bwMode="auto">
            <a:xfrm>
              <a:off x="3243" y="1933"/>
              <a:ext cx="72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50" dirty="0"/>
                <a:t>SOCIÁLNÍ A DEMOGRAFICKÉ OKOLÍ</a:t>
              </a:r>
            </a:p>
          </p:txBody>
        </p:sp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3549" y="3089"/>
              <a:ext cx="78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50" dirty="0"/>
                <a:t>EKOLOGICKÉ OKOLÍ</a:t>
              </a:r>
            </a:p>
          </p:txBody>
        </p:sp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1717" y="3141"/>
              <a:ext cx="792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50" dirty="0"/>
                <a:t>TECHNOLOGICKÉ</a:t>
              </a:r>
              <a:r>
                <a:rPr lang="cs-CZ" sz="1000" b="0" dirty="0"/>
                <a:t> OKOLÍ</a:t>
              </a:r>
              <a:endParaRPr lang="cs-CZ" sz="1000" dirty="0"/>
            </a:p>
          </p:txBody>
        </p:sp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1643" y="2506"/>
              <a:ext cx="648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00" dirty="0"/>
                <a:t>POLITICKÉ A PRÁVNÍ  OKOLÍ</a:t>
              </a:r>
            </a:p>
          </p:txBody>
        </p:sp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2768" y="2610"/>
              <a:ext cx="404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200" dirty="0"/>
                <a:t>Existující konkurenti</a:t>
              </a:r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2651" y="2167"/>
              <a:ext cx="702" cy="17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200" dirty="0"/>
                <a:t>MIKROOKOLÍ</a:t>
              </a:r>
              <a:endParaRPr lang="cs-CZ" dirty="0"/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2617" y="2341"/>
              <a:ext cx="807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00" dirty="0"/>
                <a:t>NOVÍ KONKURENTI</a:t>
              </a:r>
            </a:p>
          </p:txBody>
        </p:sp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3314" y="2629"/>
              <a:ext cx="51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cs-CZ" sz="1000" dirty="0"/>
                <a:t>ZÁKAZNÍCI</a:t>
              </a:r>
            </a:p>
          </p:txBody>
        </p:sp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2629" y="3032"/>
              <a:ext cx="692" cy="2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00" dirty="0"/>
                <a:t>NOVÉ</a:t>
              </a:r>
              <a:r>
                <a:rPr lang="cs-CZ" sz="1000" b="0" dirty="0"/>
                <a:t> </a:t>
              </a:r>
              <a:r>
                <a:rPr lang="cs-CZ" sz="1000" dirty="0"/>
                <a:t>VÝROBKY</a:t>
              </a:r>
              <a:r>
                <a:rPr lang="cs-CZ" sz="1000" b="0" dirty="0"/>
                <a:t> (</a:t>
              </a:r>
              <a:r>
                <a:rPr lang="cs-CZ" sz="1000" dirty="0"/>
                <a:t>SUBSTITUTY</a:t>
              </a:r>
              <a:r>
                <a:rPr lang="cs-CZ" sz="1000" b="0" dirty="0"/>
                <a:t>)</a:t>
              </a:r>
              <a:endParaRPr lang="cs-CZ" sz="1000" dirty="0"/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2221" y="2783"/>
              <a:ext cx="57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000" dirty="0"/>
                <a:t>DODAVATELÉ</a:t>
              </a:r>
            </a:p>
          </p:txBody>
        </p:sp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2509" y="3565"/>
              <a:ext cx="108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dirty="0"/>
                <a:t>ZAHRANIČNÍ OKOLÍ</a:t>
              </a:r>
            </a:p>
          </p:txBody>
        </p:sp>
      </p:grpSp>
      <p:sp>
        <p:nvSpPr>
          <p:cNvPr id="26630" name="TextovéPole 1"/>
          <p:cNvSpPr txBox="1">
            <a:spLocks noChangeArrowheads="1"/>
          </p:cNvSpPr>
          <p:nvPr/>
        </p:nvSpPr>
        <p:spPr bwMode="auto">
          <a:xfrm>
            <a:off x="2052638" y="1196975"/>
            <a:ext cx="82198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Členění externího prostředí 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Dvě sféry: makrookolí a mikrookolí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6D3FC-3106-4941-BB59-5955C19C3EC2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7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okolí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4"/>
            <a:ext cx="8349521" cy="4929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Úkolem analýzy okolí podniku je identifikovat příležitosti a ohrožení podniku.</a:t>
            </a:r>
          </a:p>
          <a:p>
            <a:pPr marL="0" indent="0">
              <a:buFontTx/>
              <a:buNone/>
              <a:defRPr/>
            </a:pPr>
            <a:endParaRPr lang="cs-CZ" b="1" dirty="0"/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="1" i="1" dirty="0">
                <a:solidFill>
                  <a:srgbClr val="C00000"/>
                </a:solidFill>
              </a:rPr>
              <a:t>Příležitosti </a:t>
            </a:r>
            <a:r>
              <a:rPr lang="cs-CZ" i="1" dirty="0"/>
              <a:t>–</a:t>
            </a:r>
            <a:r>
              <a:rPr lang="cs-CZ" dirty="0"/>
              <a:t> </a:t>
            </a:r>
            <a:r>
              <a:rPr lang="cs-CZ" b="1" dirty="0"/>
              <a:t>vnější trendy poskytují potenciál, který umožní podniku dosahovat vyšší zisky (pozitivně působící vnější vlivy).</a:t>
            </a:r>
          </a:p>
          <a:p>
            <a:pPr>
              <a:defRPr/>
            </a:pPr>
            <a:r>
              <a:rPr lang="cs-CZ" dirty="0"/>
              <a:t> </a:t>
            </a:r>
            <a:r>
              <a:rPr lang="cs-CZ" b="1" i="1" dirty="0">
                <a:solidFill>
                  <a:srgbClr val="C00000"/>
                </a:solidFill>
              </a:rPr>
              <a:t>Ohrožení</a:t>
            </a:r>
            <a:r>
              <a:rPr lang="cs-CZ" b="1" i="1" dirty="0">
                <a:solidFill>
                  <a:srgbClr val="FFFF00"/>
                </a:solidFill>
              </a:rPr>
              <a:t> </a:t>
            </a:r>
            <a:r>
              <a:rPr lang="cs-CZ" i="1" dirty="0"/>
              <a:t>–</a:t>
            </a:r>
            <a:r>
              <a:rPr lang="cs-CZ" dirty="0"/>
              <a:t> </a:t>
            </a:r>
            <a:r>
              <a:rPr lang="cs-CZ" b="1" dirty="0"/>
              <a:t>vnější trendy zpochybňují existenci a ziskovost podnikání (negativně působící vnější vlivy). 	 Ohrožení pro jeden podnik je často příležitostí pro jiný podnik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5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34342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trendy vývoje vnějšího prostředí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(Tichá, Hron, 2012)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4"/>
            <a:ext cx="10569315" cy="4929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Nové technologie </a:t>
            </a:r>
            <a:r>
              <a:rPr lang="cs-CZ" dirty="0"/>
              <a:t>- </a:t>
            </a:r>
            <a:r>
              <a:rPr lang="cs-CZ" b="1" dirty="0"/>
              <a:t>změny v technologiích mohou zcela změnit strukturu odvětví a jeho konkurenci. </a:t>
            </a:r>
          </a:p>
          <a:p>
            <a:r>
              <a:rPr lang="cs-CZ" b="1" dirty="0">
                <a:solidFill>
                  <a:srgbClr val="C00000"/>
                </a:solidFill>
              </a:rPr>
              <a:t>Nové distribuční kanály </a:t>
            </a:r>
            <a:r>
              <a:rPr lang="cs-CZ" dirty="0"/>
              <a:t>- </a:t>
            </a:r>
            <a:r>
              <a:rPr lang="cs-CZ" b="1" dirty="0"/>
              <a:t>alternativní distribuční cesty – např. využití internetu v maloobchodním vedou ke změně chování podniků </a:t>
            </a:r>
          </a:p>
          <a:p>
            <a:r>
              <a:rPr lang="cs-CZ" b="1" dirty="0">
                <a:solidFill>
                  <a:srgbClr val="C00000"/>
                </a:solidFill>
              </a:rPr>
              <a:t>Změny v ekonomických proměnných </a:t>
            </a:r>
            <a:r>
              <a:rPr lang="cs-CZ" dirty="0"/>
              <a:t>-  </a:t>
            </a:r>
            <a:r>
              <a:rPr lang="cs-CZ" b="1" dirty="0"/>
              <a:t>daně, úrokové sazby, mzdy, inflace, atd. mění podmínky pro podnikání </a:t>
            </a:r>
          </a:p>
          <a:p>
            <a:r>
              <a:rPr lang="cs-CZ" b="1" dirty="0">
                <a:solidFill>
                  <a:srgbClr val="C00000"/>
                </a:solidFill>
              </a:rPr>
              <a:t>Změny v příbuzných odvětvích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="1" dirty="0"/>
              <a:t>- na jejichž vývoji se podílejí stejné ekonomické, technologické nebo tržní faktory </a:t>
            </a:r>
          </a:p>
          <a:p>
            <a:r>
              <a:rPr lang="cs-CZ" b="1" dirty="0">
                <a:solidFill>
                  <a:srgbClr val="C00000"/>
                </a:solidFill>
              </a:rPr>
              <a:t>Vládní regulace  </a:t>
            </a:r>
            <a:r>
              <a:rPr lang="cs-CZ" dirty="0"/>
              <a:t>- </a:t>
            </a:r>
            <a:r>
              <a:rPr lang="cs-CZ" b="1" dirty="0"/>
              <a:t>politika vlády má podstatný vliv na vytváření konkurenčního prostředí a ovlivňuje konkurenceschopnost podniků.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7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3111" y="100465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Povaha externího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2710046"/>
            <a:ext cx="8349521" cy="252152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b="1" dirty="0"/>
              <a:t>Nestabilita a proměnlivost</a:t>
            </a:r>
          </a:p>
          <a:p>
            <a:r>
              <a:rPr lang="cs-CZ" b="1" dirty="0"/>
              <a:t> Dynamika </a:t>
            </a:r>
          </a:p>
          <a:p>
            <a:r>
              <a:rPr lang="cs-CZ" b="1" dirty="0"/>
              <a:t> Složitost </a:t>
            </a:r>
          </a:p>
          <a:p>
            <a:r>
              <a:rPr lang="cs-CZ" b="1" dirty="0"/>
              <a:t> Turbulence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42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 idx="4294967295"/>
          </p:nvPr>
        </p:nvSpPr>
        <p:spPr>
          <a:xfrm>
            <a:off x="1663700" y="470162"/>
            <a:ext cx="8534400" cy="5000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Fáze analýzy okolí</a:t>
            </a:r>
          </a:p>
        </p:txBody>
      </p:sp>
      <p:grpSp>
        <p:nvGrpSpPr>
          <p:cNvPr id="33795" name="Skupina 8"/>
          <p:cNvGrpSpPr>
            <a:grpSpLocks/>
          </p:cNvGrpSpPr>
          <p:nvPr/>
        </p:nvGrpSpPr>
        <p:grpSpPr bwMode="auto">
          <a:xfrm>
            <a:off x="1941513" y="1285876"/>
            <a:ext cx="8242300" cy="4429125"/>
            <a:chOff x="452406" y="928670"/>
            <a:chExt cx="8929750" cy="442915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" name="Obdélník 3"/>
            <p:cNvSpPr/>
            <p:nvPr/>
          </p:nvSpPr>
          <p:spPr>
            <a:xfrm>
              <a:off x="452406" y="928670"/>
              <a:ext cx="8929750" cy="71438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400" b="1" dirty="0">
                  <a:solidFill>
                    <a:schemeClr val="tx1"/>
                  </a:solidFill>
                  <a:latin typeface="Calibri" pitchFamily="34" charset="0"/>
                </a:rPr>
                <a:t>I. Analýza vlivů makrookolí</a:t>
              </a: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023415" y="1643050"/>
              <a:ext cx="7502228" cy="71438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400" b="1" dirty="0">
                  <a:solidFill>
                    <a:schemeClr val="tx1"/>
                  </a:solidFill>
                  <a:latin typeface="Calibri" pitchFamily="34" charset="0"/>
                </a:rPr>
                <a:t>II. Atraktivita odvětví, </a:t>
              </a:r>
              <a:r>
                <a:rPr lang="cs-CZ" sz="2400" b="1" dirty="0" err="1">
                  <a:solidFill>
                    <a:schemeClr val="tx1"/>
                  </a:solidFill>
                  <a:latin typeface="Calibri" pitchFamily="34" charset="0"/>
                </a:rPr>
                <a:t>mikrookolí</a:t>
              </a:r>
              <a:endParaRPr lang="cs-CZ" sz="2400" b="1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1666659" y="2357430"/>
              <a:ext cx="6000750" cy="71438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III. Identifikace hlavních konkurenčních sil</a:t>
              </a:r>
            </a:p>
            <a:p>
              <a:pPr algn="ctr">
                <a:defRPr/>
              </a:pPr>
              <a:r>
                <a:rPr lang="cs-CZ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Analýza konkurentů</a:t>
              </a:r>
            </a:p>
          </p:txBody>
        </p:sp>
        <p:sp>
          <p:nvSpPr>
            <p:cNvPr id="7" name="Obdélník 6"/>
            <p:cNvSpPr/>
            <p:nvPr/>
          </p:nvSpPr>
          <p:spPr>
            <a:xfrm>
              <a:off x="2595408" y="3071810"/>
              <a:ext cx="4072737" cy="71438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IV. Klíčové hrozby a příležitosti</a:t>
              </a:r>
            </a:p>
          </p:txBody>
        </p:sp>
        <p:sp>
          <p:nvSpPr>
            <p:cNvPr id="8" name="Elipsa 7"/>
            <p:cNvSpPr/>
            <p:nvPr/>
          </p:nvSpPr>
          <p:spPr>
            <a:xfrm>
              <a:off x="1666659" y="3786190"/>
              <a:ext cx="6072986" cy="157163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800" b="1" dirty="0">
                  <a:solidFill>
                    <a:schemeClr val="tx1"/>
                  </a:solidFill>
                  <a:latin typeface="Calibri" pitchFamily="34" charset="0"/>
                </a:rPr>
                <a:t>STRATEGICKÁ POZICE</a:t>
              </a: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B93B4-74DE-4BD4-B2DF-8E25D5EF1627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1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8062" y="487494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Analýza obecného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2" y="1855607"/>
            <a:ext cx="10629275" cy="466511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b="1" dirty="0"/>
              <a:t>Prostředí, které na podnik působí, ale které se nachází mimo rámec vlivu podniku, je prostředí globální.</a:t>
            </a:r>
          </a:p>
          <a:p>
            <a:r>
              <a:rPr lang="cs-CZ" b="1" dirty="0"/>
              <a:t>Působení okolí na podnik lze definovat v několika segmentech: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P</a:t>
            </a:r>
            <a:r>
              <a:rPr lang="cs-CZ" dirty="0">
                <a:solidFill>
                  <a:srgbClr val="C00000"/>
                </a:solidFill>
              </a:rPr>
              <a:t>olitické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E</a:t>
            </a:r>
            <a:r>
              <a:rPr lang="cs-CZ" dirty="0">
                <a:solidFill>
                  <a:srgbClr val="C00000"/>
                </a:solidFill>
              </a:rPr>
              <a:t>konomické 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S</a:t>
            </a:r>
            <a:r>
              <a:rPr lang="cs-CZ" dirty="0">
                <a:solidFill>
                  <a:srgbClr val="C00000"/>
                </a:solidFill>
              </a:rPr>
              <a:t>ociálně-kulturní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T</a:t>
            </a:r>
            <a:r>
              <a:rPr lang="cs-CZ" dirty="0">
                <a:solidFill>
                  <a:srgbClr val="C00000"/>
                </a:solidFill>
              </a:rPr>
              <a:t>echnologické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E</a:t>
            </a:r>
            <a:r>
              <a:rPr lang="cs-CZ" dirty="0">
                <a:solidFill>
                  <a:srgbClr val="C00000"/>
                </a:solidFill>
              </a:rPr>
              <a:t>nvironmentální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L</a:t>
            </a:r>
            <a:r>
              <a:rPr lang="cs-CZ" dirty="0">
                <a:solidFill>
                  <a:srgbClr val="C00000"/>
                </a:solidFill>
              </a:rPr>
              <a:t>egislativní (právní)</a:t>
            </a:r>
          </a:p>
          <a:p>
            <a:r>
              <a:rPr lang="cs-CZ" b="1" dirty="0"/>
              <a:t>Kombinací faktorů vznikají různé typy analýz: STEP, PEST, SLEPTE, PESTEL.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023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7787" y="444136"/>
            <a:ext cx="8229600" cy="8229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analýzy vnějšího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465860"/>
            <a:ext cx="10704226" cy="501577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Sestavit konečný seznam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příležitostí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dirty="0"/>
              <a:t>jichž může firma využít a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hrozeb</a:t>
            </a:r>
            <a:r>
              <a:rPr lang="cs-CZ" dirty="0">
                <a:solidFill>
                  <a:srgbClr val="C00000"/>
                </a:solidFill>
              </a:rPr>
              <a:t>, </a:t>
            </a:r>
            <a:r>
              <a:rPr lang="cs-CZ" dirty="0"/>
              <a:t>jimž musí čelit,</a:t>
            </a:r>
          </a:p>
          <a:p>
            <a:pPr marL="0" indent="0">
              <a:buFontTx/>
              <a:buNone/>
              <a:defRPr/>
            </a:pPr>
            <a:r>
              <a:rPr lang="pl-PL" b="1" dirty="0"/>
              <a:t>s ohledem na vývoj jednotlivých faktorů v čase</a:t>
            </a:r>
            <a:endParaRPr lang="cs-CZ" b="1" dirty="0"/>
          </a:p>
          <a:p>
            <a:pPr marL="0" indent="0">
              <a:buFontTx/>
              <a:buNone/>
              <a:defRPr/>
            </a:pPr>
            <a:r>
              <a:rPr lang="cs-CZ" b="1" dirty="0"/>
              <a:t>Umožnit organizaci</a:t>
            </a:r>
          </a:p>
          <a:p>
            <a:pPr>
              <a:defRPr/>
            </a:pPr>
            <a:r>
              <a:rPr lang="cs-CZ" b="1" dirty="0"/>
              <a:t>identifikovat kritické faktory úspěchu</a:t>
            </a:r>
          </a:p>
          <a:p>
            <a:pPr>
              <a:defRPr/>
            </a:pPr>
            <a:r>
              <a:rPr lang="cs-CZ" b="1" dirty="0"/>
              <a:t>vytvořit jasné poslání;</a:t>
            </a:r>
          </a:p>
          <a:p>
            <a:pPr>
              <a:defRPr/>
            </a:pPr>
            <a:r>
              <a:rPr lang="cs-CZ" b="1" dirty="0"/>
              <a:t>sestavit strategie vedoucí k dosažení dlouhodobých cílů;</a:t>
            </a:r>
          </a:p>
          <a:p>
            <a:pPr>
              <a:defRPr/>
            </a:pPr>
            <a:r>
              <a:rPr lang="cs-CZ" b="1" dirty="0"/>
              <a:t>sestavit taktiky k dosažení krátkodobých cílů;</a:t>
            </a:r>
          </a:p>
          <a:p>
            <a:pPr>
              <a:defRPr/>
            </a:pPr>
            <a:r>
              <a:rPr lang="cs-CZ" b="1" dirty="0"/>
              <a:t>vytvořit kontrolní systém (reakce na změny prostředí).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19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</a:rPr>
              <a:t>Analýza externího prostředí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3" y="2603720"/>
            <a:ext cx="3847332" cy="20282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Cílem kapitoly je pochopit složky vnějšího makroprostředí (obecného) a mikroprostředí (oborového) 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7358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analýzy vnějšího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446" y="1490424"/>
            <a:ext cx="11438744" cy="52310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Zjištění informací o:</a:t>
            </a:r>
          </a:p>
          <a:p>
            <a:pPr>
              <a:defRPr/>
            </a:pPr>
            <a:r>
              <a:rPr lang="cs-CZ" b="1" dirty="0"/>
              <a:t>sociálních, kulturních, demografických, ekonomických, environmentálních, technologických, právních a politických trendech;</a:t>
            </a:r>
          </a:p>
          <a:p>
            <a:pPr>
              <a:defRPr/>
            </a:pPr>
            <a:r>
              <a:rPr lang="cs-CZ" b="1" dirty="0"/>
              <a:t>konkurenci, D/O, substitutech, možnosti vstupu nových</a:t>
            </a:r>
          </a:p>
          <a:p>
            <a:pPr marL="0" indent="0">
              <a:buNone/>
              <a:defRPr/>
            </a:pPr>
            <a:r>
              <a:rPr lang="cs-CZ" b="1" dirty="0"/>
              <a:t>      firem, zákazníků…</a:t>
            </a:r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Vyhodnocení zjištěných informací </a:t>
            </a:r>
            <a:r>
              <a:rPr lang="cs-CZ" b="1" dirty="0"/>
              <a:t>a identifikace nejdůležitějších </a:t>
            </a:r>
            <a:r>
              <a:rPr lang="cs-CZ" b="1" dirty="0">
                <a:solidFill>
                  <a:srgbClr val="C00000"/>
                </a:solidFill>
              </a:rPr>
              <a:t>příležitostí a hrozeb</a:t>
            </a:r>
          </a:p>
          <a:p>
            <a:pPr>
              <a:defRPr/>
            </a:pPr>
            <a:r>
              <a:rPr lang="cs-CZ" b="1" dirty="0"/>
              <a:t>důležité pro dosažení dlouhodobých a krátkodobých cílů,</a:t>
            </a:r>
          </a:p>
          <a:p>
            <a:pPr>
              <a:defRPr/>
            </a:pPr>
            <a:r>
              <a:rPr lang="cs-CZ" b="1" dirty="0"/>
              <a:t>měřitelné/vyhodnotitelné,</a:t>
            </a:r>
          </a:p>
          <a:p>
            <a:pPr>
              <a:defRPr/>
            </a:pPr>
            <a:r>
              <a:rPr lang="cs-CZ" b="1" dirty="0"/>
              <a:t>ovlivňující všechny soupeřící firmy,</a:t>
            </a:r>
          </a:p>
          <a:p>
            <a:pPr>
              <a:defRPr/>
            </a:pPr>
            <a:r>
              <a:rPr lang="cs-CZ" b="1" dirty="0"/>
              <a:t>hierarchicky seřazené podle jejich vlivu.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207369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18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makrookolí</a:t>
            </a:r>
            <a:r>
              <a:rPr lang="cs-CZ" sz="40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PESTEL - 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Politické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05703"/>
            <a:ext cx="9984698" cy="437140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dirty="0"/>
              <a:t>Zahrnuje faktory, které souvisejí s distribucí moci mezi lidmi. </a:t>
            </a:r>
            <a:r>
              <a:rPr lang="cs-CZ" b="1" dirty="0"/>
              <a:t>Předmětem analýzy je např.: </a:t>
            </a:r>
          </a:p>
          <a:p>
            <a:pPr>
              <a:defRPr/>
            </a:pPr>
            <a:r>
              <a:rPr lang="cs-CZ" b="1" dirty="0"/>
              <a:t>forma a stabilita vlády, </a:t>
            </a:r>
          </a:p>
          <a:p>
            <a:pPr>
              <a:defRPr/>
            </a:pPr>
            <a:r>
              <a:rPr lang="cs-CZ" b="1" dirty="0"/>
              <a:t>hodnocení úspěšnosti státní administrativy a její vliv na firmu, </a:t>
            </a:r>
          </a:p>
          <a:p>
            <a:pPr>
              <a:defRPr/>
            </a:pPr>
            <a:r>
              <a:rPr lang="cs-CZ" b="1" dirty="0"/>
              <a:t>klíčové orgány a úřady, legislativně zakotvená byrokracie, </a:t>
            </a:r>
          </a:p>
          <a:p>
            <a:pPr>
              <a:defRPr/>
            </a:pPr>
            <a:r>
              <a:rPr lang="cs-CZ" b="1" dirty="0"/>
              <a:t>politická strana u moci, </a:t>
            </a:r>
            <a:r>
              <a:rPr lang="pl-PL" b="1" dirty="0"/>
              <a:t>opozice a její působení, </a:t>
            </a:r>
          </a:p>
          <a:p>
            <a:pPr>
              <a:defRPr/>
            </a:pPr>
            <a:r>
              <a:rPr lang="cs-CZ" b="1" dirty="0"/>
              <a:t>existence a vliv politických osobností,</a:t>
            </a:r>
          </a:p>
          <a:p>
            <a:pPr>
              <a:defRPr/>
            </a:pPr>
            <a:r>
              <a:rPr lang="cs-CZ" b="1" dirty="0"/>
              <a:t>budoucí výhledy týkající se udržení nebo předání moci, </a:t>
            </a:r>
            <a:r>
              <a:rPr lang="pl-PL" b="1" dirty="0"/>
              <a:t>boj o moc mezi elitami, atd</a:t>
            </a:r>
            <a:r>
              <a:rPr lang="pl-PL" dirty="0"/>
              <a:t>.</a:t>
            </a:r>
            <a:endParaRPr lang="cs-CZ" dirty="0"/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25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PESTEL: Ekonomické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0" y="1705703"/>
            <a:ext cx="10440649" cy="501577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Je vymezeno hospodářskou politikou vlády a mezinárodními hospodářskými vztahy.</a:t>
            </a:r>
          </a:p>
          <a:p>
            <a:pPr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Předmět analýzy: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Úroveň hospodářského růstu (HDP).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Zadlužení. 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Úroveň úrokové míry.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Fiskální politika, daňové sazby.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Měnové kurzy, monetární politika.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Inflace.</a:t>
            </a:r>
          </a:p>
          <a:p>
            <a:pPr marL="342900" indent="-342900">
              <a:tabLst>
                <a:tab pos="539750" algn="l"/>
              </a:tabLst>
              <a:defRPr/>
            </a:pPr>
            <a:r>
              <a:rPr lang="cs-CZ" b="1" dirty="0">
                <a:latin typeface="Calibri" pitchFamily="34" charset="0"/>
              </a:rPr>
              <a:t>Platební bilance, deficit zahraničního obchodu.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90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PESTEL: Společenské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0" y="1705703"/>
            <a:ext cx="10440649" cy="501577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Analýza prostředí se musí zaměřit zejména na trendy, které ve společnosti proběhly a ovlivnily, nebo ještě ovlivňují, její chování.</a:t>
            </a:r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Předmětem analýzy jsou: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Demografické charakteristiky </a:t>
            </a:r>
            <a:r>
              <a:rPr lang="cs-CZ" b="1" dirty="0"/>
              <a:t>(velikost populace, věková struktura, pracovní a kariérní preference, etnické složení, …)</a:t>
            </a:r>
          </a:p>
          <a:p>
            <a:pPr>
              <a:defRPr/>
            </a:pPr>
            <a:r>
              <a:rPr lang="cs-CZ" b="1" dirty="0"/>
              <a:t>Sociálně-kulturní </a:t>
            </a:r>
            <a:r>
              <a:rPr lang="cs-CZ" b="1" dirty="0">
                <a:solidFill>
                  <a:srgbClr val="C00000"/>
                </a:solidFill>
              </a:rPr>
              <a:t>aspekty (sociální hodnoty a přístupy, populační </a:t>
            </a:r>
            <a:r>
              <a:rPr lang="cs-CZ" b="1" dirty="0"/>
              <a:t>politika, životní úroveň, rovnoprávnost pohlaví)</a:t>
            </a:r>
          </a:p>
          <a:p>
            <a:pPr>
              <a:defRPr/>
            </a:pPr>
            <a:r>
              <a:rPr lang="pl-PL" b="1" dirty="0">
                <a:solidFill>
                  <a:srgbClr val="C00000"/>
                </a:solidFill>
              </a:rPr>
              <a:t>Dostupnost pracovní síly a pracovní </a:t>
            </a:r>
            <a:r>
              <a:rPr lang="cs-CZ" b="1" dirty="0">
                <a:solidFill>
                  <a:srgbClr val="C00000"/>
                </a:solidFill>
              </a:rPr>
              <a:t>zvyklosti </a:t>
            </a:r>
            <a:r>
              <a:rPr lang="cs-CZ" b="1" dirty="0"/>
              <a:t>( dostupnost potenciálních zaměstnanců) </a:t>
            </a:r>
          </a:p>
          <a:p>
            <a:pPr>
              <a:defRPr/>
            </a:pPr>
            <a:r>
              <a:rPr lang="cs-CZ" b="1" dirty="0"/>
              <a:t>Úroveň systému školství a </a:t>
            </a:r>
            <a:r>
              <a:rPr lang="cs-CZ" b="1" dirty="0">
                <a:solidFill>
                  <a:srgbClr val="C00000"/>
                </a:solidFill>
              </a:rPr>
              <a:t>vzdělávání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Systém sociálního zabezpečení, zdravotnictví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57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PESTEL: Technologické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523139"/>
            <a:ext cx="10440649" cy="51983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tabLst>
                <a:tab pos="677863" algn="l"/>
              </a:tabLst>
              <a:defRPr/>
            </a:pPr>
            <a:r>
              <a:rPr lang="cs-CZ" b="1" i="1" dirty="0"/>
              <a:t>Technologické okolí j</a:t>
            </a:r>
            <a:r>
              <a:rPr lang="cs-CZ" b="1" dirty="0"/>
              <a:t>e tvořeno politikou vlády na podporu vědy a výzkumu, úrovni vědy a vývoje ve státě a strukturou institucí ziskového i neziskového charakteru, které se zabývají vědecko-výzkumnou činností.</a:t>
            </a:r>
          </a:p>
          <a:p>
            <a:pPr marL="0" indent="0">
              <a:buFontTx/>
              <a:buNone/>
              <a:tabLst>
                <a:tab pos="677863" algn="l"/>
              </a:tabLst>
              <a:defRPr/>
            </a:pPr>
            <a:r>
              <a:rPr lang="cs-CZ" b="1" dirty="0">
                <a:solidFill>
                  <a:srgbClr val="C00000"/>
                </a:solidFill>
              </a:rPr>
              <a:t>Předmětem analýzy jsou:</a:t>
            </a:r>
          </a:p>
          <a:p>
            <a:pPr marL="457200" indent="-457200">
              <a:tabLst>
                <a:tab pos="677863" algn="l"/>
              </a:tabLst>
              <a:defRPr/>
            </a:pPr>
            <a:r>
              <a:rPr lang="cs-CZ" b="1" dirty="0"/>
              <a:t>Státní vědecko-technická politika (inovační prostředí)</a:t>
            </a:r>
          </a:p>
          <a:p>
            <a:pPr marL="457200" indent="-457200">
              <a:tabLst>
                <a:tab pos="677863" algn="l"/>
              </a:tabLst>
              <a:defRPr/>
            </a:pPr>
            <a:r>
              <a:rPr lang="cs-CZ" b="1" dirty="0"/>
              <a:t>Technická úroveň odvětví </a:t>
            </a:r>
          </a:p>
          <a:p>
            <a:pPr marL="457200" indent="-457200">
              <a:tabLst>
                <a:tab pos="677863" algn="l"/>
              </a:tabLst>
              <a:defRPr/>
            </a:pPr>
            <a:r>
              <a:rPr lang="cs-CZ" b="1" dirty="0"/>
              <a:t>Vědecko-výzkumné organizace</a:t>
            </a:r>
          </a:p>
          <a:p>
            <a:pPr marL="457200" indent="-457200">
              <a:tabLst>
                <a:tab pos="677863" algn="l"/>
              </a:tabLst>
              <a:defRPr/>
            </a:pPr>
            <a:r>
              <a:rPr lang="cs-CZ" b="1" dirty="0"/>
              <a:t> Vědecko-technologické parky, inovační centra</a:t>
            </a:r>
          </a:p>
          <a:p>
            <a:pPr marL="457200" indent="-457200">
              <a:tabLst>
                <a:tab pos="677863" algn="l"/>
              </a:tabLst>
              <a:defRPr/>
            </a:pPr>
            <a:r>
              <a:rPr lang="cs-CZ" b="1" dirty="0"/>
              <a:t> Instituce na podporu transferu technologií</a:t>
            </a:r>
          </a:p>
          <a:p>
            <a:pPr marL="457200" indent="-457200">
              <a:tabLst>
                <a:tab pos="677863" algn="l"/>
              </a:tabLst>
              <a:defRPr/>
            </a:pPr>
            <a:r>
              <a:rPr lang="cs-CZ" b="1" dirty="0"/>
              <a:t> Veřejné databáze a monitorovací systémy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401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PESTEL: Environmentální aspekty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523139"/>
            <a:ext cx="10440649" cy="51983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Je představováno obecnou politikou vlády vůči životnímu prostředí a stavem životního prostředí a způsobem jeho ochrany.</a:t>
            </a:r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Předmětem analýzy jsou: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Vládní a občanské iniciativy </a:t>
            </a:r>
            <a:r>
              <a:rPr lang="cs-CZ" b="1" dirty="0"/>
              <a:t>na ochranu životního prostředí a vztah ke klimatickým změnám.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Státní, regionální a municipální politika </a:t>
            </a:r>
            <a:r>
              <a:rPr lang="cs-CZ" b="1" dirty="0"/>
              <a:t>vůči ochraně životního prostředí.</a:t>
            </a:r>
          </a:p>
          <a:p>
            <a:pPr>
              <a:defRPr/>
            </a:pPr>
            <a:r>
              <a:rPr lang="cs-CZ" b="1" dirty="0"/>
              <a:t>Úroveň zpracování </a:t>
            </a:r>
            <a:r>
              <a:rPr lang="cs-CZ" b="1" dirty="0">
                <a:solidFill>
                  <a:srgbClr val="C00000"/>
                </a:solidFill>
              </a:rPr>
              <a:t>odpadu, </a:t>
            </a:r>
            <a:r>
              <a:rPr lang="cs-CZ" b="1" dirty="0"/>
              <a:t>exhalací a celková úroveň znečištění životního prostředí.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Klimatické</a:t>
            </a:r>
            <a:r>
              <a:rPr lang="cs-CZ" b="1" dirty="0"/>
              <a:t> faktory</a:t>
            </a:r>
            <a:endParaRPr lang="cs-CZ" sz="3200" b="1" dirty="0"/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816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PESTEL: Legislativní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523139"/>
            <a:ext cx="10440649" cy="51983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Tvoří úroveň právního vědomí, existence právního státu a odpovídajících zákonů, vymahatelnost práva</a:t>
            </a:r>
          </a:p>
          <a:p>
            <a:pPr marL="0" indent="0">
              <a:buFontTx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Předmětem analýzy jsou:</a:t>
            </a:r>
          </a:p>
          <a:p>
            <a:pPr>
              <a:defRPr/>
            </a:pPr>
            <a:r>
              <a:rPr lang="cs-CZ" b="1" dirty="0"/>
              <a:t>Zákony, předpisy, vyhlášky</a:t>
            </a:r>
          </a:p>
          <a:p>
            <a:pPr>
              <a:defRPr/>
            </a:pPr>
            <a:r>
              <a:rPr lang="cs-CZ" b="1" dirty="0"/>
              <a:t>Státní regulace ekonomiky</a:t>
            </a:r>
          </a:p>
          <a:p>
            <a:pPr>
              <a:defRPr/>
            </a:pPr>
            <a:r>
              <a:rPr lang="cs-CZ" b="1" dirty="0"/>
              <a:t>Zákony na ochranu vlastnictví, investic, antimonopolní zákony, legislativa v oblasti podnikání</a:t>
            </a:r>
          </a:p>
          <a:p>
            <a:pPr>
              <a:defRPr/>
            </a:pPr>
            <a:r>
              <a:rPr lang="cs-CZ" b="1" dirty="0"/>
              <a:t>Stupeň vnímání korupce</a:t>
            </a:r>
          </a:p>
          <a:p>
            <a:pPr>
              <a:defRPr/>
            </a:pPr>
            <a:r>
              <a:rPr lang="cs-CZ" b="1" dirty="0"/>
              <a:t>Úroveň institucí celkově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00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makrookolí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Využití scénářů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673040"/>
            <a:ext cx="10440649" cy="454787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b="1" dirty="0"/>
              <a:t>Scénáře jsou vhodným nástrojem k dokreslení vnějšího prostředí: jeho vývoje a možných změn ve vývoji.</a:t>
            </a:r>
          </a:p>
          <a:p>
            <a:r>
              <a:rPr lang="cs-CZ" b="1" dirty="0">
                <a:solidFill>
                  <a:srgbClr val="C00000"/>
                </a:solidFill>
              </a:rPr>
              <a:t>Scénáře formulují alternativní představy o budoucnosti a využívají k tomu experty různých oborů. </a:t>
            </a:r>
          </a:p>
          <a:p>
            <a:r>
              <a:rPr lang="cs-CZ" b="1" i="1" dirty="0"/>
              <a:t>Scénáře obvykle začínají hodnocením současného stavu (k tomu lze využít výsledků PESTEL analýzy) a definováním různých předpokladů, které mohou různým způsobem ovlivnit budoucí vývoj.</a:t>
            </a:r>
          </a:p>
          <a:p>
            <a:r>
              <a:rPr lang="cs-CZ" b="1" i="1" dirty="0"/>
              <a:t>Následuje sběr dalších relevantních dat o trendech, jejich vyhodnocení a sepsání scénářů.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97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1708732" y="754870"/>
            <a:ext cx="6716843" cy="80410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scénářů</a:t>
            </a:r>
          </a:p>
        </p:txBody>
      </p:sp>
      <p:sp>
        <p:nvSpPr>
          <p:cNvPr id="5018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50181" name="Objekt 4"/>
          <p:cNvGraphicFramePr>
            <a:graphicFrameLocks noChangeAspect="1"/>
          </p:cNvGraphicFramePr>
          <p:nvPr/>
        </p:nvGraphicFramePr>
        <p:xfrm>
          <a:off x="2792414" y="2133600"/>
          <a:ext cx="6275387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astrový obrázek" r:id="rId3" imgW="5952381" imgH="2781688" progId="Paint.Picture">
                  <p:embed/>
                </p:oleObj>
              </mc:Choice>
              <mc:Fallback>
                <p:oleObj name="Rastrový obrázek" r:id="rId3" imgW="5952381" imgH="2781688" progId="Paint.Picture">
                  <p:embed/>
                  <p:pic>
                    <p:nvPicPr>
                      <p:cNvPr id="50181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4" y="2133600"/>
                        <a:ext cx="6275387" cy="381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E2E3F-E7AE-4DF8-8E55-498719226DDD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84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scénářů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673040"/>
            <a:ext cx="10440649" cy="50484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Používají se zpravidla 4 skupiny scénářů:</a:t>
            </a:r>
          </a:p>
          <a:p>
            <a:pPr>
              <a:defRPr/>
            </a:pPr>
            <a:r>
              <a:rPr lang="cs-CZ" b="1" dirty="0"/>
              <a:t>Scénář možných událostí</a:t>
            </a:r>
          </a:p>
          <a:p>
            <a:pPr>
              <a:defRPr/>
            </a:pPr>
            <a:r>
              <a:rPr lang="cs-CZ" b="1" dirty="0"/>
              <a:t>Simulační scénář</a:t>
            </a:r>
          </a:p>
          <a:p>
            <a:pPr>
              <a:defRPr/>
            </a:pPr>
            <a:r>
              <a:rPr lang="cs-CZ" b="1" dirty="0"/>
              <a:t>Scénář stavu okolí</a:t>
            </a:r>
          </a:p>
          <a:p>
            <a:pPr>
              <a:defRPr/>
            </a:pPr>
            <a:r>
              <a:rPr lang="cs-CZ" b="1" dirty="0"/>
              <a:t>Scénář procesů v okolí</a:t>
            </a:r>
          </a:p>
          <a:p>
            <a:pPr marL="0" indent="0">
              <a:buFontTx/>
              <a:buNone/>
              <a:defRPr/>
            </a:pPr>
            <a:r>
              <a:rPr lang="cs-CZ" b="1" dirty="0"/>
              <a:t>Při praktických aplikacích metody scénářů se obvykle zpracovávají tři verze: </a:t>
            </a:r>
          </a:p>
          <a:p>
            <a:pPr marL="0" indent="0">
              <a:buNone/>
              <a:defRPr/>
            </a:pPr>
            <a:r>
              <a:rPr lang="cs-CZ" b="1" dirty="0"/>
              <a:t>1. scénář nejpravděpodobnějšího vývoje, </a:t>
            </a:r>
          </a:p>
          <a:p>
            <a:pPr marL="0" indent="0">
              <a:buNone/>
              <a:defRPr/>
            </a:pPr>
            <a:r>
              <a:rPr lang="cs-CZ" b="1" dirty="0"/>
              <a:t>2. pesimistický scénář, </a:t>
            </a:r>
          </a:p>
          <a:p>
            <a:pPr marL="0" indent="0">
              <a:buNone/>
              <a:defRPr/>
            </a:pPr>
            <a:r>
              <a:rPr lang="cs-CZ" b="1" dirty="0"/>
              <a:t>3. optimistický scénář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29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247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Analýza externího prostředí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76494" y="1276156"/>
            <a:ext cx="6095832" cy="52048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/>
              <a:t>Podnik a strategická analýza prostředí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/>
              <a:t>Charakteristika prostředí / okolí podniku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/>
              <a:t>Analýza obecného okolí (vnějšího makroprostředí)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/>
              <a:t>Analýza oborového okolí (vnějšího mikroprostředí)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4.1 Analýza ekonomických charakteristik odvětví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4.2 Analýzy hybných sil odvětví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4.3 </a:t>
            </a:r>
            <a:r>
              <a:rPr lang="cs-CZ" sz="2000" b="1" dirty="0" err="1"/>
              <a:t>Porterova</a:t>
            </a:r>
            <a:r>
              <a:rPr lang="cs-CZ" sz="2000" b="1" dirty="0"/>
              <a:t> analýza konkurenčních sil v odvětví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4.4 Analýzy životního cyklu odvětví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4.5 Strategické mapy strategických skupin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4.6 Analýza konkurentů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4.7 Analýzy atraktivity odvětví</a:t>
            </a:r>
          </a:p>
          <a:p>
            <a:pPr marL="400050" lvl="1" indent="0">
              <a:buFontTx/>
              <a:buNone/>
              <a:defRPr/>
            </a:pPr>
            <a:r>
              <a:rPr lang="cs-CZ" sz="2000" b="1" dirty="0"/>
              <a:t>4.8 Matice EFE a CPM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/>
              <a:t>Zahraniční okolí podniku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/>
              <a:t>Informační zdroje pro analýzu okolí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8279" y="199985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scénářů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3347" y="1210119"/>
            <a:ext cx="11472869" cy="55113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buFontTx/>
              <a:buChar char="•"/>
              <a:tabLst>
                <a:tab pos="677863" algn="l"/>
              </a:tabLst>
            </a:pPr>
            <a:r>
              <a:rPr lang="cs-CZ" sz="2000" dirty="0">
                <a:latin typeface="Calibri" pitchFamily="34" charset="0"/>
              </a:rPr>
              <a:t> </a:t>
            </a:r>
            <a:r>
              <a:rPr lang="cs-CZ" sz="2400" dirty="0">
                <a:latin typeface="Calibri" pitchFamily="34" charset="0"/>
              </a:rPr>
              <a:t>Úkolem analýzy externího prostředí je nejen zkoumání a hodnocení současného stavu, ale i předvídání jeho budoucího vývoje.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Prognóza představuje kvalifikovanou předpověď o budoucím vývoji jevů a procesů.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Prognózy se orientačně člení na:</a:t>
            </a:r>
          </a:p>
          <a:p>
            <a:pPr marL="800100" lvl="1" indent="-342900">
              <a:buFont typeface="Wingdings" pitchFamily="2" charset="2"/>
              <a:buChar char="Ø"/>
              <a:tabLst>
                <a:tab pos="677863" algn="l"/>
              </a:tabLst>
            </a:pPr>
            <a:r>
              <a:rPr lang="cs-CZ" dirty="0">
                <a:latin typeface="Calibri" pitchFamily="34" charset="0"/>
              </a:rPr>
              <a:t> dlouhodobé – 10 až 20 let</a:t>
            </a:r>
          </a:p>
          <a:p>
            <a:pPr marL="800100" lvl="1" indent="-342900">
              <a:buFont typeface="Wingdings" pitchFamily="2" charset="2"/>
              <a:buChar char="Ø"/>
              <a:tabLst>
                <a:tab pos="677863" algn="l"/>
              </a:tabLst>
            </a:pPr>
            <a:r>
              <a:rPr lang="cs-CZ" dirty="0">
                <a:latin typeface="Calibri" pitchFamily="34" charset="0"/>
              </a:rPr>
              <a:t> střednědobé – 5 až 10 let</a:t>
            </a:r>
          </a:p>
          <a:p>
            <a:pPr marL="800100" lvl="1" indent="-342900">
              <a:buFont typeface="Wingdings" pitchFamily="2" charset="2"/>
              <a:buChar char="Ø"/>
              <a:tabLst>
                <a:tab pos="677863" algn="l"/>
              </a:tabLst>
            </a:pPr>
            <a:r>
              <a:rPr lang="cs-CZ" dirty="0">
                <a:latin typeface="Calibri" pitchFamily="34" charset="0"/>
              </a:rPr>
              <a:t> krátkodobé – do 5 let</a:t>
            </a:r>
          </a:p>
          <a:p>
            <a:pPr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Základní metodologický proces tvorby prognózy se člení do těchto pěti etap: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Definice prognózovaného jevu a výběr časového horizontu.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Strukturování zkoumaného systému.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Analýza dat.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Vytváření možných budoucností daného systému (modely a scénáře).</a:t>
            </a:r>
          </a:p>
          <a:p>
            <a:pPr>
              <a:buFontTx/>
              <a:buChar char="•"/>
              <a:tabLst>
                <a:tab pos="677863" algn="l"/>
              </a:tabLst>
            </a:pPr>
            <a:r>
              <a:rPr lang="cs-CZ" sz="2400" dirty="0">
                <a:latin typeface="Calibri" pitchFamily="34" charset="0"/>
              </a:rPr>
              <a:t> Výběr strategií na dosažení žádoucí budoucnosti.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95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k-SK" sz="3200" b="1" dirty="0" err="1">
                <a:solidFill>
                  <a:srgbClr val="008080"/>
                </a:solidFill>
                <a:latin typeface="Calibri" pitchFamily="34" charset="0"/>
              </a:rPr>
              <a:t>Prognózování</a:t>
            </a:r>
            <a:r>
              <a:rPr lang="sk-SK" sz="3200" b="1" dirty="0">
                <a:solidFill>
                  <a:srgbClr val="008080"/>
                </a:solidFill>
                <a:latin typeface="Calibri" pitchFamily="34" charset="0"/>
              </a:rPr>
              <a:t> vývoje </a:t>
            </a:r>
            <a:r>
              <a:rPr lang="sk-SK" sz="3200" b="1" dirty="0" err="1">
                <a:solidFill>
                  <a:srgbClr val="008080"/>
                </a:solidFill>
                <a:latin typeface="Calibri" pitchFamily="34" charset="0"/>
              </a:rPr>
              <a:t>externího</a:t>
            </a:r>
            <a:r>
              <a:rPr lang="sk-SK" sz="3200" b="1" dirty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sk-SK" sz="3200" b="1" dirty="0" err="1">
                <a:solidFill>
                  <a:srgbClr val="008080"/>
                </a:solidFill>
                <a:latin typeface="Calibri" pitchFamily="34" charset="0"/>
              </a:rPr>
              <a:t>prostředí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673040"/>
            <a:ext cx="10440649" cy="50484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Používají se zpravidla 4 skupiny scénářů:</a:t>
            </a:r>
          </a:p>
          <a:p>
            <a:pPr>
              <a:defRPr/>
            </a:pPr>
            <a:r>
              <a:rPr lang="cs-CZ" b="1" dirty="0"/>
              <a:t>Scénář možných událostí</a:t>
            </a:r>
          </a:p>
          <a:p>
            <a:pPr>
              <a:defRPr/>
            </a:pPr>
            <a:r>
              <a:rPr lang="cs-CZ" b="1" dirty="0"/>
              <a:t>Simulační scénář</a:t>
            </a:r>
          </a:p>
          <a:p>
            <a:pPr>
              <a:defRPr/>
            </a:pPr>
            <a:r>
              <a:rPr lang="cs-CZ" b="1" dirty="0"/>
              <a:t>Scénář stavu okolí</a:t>
            </a:r>
          </a:p>
          <a:p>
            <a:pPr>
              <a:defRPr/>
            </a:pPr>
            <a:r>
              <a:rPr lang="cs-CZ" b="1" dirty="0"/>
              <a:t>Scénář procesů v okolí</a:t>
            </a:r>
          </a:p>
          <a:p>
            <a:pPr marL="0" indent="0">
              <a:buFontTx/>
              <a:buNone/>
              <a:defRPr/>
            </a:pPr>
            <a:r>
              <a:rPr lang="cs-CZ" b="1" dirty="0"/>
              <a:t>Při praktických aplikacích metody scénářů se obvykle zpracovávají tři verze: </a:t>
            </a:r>
          </a:p>
          <a:p>
            <a:pPr marL="0" indent="0">
              <a:buNone/>
              <a:defRPr/>
            </a:pPr>
            <a:r>
              <a:rPr lang="cs-CZ" b="1" dirty="0"/>
              <a:t>1. scénář nejpravděpodobnějšího vývoje, </a:t>
            </a:r>
          </a:p>
          <a:p>
            <a:pPr marL="0" indent="0">
              <a:buNone/>
              <a:defRPr/>
            </a:pPr>
            <a:r>
              <a:rPr lang="cs-CZ" b="1" dirty="0"/>
              <a:t>2. pesimistický scénář, </a:t>
            </a:r>
          </a:p>
          <a:p>
            <a:pPr marL="0" indent="0">
              <a:buNone/>
              <a:defRPr/>
            </a:pPr>
            <a:r>
              <a:rPr lang="cs-CZ" b="1" dirty="0"/>
              <a:t>3. optimistický scénář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937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Calibri" pitchFamily="34" charset="0"/>
              </a:rPr>
              <a:t>Prognostické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673040"/>
            <a:ext cx="10440649" cy="504843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spcBef>
                <a:spcPct val="20000"/>
              </a:spcBef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Matematicko-statistické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 </a:t>
            </a:r>
            <a:r>
              <a:rPr lang="cs-CZ" dirty="0">
                <a:solidFill>
                  <a:srgbClr val="C00000"/>
                </a:solidFill>
                <a:latin typeface="Calibri" pitchFamily="34" charset="0"/>
              </a:rPr>
              <a:t>extrapolační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tabLst>
                <a:tab pos="809625" algn="l"/>
              </a:tabLst>
            </a:pPr>
            <a:r>
              <a:rPr lang="cs-CZ" dirty="0">
                <a:solidFill>
                  <a:srgbClr val="C00000"/>
                </a:solidFill>
                <a:latin typeface="Calibri" pitchFamily="34" charset="0"/>
              </a:rPr>
              <a:t> ekonomicko-matematické modelování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 Heuristické metody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 </a:t>
            </a:r>
            <a:r>
              <a:rPr lang="cs-CZ" dirty="0">
                <a:solidFill>
                  <a:srgbClr val="C00000"/>
                </a:solidFill>
                <a:latin typeface="Calibri" pitchFamily="34" charset="0"/>
              </a:rPr>
              <a:t>Delfská metoda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tabLst>
                <a:tab pos="809625" algn="l"/>
              </a:tabLst>
            </a:pPr>
            <a:r>
              <a:rPr lang="cs-CZ" dirty="0">
                <a:solidFill>
                  <a:srgbClr val="C00000"/>
                </a:solidFill>
                <a:latin typeface="Calibri" pitchFamily="34" charset="0"/>
              </a:rPr>
              <a:t> brainstorming	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tabLst>
                <a:tab pos="809625" algn="l"/>
              </a:tabLst>
            </a:pPr>
            <a:r>
              <a:rPr lang="cs-CZ" dirty="0">
                <a:solidFill>
                  <a:srgbClr val="C00000"/>
                </a:solidFill>
                <a:latin typeface="Calibri" pitchFamily="34" charset="0"/>
              </a:rPr>
              <a:t> metoda scénářů…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 Cílově orientované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 </a:t>
            </a:r>
            <a:r>
              <a:rPr lang="cs-CZ" dirty="0">
                <a:solidFill>
                  <a:srgbClr val="C00000"/>
                </a:solidFill>
                <a:latin typeface="Calibri" pitchFamily="34" charset="0"/>
              </a:rPr>
              <a:t>strom významnosti</a:t>
            </a:r>
          </a:p>
          <a:p>
            <a:pPr>
              <a:spcBef>
                <a:spcPct val="20000"/>
              </a:spcBef>
              <a:buFontTx/>
              <a:buChar char="•"/>
              <a:tabLst>
                <a:tab pos="809625" algn="l"/>
              </a:tabLst>
            </a:pPr>
            <a:r>
              <a:rPr lang="cs-CZ" dirty="0">
                <a:latin typeface="Calibri" pitchFamily="34" charset="0"/>
              </a:rPr>
              <a:t> Jedním ze způsobů, jak překonat obtížnost prognózování a nejistotu budoucího   vývoje, je pohled na </a:t>
            </a:r>
            <a:r>
              <a:rPr lang="cs-CZ" i="1" dirty="0">
                <a:latin typeface="Calibri" pitchFamily="34" charset="0"/>
              </a:rPr>
              <a:t>vývojové trendy okolí.</a:t>
            </a:r>
            <a:r>
              <a:rPr lang="cs-CZ" dirty="0">
                <a:latin typeface="Calibri" pitchFamily="34" charset="0"/>
              </a:rPr>
              <a:t>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37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Analýza </a:t>
            </a:r>
            <a:r>
              <a:rPr lang="cs-CZ" sz="2800" b="1" dirty="0" err="1">
                <a:solidFill>
                  <a:srgbClr val="008080"/>
                </a:solidFill>
              </a:rPr>
              <a:t>makrookolí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Analýza 4 C - Globální trendy</a:t>
            </a:r>
            <a:endParaRPr lang="cs-CZ" sz="3200" b="1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046" y="1980013"/>
            <a:ext cx="9520003" cy="36634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K analýze globalizačních trendů, předcházejících volbě vhodné strategie globální expanze lze použít model 4 C, vycházející ze 4 základních skupin faktorů:</a:t>
            </a:r>
          </a:p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Customers</a:t>
            </a:r>
            <a:r>
              <a:rPr lang="cs-CZ" b="1" dirty="0">
                <a:solidFill>
                  <a:srgbClr val="C00000"/>
                </a:solidFill>
              </a:rPr>
              <a:t>:              Zákazníci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Country:		Národní specifika</a:t>
            </a:r>
          </a:p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Costs</a:t>
            </a:r>
            <a:r>
              <a:rPr lang="cs-CZ" b="1" dirty="0">
                <a:solidFill>
                  <a:srgbClr val="C00000"/>
                </a:solidFill>
              </a:rPr>
              <a:t>:		Náklady</a:t>
            </a:r>
          </a:p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Competitors</a:t>
            </a:r>
            <a:r>
              <a:rPr lang="cs-CZ" b="1" dirty="0">
                <a:solidFill>
                  <a:srgbClr val="C00000"/>
                </a:solidFill>
              </a:rPr>
              <a:t>:	Konkurenti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177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51" y="403380"/>
            <a:ext cx="9520003" cy="86375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Analýza </a:t>
            </a:r>
            <a:r>
              <a:rPr lang="cs-CZ" sz="2800" b="1" dirty="0" err="1">
                <a:solidFill>
                  <a:srgbClr val="008080"/>
                </a:solidFill>
              </a:rPr>
              <a:t>makrookolí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Analýza 4 C - Globální trendy</a:t>
            </a:r>
            <a:endParaRPr lang="cs-CZ" sz="3200" b="1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046" y="1980013"/>
            <a:ext cx="9520003" cy="36634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cs-CZ" b="1" dirty="0"/>
              <a:t>K analýze globalizačních trendů, předcházejících volbě vhodné strategie globální expanze lze použít model 4 C, vycházející ze 4 základních skupin faktorů:</a:t>
            </a:r>
          </a:p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Customers</a:t>
            </a:r>
            <a:r>
              <a:rPr lang="cs-CZ" b="1" dirty="0">
                <a:solidFill>
                  <a:srgbClr val="C00000"/>
                </a:solidFill>
              </a:rPr>
              <a:t>:              Zákazníci</a:t>
            </a: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Country:		Národní specifika</a:t>
            </a:r>
          </a:p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Costs</a:t>
            </a:r>
            <a:r>
              <a:rPr lang="cs-CZ" b="1" dirty="0">
                <a:solidFill>
                  <a:srgbClr val="C00000"/>
                </a:solidFill>
              </a:rPr>
              <a:t>:		Náklady</a:t>
            </a:r>
          </a:p>
          <a:p>
            <a:pPr>
              <a:defRPr/>
            </a:pPr>
            <a:r>
              <a:rPr lang="cs-CZ" b="1" dirty="0" err="1">
                <a:solidFill>
                  <a:srgbClr val="C00000"/>
                </a:solidFill>
              </a:rPr>
              <a:t>Competitors</a:t>
            </a:r>
            <a:r>
              <a:rPr lang="cs-CZ" b="1" dirty="0">
                <a:solidFill>
                  <a:srgbClr val="C00000"/>
                </a:solidFill>
              </a:rPr>
              <a:t>:	Konkurenti 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34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82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>
          <a:xfrm>
            <a:off x="875320" y="185737"/>
            <a:ext cx="9181120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Model 4 C</a:t>
            </a:r>
          </a:p>
        </p:txBody>
      </p:sp>
      <p:pic>
        <p:nvPicPr>
          <p:cNvPr id="563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5625"/>
            <a:ext cx="784664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TextovéPole 3"/>
          <p:cNvSpPr txBox="1">
            <a:spLocks noChangeArrowheads="1"/>
          </p:cNvSpPr>
          <p:nvPr/>
        </p:nvSpPr>
        <p:spPr bwMode="auto">
          <a:xfrm>
            <a:off x="2135189" y="6381751"/>
            <a:ext cx="3024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400" b="0" dirty="0"/>
              <a:t>Sedláčková Buchta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652AD-8C55-4239-93C6-AF0169189C09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03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20987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4. </a:t>
            </a:r>
            <a:r>
              <a:rPr lang="sk-SK" sz="3200" b="1" dirty="0">
                <a:solidFill>
                  <a:srgbClr val="008080"/>
                </a:solidFill>
              </a:rPr>
              <a:t>Analýza oborového okolí podniku </a:t>
            </a:r>
            <a:br>
              <a:rPr lang="sk-SK" sz="3200" b="1" dirty="0">
                <a:solidFill>
                  <a:srgbClr val="008080"/>
                </a:solidFill>
              </a:rPr>
            </a:br>
            <a:r>
              <a:rPr lang="sk-SK" sz="3200" b="1" dirty="0">
                <a:solidFill>
                  <a:srgbClr val="008080"/>
                </a:solidFill>
              </a:rPr>
              <a:t>(mikrookolí )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079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/>
              <a:t>Mikrookolí se v odborné literatuře nazývá též odvětvové prostředí, konkurenční prostředí nebo </a:t>
            </a:r>
            <a:r>
              <a:rPr lang="cs-CZ" b="1" i="1" dirty="0">
                <a:solidFill>
                  <a:srgbClr val="C00000"/>
                </a:solidFill>
              </a:rPr>
              <a:t>oborové okolí</a:t>
            </a:r>
            <a:r>
              <a:rPr lang="cs-CZ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>
                <a:solidFill>
                  <a:schemeClr val="accent2"/>
                </a:solidFill>
              </a:rPr>
              <a:t>Oborové okolí </a:t>
            </a:r>
            <a:r>
              <a:rPr lang="cs-CZ" dirty="0"/>
              <a:t>je tvořeno množinou </a:t>
            </a:r>
            <a:r>
              <a:rPr lang="cs-CZ" b="1" i="1" u="sng" dirty="0">
                <a:solidFill>
                  <a:srgbClr val="C00000"/>
                </a:solidFill>
              </a:rPr>
              <a:t>podniků</a:t>
            </a:r>
            <a:r>
              <a:rPr lang="cs-CZ" b="1" u="sng" dirty="0">
                <a:solidFill>
                  <a:srgbClr val="C00000"/>
                </a:solidFill>
              </a:rPr>
              <a:t>,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které nabízejí výrobky a   služby navzájem zaměnitelné (tedy si konkurují), množinou jejich  </a:t>
            </a:r>
            <a:r>
              <a:rPr lang="cs-CZ" b="1" i="1" u="sng" dirty="0">
                <a:solidFill>
                  <a:srgbClr val="C00000"/>
                </a:solidFill>
              </a:rPr>
              <a:t>dodavatelů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dirty="0"/>
              <a:t>a množinou jejich </a:t>
            </a:r>
            <a:r>
              <a:rPr lang="cs-CZ" b="1" i="1" u="sng" dirty="0">
                <a:solidFill>
                  <a:srgbClr val="C00000"/>
                </a:solidFill>
              </a:rPr>
              <a:t>zákazníků</a:t>
            </a:r>
            <a:r>
              <a:rPr lang="cs-CZ" i="1" dirty="0">
                <a:solidFill>
                  <a:srgbClr val="C00000"/>
                </a:solidFill>
              </a:rPr>
              <a:t>.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/>
              <a:t>Lit.: Tichá, Hron, 2012 a další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FE19C-7FE2-4083-8FD2-E0DB6C9B6296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128" y="36512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450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2209800" y="404664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Metody analýzy oborového okolí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Analýza mikrookolí spočívá ve zkoumání: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hlavních ekonomických parametrů odvětví (strukturální analýza)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hybných sil odvětví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povahy a mohutnosti konkurenčních sil (Porterův model)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životního cyklu odvětví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pozice klíčových konkurentů a jejich chování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atraktivnosti odvětví 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5D456-40FA-4246-B189-310EB31AFB92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448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</a:t>
            </a:r>
            <a:r>
              <a:rPr lang="sv-SE" sz="3200" b="1" dirty="0">
                <a:solidFill>
                  <a:srgbClr val="008080"/>
                </a:solidFill>
              </a:rPr>
              <a:t>nalýza ekonomických charakteristik odvětví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(Strukturální analýza odvětví)</a:t>
            </a:r>
            <a:r>
              <a:rPr lang="sv-SE" sz="3200" b="1" dirty="0">
                <a:solidFill>
                  <a:srgbClr val="008080"/>
                </a:solidFill>
              </a:rPr>
              <a:t> 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/>
              <a:t>Vymezení ekonomických charakteristik odvětví je pomůckou pro definování odvětví samotného. Metoda je vhodná zvláště jako podpora při rozhodování o vstupu do nového odvětví. 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Odvětví je zde chápáno jako skupina podniků nabízejících výrobky nebo služby, které jsou blízkými substituty. </a:t>
            </a:r>
          </a:p>
          <a:p>
            <a:r>
              <a:rPr lang="cs-CZ" sz="2400" b="1" dirty="0"/>
              <a:t>Substituty jsou výrobky, které stejně nebo lépe uspokojují potřeby zákazníků.</a:t>
            </a:r>
          </a:p>
          <a:p>
            <a:r>
              <a:rPr lang="cs-CZ" sz="2400" dirty="0"/>
              <a:t>Odvětví může také být skupina výrobců a prodejců blízkých substitutů, které zásobují společnou skupinu zákazníků. Odvětví je tudíž definováno jak </a:t>
            </a:r>
            <a:r>
              <a:rPr lang="cs-CZ" sz="2400" b="1" dirty="0"/>
              <a:t>výrobkem</a:t>
            </a:r>
            <a:r>
              <a:rPr lang="cs-CZ" sz="2400" dirty="0"/>
              <a:t> nebo </a:t>
            </a:r>
            <a:r>
              <a:rPr lang="cs-CZ" sz="2400" b="1" dirty="0"/>
              <a:t>službou </a:t>
            </a:r>
            <a:r>
              <a:rPr lang="cs-CZ" sz="2400" dirty="0"/>
              <a:t>tak </a:t>
            </a:r>
            <a:r>
              <a:rPr lang="cs-CZ" sz="2400" b="1" dirty="0"/>
              <a:t>zákazníkem</a:t>
            </a:r>
            <a:r>
              <a:rPr lang="cs-CZ" sz="2400" dirty="0"/>
              <a:t>. </a:t>
            </a:r>
          </a:p>
          <a:p>
            <a:r>
              <a:rPr lang="cs-CZ" sz="2400" b="1" dirty="0"/>
              <a:t>Odvětvová klasifikace ekonomických činností  CZ-NACE (kdysi OKEČ).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020DC-5CB3-4DE1-946D-70309EBD3D1C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408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>
          <a:xfrm>
            <a:off x="659567" y="301550"/>
            <a:ext cx="8962869" cy="8032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Ukazatele analýzy ekonomických charakteristik odvětví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>
          <a:xfrm>
            <a:off x="659567" y="1331640"/>
            <a:ext cx="9322633" cy="505011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počet podniků v odvětví, velikostní struktura, velikost trhu, míra růstu trhu, profitabilita – ziskovost  odvětví </a:t>
            </a:r>
          </a:p>
          <a:p>
            <a:r>
              <a:rPr lang="cs-CZ" b="1" dirty="0"/>
              <a:t>míra koncentrace, stupeň vertikální integrace </a:t>
            </a:r>
          </a:p>
          <a:p>
            <a:r>
              <a:rPr lang="cs-CZ" b="1" dirty="0"/>
              <a:t>stádium životního cyklu </a:t>
            </a:r>
          </a:p>
          <a:p>
            <a:r>
              <a:rPr lang="cs-CZ" b="1" dirty="0"/>
              <a:t>složitost vstupu do odvětví / výstupu z něj </a:t>
            </a:r>
          </a:p>
          <a:p>
            <a:r>
              <a:rPr lang="cs-CZ" b="1" dirty="0"/>
              <a:t>technologie / inovace </a:t>
            </a:r>
          </a:p>
          <a:p>
            <a:r>
              <a:rPr lang="cs-CZ" b="1" dirty="0"/>
              <a:t>charakteristika výrobků / služeb </a:t>
            </a:r>
          </a:p>
          <a:p>
            <a:r>
              <a:rPr lang="cs-CZ" b="1" dirty="0"/>
              <a:t>úspory z rozsahu a ze sortimentu </a:t>
            </a:r>
          </a:p>
          <a:p>
            <a:r>
              <a:rPr lang="cs-CZ" b="1" dirty="0"/>
              <a:t>využití kapacit </a:t>
            </a:r>
          </a:p>
          <a:p>
            <a:r>
              <a:rPr lang="cs-CZ" b="1" dirty="0"/>
              <a:t>zákazníci </a:t>
            </a:r>
          </a:p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0B0C4-A23E-4F34-AAFA-11D4AD54C458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5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Podnik a strategická analýza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8571" y="2088707"/>
            <a:ext cx="9938478" cy="362254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/>
              <a:t>Podnik můžeme považovat za systém.</a:t>
            </a:r>
          </a:p>
          <a:p>
            <a:endParaRPr lang="cs-CZ" sz="24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Systém</a:t>
            </a:r>
            <a:r>
              <a:rPr lang="cs-CZ" sz="2400" b="1" dirty="0"/>
              <a:t> – abstrakce reálného objektu, kterou je možno definovat při respektování vytčeného cíle určitými prvky (vlastnostmi), vazbami mezi nimi a chováním jako reakce na vnější vlivy.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Podnik je otevřený systém</a:t>
            </a:r>
            <a:r>
              <a:rPr lang="cs-CZ" sz="2400" b="1" dirty="0"/>
              <a:t> – plně napojen na své okolí, je vystaven jeho neustálému vlivu. (uzavřené systémy jsou ve své čisté formě jen výjimkou).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/>
          <p:cNvSpPr>
            <a:spLocks noGrp="1"/>
          </p:cNvSpPr>
          <p:nvPr>
            <p:ph type="title"/>
          </p:nvPr>
        </p:nvSpPr>
        <p:spPr>
          <a:xfrm>
            <a:off x="2209800" y="409500"/>
            <a:ext cx="7772400" cy="587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Faktory ovlivňující strukturu oboru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1"/>
          </p:nvPr>
        </p:nvSpPr>
        <p:spPr>
          <a:xfrm>
            <a:off x="2063750" y="1412875"/>
            <a:ext cx="7772400" cy="41148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82948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37" y="1044730"/>
            <a:ext cx="8412163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56F98D-967B-4F52-9FC3-850BF50DE0AF}" type="slidenum">
              <a:rPr lang="cs-CZ" smtClean="0"/>
              <a:pPr>
                <a:defRPr/>
              </a:pPr>
              <a:t>40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490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2209800" y="332656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hybných sil v odvětví </a:t>
            </a:r>
          </a:p>
        </p:txBody>
      </p:sp>
      <p:sp>
        <p:nvSpPr>
          <p:cNvPr id="64515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Podle teorie životního cyklu prochází odvětví pozorovatelnými vývojovými stadii. Pořadí fází je obvykle následující: </a:t>
            </a:r>
            <a:r>
              <a:rPr lang="cs-CZ" b="1" dirty="0"/>
              <a:t>raný vývoj, rychlý rozvoj a "vzlet", setřesení konkurence a konsolidace, rané dozrání, nasycení, ústup a rozpad. </a:t>
            </a:r>
          </a:p>
          <a:p>
            <a:r>
              <a:rPr lang="cs-CZ" b="1" dirty="0">
                <a:solidFill>
                  <a:srgbClr val="C00000"/>
                </a:solidFill>
              </a:rPr>
              <a:t>Odvětví se vyvíjejí pod tlakem proměnlivých sil</a:t>
            </a:r>
            <a:r>
              <a:rPr lang="cs-CZ" b="1" dirty="0">
                <a:solidFill>
                  <a:srgbClr val="FFFF00"/>
                </a:solidFill>
              </a:rPr>
              <a:t>, </a:t>
            </a:r>
            <a:r>
              <a:rPr lang="cs-CZ" dirty="0"/>
              <a:t>které </a:t>
            </a:r>
            <a:r>
              <a:rPr lang="cs-CZ" b="1" dirty="0"/>
              <a:t>vybízejí ke změnám </a:t>
            </a:r>
            <a:r>
              <a:rPr lang="cs-CZ" dirty="0"/>
              <a:t>a často si je i </a:t>
            </a:r>
            <a:r>
              <a:rPr lang="cs-CZ" b="1" dirty="0"/>
              <a:t>vynucují</a:t>
            </a:r>
            <a:r>
              <a:rPr lang="cs-CZ" dirty="0"/>
              <a:t>. </a:t>
            </a:r>
          </a:p>
          <a:p>
            <a:r>
              <a:rPr lang="cs-CZ" dirty="0"/>
              <a:t>Předmětem analýzy hybných sil v odvětví je </a:t>
            </a:r>
            <a:r>
              <a:rPr lang="cs-CZ" b="1" dirty="0"/>
              <a:t>identifikovat významnost a vliv těch sil, které jsou pro další vývoj odvětví určující. 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50D23-1D5B-4BAA-946B-7A277D618C89}" type="slidenum">
              <a:rPr lang="cs-CZ" smtClean="0"/>
              <a:pPr>
                <a:defRPr/>
              </a:pPr>
              <a:t>41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329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>
          <a:xfrm>
            <a:off x="2209800" y="373781"/>
            <a:ext cx="7772400" cy="6588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Nejdůležitější hybné síly odvětví</a:t>
            </a:r>
          </a:p>
        </p:txBody>
      </p:sp>
      <p:sp>
        <p:nvSpPr>
          <p:cNvPr id="65539" name="Zástupný symbol pro obsah 2"/>
          <p:cNvSpPr>
            <a:spLocks noGrp="1"/>
          </p:cNvSpPr>
          <p:nvPr>
            <p:ph idx="1"/>
          </p:nvPr>
        </p:nvSpPr>
        <p:spPr>
          <a:xfrm>
            <a:off x="734519" y="1425575"/>
            <a:ext cx="9594009" cy="511333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Změny v míře dlouhodobého růstu odvětví </a:t>
            </a:r>
          </a:p>
          <a:p>
            <a:r>
              <a:rPr lang="cs-CZ" b="1" dirty="0"/>
              <a:t>Změny ve složení zákazníků a ve způsobech, jakými používají nakoupené výrobky </a:t>
            </a:r>
          </a:p>
          <a:p>
            <a:r>
              <a:rPr lang="cs-CZ" b="1" dirty="0"/>
              <a:t>Inovace produktu </a:t>
            </a:r>
          </a:p>
          <a:p>
            <a:r>
              <a:rPr lang="cs-CZ" b="1" dirty="0"/>
              <a:t>Inovace výrobního procesu </a:t>
            </a:r>
          </a:p>
          <a:p>
            <a:r>
              <a:rPr lang="cs-CZ" b="1" dirty="0"/>
              <a:t>Inovace marketingu </a:t>
            </a:r>
          </a:p>
          <a:p>
            <a:r>
              <a:rPr lang="cs-CZ" b="1" dirty="0"/>
              <a:t>Vstup nebo výstup největších podniků do/z odvětví </a:t>
            </a:r>
          </a:p>
          <a:p>
            <a:r>
              <a:rPr lang="cs-CZ" b="1" dirty="0"/>
              <a:t>Síření patentovaných znalostí </a:t>
            </a:r>
          </a:p>
          <a:p>
            <a:r>
              <a:rPr lang="cs-CZ" b="1" dirty="0"/>
              <a:t>Změny v nákladech a efektivnosti </a:t>
            </a:r>
          </a:p>
          <a:p>
            <a:r>
              <a:rPr lang="cs-CZ" b="1" dirty="0"/>
              <a:t>Přechod od diferencovaného výrobku ke komoditám a naopak </a:t>
            </a:r>
          </a:p>
          <a:p>
            <a:r>
              <a:rPr lang="cs-CZ" b="1" dirty="0"/>
              <a:t>Regulační opatření a změny ve vládní politice </a:t>
            </a:r>
          </a:p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183E6-D57D-4EAE-BF18-A52AFB93B40C}" type="slidenum">
              <a:rPr lang="cs-CZ" smtClean="0"/>
              <a:pPr>
                <a:defRPr/>
              </a:pPr>
              <a:t>42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226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>
          <a:xfrm>
            <a:off x="1895345" y="301550"/>
            <a:ext cx="7772400" cy="96558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008080"/>
                </a:solidFill>
              </a:rPr>
              <a:t>Analýza konkurence v odvětví</a:t>
            </a:r>
            <a:br>
              <a:rPr lang="cs-CZ" sz="3600" b="1" dirty="0">
                <a:solidFill>
                  <a:srgbClr val="008080"/>
                </a:solidFill>
              </a:rPr>
            </a:br>
            <a:r>
              <a:rPr lang="cs-CZ" sz="3600" b="1" dirty="0">
                <a:solidFill>
                  <a:srgbClr val="008080"/>
                </a:solidFill>
              </a:rPr>
              <a:t>Porterův model 5 sil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4479" y="1557338"/>
            <a:ext cx="9653665" cy="48958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2000" dirty="0"/>
              <a:t>Michael E. Porter definoval </a:t>
            </a:r>
            <a:r>
              <a:rPr lang="cs-CZ" sz="2000" b="1" dirty="0"/>
              <a:t>5 dynamických konkurenčních faktorů</a:t>
            </a:r>
            <a:r>
              <a:rPr lang="cs-CZ" sz="2000" dirty="0"/>
              <a:t>, které působí  v každém odvětví a </a:t>
            </a:r>
            <a:r>
              <a:rPr lang="cs-CZ" sz="2000" b="1" dirty="0"/>
              <a:t>ovlivňují vznik specifické konkurence v odvětví:</a:t>
            </a:r>
          </a:p>
          <a:p>
            <a:pPr marL="457200" indent="-457200">
              <a:buFont typeface="+mj-lt"/>
              <a:buAutoNum type="arabicPeriod"/>
              <a:tabLst>
                <a:tab pos="1025525" algn="l"/>
              </a:tabLst>
              <a:defRPr/>
            </a:pPr>
            <a:r>
              <a:rPr lang="cs-CZ" b="1" i="1" dirty="0">
                <a:solidFill>
                  <a:srgbClr val="C00000"/>
                </a:solidFill>
              </a:rPr>
              <a:t>Vyjednávací síla zákazníka vůči dodavateli </a:t>
            </a:r>
          </a:p>
          <a:p>
            <a:pPr marL="457200" indent="-457200">
              <a:buFont typeface="+mj-lt"/>
              <a:buAutoNum type="arabicPeriod"/>
              <a:tabLst>
                <a:tab pos="1025525" algn="l"/>
              </a:tabLst>
              <a:defRPr/>
            </a:pPr>
            <a:r>
              <a:rPr lang="cs-CZ" b="1" i="1" dirty="0">
                <a:solidFill>
                  <a:srgbClr val="C00000"/>
                </a:solidFill>
              </a:rPr>
              <a:t> Vyjednávací síla dodavatele vůči zákazníkovi</a:t>
            </a:r>
          </a:p>
          <a:p>
            <a:pPr marL="457200" indent="-457200">
              <a:buFont typeface="+mj-lt"/>
              <a:buAutoNum type="arabicPeriod"/>
              <a:tabLst>
                <a:tab pos="1025525" algn="l"/>
              </a:tabLst>
              <a:defRPr/>
            </a:pPr>
            <a:r>
              <a:rPr lang="cs-CZ" b="1" i="1" dirty="0">
                <a:solidFill>
                  <a:srgbClr val="C00000"/>
                </a:solidFill>
              </a:rPr>
              <a:t> Hrozba vstupu nových konkurentů</a:t>
            </a:r>
          </a:p>
          <a:p>
            <a:pPr marL="457200" indent="-457200">
              <a:buFont typeface="+mj-lt"/>
              <a:buAutoNum type="arabicPeriod"/>
              <a:tabLst>
                <a:tab pos="1025525" algn="l"/>
              </a:tabLst>
              <a:defRPr/>
            </a:pPr>
            <a:r>
              <a:rPr lang="cs-CZ" b="1" i="1" dirty="0">
                <a:solidFill>
                  <a:srgbClr val="C00000"/>
                </a:solidFill>
              </a:rPr>
              <a:t> Hrozba substitutů</a:t>
            </a:r>
          </a:p>
          <a:p>
            <a:pPr marL="457200" indent="-457200">
              <a:buFont typeface="+mj-lt"/>
              <a:buAutoNum type="arabicPeriod"/>
              <a:tabLst>
                <a:tab pos="1025525" algn="l"/>
              </a:tabLst>
              <a:defRPr/>
            </a:pPr>
            <a:r>
              <a:rPr lang="cs-CZ" b="1" i="1" dirty="0">
                <a:solidFill>
                  <a:srgbClr val="C00000"/>
                </a:solidFill>
              </a:rPr>
              <a:t> Rivalita firem</a:t>
            </a:r>
          </a:p>
          <a:p>
            <a:pPr marL="0" indent="0">
              <a:buNone/>
              <a:defRPr/>
            </a:pPr>
            <a:r>
              <a:rPr lang="cs-CZ" sz="2000" b="1" dirty="0"/>
              <a:t>Aby se podnik s vlivem konkurenčních sil vyrovnal, měl by si na trhu vyhledat takovou pozici a zvolit takový přístup ke konkurenci, který by: </a:t>
            </a:r>
          </a:p>
          <a:p>
            <a:pPr>
              <a:defRPr/>
            </a:pPr>
            <a:r>
              <a:rPr lang="pl-PL" sz="2000" b="1" dirty="0"/>
              <a:t>izoloval podnik co nejvíce od působení konkurenčních sil, </a:t>
            </a:r>
          </a:p>
          <a:p>
            <a:pPr>
              <a:defRPr/>
            </a:pPr>
            <a:r>
              <a:rPr lang="cs-CZ" sz="2000" b="1" dirty="0"/>
              <a:t>umožnil využít konkurenční síly daném odvětví ve svůj prospěch </a:t>
            </a:r>
          </a:p>
          <a:p>
            <a:pPr>
              <a:defRPr/>
            </a:pPr>
            <a:r>
              <a:rPr lang="cs-CZ" sz="2000" b="1" dirty="0"/>
              <a:t>umožnil podniku usadit se v pevné pozici, aby mohl čelit konkurenci.</a:t>
            </a: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E5816-D541-416A-89EB-332B56334731}" type="slidenum">
              <a:rPr lang="cs-CZ" smtClean="0"/>
              <a:pPr>
                <a:defRPr/>
              </a:pPr>
              <a:t>43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454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2174875" y="476250"/>
            <a:ext cx="7772400" cy="8763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Porterův model  5  sil</a:t>
            </a:r>
          </a:p>
        </p:txBody>
      </p:sp>
      <p:grpSp>
        <p:nvGrpSpPr>
          <p:cNvPr id="69636" name="Group 27"/>
          <p:cNvGrpSpPr>
            <a:grpSpLocks/>
          </p:cNvGrpSpPr>
          <p:nvPr/>
        </p:nvGrpSpPr>
        <p:grpSpPr bwMode="auto">
          <a:xfrm>
            <a:off x="2566988" y="1628776"/>
            <a:ext cx="6337300" cy="4848225"/>
            <a:chOff x="1528" y="8243"/>
            <a:chExt cx="8853" cy="6577"/>
          </a:xfrm>
        </p:grpSpPr>
        <p:sp>
          <p:nvSpPr>
            <p:cNvPr id="69638" name="Text Box 28"/>
            <p:cNvSpPr txBox="1">
              <a:spLocks noChangeArrowheads="1"/>
            </p:cNvSpPr>
            <p:nvPr/>
          </p:nvSpPr>
          <p:spPr bwMode="auto">
            <a:xfrm>
              <a:off x="8018" y="10749"/>
              <a:ext cx="2363" cy="9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1400" dirty="0"/>
                <a:t>ZAKAZNÍCI A JEJICH SÍLA</a:t>
              </a:r>
            </a:p>
          </p:txBody>
        </p:sp>
        <p:sp>
          <p:nvSpPr>
            <p:cNvPr id="69639" name="Oval 29"/>
            <p:cNvSpPr>
              <a:spLocks noChangeArrowheads="1"/>
            </p:cNvSpPr>
            <p:nvPr/>
          </p:nvSpPr>
          <p:spPr bwMode="auto">
            <a:xfrm>
              <a:off x="8008" y="8781"/>
              <a:ext cx="2335" cy="12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100" dirty="0"/>
                <a:t>Čím lze snížit vyjednávací sílu zákazníků</a:t>
              </a:r>
            </a:p>
            <a:p>
              <a:endParaRPr lang="cs-CZ" sz="1100" dirty="0"/>
            </a:p>
          </p:txBody>
        </p:sp>
        <p:sp>
          <p:nvSpPr>
            <p:cNvPr id="69640" name="Oval 30"/>
            <p:cNvSpPr>
              <a:spLocks noChangeArrowheads="1"/>
            </p:cNvSpPr>
            <p:nvPr/>
          </p:nvSpPr>
          <p:spPr bwMode="auto">
            <a:xfrm>
              <a:off x="8198" y="12527"/>
              <a:ext cx="2160" cy="14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100" dirty="0"/>
                <a:t>Jak lze zlepšit naši pozici vůči konkurenci?</a:t>
              </a:r>
            </a:p>
          </p:txBody>
        </p:sp>
        <p:grpSp>
          <p:nvGrpSpPr>
            <p:cNvPr id="69641" name="Group 31"/>
            <p:cNvGrpSpPr>
              <a:grpSpLocks/>
            </p:cNvGrpSpPr>
            <p:nvPr/>
          </p:nvGrpSpPr>
          <p:grpSpPr bwMode="auto">
            <a:xfrm>
              <a:off x="1528" y="8243"/>
              <a:ext cx="7570" cy="6577"/>
              <a:chOff x="1528" y="8243"/>
              <a:chExt cx="7570" cy="6577"/>
            </a:xfrm>
          </p:grpSpPr>
          <p:sp>
            <p:nvSpPr>
              <p:cNvPr id="69642" name="Text Box 32"/>
              <p:cNvSpPr txBox="1">
                <a:spLocks noChangeArrowheads="1"/>
              </p:cNvSpPr>
              <p:nvPr/>
            </p:nvSpPr>
            <p:spPr bwMode="auto">
              <a:xfrm>
                <a:off x="4943" y="8253"/>
                <a:ext cx="2515" cy="1255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dirty="0"/>
                  <a:t>NOVÍ</a:t>
                </a:r>
              </a:p>
              <a:p>
                <a:pPr algn="ctr" eaLnBrk="1" hangingPunct="1"/>
                <a:r>
                  <a:rPr lang="cs-CZ" sz="1400" dirty="0"/>
                  <a:t>KONKURENTI (POTENCIÁLNÍ</a:t>
                </a:r>
                <a:r>
                  <a:rPr lang="cs-CZ" sz="1500" dirty="0"/>
                  <a:t>)</a:t>
                </a:r>
                <a:endParaRPr lang="cs-CZ" dirty="0"/>
              </a:p>
            </p:txBody>
          </p:sp>
          <p:sp>
            <p:nvSpPr>
              <p:cNvPr id="69643" name="Text Box 33"/>
              <p:cNvSpPr txBox="1">
                <a:spLocks noChangeArrowheads="1"/>
              </p:cNvSpPr>
              <p:nvPr/>
            </p:nvSpPr>
            <p:spPr bwMode="auto">
              <a:xfrm>
                <a:off x="4948" y="10187"/>
                <a:ext cx="2384" cy="200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200" dirty="0"/>
                  <a:t>RIVALITA (KONKURENČNÍ BOJ MEZI SOUPEŘÍCÍMI PODNIKY)</a:t>
                </a:r>
              </a:p>
              <a:p>
                <a:pPr algn="ctr" eaLnBrk="1" hangingPunct="1"/>
                <a:r>
                  <a:rPr lang="cs-CZ" sz="1200" dirty="0"/>
                  <a:t>Konkurenční ring</a:t>
                </a:r>
              </a:p>
            </p:txBody>
          </p:sp>
          <p:sp>
            <p:nvSpPr>
              <p:cNvPr id="69644" name="Text Box 34"/>
              <p:cNvSpPr txBox="1">
                <a:spLocks noChangeArrowheads="1"/>
              </p:cNvSpPr>
              <p:nvPr/>
            </p:nvSpPr>
            <p:spPr bwMode="auto">
              <a:xfrm>
                <a:off x="1528" y="10749"/>
                <a:ext cx="2446" cy="9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400" dirty="0"/>
                  <a:t>DODAVATELÉ A JEJICH SÍLA</a:t>
                </a:r>
              </a:p>
            </p:txBody>
          </p:sp>
          <p:sp>
            <p:nvSpPr>
              <p:cNvPr id="69645" name="Text Box 35"/>
              <p:cNvSpPr txBox="1">
                <a:spLocks noChangeArrowheads="1"/>
              </p:cNvSpPr>
              <p:nvPr/>
            </p:nvSpPr>
            <p:spPr bwMode="auto">
              <a:xfrm>
                <a:off x="4462" y="13136"/>
                <a:ext cx="2880" cy="1080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algn="ctr" eaLnBrk="1" hangingPunct="1"/>
                <a:r>
                  <a:rPr lang="cs-CZ" sz="1500" dirty="0"/>
                  <a:t>NOVÉ VÝROBKY (SUBSTITUTY)</a:t>
                </a:r>
                <a:endParaRPr lang="cs-CZ" dirty="0"/>
              </a:p>
            </p:txBody>
          </p:sp>
          <p:sp>
            <p:nvSpPr>
              <p:cNvPr id="69646" name="Line 36"/>
              <p:cNvSpPr>
                <a:spLocks noChangeShapeType="1"/>
              </p:cNvSpPr>
              <p:nvPr/>
            </p:nvSpPr>
            <p:spPr bwMode="auto">
              <a:xfrm>
                <a:off x="6208" y="9571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47" name="Line 37"/>
              <p:cNvSpPr>
                <a:spLocks noChangeShapeType="1"/>
              </p:cNvSpPr>
              <p:nvPr/>
            </p:nvSpPr>
            <p:spPr bwMode="auto">
              <a:xfrm>
                <a:off x="3968" y="11286"/>
                <a:ext cx="990" cy="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48" name="Line 38"/>
              <p:cNvSpPr>
                <a:spLocks noChangeShapeType="1"/>
              </p:cNvSpPr>
              <p:nvPr/>
            </p:nvSpPr>
            <p:spPr bwMode="auto">
              <a:xfrm flipH="1">
                <a:off x="7393" y="1128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49" name="Line 39"/>
              <p:cNvSpPr>
                <a:spLocks noChangeShapeType="1"/>
              </p:cNvSpPr>
              <p:nvPr/>
            </p:nvSpPr>
            <p:spPr bwMode="auto">
              <a:xfrm flipV="1">
                <a:off x="6028" y="12169"/>
                <a:ext cx="10" cy="9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50" name="Oval 40"/>
              <p:cNvSpPr>
                <a:spLocks noChangeArrowheads="1"/>
              </p:cNvSpPr>
              <p:nvPr/>
            </p:nvSpPr>
            <p:spPr bwMode="auto">
              <a:xfrm>
                <a:off x="1528" y="8243"/>
                <a:ext cx="2525" cy="107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cs-CZ" sz="1100" dirty="0"/>
                  <a:t>Čím lze zvýšit bariéry vstupu?</a:t>
                </a:r>
              </a:p>
            </p:txBody>
          </p:sp>
          <p:sp>
            <p:nvSpPr>
              <p:cNvPr id="69651" name="Oval 41"/>
              <p:cNvSpPr>
                <a:spLocks noChangeArrowheads="1"/>
              </p:cNvSpPr>
              <p:nvPr/>
            </p:nvSpPr>
            <p:spPr bwMode="auto">
              <a:xfrm>
                <a:off x="1733" y="12178"/>
                <a:ext cx="2150" cy="12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cs-CZ" sz="1100" dirty="0"/>
                  <a:t>Čím lze zlepšit naši pozici vůči dodavatelům</a:t>
                </a:r>
              </a:p>
            </p:txBody>
          </p:sp>
          <p:sp>
            <p:nvSpPr>
              <p:cNvPr id="69652" name="Oval 42"/>
              <p:cNvSpPr>
                <a:spLocks noChangeArrowheads="1"/>
              </p:cNvSpPr>
              <p:nvPr/>
            </p:nvSpPr>
            <p:spPr bwMode="auto">
              <a:xfrm>
                <a:off x="1708" y="13560"/>
                <a:ext cx="2160" cy="12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cs-CZ" sz="1100" dirty="0"/>
                  <a:t>Čím lze snížit hrozbu substitutů?</a:t>
                </a:r>
              </a:p>
            </p:txBody>
          </p:sp>
          <p:sp>
            <p:nvSpPr>
              <p:cNvPr id="69653" name="Line 43"/>
              <p:cNvSpPr>
                <a:spLocks noChangeShapeType="1"/>
              </p:cNvSpPr>
              <p:nvPr/>
            </p:nvSpPr>
            <p:spPr bwMode="auto">
              <a:xfrm>
                <a:off x="4048" y="8781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54" name="Line 44"/>
              <p:cNvSpPr>
                <a:spLocks noChangeShapeType="1"/>
              </p:cNvSpPr>
              <p:nvPr/>
            </p:nvSpPr>
            <p:spPr bwMode="auto">
              <a:xfrm>
                <a:off x="9088" y="10034"/>
                <a:ext cx="10" cy="7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55" name="Line 45"/>
              <p:cNvSpPr>
                <a:spLocks noChangeShapeType="1"/>
              </p:cNvSpPr>
              <p:nvPr/>
            </p:nvSpPr>
            <p:spPr bwMode="auto">
              <a:xfrm flipV="1">
                <a:off x="2788" y="1164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56" name="Line 46"/>
              <p:cNvSpPr>
                <a:spLocks noChangeShapeType="1"/>
              </p:cNvSpPr>
              <p:nvPr/>
            </p:nvSpPr>
            <p:spPr bwMode="auto">
              <a:xfrm flipV="1">
                <a:off x="3878" y="13575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9657" name="Line 47"/>
              <p:cNvSpPr>
                <a:spLocks noChangeShapeType="1"/>
              </p:cNvSpPr>
              <p:nvPr/>
            </p:nvSpPr>
            <p:spPr bwMode="auto">
              <a:xfrm flipH="1" flipV="1">
                <a:off x="7298" y="12169"/>
                <a:ext cx="89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4C48E-32C5-401E-9BF4-84643FB26FC8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606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1909997" y="98602"/>
            <a:ext cx="7772400" cy="4238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Bariéry vstupu (nového) podniku do oboru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134911" y="633983"/>
            <a:ext cx="10281569" cy="607161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tabLst>
                <a:tab pos="792163" algn="l"/>
              </a:tabLst>
            </a:pPr>
            <a:r>
              <a:rPr lang="cs-CZ" sz="2600" b="1" dirty="0"/>
              <a:t>preference zavedené </a:t>
            </a:r>
            <a:r>
              <a:rPr lang="cs-CZ" sz="2600" b="1" dirty="0">
                <a:solidFill>
                  <a:srgbClr val="C00000"/>
                </a:solidFill>
              </a:rPr>
              <a:t>značky</a:t>
            </a:r>
          </a:p>
          <a:p>
            <a:pPr>
              <a:tabLst>
                <a:tab pos="792163" algn="l"/>
              </a:tabLst>
            </a:pPr>
            <a:r>
              <a:rPr lang="cs-CZ" sz="2600" b="1" dirty="0"/>
              <a:t>rozsah a </a:t>
            </a:r>
            <a:r>
              <a:rPr lang="cs-CZ" sz="2600" b="1" dirty="0">
                <a:solidFill>
                  <a:srgbClr val="C00000"/>
                </a:solidFill>
              </a:rPr>
              <a:t>hromadnost produkce</a:t>
            </a:r>
          </a:p>
          <a:p>
            <a:pPr>
              <a:tabLst>
                <a:tab pos="792163" algn="l"/>
              </a:tabLst>
            </a:pPr>
            <a:r>
              <a:rPr lang="cs-CZ" sz="2600" b="1" dirty="0"/>
              <a:t>odbornost současných podniků</a:t>
            </a:r>
          </a:p>
          <a:p>
            <a:pPr>
              <a:tabLst>
                <a:tab pos="792163" algn="l"/>
              </a:tabLst>
            </a:pPr>
            <a:r>
              <a:rPr lang="cs-CZ" sz="2600" b="1" dirty="0">
                <a:solidFill>
                  <a:srgbClr val="C00000"/>
                </a:solidFill>
              </a:rPr>
              <a:t>nákladové výhody </a:t>
            </a:r>
            <a:r>
              <a:rPr lang="cs-CZ" sz="2600" b="1" dirty="0"/>
              <a:t>(jedinečné technologie, přístup k primárním zdrojům, znalost místního trhu)</a:t>
            </a:r>
          </a:p>
          <a:p>
            <a:pPr>
              <a:tabLst>
                <a:tab pos="792163" algn="l"/>
              </a:tabLst>
            </a:pPr>
            <a:r>
              <a:rPr lang="cs-CZ" sz="2600" b="1" dirty="0"/>
              <a:t>ovládání marketingových a distribučních kanálů</a:t>
            </a:r>
          </a:p>
          <a:p>
            <a:pPr>
              <a:tabLst>
                <a:tab pos="792163" algn="l"/>
              </a:tabLst>
            </a:pPr>
            <a:r>
              <a:rPr lang="cs-CZ" sz="2600" b="1" dirty="0"/>
              <a:t>administrativní omezení (licence, kvóty, předpisy)</a:t>
            </a:r>
          </a:p>
          <a:p>
            <a:pPr>
              <a:tabLst>
                <a:tab pos="792163" algn="l"/>
              </a:tabLst>
            </a:pPr>
            <a:r>
              <a:rPr lang="cs-CZ" sz="2600" b="1" dirty="0"/>
              <a:t>reakce současných podniků na vstup nového konkurenta</a:t>
            </a:r>
          </a:p>
          <a:p>
            <a:pPr fontAlgn="auto">
              <a:defRPr/>
            </a:pPr>
            <a:r>
              <a:rPr lang="cs-CZ" sz="2600" b="1" dirty="0">
                <a:solidFill>
                  <a:srgbClr val="C00000"/>
                </a:solidFill>
              </a:rPr>
              <a:t>kapitálová náročnost </a:t>
            </a:r>
            <a:r>
              <a:rPr lang="cs-CZ" sz="2600" b="1" dirty="0"/>
              <a:t>– odvětví je kapitálově náročné, což si nemůže dovolit každý podnik (např. chemický průmysl, hutě, letecká doprava)</a:t>
            </a:r>
          </a:p>
          <a:p>
            <a:pPr fontAlgn="auto">
              <a:defRPr/>
            </a:pPr>
            <a:r>
              <a:rPr lang="cs-CZ" sz="2600" b="1" dirty="0"/>
              <a:t>vstup do odvětví může narušit úspory z rozsahu</a:t>
            </a:r>
          </a:p>
          <a:p>
            <a:pPr fontAlgn="auto">
              <a:defRPr/>
            </a:pPr>
            <a:r>
              <a:rPr lang="cs-CZ" sz="2600" b="1" dirty="0">
                <a:solidFill>
                  <a:srgbClr val="C00000"/>
                </a:solidFill>
              </a:rPr>
              <a:t>vládní zásahy </a:t>
            </a:r>
            <a:r>
              <a:rPr lang="cs-CZ" sz="2600" b="1" dirty="0"/>
              <a:t>– např. udělování licencí</a:t>
            </a:r>
          </a:p>
          <a:p>
            <a:pPr fontAlgn="auto">
              <a:defRPr/>
            </a:pPr>
            <a:r>
              <a:rPr lang="cs-CZ" sz="2600" b="1" dirty="0">
                <a:solidFill>
                  <a:srgbClr val="C00000"/>
                </a:solidFill>
              </a:rPr>
              <a:t>problém přístupu k dodavatelům a odběratelům</a:t>
            </a:r>
          </a:p>
          <a:p>
            <a:pPr>
              <a:tabLst>
                <a:tab pos="792163" algn="l"/>
              </a:tabLst>
            </a:pPr>
            <a:endParaRPr lang="cs-CZ" b="1" dirty="0"/>
          </a:p>
          <a:p>
            <a:pPr>
              <a:tabLst>
                <a:tab pos="792163" algn="l"/>
              </a:tabLst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6CADA-D170-469B-AD86-15167C5FDFE3}" type="slidenum">
              <a:rPr lang="cs-CZ" smtClean="0"/>
              <a:pPr>
                <a:defRPr/>
              </a:pPr>
              <a:t>45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9345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>
          <a:xfrm>
            <a:off x="2607040" y="458399"/>
            <a:ext cx="6641892" cy="9469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Dodavatelé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20497"/>
            <a:ext cx="10515600" cy="372073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Uplatňují tzv. „vyjednávací sílu“ – </a:t>
            </a:r>
            <a:r>
              <a:rPr lang="cs-CZ" b="1" dirty="0">
                <a:solidFill>
                  <a:srgbClr val="FF0000"/>
                </a:solidFill>
              </a:rPr>
              <a:t>zvyšují ceny nebo snižují </a:t>
            </a:r>
            <a:r>
              <a:rPr lang="cs-CZ" b="1" dirty="0">
                <a:solidFill>
                  <a:srgbClr val="C00000"/>
                </a:solidFill>
              </a:rPr>
              <a:t>kvalitu svých výrobků</a:t>
            </a:r>
            <a:r>
              <a:rPr lang="cs-CZ" b="1" dirty="0"/>
              <a:t>, a to zpravidla v situacích, kdy</a:t>
            </a:r>
          </a:p>
          <a:p>
            <a:pPr>
              <a:defRPr/>
            </a:pPr>
            <a:r>
              <a:rPr lang="cs-CZ" b="1" dirty="0"/>
              <a:t> je jejich výrobek či služba určitým způsobem jedinečný, nebo </a:t>
            </a:r>
          </a:p>
          <a:p>
            <a:pPr>
              <a:defRPr/>
            </a:pPr>
            <a:r>
              <a:rPr lang="cs-CZ" b="1" dirty="0"/>
              <a:t>pokud v dodavatelském odvětví existuje koncentrace dodavatelů, </a:t>
            </a:r>
          </a:p>
          <a:p>
            <a:pPr>
              <a:defRPr/>
            </a:pPr>
            <a:r>
              <a:rPr lang="cs-CZ" b="1" dirty="0"/>
              <a:t>nebo tehdy, kdy odběratelé nemají pro dodavatele velký význam.</a:t>
            </a:r>
          </a:p>
          <a:p>
            <a:pPr marL="0" indent="0">
              <a:buNone/>
              <a:defRPr/>
            </a:pPr>
            <a:r>
              <a:rPr lang="cs-CZ" b="1" dirty="0"/>
              <a:t>Př.. </a:t>
            </a:r>
            <a:r>
              <a:rPr lang="cs-CZ" b="1" dirty="0">
                <a:solidFill>
                  <a:srgbClr val="C00000"/>
                </a:solidFill>
              </a:rPr>
              <a:t>Vyjednávací síla zahraničních obchodních řetězců po vstupu na český trh po roce 1989 vůči dodavatelům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9CB01-0456-4355-8C1C-04ACB33AF881}" type="slidenum">
              <a:rPr lang="cs-CZ" smtClean="0"/>
              <a:pPr>
                <a:defRPr/>
              </a:pPr>
              <a:t>46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39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773774" y="703188"/>
            <a:ext cx="4836826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Zákazníci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76953"/>
            <a:ext cx="10515600" cy="355584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tabLst>
                <a:tab pos="1025525" algn="l"/>
              </a:tabLst>
              <a:defRPr/>
            </a:pPr>
            <a:r>
              <a:rPr lang="cs-CZ" b="1" dirty="0"/>
              <a:t>Uplatňují tzv. „vyjednávací sílu“ – </a:t>
            </a:r>
            <a:r>
              <a:rPr lang="cs-CZ" b="1" dirty="0">
                <a:solidFill>
                  <a:srgbClr val="C00000"/>
                </a:solidFill>
              </a:rPr>
              <a:t>tlačí na snižování cen, prodloužení splatnosti faktur </a:t>
            </a:r>
            <a:r>
              <a:rPr lang="cs-CZ" b="1" dirty="0"/>
              <a:t>atd., a to zejména v situacích, </a:t>
            </a:r>
          </a:p>
          <a:p>
            <a:pPr lvl="1">
              <a:tabLst>
                <a:tab pos="1025525" algn="l"/>
              </a:tabLst>
              <a:defRPr/>
            </a:pPr>
            <a:r>
              <a:rPr lang="cs-CZ" b="1" dirty="0"/>
              <a:t>kdy odběratelé kupují ve velkém, </a:t>
            </a:r>
          </a:p>
          <a:p>
            <a:pPr lvl="1">
              <a:tabLst>
                <a:tab pos="1025525" algn="l"/>
              </a:tabLst>
              <a:defRPr/>
            </a:pPr>
            <a:r>
              <a:rPr lang="cs-CZ" b="1" dirty="0"/>
              <a:t>kdy jsou koncentrovaní, </a:t>
            </a:r>
          </a:p>
          <a:p>
            <a:pPr lvl="1">
              <a:tabLst>
                <a:tab pos="1025525" algn="l"/>
              </a:tabLst>
              <a:defRPr/>
            </a:pPr>
            <a:r>
              <a:rPr lang="cs-CZ" b="1" dirty="0"/>
              <a:t>kdy výrobek, který nakupují, je standardizovaný.</a:t>
            </a:r>
          </a:p>
          <a:p>
            <a:pPr>
              <a:tabLst>
                <a:tab pos="1025525" algn="l"/>
              </a:tabLst>
              <a:defRPr/>
            </a:pPr>
            <a:r>
              <a:rPr lang="cs-CZ" b="1" dirty="0"/>
              <a:t>Předmětem strategické analýzy jsou: dostupnost a náklady na materiál a polotovary, na energii, na pořízení financí, na pracovní silu</a:t>
            </a:r>
          </a:p>
          <a:p>
            <a:pPr marL="0" indent="0">
              <a:buNone/>
              <a:tabLst>
                <a:tab pos="1025525" algn="l"/>
              </a:tabLst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C1B96-21B8-4D41-B892-BA164494C1D6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43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1029949" y="492127"/>
            <a:ext cx="7772400" cy="7318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Substituty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9626" y="1484314"/>
            <a:ext cx="9412574" cy="461168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tabLst>
                <a:tab pos="792163" algn="l"/>
              </a:tabLst>
              <a:defRPr/>
            </a:pPr>
            <a:r>
              <a:rPr lang="cs-CZ" b="1" dirty="0"/>
              <a:t>Substitut je výrobek nebo služba, který může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nahradit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původní výrobek nebo službu.</a:t>
            </a:r>
          </a:p>
          <a:p>
            <a:pPr>
              <a:defRPr/>
            </a:pPr>
            <a:r>
              <a:rPr lang="cs-CZ" b="1" dirty="0"/>
              <a:t>Substituty </a:t>
            </a:r>
            <a:r>
              <a:rPr lang="cs-CZ" b="1" dirty="0">
                <a:solidFill>
                  <a:srgbClr val="C00000"/>
                </a:solidFill>
              </a:rPr>
              <a:t>ohrožují</a:t>
            </a:r>
            <a:r>
              <a:rPr lang="cs-CZ" b="1" dirty="0"/>
              <a:t> tím, že když lépe uspokojují potřeby zákazníka, tak může zákazník přejít k substitutu a nebude kupovat výrobky naše. Obvykle jsou pak substituty pro konkurenta ziskovější a může jít i s cenou dolů. Bránit se lze inovacemi, zvýšením prostředků na reklamu, atd.</a:t>
            </a:r>
          </a:p>
          <a:p>
            <a:pPr>
              <a:tabLst>
                <a:tab pos="792163" algn="l"/>
              </a:tabLst>
              <a:defRPr/>
            </a:pPr>
            <a:r>
              <a:rPr lang="cs-CZ" b="1" dirty="0"/>
              <a:t>Základní faktory:</a:t>
            </a:r>
          </a:p>
          <a:p>
            <a:pPr lvl="1">
              <a:tabLst>
                <a:tab pos="792163" algn="l"/>
              </a:tabLst>
              <a:defRPr/>
            </a:pPr>
            <a:r>
              <a:rPr lang="cs-CZ" b="1" dirty="0"/>
              <a:t>cena a kvalita substitutu</a:t>
            </a:r>
          </a:p>
          <a:p>
            <a:pPr lvl="1">
              <a:tabLst>
                <a:tab pos="792163" algn="l"/>
              </a:tabLst>
              <a:defRPr/>
            </a:pPr>
            <a:r>
              <a:rPr lang="cs-CZ" b="1" dirty="0"/>
              <a:t>dostupnost substitutu</a:t>
            </a:r>
          </a:p>
          <a:p>
            <a:pPr lvl="1">
              <a:tabLst>
                <a:tab pos="792163" algn="l"/>
              </a:tabLst>
              <a:defRPr/>
            </a:pPr>
            <a:r>
              <a:rPr lang="cs-CZ" b="1" dirty="0"/>
              <a:t>náklady na přestup od tradičního produktu k substitutu 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E7E70-9B27-4F4C-8B60-F1E5072E9A65}" type="slidenum">
              <a:rPr lang="cs-CZ" smtClean="0"/>
              <a:pPr>
                <a:defRPr/>
              </a:pPr>
              <a:t>48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894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6591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tabLst>
                <a:tab pos="792163" algn="l"/>
              </a:tabLst>
            </a:pPr>
            <a:r>
              <a:rPr lang="cs-CZ" sz="3200" b="1" dirty="0">
                <a:solidFill>
                  <a:srgbClr val="008080"/>
                </a:solidFill>
              </a:rPr>
              <a:t>Rivalita mezi konkurujícími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9548" y="1556792"/>
            <a:ext cx="9292652" cy="48965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792163" algn="l"/>
              </a:tabLst>
              <a:defRPr/>
            </a:pPr>
            <a:r>
              <a:rPr lang="cs-CZ" b="1" dirty="0"/>
              <a:t>Jde o konkurenční boj mezi soupeřícími podniky. Hlavní 4 faktory rivality:</a:t>
            </a:r>
          </a:p>
          <a:p>
            <a:pPr>
              <a:tabLst>
                <a:tab pos="792163" algn="l"/>
              </a:tabLst>
              <a:defRPr/>
            </a:pPr>
            <a:r>
              <a:rPr lang="cs-CZ" b="1" dirty="0">
                <a:solidFill>
                  <a:srgbClr val="C00000"/>
                </a:solidFill>
              </a:rPr>
              <a:t>konkurenční struktura odvětví </a:t>
            </a:r>
            <a:r>
              <a:rPr lang="cs-CZ" b="1" dirty="0"/>
              <a:t>(počet konkurentů, oligopol, monopol, dominantní postavení, vzájemná závislost, koncentrace),</a:t>
            </a:r>
          </a:p>
          <a:p>
            <a:pPr>
              <a:tabLst>
                <a:tab pos="792163" algn="l"/>
              </a:tabLst>
              <a:defRPr/>
            </a:pPr>
            <a:r>
              <a:rPr lang="cs-CZ" b="1" dirty="0">
                <a:solidFill>
                  <a:srgbClr val="C00000"/>
                </a:solidFill>
              </a:rPr>
              <a:t>podmínky poptávky </a:t>
            </a:r>
            <a:r>
              <a:rPr lang="cs-CZ" b="1" dirty="0"/>
              <a:t>(růst, pokles),</a:t>
            </a:r>
          </a:p>
          <a:p>
            <a:pPr>
              <a:tabLst>
                <a:tab pos="792163" algn="l"/>
              </a:tabLst>
              <a:defRPr/>
            </a:pPr>
            <a:r>
              <a:rPr lang="cs-CZ" b="1" dirty="0">
                <a:solidFill>
                  <a:srgbClr val="C00000"/>
                </a:solidFill>
              </a:rPr>
              <a:t>bariéry výstupu z oboru </a:t>
            </a:r>
            <a:r>
              <a:rPr lang="cs-CZ" b="1" dirty="0"/>
              <a:t>(zvyk, spjatost s oborem, velké investice v základních prostředcích, vysoké přímé náklady na výstup), </a:t>
            </a:r>
          </a:p>
          <a:p>
            <a:pPr>
              <a:tabLst>
                <a:tab pos="792163" algn="l"/>
              </a:tabLst>
              <a:defRPr/>
            </a:pPr>
            <a:r>
              <a:rPr lang="cs-CZ" b="1" dirty="0">
                <a:solidFill>
                  <a:srgbClr val="C00000"/>
                </a:solidFill>
              </a:rPr>
              <a:t>soutěž o vzácné zdroje </a:t>
            </a:r>
            <a:r>
              <a:rPr lang="cs-CZ" b="1" dirty="0"/>
              <a:t>(co nejvíce za co nejnižší ceny). </a:t>
            </a:r>
          </a:p>
          <a:p>
            <a:pPr marL="0" indent="0">
              <a:buNone/>
              <a:tabLst>
                <a:tab pos="792163" algn="l"/>
              </a:tabLst>
              <a:defRPr/>
            </a:pPr>
            <a:r>
              <a:rPr lang="cs-CZ" b="1" dirty="0"/>
              <a:t>Konkurenční zbraně: ceny, kvalita,  služby, záruky, reklama, obchodní sítě, inovace.</a:t>
            </a:r>
          </a:p>
          <a:p>
            <a:pPr>
              <a:tabLst>
                <a:tab pos="792163" algn="l"/>
              </a:tabLst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1A830-C26D-4B37-BCB0-A6F25E6C28EA}" type="slidenum">
              <a:rPr lang="cs-CZ" smtClean="0"/>
              <a:pPr>
                <a:defRPr/>
              </a:pPr>
              <a:t>49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1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92313" y="476251"/>
            <a:ext cx="8147050" cy="8810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 jako otevřený systém</a:t>
            </a:r>
          </a:p>
        </p:txBody>
      </p:sp>
      <p:grpSp>
        <p:nvGrpSpPr>
          <p:cNvPr id="5123" name="Skupina 3"/>
          <p:cNvGrpSpPr>
            <a:grpSpLocks/>
          </p:cNvGrpSpPr>
          <p:nvPr/>
        </p:nvGrpSpPr>
        <p:grpSpPr bwMode="auto">
          <a:xfrm>
            <a:off x="2279577" y="1536804"/>
            <a:ext cx="6429375" cy="4673600"/>
            <a:chOff x="774007" y="1571625"/>
            <a:chExt cx="6429375" cy="4673238"/>
          </a:xfrm>
          <a:solidFill>
            <a:srgbClr val="FFC000"/>
          </a:solidFill>
        </p:grpSpPr>
        <p:grpSp>
          <p:nvGrpSpPr>
            <p:cNvPr id="5125" name="Skupina 2"/>
            <p:cNvGrpSpPr>
              <a:grpSpLocks/>
            </p:cNvGrpSpPr>
            <p:nvPr/>
          </p:nvGrpSpPr>
          <p:grpSpPr bwMode="auto">
            <a:xfrm>
              <a:off x="1995281" y="2363488"/>
              <a:ext cx="4048013" cy="2667017"/>
              <a:chOff x="1995283" y="2632532"/>
              <a:chExt cx="4048013" cy="2667017"/>
            </a:xfrm>
            <a:grpFill/>
          </p:grpSpPr>
          <p:sp>
            <p:nvSpPr>
              <p:cNvPr id="5" name="Obdélník 4"/>
              <p:cNvSpPr/>
              <p:nvPr/>
            </p:nvSpPr>
            <p:spPr>
              <a:xfrm>
                <a:off x="1994797" y="3501066"/>
                <a:ext cx="4048125" cy="79210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 dirty="0"/>
              </a:p>
            </p:txBody>
          </p:sp>
          <p:sp>
            <p:nvSpPr>
              <p:cNvPr id="5129" name="TextovéPole 5"/>
              <p:cNvSpPr txBox="1">
                <a:spLocks noChangeArrowheads="1"/>
              </p:cNvSpPr>
              <p:nvPr/>
            </p:nvSpPr>
            <p:spPr bwMode="auto">
              <a:xfrm>
                <a:off x="2288814" y="3696997"/>
                <a:ext cx="3460949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cs-CZ" sz="2000" dirty="0">
                    <a:latin typeface="Calibri" pitchFamily="34" charset="0"/>
                  </a:rPr>
                  <a:t>Podnik a jeho vnitřní prostředí </a:t>
                </a:r>
              </a:p>
            </p:txBody>
          </p:sp>
          <p:sp>
            <p:nvSpPr>
              <p:cNvPr id="7" name="Šipka dolů 6"/>
              <p:cNvSpPr/>
              <p:nvPr/>
            </p:nvSpPr>
            <p:spPr>
              <a:xfrm>
                <a:off x="3768034" y="2632771"/>
                <a:ext cx="501650" cy="798450"/>
              </a:xfrm>
              <a:prstGeom prst="down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 dirty="0"/>
              </a:p>
            </p:txBody>
          </p:sp>
          <p:sp>
            <p:nvSpPr>
              <p:cNvPr id="8" name="Šipka dolů 7"/>
              <p:cNvSpPr/>
              <p:nvPr/>
            </p:nvSpPr>
            <p:spPr>
              <a:xfrm>
                <a:off x="3701359" y="4364599"/>
                <a:ext cx="635000" cy="934965"/>
              </a:xfrm>
              <a:prstGeom prst="down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 dirty="0"/>
              </a:p>
            </p:txBody>
          </p:sp>
        </p:grpSp>
        <p:sp>
          <p:nvSpPr>
            <p:cNvPr id="5126" name="TextovéPole 8"/>
            <p:cNvSpPr txBox="1">
              <a:spLocks noChangeArrowheads="1"/>
            </p:cNvSpPr>
            <p:nvPr/>
          </p:nvSpPr>
          <p:spPr bwMode="auto">
            <a:xfrm>
              <a:off x="2274195" y="1571625"/>
              <a:ext cx="3429000" cy="70788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2000" dirty="0">
                  <a:latin typeface="Calibri" pitchFamily="34" charset="0"/>
                </a:rPr>
                <a:t>Vstupy okolí do podniku, resp. Působení okolí na podnik</a:t>
              </a:r>
            </a:p>
          </p:txBody>
        </p:sp>
        <p:sp>
          <p:nvSpPr>
            <p:cNvPr id="5127" name="TextovéPole 9"/>
            <p:cNvSpPr txBox="1">
              <a:spLocks noChangeArrowheads="1"/>
            </p:cNvSpPr>
            <p:nvPr/>
          </p:nvSpPr>
          <p:spPr bwMode="auto">
            <a:xfrm>
              <a:off x="774007" y="5229200"/>
              <a:ext cx="6429375" cy="101566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 eaLnBrk="1" hangingPunct="1"/>
              <a:r>
                <a:rPr lang="cs-CZ" sz="2000" dirty="0">
                  <a:latin typeface="Calibri" pitchFamily="34" charset="0"/>
                </a:rPr>
                <a:t>Reakce podniku na vstupy z jeho okolí – přizpůsobení vlivům, které nemůže ovlivnit, působení na vlivy, které ovlivnit může</a:t>
              </a:r>
            </a:p>
          </p:txBody>
        </p:sp>
      </p:grp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20C92-32CA-46FE-B1E9-0103B9AFC81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1385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>
          <a:xfrm>
            <a:off x="2715093" y="382917"/>
            <a:ext cx="6761813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Model šesti sil podle Grov</a:t>
            </a:r>
            <a:r>
              <a:rPr lang="cs-CZ" sz="3200" dirty="0">
                <a:solidFill>
                  <a:srgbClr val="008080"/>
                </a:solidFill>
              </a:rPr>
              <a:t>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Síla současných konkurentů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Síla potenciálních konkurentů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Síla dodavatelů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Síla odběratelů (zákazníků)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>
                <a:solidFill>
                  <a:srgbClr val="0000CC"/>
                </a:solidFill>
              </a:rPr>
              <a:t>Síla komplementářů </a:t>
            </a:r>
            <a:r>
              <a:rPr lang="cs-CZ" b="1" dirty="0"/>
              <a:t>(společníků v odvětví) – síla všech lidí v oboru nedovolí určitou změnu, nebo naopak se spojí, aby něčeho dosáhli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>
                <a:solidFill>
                  <a:srgbClr val="0000CC"/>
                </a:solidFill>
              </a:rPr>
              <a:t>Možnost zásadních změn způsobu podnikání </a:t>
            </a:r>
            <a:r>
              <a:rPr lang="cs-CZ" b="1" dirty="0"/>
              <a:t>– např. elektronický způsob obchodování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782BE-C060-4DCC-A401-8B0DB9CC4C4E}" type="slidenum">
              <a:rPr lang="cs-CZ" smtClean="0"/>
              <a:pPr>
                <a:defRPr/>
              </a:pPr>
              <a:t>50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4915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>
          <a:xfrm>
            <a:off x="2262266" y="816130"/>
            <a:ext cx="7418186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životního cyklu odvětví</a:t>
            </a:r>
          </a:p>
        </p:txBody>
      </p:sp>
      <p:grpSp>
        <p:nvGrpSpPr>
          <p:cNvPr id="18" name="Skupina 17"/>
          <p:cNvGrpSpPr/>
          <p:nvPr/>
        </p:nvGrpSpPr>
        <p:grpSpPr>
          <a:xfrm>
            <a:off x="3906928" y="2888928"/>
            <a:ext cx="4637378" cy="2866127"/>
            <a:chOff x="3729037" y="3991769"/>
            <a:chExt cx="4637378" cy="2866127"/>
          </a:xfrm>
          <a:noFill/>
        </p:grpSpPr>
        <p:grpSp>
          <p:nvGrpSpPr>
            <p:cNvPr id="19" name="Group 12"/>
            <p:cNvGrpSpPr>
              <a:grpSpLocks/>
            </p:cNvGrpSpPr>
            <p:nvPr/>
          </p:nvGrpSpPr>
          <p:grpSpPr bwMode="auto">
            <a:xfrm>
              <a:off x="3762096" y="3991769"/>
              <a:ext cx="4604319" cy="2148681"/>
              <a:chOff x="2608" y="5497"/>
              <a:chExt cx="7644" cy="3060"/>
            </a:xfrm>
            <a:grpFill/>
          </p:grpSpPr>
          <p:sp>
            <p:nvSpPr>
              <p:cNvPr id="21" name="Line 13"/>
              <p:cNvSpPr>
                <a:spLocks noChangeShapeType="1"/>
              </p:cNvSpPr>
              <p:nvPr/>
            </p:nvSpPr>
            <p:spPr bwMode="auto">
              <a:xfrm>
                <a:off x="3695" y="6901"/>
                <a:ext cx="7" cy="1466"/>
              </a:xfrm>
              <a:prstGeom prst="line">
                <a:avLst/>
              </a:prstGeom>
              <a:grpFill/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2" name="Line 14"/>
              <p:cNvSpPr>
                <a:spLocks noChangeShapeType="1"/>
              </p:cNvSpPr>
              <p:nvPr/>
            </p:nvSpPr>
            <p:spPr bwMode="auto">
              <a:xfrm>
                <a:off x="4775" y="6010"/>
                <a:ext cx="0" cy="2378"/>
              </a:xfrm>
              <a:prstGeom prst="line">
                <a:avLst/>
              </a:prstGeom>
              <a:grpFill/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3" name="Line 15"/>
              <p:cNvSpPr>
                <a:spLocks noChangeShapeType="1"/>
              </p:cNvSpPr>
              <p:nvPr/>
            </p:nvSpPr>
            <p:spPr bwMode="auto">
              <a:xfrm>
                <a:off x="6220" y="5702"/>
                <a:ext cx="0" cy="2854"/>
              </a:xfrm>
              <a:prstGeom prst="line">
                <a:avLst/>
              </a:prstGeom>
              <a:grpFill/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4" name="Line 16"/>
              <p:cNvSpPr>
                <a:spLocks noChangeShapeType="1"/>
              </p:cNvSpPr>
              <p:nvPr/>
            </p:nvSpPr>
            <p:spPr bwMode="auto">
              <a:xfrm flipH="1">
                <a:off x="7840" y="6061"/>
                <a:ext cx="0" cy="2304"/>
              </a:xfrm>
              <a:prstGeom prst="line">
                <a:avLst/>
              </a:prstGeom>
              <a:grpFill/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2608" y="5497"/>
                <a:ext cx="7644" cy="3060"/>
              </a:xfrm>
              <a:prstGeom prst="rect">
                <a:avLst/>
              </a:prstGeom>
              <a:grp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6" name="Freeform 18"/>
              <p:cNvSpPr>
                <a:spLocks/>
              </p:cNvSpPr>
              <p:nvPr/>
            </p:nvSpPr>
            <p:spPr bwMode="auto">
              <a:xfrm>
                <a:off x="2706" y="5557"/>
                <a:ext cx="7068" cy="2912"/>
              </a:xfrm>
              <a:custGeom>
                <a:avLst/>
                <a:gdLst>
                  <a:gd name="T0" fmla="*/ 0 w 6455"/>
                  <a:gd name="T1" fmla="*/ 2912 h 2912"/>
                  <a:gd name="T2" fmla="*/ 993 w 6455"/>
                  <a:gd name="T3" fmla="*/ 2093 h 2912"/>
                  <a:gd name="T4" fmla="*/ 2334 w 6455"/>
                  <a:gd name="T5" fmla="*/ 281 h 2912"/>
                  <a:gd name="T6" fmla="*/ 5313 w 6455"/>
                  <a:gd name="T7" fmla="*/ 405 h 2912"/>
                  <a:gd name="T8" fmla="*/ 5860 w 6455"/>
                  <a:gd name="T9" fmla="*/ 1895 h 2912"/>
                  <a:gd name="T10" fmla="*/ 6455 w 6455"/>
                  <a:gd name="T11" fmla="*/ 2912 h 29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455" h="2912">
                    <a:moveTo>
                      <a:pt x="0" y="2912"/>
                    </a:moveTo>
                    <a:cubicBezTo>
                      <a:pt x="165" y="2776"/>
                      <a:pt x="604" y="2531"/>
                      <a:pt x="993" y="2093"/>
                    </a:cubicBezTo>
                    <a:cubicBezTo>
                      <a:pt x="1382" y="1655"/>
                      <a:pt x="1614" y="562"/>
                      <a:pt x="2334" y="281"/>
                    </a:cubicBezTo>
                    <a:cubicBezTo>
                      <a:pt x="3054" y="0"/>
                      <a:pt x="4725" y="136"/>
                      <a:pt x="5313" y="405"/>
                    </a:cubicBezTo>
                    <a:cubicBezTo>
                      <a:pt x="5901" y="674"/>
                      <a:pt x="5670" y="1477"/>
                      <a:pt x="5860" y="1895"/>
                    </a:cubicBezTo>
                    <a:cubicBezTo>
                      <a:pt x="6050" y="2313"/>
                      <a:pt x="6331" y="2700"/>
                      <a:pt x="6455" y="2912"/>
                    </a:cubicBezTo>
                  </a:path>
                </a:pathLst>
              </a:cu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</p:grp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3729037" y="6334676"/>
              <a:ext cx="4637343" cy="52322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just">
                <a:defRPr/>
              </a:pPr>
              <a:r>
                <a:rPr lang="cs-CZ" sz="2800" dirty="0"/>
                <a:t> </a:t>
              </a:r>
              <a:r>
                <a:rPr lang="cs-CZ" sz="1600" dirty="0"/>
                <a:t>vznik         růst       dozrávání       zralost             ústup</a:t>
              </a:r>
            </a:p>
          </p:txBody>
        </p:sp>
      </p:grpSp>
      <p:sp>
        <p:nvSpPr>
          <p:cNvPr id="78853" name="TextovéPole 27"/>
          <p:cNvSpPr txBox="1">
            <a:spLocks noChangeArrowheads="1"/>
          </p:cNvSpPr>
          <p:nvPr/>
        </p:nvSpPr>
        <p:spPr bwMode="auto">
          <a:xfrm>
            <a:off x="2424114" y="3286125"/>
            <a:ext cx="1223615" cy="33855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600" b="0" dirty="0"/>
              <a:t>Velikost trhu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C9DB7-21F5-40E9-9476-3DAE00C4B8E5}" type="slidenum">
              <a:rPr lang="cs-CZ" smtClean="0"/>
              <a:pPr>
                <a:defRPr/>
              </a:pPr>
              <a:t>51</a:t>
            </a:fld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500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/>
          <p:cNvSpPr>
            <a:spLocks noGrp="1"/>
          </p:cNvSpPr>
          <p:nvPr>
            <p:ph type="title"/>
          </p:nvPr>
        </p:nvSpPr>
        <p:spPr>
          <a:xfrm>
            <a:off x="2200275" y="161617"/>
            <a:ext cx="7772400" cy="6477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životního cyklu odvětví</a:t>
            </a:r>
          </a:p>
        </p:txBody>
      </p:sp>
      <p:pic>
        <p:nvPicPr>
          <p:cNvPr id="809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16" y="981076"/>
            <a:ext cx="9902409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2B1A7-290B-479E-9935-898D91D38D26}" type="slidenum">
              <a:rPr lang="cs-CZ" smtClean="0"/>
              <a:pPr>
                <a:defRPr/>
              </a:pPr>
              <a:t>52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343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/>
          </p:nvPr>
        </p:nvSpPr>
        <p:spPr>
          <a:xfrm>
            <a:off x="1479654" y="389673"/>
            <a:ext cx="7772400" cy="1019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Strategické mapy odvětví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analýza konkurence v odvětví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1"/>
          </p:nvPr>
        </p:nvSpPr>
        <p:spPr>
          <a:xfrm>
            <a:off x="749508" y="1916832"/>
            <a:ext cx="9232692" cy="417916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Mapování strategických skupin </a:t>
            </a:r>
            <a:r>
              <a:rPr lang="cs-CZ" dirty="0">
                <a:solidFill>
                  <a:srgbClr val="C00000"/>
                </a:solidFill>
              </a:rPr>
              <a:t>a </a:t>
            </a:r>
            <a:r>
              <a:rPr lang="cs-CZ" b="1" dirty="0">
                <a:solidFill>
                  <a:srgbClr val="C00000"/>
                </a:solidFill>
              </a:rPr>
              <a:t>struktura odvětví </a:t>
            </a:r>
            <a:r>
              <a:rPr lang="cs-CZ" dirty="0"/>
              <a:t>jsou nedílnou součástí analýzy odvětví.</a:t>
            </a:r>
          </a:p>
          <a:p>
            <a:endParaRPr lang="cs-CZ" dirty="0"/>
          </a:p>
          <a:p>
            <a:r>
              <a:rPr lang="cs-CZ" dirty="0"/>
              <a:t>Mapování strategických skupin je užitečný nástroj zejména pro ta odvětví, ve kterých existuje </a:t>
            </a:r>
            <a:r>
              <a:rPr lang="cs-CZ" b="1" dirty="0"/>
              <a:t>několik charakteristických skupin konkurentů</a:t>
            </a:r>
            <a:r>
              <a:rPr lang="cs-CZ" dirty="0"/>
              <a:t>, z nichž </a:t>
            </a:r>
            <a:r>
              <a:rPr lang="cs-CZ" b="1" dirty="0"/>
              <a:t>každá </a:t>
            </a:r>
            <a:r>
              <a:rPr lang="cs-CZ" dirty="0"/>
              <a:t>skupina zaujímá </a:t>
            </a:r>
            <a:r>
              <a:rPr lang="cs-CZ" b="1" dirty="0"/>
              <a:t>významnou pozici </a:t>
            </a:r>
            <a:r>
              <a:rPr lang="cs-CZ" dirty="0"/>
              <a:t>na trhu a má </a:t>
            </a:r>
            <a:r>
              <a:rPr lang="cs-CZ" b="1" dirty="0"/>
              <a:t>dobrý zvuk u zákazníků</a:t>
            </a:r>
            <a:r>
              <a:rPr lang="cs-CZ" dirty="0"/>
              <a:t>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DC10D-E1E9-4D9C-83B1-6B96DF5F567B}" type="slidenum">
              <a:rPr lang="cs-CZ" smtClean="0"/>
              <a:pPr>
                <a:defRPr/>
              </a:pPr>
              <a:t>53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06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1558" y="604353"/>
            <a:ext cx="4783111" cy="104456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Strategické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0379"/>
            <a:ext cx="10515600" cy="339095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Strategická skupina </a:t>
            </a:r>
            <a:r>
              <a:rPr lang="cs-CZ" dirty="0"/>
              <a:t>se skládá ze </a:t>
            </a:r>
            <a:r>
              <a:rPr lang="cs-CZ" b="1" dirty="0"/>
              <a:t>soupeřících podniků </a:t>
            </a:r>
            <a:r>
              <a:rPr lang="cs-CZ" dirty="0"/>
              <a:t>s </a:t>
            </a:r>
            <a:r>
              <a:rPr lang="cs-CZ" b="1" dirty="0"/>
              <a:t>podobnými </a:t>
            </a:r>
            <a:r>
              <a:rPr lang="cs-CZ" dirty="0"/>
              <a:t>tržními přístupy. </a:t>
            </a:r>
          </a:p>
          <a:p>
            <a:r>
              <a:rPr lang="cs-CZ" dirty="0"/>
              <a:t>Zaznamenáním tržních pozic strategických skupin daného odvětví na dvojrozměrné mapě za použití dvou strategických proměnných jako os se vytvoří </a:t>
            </a:r>
            <a:r>
              <a:rPr lang="cs-CZ" b="1" dirty="0"/>
              <a:t>strategická mapa</a:t>
            </a:r>
            <a:r>
              <a:rPr lang="cs-CZ" dirty="0"/>
              <a:t>. </a:t>
            </a:r>
          </a:p>
          <a:p>
            <a:r>
              <a:rPr lang="cs-CZ" dirty="0"/>
              <a:t>Tato mapa slouží jako užitečný "</a:t>
            </a:r>
            <a:r>
              <a:rPr lang="cs-CZ" b="1" dirty="0"/>
              <a:t>most</a:t>
            </a:r>
            <a:r>
              <a:rPr lang="cs-CZ" dirty="0"/>
              <a:t>" mezi pohledem </a:t>
            </a:r>
            <a:r>
              <a:rPr lang="cs-CZ" b="1" dirty="0"/>
              <a:t>na odvětví jako celek </a:t>
            </a:r>
            <a:r>
              <a:rPr lang="cs-CZ" dirty="0"/>
              <a:t>a na postavení </a:t>
            </a:r>
            <a:r>
              <a:rPr lang="cs-CZ" b="1" dirty="0"/>
              <a:t>každého </a:t>
            </a:r>
            <a:r>
              <a:rPr lang="cs-CZ" dirty="0"/>
              <a:t>podniku </a:t>
            </a:r>
            <a:r>
              <a:rPr lang="cs-CZ" b="1" dirty="0"/>
              <a:t>zvlášť</a:t>
            </a:r>
            <a:r>
              <a:rPr lang="cs-CZ" dirty="0"/>
              <a:t>.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BC868-89D9-4DB9-89F6-642BDDAC6495}" type="slidenum">
              <a:rPr lang="cs-CZ" smtClean="0"/>
              <a:pPr>
                <a:defRPr/>
              </a:pPr>
              <a:t>54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620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Metoda vytváření strategické mapy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1. Nalezení </a:t>
            </a:r>
            <a:r>
              <a:rPr lang="cs-CZ" b="1" dirty="0">
                <a:solidFill>
                  <a:srgbClr val="C00000"/>
                </a:solidFill>
              </a:rPr>
              <a:t>hlavních charakteristik</a:t>
            </a:r>
            <a:r>
              <a:rPr lang="cs-CZ" dirty="0"/>
              <a:t>, které </a:t>
            </a:r>
            <a:r>
              <a:rPr lang="cs-CZ" b="1" dirty="0"/>
              <a:t>odlišují </a:t>
            </a:r>
            <a:r>
              <a:rPr lang="cs-CZ" dirty="0"/>
              <a:t>podniky v daném odvětví jeden od druhého. </a:t>
            </a:r>
          </a:p>
          <a:p>
            <a:pPr marL="0" indent="0">
              <a:buNone/>
              <a:defRPr/>
            </a:pPr>
            <a:r>
              <a:rPr lang="cs-CZ" dirty="0"/>
              <a:t>2. Znázornění podniků na mapě o </a:t>
            </a:r>
            <a:r>
              <a:rPr lang="cs-CZ" b="1" dirty="0">
                <a:solidFill>
                  <a:srgbClr val="C00000"/>
                </a:solidFill>
              </a:rPr>
              <a:t>dvou proměnných </a:t>
            </a:r>
            <a:r>
              <a:rPr lang="cs-CZ" dirty="0"/>
              <a:t>za použití těchto </a:t>
            </a:r>
            <a:r>
              <a:rPr lang="cs-CZ" b="1" dirty="0"/>
              <a:t>odlišujících charakteristik</a:t>
            </a:r>
            <a:r>
              <a:rPr lang="cs-CZ" dirty="0"/>
              <a:t>. </a:t>
            </a:r>
          </a:p>
          <a:p>
            <a:pPr marL="0" indent="0">
              <a:buNone/>
              <a:defRPr/>
            </a:pPr>
            <a:r>
              <a:rPr lang="cs-CZ" dirty="0"/>
              <a:t>3. Zařazení podniků, které spadají do přibližně </a:t>
            </a:r>
            <a:r>
              <a:rPr lang="cs-CZ" b="1" dirty="0">
                <a:solidFill>
                  <a:srgbClr val="C00000"/>
                </a:solidFill>
              </a:rPr>
              <a:t>stejného </a:t>
            </a:r>
            <a:r>
              <a:rPr lang="cs-CZ" dirty="0">
                <a:solidFill>
                  <a:srgbClr val="C00000"/>
                </a:solidFill>
              </a:rPr>
              <a:t>strategického </a:t>
            </a:r>
            <a:r>
              <a:rPr lang="cs-CZ" b="1" dirty="0">
                <a:solidFill>
                  <a:srgbClr val="C00000"/>
                </a:solidFill>
              </a:rPr>
              <a:t>prostoru</a:t>
            </a:r>
            <a:r>
              <a:rPr lang="cs-CZ" dirty="0"/>
              <a:t>, do stejné strategické skupiny. </a:t>
            </a:r>
          </a:p>
          <a:p>
            <a:pPr marL="0" indent="0">
              <a:buNone/>
              <a:defRPr/>
            </a:pPr>
            <a:r>
              <a:rPr lang="cs-CZ" dirty="0"/>
              <a:t>4. </a:t>
            </a:r>
            <a:r>
              <a:rPr lang="cs-CZ" b="1" dirty="0">
                <a:solidFill>
                  <a:srgbClr val="C00000"/>
                </a:solidFill>
              </a:rPr>
              <a:t>Obkreslení kružnic okolo každé strategické skupiny</a:t>
            </a:r>
            <a:r>
              <a:rPr lang="cs-CZ" dirty="0">
                <a:solidFill>
                  <a:srgbClr val="C00000"/>
                </a:solidFill>
              </a:rPr>
              <a:t>; </a:t>
            </a:r>
            <a:r>
              <a:rPr lang="cs-CZ" dirty="0"/>
              <a:t>každý kruh musí mít velikost v proporci k podílu dané skupiny na celkových výnosech odvětví.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6F3021-94EB-4506-8DA5-8B787C067790}" type="slidenum">
              <a:rPr lang="cs-CZ" smtClean="0"/>
              <a:pPr>
                <a:defRPr/>
              </a:pPr>
              <a:t>55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290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dpis 1"/>
          <p:cNvSpPr>
            <a:spLocks noGrp="1"/>
          </p:cNvSpPr>
          <p:nvPr>
            <p:ph type="title"/>
          </p:nvPr>
        </p:nvSpPr>
        <p:spPr>
          <a:xfrm>
            <a:off x="2208213" y="285751"/>
            <a:ext cx="6269037" cy="9112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Mapa strategických skupin</a:t>
            </a:r>
          </a:p>
        </p:txBody>
      </p:sp>
      <p:pic>
        <p:nvPicPr>
          <p:cNvPr id="860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538287"/>
            <a:ext cx="7977188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B0157-6730-4CD0-A4B1-37C741ADF7DF}" type="slidenum">
              <a:rPr lang="cs-CZ" smtClean="0"/>
              <a:pPr>
                <a:defRPr/>
              </a:pPr>
              <a:t>56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347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1"/>
          <p:cNvSpPr>
            <a:spLocks noGrp="1"/>
          </p:cNvSpPr>
          <p:nvPr>
            <p:ph type="title"/>
          </p:nvPr>
        </p:nvSpPr>
        <p:spPr>
          <a:xfrm>
            <a:off x="2199793" y="331147"/>
            <a:ext cx="77724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konkurentů dle CPM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6070" y="1681159"/>
            <a:ext cx="9519846" cy="467519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/>
              <a:t>Analýza konkurentů úzce navazuje na strategické mapy a jejím cílem je ohodnotit konkurenční pozice hlavních konkurentů ve vztahu k vlastnímu podniku.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Postup:</a:t>
            </a:r>
          </a:p>
          <a:p>
            <a:pPr lvl="1">
              <a:defRPr/>
            </a:pPr>
            <a:r>
              <a:rPr lang="cs-CZ" b="1" dirty="0"/>
              <a:t>Vybereme konkrétní podniky, kteří jsou našimi konkurenty.</a:t>
            </a:r>
          </a:p>
          <a:p>
            <a:pPr lvl="1">
              <a:defRPr/>
            </a:pPr>
            <a:r>
              <a:rPr lang="cs-CZ" b="1" dirty="0"/>
              <a:t>Definujeme ukazatele, podle kterých budeme naše konkurenty hodnotit.</a:t>
            </a:r>
          </a:p>
          <a:p>
            <a:pPr lvl="1">
              <a:defRPr/>
            </a:pPr>
            <a:r>
              <a:rPr lang="cs-CZ" b="1" dirty="0"/>
              <a:t>Stupnicí, např. 1 – 5 hodnotíme od nejlepších po nejhorší</a:t>
            </a:r>
          </a:p>
          <a:p>
            <a:pPr lvl="1">
              <a:defRPr/>
            </a:pPr>
            <a:r>
              <a:rPr lang="cs-CZ" b="1" dirty="0">
                <a:solidFill>
                  <a:srgbClr val="C00000"/>
                </a:solidFill>
              </a:rPr>
              <a:t>Variantou je CPM matice  </a:t>
            </a:r>
            <a:r>
              <a:rPr lang="cs-CZ" b="1" dirty="0"/>
              <a:t>-  Competetive Profile Matrix (matice konkurenčního profilu)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CE463-1963-42F4-BAFE-F833E92EB59F}" type="slidenum">
              <a:rPr lang="cs-CZ" smtClean="0"/>
              <a:pPr>
                <a:defRPr/>
              </a:pPr>
              <a:t>57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464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dpis 1"/>
          <p:cNvSpPr>
            <a:spLocks noGrp="1"/>
          </p:cNvSpPr>
          <p:nvPr>
            <p:ph type="title"/>
          </p:nvPr>
        </p:nvSpPr>
        <p:spPr>
          <a:xfrm>
            <a:off x="2209800" y="628622"/>
            <a:ext cx="7772400" cy="6542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Matice pro hodnocení konkurentů (CPM)</a:t>
            </a:r>
          </a:p>
        </p:txBody>
      </p:sp>
      <p:pic>
        <p:nvPicPr>
          <p:cNvPr id="880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90" y="1786112"/>
            <a:ext cx="9225847" cy="387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BAAE4-2611-46D0-AE56-D7900CC34524}" type="slidenum">
              <a:rPr lang="cs-CZ" smtClean="0"/>
              <a:pPr>
                <a:defRPr/>
              </a:pPr>
              <a:t>58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07568" y="5661248"/>
            <a:ext cx="7903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Např.  5  největší konkurent, 1 nejmenší (neohrožuje)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185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/>
          </p:nvPr>
        </p:nvSpPr>
        <p:spPr>
          <a:xfrm>
            <a:off x="2382187" y="644370"/>
            <a:ext cx="6866744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atraktivity odvětví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latin typeface="Arial Rounded MT Bold" panose="020F0704030504030204" pitchFamily="34" charset="0"/>
              </a:rPr>
              <a:t>Navazuje na analytické kroky provedené zejména v rámci </a:t>
            </a:r>
            <a:r>
              <a:rPr lang="cs-CZ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analýzy konkurence </a:t>
            </a:r>
            <a:r>
              <a:rPr lang="cs-CZ" dirty="0">
                <a:latin typeface="Arial Rounded MT Bold" panose="020F0704030504030204" pitchFamily="34" charset="0"/>
              </a:rPr>
              <a:t>(Porterův model, strategické mapy, analýza konkurentů) a </a:t>
            </a:r>
            <a:r>
              <a:rPr lang="cs-CZ" b="1" dirty="0">
                <a:latin typeface="Arial Rounded MT Bold" panose="020F0704030504030204" pitchFamily="34" charset="0"/>
              </a:rPr>
              <a:t>sumarizuje </a:t>
            </a:r>
            <a:r>
              <a:rPr lang="cs-CZ" dirty="0">
                <a:latin typeface="Arial Rounded MT Bold" panose="020F0704030504030204" pitchFamily="34" charset="0"/>
              </a:rPr>
              <a:t>jejich výsledky. </a:t>
            </a:r>
          </a:p>
          <a:p>
            <a:r>
              <a:rPr lang="cs-CZ" dirty="0">
                <a:latin typeface="Arial Rounded MT Bold" panose="020F0704030504030204" pitchFamily="34" charset="0"/>
              </a:rPr>
              <a:t>V průběhu analýzy atraktivity odvětví se hodnotí </a:t>
            </a:r>
            <a:r>
              <a:rPr lang="cs-CZ" b="1" dirty="0">
                <a:latin typeface="Arial Rounded MT Bold" panose="020F0704030504030204" pitchFamily="34" charset="0"/>
              </a:rPr>
              <a:t>vybrané faktory </a:t>
            </a:r>
            <a:r>
              <a:rPr lang="cs-CZ" dirty="0">
                <a:latin typeface="Arial Rounded MT Bold" panose="020F0704030504030204" pitchFamily="34" charset="0"/>
              </a:rPr>
              <a:t>a silám, které je ovlivňují, se přiřazuje skóre od </a:t>
            </a:r>
            <a:r>
              <a:rPr lang="cs-CZ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1 </a:t>
            </a:r>
            <a:r>
              <a:rPr lang="cs-CZ" dirty="0">
                <a:solidFill>
                  <a:srgbClr val="C00000"/>
                </a:solidFill>
                <a:latin typeface="Arial Rounded MT Bold" panose="020F0704030504030204" pitchFamily="34" charset="0"/>
              </a:rPr>
              <a:t>do </a:t>
            </a:r>
            <a:r>
              <a:rPr lang="cs-CZ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10</a:t>
            </a:r>
            <a:r>
              <a:rPr lang="cs-CZ" dirty="0">
                <a:solidFill>
                  <a:srgbClr val="C00000"/>
                </a:solidFill>
                <a:latin typeface="Arial Rounded MT Bold" panose="020F0704030504030204" pitchFamily="34" charset="0"/>
              </a:rPr>
              <a:t>. </a:t>
            </a:r>
            <a:r>
              <a:rPr lang="cs-CZ" dirty="0">
                <a:latin typeface="Arial Rounded MT Bold" panose="020F0704030504030204" pitchFamily="34" charset="0"/>
              </a:rPr>
              <a:t>Skóre je vysoké tam, kde podmínky v odvětví umožňují podniku </a:t>
            </a:r>
            <a:r>
              <a:rPr lang="cs-CZ" b="1" dirty="0">
                <a:latin typeface="Arial Rounded MT Bold" panose="020F0704030504030204" pitchFamily="34" charset="0"/>
              </a:rPr>
              <a:t>maximálně využít disponibilních zdrojů </a:t>
            </a:r>
            <a:r>
              <a:rPr lang="cs-CZ" dirty="0">
                <a:latin typeface="Arial Rounded MT Bold" panose="020F0704030504030204" pitchFamily="34" charset="0"/>
              </a:rPr>
              <a:t>a naopak tam, kde podnik </a:t>
            </a:r>
            <a:r>
              <a:rPr lang="cs-CZ" b="1" dirty="0">
                <a:latin typeface="Arial Rounded MT Bold" panose="020F0704030504030204" pitchFamily="34" charset="0"/>
              </a:rPr>
              <a:t>není schopen dostát požadavkům odvětví</a:t>
            </a:r>
            <a:r>
              <a:rPr lang="cs-CZ" dirty="0">
                <a:latin typeface="Arial Rounded MT Bold" panose="020F0704030504030204" pitchFamily="34" charset="0"/>
              </a:rPr>
              <a:t>, je skóre atraktivity nízké.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363E0-FAEA-4F6F-940F-BB53AC35BB97}" type="slidenum">
              <a:rPr lang="cs-CZ" smtClean="0"/>
              <a:pPr>
                <a:defRPr/>
              </a:pPr>
              <a:t>59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5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Skupina 2"/>
          <p:cNvGrpSpPr>
            <a:grpSpLocks/>
          </p:cNvGrpSpPr>
          <p:nvPr/>
        </p:nvGrpSpPr>
        <p:grpSpPr bwMode="auto">
          <a:xfrm>
            <a:off x="2895600" y="1295401"/>
            <a:ext cx="6624638" cy="5167313"/>
            <a:chOff x="611560" y="668956"/>
            <a:chExt cx="7715250" cy="5839437"/>
          </a:xfrm>
          <a:solidFill>
            <a:srgbClr val="FFC000"/>
          </a:solidFill>
        </p:grpSpPr>
        <p:sp>
          <p:nvSpPr>
            <p:cNvPr id="6149" name="AutoShape 2"/>
            <p:cNvSpPr>
              <a:spLocks noChangeArrowheads="1"/>
            </p:cNvSpPr>
            <p:nvPr/>
          </p:nvSpPr>
          <p:spPr bwMode="auto">
            <a:xfrm>
              <a:off x="2821360" y="668956"/>
              <a:ext cx="3124200" cy="7620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Podnět z okolí</a:t>
              </a:r>
            </a:p>
          </p:txBody>
        </p:sp>
        <p:sp>
          <p:nvSpPr>
            <p:cNvPr id="6150" name="Line 5"/>
            <p:cNvSpPr>
              <a:spLocks noChangeShapeType="1"/>
            </p:cNvSpPr>
            <p:nvPr/>
          </p:nvSpPr>
          <p:spPr bwMode="auto">
            <a:xfrm>
              <a:off x="1683123" y="3527068"/>
              <a:ext cx="0" cy="10668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1" name="AutoShape 6"/>
            <p:cNvSpPr>
              <a:spLocks noChangeArrowheads="1"/>
            </p:cNvSpPr>
            <p:nvPr/>
          </p:nvSpPr>
          <p:spPr bwMode="auto">
            <a:xfrm>
              <a:off x="611560" y="4598631"/>
              <a:ext cx="2209800" cy="838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bez odezvy</a:t>
              </a: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3145210" y="2622193"/>
              <a:ext cx="2209800" cy="838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účinný</a:t>
              </a: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4212010" y="3536593"/>
              <a:ext cx="0" cy="10668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3221410" y="4603393"/>
              <a:ext cx="2209800" cy="838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odezva</a:t>
              </a: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5" name="AutoShape 12"/>
            <p:cNvSpPr>
              <a:spLocks noChangeArrowheads="1"/>
            </p:cNvSpPr>
            <p:nvPr/>
          </p:nvSpPr>
          <p:spPr bwMode="auto">
            <a:xfrm>
              <a:off x="5888410" y="2622193"/>
              <a:ext cx="2209800" cy="838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destruktivní</a:t>
              </a: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6" name="Line 13"/>
            <p:cNvSpPr>
              <a:spLocks noChangeShapeType="1"/>
            </p:cNvSpPr>
            <p:nvPr/>
          </p:nvSpPr>
          <p:spPr bwMode="auto">
            <a:xfrm>
              <a:off x="7107610" y="3536593"/>
              <a:ext cx="0" cy="10668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7" name="AutoShape 14"/>
            <p:cNvSpPr>
              <a:spLocks noChangeArrowheads="1"/>
            </p:cNvSpPr>
            <p:nvPr/>
          </p:nvSpPr>
          <p:spPr bwMode="auto">
            <a:xfrm>
              <a:off x="5964610" y="4603393"/>
              <a:ext cx="2209800" cy="838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bez odezvy</a:t>
              </a: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8" name="AutoShape 15"/>
            <p:cNvSpPr>
              <a:spLocks noChangeArrowheads="1"/>
            </p:cNvSpPr>
            <p:nvPr/>
          </p:nvSpPr>
          <p:spPr bwMode="auto">
            <a:xfrm>
              <a:off x="5431210" y="6051193"/>
              <a:ext cx="2895600" cy="457200"/>
            </a:xfrm>
            <a:prstGeom prst="wedgeRectCallout">
              <a:avLst>
                <a:gd name="adj1" fmla="val -7894"/>
                <a:gd name="adj2" fmla="val -182986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Podnik byl zničen</a:t>
              </a:r>
            </a:p>
          </p:txBody>
        </p:sp>
        <p:sp>
          <p:nvSpPr>
            <p:cNvPr id="6159" name="Line 3"/>
            <p:cNvSpPr>
              <a:spLocks noChangeShapeType="1"/>
            </p:cNvSpPr>
            <p:nvPr/>
          </p:nvSpPr>
          <p:spPr bwMode="auto">
            <a:xfrm flipH="1">
              <a:off x="1683123" y="1416407"/>
              <a:ext cx="2528887" cy="1195388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60" name="AutoShape 4"/>
            <p:cNvSpPr>
              <a:spLocks noChangeArrowheads="1"/>
            </p:cNvSpPr>
            <p:nvPr/>
          </p:nvSpPr>
          <p:spPr bwMode="auto">
            <a:xfrm>
              <a:off x="611560" y="2611795"/>
              <a:ext cx="2209800" cy="838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zanedbatelný</a:t>
              </a: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61" name="Line 7"/>
            <p:cNvSpPr>
              <a:spLocks noChangeShapeType="1"/>
            </p:cNvSpPr>
            <p:nvPr/>
          </p:nvSpPr>
          <p:spPr bwMode="auto">
            <a:xfrm>
              <a:off x="4288210" y="1416407"/>
              <a:ext cx="0" cy="1143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>
              <a:off x="4364410" y="1416407"/>
              <a:ext cx="2819400" cy="10668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147" name="TextovéPole 1"/>
          <p:cNvSpPr txBox="1">
            <a:spLocks noChangeArrowheads="1"/>
          </p:cNvSpPr>
          <p:nvPr/>
        </p:nvSpPr>
        <p:spPr bwMode="auto">
          <a:xfrm>
            <a:off x="2208214" y="620713"/>
            <a:ext cx="770413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Typy podnětů z okolí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9208E-4465-4ECE-BF61-7C50BA08CC14}" type="slidenum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562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44000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atraktivity odvětví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6832"/>
            <a:ext cx="9144000" cy="41148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ct val="30000"/>
              </a:spcBef>
              <a:buNone/>
              <a:tabLst>
                <a:tab pos="677863" algn="l"/>
              </a:tabLst>
              <a:defRPr/>
            </a:pPr>
            <a:r>
              <a:rPr lang="cs-CZ" b="1" dirty="0"/>
              <a:t>Atraktivnost odvětví se hodnotí podle těchto faktorů: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růstový potenciál odvětví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perspektiva ziskovosti odvětví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vliv hybných sil (příznivý nebo nepříznivý)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stabilita nebo proměnlivost poptávky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stabilita nebo proměnlivost konkurenčních sil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nejistota a riziko budoucího vývoje odvětví</a:t>
            </a:r>
          </a:p>
          <a:p>
            <a:pPr>
              <a:spcBef>
                <a:spcPct val="30000"/>
              </a:spcBef>
              <a:tabLst>
                <a:tab pos="677863" algn="l"/>
              </a:tabLst>
              <a:defRPr/>
            </a:pPr>
            <a:r>
              <a:rPr lang="cs-CZ" b="1" dirty="0"/>
              <a:t> možnost vstupu nebo výstupu velkých podniků.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429413-6299-4DAF-8DC0-C5AEAC9B28C7}" type="slidenum">
              <a:rPr lang="cs-CZ" smtClean="0"/>
              <a:pPr>
                <a:defRPr/>
              </a:pPr>
              <a:t>60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2626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Nadpis 1"/>
          <p:cNvSpPr>
            <a:spLocks noGrp="1"/>
          </p:cNvSpPr>
          <p:nvPr>
            <p:ph type="title"/>
          </p:nvPr>
        </p:nvSpPr>
        <p:spPr>
          <a:xfrm>
            <a:off x="2063552" y="188640"/>
            <a:ext cx="5146717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atraktivity odvětví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243" y="1649827"/>
            <a:ext cx="8700167" cy="45822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cs-CZ" b="1" dirty="0"/>
              <a:t>Zaměříme se v návaznosti na Porterův model na následující otázky: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Kolik konkurentů je uvnitř odvětví a s jakými podíly?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Jaké strategické skupiny jsou v odvětví a které podniky?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Jaké kategorie dodavatelů jsou v odvětví jakou mají konkurenční sílu? Kde je strategický dodavatel?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Jaké jsou segmenty odběratelů, jak se podílí na zisku, kdo je zásadní odběratel?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Jaké je nebezpečí vzniku nových výrobců? (bariéry)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b="1" dirty="0"/>
              <a:t>Jaké je nebezpečí objevení se substitutů a jaké to budou?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BB131-89DA-4813-A1C2-07376098E9A0}" type="slidenum">
              <a:rPr lang="cs-CZ" smtClean="0"/>
              <a:pPr>
                <a:defRPr/>
              </a:pPr>
              <a:t>61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392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Nadpis 1"/>
          <p:cNvSpPr>
            <a:spLocks noGrp="1"/>
          </p:cNvSpPr>
          <p:nvPr>
            <p:ph type="title"/>
          </p:nvPr>
        </p:nvSpPr>
        <p:spPr>
          <a:xfrm>
            <a:off x="2209800" y="609601"/>
            <a:ext cx="7772400" cy="8032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Analýza atraktivity odvětví</a:t>
            </a:r>
          </a:p>
        </p:txBody>
      </p:sp>
      <p:pic>
        <p:nvPicPr>
          <p:cNvPr id="931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699936"/>
            <a:ext cx="86121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9" name="TextovéPole 3"/>
          <p:cNvSpPr txBox="1">
            <a:spLocks noChangeArrowheads="1"/>
          </p:cNvSpPr>
          <p:nvPr/>
        </p:nvSpPr>
        <p:spPr bwMode="auto">
          <a:xfrm>
            <a:off x="1847851" y="6308726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400" b="0" dirty="0"/>
              <a:t>Hron, Tichá, 2012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EFA96-F24E-40F5-A469-C99A878728DC}" type="slidenum">
              <a:rPr lang="cs-CZ" smtClean="0"/>
              <a:pPr>
                <a:defRPr/>
              </a:pPr>
              <a:t>62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77344" y="58790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Jednotlivým faktorům přiřadíme skóre 1-10 (max. tedy 150)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163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1"/>
          <p:cNvSpPr>
            <a:spLocks noGrp="1"/>
          </p:cNvSpPr>
          <p:nvPr>
            <p:ph type="title"/>
          </p:nvPr>
        </p:nvSpPr>
        <p:spPr>
          <a:xfrm>
            <a:off x="989351" y="190500"/>
            <a:ext cx="9221449" cy="18481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+mn-lt"/>
                <a:cs typeface="Arial" charset="0"/>
              </a:rPr>
              <a:t>Analýza odvětví: Matice konkurenčního profilu (CPM) dle kritických faktorů úspěšnosti dle zákazníků</a:t>
            </a:r>
            <a:endParaRPr lang="en-US" sz="3200" b="1" dirty="0">
              <a:solidFill>
                <a:srgbClr val="008080"/>
              </a:solidFill>
              <a:latin typeface="+mn-lt"/>
              <a:cs typeface="Arial" charset="0"/>
            </a:endParaRPr>
          </a:p>
        </p:txBody>
      </p:sp>
      <p:sp>
        <p:nvSpPr>
          <p:cNvPr id="95235" name="Content Placeholder 10"/>
          <p:cNvSpPr>
            <a:spLocks noGrp="1"/>
          </p:cNvSpPr>
          <p:nvPr>
            <p:ph idx="1"/>
          </p:nvPr>
        </p:nvSpPr>
        <p:spPr>
          <a:xfrm>
            <a:off x="989351" y="2801351"/>
            <a:ext cx="9221449" cy="260181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latin typeface="Arial" charset="0"/>
                <a:cs typeface="Arial" charset="0"/>
              </a:rPr>
              <a:t>Identifikuje hlavni konkurenty firmy a </a:t>
            </a:r>
            <a:r>
              <a:rPr lang="cs-CZ" b="1" dirty="0">
                <a:solidFill>
                  <a:srgbClr val="C00000"/>
                </a:solidFill>
                <a:latin typeface="Arial" charset="0"/>
                <a:cs typeface="Arial" charset="0"/>
              </a:rPr>
              <a:t>jejich silné a slabé stránky </a:t>
            </a:r>
            <a:r>
              <a:rPr lang="cs-CZ" b="1" dirty="0">
                <a:latin typeface="Arial" charset="0"/>
                <a:cs typeface="Arial" charset="0"/>
              </a:rPr>
              <a:t>ve vztahu ke vzorku strategické pozice firmy.</a:t>
            </a:r>
          </a:p>
          <a:p>
            <a:r>
              <a:rPr lang="cs-CZ" b="1" dirty="0">
                <a:latin typeface="Arial" charset="0"/>
                <a:cs typeface="Arial" charset="0"/>
              </a:rPr>
              <a:t>Využívá kritické faktory úspěchu (CSF), které zahrnují vnější i vnitřní otázky.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09114" y="6165850"/>
            <a:ext cx="446087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7E3B33E7-37DD-4279-8750-43523465EC89}" type="slidenum">
              <a:rPr lang="en-US" sz="1200" b="0">
                <a:latin typeface="Arial" charset="0"/>
                <a:cs typeface="Arial" charset="0"/>
              </a:rPr>
              <a:pPr/>
              <a:t>63</a:t>
            </a:fld>
            <a:endParaRPr lang="en-US" sz="1200" b="0" dirty="0">
              <a:latin typeface="Arial" charset="0"/>
              <a:cs typeface="Arial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78188"/>
      </p:ext>
    </p:extLst>
  </p:cSld>
  <p:clrMapOvr>
    <a:masterClrMapping/>
  </p:clrMapOvr>
  <p:transition>
    <p:random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2063750" y="260991"/>
            <a:ext cx="8229601" cy="99412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</a:rPr>
              <a:t>Kritické faktory úspěšnosti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en-GB" sz="3200" b="1" dirty="0">
                <a:solidFill>
                  <a:srgbClr val="008080"/>
                </a:solidFill>
              </a:rPr>
              <a:t>Critical success factors (CSFs)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908315" y="1793070"/>
            <a:ext cx="9708734" cy="444658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92100" indent="-292100">
              <a:buClr>
                <a:srgbClr val="0F6FC6"/>
              </a:buClr>
            </a:pPr>
            <a:r>
              <a:rPr lang="cs-CZ" b="1" i="1" dirty="0">
                <a:solidFill>
                  <a:srgbClr val="C00000"/>
                </a:solidFill>
              </a:rPr>
              <a:t>Kritické faktory úspěšnosti </a:t>
            </a:r>
            <a:r>
              <a:rPr lang="cs-CZ" b="1" dirty="0"/>
              <a:t>jsou ty faktory ceněné zejména zákazníky, které poskytují významnou výhodu pokud jde o náklady.</a:t>
            </a:r>
          </a:p>
          <a:p>
            <a:pPr marL="292100" indent="-292100">
              <a:buClr>
                <a:schemeClr val="tx1"/>
              </a:buClr>
            </a:pPr>
            <a:r>
              <a:rPr lang="cs-CZ" b="1" dirty="0"/>
              <a:t>Je velmi pravděpodobné, že se stanou zdrojem konkurenční výhody, pokud je organizace má (nebo nevýhody, pokud je organizace postrádá).</a:t>
            </a:r>
          </a:p>
          <a:p>
            <a:pPr marL="292100" indent="-292100">
              <a:buClr>
                <a:schemeClr val="tx1"/>
              </a:buClr>
            </a:pPr>
            <a:r>
              <a:rPr lang="cs-CZ" b="1" dirty="0"/>
              <a:t>Různá odvětví a různé trhy mají rozdílné CFS (např. u nízkonákladových leteckých společností bude CSF přesnost a cena letenky, u leteckých společností, které </a:t>
            </a:r>
            <a:r>
              <a:rPr lang="cs-CZ" dirty="0"/>
              <a:t>poskytují úplné </a:t>
            </a:r>
            <a:r>
              <a:rPr lang="cs-CZ" b="1" dirty="0"/>
              <a:t>služby, to bude kvalita těchto služeb).</a:t>
            </a:r>
          </a:p>
          <a:p>
            <a:pPr marL="292100" indent="-292100">
              <a:buClr>
                <a:schemeClr val="tx1"/>
              </a:buClr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162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/>
          </p:nvPr>
        </p:nvSpPr>
        <p:spPr>
          <a:xfrm>
            <a:off x="2209800" y="116632"/>
            <a:ext cx="7772400" cy="163596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Matice konkurenčního profilu dle kritických faktorů úspěšnosti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(Competitive profile matrix)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4EA46-0348-4518-9188-03DCC1490C62}" type="slidenum">
              <a:rPr lang="cs-CZ" smtClean="0"/>
              <a:pPr>
                <a:defRPr/>
              </a:pPr>
              <a:t>65</a:t>
            </a:fld>
            <a:endParaRPr lang="cs-CZ" dirty="0"/>
          </a:p>
        </p:txBody>
      </p:sp>
      <p:pic>
        <p:nvPicPr>
          <p:cNvPr id="972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906" y="1981201"/>
            <a:ext cx="7850188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6" name="TextovéPole 4"/>
          <p:cNvSpPr txBox="1">
            <a:spLocks noChangeArrowheads="1"/>
          </p:cNvSpPr>
          <p:nvPr/>
        </p:nvSpPr>
        <p:spPr bwMode="auto">
          <a:xfrm>
            <a:off x="2400300" y="5694364"/>
            <a:ext cx="67691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cs-CZ" sz="1600" b="0" dirty="0"/>
              <a:t>Hodnotí se klíčové faktory úspěchu vycházející ze S a W firmy pro její pozici na trhu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623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Nadpis 1"/>
          <p:cNvSpPr>
            <a:spLocks noGrp="1"/>
          </p:cNvSpPr>
          <p:nvPr>
            <p:ph type="title"/>
          </p:nvPr>
        </p:nvSpPr>
        <p:spPr>
          <a:xfrm>
            <a:off x="2209800" y="333376"/>
            <a:ext cx="7772400" cy="14192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EFE matice (EFE Matrix)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Hodnocení faktorů externí analýzy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(External Forces Evaluation Matrix)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587" y="1981200"/>
            <a:ext cx="10724213" cy="44719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EFE matice</a:t>
            </a:r>
            <a:r>
              <a:rPr lang="cs-CZ" sz="2400" dirty="0">
                <a:solidFill>
                  <a:srgbClr val="C00000"/>
                </a:solidFill>
              </a:rPr>
              <a:t> (</a:t>
            </a:r>
            <a:r>
              <a:rPr lang="cs-CZ" sz="2400" b="1" dirty="0">
                <a:solidFill>
                  <a:srgbClr val="C00000"/>
                </a:solidFill>
              </a:rPr>
              <a:t>EFE Matrix</a:t>
            </a:r>
            <a:r>
              <a:rPr lang="cs-CZ" sz="2400" dirty="0">
                <a:solidFill>
                  <a:srgbClr val="C00000"/>
                </a:solidFill>
              </a:rPr>
              <a:t>) </a:t>
            </a:r>
            <a:r>
              <a:rPr lang="cs-CZ" sz="2400" b="1" dirty="0"/>
              <a:t>je analytická technika navazující na SWOT a PESTEL analýzu. Hodnotí se externí pozice organizace nebo jejího strategického záměru. </a:t>
            </a:r>
            <a:r>
              <a:rPr lang="cs-CZ" sz="2400" b="1" dirty="0">
                <a:solidFill>
                  <a:srgbClr val="C00000"/>
                </a:solidFill>
              </a:rPr>
              <a:t>Postup provedení hodnocení:</a:t>
            </a:r>
          </a:p>
          <a:p>
            <a:pPr>
              <a:defRPr/>
            </a:pPr>
            <a:r>
              <a:rPr lang="cs-CZ" sz="2400" b="1" dirty="0"/>
              <a:t>Zpracovat tabulku externích faktorů (například klíčových 5O a 5T ze SWOT).</a:t>
            </a:r>
          </a:p>
          <a:p>
            <a:pPr>
              <a:defRPr/>
            </a:pPr>
            <a:r>
              <a:rPr lang="cs-CZ" sz="2400" b="1" dirty="0"/>
              <a:t>Přiřadit každému faktoru váhy v rozsahu 0,00-1,00 podle důležitosti dané příležitosti nebo hrozby - suma vah se musí rovnat 1,00</a:t>
            </a:r>
          </a:p>
          <a:p>
            <a:pPr>
              <a:defRPr/>
            </a:pPr>
            <a:r>
              <a:rPr lang="cs-CZ" sz="2400" b="1" dirty="0"/>
              <a:t>Ohodnotit faktory takto:</a:t>
            </a:r>
          </a:p>
          <a:p>
            <a:pPr lvl="1">
              <a:defRPr/>
            </a:pPr>
            <a:r>
              <a:rPr lang="cs-CZ" b="1" dirty="0">
                <a:solidFill>
                  <a:srgbClr val="C00000"/>
                </a:solidFill>
              </a:rPr>
              <a:t>4 body - výrazné O (příležitosti)</a:t>
            </a:r>
          </a:p>
          <a:p>
            <a:pPr lvl="1">
              <a:defRPr/>
            </a:pPr>
            <a:r>
              <a:rPr lang="cs-CZ" b="1" dirty="0">
                <a:solidFill>
                  <a:srgbClr val="C00000"/>
                </a:solidFill>
              </a:rPr>
              <a:t>3 body - nevýrazné O</a:t>
            </a:r>
          </a:p>
          <a:p>
            <a:pPr lvl="1">
              <a:defRPr/>
            </a:pPr>
            <a:r>
              <a:rPr lang="cs-CZ" b="1" dirty="0">
                <a:solidFill>
                  <a:srgbClr val="C00000"/>
                </a:solidFill>
              </a:rPr>
              <a:t>2 body - nevýrazné T (hrozby)</a:t>
            </a:r>
          </a:p>
          <a:p>
            <a:pPr lvl="1">
              <a:defRPr/>
            </a:pPr>
            <a:r>
              <a:rPr lang="cs-CZ" b="1" dirty="0">
                <a:solidFill>
                  <a:srgbClr val="C00000"/>
                </a:solidFill>
              </a:rPr>
              <a:t>1 bod - výrazné T</a:t>
            </a:r>
          </a:p>
          <a:p>
            <a:pPr>
              <a:defRPr/>
            </a:pPr>
            <a:r>
              <a:rPr lang="cs-CZ" sz="2400" b="1" dirty="0"/>
              <a:t>Násobit váhu a hodnocení u každého faktoru - výsledkem je vážený poměr</a:t>
            </a:r>
          </a:p>
          <a:p>
            <a:pPr>
              <a:defRPr/>
            </a:pPr>
            <a:r>
              <a:rPr lang="cs-CZ" sz="2400" b="1" dirty="0"/>
              <a:t>Sečíst vážené poměry jednotlivých faktorů - výsledkem je celkový vážený poměr</a:t>
            </a:r>
          </a:p>
          <a:p>
            <a:pPr>
              <a:defRPr/>
            </a:pPr>
            <a:r>
              <a:rPr lang="cs-CZ" sz="2400" b="1" dirty="0">
                <a:solidFill>
                  <a:srgbClr val="C00000"/>
                </a:solidFill>
              </a:rPr>
              <a:t>Celkové hodnocení </a:t>
            </a:r>
            <a:r>
              <a:rPr lang="cs-CZ" sz="2400" b="1" dirty="0"/>
              <a:t>- výsledný vážený poměr hodnotí externí pozici organizace nebo strategického záměru. Nejlepší možné hodnocení je 4, nejhorší 1. Střední hodnoty se pohybují kolem 2,5.</a:t>
            </a:r>
          </a:p>
          <a:p>
            <a:pPr marL="0" indent="0">
              <a:buNone/>
              <a:defRPr/>
            </a:pPr>
            <a:endParaRPr 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6616F-D797-46D2-82E3-8F0E0A92EE88}" type="slidenum">
              <a:rPr lang="cs-CZ" smtClean="0"/>
              <a:pPr>
                <a:defRPr/>
              </a:pPr>
              <a:t>66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662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adpis 1"/>
          <p:cNvSpPr>
            <a:spLocks noGrp="1"/>
          </p:cNvSpPr>
          <p:nvPr>
            <p:ph type="title"/>
          </p:nvPr>
        </p:nvSpPr>
        <p:spPr>
          <a:xfrm>
            <a:off x="2198688" y="44848"/>
            <a:ext cx="7772400" cy="6477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Hodnocení faktorů externí analýzy - příklad</a:t>
            </a:r>
          </a:p>
        </p:txBody>
      </p:sp>
      <p:sp>
        <p:nvSpPr>
          <p:cNvPr id="96259" name="Zástupný symbol pro obsah 2"/>
          <p:cNvSpPr>
            <a:spLocks noGrp="1"/>
          </p:cNvSpPr>
          <p:nvPr>
            <p:ph idx="1"/>
          </p:nvPr>
        </p:nvSpPr>
        <p:spPr>
          <a:xfrm>
            <a:off x="2209800" y="1165623"/>
            <a:ext cx="7772400" cy="55558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/>
              <a:t>Příklad: (O-Příležitosti a T-hrozby – vybereme 5 nejvýznamnějších)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Celkový vážený průměr vyšel 2.44, což znamená, že záměr podniku je podložen středně silnou externí pozicí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6260" name="Obrázek 3" descr="EFE mat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969946"/>
            <a:ext cx="7783512" cy="458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345A7-E288-46E0-B10C-D9CB106C1850}" type="slidenum">
              <a:rPr lang="cs-CZ" smtClean="0"/>
              <a:pPr>
                <a:defRPr/>
              </a:pPr>
              <a:t>67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439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94086" y="234629"/>
            <a:ext cx="7981950" cy="6921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609600" indent="-609600"/>
            <a:r>
              <a:rPr lang="sk-SK" sz="12800" b="1" dirty="0">
                <a:solidFill>
                  <a:srgbClr val="008080"/>
                </a:solidFill>
                <a:latin typeface="Calibri" pitchFamily="34" charset="0"/>
              </a:rPr>
              <a:t>          5. Zahraniční okolí podniku                    </a:t>
            </a:r>
            <a:endParaRPr lang="cs-CZ" sz="12800" b="1" dirty="0">
              <a:solidFill>
                <a:srgbClr val="008080"/>
              </a:solidFill>
              <a:latin typeface="Calibri" pitchFamily="34" charset="0"/>
            </a:endParaRPr>
          </a:p>
          <a:p>
            <a:pPr marL="609600" indent="-609600" algn="l"/>
            <a:endParaRPr lang="cs-CZ" sz="2000" b="1" dirty="0"/>
          </a:p>
          <a:p>
            <a:pPr marL="609600" indent="-609600" algn="l"/>
            <a:r>
              <a:rPr lang="cs-CZ" b="1" dirty="0">
                <a:latin typeface="Arial Narrow" pitchFamily="34" charset="0"/>
                <a:cs typeface="Times New Roman" pitchFamily="18" charset="0"/>
              </a:rPr>
              <a:t>	</a:t>
            </a:r>
            <a:endParaRPr lang="cs-CZ" b="1" dirty="0">
              <a:latin typeface="Arial Narrow" pitchFamily="34" charset="0"/>
            </a:endParaRPr>
          </a:p>
          <a:p>
            <a:pPr marL="609600" indent="-609600" algn="r"/>
            <a:endParaRPr lang="cs-CZ" b="1" dirty="0">
              <a:latin typeface="Arial Narrow" pitchFamily="34" charset="0"/>
            </a:endParaRPr>
          </a:p>
        </p:txBody>
      </p:sp>
      <p:sp>
        <p:nvSpPr>
          <p:cNvPr id="101379" name="Rectangle 6"/>
          <p:cNvSpPr>
            <a:spLocks noChangeArrowheads="1"/>
          </p:cNvSpPr>
          <p:nvPr/>
        </p:nvSpPr>
        <p:spPr bwMode="auto">
          <a:xfrm>
            <a:off x="2263776" y="3757162"/>
            <a:ext cx="8404225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80918" bIns="0" anchor="ctr">
            <a:spAutoFit/>
          </a:bodyPr>
          <a:lstStyle/>
          <a:p>
            <a:pPr>
              <a:buFontTx/>
              <a:buChar char="•"/>
              <a:tabLst>
                <a:tab pos="539750" algn="l"/>
              </a:tabLst>
            </a:pPr>
            <a:endParaRPr lang="cs-CZ" dirty="0"/>
          </a:p>
        </p:txBody>
      </p:sp>
      <p:sp>
        <p:nvSpPr>
          <p:cNvPr id="101380" name="Rectangle 7"/>
          <p:cNvSpPr>
            <a:spLocks noChangeArrowheads="1"/>
          </p:cNvSpPr>
          <p:nvPr/>
        </p:nvSpPr>
        <p:spPr bwMode="auto">
          <a:xfrm>
            <a:off x="2279651" y="3886201"/>
            <a:ext cx="8374063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tabLst>
                <a:tab pos="677863" algn="l"/>
              </a:tabLst>
            </a:pPr>
            <a:endParaRPr lang="cs-CZ" dirty="0"/>
          </a:p>
          <a:p>
            <a:pPr marL="457200" indent="-457200">
              <a:buFontTx/>
              <a:buChar char="•"/>
              <a:tabLst>
                <a:tab pos="677863" algn="l"/>
              </a:tabLst>
            </a:pPr>
            <a:endParaRPr lang="cs-CZ" sz="2000" dirty="0"/>
          </a:p>
        </p:txBody>
      </p:sp>
      <p:sp>
        <p:nvSpPr>
          <p:cNvPr id="81926" name="Rectangle 9"/>
          <p:cNvSpPr>
            <a:spLocks noChangeArrowheads="1"/>
          </p:cNvSpPr>
          <p:nvPr/>
        </p:nvSpPr>
        <p:spPr bwMode="auto">
          <a:xfrm>
            <a:off x="1394086" y="1142353"/>
            <a:ext cx="8878628" cy="47828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>
              <a:spcBef>
                <a:spcPct val="30000"/>
              </a:spcBef>
              <a:buFontTx/>
              <a:buChar char="•"/>
              <a:defRPr/>
            </a:pPr>
            <a:r>
              <a:rPr lang="cs-CZ" sz="2400" dirty="0">
                <a:solidFill>
                  <a:srgbClr val="FFFF00"/>
                </a:solidFill>
              </a:rPr>
              <a:t> 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Hlavní příležitosti ze zahraničního okolí: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země bohaté na zdroje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země bohaté na pracovní sílu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země s velkým trhem</a:t>
            </a:r>
          </a:p>
          <a:p>
            <a:pPr>
              <a:spcBef>
                <a:spcPct val="30000"/>
              </a:spcBef>
              <a:buFontTx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2400" dirty="0">
                <a:solidFill>
                  <a:srgbClr val="C00000"/>
                </a:solidFill>
                <a:latin typeface="Calibri" pitchFamily="34" charset="0"/>
              </a:rPr>
              <a:t>Hlavní ohrožení od zahraničního okolí: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politické riziko (stabilita, ideologie, války)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sociální riziko (antagonismus, stávky)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ekonomické riziko (pomalý růst, vládní zásahy, znárodnění)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 finanční riziko (kurzy, daně, finanční trh) 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Calibri" pitchFamily="34" charset="0"/>
              </a:rPr>
              <a:t>kulturní riziko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4A65D-927D-4D9F-AD0E-0A96C8180F2E}" type="slidenum">
              <a:rPr lang="cs-CZ" smtClean="0"/>
              <a:pPr>
                <a:defRPr/>
              </a:pPr>
              <a:t>68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018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05973" y="500260"/>
            <a:ext cx="7920880" cy="6207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609600" indent="-609600"/>
            <a:r>
              <a:rPr lang="sk-SK" sz="12800" dirty="0">
                <a:solidFill>
                  <a:srgbClr val="008080"/>
                </a:solidFill>
                <a:latin typeface="Calibri" pitchFamily="34" charset="0"/>
              </a:rPr>
              <a:t>Zahraniční okolí podniku                    </a:t>
            </a:r>
            <a:endParaRPr lang="cs-CZ" sz="12800" dirty="0">
              <a:solidFill>
                <a:srgbClr val="008080"/>
              </a:solidFill>
              <a:latin typeface="Calibri" pitchFamily="34" charset="0"/>
            </a:endParaRPr>
          </a:p>
          <a:p>
            <a:pPr marL="609600" indent="-609600" algn="l"/>
            <a:endParaRPr lang="cs-CZ" sz="2000" b="1" dirty="0"/>
          </a:p>
          <a:p>
            <a:pPr marL="609600" indent="-609600" algn="l"/>
            <a:r>
              <a:rPr lang="cs-CZ" b="1" dirty="0">
                <a:latin typeface="Arial Narrow" pitchFamily="34" charset="0"/>
                <a:cs typeface="Times New Roman" pitchFamily="18" charset="0"/>
              </a:rPr>
              <a:t>	</a:t>
            </a:r>
            <a:endParaRPr lang="cs-CZ" b="1" dirty="0">
              <a:latin typeface="Arial Narrow" pitchFamily="34" charset="0"/>
            </a:endParaRPr>
          </a:p>
          <a:p>
            <a:pPr marL="609600" indent="-609600" algn="r"/>
            <a:endParaRPr lang="cs-CZ" b="1" dirty="0">
              <a:latin typeface="Arial Narrow" pitchFamily="34" charset="0"/>
            </a:endParaRPr>
          </a:p>
        </p:txBody>
      </p:sp>
      <p:sp>
        <p:nvSpPr>
          <p:cNvPr id="102403" name="Rectangle 6"/>
          <p:cNvSpPr>
            <a:spLocks noChangeArrowheads="1"/>
          </p:cNvSpPr>
          <p:nvPr/>
        </p:nvSpPr>
        <p:spPr bwMode="auto">
          <a:xfrm>
            <a:off x="2263776" y="3757162"/>
            <a:ext cx="8404225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80918" bIns="0" anchor="ctr">
            <a:spAutoFit/>
          </a:bodyPr>
          <a:lstStyle/>
          <a:p>
            <a:pPr>
              <a:buFontTx/>
              <a:buChar char="•"/>
              <a:tabLst>
                <a:tab pos="539750" algn="l"/>
              </a:tabLst>
            </a:pPr>
            <a:endParaRPr lang="cs-CZ" dirty="0"/>
          </a:p>
        </p:txBody>
      </p:sp>
      <p:sp>
        <p:nvSpPr>
          <p:cNvPr id="102404" name="Rectangle 7"/>
          <p:cNvSpPr>
            <a:spLocks noChangeArrowheads="1"/>
          </p:cNvSpPr>
          <p:nvPr/>
        </p:nvSpPr>
        <p:spPr bwMode="auto">
          <a:xfrm>
            <a:off x="2279651" y="3886201"/>
            <a:ext cx="8374063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tabLst>
                <a:tab pos="677863" algn="l"/>
              </a:tabLst>
            </a:pPr>
            <a:endParaRPr lang="cs-CZ" dirty="0"/>
          </a:p>
          <a:p>
            <a:pPr marL="457200" indent="-457200">
              <a:buFontTx/>
              <a:buChar char="•"/>
              <a:tabLst>
                <a:tab pos="677863" algn="l"/>
              </a:tabLst>
            </a:pPr>
            <a:endParaRPr lang="cs-CZ" sz="2000" dirty="0"/>
          </a:p>
        </p:txBody>
      </p:sp>
      <p:graphicFrame>
        <p:nvGraphicFramePr>
          <p:cNvPr id="98519" name="Group 2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26206"/>
              </p:ext>
            </p:extLst>
          </p:nvPr>
        </p:nvGraphicFramePr>
        <p:xfrm>
          <a:off x="479684" y="1412875"/>
          <a:ext cx="9576756" cy="5303642"/>
        </p:xfrm>
        <a:graphic>
          <a:graphicData uri="http://schemas.openxmlformats.org/drawingml/2006/table">
            <a:tbl>
              <a:tblPr/>
              <a:tblGrid>
                <a:gridCol w="4788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5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Nejdůležitější kritéria, která je nutno brát v úvahu při rozhodování o výrobě v zahraničí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Kvantitativní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Kvalitativní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Cena pracovní síly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Politická stabilita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Ceny materiálů, energií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Ekonomické klima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Obvyklá výše režijních nákladů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Míra regulace ekonomiky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Dopravní náklady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Legislativa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Náklady na balení při dopravě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Síla odborů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Pojištění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Mezinárodní aspekty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Daně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Kulturní rozdíly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Jazykové bariéry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Náklady udržování zásob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Podmínky investování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Výkyvy směnných kursů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Obchodní bariéry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Vládní podpora investic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Velikost trhu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Možnost přesunů rizik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Kvalifikace pracovní síly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Klima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67F84-2BC8-43D8-850C-773D13960C1D}" type="slidenum">
              <a:rPr lang="cs-CZ" smtClean="0"/>
              <a:pPr>
                <a:defRPr/>
              </a:pPr>
              <a:t>69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33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293448" y="1205716"/>
            <a:ext cx="7772400" cy="5110162"/>
            <a:chOff x="914400" y="1214438"/>
            <a:chExt cx="7772400" cy="5110162"/>
          </a:xfrm>
          <a:solidFill>
            <a:srgbClr val="FFC000"/>
          </a:solidFill>
        </p:grpSpPr>
        <p:sp>
          <p:nvSpPr>
            <p:cNvPr id="65538" name="AutoShape 2"/>
            <p:cNvSpPr>
              <a:spLocks noChangeArrowheads="1"/>
            </p:cNvSpPr>
            <p:nvPr/>
          </p:nvSpPr>
          <p:spPr bwMode="auto">
            <a:xfrm>
              <a:off x="3124200" y="1214438"/>
              <a:ext cx="3352800" cy="995362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Odezva podniku</a:t>
              </a:r>
            </a:p>
          </p:txBody>
        </p:sp>
        <p:sp>
          <p:nvSpPr>
            <p:cNvPr id="65539" name="Line 3"/>
            <p:cNvSpPr>
              <a:spLocks noChangeShapeType="1"/>
            </p:cNvSpPr>
            <p:nvPr/>
          </p:nvSpPr>
          <p:spPr bwMode="auto">
            <a:xfrm flipH="1">
              <a:off x="1981200" y="2286000"/>
              <a:ext cx="2590800" cy="8382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540" name="AutoShape 4"/>
            <p:cNvSpPr>
              <a:spLocks noChangeArrowheads="1"/>
            </p:cNvSpPr>
            <p:nvPr/>
          </p:nvSpPr>
          <p:spPr bwMode="auto">
            <a:xfrm>
              <a:off x="914400" y="3352800"/>
              <a:ext cx="2362200" cy="9144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rezistentní</a:t>
              </a:r>
            </a:p>
          </p:txBody>
        </p:sp>
        <p:sp>
          <p:nvSpPr>
            <p:cNvPr id="65541" name="AutoShape 5"/>
            <p:cNvSpPr>
              <a:spLocks noChangeArrowheads="1"/>
            </p:cNvSpPr>
            <p:nvPr/>
          </p:nvSpPr>
          <p:spPr bwMode="auto">
            <a:xfrm>
              <a:off x="1066800" y="5105400"/>
              <a:ext cx="1981200" cy="1219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konzervuje</a:t>
              </a:r>
            </a:p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 svůj stav</a:t>
              </a:r>
            </a:p>
          </p:txBody>
        </p:sp>
        <p:sp>
          <p:nvSpPr>
            <p:cNvPr id="65542" name="Line 6"/>
            <p:cNvSpPr>
              <a:spLocks noChangeShapeType="1"/>
            </p:cNvSpPr>
            <p:nvPr/>
          </p:nvSpPr>
          <p:spPr bwMode="auto">
            <a:xfrm>
              <a:off x="4800600" y="2286000"/>
              <a:ext cx="0" cy="762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543" name="AutoShape 7"/>
            <p:cNvSpPr>
              <a:spLocks noChangeArrowheads="1"/>
            </p:cNvSpPr>
            <p:nvPr/>
          </p:nvSpPr>
          <p:spPr bwMode="auto">
            <a:xfrm>
              <a:off x="3657600" y="3352800"/>
              <a:ext cx="2362200" cy="9144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pružná</a:t>
              </a:r>
            </a:p>
          </p:txBody>
        </p:sp>
        <p:sp>
          <p:nvSpPr>
            <p:cNvPr id="65544" name="AutoShape 8"/>
            <p:cNvSpPr>
              <a:spLocks noChangeArrowheads="1"/>
            </p:cNvSpPr>
            <p:nvPr/>
          </p:nvSpPr>
          <p:spPr bwMode="auto">
            <a:xfrm>
              <a:off x="3810000" y="5029200"/>
              <a:ext cx="1981200" cy="1219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přizpůsobuje</a:t>
              </a:r>
            </a:p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se okolí</a:t>
              </a:r>
            </a:p>
          </p:txBody>
        </p:sp>
        <p:sp>
          <p:nvSpPr>
            <p:cNvPr id="65545" name="Line 9"/>
            <p:cNvSpPr>
              <a:spLocks noChangeShapeType="1"/>
            </p:cNvSpPr>
            <p:nvPr/>
          </p:nvSpPr>
          <p:spPr bwMode="auto">
            <a:xfrm>
              <a:off x="5029200" y="2362200"/>
              <a:ext cx="2667000" cy="6858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546" name="AutoShape 10"/>
            <p:cNvSpPr>
              <a:spLocks noChangeArrowheads="1"/>
            </p:cNvSpPr>
            <p:nvPr/>
          </p:nvSpPr>
          <p:spPr bwMode="auto">
            <a:xfrm>
              <a:off x="6324600" y="3352800"/>
              <a:ext cx="2362200" cy="9144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důsledná</a:t>
              </a:r>
            </a:p>
          </p:txBody>
        </p:sp>
        <p:sp>
          <p:nvSpPr>
            <p:cNvPr id="65547" name="AutoShape 11"/>
            <p:cNvSpPr>
              <a:spLocks noChangeArrowheads="1"/>
            </p:cNvSpPr>
            <p:nvPr/>
          </p:nvSpPr>
          <p:spPr bwMode="auto">
            <a:xfrm>
              <a:off x="6553200" y="5029200"/>
              <a:ext cx="1981200" cy="1219200"/>
            </a:xfrm>
            <a:prstGeom prst="flowChartProcess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rozsáhle</a:t>
              </a:r>
            </a:p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ovlivňuje</a:t>
              </a:r>
            </a:p>
            <a:p>
              <a:pPr algn="ctr" eaLnBrk="0" hangingPunct="0">
                <a:defRPr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okolí</a:t>
              </a:r>
            </a:p>
          </p:txBody>
        </p:sp>
        <p:sp>
          <p:nvSpPr>
            <p:cNvPr id="65548" name="AutoShape 12"/>
            <p:cNvSpPr>
              <a:spLocks noChangeArrowheads="1"/>
            </p:cNvSpPr>
            <p:nvPr/>
          </p:nvSpPr>
          <p:spPr bwMode="auto">
            <a:xfrm>
              <a:off x="4572000" y="4419600"/>
              <a:ext cx="381000" cy="533400"/>
            </a:xfrm>
            <a:prstGeom prst="downArrow">
              <a:avLst>
                <a:gd name="adj1" fmla="val 50000"/>
                <a:gd name="adj2" fmla="val 3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549" name="AutoShape 13"/>
            <p:cNvSpPr>
              <a:spLocks noChangeArrowheads="1"/>
            </p:cNvSpPr>
            <p:nvPr/>
          </p:nvSpPr>
          <p:spPr bwMode="auto">
            <a:xfrm>
              <a:off x="1752600" y="4419600"/>
              <a:ext cx="381000" cy="533400"/>
            </a:xfrm>
            <a:prstGeom prst="downArrow">
              <a:avLst>
                <a:gd name="adj1" fmla="val 50000"/>
                <a:gd name="adj2" fmla="val 3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550" name="AutoShape 14"/>
            <p:cNvSpPr>
              <a:spLocks noChangeArrowheads="1"/>
            </p:cNvSpPr>
            <p:nvPr/>
          </p:nvSpPr>
          <p:spPr bwMode="auto">
            <a:xfrm>
              <a:off x="7315200" y="4343400"/>
              <a:ext cx="381000" cy="533400"/>
            </a:xfrm>
            <a:prstGeom prst="downArrow">
              <a:avLst>
                <a:gd name="adj1" fmla="val 50000"/>
                <a:gd name="adj2" fmla="val 3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cs-CZ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171" name="TextovéPole 2"/>
          <p:cNvSpPr txBox="1">
            <a:spLocks noChangeArrowheads="1"/>
          </p:cNvSpPr>
          <p:nvPr/>
        </p:nvSpPr>
        <p:spPr bwMode="auto">
          <a:xfrm>
            <a:off x="2351089" y="493948"/>
            <a:ext cx="748982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Odezvy podniku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077200" y="6266097"/>
            <a:ext cx="1905000" cy="457200"/>
          </a:xfrm>
        </p:spPr>
        <p:txBody>
          <a:bodyPr/>
          <a:lstStyle/>
          <a:p>
            <a:pPr>
              <a:defRPr/>
            </a:pPr>
            <a:fld id="{0554F581-0C7B-494B-BDBC-7C2E8F9AF999}" type="slidenum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845650"/>
      </p:ext>
    </p:extLst>
  </p:cSld>
  <p:clrMapOvr>
    <a:masterClrMapping/>
  </p:clrMapOvr>
  <p:transition advClick="0" advTm="300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>
          <a:xfrm>
            <a:off x="2000250" y="220817"/>
            <a:ext cx="72961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6. Informační zdroje pro analýzu okolí</a:t>
            </a:r>
          </a:p>
        </p:txBody>
      </p:sp>
      <p:sp>
        <p:nvSpPr>
          <p:cNvPr id="105475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/>
              <a:t>Statistická ročenka a další údaje ČSÚ</a:t>
            </a:r>
          </a:p>
          <a:p>
            <a:r>
              <a:rPr lang="cs-CZ" b="1" dirty="0"/>
              <a:t>Studie zpracovávané resortními výzkumnými ústavy</a:t>
            </a:r>
          </a:p>
          <a:p>
            <a:r>
              <a:rPr lang="cs-CZ" b="1" dirty="0"/>
              <a:t>Oborové a komoditní studie</a:t>
            </a:r>
          </a:p>
          <a:p>
            <a:r>
              <a:rPr lang="cs-CZ" b="1" dirty="0"/>
              <a:t>Informace obchodní/agrární komory</a:t>
            </a:r>
          </a:p>
          <a:p>
            <a:r>
              <a:rPr lang="cs-CZ" b="1" dirty="0"/>
              <a:t>Informace podnikatelských svazů a zájmových sdružení</a:t>
            </a:r>
          </a:p>
          <a:p>
            <a:r>
              <a:rPr lang="cs-CZ" b="1" dirty="0"/>
              <a:t>Odborná literatura</a:t>
            </a:r>
          </a:p>
          <a:p>
            <a:r>
              <a:rPr lang="cs-CZ" b="1" dirty="0"/>
              <a:t>Periodický tisk</a:t>
            </a:r>
          </a:p>
          <a:p>
            <a:r>
              <a:rPr lang="cs-CZ" b="1" dirty="0"/>
              <a:t>Počítačové sítě</a:t>
            </a:r>
          </a:p>
          <a:p>
            <a:r>
              <a:rPr lang="cs-CZ" b="1" dirty="0"/>
              <a:t>Soukromé informační systémy…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AA611-1DB3-494A-AE75-AA6B3FE976BE}" type="slidenum">
              <a:rPr lang="cs-CZ" smtClean="0"/>
              <a:pPr>
                <a:defRPr/>
              </a:pPr>
              <a:t>70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585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631243" cy="9020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008080"/>
                </a:solidFill>
              </a:rPr>
              <a:t> </a:t>
            </a:r>
            <a:r>
              <a:rPr lang="sk-SK" sz="3200" b="1" dirty="0" err="1">
                <a:solidFill>
                  <a:srgbClr val="008080"/>
                </a:solidFill>
              </a:rPr>
              <a:t>Informace</a:t>
            </a:r>
            <a:r>
              <a:rPr lang="sk-SK" sz="3200" b="1" dirty="0">
                <a:solidFill>
                  <a:srgbClr val="008080"/>
                </a:solidFill>
              </a:rPr>
              <a:t> pro analýzu </a:t>
            </a:r>
            <a:r>
              <a:rPr lang="sk-SK" sz="3200" b="1" dirty="0" err="1">
                <a:solidFill>
                  <a:srgbClr val="008080"/>
                </a:solidFill>
              </a:rPr>
              <a:t>mikrookolí</a:t>
            </a:r>
            <a:r>
              <a:rPr lang="sk-SK" sz="3200" b="1" dirty="0">
                <a:solidFill>
                  <a:srgbClr val="008080"/>
                </a:solidFill>
              </a:rPr>
              <a:t> podniku 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6338"/>
            <a:ext cx="9144000" cy="41148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  <a:tabLst>
                <a:tab pos="1371600" algn="l"/>
              </a:tabLst>
              <a:defRPr/>
            </a:pPr>
            <a:r>
              <a:rPr lang="cs-CZ" b="1" dirty="0"/>
              <a:t>Otevřené, veřejné zdroje: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denní a odborný tisk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 inzerce, katalogy, veletrhy a výstavy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 výroční zprávy, návštěvy valných hromad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 rozhovory se zákazníky, dodavateli, distributory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 specializované informační agentury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 státní statistika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 zprávy výzkumných organizací, výborů, komor.</a:t>
            </a:r>
          </a:p>
          <a:p>
            <a:pPr marL="0" indent="0">
              <a:buNone/>
              <a:tabLst>
                <a:tab pos="1371600" algn="l"/>
              </a:tabLst>
              <a:defRPr/>
            </a:pP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AB6FD-06B0-4A17-9990-1225A449A211}" type="slidenum">
              <a:rPr lang="cs-CZ" smtClean="0"/>
              <a:pPr>
                <a:defRPr/>
              </a:pPr>
              <a:t>71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8088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dpis 1"/>
          <p:cNvSpPr>
            <a:spLocks noGrp="1"/>
          </p:cNvSpPr>
          <p:nvPr>
            <p:ph type="title"/>
          </p:nvPr>
        </p:nvSpPr>
        <p:spPr>
          <a:xfrm>
            <a:off x="1800225" y="681037"/>
            <a:ext cx="8382000" cy="825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008080"/>
                </a:solidFill>
              </a:rPr>
              <a:t>Informace pro analýzu </a:t>
            </a:r>
            <a:r>
              <a:rPr lang="sk-SK" sz="3200" b="1" dirty="0" err="1">
                <a:solidFill>
                  <a:srgbClr val="008080"/>
                </a:solidFill>
              </a:rPr>
              <a:t>mikrookolí</a:t>
            </a:r>
            <a:r>
              <a:rPr lang="sk-SK" sz="3200" b="1" dirty="0">
                <a:solidFill>
                  <a:srgbClr val="008080"/>
                </a:solidFill>
              </a:rPr>
              <a:t> podniku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  <a:tabLst>
                <a:tab pos="1371600" algn="l"/>
              </a:tabLst>
              <a:defRPr/>
            </a:pPr>
            <a:r>
              <a:rPr lang="cs-CZ" b="1" dirty="0"/>
              <a:t>Neveřejné a neetické zdroje: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rozhovory s bývalými pracovníky konkurence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zaměstnání vlastního pracovníka u konkurence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podplácení zaměstnanců konkurence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podplácení poradenských firem a podniků provádějících speciální služby (např. reklamní agentury)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předstíraná poptávka po výrobcích a službách, kterou se zjišťují ceny, dodací</a:t>
            </a:r>
          </a:p>
          <a:p>
            <a:pPr>
              <a:tabLst>
                <a:tab pos="1371600" algn="l"/>
              </a:tabLst>
              <a:defRPr/>
            </a:pPr>
            <a:r>
              <a:rPr lang="cs-CZ" b="1" dirty="0"/>
              <a:t>lhůty a kapacity konkurence.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25FE8-E45E-4283-AA7B-A049894E6997}" type="slidenum">
              <a:rPr lang="cs-CZ" smtClean="0"/>
              <a:pPr>
                <a:defRPr/>
              </a:pPr>
              <a:t>72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7266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58092" y="428848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Shrnutí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36534" y="1138423"/>
            <a:ext cx="9615516" cy="52179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</a:rPr>
              <a:t>Po</a:t>
            </a:r>
            <a:r>
              <a:rPr lang="cs-CZ" sz="2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dnik a strategická analýza prostředí – </a:t>
            </a: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podnik jako otevřený systém, podněty z okolí, odezvy, reakce na změnu, strategická analýza, strategická pozice,  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Charakteristika prostředí / okolí podniku </a:t>
            </a:r>
            <a:r>
              <a:rPr lang="cs-CZ" sz="20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vnější (obecné) a vnitřní prostředí, makroprostředí, mikroprostředí,  obecné trendy vývoje, fáze analýzy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Analýza obecného (vnějšího) okolí </a:t>
            </a: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typy analýz, cíle, postup, PESTEL a., využití scénářů, prognózování vývoje, model 4C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Analýza oborového okolí </a:t>
            </a: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analýza ekonomických charakteristik odvětví, analýzy hybných sil odvětví, </a:t>
            </a:r>
            <a:r>
              <a:rPr lang="cs-CZ" sz="20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Porterova</a:t>
            </a:r>
            <a:r>
              <a:rPr lang="cs-CZ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analýza konkurenčních sil v odvětví, analýza ŽC odvětví, strategické mapy strategických skupin, analýzy atraktivity odvětví, analýza konkurentů CPM, matice EFE 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Zahraniční okolí podniku a jeho rizika</a:t>
            </a:r>
          </a:p>
          <a:p>
            <a:pPr marL="269875" indent="-269875">
              <a:buFont typeface="Times New Roman" pitchFamily="18" charset="0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Informační zdroje pro analýzu okolí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73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0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reakce podniku na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151" y="1750675"/>
            <a:ext cx="9984698" cy="49298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C00000"/>
                </a:solidFill>
              </a:rPr>
              <a:t>Využití příležitosti </a:t>
            </a:r>
            <a:r>
              <a:rPr lang="cs-CZ" sz="2000" b="1" dirty="0">
                <a:solidFill>
                  <a:srgbClr val="FFFF00"/>
                </a:solidFill>
              </a:rPr>
              <a:t>- </a:t>
            </a:r>
            <a:r>
              <a:rPr lang="cs-CZ" sz="2000" b="1" dirty="0">
                <a:solidFill>
                  <a:srgbClr val="0000CC"/>
                </a:solidFill>
              </a:rPr>
              <a:t>Nejagresivnější přístup, kterým může podnik reagovat na změnu vnějšího prostředí, je snažit se být prvním. </a:t>
            </a:r>
          </a:p>
          <a:p>
            <a:pPr lvl="1"/>
            <a:r>
              <a:rPr lang="cs-CZ" b="1" dirty="0"/>
              <a:t>Iniciace </a:t>
            </a:r>
            <a:r>
              <a:rPr lang="cs-CZ" b="1" dirty="0" err="1"/>
              <a:t>VaV</a:t>
            </a:r>
            <a:r>
              <a:rPr lang="cs-CZ" b="1" dirty="0"/>
              <a:t> nových technologií a výrobků</a:t>
            </a:r>
          </a:p>
          <a:p>
            <a:pPr lvl="1"/>
            <a:r>
              <a:rPr lang="cs-CZ" b="1" dirty="0"/>
              <a:t>Zavedení nového výrobního procesu</a:t>
            </a:r>
          </a:p>
          <a:p>
            <a:pPr lvl="1"/>
            <a:r>
              <a:rPr lang="cs-CZ" b="1" dirty="0"/>
              <a:t>Marketing nového produktu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Obrana současné pozice </a:t>
            </a:r>
            <a:r>
              <a:rPr lang="cs-CZ" sz="2000" b="1" dirty="0">
                <a:solidFill>
                  <a:srgbClr val="0000CC"/>
                </a:solidFill>
              </a:rPr>
              <a:t>- Podnik snižuje ceny nebo zavádí akce na podporu prodeje stávajících výrobků. </a:t>
            </a:r>
          </a:p>
          <a:p>
            <a:pPr lvl="1"/>
            <a:r>
              <a:rPr lang="cs-CZ" b="1" dirty="0"/>
              <a:t>Zvýšení podpory prodeje</a:t>
            </a:r>
          </a:p>
          <a:p>
            <a:pPr lvl="1"/>
            <a:r>
              <a:rPr lang="cs-CZ" b="1" dirty="0"/>
              <a:t>Zintenzivnění vývoje stávající technologie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Vyklízení trhu </a:t>
            </a:r>
            <a:r>
              <a:rPr lang="cs-CZ" sz="2000" b="1" dirty="0">
                <a:solidFill>
                  <a:srgbClr val="0000CC"/>
                </a:solidFill>
              </a:rPr>
              <a:t>- Je-li změna krajně nepříznivá, znamená to udržet cenu a přestat s investicemi do výzkumu, vývoje a reklamy.</a:t>
            </a:r>
            <a:r>
              <a:rPr lang="cs-CZ" sz="2000" b="1" dirty="0"/>
              <a:t> </a:t>
            </a:r>
          </a:p>
          <a:p>
            <a:pPr lvl="1"/>
            <a:r>
              <a:rPr lang="cs-CZ" b="1" dirty="0"/>
              <a:t>Postupné ukončování výroby</a:t>
            </a:r>
          </a:p>
          <a:p>
            <a:pPr lvl="1"/>
            <a:r>
              <a:rPr lang="cs-CZ" b="1" dirty="0"/>
              <a:t>Snížení výdajů na podporu prodeje, údržby, </a:t>
            </a:r>
            <a:r>
              <a:rPr lang="cs-CZ" b="1" dirty="0" err="1"/>
              <a:t>VaV</a:t>
            </a:r>
            <a:r>
              <a:rPr lang="cs-CZ" b="1" dirty="0"/>
              <a:t>, </a:t>
            </a:r>
            <a:r>
              <a:rPr lang="cs-CZ" sz="1600" b="1" dirty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3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Strategická analýza (Sedláčková – Buchta)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8571" y="2088707"/>
            <a:ext cx="9244918" cy="362254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Základem strategické analýzy je nalezení souvislostí mezi podnikem a jeho okolím</a:t>
            </a:r>
            <a:r>
              <a:rPr lang="cs-CZ" sz="2400" dirty="0">
                <a:solidFill>
                  <a:srgbClr val="C00000"/>
                </a:solidFill>
              </a:rPr>
              <a:t>.</a:t>
            </a:r>
          </a:p>
          <a:p>
            <a:r>
              <a:rPr lang="cs-CZ" sz="2400" b="1" i="1" dirty="0"/>
              <a:t>„Cílem strategické analýzy je identifikovat, analyzovat a ohodnotit všechny relevantní faktory, o nichž lze předpokládat, že budou mít vliv na konečnou volbu cílů a strategie podniku“</a:t>
            </a:r>
          </a:p>
          <a:p>
            <a:r>
              <a:rPr lang="cs-CZ" sz="2400" b="1" dirty="0"/>
              <a:t>Strategická analýza představuje soubor metod i postupů, diagnostikujících </a:t>
            </a:r>
            <a:r>
              <a:rPr lang="cs-CZ" sz="2400" b="1" dirty="0">
                <a:solidFill>
                  <a:srgbClr val="C00000"/>
                </a:solidFill>
              </a:rPr>
              <a:t>okolí podniku a samotný podnik </a:t>
            </a:r>
            <a:r>
              <a:rPr lang="cs-CZ" sz="2400" b="1" dirty="0"/>
              <a:t>za účelem zjištění současných </a:t>
            </a:r>
            <a:r>
              <a:rPr lang="cs-CZ" sz="2400" b="1" dirty="0">
                <a:solidFill>
                  <a:srgbClr val="C00000"/>
                </a:solidFill>
              </a:rPr>
              <a:t>stavů, vazeb </a:t>
            </a:r>
            <a:r>
              <a:rPr lang="cs-CZ" sz="2400" b="1" dirty="0"/>
              <a:t>a budoucích </a:t>
            </a:r>
            <a:r>
              <a:rPr lang="cs-CZ" sz="2400" b="1" dirty="0">
                <a:solidFill>
                  <a:srgbClr val="C00000"/>
                </a:solidFill>
              </a:rPr>
              <a:t>trendů</a:t>
            </a:r>
            <a:r>
              <a:rPr lang="cs-CZ" sz="2400" b="1" dirty="0"/>
              <a:t>, které slouží jako základní podklad pro formulaci strategie. </a:t>
            </a:r>
            <a:r>
              <a:rPr lang="cs-CZ" sz="2400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620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E8D512-40F8-45E6-BC21-3189D8B66F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3E6C3E9-84FD-4E30-B4BF-9185629D0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9CEBC3-4A2E-47BE-B3A8-BB729F5B54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4327</Words>
  <Application>Microsoft Office PowerPoint</Application>
  <PresentationFormat>Širokoúhlá obrazovka</PresentationFormat>
  <Paragraphs>629</Paragraphs>
  <Slides>73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83" baseType="lpstr">
      <vt:lpstr>Arial</vt:lpstr>
      <vt:lpstr>Arial Narrow</vt:lpstr>
      <vt:lpstr>Arial Rounded MT Bold</vt:lpstr>
      <vt:lpstr>Arial Unicode MS</vt:lpstr>
      <vt:lpstr>Calibri</vt:lpstr>
      <vt:lpstr>Calibri Light</vt:lpstr>
      <vt:lpstr>Times New Roman</vt:lpstr>
      <vt:lpstr>Wingdings</vt:lpstr>
      <vt:lpstr>Motiv Office</vt:lpstr>
      <vt:lpstr>Rastrový obrázek</vt:lpstr>
      <vt:lpstr>   Analýza externího prostředí </vt:lpstr>
      <vt:lpstr>Prezentace aplikace PowerPoint</vt:lpstr>
      <vt:lpstr>Prezentace aplikace PowerPoint</vt:lpstr>
      <vt:lpstr>1. Podnik a strategická analýza prostředí</vt:lpstr>
      <vt:lpstr>Podnik jako otevřený systém</vt:lpstr>
      <vt:lpstr>Prezentace aplikace PowerPoint</vt:lpstr>
      <vt:lpstr>Prezentace aplikace PowerPoint</vt:lpstr>
      <vt:lpstr>Možnost reakce podniku na změny</vt:lpstr>
      <vt:lpstr>Strategická analýza (Sedláčková – Buchta)</vt:lpstr>
      <vt:lpstr>2. Charakteristika prostředí / okolí podniku</vt:lpstr>
      <vt:lpstr>Strukturalizace vnějšího prostředí</vt:lpstr>
      <vt:lpstr>Prostředí ve strategickém managementu</vt:lpstr>
      <vt:lpstr>Prezentace aplikace PowerPoint</vt:lpstr>
      <vt:lpstr>Analýza okolí podniku</vt:lpstr>
      <vt:lpstr>Obecné trendy vývoje vnějšího prostředí (Tichá, Hron, 2012)</vt:lpstr>
      <vt:lpstr>Povaha externího prostředí</vt:lpstr>
      <vt:lpstr>Fáze analýzy okolí</vt:lpstr>
      <vt:lpstr>3. Analýza obecného prostředí</vt:lpstr>
      <vt:lpstr>Cíle analýzy vnějšího prostředí</vt:lpstr>
      <vt:lpstr>Postup analýzy vnějšího prostředí</vt:lpstr>
      <vt:lpstr>Analýza makrookolí: PESTEL - Politické prostředí</vt:lpstr>
      <vt:lpstr>PESTEL: Ekonomické prostředí</vt:lpstr>
      <vt:lpstr>PESTEL: Společenské prostředí</vt:lpstr>
      <vt:lpstr>PESTEL: Technologické prostředí</vt:lpstr>
      <vt:lpstr>PESTEL: Environmentální aspekty prostředí</vt:lpstr>
      <vt:lpstr>PESTEL: Legislativní prostředí</vt:lpstr>
      <vt:lpstr>Analýza makrookolí  Využití scénářů</vt:lpstr>
      <vt:lpstr>Metoda scénářů</vt:lpstr>
      <vt:lpstr>Metoda scénářů</vt:lpstr>
      <vt:lpstr>Metoda scénářů</vt:lpstr>
      <vt:lpstr>Prognózování vývoje externího prostředí</vt:lpstr>
      <vt:lpstr>Prognostické metody</vt:lpstr>
      <vt:lpstr>Analýza makrookolí Analýza 4 C - Globální trendy</vt:lpstr>
      <vt:lpstr>Analýza makrookolí Analýza 4 C - Globální trendy</vt:lpstr>
      <vt:lpstr>Model 4 C</vt:lpstr>
      <vt:lpstr>4. Analýza oborového okolí podniku  (mikrookolí )</vt:lpstr>
      <vt:lpstr>Metody analýzy oborového okolí</vt:lpstr>
      <vt:lpstr>Analýza ekonomických charakteristik odvětví (Strukturální analýza odvětví) </vt:lpstr>
      <vt:lpstr>Ukazatele analýzy ekonomických charakteristik odvětví</vt:lpstr>
      <vt:lpstr>Faktory ovlivňující strukturu oboru</vt:lpstr>
      <vt:lpstr>Analýza hybných sil v odvětví </vt:lpstr>
      <vt:lpstr>Nejdůležitější hybné síly odvětví</vt:lpstr>
      <vt:lpstr>Analýza konkurence v odvětví Porterův model 5 sil</vt:lpstr>
      <vt:lpstr>Porterův model  5  sil</vt:lpstr>
      <vt:lpstr>Bariéry vstupu (nového) podniku do oboru</vt:lpstr>
      <vt:lpstr>Dodavatelé</vt:lpstr>
      <vt:lpstr>Zákazníci</vt:lpstr>
      <vt:lpstr>Substituty</vt:lpstr>
      <vt:lpstr>Rivalita mezi konkurujícími</vt:lpstr>
      <vt:lpstr>Model šesti sil podle Grovea</vt:lpstr>
      <vt:lpstr>Analýza životního cyklu odvětví</vt:lpstr>
      <vt:lpstr>Analýza životního cyklu odvětví</vt:lpstr>
      <vt:lpstr>Strategické mapy odvětví a analýza konkurence v odvětví</vt:lpstr>
      <vt:lpstr>Strategické skupiny</vt:lpstr>
      <vt:lpstr>Metoda vytváření strategické mapy </vt:lpstr>
      <vt:lpstr>Mapa strategických skupin</vt:lpstr>
      <vt:lpstr>Analýza konkurentů dle CPM</vt:lpstr>
      <vt:lpstr>Matice pro hodnocení konkurentů (CPM)</vt:lpstr>
      <vt:lpstr>Analýza atraktivity odvětví</vt:lpstr>
      <vt:lpstr>Analýza atraktivity odvětví</vt:lpstr>
      <vt:lpstr>Analýza atraktivity odvětví</vt:lpstr>
      <vt:lpstr>Analýza atraktivity odvětví</vt:lpstr>
      <vt:lpstr>Analýza odvětví: Matice konkurenčního profilu (CPM) dle kritických faktorů úspěšnosti dle zákazníků</vt:lpstr>
      <vt:lpstr>Kritické faktory úspěšnosti Critical success factors (CSFs)</vt:lpstr>
      <vt:lpstr>Matice konkurenčního profilu dle kritických faktorů úspěšnosti (Competitive profile matrix)</vt:lpstr>
      <vt:lpstr>EFE matice (EFE Matrix) Hodnocení faktorů externí analýzy  (External Forces Evaluation Matrix)</vt:lpstr>
      <vt:lpstr>Hodnocení faktorů externí analýzy - příklad</vt:lpstr>
      <vt:lpstr>Prezentace aplikace PowerPoint</vt:lpstr>
      <vt:lpstr>Prezentace aplikace PowerPoint</vt:lpstr>
      <vt:lpstr>6. Informační zdroje pro analýzu okolí</vt:lpstr>
      <vt:lpstr> Informace pro analýzu mikrookolí podniku </vt:lpstr>
      <vt:lpstr>Informace pro analýzu mikrookolí podniku</vt:lpstr>
      <vt:lpstr>Shrnutí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195</cp:revision>
  <dcterms:created xsi:type="dcterms:W3CDTF">2016-11-25T20:36:16Z</dcterms:created>
  <dcterms:modified xsi:type="dcterms:W3CDTF">2021-10-08T09:48:36Z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