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8"/>
  </p:notesMasterIdLst>
  <p:sldIdLst>
    <p:sldId id="257" r:id="rId5"/>
    <p:sldId id="258" r:id="rId6"/>
    <p:sldId id="263" r:id="rId7"/>
    <p:sldId id="427" r:id="rId8"/>
    <p:sldId id="556" r:id="rId9"/>
    <p:sldId id="559" r:id="rId10"/>
    <p:sldId id="331" r:id="rId11"/>
    <p:sldId id="566" r:id="rId12"/>
    <p:sldId id="592" r:id="rId13"/>
    <p:sldId id="302" r:id="rId14"/>
    <p:sldId id="593" r:id="rId15"/>
    <p:sldId id="316" r:id="rId16"/>
    <p:sldId id="594" r:id="rId17"/>
    <p:sldId id="330" r:id="rId18"/>
    <p:sldId id="319" r:id="rId19"/>
    <p:sldId id="595" r:id="rId20"/>
    <p:sldId id="335" r:id="rId21"/>
    <p:sldId id="336" r:id="rId22"/>
    <p:sldId id="304" r:id="rId23"/>
    <p:sldId id="287" r:id="rId24"/>
    <p:sldId id="596" r:id="rId25"/>
    <p:sldId id="597" r:id="rId26"/>
    <p:sldId id="599" r:id="rId27"/>
    <p:sldId id="598" r:id="rId28"/>
    <p:sldId id="309" r:id="rId29"/>
    <p:sldId id="601" r:id="rId30"/>
    <p:sldId id="600" r:id="rId31"/>
    <p:sldId id="602" r:id="rId32"/>
    <p:sldId id="603" r:id="rId33"/>
    <p:sldId id="606" r:id="rId34"/>
    <p:sldId id="342" r:id="rId35"/>
    <p:sldId id="340" r:id="rId36"/>
    <p:sldId id="401" r:id="rId37"/>
    <p:sldId id="402" r:id="rId38"/>
    <p:sldId id="403" r:id="rId39"/>
    <p:sldId id="604" r:id="rId40"/>
    <p:sldId id="608" r:id="rId41"/>
    <p:sldId id="605" r:id="rId42"/>
    <p:sldId id="607" r:id="rId43"/>
    <p:sldId id="344" r:id="rId44"/>
    <p:sldId id="346" r:id="rId45"/>
    <p:sldId id="416" r:id="rId46"/>
    <p:sldId id="417" r:id="rId47"/>
    <p:sldId id="348" r:id="rId48"/>
    <p:sldId id="392" r:id="rId49"/>
    <p:sldId id="395" r:id="rId50"/>
    <p:sldId id="396" r:id="rId51"/>
    <p:sldId id="609" r:id="rId52"/>
    <p:sldId id="347" r:id="rId53"/>
    <p:sldId id="353" r:id="rId54"/>
    <p:sldId id="354" r:id="rId55"/>
    <p:sldId id="355" r:id="rId56"/>
    <p:sldId id="356" r:id="rId57"/>
    <p:sldId id="357" r:id="rId58"/>
    <p:sldId id="358" r:id="rId59"/>
    <p:sldId id="359" r:id="rId60"/>
    <p:sldId id="360" r:id="rId61"/>
    <p:sldId id="361" r:id="rId62"/>
    <p:sldId id="362" r:id="rId63"/>
    <p:sldId id="414" r:id="rId64"/>
    <p:sldId id="391" r:id="rId65"/>
    <p:sldId id="364" r:id="rId66"/>
    <p:sldId id="591" r:id="rId6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71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14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15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image" Target="../media/image20.wmf"/><Relationship Id="rId5" Type="http://schemas.openxmlformats.org/officeDocument/2006/relationships/oleObject" Target="../embeddings/oleObject5.bin"/><Relationship Id="rId15" Type="http://schemas.openxmlformats.org/officeDocument/2006/relationships/image" Target="../media/image1.png"/><Relationship Id="rId10" Type="http://schemas.openxmlformats.org/officeDocument/2006/relationships/oleObject" Target="../embeddings/oleObject8.bin"/><Relationship Id="rId4" Type="http://schemas.openxmlformats.org/officeDocument/2006/relationships/image" Target="../media/image17.wmf"/><Relationship Id="rId9" Type="http://schemas.openxmlformats.org/officeDocument/2006/relationships/image" Target="../media/image19.wmf"/><Relationship Id="rId14" Type="http://schemas.openxmlformats.org/officeDocument/2006/relationships/image" Target="../media/image21.wmf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369923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br>
              <a:rPr lang="cs-CZ" sz="4000" b="1" dirty="0"/>
            </a:br>
            <a:r>
              <a:rPr lang="cs-CZ" sz="4000" b="1" dirty="0">
                <a:solidFill>
                  <a:schemeClr val="bg1"/>
                </a:solidFill>
              </a:rPr>
              <a:t>Analýza interního prostředí</a:t>
            </a:r>
            <a:br>
              <a:rPr lang="cs-CZ" sz="4000" b="1" dirty="0">
                <a:solidFill>
                  <a:srgbClr val="FF0000"/>
                </a:solidFill>
              </a:rPr>
            </a:br>
            <a:endParaRPr lang="cs-CZ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939461D-B614-4E73-83E6-01A8660B8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93DA51A-0D7F-4EFB-A51D-8F2A7D4D88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008" y="44767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2781300" y="384175"/>
            <a:ext cx="44767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zdrojů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2347913"/>
            <a:ext cx="7586662" cy="30972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9B14A-069B-44B9-ABDA-46B311B7A26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6941E01-3179-4DD1-B05B-FE9A6FC203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1277599" y="730252"/>
            <a:ext cx="7772400" cy="7318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Zdroje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50" y="1673227"/>
            <a:ext cx="10028373" cy="487807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  <a:defRPr/>
            </a:pPr>
            <a:r>
              <a:rPr lang="cs-CZ" sz="3100" b="1" dirty="0"/>
              <a:t>Hmotné </a:t>
            </a:r>
            <a:r>
              <a:rPr lang="cs-CZ" sz="3100" dirty="0"/>
              <a:t>zdroje </a:t>
            </a:r>
          </a:p>
          <a:p>
            <a:pPr>
              <a:defRPr/>
            </a:pPr>
            <a:r>
              <a:rPr lang="cs-CZ" sz="3100" dirty="0"/>
              <a:t>finanční zdroje </a:t>
            </a:r>
          </a:p>
          <a:p>
            <a:pPr>
              <a:defRPr/>
            </a:pPr>
            <a:r>
              <a:rPr lang="cs-CZ" sz="3100" dirty="0"/>
              <a:t>organizační zdroje (vyplývající z formální stránky organizační a řídící struktury) </a:t>
            </a:r>
          </a:p>
          <a:p>
            <a:pPr>
              <a:defRPr/>
            </a:pPr>
            <a:r>
              <a:rPr lang="cs-CZ" sz="3100" dirty="0"/>
              <a:t>fyzické zdroje (např. stroje a zařízení, budovy, zásoby...) </a:t>
            </a:r>
          </a:p>
          <a:p>
            <a:pPr>
              <a:defRPr/>
            </a:pPr>
            <a:r>
              <a:rPr lang="cs-CZ" sz="3100" dirty="0"/>
              <a:t>Technologické a informační zdroje (např. patenty, obchodní známky...) </a:t>
            </a:r>
          </a:p>
          <a:p>
            <a:pPr marL="0" indent="0">
              <a:buFontTx/>
              <a:buNone/>
              <a:defRPr/>
            </a:pPr>
            <a:endParaRPr lang="cs-CZ" sz="3100" dirty="0"/>
          </a:p>
          <a:p>
            <a:pPr marL="0" indent="0">
              <a:buFontTx/>
              <a:buNone/>
              <a:defRPr/>
            </a:pPr>
            <a:r>
              <a:rPr lang="cs-CZ" sz="3100" dirty="0"/>
              <a:t>N</a:t>
            </a:r>
            <a:r>
              <a:rPr lang="cs-CZ" sz="3100" b="1" dirty="0"/>
              <a:t>ehmotné </a:t>
            </a:r>
            <a:r>
              <a:rPr lang="cs-CZ" sz="3100" dirty="0"/>
              <a:t>zdroje </a:t>
            </a:r>
          </a:p>
          <a:p>
            <a:pPr>
              <a:defRPr/>
            </a:pPr>
            <a:r>
              <a:rPr lang="cs-CZ" sz="3100" dirty="0"/>
              <a:t>vázané na lidské zdroje (znalosti, důvěra, manažerské dovednosti, organizační postupy...) </a:t>
            </a:r>
          </a:p>
          <a:p>
            <a:pPr>
              <a:defRPr/>
            </a:pPr>
            <a:r>
              <a:rPr lang="cs-CZ" sz="3100" dirty="0"/>
              <a:t>inovační potenciál (myšlenky, nápady, vědecká kapacita, inovační schopnosti...) </a:t>
            </a:r>
          </a:p>
          <a:p>
            <a:pPr>
              <a:defRPr/>
            </a:pPr>
            <a:r>
              <a:rPr lang="cs-CZ" sz="3100" dirty="0"/>
              <a:t>reputace (reputace u </a:t>
            </a:r>
            <a:r>
              <a:rPr lang="cs-CZ" sz="3100" b="1" dirty="0"/>
              <a:t>zákazníků </a:t>
            </a:r>
            <a:r>
              <a:rPr lang="cs-CZ" sz="3100" dirty="0"/>
              <a:t>— vnímání výrobků podniku zákazníky, loajalita ke značce, reputace u </a:t>
            </a:r>
            <a:r>
              <a:rPr lang="cs-CZ" sz="3100" b="1" dirty="0"/>
              <a:t>dodavatelů </a:t>
            </a:r>
            <a:r>
              <a:rPr lang="cs-CZ" sz="3100" dirty="0"/>
              <a:t>- vzhledem k efektivním, spolehlivým a vzájemně výhodným vztahům...). 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E7E70-9B27-4F4C-8B60-F1E5072E9A65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5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543925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Komponenty vnitřní analýzy - zdroje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1" y="1916113"/>
            <a:ext cx="8310564" cy="403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4341" name="TextovéPole 3"/>
          <p:cNvSpPr txBox="1">
            <a:spLocks noChangeArrowheads="1"/>
          </p:cNvSpPr>
          <p:nvPr/>
        </p:nvSpPr>
        <p:spPr bwMode="auto">
          <a:xfrm>
            <a:off x="2351088" y="6381750"/>
            <a:ext cx="12239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100" b="0" dirty="0"/>
              <a:t>Tichá-Hron, 2012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C28F4-D0A2-49EE-9D65-66DA1453F81E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BBB4991-7739-4B5A-826B-6B6427B345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1277599" y="730252"/>
            <a:ext cx="7772400" cy="7318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Kritéria pro hodnocení zdrojů a kompetencí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50" y="1673227"/>
            <a:ext cx="10028373" cy="487807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cs-CZ" sz="3200" b="1" dirty="0">
                <a:solidFill>
                  <a:schemeClr val="accent2"/>
                </a:solidFill>
              </a:rPr>
              <a:t>VRIN</a:t>
            </a:r>
          </a:p>
          <a:p>
            <a:pPr>
              <a:defRPr/>
            </a:pPr>
            <a:r>
              <a:rPr lang="cs-CZ" sz="3200" b="1" dirty="0" err="1"/>
              <a:t>V</a:t>
            </a:r>
            <a:r>
              <a:rPr lang="cs-CZ" sz="3200" dirty="0" err="1"/>
              <a:t>alue</a:t>
            </a:r>
            <a:r>
              <a:rPr lang="cs-CZ" sz="3200" b="1" dirty="0"/>
              <a:t> - hodnota</a:t>
            </a:r>
          </a:p>
          <a:p>
            <a:pPr>
              <a:defRPr/>
            </a:pPr>
            <a:r>
              <a:rPr lang="cs-CZ" sz="3200" b="1" dirty="0"/>
              <a:t>R</a:t>
            </a:r>
            <a:r>
              <a:rPr lang="cs-CZ" sz="3200" dirty="0"/>
              <a:t>arity</a:t>
            </a:r>
            <a:r>
              <a:rPr lang="cs-CZ" sz="3200" b="1" dirty="0"/>
              <a:t> – vzácnost</a:t>
            </a:r>
          </a:p>
          <a:p>
            <a:pPr>
              <a:defRPr/>
            </a:pPr>
            <a:r>
              <a:rPr lang="cs-CZ" sz="3200" b="1" dirty="0" err="1"/>
              <a:t>I</a:t>
            </a:r>
            <a:r>
              <a:rPr lang="cs-CZ" sz="3200" dirty="0" err="1"/>
              <a:t>nImitability</a:t>
            </a:r>
            <a:r>
              <a:rPr lang="cs-CZ" sz="3200" b="1" dirty="0"/>
              <a:t> – nenapodobitelnost</a:t>
            </a:r>
          </a:p>
          <a:p>
            <a:pPr>
              <a:defRPr/>
            </a:pPr>
            <a:r>
              <a:rPr lang="cs-CZ" sz="3200" b="1" dirty="0"/>
              <a:t>N</a:t>
            </a:r>
            <a:r>
              <a:rPr lang="cs-CZ" sz="3200" dirty="0"/>
              <a:t>on-</a:t>
            </a:r>
            <a:r>
              <a:rPr lang="cs-CZ" sz="3200" dirty="0" err="1"/>
              <a:t>substitutability</a:t>
            </a:r>
            <a:r>
              <a:rPr lang="cs-CZ" sz="3200" b="1" dirty="0"/>
              <a:t> – nenahraditelnost</a:t>
            </a:r>
          </a:p>
          <a:p>
            <a:pPr marL="0" indent="0">
              <a:buFontTx/>
              <a:buNone/>
              <a:defRPr/>
            </a:pPr>
            <a:r>
              <a:rPr lang="cs-CZ" sz="3200" b="1" dirty="0">
                <a:solidFill>
                  <a:schemeClr val="accent2"/>
                </a:solidFill>
              </a:rPr>
              <a:t>VRIO</a:t>
            </a:r>
          </a:p>
          <a:p>
            <a:pPr>
              <a:defRPr/>
            </a:pPr>
            <a:r>
              <a:rPr lang="cs-CZ" sz="3200" b="1" dirty="0" err="1"/>
              <a:t>O</a:t>
            </a:r>
            <a:r>
              <a:rPr lang="cs-CZ" sz="3200" dirty="0" err="1"/>
              <a:t>rganised</a:t>
            </a:r>
            <a:r>
              <a:rPr lang="cs-CZ" sz="3200" b="1" dirty="0"/>
              <a:t> – organizace musí být schopná využít výhodu svých zdrojů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E7E70-9B27-4F4C-8B60-F1E5072E9A65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394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9089"/>
            <a:ext cx="9513889" cy="638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28B25-8AE6-4310-96C2-D57EB53F1F50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51587D5-D69E-42EC-BCC2-CA4A63A50F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2198688" y="620713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Kombinace hodnocení zdrojů a kompetencí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1" y="2204865"/>
            <a:ext cx="8556129" cy="39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E271E-5CAA-462F-8A5B-11F2095F18E4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C51A34F-4815-4E89-9415-C0FE95BB8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50" y="1673227"/>
            <a:ext cx="10028373" cy="487807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cs-CZ" sz="3200" b="1" dirty="0"/>
              <a:t>Základní funkční oblasti podniku</a:t>
            </a:r>
          </a:p>
          <a:p>
            <a:pPr>
              <a:defRPr/>
            </a:pPr>
            <a:r>
              <a:rPr lang="cs-CZ" sz="3200" b="1" dirty="0"/>
              <a:t>Marketing</a:t>
            </a:r>
          </a:p>
          <a:p>
            <a:pPr>
              <a:defRPr/>
            </a:pPr>
            <a:r>
              <a:rPr lang="cs-CZ" sz="3200" b="1" dirty="0"/>
              <a:t>Výroba</a:t>
            </a:r>
          </a:p>
          <a:p>
            <a:pPr>
              <a:defRPr/>
            </a:pPr>
            <a:r>
              <a:rPr lang="cs-CZ" sz="3200" b="1" dirty="0"/>
              <a:t>Výzkum a vývoj</a:t>
            </a:r>
          </a:p>
          <a:p>
            <a:pPr>
              <a:defRPr/>
            </a:pPr>
            <a:r>
              <a:rPr lang="cs-CZ" sz="3200" b="1" dirty="0"/>
              <a:t>Finance</a:t>
            </a:r>
          </a:p>
          <a:p>
            <a:pPr>
              <a:defRPr/>
            </a:pPr>
            <a:r>
              <a:rPr lang="cs-CZ" sz="3200" b="1" dirty="0"/>
              <a:t>Lidské zdroje</a:t>
            </a:r>
          </a:p>
          <a:p>
            <a:pPr>
              <a:defRPr/>
            </a:pPr>
            <a:r>
              <a:rPr lang="cs-CZ" sz="3200" b="1" dirty="0"/>
              <a:t>Informace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E7E70-9B27-4F4C-8B60-F1E5072E9A65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53CE54F5-A1A3-49DC-8031-291693EE83B2}"/>
              </a:ext>
            </a:extLst>
          </p:cNvPr>
          <p:cNvSpPr txBox="1">
            <a:spLocks/>
          </p:cNvSpPr>
          <p:nvPr/>
        </p:nvSpPr>
        <p:spPr bwMode="auto">
          <a:xfrm>
            <a:off x="1244402" y="314680"/>
            <a:ext cx="777240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800" kern="0" dirty="0">
                <a:solidFill>
                  <a:srgbClr val="008080"/>
                </a:solidFill>
              </a:rPr>
              <a:t>3. Analýza funkčních oblastí podniku podle</a:t>
            </a:r>
            <a:br>
              <a:rPr lang="cs-CZ" sz="2800" kern="0" dirty="0">
                <a:solidFill>
                  <a:srgbClr val="008080"/>
                </a:solidFill>
              </a:rPr>
            </a:br>
            <a:r>
              <a:rPr lang="cs-CZ" sz="2800" kern="0" dirty="0">
                <a:solidFill>
                  <a:srgbClr val="008080"/>
                </a:solidFill>
              </a:rPr>
              <a:t>zdrojů a kompetencí</a:t>
            </a:r>
          </a:p>
        </p:txBody>
      </p:sp>
    </p:spTree>
    <p:extLst>
      <p:ext uri="{BB962C8B-B14F-4D97-AF65-F5344CB8AC3E}">
        <p14:creationId xmlns:p14="http://schemas.microsoft.com/office/powerpoint/2010/main" val="288310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2209800" y="116632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Příklad hodnocení funkčních oblastí a faktorů pro hodnocení zdrojů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1259632"/>
            <a:ext cx="7934325" cy="453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7528F-62A3-4BA4-9366-7E871103B467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5A3D44-A115-4384-9288-54B0179A1D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1303029" y="474390"/>
            <a:ext cx="77724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Příklad hodnocení funkčních oblastí a faktorů pro hodnocení zdrojů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2054226"/>
            <a:ext cx="7658100" cy="399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366CA-6B80-4055-9443-A3A44E964259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347DAF2-4C14-4827-A6F5-35F6A31C6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674813" y="455613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sz="3200" b="1" dirty="0">
                <a:solidFill>
                  <a:srgbClr val="008080"/>
                </a:solidFill>
              </a:rPr>
              <a:t>4. Hodnototvorný / hodnotový řetězec (Value chain)                                 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099" y="2001838"/>
            <a:ext cx="9378950" cy="382904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cs-CZ" sz="2400" b="1" dirty="0"/>
              <a:t>Pro vymezení schopností podniku, založených na klasifikaci činností podniku, jsou běžně využívány dva základní přístupy: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cs-CZ" sz="2400" b="1" dirty="0">
                <a:solidFill>
                  <a:srgbClr val="0000CC"/>
                </a:solidFill>
              </a:rPr>
              <a:t>funkční klasifikace </a:t>
            </a:r>
            <a:r>
              <a:rPr lang="cs-CZ" sz="2400" b="1" dirty="0"/>
              <a:t>(vývoj, technologie, výroba, marketing, distribuce, servis)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cs-CZ" sz="2400" b="1" dirty="0">
                <a:solidFill>
                  <a:srgbClr val="0000CC"/>
                </a:solidFill>
              </a:rPr>
              <a:t>hodnototvorný řetězec dle M. Portera</a:t>
            </a:r>
            <a:r>
              <a:rPr lang="cs-CZ" sz="2400" b="1" dirty="0"/>
              <a:t>.</a:t>
            </a:r>
          </a:p>
          <a:p>
            <a:pPr marL="0" indent="0">
              <a:buClr>
                <a:schemeClr val="accent2"/>
              </a:buClr>
              <a:buNone/>
              <a:defRPr/>
            </a:pPr>
            <a:r>
              <a:rPr lang="cs-CZ" sz="2400" b="1" dirty="0"/>
              <a:t>Hodnotový řetězec </a:t>
            </a:r>
            <a:r>
              <a:rPr lang="cs-CZ" sz="2400" dirty="0"/>
              <a:t>ukazuje celkovou hodnotu, kterou podnik poskytuje zákazníkovi a sestává se z hodnototvorných činností a marže (zisku).</a:t>
            </a:r>
          </a:p>
          <a:p>
            <a:pPr marL="0" indent="0">
              <a:buClr>
                <a:schemeClr val="accent2"/>
              </a:buClr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HŘ rozděluje podnikové činnosti do dvou kategorií: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000" b="1" dirty="0">
                <a:solidFill>
                  <a:srgbClr val="FF0000"/>
                </a:solidFill>
              </a:rPr>
              <a:t>Primární (základní) činnosti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000" b="1" dirty="0">
                <a:solidFill>
                  <a:srgbClr val="FF0000"/>
                </a:solidFill>
              </a:rPr>
              <a:t>Podpůrné činnosti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</a:rPr>
              <a:t>Analýza interního prostředí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3" y="2603720"/>
            <a:ext cx="3847332" cy="20282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Cílem kapitoly je pochopit jednotlivé složky vnitřního prostředí a vhodnými analýzami charakterizovat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14429" y="1412876"/>
            <a:ext cx="8869359" cy="460851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defRPr/>
            </a:pPr>
            <a:r>
              <a:rPr lang="cs-CZ" sz="1000" b="1" dirty="0">
                <a:latin typeface="Calibri" pitchFamily="34" charset="0"/>
                <a:cs typeface="Times New Roman" pitchFamily="18" charset="0"/>
              </a:rPr>
              <a:t>	</a:t>
            </a:r>
          </a:p>
          <a:p>
            <a:pPr>
              <a:buClr>
                <a:schemeClr val="accent2"/>
              </a:buClr>
              <a:tabLst>
                <a:tab pos="177800" algn="l"/>
              </a:tabLst>
              <a:defRPr/>
            </a:pPr>
            <a:r>
              <a:rPr lang="cs-CZ" sz="2000" b="1" dirty="0">
                <a:latin typeface="Calibri" pitchFamily="34" charset="0"/>
              </a:rPr>
              <a:t>Hodnotový řetězec zobrazuje, jak se v rámci podniku transformuje vstup </a:t>
            </a:r>
          </a:p>
          <a:p>
            <a:pPr algn="l">
              <a:buClr>
                <a:schemeClr val="accent2"/>
              </a:buClr>
              <a:defRPr/>
            </a:pPr>
            <a:r>
              <a:rPr lang="cs-CZ" sz="2000" b="1" dirty="0">
                <a:latin typeface="Calibri" pitchFamily="34" charset="0"/>
              </a:rPr>
              <a:t>   na finální výrobek, včetně jeho dodání zákazníkovi. </a:t>
            </a:r>
          </a:p>
        </p:txBody>
      </p:sp>
      <p:grpSp>
        <p:nvGrpSpPr>
          <p:cNvPr id="24579" name="Group 28"/>
          <p:cNvGrpSpPr>
            <a:grpSpLocks/>
          </p:cNvGrpSpPr>
          <p:nvPr/>
        </p:nvGrpSpPr>
        <p:grpSpPr bwMode="auto">
          <a:xfrm>
            <a:off x="3000375" y="2565400"/>
            <a:ext cx="6408738" cy="3587750"/>
            <a:chOff x="1236" y="1842"/>
            <a:chExt cx="3731" cy="1977"/>
          </a:xfrm>
        </p:grpSpPr>
        <p:grpSp>
          <p:nvGrpSpPr>
            <p:cNvPr id="24582" name="Group 27"/>
            <p:cNvGrpSpPr>
              <a:grpSpLocks/>
            </p:cNvGrpSpPr>
            <p:nvPr/>
          </p:nvGrpSpPr>
          <p:grpSpPr bwMode="auto">
            <a:xfrm>
              <a:off x="1236" y="1842"/>
              <a:ext cx="3731" cy="1977"/>
              <a:chOff x="1236" y="1842"/>
              <a:chExt cx="3731" cy="1977"/>
            </a:xfrm>
          </p:grpSpPr>
          <p:sp>
            <p:nvSpPr>
              <p:cNvPr id="24596" name="Freeform 8"/>
              <p:cNvSpPr>
                <a:spLocks/>
              </p:cNvSpPr>
              <p:nvPr/>
            </p:nvSpPr>
            <p:spPr bwMode="auto">
              <a:xfrm>
                <a:off x="2018" y="1846"/>
                <a:ext cx="2949" cy="1973"/>
              </a:xfrm>
              <a:custGeom>
                <a:avLst/>
                <a:gdLst>
                  <a:gd name="T0" fmla="*/ 0 w 6749"/>
                  <a:gd name="T1" fmla="*/ 0 h 4535"/>
                  <a:gd name="T2" fmla="*/ 0 w 6749"/>
                  <a:gd name="T3" fmla="*/ 0 h 4535"/>
                  <a:gd name="T4" fmla="*/ 0 w 6749"/>
                  <a:gd name="T5" fmla="*/ 0 h 4535"/>
                  <a:gd name="T6" fmla="*/ 0 w 6749"/>
                  <a:gd name="T7" fmla="*/ 0 h 4535"/>
                  <a:gd name="T8" fmla="*/ 1 w 6749"/>
                  <a:gd name="T9" fmla="*/ 0 h 4535"/>
                  <a:gd name="T10" fmla="*/ 0 w 6749"/>
                  <a:gd name="T11" fmla="*/ 0 h 4535"/>
                  <a:gd name="T12" fmla="*/ 0 w 6749"/>
                  <a:gd name="T13" fmla="*/ 0 h 4535"/>
                  <a:gd name="T14" fmla="*/ 0 w 6749"/>
                  <a:gd name="T15" fmla="*/ 0 h 453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749" h="4535">
                    <a:moveTo>
                      <a:pt x="0" y="4535"/>
                    </a:moveTo>
                    <a:lnTo>
                      <a:pt x="0" y="0"/>
                    </a:lnTo>
                    <a:lnTo>
                      <a:pt x="1688" y="3"/>
                    </a:lnTo>
                    <a:lnTo>
                      <a:pt x="5387" y="0"/>
                    </a:lnTo>
                    <a:lnTo>
                      <a:pt x="6749" y="2263"/>
                    </a:lnTo>
                    <a:lnTo>
                      <a:pt x="5387" y="4535"/>
                    </a:lnTo>
                    <a:lnTo>
                      <a:pt x="1493" y="4533"/>
                    </a:lnTo>
                    <a:lnTo>
                      <a:pt x="0" y="4535"/>
                    </a:lnTo>
                    <a:close/>
                  </a:path>
                </a:pathLst>
              </a:custGeom>
              <a:solidFill>
                <a:srgbClr val="FFFFFF"/>
              </a:solidFill>
              <a:ln w="825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4597" name="Line 9"/>
              <p:cNvSpPr>
                <a:spLocks noChangeShapeType="1"/>
              </p:cNvSpPr>
              <p:nvPr/>
            </p:nvSpPr>
            <p:spPr bwMode="auto">
              <a:xfrm>
                <a:off x="4107" y="1842"/>
                <a:ext cx="0" cy="16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4598" name="Line 10"/>
              <p:cNvSpPr>
                <a:spLocks noChangeShapeType="1"/>
              </p:cNvSpPr>
              <p:nvPr/>
            </p:nvSpPr>
            <p:spPr bwMode="auto">
              <a:xfrm>
                <a:off x="2019" y="1842"/>
                <a:ext cx="0" cy="16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24599" name="Text Box 11"/>
              <p:cNvSpPr txBox="1">
                <a:spLocks noChangeArrowheads="1"/>
              </p:cNvSpPr>
              <p:nvPr/>
            </p:nvSpPr>
            <p:spPr bwMode="auto">
              <a:xfrm>
                <a:off x="1236" y="1846"/>
                <a:ext cx="782" cy="12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endParaRPr lang="cs-CZ" sz="1200" b="0" dirty="0">
                  <a:latin typeface="Calibri" pitchFamily="34" charset="0"/>
                </a:endParaRPr>
              </a:p>
              <a:p>
                <a:pPr algn="ctr" eaLnBrk="1" hangingPunct="1"/>
                <a:endParaRPr lang="cs-CZ" sz="1200" b="0" dirty="0">
                  <a:latin typeface="Calibri" pitchFamily="34" charset="0"/>
                </a:endParaRPr>
              </a:p>
              <a:p>
                <a:pPr algn="ctr" eaLnBrk="1" hangingPunct="1"/>
                <a:endParaRPr lang="cs-CZ" sz="1200" b="0" dirty="0">
                  <a:latin typeface="Calibri" pitchFamily="34" charset="0"/>
                </a:endParaRPr>
              </a:p>
              <a:p>
                <a:pPr algn="ctr" eaLnBrk="1" hangingPunct="1"/>
                <a:endParaRPr lang="cs-CZ" sz="1400" b="0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cs-CZ" sz="1600" dirty="0">
                    <a:solidFill>
                      <a:schemeClr val="accent2"/>
                    </a:solidFill>
                    <a:latin typeface="Calibri" pitchFamily="34" charset="0"/>
                  </a:rPr>
                  <a:t>PODPŮRNÉ</a:t>
                </a:r>
              </a:p>
              <a:p>
                <a:pPr algn="ctr" eaLnBrk="1" hangingPunct="1"/>
                <a:r>
                  <a:rPr lang="cs-CZ" sz="1600" dirty="0">
                    <a:solidFill>
                      <a:schemeClr val="accent2"/>
                    </a:solidFill>
                    <a:latin typeface="Calibri" pitchFamily="34" charset="0"/>
                  </a:rPr>
                  <a:t>FUNKCE</a:t>
                </a:r>
                <a:endParaRPr lang="cs-CZ" sz="2800" dirty="0">
                  <a:solidFill>
                    <a:schemeClr val="accent2"/>
                  </a:solidFill>
                  <a:latin typeface="Calibri" pitchFamily="34" charset="0"/>
                </a:endParaRPr>
              </a:p>
            </p:txBody>
          </p:sp>
          <p:sp>
            <p:nvSpPr>
              <p:cNvPr id="24600" name="Text Box 12"/>
              <p:cNvSpPr txBox="1">
                <a:spLocks noChangeArrowheads="1"/>
              </p:cNvSpPr>
              <p:nvPr/>
            </p:nvSpPr>
            <p:spPr bwMode="auto">
              <a:xfrm>
                <a:off x="2023" y="1846"/>
                <a:ext cx="2084" cy="12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endParaRPr lang="cs-CZ" sz="1400" b="0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cs-CZ" sz="1400" b="0" dirty="0">
                    <a:latin typeface="Calibri" pitchFamily="34" charset="0"/>
                  </a:rPr>
                  <a:t>Podniková infrastruktura</a:t>
                </a:r>
              </a:p>
              <a:p>
                <a:pPr algn="ctr" eaLnBrk="1" hangingPunct="1"/>
                <a:endParaRPr lang="cs-CZ" sz="1400" b="0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cs-CZ" sz="1400" b="0" dirty="0">
                    <a:latin typeface="Calibri" pitchFamily="34" charset="0"/>
                  </a:rPr>
                  <a:t>Informační systém</a:t>
                </a:r>
              </a:p>
              <a:p>
                <a:pPr algn="ctr" eaLnBrk="1" hangingPunct="1"/>
                <a:endParaRPr lang="cs-CZ" sz="1400" b="0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cs-CZ" sz="1400" b="0" dirty="0">
                    <a:latin typeface="Calibri" pitchFamily="34" charset="0"/>
                  </a:rPr>
                  <a:t>Řízení lidských zdrojů</a:t>
                </a:r>
              </a:p>
              <a:p>
                <a:pPr algn="ctr" eaLnBrk="1" hangingPunct="1"/>
                <a:endParaRPr lang="cs-CZ" sz="1400" b="0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cs-CZ" sz="1400" b="0" dirty="0">
                    <a:latin typeface="Calibri" pitchFamily="34" charset="0"/>
                  </a:rPr>
                  <a:t>Vědeckotechnický rozvoj</a:t>
                </a:r>
              </a:p>
              <a:p>
                <a:pPr algn="ctr" eaLnBrk="1" hangingPunct="1"/>
                <a:endParaRPr lang="cs-CZ" sz="1200" b="0" dirty="0">
                  <a:latin typeface="Calibri" pitchFamily="34" charset="0"/>
                </a:endParaRPr>
              </a:p>
              <a:p>
                <a:pPr algn="ctr" eaLnBrk="1" hangingPunct="1"/>
                <a:endParaRPr lang="cs-CZ" sz="1200" b="0" dirty="0">
                  <a:latin typeface="Calibri" pitchFamily="34" charset="0"/>
                </a:endParaRPr>
              </a:p>
              <a:p>
                <a:pPr algn="ctr" eaLnBrk="1" hangingPunct="1"/>
                <a:r>
                  <a:rPr lang="cs-CZ" sz="1400" b="0" dirty="0">
                    <a:latin typeface="Calibri" pitchFamily="34" charset="0"/>
                  </a:rPr>
                  <a:t>Materiálové hospodářství</a:t>
                </a:r>
              </a:p>
              <a:p>
                <a:pPr eaLnBrk="1" hangingPunct="1"/>
                <a:endParaRPr lang="cs-CZ" sz="900" b="0" dirty="0">
                  <a:latin typeface="Calibri" pitchFamily="34" charset="0"/>
                </a:endParaRPr>
              </a:p>
              <a:p>
                <a:pPr eaLnBrk="1" hangingPunct="1"/>
                <a:r>
                  <a:rPr lang="cs-CZ" sz="1050" dirty="0">
                    <a:solidFill>
                      <a:srgbClr val="FF0000"/>
                    </a:solidFill>
                    <a:latin typeface="Calibri" pitchFamily="34" charset="0"/>
                  </a:rPr>
                  <a:t>Řízení                 Výroba              Řízení                  Marketing               Služby</a:t>
                </a:r>
              </a:p>
              <a:p>
                <a:pPr eaLnBrk="1" hangingPunct="1"/>
                <a:r>
                  <a:rPr lang="cs-CZ" sz="1050" dirty="0">
                    <a:solidFill>
                      <a:srgbClr val="FF0000"/>
                    </a:solidFill>
                    <a:latin typeface="Calibri" pitchFamily="34" charset="0"/>
                  </a:rPr>
                  <a:t>vstupních            a                      výstupních            a     </a:t>
                </a:r>
              </a:p>
              <a:p>
                <a:pPr eaLnBrk="1" hangingPunct="1"/>
                <a:r>
                  <a:rPr lang="cs-CZ" sz="1050" dirty="0">
                    <a:solidFill>
                      <a:srgbClr val="FF0000"/>
                    </a:solidFill>
                    <a:latin typeface="Calibri" pitchFamily="34" charset="0"/>
                  </a:rPr>
                  <a:t>operací                provoz            operací                   prodej  </a:t>
                </a:r>
                <a:endParaRPr lang="cs-CZ" sz="3200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24601" name="Text Box 13"/>
              <p:cNvSpPr txBox="1">
                <a:spLocks noChangeArrowheads="1"/>
              </p:cNvSpPr>
              <p:nvPr/>
            </p:nvSpPr>
            <p:spPr bwMode="auto">
              <a:xfrm>
                <a:off x="4147" y="2315"/>
                <a:ext cx="680" cy="661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sz="1400" b="0" dirty="0">
                  <a:latin typeface="Calibri" pitchFamily="34" charset="0"/>
                </a:endParaRPr>
              </a:p>
              <a:p>
                <a:pPr eaLnBrk="1" hangingPunct="1"/>
                <a:r>
                  <a:rPr lang="cs-CZ" sz="1400" dirty="0">
                    <a:solidFill>
                      <a:srgbClr val="FF0000"/>
                    </a:solidFill>
                    <a:latin typeface="Calibri" pitchFamily="34" charset="0"/>
                  </a:rPr>
                  <a:t>PŘIDANÁ</a:t>
                </a:r>
              </a:p>
              <a:p>
                <a:pPr eaLnBrk="1" hangingPunct="1"/>
                <a:r>
                  <a:rPr lang="cs-CZ" sz="1400" dirty="0">
                    <a:solidFill>
                      <a:srgbClr val="FF0000"/>
                    </a:solidFill>
                    <a:latin typeface="Calibri" pitchFamily="34" charset="0"/>
                  </a:rPr>
                  <a:t>HODNOTA</a:t>
                </a:r>
              </a:p>
              <a:p>
                <a:pPr eaLnBrk="1" hangingPunct="1"/>
                <a:r>
                  <a:rPr lang="cs-CZ" sz="1400" dirty="0">
                    <a:solidFill>
                      <a:srgbClr val="FF0000"/>
                    </a:solidFill>
                    <a:latin typeface="Calibri" pitchFamily="34" charset="0"/>
                  </a:rPr>
                  <a:t>(Marže)</a:t>
                </a:r>
                <a:endParaRPr lang="cs-CZ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24583" name="Line 14"/>
            <p:cNvSpPr>
              <a:spLocks noChangeShapeType="1"/>
            </p:cNvSpPr>
            <p:nvPr/>
          </p:nvSpPr>
          <p:spPr bwMode="auto">
            <a:xfrm>
              <a:off x="2019" y="2126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84" name="Line 15"/>
            <p:cNvSpPr>
              <a:spLocks noChangeShapeType="1"/>
            </p:cNvSpPr>
            <p:nvPr/>
          </p:nvSpPr>
          <p:spPr bwMode="auto">
            <a:xfrm>
              <a:off x="2019" y="2414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85" name="Line 16"/>
            <p:cNvSpPr>
              <a:spLocks noChangeShapeType="1"/>
            </p:cNvSpPr>
            <p:nvPr/>
          </p:nvSpPr>
          <p:spPr bwMode="auto">
            <a:xfrm>
              <a:off x="2019" y="2630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86" name="Line 17"/>
            <p:cNvSpPr>
              <a:spLocks noChangeShapeType="1"/>
            </p:cNvSpPr>
            <p:nvPr/>
          </p:nvSpPr>
          <p:spPr bwMode="auto">
            <a:xfrm>
              <a:off x="2019" y="2919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87" name="Line 18"/>
            <p:cNvSpPr>
              <a:spLocks noChangeShapeType="1"/>
            </p:cNvSpPr>
            <p:nvPr/>
          </p:nvSpPr>
          <p:spPr bwMode="auto">
            <a:xfrm>
              <a:off x="2023" y="3136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88" name="Line 19"/>
            <p:cNvSpPr>
              <a:spLocks noChangeShapeType="1"/>
            </p:cNvSpPr>
            <p:nvPr/>
          </p:nvSpPr>
          <p:spPr bwMode="auto">
            <a:xfrm flipV="1">
              <a:off x="2535" y="3136"/>
              <a:ext cx="0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89" name="Line 20"/>
            <p:cNvSpPr>
              <a:spLocks noChangeShapeType="1"/>
            </p:cNvSpPr>
            <p:nvPr/>
          </p:nvSpPr>
          <p:spPr bwMode="auto">
            <a:xfrm>
              <a:off x="2954" y="3136"/>
              <a:ext cx="0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90" name="Line 21"/>
            <p:cNvSpPr>
              <a:spLocks noChangeShapeType="1"/>
            </p:cNvSpPr>
            <p:nvPr/>
          </p:nvSpPr>
          <p:spPr bwMode="auto">
            <a:xfrm flipV="1">
              <a:off x="3457" y="3136"/>
              <a:ext cx="0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92" name="Text Box 23"/>
            <p:cNvSpPr txBox="1">
              <a:spLocks noChangeArrowheads="1"/>
            </p:cNvSpPr>
            <p:nvPr/>
          </p:nvSpPr>
          <p:spPr bwMode="auto">
            <a:xfrm>
              <a:off x="2019" y="3548"/>
              <a:ext cx="2088" cy="271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endParaRPr lang="cs-CZ" sz="500" b="0" dirty="0">
                <a:latin typeface="Calibri" pitchFamily="34" charset="0"/>
              </a:endParaRPr>
            </a:p>
            <a:p>
              <a:pPr algn="ctr" eaLnBrk="1" hangingPunct="1"/>
              <a:r>
                <a:rPr lang="cs-CZ" sz="1800" dirty="0">
                  <a:solidFill>
                    <a:srgbClr val="FF0000"/>
                  </a:solidFill>
                  <a:latin typeface="Calibri" pitchFamily="34" charset="0"/>
                </a:rPr>
                <a:t>HLAVNÍ FUNKCE - primární</a:t>
              </a:r>
              <a:endParaRPr lang="cs-CZ" sz="32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4593" name="Line 24"/>
            <p:cNvSpPr>
              <a:spLocks noChangeShapeType="1"/>
            </p:cNvSpPr>
            <p:nvPr/>
          </p:nvSpPr>
          <p:spPr bwMode="auto">
            <a:xfrm>
              <a:off x="2019" y="3459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94" name="Line 25"/>
            <p:cNvSpPr>
              <a:spLocks noChangeShapeType="1"/>
            </p:cNvSpPr>
            <p:nvPr/>
          </p:nvSpPr>
          <p:spPr bwMode="auto">
            <a:xfrm>
              <a:off x="4107" y="3459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4595" name="Line 26"/>
            <p:cNvSpPr>
              <a:spLocks noChangeShapeType="1"/>
            </p:cNvSpPr>
            <p:nvPr/>
          </p:nvSpPr>
          <p:spPr bwMode="auto">
            <a:xfrm>
              <a:off x="2019" y="3819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24580" name="TextovéPole 1"/>
          <p:cNvSpPr txBox="1">
            <a:spLocks noChangeArrowheads="1"/>
          </p:cNvSpPr>
          <p:nvPr/>
        </p:nvSpPr>
        <p:spPr bwMode="auto">
          <a:xfrm>
            <a:off x="2208214" y="549275"/>
            <a:ext cx="7704137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Hodnotový řetězec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E66A4-CBFB-4F93-9B3C-65D2AC59026E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13E90DB4-2C97-47CB-8D37-3E8D7C4118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208213" y="333375"/>
            <a:ext cx="8259762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Analýza hodnotového řetězce - primární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749" y="1628776"/>
            <a:ext cx="8404225" cy="373379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Clr>
                <a:schemeClr val="accent2"/>
              </a:buClr>
              <a:buFontTx/>
              <a:buNone/>
            </a:pPr>
            <a:r>
              <a:rPr lang="cs-CZ" sz="2400" b="1" dirty="0"/>
              <a:t>Primární činnosti podniku  jsou: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Vstupní operace </a:t>
            </a:r>
            <a:r>
              <a:rPr lang="cs-CZ" b="1" dirty="0"/>
              <a:t>(např. manipulace s materiálem, skladování, doprava)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Výrobní operace (zpracování vstupů na výstupy)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Výstupní operace </a:t>
            </a:r>
            <a:r>
              <a:rPr lang="cs-CZ" b="1" dirty="0"/>
              <a:t>(např. skladování a distribuce výrobků)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Marketing a prodej </a:t>
            </a:r>
            <a:r>
              <a:rPr lang="cs-CZ" b="1" dirty="0"/>
              <a:t>(činnosti umožňující koupit výrobek, </a:t>
            </a:r>
            <a:r>
              <a:rPr lang="cs-CZ" b="1" dirty="0">
                <a:solidFill>
                  <a:srgbClr val="FF0000"/>
                </a:solidFill>
              </a:rPr>
              <a:t>propagace)</a:t>
            </a:r>
          </a:p>
          <a:p>
            <a:pPr lvl="1"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Servisní služby </a:t>
            </a:r>
            <a:r>
              <a:rPr lang="cs-CZ" b="1" dirty="0"/>
              <a:t>(služby zaměřené na zvýšení a udržení hodnoty výrobků – instalace, opravy, zaškolení a další)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67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523207" y="304800"/>
            <a:ext cx="8259762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Hlavní</a:t>
            </a:r>
            <a:r>
              <a:rPr lang="cs-CZ" sz="3200" b="1" i="1" dirty="0">
                <a:solidFill>
                  <a:srgbClr val="008080"/>
                </a:solidFill>
              </a:rPr>
              <a:t> (primární) </a:t>
            </a:r>
            <a:r>
              <a:rPr lang="cs-CZ" sz="3200" b="1" dirty="0">
                <a:solidFill>
                  <a:srgbClr val="008080"/>
                </a:solidFill>
              </a:rPr>
              <a:t>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628776"/>
            <a:ext cx="9629774" cy="47275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cs-CZ" sz="2600" b="1" i="1" dirty="0">
                <a:solidFill>
                  <a:srgbClr val="008080"/>
                </a:solidFill>
                <a:latin typeface="Calibri" pitchFamily="34" charset="0"/>
              </a:rPr>
              <a:t>Výrobní funkce</a:t>
            </a:r>
          </a:p>
          <a:p>
            <a:pPr>
              <a:lnSpc>
                <a:spcPct val="80000"/>
              </a:lnSpc>
              <a:defRPr/>
            </a:pPr>
            <a:r>
              <a:rPr lang="cs-CZ" sz="2600" dirty="0">
                <a:solidFill>
                  <a:srgbClr val="FF0000"/>
                </a:solidFill>
                <a:latin typeface="Calibri" pitchFamily="34" charset="0"/>
              </a:rPr>
              <a:t>Tato funkce zahrnuje</a:t>
            </a:r>
          </a:p>
          <a:p>
            <a:pPr marL="444500" lvl="2" indent="-444500">
              <a:lnSpc>
                <a:spcPct val="80000"/>
              </a:lnSpc>
              <a:tabLst>
                <a:tab pos="444500" algn="l"/>
              </a:tabLst>
              <a:defRPr/>
            </a:pPr>
            <a:r>
              <a:rPr lang="cs-CZ" sz="2600" b="1" dirty="0">
                <a:solidFill>
                  <a:srgbClr val="FF0000"/>
                </a:solidFill>
                <a:latin typeface="Calibri" pitchFamily="34" charset="0"/>
              </a:rPr>
              <a:t>řízení vstupních operací – vstupní logistika </a:t>
            </a:r>
            <a:r>
              <a:rPr lang="cs-CZ" sz="2600" dirty="0">
                <a:latin typeface="Calibri" pitchFamily="34" charset="0"/>
              </a:rPr>
              <a:t>(přejímání, skladování a rozdělování vstupů na daný výrobek)</a:t>
            </a:r>
          </a:p>
          <a:p>
            <a:pPr marL="444500" lvl="2" indent="-444500">
              <a:lnSpc>
                <a:spcPct val="80000"/>
              </a:lnSpc>
              <a:tabLst>
                <a:tab pos="444500" algn="l"/>
              </a:tabLst>
              <a:defRPr/>
            </a:pPr>
            <a:r>
              <a:rPr lang="cs-CZ" sz="2600" b="1" dirty="0">
                <a:solidFill>
                  <a:srgbClr val="FF0000"/>
                </a:solidFill>
                <a:latin typeface="Calibri" pitchFamily="34" charset="0"/>
              </a:rPr>
              <a:t>výrobu a provoz </a:t>
            </a:r>
            <a:r>
              <a:rPr lang="cs-CZ" sz="2600" dirty="0">
                <a:latin typeface="Calibri" pitchFamily="34" charset="0"/>
              </a:rPr>
              <a:t>(zpracování vstupů do finální podoby výrobku)</a:t>
            </a:r>
          </a:p>
          <a:p>
            <a:pPr marL="444500" lvl="2" indent="-444500">
              <a:lnSpc>
                <a:spcPct val="80000"/>
              </a:lnSpc>
              <a:tabLst>
                <a:tab pos="444500" algn="l"/>
              </a:tabLst>
              <a:defRPr/>
            </a:pPr>
            <a:r>
              <a:rPr lang="cs-CZ" sz="2600" b="1" dirty="0">
                <a:solidFill>
                  <a:srgbClr val="FF0000"/>
                </a:solidFill>
                <a:latin typeface="Calibri" pitchFamily="34" charset="0"/>
              </a:rPr>
              <a:t>řízení výstupních operací – výstupní logistika </a:t>
            </a:r>
            <a:r>
              <a:rPr lang="cs-CZ" sz="2600" dirty="0">
                <a:latin typeface="Calibri" pitchFamily="34" charset="0"/>
              </a:rPr>
              <a:t>(odvoz, skladování a fyzická distribuce výrobku kupujícím)</a:t>
            </a:r>
            <a:r>
              <a:rPr lang="cs-CZ" sz="2600" b="1" dirty="0">
                <a:latin typeface="Calibri" pitchFamily="34" charset="0"/>
              </a:rPr>
              <a:t>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600" b="1" i="1" dirty="0">
                <a:solidFill>
                  <a:srgbClr val="008080"/>
                </a:solidFill>
                <a:latin typeface="Calibri" pitchFamily="34" charset="0"/>
              </a:rPr>
              <a:t>Marketing a prodej</a:t>
            </a:r>
          </a:p>
          <a:p>
            <a:pPr marL="444500" indent="-444500">
              <a:lnSpc>
                <a:spcPct val="80000"/>
              </a:lnSpc>
              <a:buFontTx/>
              <a:buChar char="•"/>
              <a:defRPr/>
            </a:pPr>
            <a:r>
              <a:rPr lang="cs-CZ" sz="2600" b="1" dirty="0">
                <a:solidFill>
                  <a:srgbClr val="FF0000"/>
                </a:solidFill>
                <a:latin typeface="Calibri" pitchFamily="34" charset="0"/>
              </a:rPr>
              <a:t>Příprava produktu, reklama, propagační akce, přímý prodej, předběžné nabídky, výběr distribučních cest, stanovení cen a ostatní činnosti umožňující a podporující nákupy zákazníků.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600" b="1" i="1" dirty="0">
                <a:solidFill>
                  <a:srgbClr val="008080"/>
                </a:solidFill>
                <a:latin typeface="Calibri" pitchFamily="34" charset="0"/>
              </a:rPr>
              <a:t>Služby</a:t>
            </a:r>
          </a:p>
          <a:p>
            <a:pPr marL="444500" indent="-444500">
              <a:lnSpc>
                <a:spcPct val="80000"/>
              </a:lnSpc>
              <a:buFontTx/>
              <a:buChar char="•"/>
              <a:tabLst>
                <a:tab pos="355600" algn="l"/>
              </a:tabLst>
              <a:defRPr/>
            </a:pPr>
            <a:r>
              <a:rPr lang="cs-CZ" sz="2600" b="1" dirty="0">
                <a:latin typeface="Calibri" pitchFamily="34" charset="0"/>
              </a:rPr>
              <a:t>Zahrnuje činnosti spojené s poskytováním služeb k udržení či zvýšení hodnoty výrobku, např. instalace, zaškolení obsluhy, opravy, dodávky náhradních dílů nebo seřízení výrobku, finanční služby. 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302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966119" y="228600"/>
            <a:ext cx="8259762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Analýza hodnotového řetězce - podpůrné 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6119" y="1993901"/>
            <a:ext cx="8404225" cy="34099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FontTx/>
              <a:buNone/>
              <a:defRPr/>
            </a:pPr>
            <a:r>
              <a:rPr lang="cs-CZ" sz="2400" b="1" dirty="0"/>
              <a:t>Podpůrné činnosti: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FF0000"/>
                </a:solidFill>
              </a:rPr>
              <a:t>Obstaravatelská činnost </a:t>
            </a:r>
            <a:r>
              <a:rPr lang="cs-CZ" b="1" dirty="0"/>
              <a:t>(např. nákup vstupů – surovin, vybavení, služeb)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FF0000"/>
                </a:solidFill>
              </a:rPr>
              <a:t>Technologický rozvoj </a:t>
            </a:r>
            <a:r>
              <a:rPr lang="cs-CZ" b="1" dirty="0"/>
              <a:t>(nejen spojený přímo s výrobou, ale také např. v oblasti informačních </a:t>
            </a:r>
            <a:r>
              <a:rPr lang="cs-CZ" b="1" dirty="0">
                <a:solidFill>
                  <a:srgbClr val="FF0000"/>
                </a:solidFill>
              </a:rPr>
              <a:t>technologií)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FF0000"/>
                </a:solidFill>
              </a:rPr>
              <a:t>Řízení pracovních sil </a:t>
            </a:r>
            <a:r>
              <a:rPr lang="cs-CZ" b="1" dirty="0"/>
              <a:t>(personální činnost v plném rozsahu)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FF0000"/>
                </a:solidFill>
              </a:rPr>
              <a:t>Infrastruktura podniku </a:t>
            </a:r>
            <a:r>
              <a:rPr lang="cs-CZ" b="1" dirty="0"/>
              <a:t>(např. plánování, účetnictví, řízení jakosti, finance)</a:t>
            </a:r>
            <a:endParaRPr lang="cs-CZ" sz="4000" b="1" dirty="0"/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80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580357" y="341238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80000"/>
              </a:lnSpc>
              <a:spcBef>
                <a:spcPct val="30000"/>
              </a:spcBef>
            </a:pPr>
            <a:br>
              <a:rPr lang="cs-CZ" sz="3200" dirty="0">
                <a:solidFill>
                  <a:srgbClr val="008080"/>
                </a:solidFill>
                <a:latin typeface="Calibri" pitchFamily="34" charset="0"/>
              </a:rPr>
            </a:br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Podpůrné funkce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2501" y="1628776"/>
            <a:ext cx="9515474" cy="46100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2600" b="1" i="1" dirty="0">
                <a:solidFill>
                  <a:srgbClr val="008080"/>
                </a:solidFill>
                <a:latin typeface="Calibri" pitchFamily="34" charset="0"/>
              </a:rPr>
              <a:t>Materiálové hospodářství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2600" b="1" dirty="0">
                <a:latin typeface="Calibri" pitchFamily="34" charset="0"/>
              </a:rPr>
              <a:t>Zajišťuje vstupy, které se dále užívají v hodnototvorném řetězci podniku.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2600" b="1" dirty="0">
                <a:latin typeface="Calibri" pitchFamily="34" charset="0"/>
              </a:rPr>
              <a:t>Mezi nakoupené vstupy patří nejen suroviny a materiál, ale také hmotný majetek (strojní zařízení, vybavení laboratoří a kanceláří, budovy).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2600" b="1" i="1" dirty="0">
                <a:solidFill>
                  <a:srgbClr val="008080"/>
                </a:solidFill>
                <a:latin typeface="Calibri" pitchFamily="34" charset="0"/>
              </a:rPr>
              <a:t>Vědeckotechnický rozvoj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2600" b="1" dirty="0">
                <a:latin typeface="Calibri" pitchFamily="34" charset="0"/>
              </a:rPr>
              <a:t>Sestává z řady činností, které lze charakterizovat snahou o zdokonalení výrobku či pracovního postupu.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2600" b="1" dirty="0">
                <a:latin typeface="Calibri" pitchFamily="34" charset="0"/>
              </a:rPr>
              <a:t>Zahrnuje zpravidla základní výzkum, aplikovaný výzkum, vývoj výrobku a komercializaci, ale i výzkum reklamních prostředků a způsobů práce v servisních službách.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2600" b="1" dirty="0">
                <a:latin typeface="Calibri" pitchFamily="34" charset="0"/>
              </a:rPr>
              <a:t>Výzkum a vývoj spojený s výrobkem napomáhá celému řetězci, kdežto jiný výzkum a vývoj se spojuje s jednotlivými hlavními nebo podpůrnými funkcemi. 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262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28650" y="476250"/>
            <a:ext cx="9317038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Analýza hodnotového řetězce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Kde se tvoří hodnota pro zákazníka?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16114"/>
            <a:ext cx="9074151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92B65E-7E7F-4866-A3D3-D813DD1DC7DE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ADD74AA-281C-4A11-8F70-1392154C9A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208213" y="333375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80000"/>
              </a:lnSpc>
              <a:spcBef>
                <a:spcPct val="30000"/>
              </a:spcBef>
            </a:pPr>
            <a:br>
              <a:rPr lang="cs-CZ" sz="3200" dirty="0">
                <a:solidFill>
                  <a:srgbClr val="008080"/>
                </a:solidFill>
                <a:latin typeface="Calibri" pitchFamily="34" charset="0"/>
              </a:rPr>
            </a:br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Podpůrné funkce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123950"/>
            <a:ext cx="11315700" cy="54959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7400" b="1" i="1" dirty="0">
                <a:solidFill>
                  <a:srgbClr val="008080"/>
                </a:solidFill>
              </a:rPr>
              <a:t>Řízení lidských zdrojů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7400" b="1" dirty="0"/>
              <a:t>Lidé zaměstnaní v podniku jsou jeho velkým bohatstvím a největším zdrojem. Strategie řízení lidských zdrojů má dva základní cíle:</a:t>
            </a:r>
          </a:p>
          <a:p>
            <a:pPr>
              <a:lnSpc>
                <a:spcPct val="80000"/>
              </a:lnSpc>
              <a:defRPr/>
            </a:pPr>
            <a:r>
              <a:rPr lang="cs-CZ" sz="7400" b="1" dirty="0"/>
              <a:t>řídit lidské zdroje podniku tak, aby zaměstnanci byli co nejlépe využiti a bylo dosaženo co nejvyšší produktivity, </a:t>
            </a:r>
          </a:p>
          <a:p>
            <a:pPr>
              <a:lnSpc>
                <a:spcPct val="80000"/>
              </a:lnSpc>
              <a:defRPr/>
            </a:pPr>
            <a:r>
              <a:rPr lang="cs-CZ" sz="7400" b="1" dirty="0"/>
              <a:t>dosáhnout souladu mezi zájmy lidí a podniku z krátkodobého i z dlouhodobého hlediska.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7400" b="1" i="1" dirty="0">
                <a:solidFill>
                  <a:srgbClr val="008080"/>
                </a:solidFill>
              </a:rPr>
              <a:t>Informační systém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7400" b="1" dirty="0"/>
              <a:t>Moderní podniky většinou zvládly etapu vybudování kvalitního informačního systému. Do budoucna je čeká úkol propojit informační systém s informačním systémem obchodních partnerů, dodavatelů a zákazníků.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7400" b="1" i="1" dirty="0">
                <a:solidFill>
                  <a:srgbClr val="008080"/>
                </a:solidFill>
              </a:rPr>
              <a:t>Podniková infrastruktura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7400" b="1" dirty="0"/>
              <a:t>Podniková infrastruktura sestává z řady činností, jež zahrnují plánování, finance, účetnictví, právní záležitosti, řízení jakosti, organizační strukturu a vnitřní řídící systém. Na rozdíl od jiných podpůrných činností napomáhá obvykle celému řetězci.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7400" b="1" dirty="0"/>
              <a:t>Zajišťuje vstupy, které se dále užívají v hodnototvorném řetězci podniku.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7400" b="1" dirty="0"/>
              <a:t>Mezi nakoupené vstupy patří nejen suroviny a materiál, ale také hmotný majetek (strojní zařízení, vybavení laboratoří a kanceláří, budovy).</a:t>
            </a:r>
          </a:p>
          <a:p>
            <a:pPr marL="0" indent="0">
              <a:lnSpc>
                <a:spcPct val="80000"/>
              </a:lnSpc>
              <a:spcBef>
                <a:spcPct val="30000"/>
              </a:spcBef>
              <a:buNone/>
            </a:pPr>
            <a:r>
              <a:rPr lang="cs-CZ" sz="7400" b="1" i="1" dirty="0">
                <a:solidFill>
                  <a:srgbClr val="008080"/>
                </a:solidFill>
              </a:rPr>
              <a:t>Vědeckotechnický rozvoj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7400" b="1" dirty="0"/>
              <a:t>Sestává z řady činností, které lze charakterizovat snahou o zdokonalení výrobku či pracovního postupu.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7400" b="1" dirty="0"/>
              <a:t>Zahrnuje zpravidla základní výzkum, aplikovaný výzkum, vývoj výrobku a komercializaci, ale i výzkum reklamních prostředků a způsobů práce v servisních službách.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cs-CZ" sz="7400" b="1" dirty="0"/>
              <a:t>Výzkum a vývoj spojený s výrobkem napomáhá celému řetězci, kdežto jiný výzkum a vývoj se spojuje s jednotlivými hlavními nebo podpůrnými funkcemi. 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41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880394" y="765943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80000"/>
              </a:lnSpc>
              <a:spcBef>
                <a:spcPct val="30000"/>
              </a:spcBef>
            </a:pPr>
            <a:br>
              <a:rPr lang="cs-CZ" sz="3200" dirty="0">
                <a:solidFill>
                  <a:srgbClr val="008080"/>
                </a:solidFill>
                <a:latin typeface="Calibri" pitchFamily="34" charset="0"/>
              </a:rPr>
            </a:br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Analýza hodnotového řetězce – změny v procesech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425" y="1717675"/>
            <a:ext cx="11315700" cy="46386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FontTx/>
              <a:buNone/>
              <a:defRPr/>
            </a:pPr>
            <a:r>
              <a:rPr lang="cs-CZ" sz="2000" b="1" dirty="0"/>
              <a:t>Na základě výsledků analýzy by měl </a:t>
            </a:r>
            <a:r>
              <a:rPr lang="cs-CZ" sz="2000" b="1" i="1" dirty="0"/>
              <a:t>p</a:t>
            </a:r>
            <a:r>
              <a:rPr lang="cs-CZ" sz="2000" b="1" dirty="0"/>
              <a:t>odnik identifikovat neshody těchto činností s potřebami zákazníků a s jimi vnímanou hodnotou a: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b="1" dirty="0"/>
              <a:t>Poskytnout hodnotu zákazníkovi, kterou požaduje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b="1" dirty="0"/>
              <a:t>Dosáhnout adaptabilitu činností a schopnost změny činností podle potřeb zákazníka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cs-CZ" sz="2000" dirty="0"/>
          </a:p>
          <a:p>
            <a:pPr marL="0" indent="0">
              <a:buClr>
                <a:schemeClr val="accent2"/>
              </a:buClr>
              <a:buFontTx/>
              <a:buNone/>
              <a:defRPr/>
            </a:pPr>
            <a:r>
              <a:rPr lang="cs-CZ" sz="2000" dirty="0"/>
              <a:t>Změny v primárních procesech mohou být dosaženy především: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b="1" dirty="0">
                <a:solidFill>
                  <a:srgbClr val="0000CC"/>
                </a:solidFill>
              </a:rPr>
              <a:t>Efektivním propojením a koordinací činností</a:t>
            </a:r>
            <a:r>
              <a:rPr lang="cs-CZ" sz="1800" dirty="0"/>
              <a:t>, které leží na hodnototvorném řetězci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b="1" dirty="0">
                <a:solidFill>
                  <a:srgbClr val="0000CC"/>
                </a:solidFill>
              </a:rPr>
              <a:t>Vylepšováním procesů jejich racionalizací</a:t>
            </a:r>
            <a:r>
              <a:rPr lang="cs-CZ" sz="1800" dirty="0"/>
              <a:t>, technologickými a organizačními změnami, případně radikální změnou procesů, kterou představuje </a:t>
            </a:r>
            <a:r>
              <a:rPr lang="cs-CZ" sz="1800" dirty="0" err="1"/>
              <a:t>reengineering</a:t>
            </a:r>
            <a:endParaRPr lang="cs-CZ" sz="1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b="1" dirty="0">
                <a:solidFill>
                  <a:srgbClr val="0000CC"/>
                </a:solidFill>
              </a:rPr>
              <a:t>Prodloužením hodnotového řetězce</a:t>
            </a:r>
            <a:r>
              <a:rPr lang="cs-CZ" sz="1800" dirty="0"/>
              <a:t>, např. zapojením dodavatelů a odběratelů do změny celkového řetězce nebo vertikálními strategiemi</a:t>
            </a:r>
          </a:p>
          <a:p>
            <a:pPr lvl="1">
              <a:buFont typeface="Wingdings" pitchFamily="2" charset="2"/>
              <a:buChar char="§"/>
              <a:defRPr/>
            </a:pPr>
            <a:endParaRPr lang="cs-CZ" sz="1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dirty="0"/>
              <a:t>Pozn.: Podniky mají tendenci v narůstání podpůrných činností a zatěžování podniku vyššími náklady. Obranou je jejich analýza a následná redukce, limitování výdajů na ně, outsourcing a </a:t>
            </a:r>
            <a:r>
              <a:rPr lang="cs-CZ" sz="1800" dirty="0" err="1"/>
              <a:t>facility</a:t>
            </a:r>
            <a:r>
              <a:rPr lang="cs-CZ" sz="1800" dirty="0"/>
              <a:t> management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726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208213" y="333375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Bef>
                <a:spcPct val="30000"/>
              </a:spcBef>
            </a:pPr>
            <a:br>
              <a:rPr lang="cs-CZ" sz="3600" b="1" dirty="0">
                <a:solidFill>
                  <a:srgbClr val="008080"/>
                </a:solidFill>
              </a:rPr>
            </a:br>
            <a:r>
              <a:rPr lang="cs-CZ" sz="3600" b="1" dirty="0">
                <a:solidFill>
                  <a:srgbClr val="008080"/>
                </a:solidFill>
              </a:rPr>
              <a:t>5. Analýza klíčových procesů</a:t>
            </a:r>
            <a:br>
              <a:rPr lang="cs-CZ" sz="3600" b="1" dirty="0">
                <a:solidFill>
                  <a:srgbClr val="008080"/>
                </a:solidFill>
              </a:rPr>
            </a:br>
            <a:r>
              <a:rPr lang="cs-CZ" sz="3600" b="1" dirty="0">
                <a:solidFill>
                  <a:srgbClr val="008080"/>
                </a:solidFill>
              </a:rPr>
              <a:t>Zopakujme, které to jsou: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257300"/>
            <a:ext cx="11315700" cy="53625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pl-PL" sz="3200" dirty="0"/>
              <a:t>Procesy a systémy v podniku se pak dají rozdělit do tří skupin: </a:t>
            </a:r>
          </a:p>
          <a:p>
            <a:pPr marL="0" indent="0">
              <a:buFontTx/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1. primární procesy: 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pl-PL" sz="3200" b="1" dirty="0"/>
              <a:t>proces vývoje a výroby produktu </a:t>
            </a:r>
          </a:p>
          <a:p>
            <a:pPr>
              <a:defRPr/>
            </a:pPr>
            <a:r>
              <a:rPr lang="cs-CZ" sz="3200" b="1" dirty="0"/>
              <a:t>Marketing, prodej a proces řízení poptávky </a:t>
            </a:r>
          </a:p>
          <a:p>
            <a:pPr>
              <a:defRPr/>
            </a:pPr>
            <a:r>
              <a:rPr lang="cs-CZ" sz="3200" b="1" dirty="0"/>
              <a:t>proces vyřizování objednávek </a:t>
            </a:r>
          </a:p>
          <a:p>
            <a:pPr marL="0" indent="0">
              <a:buFontTx/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2. podpůrné systémy 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3200" b="1" dirty="0"/>
              <a:t>systém získávání a alokace kapitálu </a:t>
            </a:r>
          </a:p>
          <a:p>
            <a:pPr>
              <a:defRPr/>
            </a:pPr>
            <a:r>
              <a:rPr lang="cs-CZ" sz="3200" b="1" dirty="0"/>
              <a:t>systém získávání, zpracování a distribuce informací </a:t>
            </a:r>
          </a:p>
          <a:p>
            <a:pPr>
              <a:defRPr/>
            </a:pPr>
            <a:r>
              <a:rPr lang="cs-CZ" sz="3200" b="1" dirty="0"/>
              <a:t>systém získávání, alokace a rozvoje lidských zdrojů </a:t>
            </a:r>
          </a:p>
          <a:p>
            <a:pPr marL="0" indent="0">
              <a:buFontTx/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3. kontrolní systémy </a:t>
            </a:r>
            <a:endParaRPr lang="cs-CZ" sz="32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362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208213" y="333375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Bef>
                <a:spcPct val="30000"/>
              </a:spcBef>
            </a:pPr>
            <a:br>
              <a:rPr lang="cs-CZ" sz="3600" b="1" dirty="0">
                <a:solidFill>
                  <a:srgbClr val="008080"/>
                </a:solidFill>
              </a:rPr>
            </a:br>
            <a:r>
              <a:rPr lang="cs-CZ" sz="3600" b="1" dirty="0">
                <a:solidFill>
                  <a:srgbClr val="008080"/>
                </a:solidFill>
              </a:rPr>
              <a:t>Využití výsledků analýzy procesů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257300"/>
            <a:ext cx="11315700" cy="53625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cs-CZ" sz="3200" b="1" dirty="0"/>
              <a:t>Analýza procesů vede k: </a:t>
            </a:r>
          </a:p>
          <a:p>
            <a:pPr>
              <a:defRPr/>
            </a:pPr>
            <a:r>
              <a:rPr lang="cs-CZ" sz="3200" b="1" dirty="0">
                <a:solidFill>
                  <a:srgbClr val="0000CC"/>
                </a:solidFill>
              </a:rPr>
              <a:t>identifikaci klíčových procesů </a:t>
            </a:r>
            <a:r>
              <a:rPr lang="cs-CZ" sz="3200" b="1" dirty="0"/>
              <a:t>(těch, které jsou nezbytné pro úspěch podniku, pro dosažení konkurenční výhody) a podpůrných procesů </a:t>
            </a:r>
          </a:p>
          <a:p>
            <a:pPr>
              <a:defRPr/>
            </a:pPr>
            <a:r>
              <a:rPr lang="cs-CZ" sz="3200" b="1" dirty="0">
                <a:solidFill>
                  <a:srgbClr val="0000CC"/>
                </a:solidFill>
              </a:rPr>
              <a:t>rozhodnutím o rekonfiguraci podnikových procesů</a:t>
            </a:r>
            <a:r>
              <a:rPr lang="cs-CZ" sz="3200" b="1" dirty="0"/>
              <a:t> směřující ke zvýšení efektivnosti klíčových procesů a očištění podnikových činností o procesy, které nepřispívají k tvorbě hodnoty </a:t>
            </a:r>
          </a:p>
          <a:p>
            <a:pPr>
              <a:tabLst>
                <a:tab pos="722313" algn="l"/>
              </a:tabLst>
              <a:defRPr/>
            </a:pPr>
            <a:r>
              <a:rPr lang="cs-CZ" sz="3200" b="1" dirty="0">
                <a:solidFill>
                  <a:srgbClr val="0000CC"/>
                </a:solidFill>
              </a:rPr>
              <a:t>rozhodnutím o outsourcingu</a:t>
            </a:r>
            <a:r>
              <a:rPr lang="cs-CZ" sz="3200" dirty="0"/>
              <a:t>, </a:t>
            </a:r>
            <a:r>
              <a:rPr lang="cs-CZ" sz="3200" b="1" dirty="0"/>
              <a:t>tj. o nákupu hodnototvorného procesu u externího dodavatele, pokud je externí dodavatel schopen zajistit proces efektivněji. 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83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28808" y="2135217"/>
            <a:ext cx="4573076" cy="247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Analýza interního prostředí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89254" y="1809556"/>
            <a:ext cx="6095832" cy="39721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>
                <a:cs typeface="Arial" panose="020B0604020202020204" pitchFamily="34" charset="0"/>
              </a:rPr>
              <a:t>Předmět zkoumání analýzy interního prostředí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Analýza zdrojů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Analýza funkčních oblastí podniku podle zdrojů a kompetencí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Hodnototvorný řetězec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Analýza klíčových procesů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Hodnocení konkurenční síly podniku - Matice IFE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Analýza SWOT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Model 7 S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Analýzy portfolia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84212" y="402168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474788" y="695324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Bef>
                <a:spcPct val="30000"/>
              </a:spcBef>
            </a:pPr>
            <a:br>
              <a:rPr lang="cs-CZ" sz="3600" b="1" dirty="0">
                <a:solidFill>
                  <a:srgbClr val="008080"/>
                </a:solidFill>
              </a:rPr>
            </a:br>
            <a:br>
              <a:rPr lang="cs-CZ" sz="3600" b="1" dirty="0">
                <a:solidFill>
                  <a:srgbClr val="008080"/>
                </a:solidFill>
              </a:rPr>
            </a:br>
            <a:r>
              <a:rPr lang="sk-SK" sz="3600" b="1" dirty="0">
                <a:solidFill>
                  <a:srgbClr val="008080"/>
                </a:solidFill>
              </a:rPr>
              <a:t>6. </a:t>
            </a:r>
            <a:r>
              <a:rPr lang="sk-SK" sz="3600" b="1" dirty="0" err="1">
                <a:solidFill>
                  <a:srgbClr val="008080"/>
                </a:solidFill>
              </a:rPr>
              <a:t>Hodnocení</a:t>
            </a:r>
            <a:r>
              <a:rPr lang="sk-SK" sz="3600" b="1" dirty="0">
                <a:solidFill>
                  <a:srgbClr val="008080"/>
                </a:solidFill>
              </a:rPr>
              <a:t> konkurenční </a:t>
            </a:r>
            <a:r>
              <a:rPr lang="sk-SK" sz="3600" b="1" dirty="0" err="1">
                <a:solidFill>
                  <a:srgbClr val="008080"/>
                </a:solidFill>
              </a:rPr>
              <a:t>síly</a:t>
            </a:r>
            <a:r>
              <a:rPr lang="sk-SK" sz="3600" b="1" dirty="0">
                <a:solidFill>
                  <a:srgbClr val="008080"/>
                </a:solidFill>
              </a:rPr>
              <a:t> podniku</a:t>
            </a:r>
            <a:br>
              <a:rPr lang="cs-CZ" sz="3600" dirty="0"/>
            </a:b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4425" y="1933576"/>
            <a:ext cx="9629775" cy="38671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sz="2400" b="1" dirty="0"/>
              <a:t>Úkolem hodnocení konkurenční síly je zjistit:</a:t>
            </a:r>
          </a:p>
          <a:p>
            <a:pPr marL="266700" lvl="2" indent="-266700">
              <a:spcBef>
                <a:spcPct val="0"/>
              </a:spcBef>
            </a:pPr>
            <a:r>
              <a:rPr lang="cs-CZ" sz="2400" b="1" dirty="0"/>
              <a:t>stálost a pevnost současné konkurenční pozice</a:t>
            </a:r>
          </a:p>
          <a:p>
            <a:pPr marL="266700" lvl="2" indent="-266700">
              <a:spcBef>
                <a:spcPct val="0"/>
              </a:spcBef>
            </a:pPr>
            <a:r>
              <a:rPr lang="cs-CZ" sz="2400" b="1" dirty="0"/>
              <a:t>její vývojovou tendenci při nezměněné strategii</a:t>
            </a:r>
          </a:p>
          <a:p>
            <a:pPr marL="266700" lvl="2" indent="-266700">
              <a:spcBef>
                <a:spcPct val="0"/>
              </a:spcBef>
            </a:pPr>
            <a:r>
              <a:rPr lang="cs-CZ" sz="2400" b="1" dirty="0"/>
              <a:t>vztah k hlavním konkurentům</a:t>
            </a:r>
          </a:p>
          <a:p>
            <a:pPr marL="266700" lvl="2" indent="-266700">
              <a:spcBef>
                <a:spcPct val="0"/>
              </a:spcBef>
            </a:pPr>
            <a:r>
              <a:rPr lang="cs-CZ" sz="2400" b="1" dirty="0"/>
              <a:t>konkurenční výhody s výrazným předstihem</a:t>
            </a:r>
          </a:p>
          <a:p>
            <a:pPr marL="266700" lvl="2" indent="-266700">
              <a:spcBef>
                <a:spcPct val="0"/>
              </a:spcBef>
            </a:pPr>
            <a:r>
              <a:rPr lang="cs-CZ" sz="2400" b="1" dirty="0"/>
              <a:t>schopnost ubránit pozici</a:t>
            </a:r>
          </a:p>
          <a:p>
            <a:pPr marL="0" indent="0">
              <a:buFontTx/>
              <a:buNone/>
            </a:pPr>
            <a:endParaRPr lang="cs-CZ" sz="2400" dirty="0"/>
          </a:p>
          <a:p>
            <a:pPr marL="0" indent="0">
              <a:buFontTx/>
              <a:buNone/>
            </a:pPr>
            <a:r>
              <a:rPr lang="cs-CZ" sz="2400" b="1" dirty="0"/>
              <a:t>Alternativou je tzv. </a:t>
            </a:r>
            <a:r>
              <a:rPr lang="cs-CZ" sz="2400" b="1" dirty="0">
                <a:solidFill>
                  <a:srgbClr val="FF0000"/>
                </a:solidFill>
              </a:rPr>
              <a:t>Matice faktorů interní analýzy IFE </a:t>
            </a:r>
            <a:r>
              <a:rPr lang="cs-CZ" sz="2400" b="1" dirty="0"/>
              <a:t>(</a:t>
            </a:r>
            <a:r>
              <a:rPr lang="cs-CZ" sz="2400" b="1" dirty="0" err="1"/>
              <a:t>Internal</a:t>
            </a:r>
            <a:r>
              <a:rPr lang="cs-CZ" sz="2400" b="1" dirty="0"/>
              <a:t> </a:t>
            </a:r>
            <a:r>
              <a:rPr lang="cs-CZ" sz="2400" b="1" dirty="0" err="1"/>
              <a:t>Forces</a:t>
            </a:r>
            <a:r>
              <a:rPr lang="cs-CZ" sz="2400" b="1" dirty="0"/>
              <a:t> </a:t>
            </a:r>
            <a:r>
              <a:rPr lang="cs-CZ" sz="2400" b="1" dirty="0" err="1"/>
              <a:t>Evaluation</a:t>
            </a:r>
            <a:r>
              <a:rPr lang="cs-CZ" sz="2400" b="1" dirty="0"/>
              <a:t>), která hodnotí vybrané silné a slabé stránky podniku.</a:t>
            </a:r>
          </a:p>
          <a:p>
            <a:pPr marL="0" indent="0">
              <a:buFontTx/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46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1770071" y="193675"/>
            <a:ext cx="7772400" cy="76470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Indikátory konkurenční pozice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804" y="1130597"/>
            <a:ext cx="8856984" cy="54377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29F10-E579-4DB0-BFD3-E0F6F11F9409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DD9F63-528C-467F-B066-27C0AAE5C8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2247900" y="479426"/>
            <a:ext cx="7172325" cy="76276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Příklad hodnocení konkurenční síly</a:t>
            </a:r>
          </a:p>
        </p:txBody>
      </p:sp>
      <p:graphicFrame>
        <p:nvGraphicFramePr>
          <p:cNvPr id="40963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201511"/>
              </p:ext>
            </p:extLst>
          </p:nvPr>
        </p:nvGraphicFramePr>
        <p:xfrm>
          <a:off x="2063553" y="1437866"/>
          <a:ext cx="7918647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5857240" imgH="4112260" progId="Word.Document.8">
                  <p:embed/>
                </p:oleObj>
              </mc:Choice>
              <mc:Fallback>
                <p:oleObj name="Dokument" r:id="rId3" imgW="5857240" imgH="4112260" progId="Word.Document.8">
                  <p:embed/>
                  <p:pic>
                    <p:nvPicPr>
                      <p:cNvPr id="40963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53" y="1437866"/>
                        <a:ext cx="7918647" cy="472281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FDEC9-D6C1-49AD-A745-24D94A1B2AB0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4CD29C2-0C0E-4F51-BF67-DA85BAE280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8763000" cy="130723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Matice hodnocení faktorů vnitřního prostředí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(IFE-Internal Factor Evaluation Matrix)</a:t>
            </a: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309813"/>
            <a:ext cx="7748588" cy="38274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  <a:extLst/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FD3B8-BABE-4FAF-A57F-6CB72249D0C5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90996E-6830-4B20-B6A5-AA67B00B30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1892301" y="796528"/>
            <a:ext cx="8201025" cy="79772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Matice hodnocení faktorů vnitřního prostředí</a:t>
            </a:r>
          </a:p>
        </p:txBody>
      </p:sp>
      <p:pic>
        <p:nvPicPr>
          <p:cNvPr id="430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1" y="2251075"/>
            <a:ext cx="8086725" cy="3049588"/>
          </a:xfrm>
          <a:prstGeom prst="rect">
            <a:avLst/>
          </a:prstGeom>
          <a:noFill/>
          <a:ln w="57150">
            <a:solidFill>
              <a:srgbClr val="0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AD8B2-F900-4EC9-85B3-B637B71D892C}" type="slidenum">
              <a:rPr lang="cs-CZ" smtClean="0"/>
              <a:pPr>
                <a:defRPr/>
              </a:pPr>
              <a:t>34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D1FBF37-706F-49DB-BD0A-42911F7E07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771525" y="398462"/>
            <a:ext cx="93059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Příklad matice hodnocení faktorů vnitřního prostředí (IFE matrix)</a:t>
            </a:r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894707"/>
            <a:ext cx="8124825" cy="4762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5A546-5F0B-4B13-ACEA-267E9458E4D9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D476A0A-36F9-4BE1-8FD9-48EAE2D0C8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966119" y="765943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Bef>
                <a:spcPct val="30000"/>
              </a:spcBef>
            </a:pPr>
            <a:br>
              <a:rPr lang="cs-CZ" sz="3600" b="1" dirty="0">
                <a:solidFill>
                  <a:srgbClr val="008080"/>
                </a:solidFill>
              </a:rPr>
            </a:br>
            <a:r>
              <a:rPr lang="sk-SK" sz="3600" dirty="0">
                <a:latin typeface="Calibri" pitchFamily="34" charset="0"/>
              </a:rPr>
              <a:t> </a:t>
            </a:r>
            <a:r>
              <a:rPr lang="sk-SK" sz="3600" b="1" dirty="0">
                <a:solidFill>
                  <a:srgbClr val="008080"/>
                </a:solidFill>
                <a:latin typeface="Calibri" pitchFamily="34" charset="0"/>
              </a:rPr>
              <a:t>7. Analýza SWOT 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425" y="1981200"/>
            <a:ext cx="11315700" cy="35909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66700" indent="-266700">
              <a:buFontTx/>
              <a:buChar char="•"/>
              <a:tabLst>
                <a:tab pos="180975" algn="l"/>
              </a:tabLst>
            </a:pPr>
            <a:r>
              <a:rPr lang="cs-CZ" sz="2400" b="1" dirty="0">
                <a:latin typeface="Calibri" pitchFamily="34" charset="0"/>
              </a:rPr>
              <a:t>Smyslem externí a interní analýzy, tzv. strategické analýzy, je odhalit příležitosti a ohrožení v okolí podniku a najít silné a slabé stránky podniku.</a:t>
            </a:r>
          </a:p>
          <a:p>
            <a:pPr marL="266700" indent="-266700">
              <a:buFontTx/>
              <a:buChar char="•"/>
              <a:tabLst>
                <a:tab pos="180975" algn="l"/>
              </a:tabLst>
            </a:pPr>
            <a:r>
              <a:rPr lang="cs-CZ" sz="2400" b="1" dirty="0">
                <a:latin typeface="Calibri" pitchFamily="34" charset="0"/>
              </a:rPr>
              <a:t>V praxi se často používá tzv. analýza SWOT (</a:t>
            </a:r>
            <a:r>
              <a:rPr lang="cs-CZ" sz="2400" b="1" dirty="0" err="1">
                <a:latin typeface="Calibri" pitchFamily="34" charset="0"/>
              </a:rPr>
              <a:t>strengths</a:t>
            </a:r>
            <a:r>
              <a:rPr lang="cs-CZ" sz="2400" b="1" dirty="0">
                <a:latin typeface="Calibri" pitchFamily="34" charset="0"/>
              </a:rPr>
              <a:t> – silné stránky, </a:t>
            </a:r>
            <a:r>
              <a:rPr lang="cs-CZ" sz="2400" b="1" dirty="0" err="1">
                <a:latin typeface="Calibri" pitchFamily="34" charset="0"/>
              </a:rPr>
              <a:t>weaknesses</a:t>
            </a:r>
            <a:r>
              <a:rPr lang="cs-CZ" sz="2400" b="1" dirty="0">
                <a:latin typeface="Calibri" pitchFamily="34" charset="0"/>
              </a:rPr>
              <a:t> – slabé stránky, </a:t>
            </a:r>
            <a:r>
              <a:rPr lang="cs-CZ" sz="2400" b="1" dirty="0" err="1">
                <a:latin typeface="Calibri" pitchFamily="34" charset="0"/>
              </a:rPr>
              <a:t>opportunities</a:t>
            </a:r>
            <a:r>
              <a:rPr lang="cs-CZ" sz="2400" b="1" dirty="0">
                <a:latin typeface="Calibri" pitchFamily="34" charset="0"/>
              </a:rPr>
              <a:t> – příležitosti, </a:t>
            </a:r>
            <a:r>
              <a:rPr lang="cs-CZ" sz="2400" b="1" dirty="0" err="1">
                <a:latin typeface="Calibri" pitchFamily="34" charset="0"/>
              </a:rPr>
              <a:t>threats</a:t>
            </a:r>
            <a:r>
              <a:rPr lang="cs-CZ" sz="2400" b="1" dirty="0">
                <a:latin typeface="Calibri" pitchFamily="34" charset="0"/>
              </a:rPr>
              <a:t> – ohrožení).</a:t>
            </a:r>
          </a:p>
          <a:p>
            <a:pPr marL="266700" indent="-266700">
              <a:buFontTx/>
              <a:buChar char="•"/>
              <a:tabLst>
                <a:tab pos="180975" algn="l"/>
              </a:tabLst>
            </a:pPr>
            <a:r>
              <a:rPr lang="cs-CZ" sz="2400" b="1" dirty="0">
                <a:latin typeface="Calibri" pitchFamily="34" charset="0"/>
              </a:rPr>
              <a:t>Analýza SWOT je jednoduše použitelný nástroj pro rychlé zpracování přehledu o strategické situaci podniku. Je východiskem pro formulaci strategie.</a:t>
            </a:r>
          </a:p>
          <a:p>
            <a:pPr marL="266700" indent="-266700">
              <a:buFontTx/>
              <a:buChar char="•"/>
              <a:tabLst>
                <a:tab pos="180975" algn="l"/>
              </a:tabLst>
            </a:pPr>
            <a:r>
              <a:rPr lang="cs-CZ" sz="2400" b="1" dirty="0">
                <a:latin typeface="Calibri" pitchFamily="34" charset="0"/>
              </a:rPr>
              <a:t>Tabulka analýzy SWOT zobrazuje v přehledné formě kromě interní situace podniku i položky pro identifikaci externích příležitostí a ohrožení.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36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02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1" name="Group 60"/>
          <p:cNvGrpSpPr>
            <a:grpSpLocks/>
          </p:cNvGrpSpPr>
          <p:nvPr/>
        </p:nvGrpSpPr>
        <p:grpSpPr bwMode="auto">
          <a:xfrm>
            <a:off x="1104901" y="1408114"/>
            <a:ext cx="8519492" cy="4973637"/>
            <a:chOff x="1069" y="1156"/>
            <a:chExt cx="3622" cy="3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5605" name="Rectangle 22"/>
            <p:cNvSpPr>
              <a:spLocks noChangeArrowheads="1"/>
            </p:cNvSpPr>
            <p:nvPr/>
          </p:nvSpPr>
          <p:spPr bwMode="auto">
            <a:xfrm>
              <a:off x="2880" y="2818"/>
              <a:ext cx="1811" cy="13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sz="1600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cs-CZ" dirty="0">
                  <a:latin typeface="Calibri" pitchFamily="34" charset="0"/>
                  <a:cs typeface="Times New Roman" pitchFamily="18" charset="0"/>
                </a:rPr>
                <a:t>zpomalení až zastavení růstu trhu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hospodářská recese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nepříznivé demografické změny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vstup nízkonákladových</a:t>
              </a:r>
            </a:p>
            <a:p>
              <a:pPr eaLnBrk="0" hangingPunct="0">
                <a:buSzPct val="50000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 zahraničních konkurentů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nepříznivý vývoj měnových kurzů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rostoucí vyjednávací síla dodavatelů</a:t>
              </a:r>
            </a:p>
            <a:p>
              <a:pPr eaLnBrk="0" hangingPunct="0">
                <a:buSzPct val="50000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 a zákazníků</a:t>
              </a:r>
              <a:endParaRPr lang="cs-CZ" dirty="0">
                <a:latin typeface="Calibri" pitchFamily="34" charset="0"/>
              </a:endParaRPr>
            </a:p>
          </p:txBody>
        </p:sp>
        <p:sp>
          <p:nvSpPr>
            <p:cNvPr id="25606" name="Rectangle 21"/>
            <p:cNvSpPr>
              <a:spLocks noChangeArrowheads="1"/>
            </p:cNvSpPr>
            <p:nvPr/>
          </p:nvSpPr>
          <p:spPr bwMode="auto">
            <a:xfrm>
              <a:off x="1069" y="2818"/>
              <a:ext cx="1811" cy="133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cs-CZ" dirty="0">
                  <a:latin typeface="Calibri" pitchFamily="34" charset="0"/>
                  <a:cs typeface="Times New Roman" pitchFamily="18" charset="0"/>
                </a:rPr>
                <a:t>zrušení obchodních překážek na</a:t>
              </a:r>
            </a:p>
            <a:p>
              <a:pPr>
                <a:buSzPct val="50000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 potenciálních zahraničních trzích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vznik nových skupin zákazníků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snížení překážek při vstupu do</a:t>
              </a:r>
            </a:p>
            <a:p>
              <a:pPr eaLnBrk="0" hangingPunct="0">
                <a:buSzPct val="50000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 nového odvětví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pokles intenzity rivality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vertikální integrace</a:t>
              </a:r>
              <a:endParaRPr lang="cs-CZ" dirty="0">
                <a:latin typeface="Calibri" pitchFamily="34" charset="0"/>
              </a:endParaRPr>
            </a:p>
          </p:txBody>
        </p:sp>
        <p:sp>
          <p:nvSpPr>
            <p:cNvPr id="48136" name="Rectangle 20"/>
            <p:cNvSpPr>
              <a:spLocks noChangeArrowheads="1"/>
            </p:cNvSpPr>
            <p:nvPr/>
          </p:nvSpPr>
          <p:spPr bwMode="auto">
            <a:xfrm>
              <a:off x="2880" y="2608"/>
              <a:ext cx="1811" cy="21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latin typeface="Calibri" pitchFamily="34" charset="0"/>
                  <a:cs typeface="Times New Roman" pitchFamily="18" charset="0"/>
                </a:rPr>
                <a:t>Potenciální externí ohrožení</a:t>
              </a:r>
              <a:endParaRPr lang="cs-CZ" sz="2000" b="1" dirty="0">
                <a:latin typeface="Calibri" pitchFamily="34" charset="0"/>
              </a:endParaRPr>
            </a:p>
          </p:txBody>
        </p:sp>
        <p:sp>
          <p:nvSpPr>
            <p:cNvPr id="48137" name="Rectangle 19"/>
            <p:cNvSpPr>
              <a:spLocks noChangeArrowheads="1"/>
            </p:cNvSpPr>
            <p:nvPr/>
          </p:nvSpPr>
          <p:spPr bwMode="auto">
            <a:xfrm>
              <a:off x="1069" y="2608"/>
              <a:ext cx="1811" cy="21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latin typeface="Calibri" pitchFamily="34" charset="0"/>
                  <a:cs typeface="Times New Roman" pitchFamily="18" charset="0"/>
                </a:rPr>
                <a:t>Potenciální externí příležitosti</a:t>
              </a:r>
              <a:endParaRPr lang="cs-CZ" sz="2000" b="1" dirty="0">
                <a:latin typeface="Calibri" pitchFamily="34" charset="0"/>
              </a:endParaRPr>
            </a:p>
          </p:txBody>
        </p:sp>
        <p:sp>
          <p:nvSpPr>
            <p:cNvPr id="25609" name="Rectangle 18"/>
            <p:cNvSpPr>
              <a:spLocks noChangeArrowheads="1"/>
            </p:cNvSpPr>
            <p:nvPr/>
          </p:nvSpPr>
          <p:spPr bwMode="auto">
            <a:xfrm>
              <a:off x="2880" y="1397"/>
              <a:ext cx="1811" cy="11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sz="1400" dirty="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cs-CZ" dirty="0">
                  <a:latin typeface="Calibri" pitchFamily="34" charset="0"/>
                  <a:cs typeface="Times New Roman" pitchFamily="18" charset="0"/>
                </a:rPr>
                <a:t>zastaralé výrobní zařízení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neucelená distribuční síť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nedostatek řídících talentů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podprůměrná ziskovost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neznámá výrobní značka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zaostávání ve výzkumu a vývoji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drahá pracovní síla</a:t>
              </a:r>
              <a:endParaRPr lang="cs-CZ" dirty="0">
                <a:latin typeface="Calibri" pitchFamily="34" charset="0"/>
              </a:endParaRPr>
            </a:p>
          </p:txBody>
        </p:sp>
        <p:sp>
          <p:nvSpPr>
            <p:cNvPr id="25610" name="Rectangle 17"/>
            <p:cNvSpPr>
              <a:spLocks noChangeArrowheads="1"/>
            </p:cNvSpPr>
            <p:nvPr/>
          </p:nvSpPr>
          <p:spPr bwMode="auto">
            <a:xfrm>
              <a:off x="1069" y="1401"/>
              <a:ext cx="1811" cy="11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cs-CZ" dirty="0">
                  <a:latin typeface="Calibri" pitchFamily="34" charset="0"/>
                  <a:cs typeface="Times New Roman" pitchFamily="18" charset="0"/>
                </a:rPr>
                <a:t>dostatek finančních zdrojů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vlastní technologie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přesvědčivá reklama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nízké náklady v podmínkách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 hromadné výroby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originální inovace</a:t>
              </a:r>
            </a:p>
            <a:p>
              <a:pPr eaLnBrk="0" hangingPunct="0">
                <a:buSzPct val="50000"/>
                <a:buFont typeface="Wingdings" pitchFamily="2" charset="2"/>
                <a:buChar char="§"/>
                <a:tabLst>
                  <a:tab pos="136525" algn="l"/>
                </a:tabLst>
                <a:defRPr/>
              </a:pPr>
              <a:r>
                <a:rPr lang="cs-CZ" dirty="0">
                  <a:latin typeface="Calibri" pitchFamily="34" charset="0"/>
                  <a:cs typeface="Times New Roman" pitchFamily="18" charset="0"/>
                </a:rPr>
                <a:t> zkušení a vzdělaní manažeř</a:t>
              </a:r>
              <a:r>
                <a:rPr lang="cs-CZ" dirty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48140" name="Rectangle 16"/>
            <p:cNvSpPr>
              <a:spLocks noChangeArrowheads="1"/>
            </p:cNvSpPr>
            <p:nvPr/>
          </p:nvSpPr>
          <p:spPr bwMode="auto">
            <a:xfrm>
              <a:off x="2880" y="1178"/>
              <a:ext cx="1811" cy="21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cs-CZ" sz="2000" b="1" dirty="0">
                  <a:latin typeface="Times New Roman" pitchFamily="18" charset="0"/>
                  <a:cs typeface="Times New Roman" pitchFamily="18" charset="0"/>
                </a:rPr>
                <a:t>Potenciální interní slabé stránky </a:t>
              </a:r>
              <a:endParaRPr lang="cs-CZ" sz="2000" b="1" dirty="0">
                <a:latin typeface="Times New Roman" pitchFamily="18" charset="0"/>
              </a:endParaRPr>
            </a:p>
          </p:txBody>
        </p:sp>
        <p:sp>
          <p:nvSpPr>
            <p:cNvPr id="48141" name="Rectangle 15"/>
            <p:cNvSpPr>
              <a:spLocks noChangeArrowheads="1"/>
            </p:cNvSpPr>
            <p:nvPr/>
          </p:nvSpPr>
          <p:spPr bwMode="auto">
            <a:xfrm>
              <a:off x="1069" y="1178"/>
              <a:ext cx="1811" cy="20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cs-CZ" sz="2000" b="1" dirty="0">
                  <a:latin typeface="Calibri" pitchFamily="34" charset="0"/>
                  <a:cs typeface="Times New Roman" pitchFamily="18" charset="0"/>
                </a:rPr>
                <a:t>Potenciální interní silné stránky</a:t>
              </a:r>
              <a:endParaRPr lang="cs-CZ" sz="2000" b="1" dirty="0">
                <a:latin typeface="Calibri" pitchFamily="34" charset="0"/>
              </a:endParaRPr>
            </a:p>
          </p:txBody>
        </p:sp>
        <p:sp>
          <p:nvSpPr>
            <p:cNvPr id="48142" name="Line 23"/>
            <p:cNvSpPr>
              <a:spLocks noChangeShapeType="1"/>
            </p:cNvSpPr>
            <p:nvPr/>
          </p:nvSpPr>
          <p:spPr bwMode="auto">
            <a:xfrm>
              <a:off x="1069" y="1156"/>
              <a:ext cx="3622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8143" name="Line 24"/>
            <p:cNvSpPr>
              <a:spLocks noChangeShapeType="1"/>
            </p:cNvSpPr>
            <p:nvPr/>
          </p:nvSpPr>
          <p:spPr bwMode="auto">
            <a:xfrm>
              <a:off x="1069" y="4156"/>
              <a:ext cx="3622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8144" name="Line 25"/>
            <p:cNvSpPr>
              <a:spLocks noChangeShapeType="1"/>
            </p:cNvSpPr>
            <p:nvPr/>
          </p:nvSpPr>
          <p:spPr bwMode="auto">
            <a:xfrm>
              <a:off x="1069" y="1156"/>
              <a:ext cx="0" cy="300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8145" name="Line 26"/>
            <p:cNvSpPr>
              <a:spLocks noChangeShapeType="1"/>
            </p:cNvSpPr>
            <p:nvPr/>
          </p:nvSpPr>
          <p:spPr bwMode="auto">
            <a:xfrm>
              <a:off x="4691" y="1156"/>
              <a:ext cx="0" cy="300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8146" name="Line 29"/>
            <p:cNvSpPr>
              <a:spLocks noChangeShapeType="1"/>
            </p:cNvSpPr>
            <p:nvPr/>
          </p:nvSpPr>
          <p:spPr bwMode="auto">
            <a:xfrm>
              <a:off x="1069" y="1389"/>
              <a:ext cx="3622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8147" name="Line 31"/>
            <p:cNvSpPr>
              <a:spLocks noChangeShapeType="1"/>
            </p:cNvSpPr>
            <p:nvPr/>
          </p:nvSpPr>
          <p:spPr bwMode="auto">
            <a:xfrm>
              <a:off x="2880" y="1156"/>
              <a:ext cx="0" cy="300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8148" name="Line 35"/>
            <p:cNvSpPr>
              <a:spLocks noChangeShapeType="1"/>
            </p:cNvSpPr>
            <p:nvPr/>
          </p:nvSpPr>
          <p:spPr bwMode="auto">
            <a:xfrm>
              <a:off x="1069" y="2608"/>
              <a:ext cx="3622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8149" name="Line 43"/>
            <p:cNvSpPr>
              <a:spLocks noChangeShapeType="1"/>
            </p:cNvSpPr>
            <p:nvPr/>
          </p:nvSpPr>
          <p:spPr bwMode="auto">
            <a:xfrm>
              <a:off x="1069" y="2818"/>
              <a:ext cx="3622" cy="0"/>
            </a:xfrm>
            <a:prstGeom prst="line">
              <a:avLst/>
            </a:prstGeom>
            <a:grp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1450976" y="171941"/>
            <a:ext cx="748823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Příklad analytických poznatků o strategické situaci podniku pro analýzu SWOT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42875-E0D2-408B-B969-AD82B93FD215}" type="slidenum">
              <a:rPr lang="cs-CZ" smtClean="0"/>
              <a:pPr>
                <a:defRPr/>
              </a:pPr>
              <a:t>37</a:t>
            </a:fld>
            <a:endParaRPr lang="cs-CZ" dirty="0"/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B0373455-9241-4849-98A9-B37F25FBFA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722438" y="323850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Bef>
                <a:spcPct val="30000"/>
              </a:spcBef>
            </a:pPr>
            <a:br>
              <a:rPr lang="cs-CZ" sz="3600" b="1" dirty="0">
                <a:solidFill>
                  <a:srgbClr val="008080"/>
                </a:solidFill>
              </a:rPr>
            </a:br>
            <a:r>
              <a:rPr lang="sk-SK" sz="3600" b="1" dirty="0">
                <a:solidFill>
                  <a:srgbClr val="008080"/>
                </a:solidFill>
              </a:rPr>
              <a:t>Analýza SWOT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257300"/>
            <a:ext cx="11315700" cy="53625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66700" indent="-266700">
              <a:tabLst>
                <a:tab pos="180975" algn="l"/>
              </a:tabLst>
              <a:defRPr/>
            </a:pPr>
            <a:r>
              <a:rPr lang="cs-CZ" sz="3200" b="1" dirty="0"/>
              <a:t>Sestavení výsledků analýzy – různé náročné a složité cesty.</a:t>
            </a:r>
          </a:p>
          <a:p>
            <a:pPr marL="266700" indent="-266700">
              <a:tabLst>
                <a:tab pos="180975" algn="l"/>
              </a:tabLst>
              <a:defRPr/>
            </a:pPr>
            <a:r>
              <a:rPr lang="cs-CZ" sz="3200" b="1" dirty="0"/>
              <a:t>Nejjednodušší je subjektivní odborný odhad jednotlivce.</a:t>
            </a:r>
          </a:p>
          <a:p>
            <a:pPr marL="266700" indent="-266700">
              <a:tabLst>
                <a:tab pos="180975" algn="l"/>
              </a:tabLst>
              <a:defRPr/>
            </a:pPr>
            <a:r>
              <a:rPr lang="cs-CZ" sz="3200" b="1" dirty="0"/>
              <a:t>Nejobjektivnější výsledky přináší činnost týmu analytiků, odborníků na různé oblasti podnikového řízení. </a:t>
            </a:r>
          </a:p>
          <a:p>
            <a:pPr marL="266700" indent="-266700">
              <a:tabLst>
                <a:tab pos="180975" algn="l"/>
              </a:tabLst>
              <a:defRPr/>
            </a:pPr>
            <a:r>
              <a:rPr lang="cs-CZ" sz="3200" b="1" dirty="0"/>
              <a:t>Doporučení – svěřit tuto analýzu konzultační firmě, neboť interní pracovníci mají sklon přeceňovat silné stránky a příležitosti a podceňovat či dokonce přehlížet slabé stránky a ohrožení.</a:t>
            </a:r>
          </a:p>
          <a:p>
            <a:pPr marL="266700" indent="-266700">
              <a:tabLst>
                <a:tab pos="180975" algn="l"/>
              </a:tabLst>
              <a:defRPr/>
            </a:pPr>
            <a:r>
              <a:rPr lang="cs-CZ" sz="3200" b="1" dirty="0"/>
              <a:t>Interní část analýzy SWOT by měla pokrýt všechny </a:t>
            </a:r>
            <a:r>
              <a:rPr lang="cs-CZ" sz="3200" b="1" i="1" dirty="0"/>
              <a:t>hlavní a podpůrné funkce podniku.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38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608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465263" y="765943"/>
            <a:ext cx="8259762" cy="7239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Bef>
                <a:spcPct val="30000"/>
              </a:spcBef>
            </a:pPr>
            <a:br>
              <a:rPr lang="cs-CZ" sz="3600" b="1" dirty="0">
                <a:solidFill>
                  <a:srgbClr val="008080"/>
                </a:solidFill>
              </a:rPr>
            </a:br>
            <a:r>
              <a:rPr lang="sk-SK" sz="3600" b="1" dirty="0">
                <a:solidFill>
                  <a:srgbClr val="008080"/>
                </a:solidFill>
              </a:rPr>
              <a:t>Analýza SWOT</a:t>
            </a:r>
            <a:br>
              <a:rPr lang="cs-CZ" sz="3200" dirty="0">
                <a:latin typeface="Calibri" pitchFamily="34" charset="0"/>
              </a:rPr>
            </a:br>
            <a:endParaRPr lang="cs-CZ"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1133" y="2105025"/>
            <a:ext cx="9620250" cy="34956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b="1" dirty="0">
                <a:latin typeface="Arial Narrow" pitchFamily="34" charset="0"/>
              </a:rPr>
              <a:t>Po sestavení SWOT analýzy by si měl stratég – analytik položit tyto otázky:</a:t>
            </a:r>
          </a:p>
          <a:p>
            <a:pPr marL="447675" lvl="2" indent="-361950">
              <a:defRPr/>
            </a:pPr>
            <a:r>
              <a:rPr lang="cs-CZ" b="1" dirty="0">
                <a:latin typeface="Arial Narrow" pitchFamily="34" charset="0"/>
              </a:rPr>
              <a:t>má podnik takové vnitřní přednosti, které se mohou stát základem strategie?</a:t>
            </a:r>
          </a:p>
          <a:p>
            <a:pPr marL="447675" lvl="2" indent="-361950">
              <a:defRPr/>
            </a:pPr>
            <a:r>
              <a:rPr lang="cs-CZ" b="1" dirty="0">
                <a:latin typeface="Arial Narrow" pitchFamily="34" charset="0"/>
              </a:rPr>
              <a:t>disponuje podnik výjimečnou schopností?</a:t>
            </a:r>
          </a:p>
          <a:p>
            <a:pPr marL="447675" lvl="2" indent="-361950">
              <a:defRPr/>
            </a:pPr>
            <a:r>
              <a:rPr lang="cs-CZ" b="1" dirty="0">
                <a:latin typeface="Arial Narrow" pitchFamily="34" charset="0"/>
              </a:rPr>
              <a:t>které slabé stránky jsou natolik výrazné, že podnik zraňují a znemožňují mu sledovat určitou strategií?</a:t>
            </a:r>
          </a:p>
          <a:p>
            <a:pPr marL="447675" lvl="2" indent="-361950">
              <a:defRPr/>
            </a:pPr>
            <a:r>
              <a:rPr lang="cs-CZ" b="1" dirty="0">
                <a:latin typeface="Arial Narrow" pitchFamily="34" charset="0"/>
              </a:rPr>
              <a:t>na zvrácení kterých slabých stránek se má podnik zaměřit?</a:t>
            </a:r>
          </a:p>
          <a:p>
            <a:pPr marL="447675" lvl="2" indent="-361950">
              <a:defRPr/>
            </a:pPr>
            <a:r>
              <a:rPr lang="cs-CZ" b="1" dirty="0">
                <a:latin typeface="Arial Narrow" pitchFamily="34" charset="0"/>
              </a:rPr>
              <a:t>pro které příležitosti má podnik schopnosti a zdroje, aby je sledoval?</a:t>
            </a:r>
          </a:p>
          <a:p>
            <a:pPr marL="447675" lvl="2" indent="-361950">
              <a:defRPr/>
            </a:pPr>
            <a:r>
              <a:rPr lang="cs-CZ" b="1" dirty="0">
                <a:latin typeface="Arial Narrow" pitchFamily="34" charset="0"/>
              </a:rPr>
              <a:t>jakých ohrožení by se měl podnik nejvíce obávat a jaká obranná strategická opatření by měl přijmout?</a:t>
            </a:r>
          </a:p>
          <a:p>
            <a:pPr marL="447675" lvl="2" indent="-361950">
              <a:defRPr/>
            </a:pPr>
            <a:r>
              <a:rPr lang="cs-CZ" b="1" dirty="0">
                <a:latin typeface="Arial Narrow" pitchFamily="34" charset="0"/>
              </a:rPr>
              <a:t>co může podnik dělat, aby zvrátil slabé stránky na silné stránky a ohrožení na příležitosti? </a:t>
            </a:r>
          </a:p>
          <a:p>
            <a:pPr marL="0" indent="0">
              <a:buNone/>
              <a:defRPr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96810-EC48-4F55-9766-2F806131DA4B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878C8D-55AB-48A3-B05C-F672548FA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0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1. Předmět zkoumání analýzy interního prostředí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8571" y="2088707"/>
            <a:ext cx="9446504" cy="45468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ct val="30000"/>
              </a:spcBef>
              <a:buNone/>
            </a:pPr>
            <a:r>
              <a:rPr lang="cs-CZ" sz="2400" b="1" dirty="0">
                <a:cs typeface="Arial" panose="020B0604020202020204" pitchFamily="34" charset="0"/>
              </a:rPr>
              <a:t>Interní analýza zkoumá, identifikuje a interpretuje vnitřní schopnosti podniku. Spolu s externí analýzou tvoří východisko pro formulaci strategie.</a:t>
            </a:r>
          </a:p>
          <a:p>
            <a:pPr marL="0" indent="0">
              <a:lnSpc>
                <a:spcPct val="80000"/>
              </a:lnSpc>
              <a:spcBef>
                <a:spcPct val="30000"/>
              </a:spcBef>
              <a:buNone/>
            </a:pPr>
            <a:r>
              <a:rPr lang="cs-CZ" sz="2400" b="1" dirty="0">
                <a:cs typeface="Arial" panose="020B0604020202020204" pitchFamily="34" charset="0"/>
              </a:rPr>
              <a:t>Elementární výsledky analýzy se označují jako</a:t>
            </a:r>
          </a:p>
          <a:p>
            <a:pPr marL="177800" lvl="2" indent="-177800">
              <a:lnSpc>
                <a:spcPct val="80000"/>
              </a:lnSpc>
              <a:spcBef>
                <a:spcPct val="30000"/>
              </a:spcBef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silné stránky (přednosti)</a:t>
            </a:r>
          </a:p>
          <a:p>
            <a:pPr marL="177800" lvl="2" indent="-177800">
              <a:lnSpc>
                <a:spcPct val="80000"/>
              </a:lnSpc>
              <a:spcBef>
                <a:spcPct val="30000"/>
              </a:spcBef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slabé stránky (nedostatky).</a:t>
            </a:r>
          </a:p>
          <a:p>
            <a:pPr marL="0" indent="0">
              <a:lnSpc>
                <a:spcPct val="80000"/>
              </a:lnSpc>
              <a:spcBef>
                <a:spcPct val="30000"/>
              </a:spcBef>
              <a:buNone/>
            </a:pPr>
            <a:r>
              <a:rPr lang="cs-CZ" sz="2400" b="1" i="1" dirty="0">
                <a:solidFill>
                  <a:schemeClr val="accent2"/>
                </a:solidFill>
                <a:cs typeface="Arial" panose="020B0604020202020204" pitchFamily="34" charset="0"/>
              </a:rPr>
              <a:t>Silná stránka</a:t>
            </a:r>
            <a:r>
              <a:rPr lang="cs-CZ" sz="2400" b="1" i="1" dirty="0">
                <a:cs typeface="Arial" panose="020B0604020202020204" pitchFamily="34" charset="0"/>
              </a:rPr>
              <a:t>:</a:t>
            </a:r>
            <a:r>
              <a:rPr lang="cs-CZ" sz="2400" b="1" dirty="0">
                <a:cs typeface="Arial" panose="020B0604020202020204" pitchFamily="34" charset="0"/>
              </a:rPr>
              <a:t> zručnost, schopnost, hodnotný zdroj, předpoklad, potenciál, aktivum.</a:t>
            </a:r>
          </a:p>
          <a:p>
            <a:pPr marL="0" indent="0">
              <a:lnSpc>
                <a:spcPct val="80000"/>
              </a:lnSpc>
              <a:spcBef>
                <a:spcPct val="30000"/>
              </a:spcBef>
              <a:buNone/>
            </a:pPr>
            <a:r>
              <a:rPr lang="cs-CZ" sz="2400" b="1" i="1" dirty="0">
                <a:solidFill>
                  <a:schemeClr val="accent2"/>
                </a:solidFill>
                <a:cs typeface="Arial" panose="020B0604020202020204" pitchFamily="34" charset="0"/>
              </a:rPr>
              <a:t>Slabá stránka</a:t>
            </a:r>
            <a:r>
              <a:rPr lang="cs-CZ" sz="2400" b="1" i="1" dirty="0">
                <a:cs typeface="Arial" panose="020B0604020202020204" pitchFamily="34" charset="0"/>
              </a:rPr>
              <a:t>:</a:t>
            </a:r>
            <a:r>
              <a:rPr lang="cs-CZ" sz="2400" b="1" dirty="0">
                <a:cs typeface="Arial" panose="020B0604020202020204" pitchFamily="34" charset="0"/>
              </a:rPr>
              <a:t> něco co podniku chybí anebo provádí slabě (ve srovnání s jinými) nebo nějaká podmínka, která ho uvádí do nevýhody.</a:t>
            </a:r>
          </a:p>
          <a:p>
            <a:pPr marL="0" indent="0">
              <a:lnSpc>
                <a:spcPct val="80000"/>
              </a:lnSpc>
              <a:spcBef>
                <a:spcPct val="30000"/>
              </a:spcBef>
              <a:buNone/>
            </a:pPr>
            <a:endParaRPr lang="cs-CZ" sz="2400" b="1" dirty="0"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spcBef>
                <a:spcPct val="30000"/>
              </a:spcBef>
              <a:buNone/>
            </a:pPr>
            <a:r>
              <a:rPr lang="cs-CZ" sz="2400" b="1" dirty="0">
                <a:cs typeface="Arial" panose="020B0604020202020204" pitchFamily="34" charset="0"/>
              </a:rPr>
              <a:t>Rozmanitost výsledků interní analýzy </a:t>
            </a:r>
            <a:r>
              <a:rPr lang="cs-CZ" sz="2400" b="1" dirty="0">
                <a:cs typeface="Arial" panose="020B0604020202020204" pitchFamily="34" charset="0"/>
                <a:sym typeface="Wingdings" pitchFamily="2" charset="2"/>
              </a:rPr>
              <a:t></a:t>
            </a:r>
            <a:r>
              <a:rPr lang="cs-CZ" sz="2400" b="1" dirty="0">
                <a:cs typeface="Arial" panose="020B0604020202020204" pitchFamily="34" charset="0"/>
              </a:rPr>
              <a:t> potřeba uspořádání a klasifikace.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1" y="576264"/>
            <a:ext cx="7561263" cy="5492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609600" indent="-609600"/>
            <a:r>
              <a:rPr lang="sk-SK" sz="3200" b="1" dirty="0">
                <a:solidFill>
                  <a:srgbClr val="008080"/>
                </a:solidFill>
                <a:latin typeface="Arial Narrow" pitchFamily="34" charset="0"/>
              </a:rPr>
              <a:t>Syntéza výsledků analýzy SWOT                                         </a:t>
            </a:r>
            <a:endParaRPr lang="cs-CZ" sz="3200" b="1" dirty="0">
              <a:solidFill>
                <a:srgbClr val="008080"/>
              </a:solidFill>
              <a:latin typeface="Arial Narrow" pitchFamily="34" charset="0"/>
            </a:endParaRPr>
          </a:p>
          <a:p>
            <a:pPr marL="609600" indent="-609600"/>
            <a:endParaRPr lang="cs-CZ" sz="3200" b="1" dirty="0">
              <a:solidFill>
                <a:srgbClr val="008080"/>
              </a:solidFill>
            </a:endParaRPr>
          </a:p>
          <a:p>
            <a:pPr marL="609600" indent="-609600">
              <a:buFontTx/>
              <a:buChar char="•"/>
            </a:pPr>
            <a:r>
              <a:rPr lang="cs-CZ" sz="3200" b="1" dirty="0">
                <a:solidFill>
                  <a:srgbClr val="008080"/>
                </a:solidFill>
                <a:latin typeface="Arial Narrow" pitchFamily="34" charset="0"/>
                <a:cs typeface="Times New Roman" pitchFamily="18" charset="0"/>
              </a:rPr>
              <a:t>Analýza SWOT s ohodnocenými položkami</a:t>
            </a:r>
            <a:endParaRPr lang="cs-CZ" sz="3200" b="1" dirty="0">
              <a:solidFill>
                <a:srgbClr val="008080"/>
              </a:solidFill>
              <a:latin typeface="Arial Narrow" pitchFamily="34" charset="0"/>
            </a:endParaRPr>
          </a:p>
        </p:txBody>
      </p:sp>
      <p:graphicFrame>
        <p:nvGraphicFramePr>
          <p:cNvPr id="5017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981848"/>
              </p:ext>
            </p:extLst>
          </p:nvPr>
        </p:nvGraphicFramePr>
        <p:xfrm>
          <a:off x="1724026" y="1652586"/>
          <a:ext cx="7561262" cy="462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kument" r:id="rId3" imgW="5853581" imgH="4763572" progId="Word.Document.8">
                  <p:embed/>
                </p:oleObj>
              </mc:Choice>
              <mc:Fallback>
                <p:oleObj name="Dokument" r:id="rId3" imgW="5853581" imgH="4763572" progId="Word.Document.8">
                  <p:embed/>
                  <p:pic>
                    <p:nvPicPr>
                      <p:cNvPr id="5017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6" y="1652586"/>
                        <a:ext cx="7561262" cy="46291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6E7C2-FDAD-4C73-9F5D-29502E5830D5}" type="slidenum">
              <a:rPr lang="cs-CZ" smtClean="0"/>
              <a:pPr>
                <a:defRPr/>
              </a:pPr>
              <a:t>40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E88737-F578-45EC-8E4D-C0358AAC65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2209800" y="609601"/>
            <a:ext cx="7772400" cy="5873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sk-SK" dirty="0"/>
              <a:t> </a:t>
            </a:r>
            <a:r>
              <a:rPr lang="sk-SK" sz="3600" b="1" dirty="0">
                <a:solidFill>
                  <a:srgbClr val="008080"/>
                </a:solidFill>
              </a:rPr>
              <a:t>Syntéza výsledků analýzy SWOT</a:t>
            </a:r>
            <a:endParaRPr lang="cs-CZ" sz="3600" b="1" dirty="0">
              <a:solidFill>
                <a:srgbClr val="008080"/>
              </a:solidFill>
            </a:endParaRPr>
          </a:p>
        </p:txBody>
      </p:sp>
      <p:sp>
        <p:nvSpPr>
          <p:cNvPr id="51203" name="TextovéPole 3"/>
          <p:cNvSpPr txBox="1">
            <a:spLocks noChangeArrowheads="1"/>
          </p:cNvSpPr>
          <p:nvPr/>
        </p:nvSpPr>
        <p:spPr bwMode="auto">
          <a:xfrm>
            <a:off x="2292350" y="1309688"/>
            <a:ext cx="3816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dirty="0"/>
              <a:t>Matice modelových situací</a:t>
            </a:r>
          </a:p>
        </p:txBody>
      </p:sp>
      <p:graphicFrame>
        <p:nvGraphicFramePr>
          <p:cNvPr id="51204" name="Zástupný symbol pro obsah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975915"/>
              </p:ext>
            </p:extLst>
          </p:nvPr>
        </p:nvGraphicFramePr>
        <p:xfrm>
          <a:off x="2217738" y="1885950"/>
          <a:ext cx="7764462" cy="3631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kument" r:id="rId3" imgW="5859340" imgH="2476842" progId="Word.Document.8">
                  <p:embed/>
                </p:oleObj>
              </mc:Choice>
              <mc:Fallback>
                <p:oleObj name="Dokument" r:id="rId3" imgW="5859340" imgH="2476842" progId="Word.Document.8">
                  <p:embed/>
                  <p:pic>
                    <p:nvPicPr>
                      <p:cNvPr id="51204" name="Zástupný symbol pro obsah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1885950"/>
                        <a:ext cx="7764462" cy="363128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923925" y="5584805"/>
            <a:ext cx="81376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cs-CZ" dirty="0"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cs-CZ" dirty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+mj-lt"/>
                <a:cs typeface="Times New Roman" pitchFamily="18" charset="0"/>
              </a:rPr>
              <a:t>Syntéza výsledků analýzy SWOT v čase – zohlednění změn, turbulencí a chaosu</a:t>
            </a:r>
            <a:endParaRPr lang="cs-CZ" sz="20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6B7B7-3D73-4071-B55C-98FFAB84DEB7}" type="slidenum">
              <a:rPr lang="cs-CZ" smtClean="0"/>
              <a:pPr>
                <a:defRPr/>
              </a:pPr>
              <a:t>41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3DFBB8E-720F-47F3-BAF6-F5191A500A5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90638" y="2031181"/>
            <a:ext cx="9610724" cy="301706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 algn="l">
              <a:buFontTx/>
              <a:buChar char="•"/>
            </a:pPr>
            <a:r>
              <a:rPr lang="cs-CZ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Agresivní pozice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atraktivní, relativně stabilní odvětví, ve kterém má podnik konkurenční výhodu a je schopen ji chránit (odpovídá ofenzivní strategii (SO) v matici syntézy SWOT).</a:t>
            </a:r>
          </a:p>
          <a:p>
            <a:pPr marL="609600" indent="-609600" algn="l">
              <a:buFontTx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buFontTx/>
              <a:buChar char="•"/>
            </a:pPr>
            <a:r>
              <a:rPr lang="cs-CZ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Konkurenční pozice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atraktivní, relativně nestabilní prostředí, ve kterém má podnik konkurenční výhodu. Finanční síla podniku je nízká (odpovídá strategii spojenectví (WO) v matici syntézy SWOT).</a:t>
            </a:r>
          </a:p>
          <a:p>
            <a:pPr marL="609600" indent="-609600" algn="l">
              <a:spcBef>
                <a:spcPct val="0"/>
              </a:spcBef>
              <a:buFont typeface="Wingdings" pitchFamily="2" charset="2"/>
              <a:buChar char="§"/>
            </a:pPr>
            <a:endParaRPr lang="cs-CZ" sz="2800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b="1" dirty="0">
              <a:latin typeface="Arial Narrow" pitchFamily="34" charset="0"/>
            </a:endParaRPr>
          </a:p>
        </p:txBody>
      </p:sp>
      <p:sp>
        <p:nvSpPr>
          <p:cNvPr id="83971" name="TextovéPole 2"/>
          <p:cNvSpPr txBox="1">
            <a:spLocks noChangeArrowheads="1"/>
          </p:cNvSpPr>
          <p:nvPr/>
        </p:nvSpPr>
        <p:spPr bwMode="auto">
          <a:xfrm>
            <a:off x="2782888" y="476250"/>
            <a:ext cx="6337300" cy="954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postavení podniku a varianty strategického chování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4E7AD-8CE3-4AA0-AC4D-C0C1E347F307}" type="slidenum">
              <a:rPr lang="cs-CZ" smtClean="0"/>
              <a:pPr>
                <a:defRPr/>
              </a:pPr>
              <a:t>42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9C1886C-4502-4264-89E2-8D0E276262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5686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1"/>
          <p:cNvSpPr>
            <a:spLocks noGrp="1"/>
          </p:cNvSpPr>
          <p:nvPr>
            <p:ph type="title"/>
          </p:nvPr>
        </p:nvSpPr>
        <p:spPr>
          <a:xfrm>
            <a:off x="2486025" y="390525"/>
            <a:ext cx="68580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sk-SK" dirty="0"/>
              <a:t> </a:t>
            </a:r>
            <a:r>
              <a:rPr lang="cs-CZ" sz="3600" b="1" dirty="0">
                <a:solidFill>
                  <a:srgbClr val="008080"/>
                </a:solidFill>
              </a:rPr>
              <a:t>Strategické postavení podniku a varianty strategického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8774" y="2114550"/>
            <a:ext cx="9077325" cy="374332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609600" indent="-609600">
              <a:defRPr/>
            </a:pPr>
            <a:r>
              <a:rPr lang="cs-CZ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Konzervativní pozice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>
                <a:cs typeface="Arial" panose="020B0604020202020204" pitchFamily="34" charset="0"/>
              </a:rPr>
              <a:t>– stabilní odvětví s nízkou mírou růstu a finančně stabilní podnik. Kritická je konkurenceschopnost výrobků (odpovídá defenzivní strategii (ST) v matici syntézy SWOT).</a:t>
            </a:r>
          </a:p>
          <a:p>
            <a:pPr marL="609600" indent="-609600">
              <a:defRPr/>
            </a:pPr>
            <a:endParaRPr lang="cs-CZ" sz="2400" dirty="0">
              <a:cs typeface="Arial" panose="020B0604020202020204" pitchFamily="34" charset="0"/>
            </a:endParaRPr>
          </a:p>
          <a:p>
            <a:pPr marL="609600" indent="-609600">
              <a:defRPr/>
            </a:pPr>
            <a:r>
              <a:rPr lang="cs-CZ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Defenzivní pozice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>
                <a:cs typeface="Arial" panose="020B0604020202020204" pitchFamily="34" charset="0"/>
              </a:rPr>
              <a:t>– neatraktivní odvětví, podniku chybí nejen konkurenceschopné výrobky, ale i finanční síla. Kritickým faktorem je konkurenceschopnost (odpovídá strategii úniku nebo likvidace (WT) v matici syntézy SWOT).</a:t>
            </a:r>
          </a:p>
          <a:p>
            <a:pPr eaLnBrk="1" hangingPunct="1">
              <a:defRPr/>
            </a:pP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A8B41-ABBF-4D96-A6AC-16CB6D84EAEA}" type="slidenum">
              <a:rPr lang="cs-CZ" smtClean="0"/>
              <a:pPr>
                <a:defRPr/>
              </a:pPr>
              <a:t>43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DB8D46-78A3-4136-8297-153D62E630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4029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>
          <a:xfrm>
            <a:off x="2857500" y="410368"/>
            <a:ext cx="64770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8. Analýza vnitřního prostředí firmy modelem (přístupem) metodou 7S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704850" y="2425700"/>
            <a:ext cx="10753725" cy="342265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/>
              <a:t>Koncept, resp. rámec či model "7 S", byl vyvinut poradenskou firmou Mc Kinsey &amp; Company pro potřeby komplexní analýzy managementu.</a:t>
            </a:r>
          </a:p>
          <a:p>
            <a:r>
              <a:rPr lang="cs-CZ" sz="2400" b="1" dirty="0"/>
              <a:t>Svým obsahem i metodologicky je model "7 S" důsledným systémovým analytickým přístupem, který vychází ze vzájemné podmíněnosti sedmi významných faktorů v manažerské činnosti. </a:t>
            </a:r>
          </a:p>
          <a:p>
            <a:r>
              <a:rPr lang="cs-CZ" sz="2400" b="1" dirty="0"/>
              <a:t>Mírou jejich kvality a harmonické integrace je podmíněna i úspěšnost řízení. </a:t>
            </a:r>
          </a:p>
          <a:p>
            <a:r>
              <a:rPr lang="cs-CZ" sz="2400" b="1" dirty="0"/>
              <a:t>Koncepce "7S" si klade za základní cíl soustředit a udržet pozornost vedoucích pracovníků na těch stránkách jejich činností, které pro ně mají zásadní význam.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74E1C-BFE3-4D57-94DD-12E41DFD51CA}" type="slidenum">
              <a:rPr lang="cs-CZ" smtClean="0"/>
              <a:pPr>
                <a:defRPr/>
              </a:pPr>
              <a:t>44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D9704B-A31C-4E47-9333-BA17C6613D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>
          <a:xfrm>
            <a:off x="4519612" y="596901"/>
            <a:ext cx="3152775" cy="9842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Model 7 S</a:t>
            </a:r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05" y="1919288"/>
            <a:ext cx="5462588" cy="4437062"/>
          </a:xfrm>
          <a:prstGeom prst="rect">
            <a:avLst/>
          </a:prstGeom>
          <a:noFill/>
          <a:ln w="57150">
            <a:solidFill>
              <a:srgbClr val="0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88CAA-238D-4152-8A94-889183C54A06}" type="slidenum">
              <a:rPr lang="cs-CZ" smtClean="0"/>
              <a:pPr>
                <a:defRPr/>
              </a:pPr>
              <a:t>45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1CB8690-06A5-4408-B99A-BCF802A499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1095375" y="1217997"/>
            <a:ext cx="5000625" cy="8350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Model 7 S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838200" y="2770572"/>
            <a:ext cx="9678408" cy="286822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Strategií </a:t>
            </a:r>
            <a:r>
              <a:rPr lang="cs-CZ" sz="4400" b="1" dirty="0"/>
              <a:t>se rozumí programové stanovisko vrcholového vedení firmy k jejímu dalšímu rozvoji </a:t>
            </a:r>
            <a:r>
              <a:rPr lang="cs-CZ" sz="4400" dirty="0"/>
              <a:t>(např. ve formě dokumentu). Zachycuje vymezení a uspořádání soustavy cílů rozvoje dané organizační jednotky (podniku, závodu, divize apod.) v prostoru a čase, volbu postupu jejich dosažení (včetně podmínek a předpokladů). </a:t>
            </a:r>
          </a:p>
          <a:p>
            <a:br>
              <a:rPr lang="cs-CZ" sz="4400" dirty="0"/>
            </a:br>
            <a:r>
              <a:rPr lang="cs-CZ" sz="4400" b="1" dirty="0">
                <a:solidFill>
                  <a:srgbClr val="FF0000"/>
                </a:solidFill>
              </a:rPr>
              <a:t>Strukturou</a:t>
            </a:r>
            <a:r>
              <a:rPr lang="cs-CZ" sz="4400" b="1" dirty="0"/>
              <a:t> je chápáno uspořádání organizačních částí ve sledovaném celku, jejich vzájemné vztahy a obsahová funkční náplň. </a:t>
            </a:r>
            <a:r>
              <a:rPr lang="cs-CZ" sz="4400" dirty="0"/>
              <a:t>Celkem organizačního systému může být firma, závod, provoz, ústav, odbor, oddělení, pracovní kolektiv apod. Vzájemné vertikální, horizontální a další informační vazby zároveň vyjadřují vztahy nadřízenosti, podřízenosti a spolupráce, kontrolní vazby, vazby sdílení informací atd.</a:t>
            </a:r>
            <a:br>
              <a:rPr lang="cs-CZ" sz="3400" dirty="0"/>
            </a:br>
            <a:br>
              <a:rPr lang="cs-CZ" sz="3400" dirty="0"/>
            </a:br>
            <a:br>
              <a:rPr lang="cs-CZ" sz="1400" dirty="0"/>
            </a:br>
            <a:br>
              <a:rPr lang="cs-CZ" sz="1400" dirty="0"/>
            </a:br>
            <a:endParaRPr lang="cs-CZ" sz="1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47ED7-C2F8-4A24-A0C1-33F9F123EFC5}" type="slidenum">
              <a:rPr lang="cs-CZ"/>
              <a:pPr>
                <a:defRPr/>
              </a:pPr>
              <a:t>46</a:t>
            </a:fld>
            <a:endParaRPr lang="cs-CZ" dirty="0"/>
          </a:p>
        </p:txBody>
      </p:sp>
      <p:pic>
        <p:nvPicPr>
          <p:cNvPr id="5427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725" y="235743"/>
            <a:ext cx="1951037" cy="1584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03DF623-5545-4671-8CE3-26F249B39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2933700" y="736216"/>
            <a:ext cx="4438650" cy="7937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Model 7 S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>
          <a:xfrm>
            <a:off x="942975" y="2054609"/>
            <a:ext cx="9115425" cy="36703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Spolupracovníky</a:t>
            </a:r>
            <a:r>
              <a:rPr lang="cs-CZ" sz="2400" b="1" dirty="0"/>
              <a:t> </a:t>
            </a:r>
            <a:r>
              <a:rPr lang="cs-CZ" sz="2400" dirty="0"/>
              <a:t>jsou lidé, kteří se svojí analytickou, rozhodovací či implementační činností podílejí na realizaci manažerské práce. Plní tak svá funkční poslání v celkové činnosti firmy a vytvářejí dílčí kolektivy se svými mezilidskými vztahy.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Systémy</a:t>
            </a:r>
            <a:r>
              <a:rPr lang="cs-CZ" sz="2400" b="1" dirty="0"/>
              <a:t> </a:t>
            </a:r>
            <a:r>
              <a:rPr lang="cs-CZ" sz="2400" dirty="0"/>
              <a:t>řízení zahrnují postupy, metody, techniky a technologie manažerské práce. Usnadňují zhodnocení znalostí, zkušeností, dovedností a užitečných návyků lidí pro plnění jejich funkčního poslání v činnosti firmy. Jsou především založeny na vhodném zvládnutí informačních procesů moderními prostředky výpočetní, organizační a komunikační techniky.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7CA01-1853-4141-B662-56226399FA69}" type="slidenum">
              <a:rPr lang="cs-CZ" smtClean="0"/>
              <a:pPr>
                <a:defRPr/>
              </a:pPr>
              <a:t>47</a:t>
            </a:fld>
            <a:endParaRPr lang="cs-CZ" dirty="0"/>
          </a:p>
        </p:txBody>
      </p:sp>
      <p:pic>
        <p:nvPicPr>
          <p:cNvPr id="553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115888"/>
            <a:ext cx="2038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CF5BCBA-9E8C-4790-BA6E-B58D1D0C40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2686050" y="523875"/>
            <a:ext cx="3190875" cy="8413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Model 7 S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>
          <a:xfrm>
            <a:off x="619125" y="2663825"/>
            <a:ext cx="9153525" cy="40259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Sdílené hodnoty </a:t>
            </a:r>
            <a:r>
              <a:rPr lang="cs-CZ" sz="2400" dirty="0"/>
              <a:t>dávají základní orientaci pro sociální, hospodářské, kulturní poslání činnosti kolektivů firmy (popř. </a:t>
            </a:r>
            <a:r>
              <a:rPr lang="cs-CZ" sz="2400" dirty="0">
                <a:solidFill>
                  <a:srgbClr val="FF0000"/>
                </a:solidFill>
              </a:rPr>
              <a:t>dílčích organizačních částí). Spoluvytvářejí motivační prostředí.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Styl manažerské práce</a:t>
            </a:r>
            <a:r>
              <a:rPr lang="cs-CZ" sz="2400" dirty="0"/>
              <a:t> je typický způsob jednání vedoucích pracovníků vůči jimi vedeným kolektivům i ostatním partnerům. Nemyslí se uniformita jednání, ale především jeho adaptace na příjemce, a to s cílem získat potřebnou odezvu v jejich chování (motivace, pozitivní přístup apod.).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Schopnosti</a:t>
            </a:r>
            <a:r>
              <a:rPr lang="cs-CZ" sz="2400" b="1" dirty="0"/>
              <a:t> </a:t>
            </a:r>
            <a:r>
              <a:rPr lang="cs-CZ" sz="2400" dirty="0"/>
              <a:t>jsou zde "zkratkou" pro soubor znalostí, schopností, dovedností a návyků, které představují profesní a kvalifikační bohatství podnikových kolektivů, a tím i zázemí pro úspěšnou práci.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7CA01-1853-4141-B662-56226399FA69}" type="slidenum">
              <a:rPr lang="cs-CZ" smtClean="0"/>
              <a:pPr>
                <a:defRPr/>
              </a:pPr>
              <a:t>48</a:t>
            </a:fld>
            <a:endParaRPr lang="cs-CZ" dirty="0"/>
          </a:p>
        </p:txBody>
      </p:sp>
      <p:pic>
        <p:nvPicPr>
          <p:cNvPr id="553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168275"/>
            <a:ext cx="2038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B179728-A168-45CE-BAF2-675477AA39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>
          <a:xfrm>
            <a:off x="2266950" y="517525"/>
            <a:ext cx="4810125" cy="8350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9. Analýzy portfolia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>
          <a:xfrm>
            <a:off x="838200" y="2190750"/>
            <a:ext cx="10515600" cy="34036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/>
              <a:t>Pojem portfolio znamená souhrn objektů určitého druhu.</a:t>
            </a:r>
          </a:p>
          <a:p>
            <a:r>
              <a:rPr lang="cs-CZ" sz="2400" b="1" dirty="0"/>
              <a:t>Portfoliové analýzy jsou určeny pro podniky, které mají portfolio (více) aktivit.</a:t>
            </a:r>
          </a:p>
          <a:p>
            <a:r>
              <a:rPr lang="cs-CZ" sz="2400" b="1" dirty="0"/>
              <a:t>Jejich cílem je podpořit rozhodování podnikového managementu z hlediska investování do jednotlivých aktivit o tom, které aktivity podpořit, které ponechat na stejné úrovni a které oslabit nebo dokonce zrušit.</a:t>
            </a:r>
          </a:p>
          <a:p>
            <a:r>
              <a:rPr lang="cs-CZ" sz="2400" b="1" dirty="0"/>
              <a:t>Portfoliové analýzy jsou založeny na matici, ve které se jednotlivé aktivity podniku hodnotí ze dvou základních hledisek, které jsou na horizontální a vertikální ose.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65DD9-131B-4DFA-B247-519061176D06}" type="slidenum">
              <a:rPr lang="cs-CZ" smtClean="0"/>
              <a:pPr>
                <a:defRPr/>
              </a:pPr>
              <a:t>49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F721426-C475-406C-BE70-BAE697803B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sz="3200" b="1" dirty="0" err="1">
                <a:solidFill>
                  <a:srgbClr val="008080"/>
                </a:solidFill>
                <a:cs typeface="Arial" panose="020B0604020202020204" pitchFamily="34" charset="0"/>
              </a:rPr>
              <a:t>Klasifikace</a:t>
            </a:r>
            <a:r>
              <a:rPr lang="sk-SK" sz="32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sk-SK" sz="3200" b="1" dirty="0" err="1">
                <a:solidFill>
                  <a:srgbClr val="008080"/>
                </a:solidFill>
                <a:cs typeface="Arial" panose="020B0604020202020204" pitchFamily="34" charset="0"/>
              </a:rPr>
              <a:t>prvků</a:t>
            </a:r>
            <a:r>
              <a:rPr lang="sk-SK" sz="32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sk-SK" sz="3200" b="1" dirty="0" err="1">
                <a:solidFill>
                  <a:srgbClr val="008080"/>
                </a:solidFill>
                <a:cs typeface="Arial" panose="020B0604020202020204" pitchFamily="34" charset="0"/>
              </a:rPr>
              <a:t>interního</a:t>
            </a:r>
            <a:r>
              <a:rPr lang="sk-SK" sz="32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sk-SK" sz="3200" b="1" dirty="0" err="1">
                <a:solidFill>
                  <a:srgbClr val="008080"/>
                </a:solidFill>
                <a:cs typeface="Arial" panose="020B0604020202020204" pitchFamily="34" charset="0"/>
              </a:rPr>
              <a:t>prostředí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b="1" dirty="0">
                <a:cs typeface="Arial" panose="020B0604020202020204" pitchFamily="34" charset="0"/>
              </a:rPr>
              <a:t>Unikátní schopnosti vznikají ze dvou doplňujících se pramenů:</a:t>
            </a:r>
          </a:p>
          <a:p>
            <a:pPr marL="355600" lvl="2" indent="-266700">
              <a:lnSpc>
                <a:spcPct val="80000"/>
              </a:lnSpc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podnikatelských zdrojů</a:t>
            </a:r>
          </a:p>
          <a:p>
            <a:pPr marL="355600" lvl="2" indent="-266700">
              <a:lnSpc>
                <a:spcPct val="80000"/>
              </a:lnSpc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podnikových kompetencí.</a:t>
            </a:r>
          </a:p>
          <a:p>
            <a:pPr marL="355600" lvl="2" indent="-266700">
              <a:lnSpc>
                <a:spcPct val="80000"/>
              </a:lnSpc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i="1" dirty="0">
                <a:solidFill>
                  <a:srgbClr val="0000CC"/>
                </a:solidFill>
                <a:cs typeface="Arial" panose="020B0604020202020204" pitchFamily="34" charset="0"/>
              </a:rPr>
              <a:t>Zdroje </a:t>
            </a:r>
            <a:r>
              <a:rPr lang="cs-CZ" sz="2400" i="1" dirty="0">
                <a:cs typeface="Arial" panose="020B0604020202020204" pitchFamily="34" charset="0"/>
              </a:rPr>
              <a:t>–</a:t>
            </a:r>
            <a:r>
              <a:rPr lang="cs-CZ" sz="2400" dirty="0">
                <a:cs typeface="Arial" panose="020B0604020202020204" pitchFamily="34" charset="0"/>
              </a:rPr>
              <a:t> </a:t>
            </a:r>
            <a:r>
              <a:rPr lang="cs-CZ" sz="2400" b="1" dirty="0">
                <a:cs typeface="Arial" panose="020B0604020202020204" pitchFamily="34" charset="0"/>
              </a:rPr>
              <a:t>finanční, hmotná, lidská, technologická, informační a jiná aktiva podniku – se člení na 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hmotné (pozemky, budovy, zařízení)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nehmotné ( značka, know-how, pověst atd.).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400" dirty="0">
                <a:solidFill>
                  <a:srgbClr val="0000CC"/>
                </a:solidFill>
                <a:cs typeface="Arial" panose="020B0604020202020204" pitchFamily="34" charset="0"/>
              </a:rPr>
              <a:t>Unikátní schopnosti (kompetence) </a:t>
            </a:r>
            <a:r>
              <a:rPr lang="cs-CZ" sz="2400" b="1" dirty="0">
                <a:cs typeface="Arial" panose="020B0604020202020204" pitchFamily="34" charset="0"/>
              </a:rPr>
              <a:t>se odvíjí od </a:t>
            </a:r>
            <a:r>
              <a:rPr lang="cs-CZ" sz="2400" b="1" i="1" dirty="0">
                <a:cs typeface="Arial" panose="020B0604020202020204" pitchFamily="34" charset="0"/>
              </a:rPr>
              <a:t>unikátních zdrojů,</a:t>
            </a:r>
            <a:r>
              <a:rPr lang="cs-CZ" sz="2400" b="1" dirty="0">
                <a:cs typeface="Arial" panose="020B0604020202020204" pitchFamily="34" charset="0"/>
              </a:rPr>
              <a:t> tj. takových, které nevlastní žádný jiný podnik.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020DC-5CB3-4DE1-946D-70309EBD3D1C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408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23875" y="1753804"/>
            <a:ext cx="9767888" cy="45370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61950" indent="-361950" algn="l">
              <a:buFontTx/>
              <a:buChar char="•"/>
            </a:pPr>
            <a:r>
              <a:rPr lang="cs-CZ" b="1" dirty="0">
                <a:latin typeface="Calibri" pitchFamily="34" charset="0"/>
              </a:rPr>
              <a:t>Většina podniků se skládá z </a:t>
            </a:r>
            <a:r>
              <a:rPr lang="cs-CZ" b="1" i="1" dirty="0">
                <a:latin typeface="Calibri" pitchFamily="34" charset="0"/>
              </a:rPr>
              <a:t>několika strategických podnikatelských jednotek.</a:t>
            </a:r>
          </a:p>
          <a:p>
            <a:pPr marL="361950" indent="-361950" algn="l">
              <a:buFontTx/>
              <a:buChar char="•"/>
            </a:pPr>
            <a:r>
              <a:rPr lang="cs-CZ" b="1" dirty="0">
                <a:latin typeface="Calibri" pitchFamily="34" charset="0"/>
              </a:rPr>
              <a:t>Strategická způsobilost podniku je potom do značné míry determinována vyvážeností portfolia strategických podnikatelských jednotek.</a:t>
            </a:r>
          </a:p>
          <a:p>
            <a:pPr marL="361950" indent="-361950" algn="l">
              <a:buFontTx/>
              <a:buChar char="•"/>
            </a:pPr>
            <a:r>
              <a:rPr lang="cs-CZ" b="1" dirty="0">
                <a:latin typeface="Calibri" pitchFamily="34" charset="0"/>
              </a:rPr>
              <a:t>Cílem </a:t>
            </a:r>
            <a:r>
              <a:rPr lang="cs-CZ" b="1" i="1" dirty="0">
                <a:latin typeface="Calibri" pitchFamily="34" charset="0"/>
              </a:rPr>
              <a:t>analýzy portfolia</a:t>
            </a:r>
            <a:r>
              <a:rPr lang="cs-CZ" b="1" dirty="0">
                <a:latin typeface="Calibri" pitchFamily="34" charset="0"/>
              </a:rPr>
              <a:t> je usměrňovat zdroje do takových strategických jednotek, kde se očekává příznivý vývoj trhu a kde může podnik využít relativní konkurenční výhody.</a:t>
            </a:r>
          </a:p>
          <a:p>
            <a:pPr marL="361950" indent="-361950" algn="l">
              <a:buFontTx/>
              <a:buChar char="•"/>
            </a:pPr>
            <a:r>
              <a:rPr lang="cs-CZ" b="1" dirty="0">
                <a:latin typeface="Calibri" pitchFamily="34" charset="0"/>
              </a:rPr>
              <a:t>K analýze vyváženosti portfolia se používají různé druhy matic. </a:t>
            </a:r>
          </a:p>
          <a:p>
            <a:pPr marL="361950" indent="-361950" algn="l">
              <a:buFontTx/>
              <a:buChar char="•"/>
            </a:pPr>
            <a:r>
              <a:rPr lang="cs-CZ" b="1" dirty="0">
                <a:latin typeface="Calibri" pitchFamily="34" charset="0"/>
              </a:rPr>
              <a:t>V literatuře jsou nejčastěji uváděny:</a:t>
            </a:r>
          </a:p>
          <a:p>
            <a:pPr marL="714375" lvl="2" indent="-352425" algn="l">
              <a:buFont typeface="Wingdings" pitchFamily="2" charset="2"/>
              <a:buChar char="Ø"/>
            </a:pPr>
            <a:r>
              <a:rPr lang="cs-CZ" sz="2400" b="1" dirty="0">
                <a:solidFill>
                  <a:srgbClr val="0000CC"/>
                </a:solidFill>
                <a:latin typeface="Calibri" pitchFamily="34" charset="0"/>
              </a:rPr>
              <a:t>matice BCG (růst trhu – relativní tržní podíl)</a:t>
            </a:r>
          </a:p>
          <a:p>
            <a:pPr marL="714375" lvl="2" indent="-352425" algn="l">
              <a:buFont typeface="Wingdings" pitchFamily="2" charset="2"/>
              <a:buChar char="Ø"/>
            </a:pPr>
            <a:r>
              <a:rPr lang="cs-CZ" sz="2400" b="1" dirty="0">
                <a:solidFill>
                  <a:srgbClr val="0000CC"/>
                </a:solidFill>
                <a:latin typeface="Calibri" pitchFamily="34" charset="0"/>
              </a:rPr>
              <a:t>matice GEC (atraktivita trhu – síla podniku/konkurenční pozice</a:t>
            </a:r>
          </a:p>
        </p:txBody>
      </p:sp>
      <p:sp>
        <p:nvSpPr>
          <p:cNvPr id="58371" name="TextovéPole 1"/>
          <p:cNvSpPr txBox="1">
            <a:spLocks noChangeArrowheads="1"/>
          </p:cNvSpPr>
          <p:nvPr/>
        </p:nvSpPr>
        <p:spPr bwMode="auto">
          <a:xfrm>
            <a:off x="1973263" y="825064"/>
            <a:ext cx="6732587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Portfolio analýza</a:t>
            </a:r>
            <a:r>
              <a:rPr lang="sk-SK" sz="3200" dirty="0">
                <a:latin typeface="Calibri" pitchFamily="34" charset="0"/>
              </a:rPr>
              <a:t>                                         </a:t>
            </a:r>
            <a:endParaRPr lang="cs-CZ" sz="3200" dirty="0">
              <a:latin typeface="Calibri" pitchFamily="34" charset="0"/>
            </a:endParaRPr>
          </a:p>
        </p:txBody>
      </p:sp>
      <p:sp>
        <p:nvSpPr>
          <p:cNvPr id="58372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70DA815C-8B69-4635-B76B-D775E3CC19A3}" type="slidenum">
              <a:rPr lang="cs-CZ" sz="1400" b="0">
                <a:latin typeface="Calibri" pitchFamily="34" charset="0"/>
              </a:rPr>
              <a:pPr eaLnBrk="1" hangingPunct="1"/>
              <a:t>50</a:t>
            </a:fld>
            <a:endParaRPr lang="cs-CZ" sz="1400" b="0" dirty="0">
              <a:latin typeface="Calibri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335526-1224-4ED7-A3F7-8F36D1B454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164" y="1623615"/>
            <a:ext cx="8820150" cy="439261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endParaRPr lang="cs-CZ" sz="2000" b="1" dirty="0"/>
          </a:p>
          <a:p>
            <a:pPr marL="609600" indent="-609600" algn="l">
              <a:buFontTx/>
              <a:buChar char="•"/>
            </a:pPr>
            <a:r>
              <a:rPr lang="cs-CZ" b="1" i="1" dirty="0">
                <a:latin typeface="Calibri" pitchFamily="34" charset="0"/>
              </a:rPr>
              <a:t>Matici BCG</a:t>
            </a:r>
            <a:r>
              <a:rPr lang="cs-CZ" b="1" dirty="0">
                <a:latin typeface="Calibri" pitchFamily="34" charset="0"/>
              </a:rPr>
              <a:t> vyvinul přední poradenský podnik Boston Consulting Group v roce 1973.</a:t>
            </a:r>
          </a:p>
        </p:txBody>
      </p:sp>
      <p:grpSp>
        <p:nvGrpSpPr>
          <p:cNvPr id="59395" name="Group 26"/>
          <p:cNvGrpSpPr>
            <a:grpSpLocks/>
          </p:cNvGrpSpPr>
          <p:nvPr/>
        </p:nvGrpSpPr>
        <p:grpSpPr bwMode="auto">
          <a:xfrm>
            <a:off x="2690813" y="2997201"/>
            <a:ext cx="5060950" cy="2957513"/>
            <a:chOff x="735" y="1888"/>
            <a:chExt cx="3188" cy="1863"/>
          </a:xfrm>
        </p:grpSpPr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1503" y="1888"/>
              <a:ext cx="2420" cy="1382"/>
              <a:chOff x="4032" y="10264"/>
              <a:chExt cx="6048" cy="3456"/>
            </a:xfrm>
          </p:grpSpPr>
          <p:sp>
            <p:nvSpPr>
              <p:cNvPr id="59401" name="Text Box 7"/>
              <p:cNvSpPr txBox="1">
                <a:spLocks noChangeArrowheads="1"/>
              </p:cNvSpPr>
              <p:nvPr/>
            </p:nvSpPr>
            <p:spPr bwMode="auto">
              <a:xfrm>
                <a:off x="4032" y="10264"/>
                <a:ext cx="3024" cy="17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600" b="0" dirty="0"/>
                  <a:t>Hvězdy (*)</a:t>
                </a:r>
                <a:endParaRPr lang="cs-CZ" dirty="0"/>
              </a:p>
            </p:txBody>
          </p:sp>
          <p:sp>
            <p:nvSpPr>
              <p:cNvPr id="59402" name="Text Box 8"/>
              <p:cNvSpPr txBox="1">
                <a:spLocks noChangeArrowheads="1"/>
              </p:cNvSpPr>
              <p:nvPr/>
            </p:nvSpPr>
            <p:spPr bwMode="auto">
              <a:xfrm>
                <a:off x="7056" y="10264"/>
                <a:ext cx="3024" cy="17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600" b="0" dirty="0"/>
                  <a:t>Otazníky (?)</a:t>
                </a:r>
                <a:endParaRPr lang="cs-CZ" dirty="0"/>
              </a:p>
            </p:txBody>
          </p:sp>
          <p:sp>
            <p:nvSpPr>
              <p:cNvPr id="59403" name="Text Box 9"/>
              <p:cNvSpPr txBox="1">
                <a:spLocks noChangeArrowheads="1"/>
              </p:cNvSpPr>
              <p:nvPr/>
            </p:nvSpPr>
            <p:spPr bwMode="auto">
              <a:xfrm>
                <a:off x="4032" y="11992"/>
                <a:ext cx="3024" cy="17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600" b="0" dirty="0"/>
                  <a:t>Dojné krávy ($)</a:t>
                </a:r>
                <a:endParaRPr lang="cs-CZ" dirty="0"/>
              </a:p>
            </p:txBody>
          </p:sp>
          <p:sp>
            <p:nvSpPr>
              <p:cNvPr id="59404" name="Text Box 10"/>
              <p:cNvSpPr txBox="1">
                <a:spLocks noChangeArrowheads="1"/>
              </p:cNvSpPr>
              <p:nvPr/>
            </p:nvSpPr>
            <p:spPr bwMode="auto">
              <a:xfrm>
                <a:off x="7056" y="11992"/>
                <a:ext cx="3024" cy="17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600" b="0" dirty="0"/>
                  <a:t>Psi (x)</a:t>
                </a:r>
                <a:endParaRPr lang="cs-CZ" dirty="0"/>
              </a:p>
            </p:txBody>
          </p:sp>
          <p:sp>
            <p:nvSpPr>
              <p:cNvPr id="59405" name="Oval 11"/>
              <p:cNvSpPr>
                <a:spLocks noChangeArrowheads="1"/>
              </p:cNvSpPr>
              <p:nvPr/>
            </p:nvSpPr>
            <p:spPr bwMode="auto">
              <a:xfrm>
                <a:off x="5328" y="11128"/>
                <a:ext cx="720" cy="7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06" name="Oval 12"/>
              <p:cNvSpPr>
                <a:spLocks noChangeArrowheads="1"/>
              </p:cNvSpPr>
              <p:nvPr/>
            </p:nvSpPr>
            <p:spPr bwMode="auto">
              <a:xfrm>
                <a:off x="6480" y="1084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07" name="Oval 13"/>
              <p:cNvSpPr>
                <a:spLocks noChangeArrowheads="1"/>
              </p:cNvSpPr>
              <p:nvPr/>
            </p:nvSpPr>
            <p:spPr bwMode="auto">
              <a:xfrm>
                <a:off x="4320" y="10984"/>
                <a:ext cx="432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08" name="Oval 14"/>
              <p:cNvSpPr>
                <a:spLocks noChangeArrowheads="1"/>
              </p:cNvSpPr>
              <p:nvPr/>
            </p:nvSpPr>
            <p:spPr bwMode="auto">
              <a:xfrm>
                <a:off x="7344" y="11416"/>
                <a:ext cx="432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09" name="Oval 15"/>
              <p:cNvSpPr>
                <a:spLocks noChangeArrowheads="1"/>
              </p:cNvSpPr>
              <p:nvPr/>
            </p:nvSpPr>
            <p:spPr bwMode="auto">
              <a:xfrm>
                <a:off x="8208" y="10840"/>
                <a:ext cx="432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10" name="Oval 16"/>
              <p:cNvSpPr>
                <a:spLocks noChangeArrowheads="1"/>
              </p:cNvSpPr>
              <p:nvPr/>
            </p:nvSpPr>
            <p:spPr bwMode="auto">
              <a:xfrm>
                <a:off x="9360" y="11416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11" name="Oval 17"/>
              <p:cNvSpPr>
                <a:spLocks noChangeArrowheads="1"/>
              </p:cNvSpPr>
              <p:nvPr/>
            </p:nvSpPr>
            <p:spPr bwMode="auto">
              <a:xfrm>
                <a:off x="4320" y="12712"/>
                <a:ext cx="864" cy="8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12" name="Oval 18"/>
              <p:cNvSpPr>
                <a:spLocks noChangeArrowheads="1"/>
              </p:cNvSpPr>
              <p:nvPr/>
            </p:nvSpPr>
            <p:spPr bwMode="auto">
              <a:xfrm>
                <a:off x="6048" y="12856"/>
                <a:ext cx="720" cy="7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13" name="Oval 19"/>
              <p:cNvSpPr>
                <a:spLocks noChangeArrowheads="1"/>
              </p:cNvSpPr>
              <p:nvPr/>
            </p:nvSpPr>
            <p:spPr bwMode="auto">
              <a:xfrm>
                <a:off x="8064" y="12568"/>
                <a:ext cx="1008" cy="10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14" name="Oval 20"/>
              <p:cNvSpPr>
                <a:spLocks noChangeArrowheads="1"/>
              </p:cNvSpPr>
              <p:nvPr/>
            </p:nvSpPr>
            <p:spPr bwMode="auto">
              <a:xfrm>
                <a:off x="7344" y="12568"/>
                <a:ext cx="432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59415" name="Oval 21"/>
              <p:cNvSpPr>
                <a:spLocks noChangeArrowheads="1"/>
              </p:cNvSpPr>
              <p:nvPr/>
            </p:nvSpPr>
            <p:spPr bwMode="auto">
              <a:xfrm>
                <a:off x="9504" y="1328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dirty="0"/>
              </a:p>
            </p:txBody>
          </p:sp>
        </p:grpSp>
        <p:sp>
          <p:nvSpPr>
            <p:cNvPr id="59399" name="Text Box 23"/>
            <p:cNvSpPr txBox="1">
              <a:spLocks noChangeArrowheads="1"/>
            </p:cNvSpPr>
            <p:nvPr/>
          </p:nvSpPr>
          <p:spPr bwMode="auto">
            <a:xfrm>
              <a:off x="735" y="1933"/>
              <a:ext cx="771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endParaRPr lang="cs-CZ" sz="1600" b="0" dirty="0"/>
            </a:p>
            <a:p>
              <a:pPr algn="r" eaLnBrk="1" hangingPunct="1"/>
              <a:r>
                <a:rPr lang="cs-CZ" sz="1600" b="0" dirty="0"/>
                <a:t>Vysoká</a:t>
              </a:r>
            </a:p>
            <a:p>
              <a:pPr algn="r" eaLnBrk="1" hangingPunct="1"/>
              <a:endParaRPr lang="cs-CZ" sz="1600" b="0" dirty="0"/>
            </a:p>
            <a:p>
              <a:pPr eaLnBrk="1" hangingPunct="1"/>
              <a:r>
                <a:rPr lang="cs-CZ" sz="1600" i="1" dirty="0">
                  <a:solidFill>
                    <a:srgbClr val="FF0000"/>
                  </a:solidFill>
                </a:rPr>
                <a:t>Míra růstu odvětví</a:t>
              </a:r>
            </a:p>
            <a:p>
              <a:pPr algn="r" eaLnBrk="1" hangingPunct="1"/>
              <a:endParaRPr lang="cs-CZ" sz="1600" b="0" dirty="0"/>
            </a:p>
            <a:p>
              <a:pPr algn="r" eaLnBrk="1" hangingPunct="1"/>
              <a:r>
                <a:rPr lang="cs-CZ" sz="1600" b="0" dirty="0"/>
                <a:t>Nízká </a:t>
              </a:r>
            </a:p>
          </p:txBody>
        </p:sp>
        <p:sp>
          <p:nvSpPr>
            <p:cNvPr id="59400" name="Text Box 24"/>
            <p:cNvSpPr txBox="1">
              <a:spLocks noChangeArrowheads="1"/>
            </p:cNvSpPr>
            <p:nvPr/>
          </p:nvSpPr>
          <p:spPr bwMode="auto">
            <a:xfrm>
              <a:off x="1506" y="3339"/>
              <a:ext cx="2404" cy="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>
                <a:spcBef>
                  <a:spcPct val="30000"/>
                </a:spcBef>
              </a:pPr>
              <a:r>
                <a:rPr lang="cs-CZ" sz="1600" b="0" dirty="0"/>
                <a:t>           Vysoký                              Nízký</a:t>
              </a:r>
            </a:p>
            <a:p>
              <a:pPr algn="ctr" eaLnBrk="1" hangingPunct="1">
                <a:spcBef>
                  <a:spcPct val="30000"/>
                </a:spcBef>
              </a:pPr>
              <a:r>
                <a:rPr lang="cs-CZ" sz="1600" i="1" dirty="0">
                  <a:solidFill>
                    <a:schemeClr val="accent2"/>
                  </a:solidFill>
                </a:rPr>
                <a:t>Relativní podíl na trhu</a:t>
              </a:r>
            </a:p>
          </p:txBody>
        </p:sp>
      </p:grpSp>
      <p:sp>
        <p:nvSpPr>
          <p:cNvPr id="59396" name="TextovéPole 1"/>
          <p:cNvSpPr txBox="1">
            <a:spLocks noChangeArrowheads="1"/>
          </p:cNvSpPr>
          <p:nvPr/>
        </p:nvSpPr>
        <p:spPr bwMode="auto">
          <a:xfrm>
            <a:off x="2063750" y="620713"/>
            <a:ext cx="7920038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</a:rPr>
              <a:t>Matice BCG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D8952-9491-4807-ABFB-6E5711837FE8}" type="slidenum">
              <a:rPr lang="cs-CZ" smtClean="0"/>
              <a:pPr>
                <a:defRPr/>
              </a:pPr>
              <a:t>51</a:t>
            </a:fld>
            <a:endParaRPr lang="cs-CZ" dirty="0"/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783D1C30-0884-452C-B55A-9EC7A9ACE8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608138"/>
            <a:ext cx="8280400" cy="48688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buFont typeface="Wingdings" pitchFamily="2" charset="2"/>
              <a:buChar char="§"/>
            </a:pPr>
            <a:r>
              <a:rPr lang="cs-CZ" sz="2000" b="1" dirty="0">
                <a:latin typeface="Calibri" pitchFamily="34" charset="0"/>
              </a:rPr>
              <a:t>Otazníky (problémové děti) jsou atraktivní podnikání, avšak nízký podíl na trhu a v jeho důsledku omezené úspory z rozsahu a ze zkušenosti vyvolávají otázku, zda takového podnikání dokáže úspěšně konkurovat větším a nákladově úspěšnějším soupeřům.</a:t>
            </a:r>
          </a:p>
          <a:p>
            <a:pPr marL="609600" indent="-609600" algn="l">
              <a:buFont typeface="Wingdings" pitchFamily="2" charset="2"/>
              <a:buChar char="§"/>
            </a:pPr>
            <a:r>
              <a:rPr lang="cs-CZ" sz="2000" b="1" dirty="0">
                <a:latin typeface="Calibri" pitchFamily="34" charset="0"/>
              </a:rPr>
              <a:t>Otazníkové podnikání: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je spotřebitelem peněz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jeho investiční potřeby jsou vysoké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jeho výnosy jsou zatím nízké</a:t>
            </a:r>
          </a:p>
          <a:p>
            <a:pPr marL="609600" indent="-609600" algn="l">
              <a:buFont typeface="Wingdings" pitchFamily="2" charset="2"/>
              <a:buChar char="§"/>
            </a:pPr>
            <a:r>
              <a:rPr lang="cs-CZ" sz="2000" b="1" dirty="0">
                <a:latin typeface="Calibri" pitchFamily="34" charset="0"/>
              </a:rPr>
              <a:t>Doporučené strategie (vzájemně se vylučující):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i="1" dirty="0">
                <a:latin typeface="Calibri" pitchFamily="34" charset="0"/>
              </a:rPr>
              <a:t>agresivní investičně-expandující strategie</a:t>
            </a:r>
            <a:r>
              <a:rPr lang="cs-CZ" sz="2000" b="1" dirty="0">
                <a:latin typeface="Calibri" pitchFamily="34" charset="0"/>
              </a:rPr>
              <a:t> těžící z rychle rostoucích příležitostí v odvětví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i="1" dirty="0">
                <a:latin typeface="Calibri" pitchFamily="34" charset="0"/>
              </a:rPr>
              <a:t>deinvestování,</a:t>
            </a:r>
            <a:r>
              <a:rPr lang="cs-CZ" sz="2000" b="1" dirty="0">
                <a:latin typeface="Calibri" pitchFamily="34" charset="0"/>
              </a:rPr>
              <a:t> když náklady na expandující výrobní kapacitu a budování trhu převýší potenciální výnosy.</a:t>
            </a:r>
            <a:r>
              <a:rPr lang="cs-CZ" sz="1600" b="1" dirty="0">
                <a:latin typeface="Calibri" pitchFamily="34" charset="0"/>
              </a:rPr>
              <a:t> </a:t>
            </a:r>
          </a:p>
        </p:txBody>
      </p:sp>
      <p:sp>
        <p:nvSpPr>
          <p:cNvPr id="60419" name="TextovéPole 1"/>
          <p:cNvSpPr txBox="1">
            <a:spLocks noChangeArrowheads="1"/>
          </p:cNvSpPr>
          <p:nvPr/>
        </p:nvSpPr>
        <p:spPr bwMode="auto">
          <a:xfrm>
            <a:off x="2279650" y="765175"/>
            <a:ext cx="7200900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Otazníky</a:t>
            </a:r>
          </a:p>
        </p:txBody>
      </p:sp>
      <p:sp>
        <p:nvSpPr>
          <p:cNvPr id="60420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CCF7AC3A-CCDC-469B-9D77-071A23487943}" type="slidenum">
              <a:rPr lang="cs-CZ" sz="1400" b="0">
                <a:latin typeface="Calibri" pitchFamily="34" charset="0"/>
              </a:rPr>
              <a:pPr eaLnBrk="1" hangingPunct="1"/>
              <a:t>52</a:t>
            </a:fld>
            <a:endParaRPr lang="cs-CZ" sz="1400" b="0" dirty="0">
              <a:latin typeface="Calibri" pitchFamily="34" charset="0"/>
            </a:endParaRPr>
          </a:p>
        </p:txBody>
      </p:sp>
      <p:grpSp>
        <p:nvGrpSpPr>
          <p:cNvPr id="60421" name="Group 6"/>
          <p:cNvGrpSpPr>
            <a:grpSpLocks/>
          </p:cNvGrpSpPr>
          <p:nvPr/>
        </p:nvGrpSpPr>
        <p:grpSpPr bwMode="auto">
          <a:xfrm>
            <a:off x="10229850" y="2996406"/>
            <a:ext cx="1511300" cy="865188"/>
            <a:chOff x="2803" y="987"/>
            <a:chExt cx="6053" cy="3456"/>
          </a:xfrm>
        </p:grpSpPr>
        <p:sp>
          <p:nvSpPr>
            <p:cNvPr id="60422" name="Text Box 7"/>
            <p:cNvSpPr txBox="1">
              <a:spLocks noChangeArrowheads="1"/>
            </p:cNvSpPr>
            <p:nvPr/>
          </p:nvSpPr>
          <p:spPr bwMode="auto">
            <a:xfrm>
              <a:off x="2878" y="987"/>
              <a:ext cx="3170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Hvězdy (*)</a:t>
              </a:r>
              <a:endParaRPr lang="cs-CZ" sz="1600" dirty="0"/>
            </a:p>
          </p:txBody>
        </p:sp>
        <p:sp>
          <p:nvSpPr>
            <p:cNvPr id="60423" name="Text Box 8"/>
            <p:cNvSpPr txBox="1">
              <a:spLocks noChangeArrowheads="1"/>
            </p:cNvSpPr>
            <p:nvPr/>
          </p:nvSpPr>
          <p:spPr bwMode="auto">
            <a:xfrm>
              <a:off x="5832" y="987"/>
              <a:ext cx="3024" cy="17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Otazníky (?)</a:t>
              </a:r>
              <a:endParaRPr lang="cs-CZ" sz="1600" dirty="0"/>
            </a:p>
          </p:txBody>
        </p:sp>
        <p:sp>
          <p:nvSpPr>
            <p:cNvPr id="60424" name="Text Box 9"/>
            <p:cNvSpPr txBox="1">
              <a:spLocks noChangeArrowheads="1"/>
            </p:cNvSpPr>
            <p:nvPr/>
          </p:nvSpPr>
          <p:spPr bwMode="auto">
            <a:xfrm>
              <a:off x="2803" y="2715"/>
              <a:ext cx="3024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Dojné krávy ($)</a:t>
              </a:r>
              <a:endParaRPr lang="cs-CZ" sz="1600" dirty="0"/>
            </a:p>
          </p:txBody>
        </p:sp>
        <p:sp>
          <p:nvSpPr>
            <p:cNvPr id="60425" name="Text Box 10"/>
            <p:cNvSpPr txBox="1">
              <a:spLocks noChangeArrowheads="1"/>
            </p:cNvSpPr>
            <p:nvPr/>
          </p:nvSpPr>
          <p:spPr bwMode="auto">
            <a:xfrm>
              <a:off x="5827" y="2715"/>
              <a:ext cx="2900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Psi (x)</a:t>
              </a:r>
              <a:endParaRPr lang="cs-CZ" sz="2000" dirty="0"/>
            </a:p>
          </p:txBody>
        </p:sp>
      </p:grpSp>
      <p:pic>
        <p:nvPicPr>
          <p:cNvPr id="10" name="Obrázek 9">
            <a:extLst>
              <a:ext uri="{FF2B5EF4-FFF2-40B4-BE49-F238E27FC236}">
                <a16:creationId xmlns:a16="http://schemas.microsoft.com/office/drawing/2014/main" id="{8725BD5C-9999-445F-B19F-E47813FEC7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37601" y="2061368"/>
            <a:ext cx="8550275" cy="410368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r>
              <a:rPr lang="sk-SK" dirty="0">
                <a:latin typeface="Calibri" pitchFamily="34" charset="0"/>
              </a:rPr>
              <a:t>                             </a:t>
            </a:r>
            <a:endParaRPr lang="cs-CZ" sz="2000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Hvězdy jsou podnikání s vysokým relativním podílem na trhu na rychle rostoucích trzích. Jsou to PJ, na nichž závisí zvyšování výkonnosti celého portfolia.</a:t>
            </a:r>
          </a:p>
          <a:p>
            <a:pPr marL="609600" indent="-609600" algn="l"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Zpravidla vyžadují značné investice na rozšíření výrobní kapacity a zvětšení pracovního kapitálu.</a:t>
            </a:r>
          </a:p>
          <a:p>
            <a:pPr marL="609600" indent="-609600" algn="l"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Doporučené strategie: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b="1" i="1" dirty="0">
                <a:latin typeface="Calibri" pitchFamily="34" charset="0"/>
              </a:rPr>
              <a:t>strategie masivních investic</a:t>
            </a:r>
            <a:r>
              <a:rPr lang="cs-CZ" b="1" dirty="0">
                <a:latin typeface="Calibri" pitchFamily="34" charset="0"/>
              </a:rPr>
              <a:t> pro mladé (vycházející) hvězdy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b="1" i="1" dirty="0">
                <a:latin typeface="Calibri" pitchFamily="34" charset="0"/>
              </a:rPr>
              <a:t>strategie nízkých investic</a:t>
            </a:r>
            <a:r>
              <a:rPr lang="cs-CZ" b="1" dirty="0">
                <a:latin typeface="Calibri" pitchFamily="34" charset="0"/>
              </a:rPr>
              <a:t> pro staré hvězdy </a:t>
            </a:r>
          </a:p>
        </p:txBody>
      </p:sp>
      <p:sp>
        <p:nvSpPr>
          <p:cNvPr id="61443" name="TextovéPole 1"/>
          <p:cNvSpPr txBox="1">
            <a:spLocks noChangeArrowheads="1"/>
          </p:cNvSpPr>
          <p:nvPr/>
        </p:nvSpPr>
        <p:spPr bwMode="auto">
          <a:xfrm>
            <a:off x="1037601" y="732632"/>
            <a:ext cx="8334375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Hvězdy</a:t>
            </a:r>
            <a:endParaRPr lang="cs-CZ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61444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C45A9F8B-8252-4978-9AB0-023B2D588BDE}" type="slidenum">
              <a:rPr lang="cs-CZ" sz="1400" b="0">
                <a:latin typeface="Calibri" pitchFamily="34" charset="0"/>
              </a:rPr>
              <a:pPr eaLnBrk="1" hangingPunct="1"/>
              <a:t>53</a:t>
            </a:fld>
            <a:endParaRPr lang="cs-CZ" sz="1400" b="0" dirty="0">
              <a:latin typeface="Calibri" pitchFamily="34" charset="0"/>
            </a:endParaRPr>
          </a:p>
        </p:txBody>
      </p:sp>
      <p:grpSp>
        <p:nvGrpSpPr>
          <p:cNvPr id="61445" name="Group 6"/>
          <p:cNvGrpSpPr>
            <a:grpSpLocks/>
          </p:cNvGrpSpPr>
          <p:nvPr/>
        </p:nvGrpSpPr>
        <p:grpSpPr bwMode="auto">
          <a:xfrm>
            <a:off x="10242550" y="2270125"/>
            <a:ext cx="1511300" cy="865188"/>
            <a:chOff x="2803" y="987"/>
            <a:chExt cx="6053" cy="3456"/>
          </a:xfrm>
        </p:grpSpPr>
        <p:sp>
          <p:nvSpPr>
            <p:cNvPr id="61446" name="Text Box 7"/>
            <p:cNvSpPr txBox="1">
              <a:spLocks noChangeArrowheads="1"/>
            </p:cNvSpPr>
            <p:nvPr/>
          </p:nvSpPr>
          <p:spPr bwMode="auto">
            <a:xfrm>
              <a:off x="2878" y="987"/>
              <a:ext cx="3170" cy="17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Hvězdy (*)</a:t>
              </a:r>
              <a:endParaRPr lang="cs-CZ" sz="1600" dirty="0"/>
            </a:p>
          </p:txBody>
        </p:sp>
        <p:sp>
          <p:nvSpPr>
            <p:cNvPr id="61447" name="Text Box 8"/>
            <p:cNvSpPr txBox="1">
              <a:spLocks noChangeArrowheads="1"/>
            </p:cNvSpPr>
            <p:nvPr/>
          </p:nvSpPr>
          <p:spPr bwMode="auto">
            <a:xfrm>
              <a:off x="5832" y="987"/>
              <a:ext cx="3024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Otazníky (?)</a:t>
              </a:r>
              <a:endParaRPr lang="cs-CZ" sz="1600" dirty="0"/>
            </a:p>
          </p:txBody>
        </p:sp>
        <p:sp>
          <p:nvSpPr>
            <p:cNvPr id="61448" name="Text Box 9"/>
            <p:cNvSpPr txBox="1">
              <a:spLocks noChangeArrowheads="1"/>
            </p:cNvSpPr>
            <p:nvPr/>
          </p:nvSpPr>
          <p:spPr bwMode="auto">
            <a:xfrm>
              <a:off x="2803" y="2715"/>
              <a:ext cx="3024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Dojné krávy ($)</a:t>
              </a:r>
              <a:endParaRPr lang="cs-CZ" sz="1600" dirty="0"/>
            </a:p>
          </p:txBody>
        </p:sp>
        <p:sp>
          <p:nvSpPr>
            <p:cNvPr id="61449" name="Text Box 10"/>
            <p:cNvSpPr txBox="1">
              <a:spLocks noChangeArrowheads="1"/>
            </p:cNvSpPr>
            <p:nvPr/>
          </p:nvSpPr>
          <p:spPr bwMode="auto">
            <a:xfrm>
              <a:off x="5827" y="2715"/>
              <a:ext cx="2900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Psi (x)</a:t>
              </a:r>
              <a:endParaRPr lang="cs-CZ" sz="2000" dirty="0"/>
            </a:p>
          </p:txBody>
        </p:sp>
      </p:grpSp>
      <p:pic>
        <p:nvPicPr>
          <p:cNvPr id="10" name="Obrázek 9">
            <a:extLst>
              <a:ext uri="{FF2B5EF4-FFF2-40B4-BE49-F238E27FC236}">
                <a16:creationId xmlns:a16="http://schemas.microsoft.com/office/drawing/2014/main" id="{EC414BB5-0E94-4CD8-94B0-BA39F407D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19288" y="1557338"/>
            <a:ext cx="8280400" cy="49680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spcBef>
                <a:spcPct val="0"/>
              </a:spcBef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Dojné krávy jsou podnikání s vysokým relativním podílem na trhu v pomalu rostoucím odvětví.</a:t>
            </a:r>
          </a:p>
          <a:p>
            <a:pPr marL="609600" indent="-609600" algn="l">
              <a:spcBef>
                <a:spcPct val="0"/>
              </a:spcBef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V pomalu rostoucím odvětví se vytváří více peněžních příjmů, než je nezbytné pro udržení tržní pozice.</a:t>
            </a:r>
          </a:p>
          <a:p>
            <a:pPr marL="609600" indent="-609600" algn="l">
              <a:spcBef>
                <a:spcPct val="0"/>
              </a:spcBef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Mnoho z dnešních dojných krav jsou včerejší hvězdy, které spadly dolů, když odvětví dozrálo. Ačkoliv jsou z hlediska růstu méně přitažlivá, jsou to hodnotná podnikání.</a:t>
            </a:r>
          </a:p>
          <a:p>
            <a:pPr marL="609600" indent="-609600" algn="l">
              <a:spcBef>
                <a:spcPct val="0"/>
              </a:spcBef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Doporučené strategie: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i="1" dirty="0">
                <a:latin typeface="Calibri" pitchFamily="34" charset="0"/>
              </a:rPr>
              <a:t>strategie opevnění a obrany tržní pozice,</a:t>
            </a:r>
            <a:r>
              <a:rPr lang="cs-CZ" b="1" dirty="0">
                <a:latin typeface="Calibri" pitchFamily="34" charset="0"/>
              </a:rPr>
              <a:t> pokud PJ vytváří dostatek peněžní hotovosti pro přerozdělení do jiných PJ.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i="1" dirty="0">
                <a:latin typeface="Calibri" pitchFamily="34" charset="0"/>
              </a:rPr>
              <a:t>strategie sklizně nebo deinvestice,</a:t>
            </a:r>
            <a:r>
              <a:rPr lang="cs-CZ" b="1" dirty="0">
                <a:latin typeface="Calibri" pitchFamily="34" charset="0"/>
              </a:rPr>
              <a:t> když se nevytvářejí přebytky hotovosti.</a:t>
            </a:r>
          </a:p>
        </p:txBody>
      </p:sp>
      <p:sp>
        <p:nvSpPr>
          <p:cNvPr id="62467" name="TextovéPole 1"/>
          <p:cNvSpPr txBox="1">
            <a:spLocks noChangeArrowheads="1"/>
          </p:cNvSpPr>
          <p:nvPr/>
        </p:nvSpPr>
        <p:spPr bwMode="auto">
          <a:xfrm>
            <a:off x="2063750" y="765175"/>
            <a:ext cx="8135938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Dojné krávy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6DC49-112F-4E9E-A2FA-24BA619C9837}" type="slidenum">
              <a:rPr lang="cs-CZ" smtClean="0"/>
              <a:pPr>
                <a:defRPr/>
              </a:pPr>
              <a:t>54</a:t>
            </a:fld>
            <a:endParaRPr lang="cs-CZ" dirty="0"/>
          </a:p>
        </p:txBody>
      </p:sp>
      <p:grpSp>
        <p:nvGrpSpPr>
          <p:cNvPr id="62469" name="Group 6"/>
          <p:cNvGrpSpPr>
            <a:grpSpLocks/>
          </p:cNvGrpSpPr>
          <p:nvPr/>
        </p:nvGrpSpPr>
        <p:grpSpPr bwMode="auto">
          <a:xfrm>
            <a:off x="10470141" y="2174875"/>
            <a:ext cx="1511300" cy="865188"/>
            <a:chOff x="2803" y="987"/>
            <a:chExt cx="6053" cy="3456"/>
          </a:xfrm>
        </p:grpSpPr>
        <p:sp>
          <p:nvSpPr>
            <p:cNvPr id="62470" name="Text Box 7"/>
            <p:cNvSpPr txBox="1">
              <a:spLocks noChangeArrowheads="1"/>
            </p:cNvSpPr>
            <p:nvPr/>
          </p:nvSpPr>
          <p:spPr bwMode="auto">
            <a:xfrm>
              <a:off x="2878" y="987"/>
              <a:ext cx="3170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Hvězdy (*)</a:t>
              </a:r>
              <a:endParaRPr lang="cs-CZ" sz="1600" dirty="0"/>
            </a:p>
          </p:txBody>
        </p:sp>
        <p:sp>
          <p:nvSpPr>
            <p:cNvPr id="62471" name="Text Box 8"/>
            <p:cNvSpPr txBox="1">
              <a:spLocks noChangeArrowheads="1"/>
            </p:cNvSpPr>
            <p:nvPr/>
          </p:nvSpPr>
          <p:spPr bwMode="auto">
            <a:xfrm>
              <a:off x="5832" y="987"/>
              <a:ext cx="3024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Otazníky (?)</a:t>
              </a:r>
              <a:endParaRPr lang="cs-CZ" sz="1600" dirty="0"/>
            </a:p>
          </p:txBody>
        </p:sp>
        <p:sp>
          <p:nvSpPr>
            <p:cNvPr id="62472" name="Text Box 9"/>
            <p:cNvSpPr txBox="1">
              <a:spLocks noChangeArrowheads="1"/>
            </p:cNvSpPr>
            <p:nvPr/>
          </p:nvSpPr>
          <p:spPr bwMode="auto">
            <a:xfrm>
              <a:off x="2803" y="2715"/>
              <a:ext cx="3024" cy="17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Dojné krávy ($)</a:t>
              </a:r>
              <a:endParaRPr lang="cs-CZ" sz="1600" dirty="0"/>
            </a:p>
          </p:txBody>
        </p:sp>
        <p:sp>
          <p:nvSpPr>
            <p:cNvPr id="62473" name="Text Box 10"/>
            <p:cNvSpPr txBox="1">
              <a:spLocks noChangeArrowheads="1"/>
            </p:cNvSpPr>
            <p:nvPr/>
          </p:nvSpPr>
          <p:spPr bwMode="auto">
            <a:xfrm>
              <a:off x="5827" y="2715"/>
              <a:ext cx="2900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Psi (x)</a:t>
              </a:r>
              <a:endParaRPr lang="cs-CZ" sz="2000" dirty="0"/>
            </a:p>
          </p:txBody>
        </p:sp>
      </p:grpSp>
      <p:pic>
        <p:nvPicPr>
          <p:cNvPr id="10" name="Obrázek 9">
            <a:extLst>
              <a:ext uri="{FF2B5EF4-FFF2-40B4-BE49-F238E27FC236}">
                <a16:creationId xmlns:a16="http://schemas.microsoft.com/office/drawing/2014/main" id="{66C83C20-577D-47AA-8F4A-E45C71BC3C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70153" y="2425700"/>
            <a:ext cx="7777162" cy="3429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buFontTx/>
              <a:buChar char="•"/>
            </a:pPr>
            <a:r>
              <a:rPr lang="cs-CZ" b="1" dirty="0">
                <a:latin typeface="Calibri" pitchFamily="34" charset="0"/>
              </a:rPr>
              <a:t>Psi jsou podnikání s nízkým relativním podílem na trhu nacházející se v pomalu rostoucím odvětví.</a:t>
            </a:r>
          </a:p>
          <a:p>
            <a:pPr marL="609600" indent="-609600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Mají neperspektivní vyhlídky a zaostávající tržní pozici.</a:t>
            </a:r>
          </a:p>
          <a:p>
            <a:pPr marL="609600" indent="-609600" algn="l">
              <a:spcBef>
                <a:spcPct val="30000"/>
              </a:spcBef>
              <a:buFont typeface="Wingdings" pitchFamily="2" charset="2"/>
              <a:buChar char="§"/>
            </a:pPr>
            <a:r>
              <a:rPr lang="cs-CZ" b="1" dirty="0">
                <a:latin typeface="Calibri" pitchFamily="34" charset="0"/>
              </a:rPr>
              <a:t>Doporučené strategie:</a:t>
            </a:r>
          </a:p>
          <a:p>
            <a:pPr marL="1371600" lvl="2" indent="-457200" algn="l">
              <a:spcBef>
                <a:spcPct val="3000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sklizeň</a:t>
            </a:r>
          </a:p>
          <a:p>
            <a:pPr marL="1371600" lvl="2" indent="-457200" algn="l">
              <a:spcBef>
                <a:spcPct val="3000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deinvestice</a:t>
            </a:r>
          </a:p>
          <a:p>
            <a:pPr marL="1371600" lvl="2" indent="-457200" algn="l">
              <a:spcBef>
                <a:spcPct val="3000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likvidace</a:t>
            </a:r>
          </a:p>
        </p:txBody>
      </p:sp>
      <p:sp>
        <p:nvSpPr>
          <p:cNvPr id="63491" name="TextovéPole 1"/>
          <p:cNvSpPr txBox="1">
            <a:spLocks noChangeArrowheads="1"/>
          </p:cNvSpPr>
          <p:nvPr/>
        </p:nvSpPr>
        <p:spPr bwMode="auto">
          <a:xfrm>
            <a:off x="1614615" y="1266032"/>
            <a:ext cx="7488238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Psi</a:t>
            </a:r>
          </a:p>
        </p:txBody>
      </p:sp>
      <p:sp>
        <p:nvSpPr>
          <p:cNvPr id="63492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CAE8A340-CE47-4807-BC36-5ACD43A04823}" type="slidenum">
              <a:rPr lang="cs-CZ" sz="1400" b="0">
                <a:latin typeface="Calibri" pitchFamily="34" charset="0"/>
              </a:rPr>
              <a:pPr eaLnBrk="1" hangingPunct="1"/>
              <a:t>55</a:t>
            </a:fld>
            <a:endParaRPr lang="cs-CZ" sz="1400" b="0" dirty="0">
              <a:latin typeface="Calibri" pitchFamily="34" charset="0"/>
            </a:endParaRPr>
          </a:p>
        </p:txBody>
      </p:sp>
      <p:grpSp>
        <p:nvGrpSpPr>
          <p:cNvPr id="63493" name="Group 6"/>
          <p:cNvGrpSpPr>
            <a:grpSpLocks/>
          </p:cNvGrpSpPr>
          <p:nvPr/>
        </p:nvGrpSpPr>
        <p:grpSpPr bwMode="auto">
          <a:xfrm>
            <a:off x="9842500" y="2563812"/>
            <a:ext cx="1511300" cy="865188"/>
            <a:chOff x="2803" y="987"/>
            <a:chExt cx="6053" cy="3456"/>
          </a:xfrm>
        </p:grpSpPr>
        <p:sp>
          <p:nvSpPr>
            <p:cNvPr id="63494" name="Text Box 7"/>
            <p:cNvSpPr txBox="1">
              <a:spLocks noChangeArrowheads="1"/>
            </p:cNvSpPr>
            <p:nvPr/>
          </p:nvSpPr>
          <p:spPr bwMode="auto">
            <a:xfrm>
              <a:off x="2878" y="987"/>
              <a:ext cx="3170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Hvězdy (*)</a:t>
              </a:r>
              <a:endParaRPr lang="cs-CZ" sz="1600" dirty="0"/>
            </a:p>
          </p:txBody>
        </p:sp>
        <p:sp>
          <p:nvSpPr>
            <p:cNvPr id="63495" name="Text Box 8"/>
            <p:cNvSpPr txBox="1">
              <a:spLocks noChangeArrowheads="1"/>
            </p:cNvSpPr>
            <p:nvPr/>
          </p:nvSpPr>
          <p:spPr bwMode="auto">
            <a:xfrm>
              <a:off x="5832" y="987"/>
              <a:ext cx="3024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Otazníky (?)</a:t>
              </a:r>
              <a:endParaRPr lang="cs-CZ" sz="1600" dirty="0"/>
            </a:p>
          </p:txBody>
        </p:sp>
        <p:sp>
          <p:nvSpPr>
            <p:cNvPr id="63496" name="Text Box 9"/>
            <p:cNvSpPr txBox="1">
              <a:spLocks noChangeArrowheads="1"/>
            </p:cNvSpPr>
            <p:nvPr/>
          </p:nvSpPr>
          <p:spPr bwMode="auto">
            <a:xfrm>
              <a:off x="2803" y="2715"/>
              <a:ext cx="3024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100" b="0" dirty="0"/>
                <a:t>Dojné krávy ($)</a:t>
              </a:r>
              <a:endParaRPr lang="cs-CZ" sz="1600" dirty="0"/>
            </a:p>
          </p:txBody>
        </p:sp>
        <p:sp>
          <p:nvSpPr>
            <p:cNvPr id="63497" name="Text Box 10"/>
            <p:cNvSpPr txBox="1">
              <a:spLocks noChangeArrowheads="1"/>
            </p:cNvSpPr>
            <p:nvPr/>
          </p:nvSpPr>
          <p:spPr bwMode="auto">
            <a:xfrm>
              <a:off x="5827" y="2715"/>
              <a:ext cx="2900" cy="17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b="0" dirty="0"/>
                <a:t>Psi (x)</a:t>
              </a:r>
              <a:endParaRPr lang="cs-CZ" sz="2000" dirty="0"/>
            </a:p>
          </p:txBody>
        </p:sp>
      </p:grpSp>
      <p:pic>
        <p:nvPicPr>
          <p:cNvPr id="10" name="Obrázek 9">
            <a:extLst>
              <a:ext uri="{FF2B5EF4-FFF2-40B4-BE49-F238E27FC236}">
                <a16:creationId xmlns:a16="http://schemas.microsoft.com/office/drawing/2014/main" id="{A78995DB-380B-4104-AA3F-8897454C18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528" y="1628801"/>
            <a:ext cx="8280400" cy="47974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buFontTx/>
              <a:buChar char="•"/>
            </a:pPr>
            <a:r>
              <a:rPr lang="cs-CZ" sz="2000" b="1" i="1" dirty="0">
                <a:solidFill>
                  <a:srgbClr val="0000CC"/>
                </a:solidFill>
                <a:latin typeface="Calibri" pitchFamily="34" charset="0"/>
              </a:rPr>
              <a:t>Přednost matice BCG</a:t>
            </a:r>
            <a:r>
              <a:rPr lang="cs-CZ" sz="2000" i="1" dirty="0">
                <a:latin typeface="Calibri" pitchFamily="34" charset="0"/>
              </a:rPr>
              <a:t>: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poskytuje názory a komplexní pohled na podnikové portfolio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pomáhá pochopit finanční aspekty podnikové strategie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zpřehledňuje finanční vazby v portfoliu 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signalizuje finanční nároky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zdůvodňuje priority při rozdělování podnikových zdrojů.</a:t>
            </a:r>
          </a:p>
          <a:p>
            <a:pPr marL="609600" indent="-609600" algn="l">
              <a:buFont typeface="Wingdings" pitchFamily="2" charset="2"/>
              <a:buChar char="§"/>
            </a:pPr>
            <a:r>
              <a:rPr lang="cs-CZ" sz="2000" b="1" i="1" dirty="0">
                <a:solidFill>
                  <a:srgbClr val="0000CC"/>
                </a:solidFill>
                <a:latin typeface="Calibri" pitchFamily="34" charset="0"/>
              </a:rPr>
              <a:t>Nedostatky matice BCG</a:t>
            </a:r>
            <a:r>
              <a:rPr lang="cs-CZ" sz="2000" b="1" i="1" dirty="0">
                <a:latin typeface="Calibri" pitchFamily="34" charset="0"/>
              </a:rPr>
              <a:t>: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rozdělení podnikání do čtyř kategorií je příliš zjednodušující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důkladné hodnocení výkonnosti portfolia vyžaduje posoudit více než dvě proměnné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matice zachycuje pouze současný stav, je příliš statická</a:t>
            </a:r>
          </a:p>
          <a:p>
            <a:pPr marL="1371600" lvl="2" indent="-457200" algn="l">
              <a:buFont typeface="Wingdings" pitchFamily="2" charset="2"/>
              <a:buChar char="Ø"/>
            </a:pPr>
            <a:r>
              <a:rPr lang="cs-CZ" sz="2000" b="1" dirty="0">
                <a:latin typeface="Calibri" pitchFamily="34" charset="0"/>
              </a:rPr>
              <a:t>matice neuvažuje s možností, že trh bude klesat, tedy se zápornou mírou růstu.</a:t>
            </a:r>
          </a:p>
        </p:txBody>
      </p:sp>
      <p:sp>
        <p:nvSpPr>
          <p:cNvPr id="64515" name="TextovéPole 1"/>
          <p:cNvSpPr txBox="1">
            <a:spLocks noChangeArrowheads="1"/>
          </p:cNvSpPr>
          <p:nvPr/>
        </p:nvSpPr>
        <p:spPr bwMode="auto">
          <a:xfrm>
            <a:off x="1992314" y="692150"/>
            <a:ext cx="7920037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</a:tabLs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Přednosti a nedostatky</a:t>
            </a:r>
            <a:r>
              <a:rPr lang="cs-CZ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matice BCG</a:t>
            </a:r>
            <a:endParaRPr lang="cs-CZ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64516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2EC9B14B-12C2-4A55-81AB-AEA7EE236558}" type="slidenum">
              <a:rPr lang="cs-CZ" sz="1400" b="0">
                <a:latin typeface="Calibri" pitchFamily="34" charset="0"/>
              </a:rPr>
              <a:pPr eaLnBrk="1" hangingPunct="1"/>
              <a:t>56</a:t>
            </a:fld>
            <a:endParaRPr lang="cs-CZ" sz="1400" b="0" dirty="0">
              <a:latin typeface="Calibri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2459F1-56C2-4386-B540-7AF8335733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30597" y="-1061575"/>
            <a:ext cx="8277225" cy="3503612"/>
          </a:xfrm>
        </p:spPr>
        <p:txBody>
          <a:bodyPr/>
          <a:lstStyle/>
          <a:p>
            <a:pPr marL="609600" indent="-609600" algn="l">
              <a:buFont typeface="Wingdings" pitchFamily="2" charset="2"/>
              <a:buChar char="§"/>
            </a:pPr>
            <a:endParaRPr lang="cs-CZ" sz="20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20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20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20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20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20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8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20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r>
              <a:rPr lang="cs-CZ" sz="2000" b="1" i="1" dirty="0">
                <a:latin typeface="Calibri" pitchFamily="34" charset="0"/>
              </a:rPr>
              <a:t>Šestipolíčková matice BCG</a:t>
            </a:r>
          </a:p>
        </p:txBody>
      </p:sp>
      <p:grpSp>
        <p:nvGrpSpPr>
          <p:cNvPr id="65542" name="Group 89"/>
          <p:cNvGrpSpPr>
            <a:grpSpLocks/>
          </p:cNvGrpSpPr>
          <p:nvPr/>
        </p:nvGrpSpPr>
        <p:grpSpPr bwMode="auto">
          <a:xfrm>
            <a:off x="2499792" y="2442037"/>
            <a:ext cx="5915024" cy="2016125"/>
            <a:chOff x="703" y="2840"/>
            <a:chExt cx="3726" cy="1270"/>
          </a:xfrm>
          <a:solidFill>
            <a:srgbClr val="FFC000"/>
          </a:solidFill>
        </p:grpSpPr>
        <p:sp>
          <p:nvSpPr>
            <p:cNvPr id="65545" name="Text Box 79"/>
            <p:cNvSpPr txBox="1">
              <a:spLocks noChangeArrowheads="1"/>
            </p:cNvSpPr>
            <p:nvPr/>
          </p:nvSpPr>
          <p:spPr bwMode="auto">
            <a:xfrm>
              <a:off x="2003" y="2840"/>
              <a:ext cx="1209" cy="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b="0" dirty="0"/>
                <a:t>Hvězdy</a:t>
              </a:r>
              <a:endParaRPr lang="cs-CZ" dirty="0"/>
            </a:p>
          </p:txBody>
        </p:sp>
        <p:sp>
          <p:nvSpPr>
            <p:cNvPr id="65546" name="Text Box 80"/>
            <p:cNvSpPr txBox="1">
              <a:spLocks noChangeArrowheads="1"/>
            </p:cNvSpPr>
            <p:nvPr/>
          </p:nvSpPr>
          <p:spPr bwMode="auto">
            <a:xfrm>
              <a:off x="3219" y="2845"/>
              <a:ext cx="1210" cy="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>
                <a:spcBef>
                  <a:spcPts val="300"/>
                </a:spcBef>
              </a:pPr>
              <a:r>
                <a:rPr lang="cs-CZ" sz="1800" b="0" dirty="0"/>
                <a:t>Otazníky</a:t>
              </a:r>
              <a:endParaRPr lang="cs-CZ" dirty="0"/>
            </a:p>
          </p:txBody>
        </p:sp>
        <p:sp>
          <p:nvSpPr>
            <p:cNvPr id="65547" name="Text Box 81"/>
            <p:cNvSpPr txBox="1">
              <a:spLocks noChangeArrowheads="1"/>
            </p:cNvSpPr>
            <p:nvPr/>
          </p:nvSpPr>
          <p:spPr bwMode="auto">
            <a:xfrm>
              <a:off x="2003" y="3128"/>
              <a:ext cx="1209" cy="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b="0" dirty="0"/>
                <a:t>Dojné krávy</a:t>
              </a:r>
              <a:endParaRPr lang="cs-CZ" dirty="0"/>
            </a:p>
          </p:txBody>
        </p:sp>
        <p:sp>
          <p:nvSpPr>
            <p:cNvPr id="65548" name="Text Box 82"/>
            <p:cNvSpPr txBox="1">
              <a:spLocks noChangeArrowheads="1"/>
            </p:cNvSpPr>
            <p:nvPr/>
          </p:nvSpPr>
          <p:spPr bwMode="auto">
            <a:xfrm>
              <a:off x="3212" y="3128"/>
              <a:ext cx="1210" cy="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>
                <a:spcBef>
                  <a:spcPts val="300"/>
                </a:spcBef>
              </a:pPr>
              <a:r>
                <a:rPr lang="cs-CZ" sz="1800" b="0" dirty="0"/>
                <a:t>Psi</a:t>
              </a:r>
              <a:endParaRPr lang="cs-CZ" dirty="0"/>
            </a:p>
          </p:txBody>
        </p:sp>
        <p:sp>
          <p:nvSpPr>
            <p:cNvPr id="65549" name="Text Box 83"/>
            <p:cNvSpPr txBox="1">
              <a:spLocks noChangeArrowheads="1"/>
            </p:cNvSpPr>
            <p:nvPr/>
          </p:nvSpPr>
          <p:spPr bwMode="auto">
            <a:xfrm>
              <a:off x="2003" y="3416"/>
              <a:ext cx="1209" cy="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>
                <a:spcBef>
                  <a:spcPts val="300"/>
                </a:spcBef>
              </a:pPr>
              <a:r>
                <a:rPr lang="cs-CZ" sz="1800" b="0" dirty="0"/>
                <a:t>Odpadkový koš</a:t>
              </a:r>
              <a:endParaRPr lang="cs-CZ" dirty="0"/>
            </a:p>
          </p:txBody>
        </p:sp>
        <p:sp>
          <p:nvSpPr>
            <p:cNvPr id="65550" name="Text Box 84"/>
            <p:cNvSpPr txBox="1">
              <a:spLocks noChangeArrowheads="1"/>
            </p:cNvSpPr>
            <p:nvPr/>
          </p:nvSpPr>
          <p:spPr bwMode="auto">
            <a:xfrm>
              <a:off x="3219" y="3416"/>
              <a:ext cx="1210" cy="2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>
                <a:spcBef>
                  <a:spcPts val="300"/>
                </a:spcBef>
              </a:pPr>
              <a:r>
                <a:rPr lang="cs-CZ" sz="1800" b="0" dirty="0"/>
                <a:t>Ubozí psi</a:t>
              </a:r>
              <a:endParaRPr lang="cs-CZ" dirty="0"/>
            </a:p>
          </p:txBody>
        </p:sp>
        <p:sp>
          <p:nvSpPr>
            <p:cNvPr id="65551" name="Text Box 85"/>
            <p:cNvSpPr txBox="1">
              <a:spLocks noChangeArrowheads="1"/>
            </p:cNvSpPr>
            <p:nvPr/>
          </p:nvSpPr>
          <p:spPr bwMode="auto">
            <a:xfrm flipV="1">
              <a:off x="703" y="2898"/>
              <a:ext cx="346" cy="80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0" rIns="0" bIns="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800" b="0" i="1" dirty="0"/>
                <a:t>Míra růstu </a:t>
              </a:r>
              <a:r>
                <a:rPr lang="cs-CZ" sz="1800" b="0" i="1" dirty="0">
                  <a:latin typeface="Calibri" pitchFamily="34" charset="0"/>
                </a:rPr>
                <a:t>odvětví</a:t>
              </a:r>
              <a:endParaRPr lang="cs-CZ" dirty="0">
                <a:latin typeface="Calibri" pitchFamily="34" charset="0"/>
              </a:endParaRPr>
            </a:p>
          </p:txBody>
        </p:sp>
        <p:sp>
          <p:nvSpPr>
            <p:cNvPr id="65552" name="Text Box 86"/>
            <p:cNvSpPr txBox="1">
              <a:spLocks noChangeArrowheads="1"/>
            </p:cNvSpPr>
            <p:nvPr/>
          </p:nvSpPr>
          <p:spPr bwMode="auto">
            <a:xfrm>
              <a:off x="1996" y="3744"/>
              <a:ext cx="2404" cy="3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cs-CZ" sz="1600" b="0" dirty="0">
                  <a:latin typeface="Calibri" pitchFamily="34" charset="0"/>
                </a:rPr>
                <a:t>           Vysoký                             Nízký</a:t>
              </a:r>
            </a:p>
            <a:p>
              <a:pPr algn="ctr" eaLnBrk="1" hangingPunct="1"/>
              <a:r>
                <a:rPr lang="cs-CZ" sz="1600" b="0" i="1" dirty="0">
                  <a:latin typeface="Calibri" pitchFamily="34" charset="0"/>
                </a:rPr>
                <a:t>Relativní podíl na trhu</a:t>
              </a:r>
            </a:p>
          </p:txBody>
        </p:sp>
        <p:sp>
          <p:nvSpPr>
            <p:cNvPr id="65553" name="Text Box 87"/>
            <p:cNvSpPr txBox="1">
              <a:spLocks noChangeArrowheads="1"/>
            </p:cNvSpPr>
            <p:nvPr/>
          </p:nvSpPr>
          <p:spPr bwMode="auto">
            <a:xfrm>
              <a:off x="1140" y="2858"/>
              <a:ext cx="771" cy="8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cs-CZ" sz="1600" b="0" dirty="0">
                  <a:latin typeface="Calibri" pitchFamily="34" charset="0"/>
                </a:rPr>
                <a:t>10% Vysoká</a:t>
              </a:r>
            </a:p>
            <a:p>
              <a:pPr algn="r" eaLnBrk="1" hangingPunct="1"/>
              <a:endParaRPr lang="cs-CZ" sz="1600" b="0" dirty="0">
                <a:latin typeface="Calibri" pitchFamily="34" charset="0"/>
              </a:endParaRPr>
            </a:p>
            <a:p>
              <a:pPr algn="r" eaLnBrk="1" hangingPunct="1"/>
              <a:r>
                <a:rPr lang="cs-CZ" sz="1600" b="0" dirty="0">
                  <a:latin typeface="Calibri" pitchFamily="34" charset="0"/>
                </a:rPr>
                <a:t>0% Nízká</a:t>
              </a:r>
            </a:p>
            <a:p>
              <a:pPr algn="r" eaLnBrk="1" hangingPunct="1"/>
              <a:endParaRPr lang="cs-CZ" sz="1600" b="0" dirty="0">
                <a:latin typeface="Calibri" pitchFamily="34" charset="0"/>
              </a:endParaRPr>
            </a:p>
            <a:p>
              <a:pPr algn="r" eaLnBrk="1" hangingPunct="1"/>
              <a:r>
                <a:rPr lang="cs-CZ" sz="1600" b="0" dirty="0">
                  <a:latin typeface="Calibri" pitchFamily="34" charset="0"/>
                </a:rPr>
                <a:t>-5% Záporná </a:t>
              </a:r>
            </a:p>
          </p:txBody>
        </p:sp>
      </p:grpSp>
      <p:sp>
        <p:nvSpPr>
          <p:cNvPr id="65543" name="TextovéPole 1"/>
          <p:cNvSpPr txBox="1">
            <a:spLocks noChangeArrowheads="1"/>
          </p:cNvSpPr>
          <p:nvPr/>
        </p:nvSpPr>
        <p:spPr bwMode="auto">
          <a:xfrm>
            <a:off x="1919288" y="476250"/>
            <a:ext cx="8208962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</a:rPr>
              <a:t>Varianty matice BCG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B70B1-1EE2-4063-802F-19FEA8A34C15}" type="slidenum">
              <a:rPr lang="cs-CZ" smtClean="0"/>
              <a:pPr>
                <a:defRPr/>
              </a:pPr>
              <a:t>57</a:t>
            </a:fld>
            <a:endParaRPr lang="cs-CZ" dirty="0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7B6C468D-8889-4AC8-A5AE-933F6E8B25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908050"/>
            <a:ext cx="8820150" cy="51133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defRPr/>
            </a:pPr>
            <a:endParaRPr lang="cs-CZ" sz="10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000" b="1" i="1" dirty="0">
              <a:latin typeface="Arial Narrow" pitchFamily="34" charset="0"/>
            </a:endParaRPr>
          </a:p>
          <a:p>
            <a:pPr marL="361950" indent="-361950" algn="l">
              <a:buFontTx/>
              <a:buChar char="•"/>
              <a:defRPr/>
            </a:pPr>
            <a:r>
              <a:rPr lang="cs-CZ" b="1" dirty="0">
                <a:latin typeface="Calibri" pitchFamily="34" charset="0"/>
              </a:rPr>
              <a:t>Matici GEC vyvinul a použil podnik General Electric Company.</a:t>
            </a:r>
          </a:p>
          <a:p>
            <a:pPr marL="361950" indent="-361950" algn="l">
              <a:buFontTx/>
              <a:buChar char="•"/>
              <a:defRPr/>
            </a:pPr>
            <a:r>
              <a:rPr lang="cs-CZ" b="1" dirty="0">
                <a:latin typeface="Calibri" pitchFamily="34" charset="0"/>
              </a:rPr>
              <a:t>Představuje alternativu, jak se vyhnout nedostatkům matice BCG.</a:t>
            </a:r>
          </a:p>
          <a:p>
            <a:pPr marL="361950" indent="-361950" algn="l">
              <a:buFontTx/>
              <a:buChar char="•"/>
              <a:defRPr/>
            </a:pPr>
            <a:r>
              <a:rPr lang="cs-CZ" b="1" dirty="0">
                <a:latin typeface="Calibri" pitchFamily="34" charset="0"/>
              </a:rPr>
              <a:t>Podnikání umístěná v portfoliu se hodnotí na základě </a:t>
            </a:r>
            <a:r>
              <a:rPr lang="cs-CZ" b="1" dirty="0">
                <a:solidFill>
                  <a:schemeClr val="accent2"/>
                </a:solidFill>
                <a:latin typeface="Calibri" pitchFamily="34" charset="0"/>
              </a:rPr>
              <a:t>dlouhodobé </a:t>
            </a:r>
            <a:r>
              <a:rPr lang="cs-CZ" b="1" i="1" dirty="0">
                <a:solidFill>
                  <a:schemeClr val="accent2"/>
                </a:solidFill>
                <a:latin typeface="Calibri" pitchFamily="34" charset="0"/>
              </a:rPr>
              <a:t>atraktivnosti odvětví</a:t>
            </a:r>
            <a:r>
              <a:rPr lang="cs-CZ" b="1" i="1" dirty="0">
                <a:latin typeface="Calibri" pitchFamily="34" charset="0"/>
              </a:rPr>
              <a:t> </a:t>
            </a:r>
            <a:r>
              <a:rPr lang="cs-CZ" b="1" dirty="0">
                <a:latin typeface="Calibri" pitchFamily="34" charset="0"/>
              </a:rPr>
              <a:t>a</a:t>
            </a:r>
            <a:r>
              <a:rPr lang="cs-CZ" b="1" i="1" dirty="0">
                <a:latin typeface="Calibri" pitchFamily="34" charset="0"/>
              </a:rPr>
              <a:t> </a:t>
            </a:r>
            <a:r>
              <a:rPr lang="cs-CZ" b="1" i="1" dirty="0">
                <a:solidFill>
                  <a:srgbClr val="FF0000"/>
                </a:solidFill>
                <a:latin typeface="Calibri" pitchFamily="34" charset="0"/>
              </a:rPr>
              <a:t>podnikatelské síly</a:t>
            </a:r>
            <a:r>
              <a:rPr lang="cs-CZ" b="1" i="1" dirty="0">
                <a:latin typeface="Calibri" pitchFamily="34" charset="0"/>
              </a:rPr>
              <a:t>,</a:t>
            </a:r>
            <a:r>
              <a:rPr lang="cs-CZ" b="1" dirty="0">
                <a:latin typeface="Calibri" pitchFamily="34" charset="0"/>
              </a:rPr>
              <a:t> resp. konkurenční </a:t>
            </a:r>
            <a:r>
              <a:rPr lang="cs-CZ" dirty="0">
                <a:latin typeface="Calibri" pitchFamily="34" charset="0"/>
              </a:rPr>
              <a:t>pozice.</a:t>
            </a:r>
          </a:p>
          <a:p>
            <a:pPr marL="361950" indent="-361950" algn="l">
              <a:buFontTx/>
              <a:buChar char="•"/>
              <a:defRPr/>
            </a:pPr>
            <a:r>
              <a:rPr lang="cs-CZ" b="1" dirty="0">
                <a:latin typeface="Calibri" pitchFamily="34" charset="0"/>
              </a:rPr>
              <a:t>Matice se skládá z devíti políček.</a:t>
            </a:r>
          </a:p>
          <a:p>
            <a:pPr marL="361950" indent="-361950" algn="l">
              <a:buFontTx/>
              <a:buChar char="•"/>
              <a:defRPr/>
            </a:pPr>
            <a:r>
              <a:rPr lang="cs-CZ" b="1" dirty="0">
                <a:latin typeface="Calibri" pitchFamily="34" charset="0"/>
              </a:rPr>
              <a:t>Podnikání jsou zakreslena jako kruhy, jejichž velikost je úměrná velikosti odvětví a kruhová výseč odpovídá tržnímu podílu podnikatelské jednotky.</a:t>
            </a:r>
          </a:p>
          <a:p>
            <a:pPr marL="609600" indent="-609600" algn="l">
              <a:buFont typeface="Wingdings" pitchFamily="2" charset="2"/>
              <a:buChar char="§"/>
              <a:defRPr/>
            </a:pPr>
            <a:endParaRPr lang="cs-CZ" sz="20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  <a:defRPr/>
            </a:pPr>
            <a:endParaRPr lang="cs-CZ" sz="20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  <a:defRPr/>
            </a:pPr>
            <a:endParaRPr lang="cs-CZ" sz="20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  <a:defRPr/>
            </a:pPr>
            <a:endParaRPr lang="cs-CZ" sz="20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  <a:defRPr/>
            </a:pPr>
            <a:endParaRPr lang="cs-CZ" sz="20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  <a:defRPr/>
            </a:pPr>
            <a:endParaRPr lang="cs-CZ" sz="20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  <a:defRPr/>
            </a:pPr>
            <a:endParaRPr lang="cs-CZ" sz="800" b="1" i="1" dirty="0">
              <a:latin typeface="Arial Narrow" pitchFamily="34" charset="0"/>
            </a:endParaRPr>
          </a:p>
          <a:p>
            <a:pPr marL="609600" indent="-609600" algn="l">
              <a:defRPr/>
            </a:pPr>
            <a:endParaRPr lang="cs-CZ" sz="2000" b="1" i="1" dirty="0">
              <a:latin typeface="Arial Narrow" pitchFamily="34" charset="0"/>
            </a:endParaRPr>
          </a:p>
        </p:txBody>
      </p:sp>
      <p:sp>
        <p:nvSpPr>
          <p:cNvPr id="66563" name="TextovéPole 1"/>
          <p:cNvSpPr txBox="1">
            <a:spLocks noChangeArrowheads="1"/>
          </p:cNvSpPr>
          <p:nvPr/>
        </p:nvSpPr>
        <p:spPr bwMode="auto">
          <a:xfrm>
            <a:off x="2689729" y="136525"/>
            <a:ext cx="6985000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sk-SK" sz="3200" dirty="0">
                <a:latin typeface="Calibri" pitchFamily="34" charset="0"/>
              </a:rPr>
              <a:t> </a:t>
            </a:r>
            <a:r>
              <a:rPr lang="cs-CZ" sz="3600" dirty="0">
                <a:solidFill>
                  <a:srgbClr val="008080"/>
                </a:solidFill>
                <a:latin typeface="Calibri" pitchFamily="34" charset="0"/>
              </a:rPr>
              <a:t>Matice GEC</a:t>
            </a:r>
            <a:r>
              <a:rPr lang="sk-SK" sz="3600" dirty="0">
                <a:solidFill>
                  <a:srgbClr val="008080"/>
                </a:solidFill>
                <a:latin typeface="Calibri" pitchFamily="34" charset="0"/>
              </a:rPr>
              <a:t>                                       </a:t>
            </a:r>
            <a:endParaRPr lang="cs-CZ" sz="3600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38004-94B2-4ADF-8942-D4F4E656DCC5}" type="slidenum">
              <a:rPr lang="cs-CZ" smtClean="0"/>
              <a:pPr>
                <a:defRPr/>
              </a:pPr>
              <a:t>58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183569-ED27-494D-981C-6A1C97E409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981075"/>
            <a:ext cx="8820150" cy="57245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spcBef>
                <a:spcPct val="0"/>
              </a:spcBef>
              <a:buFontTx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Calibri" pitchFamily="34" charset="0"/>
              </a:rPr>
              <a:t>Kritéria pro určení dlouhodobé atraktivnosti odvětví: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velikost trhu 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míra růstu trhu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kapitálová náročnost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vznikající ohrožení a příležitosti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minulá, současná a budoucí ziskovost odvětví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technologická náročnost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intenzita konkurence 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překážky vstupu a výstupu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sezónní a cyklické vlivy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sociální, environmentální a regulační vlivy. </a:t>
            </a:r>
          </a:p>
          <a:p>
            <a:pPr marL="609600" indent="-609600" algn="l">
              <a:spcBef>
                <a:spcPct val="0"/>
              </a:spcBef>
              <a:buFontTx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Calibri" pitchFamily="34" charset="0"/>
              </a:rPr>
              <a:t>Kritéria pro určení podnikatelské síly (konkurenční pozice):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podíl na trhu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relativní podíl na trhu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relativní nákladová pozice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výjimečné schopnosti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znalost trhů a zákazníků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kvalita řídících pracovníků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kvalita výrobků a služeb</a:t>
            </a:r>
          </a:p>
          <a:p>
            <a:pPr marL="1371600" lvl="2" indent="-457200" algn="l">
              <a:spcBef>
                <a:spcPct val="0"/>
              </a:spcBef>
              <a:buFont typeface="Symbol" pitchFamily="18" charset="2"/>
              <a:buChar char="Þ"/>
            </a:pPr>
            <a:r>
              <a:rPr lang="cs-CZ" sz="2000" b="1" dirty="0">
                <a:latin typeface="Calibri" pitchFamily="34" charset="0"/>
              </a:rPr>
              <a:t>relativní ziskovost.</a:t>
            </a: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600" b="1" dirty="0">
              <a:latin typeface="Calibri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800" b="1" dirty="0">
              <a:latin typeface="Calibri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8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Calibri" pitchFamily="34" charset="0"/>
            </a:endParaRPr>
          </a:p>
          <a:p>
            <a:pPr marL="609600" indent="-609600" algn="l"/>
            <a:endParaRPr lang="cs-CZ" sz="2000" b="1" i="1" dirty="0">
              <a:latin typeface="Calibri" pitchFamily="34" charset="0"/>
            </a:endParaRPr>
          </a:p>
        </p:txBody>
      </p:sp>
      <p:sp>
        <p:nvSpPr>
          <p:cNvPr id="67587" name="TextovéPole 1"/>
          <p:cNvSpPr txBox="1">
            <a:spLocks noChangeArrowheads="1"/>
          </p:cNvSpPr>
          <p:nvPr/>
        </p:nvSpPr>
        <p:spPr bwMode="auto">
          <a:xfrm>
            <a:off x="2149979" y="295275"/>
            <a:ext cx="80645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Matice GEC</a:t>
            </a:r>
          </a:p>
        </p:txBody>
      </p:sp>
      <p:sp>
        <p:nvSpPr>
          <p:cNvPr id="67588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DBCDAFC5-E005-4428-90CE-B3595713F418}" type="slidenum">
              <a:rPr lang="cs-CZ" sz="1400" b="0">
                <a:latin typeface="Calibri" pitchFamily="34" charset="0"/>
              </a:rPr>
              <a:pPr eaLnBrk="1" hangingPunct="1"/>
              <a:t>59</a:t>
            </a:fld>
            <a:endParaRPr lang="cs-CZ" sz="1400" b="0" dirty="0">
              <a:latin typeface="Calibri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40EFE90-F511-4391-8C48-C902AE05BF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2209800" y="332656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vnitřního prostředí- metody</a:t>
            </a:r>
          </a:p>
        </p:txBody>
      </p:sp>
      <p:sp>
        <p:nvSpPr>
          <p:cNvPr id="64515" name="Zástupný symbol pro obsah 2"/>
          <p:cNvSpPr>
            <a:spLocks noGrp="1"/>
          </p:cNvSpPr>
          <p:nvPr>
            <p:ph idx="1"/>
          </p:nvPr>
        </p:nvSpPr>
        <p:spPr>
          <a:xfrm>
            <a:off x="1657350" y="2033742"/>
            <a:ext cx="9239250" cy="3556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Clr>
                <a:schemeClr val="accent2"/>
              </a:buClr>
              <a:buFontTx/>
              <a:buNone/>
              <a:defRPr/>
            </a:pPr>
            <a:r>
              <a:rPr lang="cs-CZ" b="1" dirty="0"/>
              <a:t>Mezi analýzy vnitřního prostředí patří: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/>
              <a:t>Analýza zdrojů a kompetencí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/>
              <a:t>Analýza hodnotového řetězce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/>
              <a:t>Analýza klíčových procesů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/>
              <a:t>Analýza exponovanosti podniku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/>
              <a:t>Analýza portfolia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/>
              <a:t>Klíčové faktory úspěchu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b="1" dirty="0"/>
              <a:t>Analýza konkurenceschopnosti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50D23-1D5B-4BAA-946B-7A277D618C89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3329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557338"/>
            <a:ext cx="8280400" cy="4464050"/>
          </a:xfrm>
        </p:spPr>
        <p:txBody>
          <a:bodyPr/>
          <a:lstStyle/>
          <a:p>
            <a:pPr marL="609600" indent="-609600" algn="l"/>
            <a:r>
              <a:rPr lang="sk-SK" b="1" dirty="0">
                <a:latin typeface="Arial Narrow" pitchFamily="34" charset="0"/>
              </a:rPr>
              <a:t>                               </a:t>
            </a:r>
            <a:endParaRPr lang="cs-CZ" sz="1000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sz="1600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800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/>
            <a:endParaRPr lang="cs-CZ" sz="2000" b="1" i="1" dirty="0">
              <a:latin typeface="Arial Narrow" pitchFamily="34" charset="0"/>
            </a:endParaRPr>
          </a:p>
        </p:txBody>
      </p:sp>
      <p:grpSp>
        <p:nvGrpSpPr>
          <p:cNvPr id="68611" name="Group 160"/>
          <p:cNvGrpSpPr>
            <a:grpSpLocks/>
          </p:cNvGrpSpPr>
          <p:nvPr/>
        </p:nvGrpSpPr>
        <p:grpSpPr bwMode="auto">
          <a:xfrm>
            <a:off x="2925764" y="2191658"/>
            <a:ext cx="6194425" cy="4591050"/>
            <a:chOff x="883" y="1344"/>
            <a:chExt cx="3902" cy="2892"/>
          </a:xfrm>
        </p:grpSpPr>
        <p:grpSp>
          <p:nvGrpSpPr>
            <p:cNvPr id="68629" name="Group 119"/>
            <p:cNvGrpSpPr>
              <a:grpSpLocks/>
            </p:cNvGrpSpPr>
            <p:nvPr/>
          </p:nvGrpSpPr>
          <p:grpSpPr bwMode="auto">
            <a:xfrm>
              <a:off x="1819" y="1344"/>
              <a:ext cx="2376" cy="2160"/>
              <a:chOff x="1417" y="1237"/>
              <a:chExt cx="5940" cy="5400"/>
            </a:xfrm>
          </p:grpSpPr>
          <p:sp>
            <p:nvSpPr>
              <p:cNvPr id="68635" name="Text Box 120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3397" y="12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*</a:t>
                </a:r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r>
                  <a:rPr lang="cs-CZ" sz="1200" b="0" dirty="0"/>
                  <a:t>    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68636" name="Text Box 121"/>
              <p:cNvSpPr txBox="1">
                <a:spLocks noChangeArrowheads="1"/>
              </p:cNvSpPr>
              <p:nvPr/>
            </p:nvSpPr>
            <p:spPr bwMode="auto">
              <a:xfrm>
                <a:off x="3397" y="30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sz="1200" b="0" dirty="0"/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r>
                  <a:rPr lang="cs-CZ" sz="1200" b="0" dirty="0"/>
                  <a:t>    </a:t>
                </a:r>
              </a:p>
              <a:p>
                <a:pPr eaLnBrk="1" hangingPunct="1"/>
                <a:r>
                  <a:rPr lang="cs-CZ" sz="1200" b="0" dirty="0"/>
                  <a:t>    </a:t>
                </a:r>
              </a:p>
              <a:p>
                <a:pPr eaLnBrk="1" hangingPunct="1"/>
                <a:r>
                  <a:rPr lang="cs-CZ" sz="1200" b="0" dirty="0">
                    <a:latin typeface="Times New Roman" pitchFamily="18" charset="0"/>
                  </a:rPr>
                  <a:t>    Ø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68637" name="Text Box 122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5377" y="30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X</a:t>
                </a:r>
              </a:p>
              <a:p>
                <a:pPr eaLnBrk="1" hangingPunct="1"/>
                <a:r>
                  <a:rPr lang="cs-CZ" sz="1200" b="0" dirty="0"/>
                  <a:t>             </a:t>
                </a:r>
                <a:endParaRPr lang="cs-CZ" dirty="0"/>
              </a:p>
            </p:txBody>
          </p:sp>
          <p:sp>
            <p:nvSpPr>
              <p:cNvPr id="68638" name="Text Box 123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3397" y="48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    X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68639" name="Text Box 124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5377" y="48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X    </a:t>
                </a:r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r>
                  <a:rPr lang="cs-CZ" sz="1200" b="0" dirty="0"/>
                  <a:t>      </a:t>
                </a:r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68640" name="Text Box 125"/>
              <p:cNvSpPr txBox="1">
                <a:spLocks noChangeArrowheads="1"/>
              </p:cNvSpPr>
              <p:nvPr/>
            </p:nvSpPr>
            <p:spPr bwMode="auto">
              <a:xfrm>
                <a:off x="1417" y="48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$</a:t>
                </a:r>
                <a:endParaRPr lang="cs-CZ" dirty="0"/>
              </a:p>
            </p:txBody>
          </p:sp>
          <p:sp>
            <p:nvSpPr>
              <p:cNvPr id="68641" name="Text Box 126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1417" y="12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*</a:t>
                </a:r>
              </a:p>
              <a:p>
                <a:pPr eaLnBrk="1" hangingPunct="1"/>
                <a:r>
                  <a:rPr lang="cs-CZ" sz="1200" b="0" dirty="0"/>
                  <a:t>     </a:t>
                </a:r>
                <a:endParaRPr lang="cs-CZ" dirty="0"/>
              </a:p>
            </p:txBody>
          </p:sp>
          <p:sp>
            <p:nvSpPr>
              <p:cNvPr id="68642" name="Line 127"/>
              <p:cNvSpPr>
                <a:spLocks noChangeShapeType="1"/>
              </p:cNvSpPr>
              <p:nvPr/>
            </p:nvSpPr>
            <p:spPr bwMode="auto">
              <a:xfrm>
                <a:off x="1417" y="4837"/>
                <a:ext cx="59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643" name="Line 128"/>
              <p:cNvSpPr>
                <a:spLocks noChangeShapeType="1"/>
              </p:cNvSpPr>
              <p:nvPr/>
            </p:nvSpPr>
            <p:spPr bwMode="auto">
              <a:xfrm>
                <a:off x="3397" y="1237"/>
                <a:ext cx="0" cy="5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644" name="Text Box 129"/>
              <p:cNvSpPr txBox="1">
                <a:spLocks noChangeArrowheads="1"/>
              </p:cNvSpPr>
              <p:nvPr/>
            </p:nvSpPr>
            <p:spPr bwMode="auto">
              <a:xfrm>
                <a:off x="5377" y="12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?   </a:t>
                </a:r>
                <a:r>
                  <a:rPr lang="cs-CZ" sz="100" b="0" dirty="0"/>
                  <a:t> </a:t>
                </a:r>
              </a:p>
              <a:p>
                <a:pPr eaLnBrk="1" hangingPunct="1"/>
                <a:r>
                  <a:rPr lang="cs-CZ" sz="1200" b="0" dirty="0"/>
                  <a:t>      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68645" name="Text Box 130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1417" y="30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*</a:t>
                </a:r>
                <a:endParaRPr lang="cs-CZ" dirty="0"/>
              </a:p>
            </p:txBody>
          </p:sp>
          <p:sp>
            <p:nvSpPr>
              <p:cNvPr id="68646" name="Line 131"/>
              <p:cNvSpPr>
                <a:spLocks noChangeShapeType="1"/>
              </p:cNvSpPr>
              <p:nvPr/>
            </p:nvSpPr>
            <p:spPr bwMode="auto">
              <a:xfrm>
                <a:off x="3397" y="1237"/>
                <a:ext cx="0" cy="5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647" name="Line 132"/>
              <p:cNvSpPr>
                <a:spLocks noChangeShapeType="1"/>
              </p:cNvSpPr>
              <p:nvPr/>
            </p:nvSpPr>
            <p:spPr bwMode="auto">
              <a:xfrm>
                <a:off x="1417" y="4837"/>
                <a:ext cx="59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648" name="Text Box 133"/>
              <p:cNvSpPr txBox="1">
                <a:spLocks noChangeArrowheads="1"/>
              </p:cNvSpPr>
              <p:nvPr/>
            </p:nvSpPr>
            <p:spPr bwMode="auto">
              <a:xfrm>
                <a:off x="2317" y="4297"/>
                <a:ext cx="1439" cy="13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dirty="0"/>
              </a:p>
            </p:txBody>
          </p:sp>
          <p:sp>
            <p:nvSpPr>
              <p:cNvPr id="68649" name="Line 134"/>
              <p:cNvSpPr>
                <a:spLocks noChangeShapeType="1"/>
              </p:cNvSpPr>
              <p:nvPr/>
            </p:nvSpPr>
            <p:spPr bwMode="auto">
              <a:xfrm>
                <a:off x="3397" y="3937"/>
                <a:ext cx="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650" name="Line 135"/>
              <p:cNvSpPr>
                <a:spLocks noChangeShapeType="1"/>
              </p:cNvSpPr>
              <p:nvPr/>
            </p:nvSpPr>
            <p:spPr bwMode="auto">
              <a:xfrm>
                <a:off x="2317" y="4837"/>
                <a:ext cx="1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651" name="Text Box 136"/>
              <p:cNvSpPr txBox="1">
                <a:spLocks noChangeArrowheads="1"/>
              </p:cNvSpPr>
              <p:nvPr/>
            </p:nvSpPr>
            <p:spPr bwMode="auto">
              <a:xfrm>
                <a:off x="3577" y="2857"/>
                <a:ext cx="1261" cy="11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dirty="0"/>
              </a:p>
            </p:txBody>
          </p:sp>
          <p:sp>
            <p:nvSpPr>
              <p:cNvPr id="68652" name="Line 137"/>
              <p:cNvSpPr>
                <a:spLocks noChangeShapeType="1"/>
              </p:cNvSpPr>
              <p:nvPr/>
            </p:nvSpPr>
            <p:spPr bwMode="auto">
              <a:xfrm>
                <a:off x="3757" y="3037"/>
                <a:ext cx="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653" name="Line 138"/>
              <p:cNvSpPr>
                <a:spLocks noChangeShapeType="1"/>
              </p:cNvSpPr>
              <p:nvPr/>
            </p:nvSpPr>
            <p:spPr bwMode="auto">
              <a:xfrm>
                <a:off x="3397" y="3037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sp>
          <p:nvSpPr>
            <p:cNvPr id="68630" name="Text Box 139" descr="Světlý šikmo nahoru"/>
            <p:cNvSpPr txBox="1">
              <a:spLocks noChangeArrowheads="1"/>
            </p:cNvSpPr>
            <p:nvPr/>
          </p:nvSpPr>
          <p:spPr bwMode="auto">
            <a:xfrm>
              <a:off x="1247" y="1573"/>
              <a:ext cx="576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/>
              <a:r>
                <a:rPr lang="cs-CZ" sz="1700" b="0" dirty="0"/>
                <a:t>vysoká</a:t>
              </a:r>
              <a:endParaRPr lang="cs-CZ" dirty="0"/>
            </a:p>
          </p:txBody>
        </p:sp>
        <p:sp>
          <p:nvSpPr>
            <p:cNvPr id="68631" name="Text Box 140" descr="Světlý šikmo nahoru"/>
            <p:cNvSpPr txBox="1">
              <a:spLocks noChangeArrowheads="1"/>
            </p:cNvSpPr>
            <p:nvPr/>
          </p:nvSpPr>
          <p:spPr bwMode="auto">
            <a:xfrm>
              <a:off x="1175" y="2293"/>
              <a:ext cx="648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/>
              <a:r>
                <a:rPr lang="cs-CZ" sz="1700" b="0" dirty="0"/>
                <a:t>průměrná</a:t>
              </a:r>
              <a:endParaRPr lang="cs-CZ" dirty="0"/>
            </a:p>
          </p:txBody>
        </p:sp>
        <p:sp>
          <p:nvSpPr>
            <p:cNvPr id="68632" name="Text Box 141" descr="Světlý šikmo nahoru"/>
            <p:cNvSpPr txBox="1">
              <a:spLocks noChangeArrowheads="1"/>
            </p:cNvSpPr>
            <p:nvPr/>
          </p:nvSpPr>
          <p:spPr bwMode="auto">
            <a:xfrm>
              <a:off x="1319" y="3013"/>
              <a:ext cx="504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/>
              <a:r>
                <a:rPr lang="cs-CZ" sz="1700" b="0" dirty="0"/>
                <a:t>nízká</a:t>
              </a:r>
              <a:endParaRPr lang="cs-CZ" dirty="0"/>
            </a:p>
          </p:txBody>
        </p:sp>
        <p:sp>
          <p:nvSpPr>
            <p:cNvPr id="68633" name="Text Box 142" descr="Světlý šikmo nahoru"/>
            <p:cNvSpPr txBox="1">
              <a:spLocks noChangeArrowheads="1"/>
            </p:cNvSpPr>
            <p:nvPr/>
          </p:nvSpPr>
          <p:spPr bwMode="auto">
            <a:xfrm>
              <a:off x="1761" y="3588"/>
              <a:ext cx="3024" cy="6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cs-CZ" sz="1700" b="0" dirty="0"/>
                <a:t>* vítězné podnikání                  $  producent zisku</a:t>
              </a:r>
            </a:p>
            <a:p>
              <a:pPr eaLnBrk="1" hangingPunct="1"/>
              <a:r>
                <a:rPr lang="cs-CZ" sz="1700" b="0" dirty="0"/>
                <a:t>? otazníkové podnikání            X poražené podnikání</a:t>
              </a:r>
            </a:p>
            <a:p>
              <a:pPr eaLnBrk="1" hangingPunct="1"/>
              <a:r>
                <a:rPr lang="cs-CZ" sz="1700" b="0" dirty="0">
                  <a:latin typeface="Times New Roman" pitchFamily="18" charset="0"/>
                </a:rPr>
                <a:t>Ø pr</a:t>
              </a:r>
              <a:r>
                <a:rPr lang="cs-CZ" sz="1700" b="0" dirty="0"/>
                <a:t>ůměrné podnikání</a:t>
              </a:r>
              <a:endParaRPr lang="cs-CZ" dirty="0"/>
            </a:p>
          </p:txBody>
        </p:sp>
        <p:sp>
          <p:nvSpPr>
            <p:cNvPr id="68634" name="Text Box 143"/>
            <p:cNvSpPr txBox="1">
              <a:spLocks noChangeArrowheads="1"/>
            </p:cNvSpPr>
            <p:nvPr/>
          </p:nvSpPr>
          <p:spPr bwMode="auto">
            <a:xfrm flipH="1" flipV="1">
              <a:off x="883" y="1467"/>
              <a:ext cx="288" cy="1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eaVert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700" dirty="0">
                  <a:solidFill>
                    <a:schemeClr val="accent2"/>
                  </a:solidFill>
                </a:rPr>
                <a:t>Dlouhodobá atraktivnost odvětví</a:t>
              </a:r>
            </a:p>
            <a:p>
              <a:pPr eaLnBrk="1" hangingPunct="1"/>
              <a:endParaRPr lang="cs-CZ" dirty="0"/>
            </a:p>
          </p:txBody>
        </p:sp>
      </p:grpSp>
      <p:sp>
        <p:nvSpPr>
          <p:cNvPr id="68612" name="Text Box 145"/>
          <p:cNvSpPr txBox="1">
            <a:spLocks noChangeArrowheads="1"/>
          </p:cNvSpPr>
          <p:nvPr/>
        </p:nvSpPr>
        <p:spPr bwMode="auto">
          <a:xfrm>
            <a:off x="4440239" y="1557338"/>
            <a:ext cx="37433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700" dirty="0">
                <a:solidFill>
                  <a:srgbClr val="FF0000"/>
                </a:solidFill>
              </a:rPr>
              <a:t>Podnikatelská síla</a:t>
            </a:r>
          </a:p>
          <a:p>
            <a:pPr eaLnBrk="1" hangingPunct="1"/>
            <a:r>
              <a:rPr lang="cs-CZ" sz="1700" b="0" dirty="0"/>
              <a:t>      silná	         průměrná	slabá</a:t>
            </a:r>
          </a:p>
        </p:txBody>
      </p:sp>
      <p:sp>
        <p:nvSpPr>
          <p:cNvPr id="68613" name="Rectangle 147"/>
          <p:cNvSpPr>
            <a:spLocks noChangeArrowheads="1"/>
          </p:cNvSpPr>
          <p:nvPr/>
        </p:nvSpPr>
        <p:spPr bwMode="auto">
          <a:xfrm>
            <a:off x="1524001" y="29681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68614" name="Object 146"/>
          <p:cNvGraphicFramePr>
            <a:graphicFrameLocks noChangeAspect="1"/>
          </p:cNvGraphicFramePr>
          <p:nvPr/>
        </p:nvGraphicFramePr>
        <p:xfrm>
          <a:off x="4651376" y="2349500"/>
          <a:ext cx="5810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r:id="rId3" imgW="914400" imgH="914400" progId="CorelDraw.Graphic.9">
                  <p:embed/>
                </p:oleObj>
              </mc:Choice>
              <mc:Fallback>
                <p:oleObj r:id="rId3" imgW="914400" imgH="914400" progId="CorelDraw.Graphic.9">
                  <p:embed/>
                  <p:pic>
                    <p:nvPicPr>
                      <p:cNvPr id="68614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6" y="2349500"/>
                        <a:ext cx="581025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5" name="Rectangle 149"/>
          <p:cNvSpPr>
            <a:spLocks noChangeArrowheads="1"/>
          </p:cNvSpPr>
          <p:nvPr/>
        </p:nvSpPr>
        <p:spPr bwMode="auto">
          <a:xfrm>
            <a:off x="1524001" y="30871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68616" name="Object 148"/>
          <p:cNvGraphicFramePr>
            <a:graphicFrameLocks noChangeAspect="1"/>
          </p:cNvGraphicFramePr>
          <p:nvPr/>
        </p:nvGraphicFramePr>
        <p:xfrm>
          <a:off x="5897563" y="2636839"/>
          <a:ext cx="3429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5" imgW="914400" imgH="914400" progId="CorelDraw.Graphic.9">
                  <p:embed/>
                </p:oleObj>
              </mc:Choice>
              <mc:Fallback>
                <p:oleObj r:id="rId5" imgW="914400" imgH="914400" progId="CorelDraw.Graphic.9">
                  <p:embed/>
                  <p:pic>
                    <p:nvPicPr>
                      <p:cNvPr id="68616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7563" y="2636839"/>
                        <a:ext cx="34290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7" name="Rectangle 151"/>
          <p:cNvSpPr>
            <a:spLocks noChangeArrowheads="1"/>
          </p:cNvSpPr>
          <p:nvPr/>
        </p:nvSpPr>
        <p:spPr bwMode="auto">
          <a:xfrm>
            <a:off x="1524001" y="30871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68618" name="Object 150"/>
          <p:cNvGraphicFramePr>
            <a:graphicFrameLocks noChangeAspect="1"/>
          </p:cNvGraphicFramePr>
          <p:nvPr/>
        </p:nvGraphicFramePr>
        <p:xfrm>
          <a:off x="7202489" y="2393951"/>
          <a:ext cx="3333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7" imgW="914400" imgH="914400" progId="CorelDraw.Graphic.9">
                  <p:embed/>
                </p:oleObj>
              </mc:Choice>
              <mc:Fallback>
                <p:oleObj r:id="rId7" imgW="914400" imgH="914400" progId="CorelDraw.Graphic.9">
                  <p:embed/>
                  <p:pic>
                    <p:nvPicPr>
                      <p:cNvPr id="68618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9" y="2393951"/>
                        <a:ext cx="3333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9" name="Rectangle 153"/>
          <p:cNvSpPr>
            <a:spLocks noChangeArrowheads="1"/>
          </p:cNvSpPr>
          <p:nvPr/>
        </p:nvSpPr>
        <p:spPr bwMode="auto">
          <a:xfrm>
            <a:off x="1524001" y="2930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68620" name="Object 152"/>
          <p:cNvGraphicFramePr>
            <a:graphicFrameLocks noChangeAspect="1"/>
          </p:cNvGraphicFramePr>
          <p:nvPr>
            <p:extLst/>
          </p:nvPr>
        </p:nvGraphicFramePr>
        <p:xfrm>
          <a:off x="5880101" y="3175000"/>
          <a:ext cx="6191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r:id="rId8" imgW="914400" imgH="914400" progId="CorelDraw.Graphic.9">
                  <p:embed/>
                </p:oleObj>
              </mc:Choice>
              <mc:Fallback>
                <p:oleObj r:id="rId8" imgW="914400" imgH="914400" progId="CorelDraw.Graphic.9">
                  <p:embed/>
                  <p:pic>
                    <p:nvPicPr>
                      <p:cNvPr id="6862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1" y="3175000"/>
                        <a:ext cx="6191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1" name="Rectangle 155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68622" name="Object 154"/>
          <p:cNvGraphicFramePr>
            <a:graphicFrameLocks noChangeAspect="1"/>
          </p:cNvGraphicFramePr>
          <p:nvPr/>
        </p:nvGraphicFramePr>
        <p:xfrm>
          <a:off x="7391401" y="3500438"/>
          <a:ext cx="447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r:id="rId10" imgW="914400" imgH="914400" progId="CorelDraw.Graphic.9">
                  <p:embed/>
                </p:oleObj>
              </mc:Choice>
              <mc:Fallback>
                <p:oleObj r:id="rId10" imgW="914400" imgH="914400" progId="CorelDraw.Graphic.9">
                  <p:embed/>
                  <p:pic>
                    <p:nvPicPr>
                      <p:cNvPr id="68622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1" y="3500438"/>
                        <a:ext cx="4476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3" name="Rectangle 157"/>
          <p:cNvSpPr>
            <a:spLocks noChangeArrowheads="1"/>
          </p:cNvSpPr>
          <p:nvPr/>
        </p:nvSpPr>
        <p:spPr bwMode="auto">
          <a:xfrm>
            <a:off x="1524001" y="28776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68624" name="Object 156"/>
          <p:cNvGraphicFramePr>
            <a:graphicFrameLocks noChangeAspect="1"/>
          </p:cNvGraphicFramePr>
          <p:nvPr>
            <p:extLst/>
          </p:nvPr>
        </p:nvGraphicFramePr>
        <p:xfrm>
          <a:off x="4911725" y="3933712"/>
          <a:ext cx="825500" cy="763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r:id="rId12" imgW="914400" imgH="914400" progId="CorelDraw.Graphic.9">
                  <p:embed/>
                </p:oleObj>
              </mc:Choice>
              <mc:Fallback>
                <p:oleObj r:id="rId12" imgW="914400" imgH="914400" progId="CorelDraw.Graphic.9">
                  <p:embed/>
                  <p:pic>
                    <p:nvPicPr>
                      <p:cNvPr id="68624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1725" y="3933712"/>
                        <a:ext cx="825500" cy="7631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5" name="Rectangle 159"/>
          <p:cNvSpPr>
            <a:spLocks noChangeArrowheads="1"/>
          </p:cNvSpPr>
          <p:nvPr/>
        </p:nvSpPr>
        <p:spPr bwMode="auto">
          <a:xfrm>
            <a:off x="1524001" y="2987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68626" name="Object 158"/>
          <p:cNvGraphicFramePr>
            <a:graphicFrameLocks noChangeAspect="1"/>
          </p:cNvGraphicFramePr>
          <p:nvPr/>
        </p:nvGraphicFramePr>
        <p:xfrm>
          <a:off x="7200900" y="4727575"/>
          <a:ext cx="4953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r:id="rId13" imgW="914400" imgH="914400" progId="CorelDraw.Graphic.9">
                  <p:embed/>
                </p:oleObj>
              </mc:Choice>
              <mc:Fallback>
                <p:oleObj r:id="rId13" imgW="914400" imgH="914400" progId="CorelDraw.Graphic.9">
                  <p:embed/>
                  <p:pic>
                    <p:nvPicPr>
                      <p:cNvPr id="68626" name="Object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4727575"/>
                        <a:ext cx="4953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7" name="TextovéPole 1"/>
          <p:cNvSpPr txBox="1">
            <a:spLocks noChangeArrowheads="1"/>
          </p:cNvSpPr>
          <p:nvPr/>
        </p:nvSpPr>
        <p:spPr bwMode="auto">
          <a:xfrm>
            <a:off x="2424114" y="476251"/>
            <a:ext cx="7559675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</a:rPr>
              <a:t>Matice GEC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FCD93-299B-4706-A91A-CC232CDDF582}" type="slidenum">
              <a:rPr lang="cs-CZ" smtClean="0"/>
              <a:pPr>
                <a:defRPr/>
              </a:pPr>
              <a:t>60</a:t>
            </a:fld>
            <a:endParaRPr lang="cs-CZ" dirty="0"/>
          </a:p>
        </p:txBody>
      </p:sp>
      <p:sp>
        <p:nvSpPr>
          <p:cNvPr id="3" name="Výseč 2"/>
          <p:cNvSpPr/>
          <p:nvPr/>
        </p:nvSpPr>
        <p:spPr bwMode="auto">
          <a:xfrm>
            <a:off x="2140060" y="1585697"/>
            <a:ext cx="216024" cy="282574"/>
          </a:xfrm>
          <a:prstGeom prst="pie">
            <a:avLst>
              <a:gd name="adj1" fmla="val 9773835"/>
              <a:gd name="adj2" fmla="val 1620000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400" b="1" dirty="0">
              <a:latin typeface="Arial Narrow" pitchFamily="34" charset="0"/>
            </a:endParaRPr>
          </a:p>
        </p:txBody>
      </p:sp>
      <p:sp>
        <p:nvSpPr>
          <p:cNvPr id="4" name="Ovál 3"/>
          <p:cNvSpPr/>
          <p:nvPr/>
        </p:nvSpPr>
        <p:spPr bwMode="auto">
          <a:xfrm>
            <a:off x="2135560" y="1268760"/>
            <a:ext cx="180020" cy="1738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400" b="1" dirty="0">
              <a:latin typeface="Arial Narrow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997075" y="1189038"/>
          <a:ext cx="1392238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04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>
                          <a:solidFill>
                            <a:schemeClr val="tx1"/>
                          </a:solidFill>
                        </a:rPr>
                        <a:t>Velikost trhu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>
                          <a:solidFill>
                            <a:schemeClr val="tx1"/>
                          </a:solidFill>
                        </a:rPr>
                        <a:t>Tržní podíl SBU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9" name="Obrázek 48">
            <a:extLst>
              <a:ext uri="{FF2B5EF4-FFF2-40B4-BE49-F238E27FC236}">
                <a16:creationId xmlns:a16="http://schemas.microsoft.com/office/drawing/2014/main" id="{542201D7-A335-46D6-B312-6421304E071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724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557338"/>
            <a:ext cx="8280400" cy="4464050"/>
          </a:xfrm>
        </p:spPr>
        <p:txBody>
          <a:bodyPr/>
          <a:lstStyle/>
          <a:p>
            <a:pPr marL="609600" indent="-609600" algn="l"/>
            <a:r>
              <a:rPr lang="sk-SK" b="1" dirty="0">
                <a:latin typeface="Arial Narrow" pitchFamily="34" charset="0"/>
              </a:rPr>
              <a:t>                               </a:t>
            </a:r>
            <a:endParaRPr lang="cs-CZ" sz="1000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sz="1600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800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b="1" i="1" dirty="0">
              <a:latin typeface="Arial Narrow" pitchFamily="34" charset="0"/>
            </a:endParaRPr>
          </a:p>
          <a:p>
            <a:pPr marL="609600" indent="-609600" algn="l"/>
            <a:endParaRPr lang="cs-CZ" sz="2000" b="1" i="1" dirty="0">
              <a:latin typeface="Arial Narrow" pitchFamily="34" charset="0"/>
            </a:endParaRPr>
          </a:p>
        </p:txBody>
      </p:sp>
      <p:grpSp>
        <p:nvGrpSpPr>
          <p:cNvPr id="70659" name="Group 160"/>
          <p:cNvGrpSpPr>
            <a:grpSpLocks/>
          </p:cNvGrpSpPr>
          <p:nvPr/>
        </p:nvGrpSpPr>
        <p:grpSpPr bwMode="auto">
          <a:xfrm>
            <a:off x="2925763" y="2133600"/>
            <a:ext cx="6203950" cy="4591050"/>
            <a:chOff x="883" y="1344"/>
            <a:chExt cx="3908" cy="2892"/>
          </a:xfrm>
        </p:grpSpPr>
        <p:grpSp>
          <p:nvGrpSpPr>
            <p:cNvPr id="70679" name="Group 119"/>
            <p:cNvGrpSpPr>
              <a:grpSpLocks/>
            </p:cNvGrpSpPr>
            <p:nvPr/>
          </p:nvGrpSpPr>
          <p:grpSpPr bwMode="auto">
            <a:xfrm>
              <a:off x="1819" y="1344"/>
              <a:ext cx="2376" cy="2160"/>
              <a:chOff x="1417" y="1237"/>
              <a:chExt cx="5940" cy="5400"/>
            </a:xfrm>
          </p:grpSpPr>
          <p:sp>
            <p:nvSpPr>
              <p:cNvPr id="70685" name="Text Box 120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3397" y="12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*</a:t>
                </a:r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r>
                  <a:rPr lang="cs-CZ" sz="1200" b="0" dirty="0"/>
                  <a:t>    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70686" name="Text Box 121"/>
              <p:cNvSpPr txBox="1">
                <a:spLocks noChangeArrowheads="1"/>
              </p:cNvSpPr>
              <p:nvPr/>
            </p:nvSpPr>
            <p:spPr bwMode="auto">
              <a:xfrm>
                <a:off x="3397" y="30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sz="1200" b="0" dirty="0"/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r>
                  <a:rPr lang="cs-CZ" sz="1200" b="0" dirty="0"/>
                  <a:t>    </a:t>
                </a:r>
              </a:p>
              <a:p>
                <a:pPr eaLnBrk="1" hangingPunct="1"/>
                <a:r>
                  <a:rPr lang="cs-CZ" sz="1200" b="0" dirty="0"/>
                  <a:t>    </a:t>
                </a:r>
              </a:p>
              <a:p>
                <a:pPr eaLnBrk="1" hangingPunct="1"/>
                <a:r>
                  <a:rPr lang="cs-CZ" sz="1200" b="0" dirty="0">
                    <a:latin typeface="Times New Roman" pitchFamily="18" charset="0"/>
                  </a:rPr>
                  <a:t>    Ø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70687" name="Text Box 122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5377" y="30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X</a:t>
                </a:r>
              </a:p>
              <a:p>
                <a:pPr eaLnBrk="1" hangingPunct="1"/>
                <a:r>
                  <a:rPr lang="cs-CZ" sz="1200" b="0" dirty="0"/>
                  <a:t>             </a:t>
                </a:r>
                <a:endParaRPr lang="cs-CZ" dirty="0"/>
              </a:p>
            </p:txBody>
          </p:sp>
          <p:sp>
            <p:nvSpPr>
              <p:cNvPr id="70688" name="Text Box 123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3397" y="48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    X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70689" name="Text Box 124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5377" y="48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X    </a:t>
                </a:r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r>
                  <a:rPr lang="cs-CZ" sz="1200" b="0" dirty="0"/>
                  <a:t>      </a:t>
                </a:r>
              </a:p>
              <a:p>
                <a:pPr eaLnBrk="1" hangingPunct="1"/>
                <a:endParaRPr lang="cs-CZ" sz="1200" b="0" dirty="0"/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70690" name="Text Box 125"/>
              <p:cNvSpPr txBox="1">
                <a:spLocks noChangeArrowheads="1"/>
              </p:cNvSpPr>
              <p:nvPr/>
            </p:nvSpPr>
            <p:spPr bwMode="auto">
              <a:xfrm>
                <a:off x="1417" y="48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$</a:t>
                </a:r>
                <a:endParaRPr lang="cs-CZ" dirty="0"/>
              </a:p>
            </p:txBody>
          </p:sp>
          <p:sp>
            <p:nvSpPr>
              <p:cNvPr id="70691" name="Text Box 126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1417" y="12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*</a:t>
                </a:r>
              </a:p>
              <a:p>
                <a:pPr eaLnBrk="1" hangingPunct="1"/>
                <a:r>
                  <a:rPr lang="cs-CZ" sz="1200" b="0" dirty="0"/>
                  <a:t>     </a:t>
                </a:r>
                <a:endParaRPr lang="cs-CZ" dirty="0"/>
              </a:p>
            </p:txBody>
          </p:sp>
          <p:sp>
            <p:nvSpPr>
              <p:cNvPr id="70692" name="Line 127"/>
              <p:cNvSpPr>
                <a:spLocks noChangeShapeType="1"/>
              </p:cNvSpPr>
              <p:nvPr/>
            </p:nvSpPr>
            <p:spPr bwMode="auto">
              <a:xfrm>
                <a:off x="1417" y="4837"/>
                <a:ext cx="59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70693" name="Line 128"/>
              <p:cNvSpPr>
                <a:spLocks noChangeShapeType="1"/>
              </p:cNvSpPr>
              <p:nvPr/>
            </p:nvSpPr>
            <p:spPr bwMode="auto">
              <a:xfrm>
                <a:off x="3397" y="1237"/>
                <a:ext cx="0" cy="5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70694" name="Text Box 129"/>
              <p:cNvSpPr txBox="1">
                <a:spLocks noChangeArrowheads="1"/>
              </p:cNvSpPr>
              <p:nvPr/>
            </p:nvSpPr>
            <p:spPr bwMode="auto">
              <a:xfrm>
                <a:off x="5377" y="1237"/>
                <a:ext cx="198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?   </a:t>
                </a:r>
                <a:r>
                  <a:rPr lang="cs-CZ" sz="100" b="0" dirty="0"/>
                  <a:t> </a:t>
                </a:r>
              </a:p>
              <a:p>
                <a:pPr eaLnBrk="1" hangingPunct="1"/>
                <a:r>
                  <a:rPr lang="cs-CZ" sz="1200" b="0" dirty="0"/>
                  <a:t>      </a:t>
                </a:r>
              </a:p>
              <a:p>
                <a:pPr eaLnBrk="1" hangingPunct="1"/>
                <a:endParaRPr lang="cs-CZ" dirty="0"/>
              </a:p>
            </p:txBody>
          </p:sp>
          <p:sp>
            <p:nvSpPr>
              <p:cNvPr id="70695" name="Text Box 130" descr="Široký šikmo nahoru"/>
              <p:cNvSpPr txBox="1">
                <a:spLocks noChangeArrowheads="1"/>
              </p:cNvSpPr>
              <p:nvPr/>
            </p:nvSpPr>
            <p:spPr bwMode="auto">
              <a:xfrm>
                <a:off x="1417" y="3037"/>
                <a:ext cx="1980" cy="1800"/>
              </a:xfrm>
              <a:prstGeom prst="rect">
                <a:avLst/>
              </a:prstGeom>
              <a:pattFill prst="wdUpDiag">
                <a:fgClr>
                  <a:srgbClr val="C0C0C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1200" b="0" dirty="0"/>
                  <a:t>*</a:t>
                </a:r>
                <a:endParaRPr lang="cs-CZ" dirty="0"/>
              </a:p>
            </p:txBody>
          </p:sp>
          <p:sp>
            <p:nvSpPr>
              <p:cNvPr id="70696" name="Line 131"/>
              <p:cNvSpPr>
                <a:spLocks noChangeShapeType="1"/>
              </p:cNvSpPr>
              <p:nvPr/>
            </p:nvSpPr>
            <p:spPr bwMode="auto">
              <a:xfrm>
                <a:off x="3397" y="1237"/>
                <a:ext cx="0" cy="5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70697" name="Line 132"/>
              <p:cNvSpPr>
                <a:spLocks noChangeShapeType="1"/>
              </p:cNvSpPr>
              <p:nvPr/>
            </p:nvSpPr>
            <p:spPr bwMode="auto">
              <a:xfrm>
                <a:off x="1417" y="4837"/>
                <a:ext cx="59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70698" name="Text Box 133"/>
              <p:cNvSpPr txBox="1">
                <a:spLocks noChangeArrowheads="1"/>
              </p:cNvSpPr>
              <p:nvPr/>
            </p:nvSpPr>
            <p:spPr bwMode="auto">
              <a:xfrm>
                <a:off x="2317" y="4297"/>
                <a:ext cx="1439" cy="13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dirty="0"/>
              </a:p>
            </p:txBody>
          </p:sp>
          <p:sp>
            <p:nvSpPr>
              <p:cNvPr id="70699" name="Line 134"/>
              <p:cNvSpPr>
                <a:spLocks noChangeShapeType="1"/>
              </p:cNvSpPr>
              <p:nvPr/>
            </p:nvSpPr>
            <p:spPr bwMode="auto">
              <a:xfrm>
                <a:off x="3397" y="3937"/>
                <a:ext cx="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70700" name="Line 135"/>
              <p:cNvSpPr>
                <a:spLocks noChangeShapeType="1"/>
              </p:cNvSpPr>
              <p:nvPr/>
            </p:nvSpPr>
            <p:spPr bwMode="auto">
              <a:xfrm>
                <a:off x="2317" y="4837"/>
                <a:ext cx="1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70701" name="Text Box 136"/>
              <p:cNvSpPr txBox="1">
                <a:spLocks noChangeArrowheads="1"/>
              </p:cNvSpPr>
              <p:nvPr/>
            </p:nvSpPr>
            <p:spPr bwMode="auto">
              <a:xfrm>
                <a:off x="3577" y="2857"/>
                <a:ext cx="1261" cy="114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endParaRPr lang="cs-CZ" dirty="0"/>
              </a:p>
            </p:txBody>
          </p:sp>
          <p:sp>
            <p:nvSpPr>
              <p:cNvPr id="70702" name="Line 137"/>
              <p:cNvSpPr>
                <a:spLocks noChangeShapeType="1"/>
              </p:cNvSpPr>
              <p:nvPr/>
            </p:nvSpPr>
            <p:spPr bwMode="auto">
              <a:xfrm>
                <a:off x="3757" y="3037"/>
                <a:ext cx="19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70703" name="Line 138"/>
              <p:cNvSpPr>
                <a:spLocks noChangeShapeType="1"/>
              </p:cNvSpPr>
              <p:nvPr/>
            </p:nvSpPr>
            <p:spPr bwMode="auto">
              <a:xfrm>
                <a:off x="3397" y="3037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sp>
          <p:nvSpPr>
            <p:cNvPr id="70680" name="Text Box 139" descr="Světlý šikmo nahoru"/>
            <p:cNvSpPr txBox="1">
              <a:spLocks noChangeArrowheads="1"/>
            </p:cNvSpPr>
            <p:nvPr/>
          </p:nvSpPr>
          <p:spPr bwMode="auto">
            <a:xfrm>
              <a:off x="1247" y="1573"/>
              <a:ext cx="576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/>
              <a:r>
                <a:rPr lang="cs-CZ" sz="1700" b="0" dirty="0"/>
                <a:t>vysoká</a:t>
              </a:r>
              <a:endParaRPr lang="cs-CZ" dirty="0"/>
            </a:p>
          </p:txBody>
        </p:sp>
        <p:sp>
          <p:nvSpPr>
            <p:cNvPr id="70681" name="Text Box 140" descr="Světlý šikmo nahoru"/>
            <p:cNvSpPr txBox="1">
              <a:spLocks noChangeArrowheads="1"/>
            </p:cNvSpPr>
            <p:nvPr/>
          </p:nvSpPr>
          <p:spPr bwMode="auto">
            <a:xfrm>
              <a:off x="1175" y="2293"/>
              <a:ext cx="648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/>
              <a:r>
                <a:rPr lang="cs-CZ" sz="1700" b="0" dirty="0"/>
                <a:t>průměrná</a:t>
              </a:r>
              <a:endParaRPr lang="cs-CZ" dirty="0"/>
            </a:p>
          </p:txBody>
        </p:sp>
        <p:sp>
          <p:nvSpPr>
            <p:cNvPr id="70682" name="Text Box 141" descr="Světlý šikmo nahoru"/>
            <p:cNvSpPr txBox="1">
              <a:spLocks noChangeArrowheads="1"/>
            </p:cNvSpPr>
            <p:nvPr/>
          </p:nvSpPr>
          <p:spPr bwMode="auto">
            <a:xfrm>
              <a:off x="1319" y="3013"/>
              <a:ext cx="504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r" eaLnBrk="1" hangingPunct="1"/>
              <a:r>
                <a:rPr lang="cs-CZ" sz="1700" b="0" dirty="0"/>
                <a:t>nízká</a:t>
              </a:r>
              <a:endParaRPr lang="cs-CZ" dirty="0"/>
            </a:p>
          </p:txBody>
        </p:sp>
        <p:sp>
          <p:nvSpPr>
            <p:cNvPr id="70683" name="Text Box 142" descr="Světlý šikmo nahoru"/>
            <p:cNvSpPr txBox="1">
              <a:spLocks noChangeArrowheads="1"/>
            </p:cNvSpPr>
            <p:nvPr/>
          </p:nvSpPr>
          <p:spPr bwMode="auto">
            <a:xfrm>
              <a:off x="1767" y="3588"/>
              <a:ext cx="3024" cy="6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pattFill prst="lt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cs-CZ" sz="1700" b="0" dirty="0"/>
                <a:t>* vítězné podnikání                  $  producent zisku</a:t>
              </a:r>
            </a:p>
            <a:p>
              <a:pPr eaLnBrk="1" hangingPunct="1"/>
              <a:r>
                <a:rPr lang="cs-CZ" sz="1700" b="0" dirty="0"/>
                <a:t>? otazníkové podnikání            X poražené podnikání</a:t>
              </a:r>
            </a:p>
            <a:p>
              <a:pPr eaLnBrk="1" hangingPunct="1"/>
              <a:r>
                <a:rPr lang="cs-CZ" sz="1700" b="0" dirty="0">
                  <a:latin typeface="Times New Roman" pitchFamily="18" charset="0"/>
                </a:rPr>
                <a:t>Ø pr</a:t>
              </a:r>
              <a:r>
                <a:rPr lang="cs-CZ" sz="1700" b="0" dirty="0"/>
                <a:t>ůměrné podnikání</a:t>
              </a:r>
              <a:endParaRPr lang="cs-CZ" dirty="0"/>
            </a:p>
          </p:txBody>
        </p:sp>
        <p:sp>
          <p:nvSpPr>
            <p:cNvPr id="70684" name="Text Box 143"/>
            <p:cNvSpPr txBox="1">
              <a:spLocks noChangeArrowheads="1"/>
            </p:cNvSpPr>
            <p:nvPr/>
          </p:nvSpPr>
          <p:spPr bwMode="auto">
            <a:xfrm flipH="1" flipV="1">
              <a:off x="883" y="1467"/>
              <a:ext cx="288" cy="1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eaVert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700" dirty="0">
                  <a:solidFill>
                    <a:schemeClr val="accent2"/>
                  </a:solidFill>
                </a:rPr>
                <a:t>Dlouhodobá atraktivnost odvětví</a:t>
              </a:r>
            </a:p>
            <a:p>
              <a:pPr eaLnBrk="1" hangingPunct="1"/>
              <a:endParaRPr lang="cs-CZ" dirty="0"/>
            </a:p>
          </p:txBody>
        </p:sp>
      </p:grpSp>
      <p:sp>
        <p:nvSpPr>
          <p:cNvPr id="70660" name="Text Box 145"/>
          <p:cNvSpPr txBox="1">
            <a:spLocks noChangeArrowheads="1"/>
          </p:cNvSpPr>
          <p:nvPr/>
        </p:nvSpPr>
        <p:spPr bwMode="auto">
          <a:xfrm>
            <a:off x="4440239" y="1557338"/>
            <a:ext cx="37433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700" dirty="0">
                <a:solidFill>
                  <a:srgbClr val="FF0000"/>
                </a:solidFill>
              </a:rPr>
              <a:t>Podnikatelská síla</a:t>
            </a:r>
          </a:p>
          <a:p>
            <a:pPr eaLnBrk="1" hangingPunct="1"/>
            <a:r>
              <a:rPr lang="cs-CZ" sz="1700" b="0" dirty="0"/>
              <a:t>      silná	         průměrná	slabá</a:t>
            </a:r>
          </a:p>
        </p:txBody>
      </p:sp>
      <p:sp>
        <p:nvSpPr>
          <p:cNvPr id="70661" name="Rectangle 147"/>
          <p:cNvSpPr>
            <a:spLocks noChangeArrowheads="1"/>
          </p:cNvSpPr>
          <p:nvPr/>
        </p:nvSpPr>
        <p:spPr bwMode="auto">
          <a:xfrm>
            <a:off x="1524001" y="29681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70662" name="Rectangle 149"/>
          <p:cNvSpPr>
            <a:spLocks noChangeArrowheads="1"/>
          </p:cNvSpPr>
          <p:nvPr/>
        </p:nvSpPr>
        <p:spPr bwMode="auto">
          <a:xfrm>
            <a:off x="1524001" y="30871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70663" name="Rectangle 151"/>
          <p:cNvSpPr>
            <a:spLocks noChangeArrowheads="1"/>
          </p:cNvSpPr>
          <p:nvPr/>
        </p:nvSpPr>
        <p:spPr bwMode="auto">
          <a:xfrm>
            <a:off x="1524001" y="30871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70664" name="Rectangle 153"/>
          <p:cNvSpPr>
            <a:spLocks noChangeArrowheads="1"/>
          </p:cNvSpPr>
          <p:nvPr/>
        </p:nvSpPr>
        <p:spPr bwMode="auto">
          <a:xfrm>
            <a:off x="1524001" y="2930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70665" name="Rectangle 155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70666" name="Rectangle 157"/>
          <p:cNvSpPr>
            <a:spLocks noChangeArrowheads="1"/>
          </p:cNvSpPr>
          <p:nvPr/>
        </p:nvSpPr>
        <p:spPr bwMode="auto">
          <a:xfrm>
            <a:off x="1524001" y="28776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70667" name="Rectangle 159"/>
          <p:cNvSpPr>
            <a:spLocks noChangeArrowheads="1"/>
          </p:cNvSpPr>
          <p:nvPr/>
        </p:nvSpPr>
        <p:spPr bwMode="auto">
          <a:xfrm>
            <a:off x="1524001" y="2987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70668" name="TextovéPole 1"/>
          <p:cNvSpPr txBox="1">
            <a:spLocks noChangeArrowheads="1"/>
          </p:cNvSpPr>
          <p:nvPr/>
        </p:nvSpPr>
        <p:spPr bwMode="auto">
          <a:xfrm>
            <a:off x="1660207" y="484465"/>
            <a:ext cx="7559675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Calibri" pitchFamily="34" charset="0"/>
              </a:rPr>
              <a:t>Matice GEC-vhodné strategie</a:t>
            </a:r>
          </a:p>
        </p:txBody>
      </p:sp>
      <p:sp>
        <p:nvSpPr>
          <p:cNvPr id="70669" name="Text Box 136"/>
          <p:cNvSpPr txBox="1">
            <a:spLocks noChangeArrowheads="1"/>
          </p:cNvSpPr>
          <p:nvPr/>
        </p:nvSpPr>
        <p:spPr bwMode="auto">
          <a:xfrm>
            <a:off x="4649789" y="2427289"/>
            <a:ext cx="898525" cy="7254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200" dirty="0"/>
              <a:t>Investovat,</a:t>
            </a:r>
          </a:p>
          <a:p>
            <a:pPr algn="ctr" eaLnBrk="1" hangingPunct="1"/>
            <a:r>
              <a:rPr lang="cs-CZ" sz="1200" dirty="0"/>
              <a:t>rozvíjet pozici</a:t>
            </a:r>
          </a:p>
        </p:txBody>
      </p:sp>
      <p:sp>
        <p:nvSpPr>
          <p:cNvPr id="70670" name="Text Box 136"/>
          <p:cNvSpPr txBox="1">
            <a:spLocks noChangeArrowheads="1"/>
          </p:cNvSpPr>
          <p:nvPr/>
        </p:nvSpPr>
        <p:spPr bwMode="auto">
          <a:xfrm>
            <a:off x="5927725" y="2428875"/>
            <a:ext cx="800100" cy="723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200" dirty="0"/>
              <a:t>Selektivní růst</a:t>
            </a:r>
          </a:p>
        </p:txBody>
      </p:sp>
      <p:sp>
        <p:nvSpPr>
          <p:cNvPr id="70671" name="Text Box 136"/>
          <p:cNvSpPr txBox="1">
            <a:spLocks noChangeArrowheads="1"/>
          </p:cNvSpPr>
          <p:nvPr/>
        </p:nvSpPr>
        <p:spPr bwMode="auto">
          <a:xfrm>
            <a:off x="4764089" y="3502025"/>
            <a:ext cx="801687" cy="723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200" dirty="0"/>
              <a:t>Rozvíjet předstih</a:t>
            </a:r>
          </a:p>
        </p:txBody>
      </p:sp>
      <p:sp>
        <p:nvSpPr>
          <p:cNvPr id="70672" name="Text Box 136"/>
          <p:cNvSpPr txBox="1">
            <a:spLocks noChangeArrowheads="1"/>
          </p:cNvSpPr>
          <p:nvPr/>
        </p:nvSpPr>
        <p:spPr bwMode="auto">
          <a:xfrm>
            <a:off x="5897563" y="3486150"/>
            <a:ext cx="800100" cy="72390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400" dirty="0"/>
              <a:t>Držet</a:t>
            </a:r>
          </a:p>
          <a:p>
            <a:pPr algn="ctr" eaLnBrk="1" hangingPunct="1"/>
            <a:r>
              <a:rPr lang="cs-CZ" sz="1400" b="0" dirty="0">
                <a:latin typeface="Times New Roman" pitchFamily="18" charset="0"/>
              </a:rPr>
              <a:t>Ø</a:t>
            </a:r>
            <a:endParaRPr lang="cs-CZ" sz="1400" dirty="0"/>
          </a:p>
        </p:txBody>
      </p:sp>
      <p:sp>
        <p:nvSpPr>
          <p:cNvPr id="70673" name="Text Box 136"/>
          <p:cNvSpPr txBox="1">
            <a:spLocks noChangeArrowheads="1"/>
          </p:cNvSpPr>
          <p:nvPr/>
        </p:nvSpPr>
        <p:spPr bwMode="auto">
          <a:xfrm>
            <a:off x="4649788" y="4649788"/>
            <a:ext cx="800100" cy="723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200" dirty="0"/>
              <a:t>Omezeně sklízet</a:t>
            </a:r>
          </a:p>
        </p:txBody>
      </p:sp>
      <p:sp>
        <p:nvSpPr>
          <p:cNvPr id="70674" name="Text Box 136"/>
          <p:cNvSpPr txBox="1">
            <a:spLocks noChangeArrowheads="1"/>
          </p:cNvSpPr>
          <p:nvPr/>
        </p:nvSpPr>
        <p:spPr bwMode="auto">
          <a:xfrm>
            <a:off x="7100889" y="2390775"/>
            <a:ext cx="854075" cy="723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200" dirty="0"/>
              <a:t>Testovat tržní příležitosti</a:t>
            </a:r>
          </a:p>
        </p:txBody>
      </p:sp>
      <p:sp>
        <p:nvSpPr>
          <p:cNvPr id="70675" name="Text Box 136"/>
          <p:cNvSpPr txBox="1">
            <a:spLocks noChangeArrowheads="1"/>
          </p:cNvSpPr>
          <p:nvPr/>
        </p:nvSpPr>
        <p:spPr bwMode="auto">
          <a:xfrm>
            <a:off x="7154864" y="3524250"/>
            <a:ext cx="885825" cy="725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200" dirty="0"/>
              <a:t>Omezeně expandovat</a:t>
            </a:r>
          </a:p>
        </p:txBody>
      </p:sp>
      <p:sp>
        <p:nvSpPr>
          <p:cNvPr id="70676" name="Text Box 136"/>
          <p:cNvSpPr txBox="1">
            <a:spLocks noChangeArrowheads="1"/>
          </p:cNvSpPr>
          <p:nvPr/>
        </p:nvSpPr>
        <p:spPr bwMode="auto">
          <a:xfrm>
            <a:off x="5911850" y="4629150"/>
            <a:ext cx="800100" cy="723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200" dirty="0"/>
              <a:t>Sklízet vše</a:t>
            </a:r>
          </a:p>
        </p:txBody>
      </p:sp>
      <p:sp>
        <p:nvSpPr>
          <p:cNvPr id="70677" name="Text Box 136"/>
          <p:cNvSpPr txBox="1">
            <a:spLocks noChangeArrowheads="1"/>
          </p:cNvSpPr>
          <p:nvPr/>
        </p:nvSpPr>
        <p:spPr bwMode="auto">
          <a:xfrm>
            <a:off x="7154863" y="4629150"/>
            <a:ext cx="800100" cy="723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400" dirty="0"/>
              <a:t>Zbavit se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D6D2D-79A9-4750-AB48-3E3DACA0C966}" type="slidenum">
              <a:rPr lang="cs-CZ" smtClean="0"/>
              <a:pPr>
                <a:defRPr/>
              </a:pPr>
              <a:t>61</a:t>
            </a:fld>
            <a:endParaRPr lang="cs-CZ" dirty="0"/>
          </a:p>
        </p:txBody>
      </p:sp>
      <p:pic>
        <p:nvPicPr>
          <p:cNvPr id="48" name="Obrázek 47">
            <a:extLst>
              <a:ext uri="{FF2B5EF4-FFF2-40B4-BE49-F238E27FC236}">
                <a16:creationId xmlns:a16="http://schemas.microsoft.com/office/drawing/2014/main" id="{327F8383-7D5D-495F-9ED1-7EE3EA9EF4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571177"/>
            <a:ext cx="8424863" cy="49403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buFontTx/>
              <a:buChar char="•"/>
            </a:pPr>
            <a:r>
              <a:rPr lang="cs-CZ" sz="1800" b="1" dirty="0">
                <a:solidFill>
                  <a:srgbClr val="FF0000"/>
                </a:solidFill>
                <a:latin typeface="Calibri" pitchFamily="34" charset="0"/>
              </a:rPr>
              <a:t>Příspěvek matice GEC k rozvoji portfoliové analýzy: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zobrazení je komplexnější a přesnější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hodnotící škála se rozšiřuje z dvou stupňů (nízký, vysoký) na tři stupně (nízký, průměrný, vysoký)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podnikové zdroje jsou usměrňovány do podnikání s největší pravděpodobností dosažení konkurenční výhody.</a:t>
            </a:r>
          </a:p>
          <a:p>
            <a:pPr marL="609600" indent="-609600" algn="l">
              <a:spcBef>
                <a:spcPct val="0"/>
              </a:spcBef>
              <a:buFontTx/>
              <a:buChar char="•"/>
            </a:pPr>
            <a:r>
              <a:rPr lang="cs-CZ" sz="1800" b="1" dirty="0">
                <a:solidFill>
                  <a:srgbClr val="FF0000"/>
                </a:solidFill>
                <a:latin typeface="Calibri" pitchFamily="34" charset="0"/>
              </a:rPr>
              <a:t>Nedostatky matice GEC: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hodnocení nekvantifikovaných kritérií jsou výsledkem subjektivních odhadů a jsou citlivé na předpojatost hodnotitelů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metoda je statická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dirty="0">
                <a:latin typeface="Calibri" pitchFamily="34" charset="0"/>
              </a:rPr>
              <a:t>doporučení jsou pouze všeobecným návodem na zaujetí pozice</a:t>
            </a:r>
          </a:p>
          <a:p>
            <a:pPr marL="609600" indent="-609600" algn="l">
              <a:spcBef>
                <a:spcPct val="0"/>
              </a:spcBef>
              <a:buFontTx/>
              <a:buChar char="•"/>
            </a:pPr>
            <a:r>
              <a:rPr lang="cs-CZ" sz="1800" b="1" dirty="0">
                <a:solidFill>
                  <a:srgbClr val="FF0000"/>
                </a:solidFill>
                <a:latin typeface="Calibri" pitchFamily="34" charset="0"/>
              </a:rPr>
              <a:t>V matici GEC je možno rozlišit dva základní druhy pohybů výrobků: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i="1" dirty="0">
                <a:latin typeface="Calibri" pitchFamily="34" charset="0"/>
              </a:rPr>
              <a:t>vertikální pohyby</a:t>
            </a:r>
            <a:r>
              <a:rPr lang="cs-CZ" b="1" dirty="0">
                <a:latin typeface="Calibri" pitchFamily="34" charset="0"/>
              </a:rPr>
              <a:t> představují změny v atraktivnosti odvětví. Většinou k nim dochází bez podstatného přičinění, resp. vlivu podniku.</a:t>
            </a:r>
          </a:p>
          <a:p>
            <a:pPr marL="1371600" lvl="2" indent="-457200" algn="l">
              <a:spcBef>
                <a:spcPct val="0"/>
              </a:spcBef>
              <a:buFont typeface="Wingdings" pitchFamily="2" charset="2"/>
              <a:buChar char="Ø"/>
            </a:pPr>
            <a:r>
              <a:rPr lang="cs-CZ" b="1" i="1" dirty="0">
                <a:latin typeface="Calibri" pitchFamily="34" charset="0"/>
              </a:rPr>
              <a:t>horizontální pohyby</a:t>
            </a:r>
            <a:r>
              <a:rPr lang="cs-CZ" b="1" dirty="0">
                <a:latin typeface="Calibri" pitchFamily="34" charset="0"/>
              </a:rPr>
              <a:t> charakterizují změny v podnikatelské síle, na něž má podnik podstatný vliv.</a:t>
            </a:r>
          </a:p>
          <a:p>
            <a:pPr marL="1371600" lvl="2" indent="-457200" algn="l"/>
            <a:endParaRPr lang="cs-CZ" dirty="0">
              <a:latin typeface="Calibri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2000" dirty="0">
              <a:latin typeface="Calibri" pitchFamily="34" charset="0"/>
            </a:endParaRPr>
          </a:p>
          <a:p>
            <a:pPr marL="609600" indent="-609600" algn="l">
              <a:spcBef>
                <a:spcPct val="0"/>
              </a:spcBef>
              <a:buFont typeface="Symbol" pitchFamily="18" charset="2"/>
              <a:buChar char="Þ"/>
            </a:pPr>
            <a:endParaRPr lang="cs-CZ" sz="1800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i="1" dirty="0">
              <a:latin typeface="Calibri" pitchFamily="34" charset="0"/>
            </a:endParaRPr>
          </a:p>
          <a:p>
            <a:pPr marL="609600" indent="-609600" algn="l">
              <a:buFont typeface="Wingdings" pitchFamily="2" charset="2"/>
              <a:buChar char="§"/>
            </a:pPr>
            <a:endParaRPr lang="cs-CZ" sz="1800" i="1" dirty="0">
              <a:latin typeface="Calibri" pitchFamily="34" charset="0"/>
            </a:endParaRPr>
          </a:p>
          <a:p>
            <a:pPr marL="609600" indent="-609600" algn="l"/>
            <a:endParaRPr lang="cs-CZ" sz="2000" i="1" dirty="0">
              <a:latin typeface="Calibri" pitchFamily="34" charset="0"/>
            </a:endParaRPr>
          </a:p>
        </p:txBody>
      </p:sp>
      <p:sp>
        <p:nvSpPr>
          <p:cNvPr id="72707" name="TextovéPole 1"/>
          <p:cNvSpPr txBox="1">
            <a:spLocks noChangeArrowheads="1"/>
          </p:cNvSpPr>
          <p:nvPr/>
        </p:nvSpPr>
        <p:spPr bwMode="auto">
          <a:xfrm>
            <a:off x="1992314" y="549275"/>
            <a:ext cx="8135937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latin typeface="Calibri" pitchFamily="34" charset="0"/>
              </a:rPr>
              <a:t>Matice GEC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6761B-4F15-4C3A-A5E9-4AB32DEABEC1}" type="slidenum">
              <a:rPr lang="cs-CZ" smtClean="0"/>
              <a:pPr>
                <a:defRPr/>
              </a:pPr>
              <a:t>62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F98E8BD-4217-44C2-866A-BA450BE78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608" y="29527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358092" y="42884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Shrnutí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36534" y="1138423"/>
            <a:ext cx="9615516" cy="52179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>
                <a:solidFill>
                  <a:srgbClr val="FF0000"/>
                </a:solidFill>
                <a:cs typeface="Arial" panose="020B0604020202020204" pitchFamily="34" charset="0"/>
              </a:rPr>
              <a:t>Předmět zkoumání analýzy interního prostředí </a:t>
            </a:r>
            <a:r>
              <a:rPr lang="cs-CZ" sz="2000" b="1" dirty="0">
                <a:cs typeface="Arial" panose="020B0604020202020204" pitchFamily="34" charset="0"/>
              </a:rPr>
              <a:t>– vnitřní schopnosti podniku (silné a slabé stránky)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>
                <a:solidFill>
                  <a:srgbClr val="FF0000"/>
                </a:solidFill>
              </a:rPr>
              <a:t>Analýza zdrojů </a:t>
            </a:r>
            <a:r>
              <a:rPr lang="cs-CZ" sz="2000" b="1" dirty="0"/>
              <a:t>– hmotné, nehmotné, kritéria hodnocení (VRIO, VRIN), analýza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>
                <a:solidFill>
                  <a:srgbClr val="FF0000"/>
                </a:solidFill>
              </a:rPr>
              <a:t>Analýza funkčních oblastí podniku podle zdrojů a kompetencí </a:t>
            </a:r>
            <a:r>
              <a:rPr lang="cs-CZ" sz="2000" b="1" dirty="0"/>
              <a:t>– funkční oblasti podniku, hlavní faktory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>
                <a:solidFill>
                  <a:srgbClr val="FF0000"/>
                </a:solidFill>
              </a:rPr>
              <a:t>Hodnototvorný řetězec </a:t>
            </a:r>
            <a:r>
              <a:rPr lang="cs-CZ" sz="2000" b="1" dirty="0"/>
              <a:t>– definice, primární a podpůrné procesy, analýza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>
                <a:solidFill>
                  <a:srgbClr val="FF0000"/>
                </a:solidFill>
              </a:rPr>
              <a:t>Analýza klíčových procesů </a:t>
            </a:r>
            <a:r>
              <a:rPr lang="cs-CZ" sz="2000" b="1" dirty="0"/>
              <a:t>– primární procesy, podpůrné procesy, kontrolní systémy, výsledky analýzy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>
                <a:solidFill>
                  <a:srgbClr val="FF0000"/>
                </a:solidFill>
              </a:rPr>
              <a:t>Hodnocení konkurenční síly podniku </a:t>
            </a:r>
            <a:r>
              <a:rPr lang="cs-CZ" sz="2000" b="1" dirty="0"/>
              <a:t>- Matice IFE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Analýza SWOT -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Model 7 S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2000" b="1" dirty="0"/>
              <a:t>Analýzy portfolia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63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0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1268414"/>
            <a:ext cx="8532812" cy="4752975"/>
          </a:xfrm>
        </p:spPr>
        <p:txBody>
          <a:bodyPr/>
          <a:lstStyle/>
          <a:p>
            <a:pPr marL="609600" indent="-609600" algn="l"/>
            <a:r>
              <a:rPr lang="sk-SK" sz="2800" b="1" dirty="0">
                <a:latin typeface="Calibri" pitchFamily="34" charset="0"/>
              </a:rPr>
              <a:t>      </a:t>
            </a:r>
            <a:endParaRPr lang="cs-CZ" sz="2800" b="1" dirty="0">
              <a:latin typeface="Calibri" pitchFamily="34" charset="0"/>
            </a:endParaRPr>
          </a:p>
          <a:p>
            <a:pPr marL="609600" indent="-609600" algn="l"/>
            <a:endParaRPr lang="cs-CZ" sz="2800" b="1" dirty="0">
              <a:latin typeface="Calibri" pitchFamily="34" charset="0"/>
            </a:endParaRPr>
          </a:p>
          <a:p>
            <a:pPr marL="609600" indent="-609600" algn="l"/>
            <a:r>
              <a:rPr lang="cs-CZ" b="1" dirty="0">
                <a:latin typeface="Calibri" pitchFamily="34" charset="0"/>
                <a:cs typeface="Times New Roman" pitchFamily="18" charset="0"/>
              </a:rPr>
              <a:t>	</a:t>
            </a:r>
          </a:p>
          <a:p>
            <a:pPr marL="609600" indent="-609600" algn="l">
              <a:buFontTx/>
              <a:buChar char="•"/>
            </a:pPr>
            <a:endParaRPr lang="cs-CZ" sz="4000" b="1" dirty="0">
              <a:latin typeface="Calibri" pitchFamily="34" charset="0"/>
            </a:endParaRPr>
          </a:p>
          <a:p>
            <a:pPr marL="609600" indent="-609600" algn="l">
              <a:buFontTx/>
              <a:buChar char="•"/>
            </a:pPr>
            <a:endParaRPr lang="cs-CZ" sz="4000" b="1" dirty="0">
              <a:latin typeface="Calibri" pitchFamily="34" charset="0"/>
            </a:endParaRPr>
          </a:p>
          <a:p>
            <a:pPr marL="609600" indent="-609600" algn="l">
              <a:buFontTx/>
              <a:buChar char="•"/>
            </a:pPr>
            <a:endParaRPr lang="cs-CZ" sz="4000" b="1" dirty="0">
              <a:latin typeface="Calibri" pitchFamily="34" charset="0"/>
            </a:endParaRPr>
          </a:p>
          <a:p>
            <a:pPr marL="609600" indent="-609600" algn="l">
              <a:buFontTx/>
              <a:buChar char="•"/>
            </a:pPr>
            <a:endParaRPr lang="cs-CZ" sz="4000" b="1" dirty="0">
              <a:latin typeface="Calibri" pitchFamily="34" charset="0"/>
            </a:endParaRPr>
          </a:p>
          <a:p>
            <a:pPr marL="609600" indent="-609600" algn="l">
              <a:buFontTx/>
              <a:buChar char="•"/>
            </a:pPr>
            <a:endParaRPr lang="cs-CZ" sz="4000" b="1" dirty="0">
              <a:latin typeface="Calibri" pitchFamily="34" charset="0"/>
            </a:endParaRPr>
          </a:p>
          <a:p>
            <a:pPr marL="609600" indent="-609600" algn="l">
              <a:buFontTx/>
              <a:buChar char="•"/>
            </a:pPr>
            <a:endParaRPr lang="cs-CZ" sz="4000" b="1" dirty="0">
              <a:latin typeface="Calibri" pitchFamily="34" charset="0"/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5159376" y="1268413"/>
            <a:ext cx="1800225" cy="5397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400" i="1" dirty="0">
                <a:latin typeface="Calibri" pitchFamily="34" charset="0"/>
              </a:rPr>
              <a:t>Identifikace zdrojů a schopností</a:t>
            </a:r>
          </a:p>
        </p:txBody>
      </p:sp>
      <p:sp>
        <p:nvSpPr>
          <p:cNvPr id="8196" name="Line 8"/>
          <p:cNvSpPr>
            <a:spLocks noChangeShapeType="1"/>
          </p:cNvSpPr>
          <p:nvPr/>
        </p:nvSpPr>
        <p:spPr bwMode="auto">
          <a:xfrm>
            <a:off x="6057900" y="1795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5159376" y="2155825"/>
            <a:ext cx="1800225" cy="5397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cs-CZ" sz="1400" i="1" dirty="0">
                <a:latin typeface="Calibri" pitchFamily="34" charset="0"/>
              </a:rPr>
              <a:t>Analýza hodnotového řetězce</a:t>
            </a:r>
          </a:p>
        </p:txBody>
      </p:sp>
      <p:sp>
        <p:nvSpPr>
          <p:cNvPr id="8198" name="Line 10"/>
          <p:cNvSpPr>
            <a:spLocks noChangeShapeType="1"/>
          </p:cNvSpPr>
          <p:nvPr/>
        </p:nvSpPr>
        <p:spPr bwMode="auto">
          <a:xfrm>
            <a:off x="5519738" y="27051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8199" name="Line 11"/>
          <p:cNvSpPr>
            <a:spLocks noChangeShapeType="1"/>
          </p:cNvSpPr>
          <p:nvPr/>
        </p:nvSpPr>
        <p:spPr bwMode="auto">
          <a:xfrm>
            <a:off x="6600825" y="27051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4067176" y="3057525"/>
            <a:ext cx="1800225" cy="935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1400" i="1" dirty="0">
                <a:latin typeface="Calibri" pitchFamily="34" charset="0"/>
              </a:rPr>
              <a:t>Porovnávací analýza</a:t>
            </a:r>
          </a:p>
          <a:p>
            <a:pPr eaLnBrk="1" hangingPunct="1">
              <a:defRPr/>
            </a:pPr>
            <a:r>
              <a:rPr lang="cs-CZ" sz="1400" dirty="0">
                <a:latin typeface="Calibri" pitchFamily="34" charset="0"/>
              </a:rPr>
              <a:t>Retrospektiva</a:t>
            </a:r>
          </a:p>
          <a:p>
            <a:pPr eaLnBrk="1" hangingPunct="1">
              <a:defRPr/>
            </a:pPr>
            <a:r>
              <a:rPr lang="cs-CZ" sz="1400" dirty="0">
                <a:latin typeface="Calibri" pitchFamily="34" charset="0"/>
              </a:rPr>
              <a:t>Odvětvové parametry</a:t>
            </a:r>
          </a:p>
          <a:p>
            <a:pPr eaLnBrk="1" hangingPunct="1">
              <a:defRPr/>
            </a:pPr>
            <a:r>
              <a:rPr lang="cs-CZ" sz="1400" dirty="0">
                <a:latin typeface="Calibri" pitchFamily="34" charset="0"/>
              </a:rPr>
              <a:t>Benchmarking </a:t>
            </a:r>
          </a:p>
        </p:txBody>
      </p:sp>
      <p:sp>
        <p:nvSpPr>
          <p:cNvPr id="10250" name="Text Box 16"/>
          <p:cNvSpPr txBox="1">
            <a:spLocks noChangeArrowheads="1"/>
          </p:cNvSpPr>
          <p:nvPr/>
        </p:nvSpPr>
        <p:spPr bwMode="auto">
          <a:xfrm>
            <a:off x="6240464" y="3057525"/>
            <a:ext cx="1800225" cy="935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1400" i="1" dirty="0">
                <a:latin typeface="Calibri" pitchFamily="34" charset="0"/>
              </a:rPr>
              <a:t>Vyváženost zdrojů</a:t>
            </a:r>
          </a:p>
          <a:p>
            <a:pPr eaLnBrk="1" hangingPunct="1">
              <a:defRPr/>
            </a:pPr>
            <a:r>
              <a:rPr lang="cs-CZ" sz="1400" dirty="0">
                <a:latin typeface="Calibri" pitchFamily="34" charset="0"/>
              </a:rPr>
              <a:t>Portfoliové metody</a:t>
            </a:r>
          </a:p>
          <a:p>
            <a:pPr eaLnBrk="1" hangingPunct="1">
              <a:defRPr/>
            </a:pPr>
            <a:r>
              <a:rPr lang="cs-CZ" sz="1400" dirty="0">
                <a:latin typeface="Calibri" pitchFamily="34" charset="0"/>
              </a:rPr>
              <a:t>Profese a osobnosti</a:t>
            </a:r>
          </a:p>
          <a:p>
            <a:pPr eaLnBrk="1" hangingPunct="1">
              <a:defRPr/>
            </a:pPr>
            <a:r>
              <a:rPr lang="cs-CZ" sz="1400" dirty="0">
                <a:latin typeface="Calibri" pitchFamily="34" charset="0"/>
              </a:rPr>
              <a:t>Pružnost</a:t>
            </a:r>
          </a:p>
        </p:txBody>
      </p:sp>
      <p:sp>
        <p:nvSpPr>
          <p:cNvPr id="8202" name="Line 17"/>
          <p:cNvSpPr>
            <a:spLocks noChangeShapeType="1"/>
          </p:cNvSpPr>
          <p:nvPr/>
        </p:nvSpPr>
        <p:spPr bwMode="auto">
          <a:xfrm>
            <a:off x="5519738" y="40020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8203" name="Line 18"/>
          <p:cNvSpPr>
            <a:spLocks noChangeShapeType="1"/>
          </p:cNvSpPr>
          <p:nvPr/>
        </p:nvSpPr>
        <p:spPr bwMode="auto">
          <a:xfrm>
            <a:off x="6600825" y="40020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8204" name="Text Box 19"/>
          <p:cNvSpPr txBox="1">
            <a:spLocks noChangeArrowheads="1"/>
          </p:cNvSpPr>
          <p:nvPr/>
        </p:nvSpPr>
        <p:spPr bwMode="auto">
          <a:xfrm>
            <a:off x="5159376" y="4362450"/>
            <a:ext cx="1800225" cy="11509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1400" i="1" dirty="0">
                <a:latin typeface="Calibri" pitchFamily="34" charset="0"/>
              </a:rPr>
              <a:t>Souhrnné výsledky</a:t>
            </a:r>
          </a:p>
          <a:p>
            <a:pPr eaLnBrk="1" hangingPunct="1"/>
            <a:r>
              <a:rPr lang="cs-CZ" sz="1400" dirty="0">
                <a:latin typeface="Calibri" pitchFamily="34" charset="0"/>
              </a:rPr>
              <a:t>Silné a slabé stránky</a:t>
            </a:r>
          </a:p>
          <a:p>
            <a:pPr eaLnBrk="1" hangingPunct="1"/>
            <a:r>
              <a:rPr lang="cs-CZ" sz="1400" dirty="0">
                <a:latin typeface="Calibri" pitchFamily="34" charset="0"/>
              </a:rPr>
              <a:t>Kmenové schopnosti</a:t>
            </a:r>
          </a:p>
          <a:p>
            <a:pPr eaLnBrk="1" hangingPunct="1"/>
            <a:r>
              <a:rPr lang="cs-CZ" sz="1400" dirty="0">
                <a:latin typeface="Calibri" pitchFamily="34" charset="0"/>
              </a:rPr>
              <a:t>Konkurenční výhoda</a:t>
            </a:r>
          </a:p>
          <a:p>
            <a:pPr eaLnBrk="1" hangingPunct="1"/>
            <a:r>
              <a:rPr lang="cs-CZ" sz="1400" dirty="0">
                <a:latin typeface="Calibri" pitchFamily="34" charset="0"/>
              </a:rPr>
              <a:t>Klíčová zranitelnost </a:t>
            </a:r>
          </a:p>
        </p:txBody>
      </p:sp>
      <p:sp>
        <p:nvSpPr>
          <p:cNvPr id="8205" name="Line 20"/>
          <p:cNvSpPr>
            <a:spLocks noChangeShapeType="1"/>
          </p:cNvSpPr>
          <p:nvPr/>
        </p:nvSpPr>
        <p:spPr bwMode="auto">
          <a:xfrm>
            <a:off x="6057900" y="55149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8206" name="Text Box 21"/>
          <p:cNvSpPr txBox="1">
            <a:spLocks noChangeArrowheads="1"/>
          </p:cNvSpPr>
          <p:nvPr/>
        </p:nvSpPr>
        <p:spPr bwMode="auto">
          <a:xfrm>
            <a:off x="5067301" y="5873750"/>
            <a:ext cx="1979613" cy="79561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400" dirty="0">
                <a:latin typeface="Calibri" pitchFamily="34" charset="0"/>
              </a:rPr>
              <a:t>Uvědomění si strategických schopností</a:t>
            </a:r>
          </a:p>
        </p:txBody>
      </p:sp>
      <p:sp>
        <p:nvSpPr>
          <p:cNvPr id="8207" name="TextovéPole 1"/>
          <p:cNvSpPr txBox="1">
            <a:spLocks noChangeArrowheads="1"/>
          </p:cNvSpPr>
          <p:nvPr/>
        </p:nvSpPr>
        <p:spPr bwMode="auto">
          <a:xfrm>
            <a:off x="2063552" y="457994"/>
            <a:ext cx="818991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sk-SK" sz="3200" dirty="0">
                <a:solidFill>
                  <a:srgbClr val="008080"/>
                </a:solidFill>
                <a:latin typeface="Calibri" pitchFamily="34" charset="0"/>
              </a:rPr>
              <a:t>Proces analýzy interního prostředí</a:t>
            </a:r>
            <a:endParaRPr lang="cs-CZ" sz="3200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4B198-9191-4DF1-A81D-0FE720BE0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9D85121A-B82E-40A9-A5C5-F53DB06149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1029949" y="492127"/>
            <a:ext cx="7772400" cy="7318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9626" y="1484314"/>
            <a:ext cx="9412574" cy="461168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rgbClr val="FF0000"/>
                </a:solidFill>
              </a:rPr>
              <a:t>Kompetence</a:t>
            </a:r>
            <a:r>
              <a:rPr lang="cs-CZ" sz="2400" i="1" dirty="0"/>
              <a:t> –</a:t>
            </a:r>
            <a:r>
              <a:rPr lang="cs-CZ" sz="2400" dirty="0"/>
              <a:t> </a:t>
            </a:r>
            <a:r>
              <a:rPr lang="cs-CZ" sz="2400" b="1" dirty="0"/>
              <a:t>dovednost, schopnost, zručnost podniku koordinovat své zdroje a produktivně je využít.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b="1" dirty="0"/>
              <a:t>Jsou nehmotné a jsou součástí procedur, pravidel, organizačního uspořádání apod., podle nichž se v podniku řídí vnitřní procesy.</a:t>
            </a:r>
          </a:p>
          <a:p>
            <a:pPr>
              <a:lnSpc>
                <a:spcPct val="80000"/>
              </a:lnSpc>
            </a:pPr>
            <a:endParaRPr lang="cs-CZ" sz="2400" b="1" i="1" dirty="0"/>
          </a:p>
          <a:p>
            <a:pPr>
              <a:lnSpc>
                <a:spcPct val="80000"/>
              </a:lnSpc>
            </a:pPr>
            <a:r>
              <a:rPr lang="cs-CZ" sz="2400" b="1" i="1" dirty="0"/>
              <a:t>Imitace unikátní schopnosti: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b="1" dirty="0"/>
              <a:t>nejsnáze se imitují hmotné zdroje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b="1" dirty="0"/>
              <a:t>hůře se imitují nehmotné zdroje (značka)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b="1" dirty="0"/>
              <a:t>nejhůře se imitují způsobilosti, jelikož nejsou zvenčí viditelné a nacházejí se hluboko uvnitř podniku 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E7E70-9B27-4F4C-8B60-F1E5072E9A65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8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1277599" y="730252"/>
            <a:ext cx="7772400" cy="7318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2. Analýza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676" y="2216152"/>
            <a:ext cx="9412574" cy="336391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Každá firma je unikátní </a:t>
            </a:r>
            <a:r>
              <a:rPr lang="cs-CZ" sz="2400" dirty="0"/>
              <a:t>a její jedinečnost vyplývá z rozlišení zdrojů a jejich užití. Významné jsou nikoli zdroje samotné (ve smyslu vstupů produkčního procesu), ale užitek vytěžený ze zdrojů závisející na způsobu jejich využití v kombinaci s odlišnými typy a objemy zdrojů.</a:t>
            </a:r>
            <a:r>
              <a:rPr lang="cs-CZ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Penrose</a:t>
            </a:r>
            <a:r>
              <a:rPr lang="cs-CZ" sz="1800" dirty="0"/>
              <a:t>)</a:t>
            </a:r>
          </a:p>
          <a:p>
            <a:endParaRPr lang="cs-CZ" sz="1800" dirty="0"/>
          </a:p>
          <a:p>
            <a:r>
              <a:rPr lang="cs-CZ" b="1" dirty="0"/>
              <a:t>Zdroje mají řadu forem </a:t>
            </a:r>
            <a:r>
              <a:rPr lang="cs-CZ" sz="2400" dirty="0"/>
              <a:t>od běžně dostupných firemních vstupů, jenž je možné snadno nakoupit, až po výrazně diferencované zdroje typu značky, které se vyvíjí řadu let a nelze je snadno replikovat. </a:t>
            </a:r>
            <a:r>
              <a:rPr lang="cs-CZ" sz="1600" dirty="0"/>
              <a:t>(</a:t>
            </a:r>
            <a:r>
              <a:rPr lang="cs-CZ" sz="1600" dirty="0" err="1"/>
              <a:t>Collis</a:t>
            </a:r>
            <a:r>
              <a:rPr lang="cs-CZ" sz="1600" dirty="0"/>
              <a:t>, Montgomery)</a:t>
            </a: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E7E70-9B27-4F4C-8B60-F1E5072E9A65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00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8FF430-A4CE-49AE-A050-B1A778B2E4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89F626-552C-45C0-B1E4-CB0BD273879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4459A56-F388-4701-A4FC-C0BE2D566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340a-a161-4283-8953-5595b83c4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4116</Words>
  <Application>Microsoft Office PowerPoint</Application>
  <PresentationFormat>Širokoúhlá obrazovka</PresentationFormat>
  <Paragraphs>663</Paragraphs>
  <Slides>63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63</vt:i4>
      </vt:variant>
    </vt:vector>
  </HeadingPairs>
  <TitlesOfParts>
    <vt:vector size="73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Motiv Office</vt:lpstr>
      <vt:lpstr>Dokument</vt:lpstr>
      <vt:lpstr>CorelDraw.Graphic.9</vt:lpstr>
      <vt:lpstr>   Analýza interního prostředí </vt:lpstr>
      <vt:lpstr>Prezentace aplikace PowerPoint</vt:lpstr>
      <vt:lpstr>Prezentace aplikace PowerPoint</vt:lpstr>
      <vt:lpstr>1. Předmět zkoumání analýzy interního prostředí</vt:lpstr>
      <vt:lpstr>Klasifikace prvků interního prostředí</vt:lpstr>
      <vt:lpstr>Analýza vnitřního prostředí- metody</vt:lpstr>
      <vt:lpstr>Prezentace aplikace PowerPoint</vt:lpstr>
      <vt:lpstr>Kompetence</vt:lpstr>
      <vt:lpstr>2. Analýza zdrojů</vt:lpstr>
      <vt:lpstr>Analýza zdrojů</vt:lpstr>
      <vt:lpstr>Zdroje podniku</vt:lpstr>
      <vt:lpstr>Komponenty vnitřní analýzy - zdroje</vt:lpstr>
      <vt:lpstr>Kritéria pro hodnocení zdrojů a kompetencí</vt:lpstr>
      <vt:lpstr>Prezentace aplikace PowerPoint</vt:lpstr>
      <vt:lpstr>Kombinace hodnocení zdrojů a kompetencí</vt:lpstr>
      <vt:lpstr>Prezentace aplikace PowerPoint</vt:lpstr>
      <vt:lpstr>Příklad hodnocení funkčních oblastí a faktorů pro hodnocení zdrojů</vt:lpstr>
      <vt:lpstr>Příklad hodnocení funkčních oblastí a faktorů pro hodnocení zdrojů</vt:lpstr>
      <vt:lpstr>4. Hodnototvorný / hodnotový řetězec (Value chain)                                 </vt:lpstr>
      <vt:lpstr>Prezentace aplikace PowerPoint</vt:lpstr>
      <vt:lpstr>Analýza hodnotového řetězce - primární činnosti</vt:lpstr>
      <vt:lpstr>Hlavní (primární) funkce</vt:lpstr>
      <vt:lpstr>Analýza hodnotového řetězce - podpůrné  činnosti</vt:lpstr>
      <vt:lpstr> Podpůrné funkce </vt:lpstr>
      <vt:lpstr>Analýza hodnotového řetězce Kde se tvoří hodnota pro zákazníka?</vt:lpstr>
      <vt:lpstr> Podpůrné funkce </vt:lpstr>
      <vt:lpstr> Analýza hodnotového řetězce – změny v procesech </vt:lpstr>
      <vt:lpstr> 5. Analýza klíčových procesů Zopakujme, které to jsou: </vt:lpstr>
      <vt:lpstr> Využití výsledků analýzy procesů </vt:lpstr>
      <vt:lpstr>  6. Hodnocení konkurenční síly podniku  </vt:lpstr>
      <vt:lpstr>Indikátory konkurenční pozice</vt:lpstr>
      <vt:lpstr>Příklad hodnocení konkurenční síly</vt:lpstr>
      <vt:lpstr>Matice hodnocení faktorů vnitřního prostředí (IFE-Internal Factor Evaluation Matrix)</vt:lpstr>
      <vt:lpstr>Matice hodnocení faktorů vnitřního prostředí</vt:lpstr>
      <vt:lpstr>Příklad matice hodnocení faktorů vnitřního prostředí (IFE matrix)</vt:lpstr>
      <vt:lpstr>  7. Analýza SWOT  </vt:lpstr>
      <vt:lpstr>Prezentace aplikace PowerPoint</vt:lpstr>
      <vt:lpstr> Analýza SWOT </vt:lpstr>
      <vt:lpstr> Analýza SWOT </vt:lpstr>
      <vt:lpstr>Prezentace aplikace PowerPoint</vt:lpstr>
      <vt:lpstr> Syntéza výsledků analýzy SWOT</vt:lpstr>
      <vt:lpstr>Prezentace aplikace PowerPoint</vt:lpstr>
      <vt:lpstr> Strategické postavení podniku a varianty strategického chování</vt:lpstr>
      <vt:lpstr>8. Analýza vnitřního prostředí firmy modelem (přístupem) metodou 7S</vt:lpstr>
      <vt:lpstr>Model 7 S</vt:lpstr>
      <vt:lpstr>Model 7 S</vt:lpstr>
      <vt:lpstr>Model 7 S</vt:lpstr>
      <vt:lpstr>Model 7 S</vt:lpstr>
      <vt:lpstr>9. Analýzy portfolia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206</cp:revision>
  <dcterms:created xsi:type="dcterms:W3CDTF">2016-11-25T20:36:16Z</dcterms:created>
  <dcterms:modified xsi:type="dcterms:W3CDTF">2021-10-08T09:49:09Z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