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52"/>
  </p:notesMasterIdLst>
  <p:sldIdLst>
    <p:sldId id="257" r:id="rId5"/>
    <p:sldId id="258" r:id="rId6"/>
    <p:sldId id="263" r:id="rId7"/>
    <p:sldId id="427" r:id="rId8"/>
    <p:sldId id="556" r:id="rId9"/>
    <p:sldId id="559" r:id="rId10"/>
    <p:sldId id="566" r:id="rId11"/>
    <p:sldId id="592" r:id="rId12"/>
    <p:sldId id="593" r:id="rId13"/>
    <p:sldId id="594" r:id="rId14"/>
    <p:sldId id="595" r:id="rId15"/>
    <p:sldId id="596" r:id="rId16"/>
    <p:sldId id="597" r:id="rId17"/>
    <p:sldId id="523" r:id="rId18"/>
    <p:sldId id="598" r:id="rId19"/>
    <p:sldId id="599" r:id="rId20"/>
    <p:sldId id="600" r:id="rId21"/>
    <p:sldId id="601" r:id="rId22"/>
    <p:sldId id="602" r:id="rId23"/>
    <p:sldId id="512" r:id="rId24"/>
    <p:sldId id="603" r:id="rId25"/>
    <p:sldId id="604" r:id="rId26"/>
    <p:sldId id="605" r:id="rId27"/>
    <p:sldId id="606" r:id="rId28"/>
    <p:sldId id="607" r:id="rId29"/>
    <p:sldId id="608" r:id="rId30"/>
    <p:sldId id="609" r:id="rId31"/>
    <p:sldId id="610" r:id="rId32"/>
    <p:sldId id="611" r:id="rId33"/>
    <p:sldId id="612" r:id="rId34"/>
    <p:sldId id="613" r:id="rId35"/>
    <p:sldId id="614" r:id="rId36"/>
    <p:sldId id="615" r:id="rId37"/>
    <p:sldId id="616" r:id="rId38"/>
    <p:sldId id="617" r:id="rId39"/>
    <p:sldId id="618" r:id="rId40"/>
    <p:sldId id="529" r:id="rId41"/>
    <p:sldId id="530" r:id="rId42"/>
    <p:sldId id="531" r:id="rId43"/>
    <p:sldId id="466" r:id="rId44"/>
    <p:sldId id="469" r:id="rId45"/>
    <p:sldId id="619" r:id="rId46"/>
    <p:sldId id="484" r:id="rId47"/>
    <p:sldId id="620" r:id="rId48"/>
    <p:sldId id="623" r:id="rId49"/>
    <p:sldId id="622" r:id="rId50"/>
    <p:sldId id="591" r:id="rId5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99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2336" autoAdjust="0"/>
  </p:normalViewPr>
  <p:slideViewPr>
    <p:cSldViewPr snapToGrid="0">
      <p:cViewPr varScale="1">
        <p:scale>
          <a:sx n="80" d="100"/>
          <a:sy n="80" d="100"/>
        </p:scale>
        <p:origin x="7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../media/image6.em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3699238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ctr"/>
            <a:br>
              <a:rPr lang="cs-CZ" sz="5400" dirty="0"/>
            </a:br>
            <a:br>
              <a:rPr lang="cs-CZ" sz="5400" dirty="0"/>
            </a:br>
            <a:br>
              <a:rPr lang="cs-CZ" sz="4000" b="1" dirty="0"/>
            </a:br>
            <a:r>
              <a:rPr lang="cs-CZ" sz="4000" b="1" dirty="0">
                <a:solidFill>
                  <a:schemeClr val="bg1"/>
                </a:solidFill>
              </a:rPr>
              <a:t>Volba a typy strategií a jejich hodnocení</a:t>
            </a:r>
            <a:br>
              <a:rPr lang="cs-CZ" sz="4000" b="1" dirty="0">
                <a:solidFill>
                  <a:srgbClr val="FF0000"/>
                </a:solidFill>
              </a:rPr>
            </a:br>
            <a:br>
              <a:rPr lang="cs-CZ" sz="4000" b="1" dirty="0">
                <a:solidFill>
                  <a:srgbClr val="FF0000"/>
                </a:solidFill>
              </a:rPr>
            </a:br>
            <a:endParaRPr lang="cs-CZ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strategického řízení</a:t>
            </a:r>
          </a:p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358092" y="428848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Strategie nákladového vůdcovství (ad 5.1.1)</a:t>
            </a:r>
            <a:endParaRPr lang="cs-CZ" sz="32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36534" y="1138423"/>
            <a:ext cx="9615516" cy="521792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Pokud kumulované náklady celkového nákladového řetězce jsou nižší něž kumulované náklady konkurentů.</a:t>
            </a:r>
          </a:p>
          <a:p>
            <a:pPr lvl="1">
              <a:buFont typeface="Wingdings" pitchFamily="2" charset="2"/>
              <a:buChar char="Ø"/>
            </a:pPr>
            <a:r>
              <a:rPr lang="cs-CZ" b="1" dirty="0"/>
              <a:t>Ovládnutí faktorů ovlivňujících náklady lépe než konkurence (levnější zdroje, automatizace nákladných aktivit, přemístění výroby)</a:t>
            </a:r>
          </a:p>
          <a:p>
            <a:pPr lvl="1">
              <a:buFont typeface="Wingdings" pitchFamily="2" charset="2"/>
              <a:buChar char="Ø"/>
            </a:pPr>
            <a:r>
              <a:rPr lang="cs-CZ" b="1" dirty="0"/>
              <a:t>Zavedení nových metod, které umožní zákazníka obsluhovat levněji.</a:t>
            </a:r>
          </a:p>
          <a:p>
            <a:pPr marL="0" lvl="1" indent="0">
              <a:buNone/>
              <a:tabLst>
                <a:tab pos="0" algn="l"/>
              </a:tabLst>
            </a:pPr>
            <a:r>
              <a:rPr lang="cs-CZ" b="1" dirty="0">
                <a:solidFill>
                  <a:srgbClr val="C00000"/>
                </a:solidFill>
              </a:rPr>
              <a:t>Nákladová výhoda</a:t>
            </a:r>
          </a:p>
          <a:p>
            <a:pPr>
              <a:buNone/>
            </a:pPr>
            <a:r>
              <a:rPr lang="cs-CZ" b="1" dirty="0"/>
              <a:t>Genericky existují dva způsoby jak dosáhnout nákladové výhody:</a:t>
            </a:r>
          </a:p>
          <a:p>
            <a:r>
              <a:rPr lang="cs-CZ" b="1" dirty="0"/>
              <a:t>Zlepšení </a:t>
            </a:r>
            <a:r>
              <a:rPr lang="cs-CZ" b="1" dirty="0">
                <a:solidFill>
                  <a:srgbClr val="FF0000"/>
                </a:solidFill>
              </a:rPr>
              <a:t>kontroly zdrojů </a:t>
            </a:r>
            <a:r>
              <a:rPr lang="cs-CZ" b="1" dirty="0"/>
              <a:t>nákladu </a:t>
            </a:r>
          </a:p>
          <a:p>
            <a:r>
              <a:rPr lang="cs-CZ" b="1" dirty="0"/>
              <a:t>Úplná </a:t>
            </a:r>
            <a:r>
              <a:rPr lang="cs-CZ" b="1" dirty="0">
                <a:solidFill>
                  <a:srgbClr val="FF0000"/>
                </a:solidFill>
              </a:rPr>
              <a:t>reorganizace nákladového řetězce </a:t>
            </a:r>
            <a:r>
              <a:rPr lang="cs-CZ" b="1" dirty="0"/>
              <a:t>(hodnotového řetězce) s cílem zajistit úspory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328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1108552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Hlavní faktory ovlivňující náklady v řetězci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98459" y="2047329"/>
            <a:ext cx="9615516" cy="352882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1"/>
            <a:r>
              <a:rPr lang="cs-CZ" b="1" dirty="0">
                <a:solidFill>
                  <a:srgbClr val="008080"/>
                </a:solidFill>
              </a:rPr>
              <a:t>Úspory z rozsahu</a:t>
            </a:r>
          </a:p>
          <a:p>
            <a:pPr lvl="1"/>
            <a:r>
              <a:rPr lang="cs-CZ" b="1" dirty="0">
                <a:solidFill>
                  <a:srgbClr val="008080"/>
                </a:solidFill>
              </a:rPr>
              <a:t>Zkušenostní křivka</a:t>
            </a:r>
          </a:p>
          <a:p>
            <a:pPr lvl="1"/>
            <a:r>
              <a:rPr lang="cs-CZ" b="1" dirty="0">
                <a:solidFill>
                  <a:srgbClr val="008080"/>
                </a:solidFill>
              </a:rPr>
              <a:t>Míra využití kapacit</a:t>
            </a:r>
          </a:p>
          <a:p>
            <a:pPr lvl="1"/>
            <a:r>
              <a:rPr lang="cs-CZ" b="1" dirty="0">
                <a:solidFill>
                  <a:srgbClr val="008080"/>
                </a:solidFill>
              </a:rPr>
              <a:t>Napojení na jiné aktivity řetězce</a:t>
            </a:r>
          </a:p>
          <a:p>
            <a:pPr lvl="1"/>
            <a:r>
              <a:rPr lang="cs-CZ" b="1" dirty="0">
                <a:solidFill>
                  <a:srgbClr val="008080"/>
                </a:solidFill>
              </a:rPr>
              <a:t>Sdílení příležitosti s ostatními jednotkami v podniku</a:t>
            </a:r>
          </a:p>
          <a:p>
            <a:pPr lvl="1"/>
            <a:r>
              <a:rPr lang="cs-CZ" b="1" dirty="0">
                <a:solidFill>
                  <a:srgbClr val="008080"/>
                </a:solidFill>
              </a:rPr>
              <a:t>Rozsah vertikální integrace</a:t>
            </a:r>
          </a:p>
          <a:p>
            <a:pPr lvl="1"/>
            <a:r>
              <a:rPr lang="cs-CZ" b="1" dirty="0">
                <a:solidFill>
                  <a:srgbClr val="008080"/>
                </a:solidFill>
              </a:rPr>
              <a:t>Strategické volby a operativní rozhodování</a:t>
            </a:r>
          </a:p>
          <a:p>
            <a:pPr lvl="1"/>
            <a:r>
              <a:rPr lang="cs-CZ" b="1" dirty="0">
                <a:solidFill>
                  <a:srgbClr val="008080"/>
                </a:solidFill>
              </a:rPr>
              <a:t>Faktory lokalizace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117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1108552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Specializační strategie (ad 5.1.2)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98459" y="2047329"/>
            <a:ext cx="9615516" cy="43090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cs-CZ" b="1" dirty="0">
                <a:solidFill>
                  <a:srgbClr val="C00000"/>
                </a:solidFill>
              </a:rPr>
              <a:t>Výběr pouze určitých segmentu na trhu</a:t>
            </a:r>
            <a:r>
              <a:rPr lang="cs-CZ" dirty="0">
                <a:solidFill>
                  <a:srgbClr val="C00000"/>
                </a:solidFill>
              </a:rPr>
              <a:t>.</a:t>
            </a:r>
          </a:p>
          <a:p>
            <a:pPr lvl="1">
              <a:defRPr/>
            </a:pPr>
            <a:r>
              <a:rPr lang="cs-CZ" b="1" dirty="0"/>
              <a:t>Které segmenty vybrat? </a:t>
            </a:r>
          </a:p>
          <a:p>
            <a:pPr lvl="1">
              <a:defRPr/>
            </a:pPr>
            <a:r>
              <a:rPr lang="cs-CZ" b="1" dirty="0"/>
              <a:t>Jak vybudovat konkurenční výhodu na vybraných segmentech?</a:t>
            </a:r>
          </a:p>
          <a:p>
            <a:pPr marL="0" indent="0">
              <a:buNone/>
              <a:defRPr/>
            </a:pPr>
            <a:r>
              <a:rPr lang="cs-CZ" b="1" dirty="0"/>
              <a:t>Segmenty atraktivní pro realizaci strategie specifického zaměření mají jednu nebo více z následujících charakteristik: </a:t>
            </a:r>
          </a:p>
          <a:p>
            <a:pPr>
              <a:defRPr/>
            </a:pPr>
            <a:r>
              <a:rPr lang="cs-CZ" b="1" dirty="0">
                <a:solidFill>
                  <a:srgbClr val="FF0000"/>
                </a:solidFill>
              </a:rPr>
              <a:t>segment má dostatečný rozsah a kupní sílu </a:t>
            </a:r>
            <a:r>
              <a:rPr lang="cs-CZ" b="1" dirty="0"/>
              <a:t>- ziskovost segment má jistý růstový potenciál </a:t>
            </a:r>
          </a:p>
          <a:p>
            <a:pPr>
              <a:defRPr/>
            </a:pPr>
            <a:r>
              <a:rPr lang="cs-CZ" b="1" dirty="0"/>
              <a:t>daný segment </a:t>
            </a:r>
            <a:r>
              <a:rPr lang="cs-CZ" b="1" dirty="0">
                <a:solidFill>
                  <a:srgbClr val="FF0000"/>
                </a:solidFill>
              </a:rPr>
              <a:t>není středem zájmu </a:t>
            </a:r>
            <a:r>
              <a:rPr lang="cs-CZ" b="1" dirty="0"/>
              <a:t>hlavních </a:t>
            </a:r>
            <a:r>
              <a:rPr lang="cs-CZ" b="1" dirty="0">
                <a:solidFill>
                  <a:srgbClr val="FF0000"/>
                </a:solidFill>
              </a:rPr>
              <a:t>konkurentů </a:t>
            </a:r>
          </a:p>
          <a:p>
            <a:pPr>
              <a:defRPr/>
            </a:pPr>
            <a:r>
              <a:rPr lang="cs-CZ" b="1" dirty="0"/>
              <a:t>podnik, který se rozhodne pro specifické zaměření, má takové </a:t>
            </a:r>
            <a:r>
              <a:rPr lang="cs-CZ" b="1" dirty="0">
                <a:solidFill>
                  <a:srgbClr val="FF0000"/>
                </a:solidFill>
              </a:rPr>
              <a:t>zdroje a schopností</a:t>
            </a:r>
            <a:r>
              <a:rPr lang="cs-CZ" b="1" dirty="0"/>
              <a:t>, k efektivní obsluze daného segment </a:t>
            </a:r>
          </a:p>
          <a:p>
            <a:pPr>
              <a:defRPr/>
            </a:pPr>
            <a:r>
              <a:rPr lang="cs-CZ" b="1" dirty="0"/>
              <a:t>specificky zaměřený podnik je schopen se bránit konkurentům, protože má </a:t>
            </a:r>
            <a:r>
              <a:rPr lang="cs-CZ" b="1" dirty="0">
                <a:solidFill>
                  <a:srgbClr val="FF0000"/>
                </a:solidFill>
              </a:rPr>
              <a:t>dobré jméno u zákazníků </a:t>
            </a:r>
            <a:r>
              <a:rPr lang="cs-CZ" b="1" dirty="0"/>
              <a:t>a </a:t>
            </a:r>
            <a:r>
              <a:rPr lang="cs-CZ" b="1" dirty="0">
                <a:solidFill>
                  <a:srgbClr val="FF0000"/>
                </a:solidFill>
              </a:rPr>
              <a:t>jedinečné schopnosti uspokojit zákazníky </a:t>
            </a:r>
            <a:r>
              <a:rPr lang="cs-CZ" b="1" dirty="0"/>
              <a:t>v rámci daného segmentu. </a:t>
            </a:r>
            <a:endParaRPr lang="cs-CZ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178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1108552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rgbClr val="008080"/>
                </a:solidFill>
              </a:rPr>
              <a:t>Typologie strategií podle </a:t>
            </a:r>
            <a:r>
              <a:rPr lang="cs-CZ" sz="3200" dirty="0" err="1">
                <a:solidFill>
                  <a:srgbClr val="008080"/>
                </a:solidFill>
              </a:rPr>
              <a:t>Ansoffa</a:t>
            </a:r>
            <a:r>
              <a:rPr lang="cs-CZ" sz="3200" dirty="0">
                <a:solidFill>
                  <a:srgbClr val="008080"/>
                </a:solidFill>
              </a:rPr>
              <a:t> (ad 5.2)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98459" y="2047329"/>
            <a:ext cx="9615516" cy="43090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err="1"/>
              <a:t>Ansoff</a:t>
            </a:r>
            <a:r>
              <a:rPr lang="cs-CZ" b="1" dirty="0"/>
              <a:t> v roce 1965 definoval tyto typy strategií:</a:t>
            </a:r>
          </a:p>
          <a:p>
            <a:r>
              <a:rPr lang="cs-CZ" b="1" dirty="0">
                <a:solidFill>
                  <a:srgbClr val="C00000"/>
                </a:solidFill>
              </a:rPr>
              <a:t>Strategie proniknutí na trh </a:t>
            </a:r>
            <a:r>
              <a:rPr lang="cs-CZ" b="1" dirty="0"/>
              <a:t>znamená, že organizace zdokonaluje pozici svých </a:t>
            </a:r>
            <a:r>
              <a:rPr lang="cs-CZ" b="1" dirty="0">
                <a:solidFill>
                  <a:srgbClr val="FF0000"/>
                </a:solidFill>
              </a:rPr>
              <a:t>současných produktů </a:t>
            </a:r>
            <a:r>
              <a:rPr lang="cs-CZ" b="1" dirty="0"/>
              <a:t>u </a:t>
            </a:r>
            <a:r>
              <a:rPr lang="cs-CZ" b="1" dirty="0">
                <a:solidFill>
                  <a:srgbClr val="FF0000"/>
                </a:solidFill>
              </a:rPr>
              <a:t>současných zákazníků</a:t>
            </a:r>
          </a:p>
          <a:p>
            <a:r>
              <a:rPr lang="cs-CZ" b="1" dirty="0">
                <a:solidFill>
                  <a:srgbClr val="C00000"/>
                </a:solidFill>
              </a:rPr>
              <a:t>Strategie rozvoje trhu </a:t>
            </a:r>
            <a:r>
              <a:rPr lang="cs-CZ" b="1" dirty="0"/>
              <a:t>se zaměřuje na </a:t>
            </a:r>
            <a:r>
              <a:rPr lang="cs-CZ" b="1" dirty="0">
                <a:solidFill>
                  <a:srgbClr val="FF0000"/>
                </a:solidFill>
              </a:rPr>
              <a:t>hledání nových zákazníků</a:t>
            </a:r>
            <a:r>
              <a:rPr lang="cs-CZ" b="1" dirty="0"/>
              <a:t>, jimž budou nabízeny a prodávány </a:t>
            </a:r>
            <a:r>
              <a:rPr lang="cs-CZ" b="1" dirty="0">
                <a:solidFill>
                  <a:srgbClr val="FF0000"/>
                </a:solidFill>
              </a:rPr>
              <a:t>současné produkty. </a:t>
            </a:r>
          </a:p>
          <a:p>
            <a:r>
              <a:rPr lang="cs-CZ" b="1" dirty="0">
                <a:solidFill>
                  <a:srgbClr val="C00000"/>
                </a:solidFill>
              </a:rPr>
              <a:t>Strategie rozvoje produktu </a:t>
            </a:r>
            <a:r>
              <a:rPr lang="cs-CZ" b="1" dirty="0"/>
              <a:t>znamená pro organizaci vyhledání nových aktivit. </a:t>
            </a:r>
          </a:p>
          <a:p>
            <a:r>
              <a:rPr lang="cs-CZ" b="1" dirty="0">
                <a:solidFill>
                  <a:srgbClr val="C00000"/>
                </a:solidFill>
              </a:rPr>
              <a:t>Diverzifikací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označujeme takovou strategii, při které organizace uspokojuje své zákazníky zcela novým produktem.</a:t>
            </a:r>
          </a:p>
          <a:p>
            <a:pPr marL="0" indent="0">
              <a:buNone/>
            </a:pPr>
            <a:r>
              <a:rPr lang="cs-CZ" b="1" dirty="0"/>
              <a:t>Hodnotí pozici na stávajícím a novém trhu pro stávající a nový výrobek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20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>
          <a:xfrm>
            <a:off x="1776658" y="474663"/>
            <a:ext cx="8443913" cy="71278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rgbClr val="008080"/>
                </a:solidFill>
              </a:rPr>
              <a:t>Typologie strategií podle Ansoffa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>
          <a:xfrm>
            <a:off x="1919288" y="1341438"/>
            <a:ext cx="8443912" cy="4875212"/>
          </a:xfrm>
          <a:solidFill>
            <a:srgbClr val="FFFF99"/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dirty="0"/>
              <a:t>Schéma: </a:t>
            </a:r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1810587-B127-4087-AB77-B72179CCF6F9}" type="slidenum">
              <a:rPr kumimoji="0" lang="cs-CZ" smtClean="0">
                <a:solidFill>
                  <a:schemeClr val="tx2"/>
                </a:solidFill>
              </a:rPr>
              <a:pPr eaLnBrk="1" hangingPunct="1"/>
              <a:t>14</a:t>
            </a:fld>
            <a:endParaRPr kumimoji="0" lang="cs-CZ" sz="1400" dirty="0">
              <a:solidFill>
                <a:schemeClr val="tx2"/>
              </a:solidFill>
            </a:endParaRPr>
          </a:p>
        </p:txBody>
      </p:sp>
      <p:pic>
        <p:nvPicPr>
          <p:cNvPr id="389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1989139"/>
            <a:ext cx="5245100" cy="407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4CC8B46B-E579-49CE-9DF7-421144942C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17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300942" y="1133524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dirty="0" err="1">
                <a:solidFill>
                  <a:srgbClr val="008080"/>
                </a:solidFill>
              </a:rPr>
              <a:t>Kotlerovy</a:t>
            </a:r>
            <a:r>
              <a:rPr lang="cs-CZ" sz="3200" dirty="0">
                <a:solidFill>
                  <a:srgbClr val="008080"/>
                </a:solidFill>
              </a:rPr>
              <a:t> strategie dle podílu na trhu (ad 5.3)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98459" y="2047329"/>
            <a:ext cx="9615516" cy="43090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571500" lvl="1" indent="0">
              <a:lnSpc>
                <a:spcPct val="180000"/>
              </a:lnSpc>
              <a:spcBef>
                <a:spcPct val="0"/>
              </a:spcBef>
              <a:buNone/>
            </a:pPr>
            <a:r>
              <a:rPr lang="cs-CZ" sz="3200" b="1" dirty="0">
                <a:solidFill>
                  <a:srgbClr val="C00000"/>
                </a:solidFill>
              </a:rPr>
              <a:t>Strategie</a:t>
            </a:r>
          </a:p>
          <a:p>
            <a:pPr lvl="1">
              <a:lnSpc>
                <a:spcPct val="180000"/>
              </a:lnSpc>
              <a:spcBef>
                <a:spcPct val="0"/>
              </a:spcBef>
            </a:pPr>
            <a:r>
              <a:rPr lang="cs-CZ" sz="3200" b="1" dirty="0"/>
              <a:t>Tržní vůdce </a:t>
            </a:r>
          </a:p>
          <a:p>
            <a:pPr lvl="1">
              <a:lnSpc>
                <a:spcPct val="180000"/>
              </a:lnSpc>
              <a:spcBef>
                <a:spcPct val="0"/>
              </a:spcBef>
            </a:pPr>
            <a:r>
              <a:rPr lang="cs-CZ" sz="3200" b="1" dirty="0"/>
              <a:t>tržní vyzyvatel </a:t>
            </a:r>
          </a:p>
          <a:p>
            <a:pPr lvl="1">
              <a:lnSpc>
                <a:spcPct val="180000"/>
              </a:lnSpc>
              <a:spcBef>
                <a:spcPct val="0"/>
              </a:spcBef>
            </a:pPr>
            <a:r>
              <a:rPr lang="cs-CZ" sz="3200" b="1" dirty="0"/>
              <a:t>tržní následovatel </a:t>
            </a:r>
          </a:p>
          <a:p>
            <a:pPr lvl="1">
              <a:lnSpc>
                <a:spcPct val="180000"/>
              </a:lnSpc>
              <a:spcBef>
                <a:spcPct val="0"/>
              </a:spcBef>
            </a:pPr>
            <a:r>
              <a:rPr lang="cs-CZ" sz="3200" b="1" dirty="0"/>
              <a:t>tržní troškař 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610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300942" y="1133524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dirty="0" err="1">
                <a:solidFill>
                  <a:srgbClr val="008080"/>
                </a:solidFill>
              </a:rPr>
              <a:t>Kotlerovy</a:t>
            </a:r>
            <a:r>
              <a:rPr lang="cs-CZ" sz="3200" dirty="0">
                <a:solidFill>
                  <a:srgbClr val="008080"/>
                </a:solidFill>
              </a:rPr>
              <a:t> strategie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98459" y="2047329"/>
            <a:ext cx="9615516" cy="43090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cs-CZ" b="1" dirty="0">
                <a:solidFill>
                  <a:srgbClr val="C00000"/>
                </a:solidFill>
                <a:cs typeface="Times New Roman" pitchFamily="18" charset="0"/>
              </a:rPr>
              <a:t>Tr</a:t>
            </a:r>
            <a:r>
              <a:rPr lang="cs-CZ" b="1" dirty="0">
                <a:solidFill>
                  <a:srgbClr val="C00000"/>
                </a:solidFill>
              </a:rPr>
              <a:t>ž</a:t>
            </a:r>
            <a:r>
              <a:rPr lang="cs-CZ" b="1" dirty="0">
                <a:solidFill>
                  <a:srgbClr val="C00000"/>
                </a:solidFill>
                <a:cs typeface="Times New Roman" pitchFamily="18" charset="0"/>
              </a:rPr>
              <a:t>ní v</a:t>
            </a:r>
            <a:r>
              <a:rPr lang="cs-CZ" b="1" dirty="0">
                <a:solidFill>
                  <a:srgbClr val="C00000"/>
                </a:solidFill>
              </a:rPr>
              <a:t>ů</a:t>
            </a:r>
            <a:r>
              <a:rPr lang="cs-CZ" b="1" dirty="0">
                <a:solidFill>
                  <a:srgbClr val="C00000"/>
                </a:solidFill>
                <a:cs typeface="Times New Roman" pitchFamily="18" charset="0"/>
              </a:rPr>
              <a:t>dce</a:t>
            </a:r>
          </a:p>
          <a:p>
            <a:pPr>
              <a:defRPr/>
            </a:pPr>
            <a:r>
              <a:rPr lang="cs-CZ" b="1" dirty="0">
                <a:cs typeface="Times New Roman" pitchFamily="18" charset="0"/>
              </a:rPr>
              <a:t>ovlivňuje ostatní firmy, je napodobován, </a:t>
            </a:r>
            <a:endParaRPr lang="cs-CZ" b="1" dirty="0"/>
          </a:p>
          <a:p>
            <a:pPr>
              <a:defRPr/>
            </a:pPr>
            <a:r>
              <a:rPr lang="cs-CZ" b="1" dirty="0">
                <a:cs typeface="Times New Roman" pitchFamily="18" charset="0"/>
              </a:rPr>
              <a:t>snaží se  zvětšit celkovou poptávku trhu, chránit svůj podíl,</a:t>
            </a:r>
            <a:endParaRPr lang="cs-CZ" b="1" dirty="0"/>
          </a:p>
          <a:p>
            <a:pPr>
              <a:defRPr/>
            </a:pPr>
            <a:r>
              <a:rPr lang="cs-CZ" b="1" dirty="0">
                <a:cs typeface="Times New Roman" pitchFamily="18" charset="0"/>
              </a:rPr>
              <a:t>snaž</a:t>
            </a:r>
            <a:r>
              <a:rPr lang="cs-CZ" b="1" dirty="0"/>
              <a:t>í</a:t>
            </a:r>
            <a:r>
              <a:rPr lang="cs-CZ" b="1" dirty="0">
                <a:cs typeface="Times New Roman" pitchFamily="18" charset="0"/>
              </a:rPr>
              <a:t> se zvětšit svůj podíl na trhu, neustále inovovat, udržet nízké náklady, ucpávat díry, aby do nich nepřítel neskoči</a:t>
            </a:r>
            <a:r>
              <a:rPr lang="cs-CZ" b="1" dirty="0"/>
              <a:t>l.</a:t>
            </a:r>
          </a:p>
          <a:p>
            <a:pPr>
              <a:buFontTx/>
              <a:buNone/>
              <a:defRPr/>
            </a:pPr>
            <a:r>
              <a:rPr lang="cs-CZ" b="1" dirty="0">
                <a:solidFill>
                  <a:srgbClr val="C00000"/>
                </a:solidFill>
                <a:cs typeface="Times New Roman" pitchFamily="18" charset="0"/>
              </a:rPr>
              <a:t>Vyzyvatel</a:t>
            </a:r>
          </a:p>
          <a:p>
            <a:pPr>
              <a:defRPr/>
            </a:pPr>
            <a:r>
              <a:rPr lang="cs-CZ" b="1" dirty="0">
                <a:cs typeface="Times New Roman" pitchFamily="18" charset="0"/>
              </a:rPr>
              <a:t>cíl musí být jasný, získat větší podíl, napadnout tržního vůdce, jiného vyzyvatele, slabší lokální firmu.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635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300942" y="1133524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dirty="0" err="1">
                <a:solidFill>
                  <a:srgbClr val="008080"/>
                </a:solidFill>
              </a:rPr>
              <a:t>Kotlerovy</a:t>
            </a:r>
            <a:r>
              <a:rPr lang="cs-CZ" sz="3200" dirty="0">
                <a:solidFill>
                  <a:srgbClr val="008080"/>
                </a:solidFill>
              </a:rPr>
              <a:t> strategie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98459" y="2047329"/>
            <a:ext cx="9615516" cy="43090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cs-CZ" b="1" dirty="0">
                <a:solidFill>
                  <a:srgbClr val="C00000"/>
                </a:solidFill>
                <a:cs typeface="Times New Roman" pitchFamily="18" charset="0"/>
              </a:rPr>
              <a:t>Následovatel</a:t>
            </a:r>
          </a:p>
          <a:p>
            <a:pPr>
              <a:defRPr/>
            </a:pPr>
            <a:r>
              <a:rPr lang="cs-CZ" b="1" dirty="0">
                <a:cs typeface="Times New Roman" pitchFamily="18" charset="0"/>
              </a:rPr>
              <a:t>parazit - bez povolení vyrábí stejné zboží</a:t>
            </a:r>
          </a:p>
          <a:p>
            <a:pPr>
              <a:defRPr/>
            </a:pPr>
            <a:r>
              <a:rPr lang="cs-CZ" b="1" dirty="0">
                <a:cs typeface="Times New Roman" pitchFamily="18" charset="0"/>
              </a:rPr>
              <a:t>napodobitel - napodobeniny, ale malé odlišnosti</a:t>
            </a:r>
          </a:p>
          <a:p>
            <a:pPr>
              <a:defRPr/>
            </a:pPr>
            <a:r>
              <a:rPr lang="cs-CZ" b="1" dirty="0">
                <a:cs typeface="Times New Roman" pitchFamily="18" charset="0"/>
              </a:rPr>
              <a:t>upravovatel - zdokonalí výrobek	</a:t>
            </a:r>
          </a:p>
          <a:p>
            <a:pPr>
              <a:buFontTx/>
              <a:buNone/>
              <a:defRPr/>
            </a:pPr>
            <a:r>
              <a:rPr lang="cs-CZ" dirty="0">
                <a:cs typeface="Times New Roman" pitchFamily="18" charset="0"/>
              </a:rPr>
              <a:t> </a:t>
            </a:r>
            <a:endParaRPr lang="cs-CZ" dirty="0"/>
          </a:p>
          <a:p>
            <a:pPr marL="0" indent="0">
              <a:buNone/>
              <a:defRPr/>
            </a:pPr>
            <a:r>
              <a:rPr lang="cs-CZ" b="1" dirty="0">
                <a:solidFill>
                  <a:srgbClr val="C00000"/>
                </a:solidFill>
                <a:cs typeface="Times New Roman" pitchFamily="18" charset="0"/>
              </a:rPr>
              <a:t>Troška</a:t>
            </a:r>
            <a:r>
              <a:rPr lang="cs-CZ" b="1" dirty="0">
                <a:solidFill>
                  <a:srgbClr val="C00000"/>
                </a:solidFill>
              </a:rPr>
              <a:t>ř</a:t>
            </a:r>
            <a:endParaRPr lang="cs-CZ" b="1" dirty="0">
              <a:solidFill>
                <a:srgbClr val="C0000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cs-CZ" b="1" dirty="0">
                <a:cs typeface="Times New Roman" pitchFamily="18" charset="0"/>
              </a:rPr>
              <a:t>vyhledává tržní výklenky a tam je nejlepší </a:t>
            </a:r>
            <a:endParaRPr lang="cs-CZ" b="1" dirty="0"/>
          </a:p>
          <a:p>
            <a:pPr>
              <a:defRPr/>
            </a:pPr>
            <a:r>
              <a:rPr lang="cs-CZ" b="1" dirty="0">
                <a:cs typeface="Times New Roman" pitchFamily="18" charset="0"/>
              </a:rPr>
              <a:t>je to sdružení malých firem s vlastním vý</a:t>
            </a:r>
            <a:r>
              <a:rPr lang="cs-CZ" b="1" dirty="0"/>
              <a:t>vojem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261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300942" y="501650"/>
            <a:ext cx="7772400" cy="118055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cs-CZ" sz="3200" dirty="0">
                <a:solidFill>
                  <a:srgbClr val="008080"/>
                </a:solidFill>
                <a:cs typeface="Times New Roman" pitchFamily="18" charset="0"/>
              </a:rPr>
              <a:t>4. Dílčí strategie -typy strategií z hlediska síly konkurenční pozice podniku a míry růstu odvětví (ad 6)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001533" y="2047329"/>
            <a:ext cx="9615516" cy="43090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Strategie integrační </a:t>
            </a:r>
            <a:r>
              <a:rPr lang="cs-CZ" b="1" dirty="0"/>
              <a:t>(ofenzivní). Jsou to růstové strategie vedoucí často k organizační integraci (fúze a akvizice) </a:t>
            </a:r>
          </a:p>
          <a:p>
            <a:r>
              <a:rPr lang="cs-CZ" b="1" dirty="0">
                <a:solidFill>
                  <a:srgbClr val="C00000"/>
                </a:solidFill>
              </a:rPr>
              <a:t>Strategie intenzivní - </a:t>
            </a:r>
            <a:r>
              <a:rPr lang="cs-CZ" b="1" dirty="0"/>
              <a:t>S</a:t>
            </a:r>
            <a:r>
              <a:rPr lang="en-US" b="1" dirty="0" err="1">
                <a:cs typeface="Times New Roman" pitchFamily="18" charset="0"/>
              </a:rPr>
              <a:t>počívá</a:t>
            </a:r>
            <a:r>
              <a:rPr lang="en-US" b="1" dirty="0">
                <a:cs typeface="Times New Roman" pitchFamily="18" charset="0"/>
              </a:rPr>
              <a:t> v </a:t>
            </a:r>
            <a:r>
              <a:rPr lang="en-US" b="1" dirty="0" err="1">
                <a:cs typeface="Times New Roman" pitchFamily="18" charset="0"/>
              </a:rPr>
              <a:t>nalezení</a:t>
            </a:r>
            <a:r>
              <a:rPr lang="en-US" b="1" dirty="0">
                <a:cs typeface="Times New Roman" pitchFamily="18" charset="0"/>
              </a:rPr>
              <a:t> a </a:t>
            </a:r>
            <a:r>
              <a:rPr lang="en-US" b="1" dirty="0" err="1">
                <a:cs typeface="Times New Roman" pitchFamily="18" charset="0"/>
              </a:rPr>
              <a:t>využití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možností</a:t>
            </a:r>
            <a:r>
              <a:rPr lang="en-US" b="1" dirty="0">
                <a:cs typeface="Times New Roman" pitchFamily="18" charset="0"/>
              </a:rPr>
              <a:t> v </a:t>
            </a:r>
            <a:r>
              <a:rPr lang="en-US" b="1" dirty="0" err="1">
                <a:cs typeface="Times New Roman" pitchFamily="18" charset="0"/>
              </a:rPr>
              <a:t>rámci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běžných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obchodů</a:t>
            </a:r>
            <a:r>
              <a:rPr lang="cs-CZ" b="1" dirty="0">
                <a:cs typeface="Times New Roman" pitchFamily="18" charset="0"/>
              </a:rPr>
              <a:t> (viz </a:t>
            </a:r>
            <a:r>
              <a:rPr lang="cs-CZ" b="1" dirty="0" err="1">
                <a:cs typeface="Times New Roman" pitchFamily="18" charset="0"/>
              </a:rPr>
              <a:t>Ansoff</a:t>
            </a:r>
            <a:r>
              <a:rPr lang="cs-CZ" b="1" dirty="0">
                <a:cs typeface="Times New Roman" pitchFamily="18" charset="0"/>
              </a:rPr>
              <a:t>)</a:t>
            </a:r>
            <a:endParaRPr lang="en-US" b="1" dirty="0">
              <a:cs typeface="Times New Roman" pitchFamily="18" charset="0"/>
            </a:endParaRPr>
          </a:p>
          <a:p>
            <a:r>
              <a:rPr lang="cs-CZ" b="1" dirty="0">
                <a:solidFill>
                  <a:srgbClr val="C00000"/>
                </a:solidFill>
              </a:rPr>
              <a:t>Strategie diverzifikační - </a:t>
            </a:r>
            <a:r>
              <a:rPr lang="cs-CZ" b="1" dirty="0"/>
              <a:t>P</a:t>
            </a:r>
            <a:r>
              <a:rPr lang="en-US" b="1" dirty="0" err="1">
                <a:cs typeface="Times New Roman" pitchFamily="18" charset="0"/>
              </a:rPr>
              <a:t>řipojení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dalších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atraktivních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cs-CZ" b="1" dirty="0">
                <a:cs typeface="Times New Roman" pitchFamily="18" charset="0"/>
              </a:rPr>
              <a:t>oblasti podnikání</a:t>
            </a:r>
            <a:r>
              <a:rPr lang="en-US" b="1" dirty="0">
                <a:cs typeface="Times New Roman" pitchFamily="18" charset="0"/>
              </a:rPr>
              <a:t>, </a:t>
            </a:r>
            <a:r>
              <a:rPr lang="en-US" b="1" dirty="0" err="1">
                <a:cs typeface="Times New Roman" pitchFamily="18" charset="0"/>
              </a:rPr>
              <a:t>které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nemají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vztah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ke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stávajícím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cs-CZ" b="1" dirty="0">
                <a:cs typeface="Times New Roman" pitchFamily="18" charset="0"/>
              </a:rPr>
              <a:t>aktivitám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cs typeface="Times New Roman" pitchFamily="18" charset="0"/>
              </a:rPr>
              <a:t>společnosti</a:t>
            </a:r>
            <a:endParaRPr lang="cs-CZ" b="1" dirty="0"/>
          </a:p>
          <a:p>
            <a:r>
              <a:rPr lang="cs-CZ" b="1" dirty="0">
                <a:solidFill>
                  <a:srgbClr val="C00000"/>
                </a:solidFill>
              </a:rPr>
              <a:t>Strategie útlumové </a:t>
            </a:r>
            <a:r>
              <a:rPr lang="cs-CZ" b="1" dirty="0"/>
              <a:t>(defenzivní). Typické pro podniky, jehož výrobky a trhy jsou v klesající fázi životního cyklu.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1484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300942" y="501650"/>
            <a:ext cx="7772400" cy="118055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rgbClr val="008080"/>
                </a:solidFill>
                <a:cs typeface="Times New Roman" pitchFamily="18" charset="0"/>
              </a:rPr>
              <a:t>4. Strategie integrační (ad 6.1)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001533" y="2047329"/>
            <a:ext cx="9615516" cy="43090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dirty="0"/>
              <a:t>Umož</a:t>
            </a:r>
            <a:r>
              <a:rPr lang="cs-CZ" b="1" dirty="0"/>
              <a:t>ňují získat větší podíl na řízení či kontrolu nad jinými subjekty (dle hodnotové sítě): </a:t>
            </a:r>
          </a:p>
          <a:p>
            <a:pPr marL="360363" lvl="1" indent="-360363">
              <a:defRPr/>
            </a:pPr>
            <a:r>
              <a:rPr lang="cs-CZ" b="1" dirty="0">
                <a:solidFill>
                  <a:srgbClr val="C00000"/>
                </a:solidFill>
                <a:cs typeface="Times New Roman" pitchFamily="18" charset="0"/>
              </a:rPr>
              <a:t>Strategie progresivní (dopředu) integrace  (vertikální)</a:t>
            </a:r>
          </a:p>
          <a:p>
            <a:pPr marL="360363" lvl="1" indent="0">
              <a:buNone/>
              <a:defRPr/>
            </a:pPr>
            <a:r>
              <a:rPr lang="cs-CZ" b="1" dirty="0">
                <a:cs typeface="Times New Roman" pitchFamily="18" charset="0"/>
              </a:rPr>
              <a:t>představuje získávání většího podílu na řízení obchodníků a distributorů vlastních výrobků nebo jejich skupování (např. dobrovolné řetězce, </a:t>
            </a:r>
            <a:r>
              <a:rPr lang="cs-CZ" b="1" dirty="0" err="1">
                <a:cs typeface="Times New Roman" pitchFamily="18" charset="0"/>
              </a:rPr>
              <a:t>franchisingové</a:t>
            </a:r>
            <a:r>
              <a:rPr lang="cs-CZ" b="1" dirty="0">
                <a:cs typeface="Times New Roman" pitchFamily="18" charset="0"/>
              </a:rPr>
              <a:t> řetězce)</a:t>
            </a:r>
          </a:p>
          <a:p>
            <a:pPr marL="360363" lvl="1" indent="-360363">
              <a:defRPr/>
            </a:pPr>
            <a:r>
              <a:rPr lang="cs-CZ" b="1" dirty="0">
                <a:solidFill>
                  <a:srgbClr val="C00000"/>
                </a:solidFill>
                <a:cs typeface="Times New Roman" pitchFamily="18" charset="0"/>
              </a:rPr>
              <a:t>Zpětná integrace (vertikální) </a:t>
            </a:r>
            <a:r>
              <a:rPr lang="cs-CZ" b="1" dirty="0">
                <a:cs typeface="Times New Roman" pitchFamily="18" charset="0"/>
              </a:rPr>
              <a:t>tj. získávání většího podílu na řízení firemních dodavatelů nebo jejich skupování,</a:t>
            </a:r>
          </a:p>
          <a:p>
            <a:pPr marL="360363" lvl="1" indent="-360363">
              <a:defRPr/>
            </a:pPr>
            <a:r>
              <a:rPr lang="cs-CZ" b="1" dirty="0">
                <a:solidFill>
                  <a:srgbClr val="C00000"/>
                </a:solidFill>
                <a:cs typeface="Times New Roman" pitchFamily="18" charset="0"/>
              </a:rPr>
              <a:t>Horizontální integrace </a:t>
            </a:r>
            <a:r>
              <a:rPr lang="cs-CZ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cs-CZ" dirty="0">
                <a:cs typeface="Times New Roman" pitchFamily="18" charset="0"/>
              </a:rPr>
              <a:t>tj. získávání </a:t>
            </a:r>
            <a:r>
              <a:rPr lang="cs-CZ" b="1" dirty="0">
                <a:cs typeface="Times New Roman" pitchFamily="18" charset="0"/>
              </a:rPr>
              <a:t>podílu na řízení firem  konkurentů, spojování se s nimi nebo jejich skupování (např. nákupní centra, </a:t>
            </a:r>
            <a:r>
              <a:rPr lang="cs-CZ" b="1" dirty="0" err="1">
                <a:cs typeface="Times New Roman" pitchFamily="18" charset="0"/>
              </a:rPr>
              <a:t>franchisingové</a:t>
            </a:r>
            <a:r>
              <a:rPr lang="cs-CZ" b="1" dirty="0">
                <a:cs typeface="Times New Roman" pitchFamily="18" charset="0"/>
              </a:rPr>
              <a:t> řetězce)</a:t>
            </a:r>
            <a:endParaRPr lang="cs-CZ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741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92931" y="1539647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endParaRPr lang="cs-CZ" sz="4000" b="1" dirty="0"/>
          </a:p>
          <a:p>
            <a:r>
              <a:rPr lang="cs-CZ" sz="4000" b="1" dirty="0">
                <a:solidFill>
                  <a:schemeClr val="bg1"/>
                </a:solidFill>
              </a:rPr>
              <a:t>Volba a typy strategií a jejich hodnocení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3" y="2603720"/>
            <a:ext cx="3847332" cy="23614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400" b="1" dirty="0"/>
              <a:t>Cílem kapitoly je zopakovat zásady formulace strategie, seznámit se s hlavními typy strategií a nástroji jejich výběru</a:t>
            </a: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885825" y="476250"/>
            <a:ext cx="9405939" cy="71278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Integrovaný model strategických alternativ</a:t>
            </a:r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6E29C48-438D-4857-8EDA-7DBD630B0CB6}" type="slidenum">
              <a:rPr kumimoji="0" lang="cs-CZ" smtClean="0">
                <a:solidFill>
                  <a:schemeClr val="tx2"/>
                </a:solidFill>
              </a:rPr>
              <a:pPr eaLnBrk="1" hangingPunct="1"/>
              <a:t>20</a:t>
            </a:fld>
            <a:endParaRPr kumimoji="0" lang="cs-CZ" sz="1400" dirty="0">
              <a:solidFill>
                <a:schemeClr val="tx2"/>
              </a:solidFill>
            </a:endParaRPr>
          </a:p>
        </p:txBody>
      </p:sp>
      <p:pic>
        <p:nvPicPr>
          <p:cNvPr id="4096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1556793"/>
            <a:ext cx="8443913" cy="4752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0966" name="TextovéPole 1"/>
          <p:cNvSpPr txBox="1">
            <a:spLocks noChangeArrowheads="1"/>
          </p:cNvSpPr>
          <p:nvPr/>
        </p:nvSpPr>
        <p:spPr bwMode="auto">
          <a:xfrm>
            <a:off x="1992314" y="6381751"/>
            <a:ext cx="24479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sz="1200" dirty="0"/>
              <a:t>Tichá, Hron, 2012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4DCFE23-626F-40D7-9AA3-E23560A11B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921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300942" y="501650"/>
            <a:ext cx="7772400" cy="118055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Strategie intenzívní (ad 6.2</a:t>
            </a:r>
            <a:r>
              <a:rPr lang="cs-CZ" sz="3200" b="1" dirty="0">
                <a:solidFill>
                  <a:srgbClr val="008080"/>
                </a:solidFill>
                <a:cs typeface="Times New Roman" pitchFamily="18" charset="0"/>
              </a:rPr>
              <a:t>)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001533" y="2047329"/>
            <a:ext cx="9615516" cy="43090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b="1" dirty="0"/>
              <a:t>Vyžadují ke zvýšení konkurenceschopnosti zkvalitnění interního prostředí organizace: </a:t>
            </a:r>
          </a:p>
          <a:p>
            <a:pPr marL="452438" lvl="1" indent="-452438">
              <a:defRPr/>
            </a:pPr>
            <a:r>
              <a:rPr lang="cs-CZ" b="1" dirty="0">
                <a:solidFill>
                  <a:srgbClr val="C00000"/>
                </a:solidFill>
                <a:cs typeface="Times New Roman" pitchFamily="18" charset="0"/>
              </a:rPr>
              <a:t>Proniknutí (penetrace)  na trh </a:t>
            </a:r>
            <a:r>
              <a:rPr lang="cs-CZ" b="1" dirty="0">
                <a:solidFill>
                  <a:srgbClr val="FF0000"/>
                </a:solidFill>
                <a:cs typeface="Times New Roman" pitchFamily="18" charset="0"/>
              </a:rPr>
              <a:t>- </a:t>
            </a:r>
            <a:r>
              <a:rPr lang="cs-CZ" b="1" dirty="0">
                <a:cs typeface="Times New Roman" pitchFamily="18" charset="0"/>
              </a:rPr>
              <a:t>Zvýšení podílu současných výrobků podniku na současných trzích pomocí zvýšeného marketingového úsilí (při vstupu na trh s penetračními cenami),</a:t>
            </a:r>
          </a:p>
          <a:p>
            <a:pPr marL="452438" lvl="1" indent="-452438">
              <a:defRPr/>
            </a:pPr>
            <a:r>
              <a:rPr lang="cs-CZ" b="1" dirty="0">
                <a:solidFill>
                  <a:srgbClr val="C00000"/>
                </a:solidFill>
                <a:cs typeface="Times New Roman" pitchFamily="18" charset="0"/>
              </a:rPr>
              <a:t>Rozvoj trhu </a:t>
            </a:r>
            <a:r>
              <a:rPr lang="cs-CZ" b="1" dirty="0">
                <a:solidFill>
                  <a:srgbClr val="FF0000"/>
                </a:solidFill>
                <a:cs typeface="Times New Roman" pitchFamily="18" charset="0"/>
              </a:rPr>
              <a:t>- </a:t>
            </a:r>
            <a:r>
              <a:rPr lang="cs-CZ" dirty="0">
                <a:cs typeface="Times New Roman" pitchFamily="18" charset="0"/>
              </a:rPr>
              <a:t>R</a:t>
            </a:r>
            <a:r>
              <a:rPr lang="cs-CZ" b="1" dirty="0">
                <a:cs typeface="Times New Roman" pitchFamily="18" charset="0"/>
              </a:rPr>
              <a:t>ealizace současných výrobků na geograficky nových trzích.</a:t>
            </a:r>
          </a:p>
          <a:p>
            <a:pPr marL="452438" lvl="1" indent="-452438">
              <a:defRPr/>
            </a:pPr>
            <a:r>
              <a:rPr lang="cs-CZ" b="1" dirty="0">
                <a:solidFill>
                  <a:srgbClr val="C00000"/>
                </a:solidFill>
                <a:cs typeface="Times New Roman" pitchFamily="18" charset="0"/>
              </a:rPr>
              <a:t>Vývoj výrobku </a:t>
            </a:r>
            <a:r>
              <a:rPr lang="cs-CZ" b="1" dirty="0">
                <a:solidFill>
                  <a:srgbClr val="FF0000"/>
                </a:solidFill>
                <a:cs typeface="Times New Roman" pitchFamily="18" charset="0"/>
              </a:rPr>
              <a:t>- </a:t>
            </a:r>
            <a:r>
              <a:rPr lang="cs-CZ" b="1" dirty="0">
                <a:cs typeface="Times New Roman" pitchFamily="18" charset="0"/>
              </a:rPr>
              <a:t>Zvýšení prodeje zlepšením nebo modifikací současných výrobků a služeb.</a:t>
            </a:r>
            <a:r>
              <a:rPr lang="cs-CZ" b="1" dirty="0"/>
              <a:t> 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5749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300942" y="501650"/>
            <a:ext cx="7772400" cy="118055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Strategie diverzifikační (ad 6.3)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001533" y="2047329"/>
            <a:ext cx="9615516" cy="43090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Představují pronikání do odlišných oborů: </a:t>
            </a:r>
          </a:p>
          <a:p>
            <a:pPr marL="360363" lvl="1" indent="-360363"/>
            <a:r>
              <a:rPr lang="cs-CZ" b="1" dirty="0">
                <a:solidFill>
                  <a:srgbClr val="FF0000"/>
                </a:solidFill>
                <a:cs typeface="Times New Roman" pitchFamily="18" charset="0"/>
              </a:rPr>
              <a:t>Soustředěná diverzifikace – </a:t>
            </a:r>
            <a:r>
              <a:rPr lang="cs-CZ" b="1" dirty="0" err="1">
                <a:solidFill>
                  <a:srgbClr val="FF0000"/>
                </a:solidFill>
                <a:cs typeface="Times New Roman" pitchFamily="18" charset="0"/>
              </a:rPr>
              <a:t>Concentric</a:t>
            </a:r>
            <a:r>
              <a:rPr lang="cs-CZ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FF0000"/>
                </a:solidFill>
                <a:cs typeface="Times New Roman" pitchFamily="18" charset="0"/>
              </a:rPr>
              <a:t>diversification</a:t>
            </a:r>
            <a:r>
              <a:rPr lang="cs-CZ" b="1" dirty="0">
                <a:solidFill>
                  <a:srgbClr val="FF0000"/>
                </a:solidFill>
                <a:cs typeface="Times New Roman" pitchFamily="18" charset="0"/>
              </a:rPr>
              <a:t>.  </a:t>
            </a:r>
            <a:r>
              <a:rPr lang="cs-CZ" b="1" dirty="0">
                <a:cs typeface="Times New Roman" pitchFamily="18" charset="0"/>
              </a:rPr>
              <a:t>Doplnění nových výrobků a služeb, které se vztahují k dosavadní hlavní činnosti podniku (nová generace).</a:t>
            </a:r>
          </a:p>
          <a:p>
            <a:pPr marL="360363" lvl="1" indent="-360363"/>
            <a:r>
              <a:rPr lang="cs-CZ" b="1" dirty="0">
                <a:solidFill>
                  <a:srgbClr val="FF0000"/>
                </a:solidFill>
                <a:cs typeface="Times New Roman" pitchFamily="18" charset="0"/>
              </a:rPr>
              <a:t>Horizontální diverzifikace – </a:t>
            </a:r>
            <a:r>
              <a:rPr lang="cs-CZ" b="1" dirty="0" err="1">
                <a:solidFill>
                  <a:srgbClr val="FF0000"/>
                </a:solidFill>
                <a:cs typeface="Times New Roman" pitchFamily="18" charset="0"/>
              </a:rPr>
              <a:t>Horizontal</a:t>
            </a:r>
            <a:r>
              <a:rPr lang="cs-CZ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FF0000"/>
                </a:solidFill>
                <a:cs typeface="Times New Roman" pitchFamily="18" charset="0"/>
              </a:rPr>
              <a:t>diversification</a:t>
            </a:r>
            <a:r>
              <a:rPr lang="cs-CZ" b="1" dirty="0">
                <a:solidFill>
                  <a:srgbClr val="FF0000"/>
                </a:solidFill>
                <a:cs typeface="Times New Roman" pitchFamily="18" charset="0"/>
              </a:rPr>
              <a:t>. </a:t>
            </a:r>
            <a:r>
              <a:rPr lang="cs-CZ" b="1" dirty="0">
                <a:cs typeface="Times New Roman" pitchFamily="18" charset="0"/>
              </a:rPr>
              <a:t>Přidávání nových výrobků a služeb, které se k dosavadní činnosti podniku nevztahují, jsou však zamýšleny na prodej současným zákazníkům podniku.</a:t>
            </a:r>
          </a:p>
          <a:p>
            <a:pPr marL="360363" lvl="1" indent="-360363"/>
            <a:r>
              <a:rPr lang="cs-CZ" b="1" dirty="0">
                <a:solidFill>
                  <a:srgbClr val="FF0000"/>
                </a:solidFill>
                <a:cs typeface="Times New Roman" pitchFamily="18" charset="0"/>
              </a:rPr>
              <a:t>Smíšená diverzifikace. – </a:t>
            </a:r>
            <a:r>
              <a:rPr lang="cs-CZ" b="1" dirty="0" err="1">
                <a:solidFill>
                  <a:srgbClr val="FF0000"/>
                </a:solidFill>
                <a:cs typeface="Times New Roman" pitchFamily="18" charset="0"/>
              </a:rPr>
              <a:t>Conglomerate</a:t>
            </a:r>
            <a:r>
              <a:rPr lang="cs-CZ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FF0000"/>
                </a:solidFill>
                <a:cs typeface="Times New Roman" pitchFamily="18" charset="0"/>
              </a:rPr>
              <a:t>diversification</a:t>
            </a:r>
            <a:r>
              <a:rPr lang="cs-CZ" dirty="0">
                <a:solidFill>
                  <a:srgbClr val="0000CC"/>
                </a:solidFill>
                <a:cs typeface="Times New Roman" pitchFamily="18" charset="0"/>
              </a:rPr>
              <a:t>. </a:t>
            </a:r>
            <a:r>
              <a:rPr lang="cs-CZ" b="1" dirty="0">
                <a:cs typeface="Times New Roman" pitchFamily="18" charset="0"/>
              </a:rPr>
              <a:t>Přidání nových výrobků a služeb, které se nevztahují k dosavadní hlavní činnosti podniku, ale na novém trhu</a:t>
            </a:r>
            <a:r>
              <a:rPr lang="cs-CZ" sz="2200" b="1" dirty="0">
                <a:cs typeface="Times New Roman" pitchFamily="18" charset="0"/>
              </a:rPr>
              <a:t>.</a:t>
            </a:r>
            <a:r>
              <a:rPr lang="cs-CZ" sz="2200" b="1" dirty="0"/>
              <a:t> 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22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4124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300941" y="501650"/>
            <a:ext cx="8176433" cy="118055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nn-NO" sz="3200" b="1" dirty="0">
                <a:solidFill>
                  <a:srgbClr val="008080"/>
                </a:solidFill>
              </a:rPr>
              <a:t>Typy strategií dle rozsahu aktivit </a:t>
            </a:r>
            <a:r>
              <a:rPr lang="nn-NO" sz="1800" b="1" dirty="0">
                <a:solidFill>
                  <a:srgbClr val="008080"/>
                </a:solidFill>
              </a:rPr>
              <a:t>(Miles</a:t>
            </a:r>
            <a:r>
              <a:rPr lang="cs-CZ" sz="1800" b="1" dirty="0">
                <a:solidFill>
                  <a:srgbClr val="008080"/>
                </a:solidFill>
              </a:rPr>
              <a:t> a </a:t>
            </a:r>
            <a:r>
              <a:rPr lang="cs-CZ" sz="1800" b="1" dirty="0" err="1">
                <a:solidFill>
                  <a:srgbClr val="008080"/>
                </a:solidFill>
              </a:rPr>
              <a:t>Snow</a:t>
            </a:r>
            <a:r>
              <a:rPr lang="cs-CZ" sz="1800" b="1" dirty="0">
                <a:solidFill>
                  <a:srgbClr val="008080"/>
                </a:solidFill>
              </a:rPr>
              <a:t>) </a:t>
            </a:r>
            <a:r>
              <a:rPr lang="cs-CZ" sz="3200" b="1" dirty="0">
                <a:solidFill>
                  <a:srgbClr val="008080"/>
                </a:solidFill>
              </a:rPr>
              <a:t>(ad 7)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001533" y="2047329"/>
            <a:ext cx="9615516" cy="43090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b="1" i="1" dirty="0">
                <a:solidFill>
                  <a:srgbClr val="C00000"/>
                </a:solidFill>
              </a:rPr>
              <a:t>Proaktivní strategie </a:t>
            </a:r>
            <a:r>
              <a:rPr lang="cs-CZ" sz="2400" b="1" dirty="0"/>
              <a:t>– široký rozsah podnikání; vstupy do velmi rizikových oblastí podnikání.</a:t>
            </a:r>
          </a:p>
          <a:p>
            <a:r>
              <a:rPr lang="cs-CZ" sz="2400" b="1" i="1" dirty="0">
                <a:solidFill>
                  <a:srgbClr val="C00000"/>
                </a:solidFill>
              </a:rPr>
              <a:t>Obranná strategie </a:t>
            </a:r>
            <a:r>
              <a:rPr lang="cs-CZ" sz="2400" b="1" dirty="0"/>
              <a:t>– úzká doména aktivit; nemají rády riziko a investují pouze do zaručených oblastí, zaměření na stabilitu a stálé zákazníky.</a:t>
            </a:r>
          </a:p>
          <a:p>
            <a:r>
              <a:rPr lang="cs-CZ" sz="2400" b="1" i="1" dirty="0">
                <a:solidFill>
                  <a:srgbClr val="C00000"/>
                </a:solidFill>
              </a:rPr>
              <a:t>Analytické strategie </a:t>
            </a:r>
            <a:r>
              <a:rPr lang="cs-CZ" sz="2400" b="1" dirty="0"/>
              <a:t>– široký rozsah; zaměření na příbuzné oblasti (využití zkušeností); nevyhýbají se riziku, ale nevyhledávají je. Pokud nové prostředí, tak silně dynamické</a:t>
            </a:r>
          </a:p>
          <a:p>
            <a:r>
              <a:rPr lang="cs-CZ" sz="2400" b="1" i="1" dirty="0">
                <a:solidFill>
                  <a:srgbClr val="C00000"/>
                </a:solidFill>
              </a:rPr>
              <a:t>Reaktivní strategie </a:t>
            </a:r>
            <a:r>
              <a:rPr lang="cs-CZ" sz="2400" b="1" dirty="0"/>
              <a:t>– rozličné oblasti podnikání bez souvislého plánu; pouhá reakce na tlak prostředí, časté krize; obvyklý způsob fungování = stopování konkurentů a obranné reakce na problémy v odvětví.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23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7378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300942" y="501650"/>
            <a:ext cx="7772400" cy="118055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5. Další typy strategií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001533" y="2047329"/>
            <a:ext cx="9615516" cy="43090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b="1" dirty="0">
                <a:cs typeface="Times New Roman" pitchFamily="18" charset="0"/>
              </a:rPr>
              <a:t>Defenzivní inovační strategie</a:t>
            </a:r>
          </a:p>
          <a:p>
            <a:r>
              <a:rPr lang="cs-CZ" sz="2400" b="1" dirty="0">
                <a:cs typeface="Times New Roman" pitchFamily="18" charset="0"/>
              </a:rPr>
              <a:t>Imitační strategie</a:t>
            </a:r>
          </a:p>
          <a:p>
            <a:r>
              <a:rPr lang="cs-CZ" sz="2400" b="1" dirty="0">
                <a:cs typeface="Times New Roman" pitchFamily="18" charset="0"/>
              </a:rPr>
              <a:t>Mezerová strategie</a:t>
            </a:r>
            <a:endParaRPr lang="cs-CZ" sz="2400" dirty="0">
              <a:cs typeface="Times New Roman" pitchFamily="18" charset="0"/>
            </a:endParaRPr>
          </a:p>
          <a:p>
            <a:r>
              <a:rPr lang="cs-CZ" sz="2400" b="1" dirty="0">
                <a:cs typeface="Times New Roman" pitchFamily="18" charset="0"/>
              </a:rPr>
              <a:t>Strategie </a:t>
            </a:r>
            <a:r>
              <a:rPr lang="cs-CZ" sz="2400" b="1" dirty="0" err="1"/>
              <a:t>Turnaround</a:t>
            </a:r>
            <a:endParaRPr lang="cs-CZ" sz="2400" b="1" dirty="0"/>
          </a:p>
          <a:p>
            <a:r>
              <a:rPr lang="cs-CZ" sz="2400" b="1" dirty="0"/>
              <a:t>Strategie modrého oceánu (viz kapitola předchozí)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24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654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300942" y="501650"/>
            <a:ext cx="7772400" cy="118055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Defenzivní inovační strategie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001533" y="2047329"/>
            <a:ext cx="9615516" cy="43090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Vyhnout se rizikům </a:t>
            </a:r>
            <a:r>
              <a:rPr lang="cs-CZ" sz="2400" b="1" dirty="0"/>
              <a:t>spojených se základním výzkumem</a:t>
            </a:r>
          </a:p>
          <a:p>
            <a:endParaRPr lang="cs-CZ" sz="2400" b="1" dirty="0"/>
          </a:p>
          <a:p>
            <a:r>
              <a:rPr lang="cs-CZ" sz="2400" b="1" dirty="0">
                <a:solidFill>
                  <a:srgbClr val="FF0000"/>
                </a:solidFill>
              </a:rPr>
              <a:t>Využít skulin </a:t>
            </a:r>
            <a:r>
              <a:rPr lang="cs-CZ" sz="2400" b="1" dirty="0"/>
              <a:t>v patentovém právu resp. patenty tržně získat a aktivně je využívat</a:t>
            </a:r>
          </a:p>
          <a:p>
            <a:endParaRPr lang="cs-CZ" sz="2400" b="1" dirty="0"/>
          </a:p>
          <a:p>
            <a:r>
              <a:rPr lang="cs-CZ" sz="2400" b="1" dirty="0"/>
              <a:t>Aplikace – kde není dostatečná vědecko-výzkumná základna</a:t>
            </a:r>
          </a:p>
          <a:p>
            <a:endParaRPr lang="cs-CZ" sz="2400" b="1" dirty="0"/>
          </a:p>
          <a:p>
            <a:r>
              <a:rPr lang="cs-CZ" sz="2400" b="1" dirty="0"/>
              <a:t>Pro region – vytváří pozitivní hospodářské zázemí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25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8379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300942" y="501650"/>
            <a:ext cx="7772400" cy="118055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Imitační strategie strategie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001533" y="2047329"/>
            <a:ext cx="9615516" cy="43090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Transfer pokrokových technologií bez účasti na výzkumu</a:t>
            </a:r>
          </a:p>
          <a:p>
            <a:r>
              <a:rPr lang="cs-CZ" b="1" dirty="0"/>
              <a:t>Umožňuje omezit kapitálovou náročnost</a:t>
            </a:r>
          </a:p>
          <a:p>
            <a:r>
              <a:rPr lang="cs-CZ" b="1" dirty="0"/>
              <a:t>Vhodná pro začínající malé a střední podniky</a:t>
            </a:r>
          </a:p>
          <a:p>
            <a:r>
              <a:rPr lang="cs-CZ" b="1" dirty="0"/>
              <a:t>Pro region </a:t>
            </a:r>
          </a:p>
          <a:p>
            <a:pPr lvl="1"/>
            <a:r>
              <a:rPr lang="cs-CZ" b="1" dirty="0"/>
              <a:t>využití pro budování průmyslových a technologických parků </a:t>
            </a:r>
          </a:p>
          <a:p>
            <a:pPr lvl="1"/>
            <a:r>
              <a:rPr lang="cs-CZ" b="1" dirty="0"/>
              <a:t>Perspektiva stabilizace pracovních míst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26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5071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786717" y="939800"/>
            <a:ext cx="7772400" cy="118055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Mezerová strategie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001533" y="2704555"/>
            <a:ext cx="9615516" cy="293424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Flexibilita nositele</a:t>
            </a:r>
          </a:p>
          <a:p>
            <a:r>
              <a:rPr lang="cs-CZ" b="1" dirty="0"/>
              <a:t>Využití v maloobchodu-velkoobchodu</a:t>
            </a:r>
          </a:p>
          <a:p>
            <a:r>
              <a:rPr lang="cs-CZ" b="1" dirty="0"/>
              <a:t>Ve výrobě nutná flexibilita výrobního zařízení</a:t>
            </a:r>
          </a:p>
          <a:p>
            <a:r>
              <a:rPr lang="cs-CZ" b="1" dirty="0"/>
              <a:t>Regionální působení není jednoznačné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27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0355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300942" y="501650"/>
            <a:ext cx="7772400" cy="5842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Strategie </a:t>
            </a:r>
            <a:r>
              <a:rPr lang="cs-CZ" sz="3200" b="1" dirty="0" err="1">
                <a:solidFill>
                  <a:srgbClr val="008080"/>
                </a:solidFill>
              </a:rPr>
              <a:t>turnaround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887233" y="1152526"/>
            <a:ext cx="9615516" cy="48387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40000" lnSpcReduction="20000"/>
          </a:bodyPr>
          <a:lstStyle/>
          <a:p>
            <a:pPr marL="0" lvl="0" indent="0">
              <a:buNone/>
            </a:pPr>
            <a:r>
              <a:rPr lang="cs-CZ" sz="4400" b="1" dirty="0"/>
              <a:t>Použití </a:t>
            </a:r>
            <a:r>
              <a:rPr lang="cs-CZ" sz="4400" b="1" dirty="0">
                <a:solidFill>
                  <a:srgbClr val="FF0000"/>
                </a:solidFill>
              </a:rPr>
              <a:t>v akutní fázi krize </a:t>
            </a:r>
            <a:r>
              <a:rPr lang="cs-CZ" sz="4400" b="1" dirty="0"/>
              <a:t>podniku, kdy </a:t>
            </a:r>
            <a:r>
              <a:rPr lang="cs-CZ" sz="4400" b="1" dirty="0">
                <a:solidFill>
                  <a:srgbClr val="FF0000"/>
                </a:solidFill>
              </a:rPr>
              <a:t>převládají slabé stránky</a:t>
            </a:r>
            <a:r>
              <a:rPr lang="cs-CZ" sz="4400" b="1" dirty="0"/>
              <a:t>.</a:t>
            </a:r>
          </a:p>
          <a:p>
            <a:pPr marL="0" lvl="0" indent="0">
              <a:buNone/>
            </a:pPr>
            <a:r>
              <a:rPr lang="cs-CZ" sz="4400" b="1" dirty="0"/>
              <a:t>Princip a cíl strategie:</a:t>
            </a:r>
          </a:p>
          <a:p>
            <a:pPr marL="0" lvl="0" indent="0">
              <a:buNone/>
            </a:pPr>
            <a:r>
              <a:rPr lang="cs-CZ" sz="4400" b="1" dirty="0">
                <a:solidFill>
                  <a:srgbClr val="0000CC"/>
                </a:solidFill>
              </a:rPr>
              <a:t>Získání hotových peněz  + změnit strategii + krizový manažer</a:t>
            </a:r>
            <a:endParaRPr lang="cs-CZ" sz="4400" dirty="0">
              <a:solidFill>
                <a:srgbClr val="0000CC"/>
              </a:solidFill>
            </a:endParaRPr>
          </a:p>
          <a:p>
            <a:pPr marL="0" lvl="0" indent="0">
              <a:buNone/>
            </a:pPr>
            <a:r>
              <a:rPr lang="cs-CZ" sz="4400" b="1" dirty="0">
                <a:solidFill>
                  <a:srgbClr val="FF0000"/>
                </a:solidFill>
              </a:rPr>
              <a:t>Získání cash </a:t>
            </a:r>
            <a:r>
              <a:rPr lang="cs-CZ" sz="4400" b="1" dirty="0" err="1">
                <a:solidFill>
                  <a:srgbClr val="FF0000"/>
                </a:solidFill>
              </a:rPr>
              <a:t>flow</a:t>
            </a:r>
            <a:endParaRPr lang="cs-CZ" sz="4400" b="1" dirty="0">
              <a:solidFill>
                <a:srgbClr val="FF0000"/>
              </a:solidFill>
            </a:endParaRPr>
          </a:p>
          <a:p>
            <a:pPr marL="269875" lvl="0" indent="-269875"/>
            <a:r>
              <a:rPr lang="cs-CZ" sz="4400" b="1" dirty="0"/>
              <a:t>posunutí termínů splátek závazků</a:t>
            </a:r>
          </a:p>
          <a:p>
            <a:pPr marL="269875" lvl="0" indent="-269875"/>
            <a:r>
              <a:rPr lang="cs-CZ" sz="4400" b="1" dirty="0"/>
              <a:t>prodání nebo pronajmutí majetku</a:t>
            </a:r>
          </a:p>
          <a:p>
            <a:pPr marL="269875" lvl="0" indent="-269875"/>
            <a:r>
              <a:rPr lang="cs-CZ" sz="4400" b="1" dirty="0"/>
              <a:t>prodání pohledávek</a:t>
            </a:r>
          </a:p>
          <a:p>
            <a:pPr marL="269875" lvl="0" indent="-269875"/>
            <a:r>
              <a:rPr lang="cs-CZ" sz="4400" b="1" dirty="0"/>
              <a:t>prodejem hotových výrobků pod cenou za hotové peníze</a:t>
            </a:r>
          </a:p>
          <a:p>
            <a:pPr marL="269875" lvl="0" indent="-269875"/>
            <a:r>
              <a:rPr lang="cs-CZ" sz="4400" b="1" dirty="0"/>
              <a:t>faktoringem a forfaitingem</a:t>
            </a:r>
          </a:p>
          <a:p>
            <a:pPr marL="269875" lvl="0" indent="-269875"/>
            <a:r>
              <a:rPr lang="cs-CZ" sz="4400" b="1" dirty="0"/>
              <a:t>zvýšení ZK upsáním nových akcií, vydáním obligací, přistoupením dalšího společníka</a:t>
            </a:r>
          </a:p>
          <a:p>
            <a:pPr marL="269875" lvl="0" indent="-269875"/>
            <a:r>
              <a:rPr lang="cs-CZ" sz="4400" b="1" dirty="0"/>
              <a:t>radikální snížení nákladů</a:t>
            </a:r>
          </a:p>
          <a:p>
            <a:pPr marL="269875" lvl="0" indent="-269875"/>
            <a:r>
              <a:rPr lang="cs-CZ" sz="4400" b="1" dirty="0"/>
              <a:t>zařazení do výroby výrobků s krátkým výrobním cyklem</a:t>
            </a:r>
          </a:p>
          <a:p>
            <a:pPr marL="0" lvl="0" indent="0">
              <a:buNone/>
            </a:pPr>
            <a:r>
              <a:rPr lang="cs-CZ" sz="4400" b="1" dirty="0">
                <a:solidFill>
                  <a:srgbClr val="FF0000"/>
                </a:solidFill>
              </a:rPr>
              <a:t>Změna v podnikové strategii</a:t>
            </a:r>
            <a:endParaRPr lang="cs-CZ" sz="4400" dirty="0">
              <a:solidFill>
                <a:srgbClr val="FF0000"/>
              </a:solidFill>
            </a:endParaRPr>
          </a:p>
          <a:p>
            <a:pPr marL="269875" lvl="0" indent="-269875"/>
            <a:r>
              <a:rPr lang="cs-CZ" sz="4400" b="1" dirty="0"/>
              <a:t>nalezení konkurenceschopného výrobku</a:t>
            </a:r>
          </a:p>
          <a:p>
            <a:pPr marL="269875" lvl="0" indent="-269875"/>
            <a:r>
              <a:rPr lang="cs-CZ" sz="4400" b="1" dirty="0"/>
              <a:t>změna vnitřních procesů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28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4097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300942" y="501650"/>
            <a:ext cx="7772400" cy="118055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Postup při výběru strategie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001533" y="2047329"/>
            <a:ext cx="9615516" cy="43090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342900" indent="-342900"/>
            <a:r>
              <a:rPr lang="cs-CZ" altLang="cs-CZ" b="1" dirty="0">
                <a:solidFill>
                  <a:srgbClr val="000000"/>
                </a:solidFill>
                <a:latin typeface="Calibri" pitchFamily="34" charset="0"/>
              </a:rPr>
              <a:t>Před vlastní implementací strategie na jakékoliv úrovni řízení je zapotřebí rozhodnout, jakou </a:t>
            </a:r>
            <a:r>
              <a:rPr lang="cs-CZ" altLang="cs-CZ" b="1" dirty="0">
                <a:solidFill>
                  <a:srgbClr val="FF0000"/>
                </a:solidFill>
                <a:latin typeface="Calibri" pitchFamily="34" charset="0"/>
              </a:rPr>
              <a:t>variantu</a:t>
            </a:r>
            <a:r>
              <a:rPr lang="cs-CZ" altLang="cs-CZ" b="1" dirty="0">
                <a:solidFill>
                  <a:srgbClr val="000000"/>
                </a:solidFill>
                <a:latin typeface="Calibri" pitchFamily="34" charset="0"/>
              </a:rPr>
              <a:t> strategie vybrat.</a:t>
            </a:r>
          </a:p>
          <a:p>
            <a:pPr marL="342900" indent="-342900"/>
            <a:r>
              <a:rPr lang="cs-CZ" altLang="cs-CZ" b="1" dirty="0">
                <a:solidFill>
                  <a:srgbClr val="000000"/>
                </a:solidFill>
                <a:latin typeface="Calibri" pitchFamily="34" charset="0"/>
              </a:rPr>
              <a:t>Rozhodnutí o výběru varianty je zásadní a závisí na něm budoucnost podniku.</a:t>
            </a:r>
          </a:p>
          <a:p>
            <a:pPr marL="342900" indent="-342900"/>
            <a:r>
              <a:rPr lang="cs-CZ" altLang="cs-CZ" b="1" dirty="0">
                <a:solidFill>
                  <a:srgbClr val="000000"/>
                </a:solidFill>
                <a:latin typeface="Calibri" pitchFamily="34" charset="0"/>
              </a:rPr>
              <a:t>Strategie by měla mít podobu množiny strategických cílů a základních představ o jejich realizaci.</a:t>
            </a:r>
          </a:p>
          <a:p>
            <a:pPr marL="342900" indent="-342900"/>
            <a:r>
              <a:rPr lang="cs-CZ" altLang="cs-CZ" b="1" dirty="0">
                <a:solidFill>
                  <a:srgbClr val="000000"/>
                </a:solidFill>
                <a:latin typeface="Calibri" pitchFamily="34" charset="0"/>
              </a:rPr>
              <a:t>Výběr strategie je složitým rozhodovacím procesem, ve kterém dochází k postupné selekci možných strategických variant a který vede k určení strategie, pomocí níž je očekáváno, že bude dosaženo podnikových cílů.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29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29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0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28808" y="2135217"/>
            <a:ext cx="4573076" cy="24712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/>
              <a:t>Volba a typy strategií a jejich hodnocení</a:t>
            </a:r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889254" y="1952430"/>
            <a:ext cx="4784758" cy="46007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cs-CZ" sz="2000" b="1" dirty="0"/>
              <a:t>Typologie strategií</a:t>
            </a:r>
          </a:p>
          <a:p>
            <a:pPr>
              <a:buFont typeface="+mj-lt"/>
              <a:buAutoNum type="arabicPeriod"/>
            </a:pPr>
            <a:r>
              <a:rPr lang="cs-CZ" sz="2000" b="1" dirty="0"/>
              <a:t>Strategie podniku dle trendů trhu a odvětví</a:t>
            </a:r>
          </a:p>
          <a:p>
            <a:pPr>
              <a:buFont typeface="+mj-lt"/>
              <a:buAutoNum type="arabicPeriod"/>
            </a:pPr>
            <a:r>
              <a:rPr lang="cs-CZ" sz="2000" b="1" dirty="0"/>
              <a:t>Generický přístup k typologii</a:t>
            </a:r>
          </a:p>
          <a:p>
            <a:pPr>
              <a:buFont typeface="+mj-lt"/>
              <a:buAutoNum type="arabicPeriod"/>
            </a:pPr>
            <a:r>
              <a:rPr lang="cs-CZ" sz="2000" b="1" dirty="0"/>
              <a:t>Dílčí strategie z hlediska síly konkurenční pozice a míry růstu odvětví</a:t>
            </a:r>
          </a:p>
          <a:p>
            <a:pPr>
              <a:buFont typeface="+mj-lt"/>
              <a:buAutoNum type="arabicPeriod"/>
            </a:pPr>
            <a:r>
              <a:rPr lang="cs-CZ" sz="2000" b="1" dirty="0"/>
              <a:t>Další typy strategií</a:t>
            </a:r>
          </a:p>
          <a:p>
            <a:pPr>
              <a:buFont typeface="+mj-lt"/>
              <a:buAutoNum type="arabicPeriod"/>
            </a:pPr>
            <a:r>
              <a:rPr lang="cs-CZ" sz="2000" b="1" dirty="0"/>
              <a:t>Postup výběru strategie</a:t>
            </a:r>
          </a:p>
          <a:p>
            <a:pPr>
              <a:buFont typeface="+mj-lt"/>
              <a:buAutoNum type="arabicPeriod"/>
            </a:pPr>
            <a:r>
              <a:rPr lang="cs-CZ" sz="2000" b="1" dirty="0"/>
              <a:t>Nástroje výběru strategie</a:t>
            </a:r>
          </a:p>
          <a:p>
            <a:pPr>
              <a:buFont typeface="+mj-lt"/>
              <a:buAutoNum type="arabicPeriod"/>
            </a:pPr>
            <a:r>
              <a:rPr lang="cs-CZ" sz="2000" b="1" dirty="0"/>
              <a:t>Hodnotící kritéria strategií</a:t>
            </a:r>
          </a:p>
          <a:p>
            <a:pPr marL="0" indent="0"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Literatura:  </a:t>
            </a:r>
            <a:r>
              <a:rPr lang="cs-CZ" altLang="cs-CZ" sz="2000" dirty="0" err="1">
                <a:sym typeface="Symbol" pitchFamily="18" charset="2"/>
              </a:rPr>
              <a:t>Dedouchová,M</a:t>
            </a:r>
            <a:r>
              <a:rPr lang="cs-CZ" altLang="cs-CZ" sz="2000" dirty="0">
                <a:sym typeface="Symbol" pitchFamily="18" charset="2"/>
              </a:rPr>
              <a:t>.: Strategie podniku. Praha: </a:t>
            </a:r>
            <a:r>
              <a:rPr lang="cs-CZ" altLang="cs-CZ" sz="2000" dirty="0" err="1">
                <a:sym typeface="Symbol" pitchFamily="18" charset="2"/>
              </a:rPr>
              <a:t>C.H.Beck</a:t>
            </a:r>
            <a:r>
              <a:rPr lang="cs-CZ" altLang="cs-CZ" sz="2000" dirty="0">
                <a:sym typeface="Symbol" pitchFamily="18" charset="2"/>
              </a:rPr>
              <a:t> 2001</a:t>
            </a:r>
            <a:endParaRPr lang="cs-CZ" sz="2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84212" y="4021689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300942" y="501650"/>
            <a:ext cx="7772400" cy="118055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Postup při výběru strategie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001533" y="2047329"/>
            <a:ext cx="9615516" cy="43090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cs-CZ" altLang="cs-CZ" b="1" dirty="0">
                <a:latin typeface="Arial" charset="0"/>
                <a:cs typeface="Arial" charset="0"/>
              </a:rPr>
              <a:t>Je třeba připravit řízený soubor nejpřitažlivějších </a:t>
            </a:r>
            <a:r>
              <a:rPr lang="cs-CZ" alt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alternativních strategií </a:t>
            </a:r>
            <a:r>
              <a:rPr lang="cs-CZ" altLang="cs-CZ" b="1" dirty="0">
                <a:latin typeface="Arial" charset="0"/>
                <a:cs typeface="Arial" charset="0"/>
              </a:rPr>
              <a:t>a určit výhody, nevýhody náklady a přínosy těchto strategií.</a:t>
            </a:r>
          </a:p>
          <a:p>
            <a:endParaRPr lang="cs-CZ" altLang="cs-CZ" b="1" dirty="0">
              <a:latin typeface="Arial" charset="0"/>
              <a:cs typeface="Arial" charset="0"/>
            </a:endParaRPr>
          </a:p>
          <a:p>
            <a:r>
              <a:rPr lang="cs-CZ" altLang="cs-CZ" b="1" dirty="0">
                <a:latin typeface="Arial" charset="0"/>
                <a:cs typeface="Arial" charset="0"/>
              </a:rPr>
              <a:t>Na identifikaci a hodnocení alternativních strategií by se mělo </a:t>
            </a:r>
            <a:r>
              <a:rPr lang="cs-CZ" alt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podílet více manažerů a zaměstnanců</a:t>
            </a:r>
            <a:r>
              <a:rPr lang="cs-CZ" altLang="cs-CZ" b="1" dirty="0">
                <a:latin typeface="Arial" charset="0"/>
                <a:cs typeface="Arial" charset="0"/>
              </a:rPr>
              <a:t>, kteří vytvářeli původní vizi a poslání organizace a prováděli vnitřní a vnější audity.</a:t>
            </a:r>
          </a:p>
          <a:p>
            <a:endParaRPr lang="cs-CZ" altLang="cs-CZ" b="1" dirty="0">
              <a:latin typeface="Arial" charset="0"/>
              <a:cs typeface="Arial" charset="0"/>
            </a:endParaRPr>
          </a:p>
          <a:p>
            <a:r>
              <a:rPr lang="cs-CZ" altLang="cs-CZ" b="1" dirty="0">
                <a:latin typeface="Arial" charset="0"/>
                <a:cs typeface="Arial" charset="0"/>
              </a:rPr>
              <a:t>Alternativní strategie navržené účastníky by se měly </a:t>
            </a:r>
            <a:r>
              <a:rPr lang="cs-CZ" alt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prodiskutovat</a:t>
            </a:r>
            <a:r>
              <a:rPr lang="cs-CZ" altLang="cs-CZ" b="1" dirty="0">
                <a:latin typeface="Arial" charset="0"/>
                <a:cs typeface="Arial" charset="0"/>
              </a:rPr>
              <a:t> na řadě následných schůzek. A navržené strategie by se měly sepsat.</a:t>
            </a:r>
          </a:p>
          <a:p>
            <a:endParaRPr lang="cs-CZ" altLang="cs-CZ" b="1" dirty="0">
              <a:latin typeface="Arial" charset="0"/>
              <a:cs typeface="Arial" charset="0"/>
            </a:endParaRPr>
          </a:p>
          <a:p>
            <a:r>
              <a:rPr lang="cs-CZ" altLang="cs-CZ" b="1" dirty="0">
                <a:latin typeface="Arial" charset="0"/>
                <a:cs typeface="Arial" charset="0"/>
              </a:rPr>
              <a:t>Pak by se měly všechny proveditelné strategie</a:t>
            </a:r>
            <a:r>
              <a:rPr lang="cs-CZ" alt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 seřadit </a:t>
            </a:r>
            <a:r>
              <a:rPr lang="cs-CZ" altLang="cs-CZ" b="1" dirty="0">
                <a:latin typeface="Arial" charset="0"/>
                <a:cs typeface="Arial" charset="0"/>
              </a:rPr>
              <a:t>podle atraktivnosti a přínosů.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30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146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373412" y="914829"/>
            <a:ext cx="8871758" cy="118055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altLang="cs-CZ" b="1" dirty="0">
                <a:solidFill>
                  <a:srgbClr val="008080"/>
                </a:solidFill>
                <a:cs typeface="Arial" charset="0"/>
              </a:rPr>
              <a:t>Analytický rámec formulace strategií</a:t>
            </a:r>
            <a:br>
              <a:rPr lang="cs-CZ" altLang="cs-CZ" sz="3200" b="1" dirty="0">
                <a:solidFill>
                  <a:srgbClr val="008080"/>
                </a:solidFill>
                <a:cs typeface="Arial" charset="0"/>
              </a:rPr>
            </a:br>
            <a:r>
              <a:rPr lang="en-US" altLang="cs-CZ" sz="3200" b="1" dirty="0">
                <a:solidFill>
                  <a:srgbClr val="008080"/>
                </a:solidFill>
                <a:cs typeface="Arial" charset="0"/>
              </a:rPr>
              <a:t>The Strategy-Formulation Analytical Framework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001533" y="2923630"/>
            <a:ext cx="9615516" cy="228654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dirty="0"/>
              <a:t>Vstupní etapa</a:t>
            </a:r>
          </a:p>
          <a:p>
            <a:r>
              <a:rPr lang="cs-CZ" sz="3600" dirty="0"/>
              <a:t>Etapa přizpůsobení</a:t>
            </a:r>
          </a:p>
          <a:p>
            <a:r>
              <a:rPr lang="cs-CZ" sz="3600" dirty="0"/>
              <a:t>Etapa rozhodnutí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31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7988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373412" y="714375"/>
            <a:ext cx="8871758" cy="100012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cs-CZ" altLang="cs-CZ" sz="3600" b="1" dirty="0">
                <a:solidFill>
                  <a:srgbClr val="008080"/>
                </a:solidFill>
                <a:cs typeface="Arial" charset="0"/>
              </a:rPr>
              <a:t>Rámec formulace komplexní strategie</a:t>
            </a:r>
            <a:br>
              <a:rPr lang="cs-CZ" altLang="cs-CZ" sz="3200" b="1" dirty="0">
                <a:solidFill>
                  <a:srgbClr val="008080"/>
                </a:solidFill>
                <a:cs typeface="Arial" charset="0"/>
              </a:rPr>
            </a:b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001533" y="1952625"/>
            <a:ext cx="9615516" cy="340042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Etapa 1 - Vstupní</a:t>
            </a:r>
            <a:r>
              <a:rPr lang="en-US" alt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endParaRPr lang="cs-CZ" altLang="cs-CZ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altLang="cs-CZ" b="1" dirty="0">
              <a:latin typeface="Arial" charset="0"/>
              <a:cs typeface="Arial" charset="0"/>
            </a:endParaRPr>
          </a:p>
          <a:p>
            <a:pPr marL="0" lvl="1" indent="0">
              <a:buNone/>
            </a:pPr>
            <a:r>
              <a:rPr lang="cs-CZ" altLang="cs-CZ" b="1" dirty="0">
                <a:latin typeface="Arial" charset="0"/>
                <a:cs typeface="Arial" charset="0"/>
              </a:rPr>
              <a:t>Sumarizuje základní vstupní informace potřebné k formulaci strategií</a:t>
            </a:r>
          </a:p>
          <a:p>
            <a:pPr marL="0" lvl="1" indent="0">
              <a:buNone/>
            </a:pPr>
            <a:r>
              <a:rPr lang="cs-CZ" altLang="cs-CZ" b="1" dirty="0">
                <a:latin typeface="Arial" charset="0"/>
                <a:cs typeface="Arial" charset="0"/>
              </a:rPr>
              <a:t>Sestává z vytvoření matic </a:t>
            </a:r>
          </a:p>
          <a:p>
            <a:pPr marL="342900" lvl="1" indent="-342900"/>
            <a:r>
              <a:rPr lang="cs-CZ" altLang="cs-CZ" b="1" dirty="0">
                <a:latin typeface="Arial" charset="0"/>
                <a:cs typeface="Arial" charset="0"/>
              </a:rPr>
              <a:t>E</a:t>
            </a:r>
            <a:r>
              <a:rPr lang="en-US" altLang="cs-CZ" b="1" dirty="0">
                <a:latin typeface="Arial" charset="0"/>
                <a:cs typeface="Arial" charset="0"/>
              </a:rPr>
              <a:t>FE Matrix</a:t>
            </a:r>
            <a:r>
              <a:rPr lang="cs-CZ" altLang="cs-CZ" b="1" dirty="0">
                <a:latin typeface="Arial" charset="0"/>
                <a:cs typeface="Arial" charset="0"/>
              </a:rPr>
              <a:t> (hodnocení externích faktorů), </a:t>
            </a:r>
          </a:p>
          <a:p>
            <a:pPr marL="342900" lvl="1" indent="-342900"/>
            <a:r>
              <a:rPr lang="en-US" altLang="cs-CZ" b="1" dirty="0">
                <a:latin typeface="Arial" charset="0"/>
                <a:cs typeface="Arial" charset="0"/>
              </a:rPr>
              <a:t>IFE </a:t>
            </a:r>
            <a:r>
              <a:rPr lang="cs-CZ" altLang="cs-CZ" b="1" dirty="0">
                <a:latin typeface="Arial" charset="0"/>
                <a:cs typeface="Arial" charset="0"/>
              </a:rPr>
              <a:t>(hodnocení Interních faktorů) a </a:t>
            </a:r>
          </a:p>
          <a:p>
            <a:pPr marL="342900" lvl="1" indent="-342900"/>
            <a:r>
              <a:rPr lang="cs-CZ" altLang="cs-CZ" b="1" dirty="0">
                <a:latin typeface="Arial" charset="0"/>
                <a:cs typeface="Arial" charset="0"/>
              </a:rPr>
              <a:t>konkurenčního profilu (</a:t>
            </a:r>
            <a:r>
              <a:rPr lang="en-US" altLang="cs-CZ" b="1" dirty="0">
                <a:latin typeface="Arial" charset="0"/>
                <a:cs typeface="Arial" charset="0"/>
              </a:rPr>
              <a:t>Competitive Profile Matrix </a:t>
            </a:r>
            <a:r>
              <a:rPr lang="cs-CZ" altLang="cs-CZ" b="1" dirty="0">
                <a:latin typeface="Arial" charset="0"/>
                <a:cs typeface="Arial" charset="0"/>
              </a:rPr>
              <a:t>-</a:t>
            </a:r>
            <a:r>
              <a:rPr lang="en-US" altLang="cs-CZ" b="1" dirty="0">
                <a:latin typeface="Arial" charset="0"/>
                <a:cs typeface="Arial" charset="0"/>
              </a:rPr>
              <a:t>CPM)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32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9303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373412" y="714375"/>
            <a:ext cx="8871758" cy="100012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cs-CZ" altLang="cs-CZ" sz="3600" b="1" dirty="0">
                <a:solidFill>
                  <a:srgbClr val="008080"/>
                </a:solidFill>
                <a:cs typeface="Arial" charset="0"/>
              </a:rPr>
              <a:t>Rámec formulace komplexní strategie</a:t>
            </a:r>
            <a:br>
              <a:rPr lang="cs-CZ" altLang="cs-CZ" sz="3200" b="1" dirty="0">
                <a:solidFill>
                  <a:srgbClr val="008080"/>
                </a:solidFill>
                <a:cs typeface="Arial" charset="0"/>
              </a:rPr>
            </a:b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068208" y="2230437"/>
            <a:ext cx="9615516" cy="340042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alt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Etapa 2 – přizpůsobení (m</a:t>
            </a:r>
            <a:r>
              <a:rPr lang="en-US" altLang="cs-CZ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atching</a:t>
            </a:r>
            <a:r>
              <a:rPr lang="cs-CZ" alt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)</a:t>
            </a:r>
          </a:p>
          <a:p>
            <a:pPr marL="0" indent="0">
              <a:buNone/>
            </a:pPr>
            <a:r>
              <a:rPr lang="cs-CZ" altLang="cs-CZ" sz="3200" dirty="0">
                <a:latin typeface="Arial" charset="0"/>
                <a:cs typeface="Arial" charset="0"/>
              </a:rPr>
              <a:t>Z</a:t>
            </a:r>
            <a:r>
              <a:rPr lang="cs-CZ" altLang="cs-CZ" dirty="0">
                <a:latin typeface="Arial" charset="0"/>
                <a:cs typeface="Arial" charset="0"/>
              </a:rPr>
              <a:t>aměřuje se na generování proveditelných alternativních strategií přiřazením klíčových externích a interních faktorů.</a:t>
            </a:r>
          </a:p>
          <a:p>
            <a:pPr marL="0" indent="0">
              <a:buNone/>
            </a:pPr>
            <a:endParaRPr lang="cs-CZ" altLang="cs-CZ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cs-CZ" alt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Techniky: </a:t>
            </a:r>
          </a:p>
          <a:p>
            <a:r>
              <a:rPr lang="cs-CZ" altLang="cs-CZ" dirty="0">
                <a:latin typeface="Arial" charset="0"/>
                <a:cs typeface="Arial" charset="0"/>
              </a:rPr>
              <a:t>Matice SWOT, </a:t>
            </a:r>
          </a:p>
          <a:p>
            <a:r>
              <a:rPr lang="cs-CZ" altLang="cs-CZ" dirty="0">
                <a:latin typeface="Arial" charset="0"/>
                <a:cs typeface="Arial" charset="0"/>
              </a:rPr>
              <a:t>Matice BCG,</a:t>
            </a:r>
          </a:p>
          <a:p>
            <a:r>
              <a:rPr lang="cs-CZ" altLang="cs-CZ" dirty="0">
                <a:latin typeface="Arial" charset="0"/>
                <a:cs typeface="Arial" charset="0"/>
              </a:rPr>
              <a:t>Matice IE (I</a:t>
            </a:r>
            <a:r>
              <a:rPr lang="en-US" altLang="cs-CZ" dirty="0" err="1">
                <a:latin typeface="Arial" charset="0"/>
                <a:cs typeface="Arial" charset="0"/>
              </a:rPr>
              <a:t>nternal</a:t>
            </a:r>
            <a:r>
              <a:rPr lang="en-US" altLang="cs-CZ" dirty="0">
                <a:latin typeface="Arial" charset="0"/>
                <a:cs typeface="Arial" charset="0"/>
              </a:rPr>
              <a:t>-External Matrix</a:t>
            </a:r>
            <a:r>
              <a:rPr lang="cs-CZ" altLang="cs-CZ" dirty="0">
                <a:latin typeface="Arial" charset="0"/>
                <a:cs typeface="Arial" charset="0"/>
              </a:rPr>
              <a:t>), </a:t>
            </a:r>
          </a:p>
          <a:p>
            <a:r>
              <a:rPr lang="cs-CZ" altLang="cs-CZ" dirty="0">
                <a:latin typeface="Arial" charset="0"/>
                <a:cs typeface="Arial" charset="0"/>
              </a:rPr>
              <a:t>Matice </a:t>
            </a:r>
            <a:r>
              <a:rPr lang="en-US" altLang="cs-CZ" dirty="0">
                <a:latin typeface="Arial" charset="0"/>
                <a:cs typeface="Arial" charset="0"/>
              </a:rPr>
              <a:t>Grand Strategy Matrix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33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4849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373412" y="714375"/>
            <a:ext cx="8871758" cy="100012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cs-CZ" altLang="cs-CZ" sz="3600" b="1" dirty="0">
                <a:solidFill>
                  <a:srgbClr val="008080"/>
                </a:solidFill>
                <a:cs typeface="Arial" charset="0"/>
              </a:rPr>
              <a:t>Rámec formulace komplexní strategie</a:t>
            </a:r>
            <a:br>
              <a:rPr lang="cs-CZ" altLang="cs-CZ" sz="3200" b="1" dirty="0">
                <a:solidFill>
                  <a:srgbClr val="008080"/>
                </a:solidFill>
                <a:cs typeface="Arial" charset="0"/>
              </a:rPr>
            </a:b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068208" y="2230437"/>
            <a:ext cx="9615516" cy="340042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Etapa 3 </a:t>
            </a:r>
            <a:r>
              <a:rPr lang="en-US" alt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– </a:t>
            </a:r>
            <a:r>
              <a:rPr lang="cs-CZ" altLang="cs-CZ" b="1" dirty="0">
                <a:solidFill>
                  <a:srgbClr val="FF0000"/>
                </a:solidFill>
                <a:latin typeface="Arial" charset="0"/>
                <a:cs typeface="Arial" charset="0"/>
              </a:rPr>
              <a:t>Etapa rozhodnutí</a:t>
            </a:r>
          </a:p>
          <a:p>
            <a:pPr marL="0" indent="0">
              <a:buNone/>
            </a:pPr>
            <a:endParaRPr lang="cs-CZ" altLang="cs-CZ" b="1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cs-CZ" altLang="cs-CZ" sz="2400" b="1" dirty="0">
                <a:latin typeface="Arial" charset="0"/>
                <a:cs typeface="Arial" charset="0"/>
              </a:rPr>
              <a:t>Zahrnuje </a:t>
            </a:r>
            <a:r>
              <a:rPr lang="en-US" altLang="cs-CZ" sz="2400" b="1" dirty="0">
                <a:latin typeface="Arial" charset="0"/>
                <a:cs typeface="Arial" charset="0"/>
              </a:rPr>
              <a:t> the Quantitative Strategic Planning Matrix (QSPM)</a:t>
            </a:r>
            <a:r>
              <a:rPr lang="cs-CZ" altLang="cs-CZ" sz="2400" b="1" dirty="0">
                <a:latin typeface="Arial" charset="0"/>
                <a:cs typeface="Arial" charset="0"/>
              </a:rPr>
              <a:t> – Kvantitativní strategická plánovací matice</a:t>
            </a:r>
          </a:p>
          <a:p>
            <a:pPr marL="0" indent="0">
              <a:buNone/>
            </a:pPr>
            <a:endParaRPr lang="cs-CZ" altLang="cs-CZ" sz="2400" b="1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cs-CZ" altLang="cs-CZ" sz="2400" b="1" dirty="0">
                <a:latin typeface="Arial" charset="0"/>
                <a:cs typeface="Arial" charset="0"/>
              </a:rPr>
              <a:t>Odhaluje relativní atraktivnost alternativních strategií a poskytuje objektivní základ pro výběr selektivních strategií</a:t>
            </a:r>
            <a:endParaRPr lang="en-US" altLang="cs-CZ" sz="2400" b="1" dirty="0">
              <a:latin typeface="Arial" charset="0"/>
              <a:cs typeface="Arial" charset="0"/>
            </a:endParaRP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34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8270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440087" y="748661"/>
            <a:ext cx="8871758" cy="100012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altLang="cs-CZ" sz="3200" b="1" dirty="0">
                <a:solidFill>
                  <a:srgbClr val="008080"/>
                </a:solidFill>
              </a:rPr>
              <a:t>7. Nástroje výběru strategie (Matice)</a:t>
            </a:r>
            <a:br>
              <a:rPr lang="cs-CZ" altLang="cs-CZ" sz="3200" b="1" dirty="0">
                <a:solidFill>
                  <a:srgbClr val="008080"/>
                </a:solidFill>
                <a:cs typeface="Arial" charset="0"/>
              </a:rPr>
            </a:b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068208" y="2230437"/>
            <a:ext cx="9615516" cy="340042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FontTx/>
              <a:buNone/>
              <a:defRPr/>
            </a:pPr>
            <a:r>
              <a:rPr lang="cs-CZ" sz="3200" b="1" dirty="0">
                <a:solidFill>
                  <a:srgbClr val="FF0000"/>
                </a:solidFill>
              </a:rPr>
              <a:t>Matice odvozování strategií</a:t>
            </a:r>
          </a:p>
          <a:p>
            <a:pPr>
              <a:defRPr/>
            </a:pPr>
            <a:r>
              <a:rPr lang="cs-CZ" b="1" dirty="0"/>
              <a:t>SWOT Matice (SWOT Matrix)</a:t>
            </a:r>
          </a:p>
          <a:p>
            <a:pPr>
              <a:defRPr/>
            </a:pPr>
            <a:r>
              <a:rPr lang="cs-CZ" b="1" dirty="0"/>
              <a:t>Matice EFE (Matice hodnocení externích sil – </a:t>
            </a:r>
            <a:r>
              <a:rPr lang="cs-CZ" b="1" dirty="0" err="1"/>
              <a:t>External</a:t>
            </a:r>
            <a:r>
              <a:rPr lang="cs-CZ" b="1" dirty="0"/>
              <a:t> </a:t>
            </a:r>
            <a:r>
              <a:rPr lang="cs-CZ" b="1" dirty="0" err="1"/>
              <a:t>Forces</a:t>
            </a:r>
            <a:r>
              <a:rPr lang="cs-CZ" b="1" dirty="0"/>
              <a:t> </a:t>
            </a:r>
            <a:r>
              <a:rPr lang="cs-CZ" b="1" dirty="0" err="1"/>
              <a:t>Evaluation</a:t>
            </a:r>
            <a:r>
              <a:rPr lang="cs-CZ" b="1" dirty="0"/>
              <a:t>)</a:t>
            </a:r>
          </a:p>
          <a:p>
            <a:pPr>
              <a:defRPr/>
            </a:pPr>
            <a:r>
              <a:rPr lang="cs-CZ" b="1" dirty="0"/>
              <a:t>Matice CPM (Matice konkurenčního profilu – </a:t>
            </a:r>
            <a:r>
              <a:rPr lang="cs-CZ" b="1" dirty="0" err="1"/>
              <a:t>Competetive</a:t>
            </a:r>
            <a:r>
              <a:rPr lang="cs-CZ" b="1" dirty="0"/>
              <a:t> Profile)</a:t>
            </a:r>
          </a:p>
          <a:p>
            <a:pPr>
              <a:defRPr/>
            </a:pPr>
            <a:r>
              <a:rPr lang="cs-CZ" b="1" dirty="0"/>
              <a:t>Matice IFE (Matice  hodnocení faktorů vnitřní analýzy – </a:t>
            </a:r>
            <a:r>
              <a:rPr lang="cs-CZ" b="1" dirty="0" err="1"/>
              <a:t>Internal</a:t>
            </a:r>
            <a:r>
              <a:rPr lang="cs-CZ" b="1" dirty="0"/>
              <a:t> </a:t>
            </a:r>
            <a:r>
              <a:rPr lang="cs-CZ" b="1" dirty="0" err="1"/>
              <a:t>Forces</a:t>
            </a:r>
            <a:r>
              <a:rPr lang="cs-CZ" b="1" dirty="0"/>
              <a:t> </a:t>
            </a:r>
            <a:r>
              <a:rPr lang="cs-CZ" b="1" dirty="0" err="1"/>
              <a:t>Evaluation</a:t>
            </a:r>
            <a:r>
              <a:rPr lang="cs-CZ" b="1" dirty="0"/>
              <a:t>)</a:t>
            </a:r>
          </a:p>
          <a:p>
            <a:pPr>
              <a:defRPr/>
            </a:pPr>
            <a:r>
              <a:rPr lang="cs-CZ" b="1" dirty="0"/>
              <a:t>BCG Matice</a:t>
            </a:r>
          </a:p>
          <a:p>
            <a:pPr>
              <a:defRPr/>
            </a:pPr>
            <a:r>
              <a:rPr lang="cs-CZ" b="1" dirty="0"/>
              <a:t>GE Matice</a:t>
            </a:r>
          </a:p>
          <a:p>
            <a:pPr>
              <a:defRPr/>
            </a:pPr>
            <a:r>
              <a:rPr lang="cs-CZ" b="1" dirty="0"/>
              <a:t>IE Matice (</a:t>
            </a:r>
            <a:r>
              <a:rPr lang="cs-CZ" b="1" dirty="0" err="1"/>
              <a:t>Internal</a:t>
            </a:r>
            <a:r>
              <a:rPr lang="cs-CZ" b="1" dirty="0"/>
              <a:t> </a:t>
            </a:r>
            <a:r>
              <a:rPr lang="cs-CZ" b="1" dirty="0" err="1"/>
              <a:t>External</a:t>
            </a:r>
            <a:r>
              <a:rPr lang="cs-CZ" b="1" dirty="0"/>
              <a:t> Matrix)</a:t>
            </a:r>
          </a:p>
          <a:p>
            <a:pPr>
              <a:defRPr/>
            </a:pPr>
            <a:r>
              <a:rPr lang="cs-CZ" b="1" dirty="0"/>
              <a:t>Matice QSPM (sloučení)</a:t>
            </a:r>
            <a:endParaRPr lang="cs-CZ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35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835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440087" y="748661"/>
            <a:ext cx="8871758" cy="100012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altLang="cs-CZ" sz="3200" b="1" dirty="0">
                <a:solidFill>
                  <a:srgbClr val="008080"/>
                </a:solidFill>
              </a:rPr>
              <a:t>7. Nástroje výběru strategie (Matice)</a:t>
            </a:r>
            <a:br>
              <a:rPr lang="cs-CZ" altLang="cs-CZ" sz="3200" b="1" dirty="0">
                <a:solidFill>
                  <a:srgbClr val="008080"/>
                </a:solidFill>
                <a:cs typeface="Arial" charset="0"/>
              </a:rPr>
            </a:b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068208" y="2230437"/>
            <a:ext cx="9615516" cy="340042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FontTx/>
              <a:buNone/>
              <a:defRPr/>
            </a:pPr>
            <a:r>
              <a:rPr lang="cs-CZ" sz="3200" b="1" dirty="0">
                <a:solidFill>
                  <a:srgbClr val="FF0000"/>
                </a:solidFill>
              </a:rPr>
              <a:t>Matice odvozování strategií</a:t>
            </a:r>
          </a:p>
          <a:p>
            <a:pPr>
              <a:defRPr/>
            </a:pPr>
            <a:r>
              <a:rPr lang="cs-CZ" b="1" dirty="0"/>
              <a:t>SWOT Matice (SWOT Matrix)</a:t>
            </a:r>
          </a:p>
          <a:p>
            <a:pPr>
              <a:defRPr/>
            </a:pPr>
            <a:r>
              <a:rPr lang="cs-CZ" b="1" dirty="0"/>
              <a:t>Matice EFE (Matice hodnocení externích sil – </a:t>
            </a:r>
            <a:r>
              <a:rPr lang="cs-CZ" b="1" dirty="0" err="1"/>
              <a:t>External</a:t>
            </a:r>
            <a:r>
              <a:rPr lang="cs-CZ" b="1" dirty="0"/>
              <a:t> </a:t>
            </a:r>
            <a:r>
              <a:rPr lang="cs-CZ" b="1" dirty="0" err="1"/>
              <a:t>Forces</a:t>
            </a:r>
            <a:r>
              <a:rPr lang="cs-CZ" b="1" dirty="0"/>
              <a:t> </a:t>
            </a:r>
            <a:r>
              <a:rPr lang="cs-CZ" b="1" dirty="0" err="1"/>
              <a:t>Evaluation</a:t>
            </a:r>
            <a:r>
              <a:rPr lang="cs-CZ" b="1" dirty="0"/>
              <a:t>)</a:t>
            </a:r>
          </a:p>
          <a:p>
            <a:pPr>
              <a:defRPr/>
            </a:pPr>
            <a:r>
              <a:rPr lang="cs-CZ" b="1" dirty="0"/>
              <a:t>Matice CPM (Matice konkurenčního profilu – </a:t>
            </a:r>
            <a:r>
              <a:rPr lang="cs-CZ" b="1" dirty="0" err="1"/>
              <a:t>Competetive</a:t>
            </a:r>
            <a:r>
              <a:rPr lang="cs-CZ" b="1" dirty="0"/>
              <a:t> Profile)</a:t>
            </a:r>
          </a:p>
          <a:p>
            <a:pPr>
              <a:defRPr/>
            </a:pPr>
            <a:r>
              <a:rPr lang="cs-CZ" b="1" dirty="0"/>
              <a:t>Matice IFE (Matice  hodnocení faktorů vnitřní analýzy – </a:t>
            </a:r>
            <a:r>
              <a:rPr lang="cs-CZ" b="1" dirty="0" err="1"/>
              <a:t>Internal</a:t>
            </a:r>
            <a:r>
              <a:rPr lang="cs-CZ" b="1" dirty="0"/>
              <a:t> </a:t>
            </a:r>
            <a:r>
              <a:rPr lang="cs-CZ" b="1" dirty="0" err="1"/>
              <a:t>Forces</a:t>
            </a:r>
            <a:r>
              <a:rPr lang="cs-CZ" b="1" dirty="0"/>
              <a:t> </a:t>
            </a:r>
            <a:r>
              <a:rPr lang="cs-CZ" b="1" dirty="0" err="1"/>
              <a:t>Evaluation</a:t>
            </a:r>
            <a:r>
              <a:rPr lang="cs-CZ" b="1" dirty="0"/>
              <a:t>)</a:t>
            </a:r>
          </a:p>
          <a:p>
            <a:pPr>
              <a:defRPr/>
            </a:pPr>
            <a:r>
              <a:rPr lang="cs-CZ" b="1" dirty="0"/>
              <a:t>BCG Matice</a:t>
            </a:r>
          </a:p>
          <a:p>
            <a:pPr>
              <a:defRPr/>
            </a:pPr>
            <a:r>
              <a:rPr lang="cs-CZ" b="1" dirty="0"/>
              <a:t>GE Matice</a:t>
            </a:r>
          </a:p>
          <a:p>
            <a:pPr>
              <a:defRPr/>
            </a:pPr>
            <a:r>
              <a:rPr lang="cs-CZ" b="1" dirty="0"/>
              <a:t>IE Matice (</a:t>
            </a:r>
            <a:r>
              <a:rPr lang="cs-CZ" b="1" dirty="0" err="1"/>
              <a:t>Internal</a:t>
            </a:r>
            <a:r>
              <a:rPr lang="cs-CZ" b="1" dirty="0"/>
              <a:t> </a:t>
            </a:r>
            <a:r>
              <a:rPr lang="cs-CZ" b="1" dirty="0" err="1"/>
              <a:t>External</a:t>
            </a:r>
            <a:r>
              <a:rPr lang="cs-CZ" b="1" dirty="0"/>
              <a:t> Matrix)</a:t>
            </a:r>
          </a:p>
          <a:p>
            <a:pPr>
              <a:defRPr/>
            </a:pPr>
            <a:r>
              <a:rPr lang="cs-CZ" b="1" dirty="0"/>
              <a:t>Matice QSPM (sloučení)</a:t>
            </a:r>
            <a:endParaRPr lang="cs-CZ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36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2959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2208213" y="422276"/>
            <a:ext cx="7772400" cy="63046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altLang="cs-CZ" sz="3200" b="1" dirty="0">
                <a:solidFill>
                  <a:srgbClr val="008080"/>
                </a:solidFill>
              </a:rPr>
              <a:t>Výběr strategie podle Matice SWOT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Přístupy: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2863083"/>
            <a:ext cx="370522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938" y="1789472"/>
            <a:ext cx="4657725" cy="4423643"/>
          </a:xfrm>
          <a:prstGeom prst="rect">
            <a:avLst/>
          </a:prstGeom>
          <a:noFill/>
          <a:ln w="57150">
            <a:solidFill>
              <a:srgbClr val="0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D4FBD-6864-49BD-BEFB-CD6A3FA59BC8}" type="slidenum">
              <a:rPr lang="cs-CZ" smtClean="0"/>
              <a:pPr>
                <a:defRPr/>
              </a:pPr>
              <a:t>37</a:t>
            </a:fld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80F74BF-F655-4246-BA59-62A6E749DD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0898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47851" y="1028700"/>
            <a:ext cx="8550275" cy="5448300"/>
          </a:xfrm>
        </p:spPr>
        <p:txBody>
          <a:bodyPr/>
          <a:lstStyle/>
          <a:p>
            <a:pPr marL="609600" indent="-609600"/>
            <a:endParaRPr lang="cs-CZ" altLang="cs-CZ" sz="1600" b="1" dirty="0">
              <a:solidFill>
                <a:srgbClr val="000000"/>
              </a:solidFill>
              <a:latin typeface="Calibri" pitchFamily="34" charset="0"/>
            </a:endParaRPr>
          </a:p>
          <a:p>
            <a:pPr marL="609600" indent="-609600"/>
            <a:r>
              <a:rPr lang="cs-CZ" altLang="cs-CZ" sz="28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	</a:t>
            </a:r>
            <a:endParaRPr lang="cs-CZ" altLang="cs-CZ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03" name="Rectangle 6"/>
          <p:cNvSpPr>
            <a:spLocks noChangeArrowheads="1"/>
          </p:cNvSpPr>
          <p:nvPr/>
        </p:nvSpPr>
        <p:spPr bwMode="auto">
          <a:xfrm>
            <a:off x="1842377" y="909381"/>
            <a:ext cx="8388350" cy="1323439"/>
          </a:xfrm>
          <a:prstGeom prst="rect">
            <a:avLst/>
          </a:prstGeom>
          <a:solidFill>
            <a:srgbClr val="FFFF99"/>
          </a:solidFill>
          <a:ln>
            <a:solidFill>
              <a:srgbClr val="C00000"/>
            </a:solidFill>
          </a:ln>
          <a:effectLst/>
          <a:extLst/>
        </p:spPr>
        <p:txBody>
          <a:bodyPr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</a:rPr>
              <a:t> Syntéza spočívá v porovnávání vnějších ohrožení a příležitostí s vnitřními silnými a slabými stránkami podniku a vytvoření jejich kombinací a průniku.</a:t>
            </a:r>
          </a:p>
          <a:p>
            <a:pPr eaLnBrk="1" hangingPunct="1">
              <a:buFontTx/>
              <a:buChar char="•"/>
            </a:pP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</a:rPr>
              <a:t> Matice syntézy výsledků analýzy SWOT</a:t>
            </a:r>
          </a:p>
          <a:p>
            <a:pPr eaLnBrk="1" hangingPunct="1">
              <a:buFontTx/>
              <a:buChar char="•"/>
            </a:pPr>
            <a:endParaRPr lang="cs-CZ" altLang="cs-CZ" sz="2000" dirty="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2560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62930"/>
              </p:ext>
            </p:extLst>
          </p:nvPr>
        </p:nvGraphicFramePr>
        <p:xfrm>
          <a:off x="3341688" y="2324100"/>
          <a:ext cx="5497512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3" imgW="5863298" imgH="2559263" progId="Word.Document.8">
                  <p:embed/>
                </p:oleObj>
              </mc:Choice>
              <mc:Fallback>
                <p:oleObj name="Document" r:id="rId3" imgW="5863298" imgH="2559263" progId="Word.Document.8">
                  <p:embed/>
                  <p:pic>
                    <p:nvPicPr>
                      <p:cNvPr id="2560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1688" y="2324100"/>
                        <a:ext cx="5497512" cy="238760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0" name="Rectangle 8"/>
          <p:cNvSpPr>
            <a:spLocks noChangeArrowheads="1"/>
          </p:cNvSpPr>
          <p:nvPr/>
        </p:nvSpPr>
        <p:spPr bwMode="auto">
          <a:xfrm>
            <a:off x="1842378" y="4491039"/>
            <a:ext cx="8825623" cy="1939925"/>
          </a:xfrm>
          <a:prstGeom prst="rect">
            <a:avLst/>
          </a:prstGeom>
          <a:solidFill>
            <a:srgbClr val="FFFF99"/>
          </a:solidFill>
          <a:ln>
            <a:solidFill>
              <a:srgbClr val="C00000"/>
            </a:solidFill>
          </a:ln>
          <a:effectLst/>
          <a:extLst/>
        </p:spPr>
        <p:txBody>
          <a:bodyPr wrap="square" anchor="ctr">
            <a:spAutoFit/>
          </a:bodyPr>
          <a:lstStyle/>
          <a:p>
            <a:pPr>
              <a:buFontTx/>
              <a:buChar char="•"/>
              <a:defRPr/>
            </a:pPr>
            <a:endParaRPr lang="cs-CZ" sz="2000" i="1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cs-CZ" sz="2000" b="1" i="1" dirty="0">
                <a:solidFill>
                  <a:srgbClr val="FF0000"/>
                </a:solidFill>
                <a:latin typeface="Calibri" pitchFamily="34" charset="0"/>
              </a:rPr>
              <a:t>Strategie SO</a:t>
            </a:r>
            <a:r>
              <a:rPr lang="cs-CZ" sz="20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sz="2000" b="1" dirty="0">
                <a:solidFill>
                  <a:srgbClr val="000000"/>
                </a:solidFill>
                <a:latin typeface="Calibri" pitchFamily="34" charset="0"/>
                <a:sym typeface="Symbol" pitchFamily="18" charset="2"/>
              </a:rPr>
              <a:t></a:t>
            </a:r>
            <a:r>
              <a:rPr lang="cs-CZ" sz="2000" b="1" dirty="0">
                <a:solidFill>
                  <a:srgbClr val="000000"/>
                </a:solidFill>
                <a:latin typeface="Calibri" pitchFamily="34" charset="0"/>
              </a:rPr>
              <a:t> ofenzivní strategie z pozice síly</a:t>
            </a:r>
            <a:endParaRPr lang="cs-CZ" sz="2000" b="1" dirty="0">
              <a:solidFill>
                <a:srgbClr val="000000"/>
              </a:solidFill>
              <a:latin typeface="Calibri" pitchFamily="34" charset="0"/>
              <a:sym typeface="Symbol" pitchFamily="18" charset="2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cs-CZ" sz="2000" b="1" i="1" dirty="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Strategie ST</a:t>
            </a:r>
            <a:r>
              <a:rPr lang="cs-CZ" sz="2000" b="1" dirty="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cs-CZ" sz="2000" b="1" dirty="0">
                <a:solidFill>
                  <a:srgbClr val="000000"/>
                </a:solidFill>
                <a:latin typeface="Calibri" pitchFamily="34" charset="0"/>
                <a:sym typeface="Symbol" pitchFamily="18" charset="2"/>
              </a:rPr>
              <a:t></a:t>
            </a:r>
            <a:r>
              <a:rPr lang="cs-CZ" sz="2000" b="1" dirty="0">
                <a:solidFill>
                  <a:srgbClr val="000000"/>
                </a:solidFill>
                <a:latin typeface="Calibri" pitchFamily="34" charset="0"/>
              </a:rPr>
              <a:t> defenzivní strategie s obranou vydobyté pozice</a:t>
            </a:r>
            <a:endParaRPr lang="cs-CZ" sz="2000" b="1" dirty="0">
              <a:solidFill>
                <a:srgbClr val="000000"/>
              </a:solidFill>
              <a:latin typeface="Calibri" pitchFamily="34" charset="0"/>
              <a:sym typeface="Symbol" pitchFamily="18" charset="2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cs-CZ" sz="2000" b="1" i="1" dirty="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Strategie WO</a:t>
            </a:r>
            <a:r>
              <a:rPr lang="cs-CZ" sz="2000" b="1" dirty="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cs-CZ" sz="2000" b="1" dirty="0">
                <a:solidFill>
                  <a:srgbClr val="000000"/>
                </a:solidFill>
                <a:latin typeface="Calibri" pitchFamily="34" charset="0"/>
                <a:sym typeface="Symbol" pitchFamily="18" charset="2"/>
              </a:rPr>
              <a:t></a:t>
            </a:r>
            <a:r>
              <a:rPr lang="cs-CZ" sz="2000" b="1" dirty="0">
                <a:solidFill>
                  <a:srgbClr val="000000"/>
                </a:solidFill>
                <a:latin typeface="Calibri" pitchFamily="34" charset="0"/>
              </a:rPr>
              <a:t> strategie spojenectví se spolehlivým partnerem</a:t>
            </a:r>
            <a:endParaRPr lang="cs-CZ" sz="2000" b="1" dirty="0">
              <a:solidFill>
                <a:srgbClr val="000000"/>
              </a:solidFill>
              <a:latin typeface="Calibri" pitchFamily="34" charset="0"/>
              <a:sym typeface="Symbol" pitchFamily="18" charset="2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cs-CZ" sz="2000" b="1" i="1" dirty="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Strategie WT</a:t>
            </a:r>
            <a:r>
              <a:rPr lang="cs-CZ" sz="2000" b="1" dirty="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cs-CZ" sz="2000" b="1" dirty="0">
                <a:solidFill>
                  <a:srgbClr val="000000"/>
                </a:solidFill>
                <a:latin typeface="Calibri" pitchFamily="34" charset="0"/>
                <a:sym typeface="Symbol" pitchFamily="18" charset="2"/>
              </a:rPr>
              <a:t></a:t>
            </a:r>
            <a:r>
              <a:rPr lang="cs-CZ" sz="2000" b="1" dirty="0">
                <a:solidFill>
                  <a:srgbClr val="000000"/>
                </a:solidFill>
                <a:latin typeface="Calibri" pitchFamily="34" charset="0"/>
              </a:rPr>
              <a:t> strategie odchodu z daného podnikání, příp. redukce a   likvidace podnikatelských aktivit</a:t>
            </a:r>
            <a:r>
              <a:rPr lang="cs-CZ" sz="2000" b="1" dirty="0">
                <a:solidFill>
                  <a:srgbClr val="000000"/>
                </a:solidFill>
                <a:latin typeface="Calibri" pitchFamily="34" charset="0"/>
                <a:sym typeface="Symbol" pitchFamily="18" charset="2"/>
              </a:rPr>
              <a:t> </a:t>
            </a:r>
          </a:p>
        </p:txBody>
      </p:sp>
      <p:sp>
        <p:nvSpPr>
          <p:cNvPr id="25606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C5DB7BF2-012F-4127-BC4A-00DF6766CB3E}" type="slidenum">
              <a:rPr lang="cs-CZ" altLang="cs-CZ" sz="1400" b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38</a:t>
            </a:fld>
            <a:endParaRPr lang="cs-CZ" altLang="cs-CZ" sz="14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07" name="TextovéPole 1"/>
          <p:cNvSpPr txBox="1">
            <a:spLocks noChangeArrowheads="1"/>
          </p:cNvSpPr>
          <p:nvPr/>
        </p:nvSpPr>
        <p:spPr bwMode="auto">
          <a:xfrm>
            <a:off x="1919288" y="260350"/>
            <a:ext cx="8208962" cy="5857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sk-SK" altLang="cs-CZ" sz="3200" dirty="0">
                <a:solidFill>
                  <a:srgbClr val="008080"/>
                </a:solidFill>
                <a:latin typeface="+mj-lt"/>
              </a:rPr>
              <a:t>Syntéza výsledků analýzy SWOT</a:t>
            </a:r>
            <a:r>
              <a:rPr lang="sk-SK" altLang="cs-CZ" sz="3200" dirty="0">
                <a:solidFill>
                  <a:srgbClr val="C00000"/>
                </a:solidFill>
                <a:latin typeface="Calibri" pitchFamily="34" charset="0"/>
              </a:rPr>
              <a:t>                                         </a:t>
            </a:r>
            <a:endParaRPr lang="cs-CZ" altLang="cs-CZ" sz="3200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96E57B4-C540-45B7-BFAF-9C7689E6579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212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965199" y="1001712"/>
            <a:ext cx="9521825" cy="5537200"/>
            <a:chOff x="-3" y="-3"/>
            <a:chExt cx="4840" cy="3488"/>
          </a:xfrm>
        </p:grpSpPr>
        <p:grpSp>
          <p:nvGrpSpPr>
            <p:cNvPr id="27654" name="Group 3"/>
            <p:cNvGrpSpPr>
              <a:grpSpLocks/>
            </p:cNvGrpSpPr>
            <p:nvPr/>
          </p:nvGrpSpPr>
          <p:grpSpPr bwMode="auto">
            <a:xfrm>
              <a:off x="0" y="0"/>
              <a:ext cx="4834" cy="3482"/>
              <a:chOff x="0" y="0"/>
              <a:chExt cx="4834" cy="3482"/>
            </a:xfrm>
          </p:grpSpPr>
          <p:grpSp>
            <p:nvGrpSpPr>
              <p:cNvPr id="27656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1547" cy="904"/>
                <a:chOff x="0" y="0"/>
                <a:chExt cx="1547" cy="904"/>
              </a:xfrm>
            </p:grpSpPr>
            <p:sp>
              <p:nvSpPr>
                <p:cNvPr id="27681" name="Rectangle 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547" cy="904"/>
                </a:xfrm>
                <a:prstGeom prst="rect">
                  <a:avLst/>
                </a:prstGeom>
                <a:solidFill>
                  <a:srgbClr val="F2F2F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9pPr>
                </a:lstStyle>
                <a:p>
                  <a:pPr eaLnBrk="1" hangingPunct="1"/>
                  <a:endParaRPr lang="cs-CZ" altLang="cs-CZ" dirty="0">
                    <a:solidFill>
                      <a:srgbClr val="000000"/>
                    </a:solidFill>
                    <a:latin typeface="Calibri" pitchFamily="34" charset="0"/>
                  </a:endParaRPr>
                </a:p>
              </p:txBody>
            </p:sp>
            <p:grpSp>
              <p:nvGrpSpPr>
                <p:cNvPr id="27682" name="Group 6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547" cy="904"/>
                  <a:chOff x="0" y="0"/>
                  <a:chExt cx="1547" cy="904"/>
                </a:xfrm>
              </p:grpSpPr>
              <p:sp>
                <p:nvSpPr>
                  <p:cNvPr id="27683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28" y="0"/>
                    <a:ext cx="1491" cy="904"/>
                  </a:xfrm>
                  <a:prstGeom prst="rect">
                    <a:avLst/>
                  </a:prstGeom>
                  <a:solidFill>
                    <a:srgbClr val="F2F2F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Arial Narrow" pitchFamily="34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Arial Narrow" pitchFamily="34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Arial Narrow" pitchFamily="34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Arial Narrow" pitchFamily="34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Arial Narrow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Arial Narrow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Arial Narrow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Arial Narrow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Arial Narrow" pitchFamily="34" charset="0"/>
                      </a:defRPr>
                    </a:lvl9pPr>
                  </a:lstStyle>
                  <a:p>
                    <a:pPr eaLnBrk="1" hangingPunct="1"/>
                    <a:r>
                      <a:rPr lang="cs-CZ" altLang="cs-CZ" sz="1600" dirty="0">
                        <a:solidFill>
                          <a:srgbClr val="000000"/>
                        </a:solidFill>
                        <a:latin typeface="Calibri" pitchFamily="34" charset="0"/>
                        <a:cs typeface="Times New Roman" pitchFamily="18" charset="0"/>
                      </a:rPr>
                      <a:t>              </a:t>
                    </a:r>
                    <a:r>
                      <a:rPr lang="cs-CZ" altLang="cs-CZ" sz="1600" i="1" dirty="0">
                        <a:solidFill>
                          <a:srgbClr val="000000"/>
                        </a:solidFill>
                        <a:latin typeface="Calibri" pitchFamily="34" charset="0"/>
                        <a:cs typeface="Times New Roman" pitchFamily="18" charset="0"/>
                      </a:rPr>
                      <a:t> Interní faktory</a:t>
                    </a:r>
                    <a:endParaRPr lang="cs-CZ" altLang="cs-CZ" sz="10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endParaRPr>
                  </a:p>
                  <a:p>
                    <a:r>
                      <a:rPr lang="cs-CZ" altLang="cs-CZ" sz="1600" i="1" dirty="0">
                        <a:solidFill>
                          <a:srgbClr val="000000"/>
                        </a:solidFill>
                        <a:latin typeface="Calibri" pitchFamily="34" charset="0"/>
                        <a:cs typeface="Times New Roman" pitchFamily="18" charset="0"/>
                      </a:rPr>
                      <a:t> </a:t>
                    </a:r>
                    <a:endParaRPr lang="cs-CZ" altLang="cs-CZ" sz="10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endParaRPr>
                  </a:p>
                  <a:p>
                    <a:r>
                      <a:rPr lang="cs-CZ" altLang="cs-CZ" sz="1600" i="1" dirty="0">
                        <a:solidFill>
                          <a:srgbClr val="000000"/>
                        </a:solidFill>
                        <a:latin typeface="Calibri" pitchFamily="34" charset="0"/>
                        <a:cs typeface="Times New Roman" pitchFamily="18" charset="0"/>
                      </a:rPr>
                      <a:t> </a:t>
                    </a:r>
                    <a:endParaRPr lang="cs-CZ" altLang="cs-CZ" sz="10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endParaRPr>
                  </a:p>
                  <a:p>
                    <a:r>
                      <a:rPr lang="cs-CZ" altLang="cs-CZ" sz="1600" i="1" dirty="0">
                        <a:solidFill>
                          <a:srgbClr val="000000"/>
                        </a:solidFill>
                        <a:latin typeface="Calibri" pitchFamily="34" charset="0"/>
                        <a:cs typeface="Times New Roman" pitchFamily="18" charset="0"/>
                      </a:rPr>
                      <a:t>Externí faktory</a:t>
                    </a:r>
                    <a:endParaRPr lang="cs-CZ" altLang="cs-CZ" sz="10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endParaRPr>
                  </a:p>
                  <a:p>
                    <a:endParaRPr lang="cs-CZ" altLang="cs-CZ" dirty="0">
                      <a:solidFill>
                        <a:srgbClr val="000000"/>
                      </a:solidFill>
                      <a:latin typeface="Calibri" pitchFamily="34" charset="0"/>
                    </a:endParaRPr>
                  </a:p>
                </p:txBody>
              </p:sp>
              <p:sp>
                <p:nvSpPr>
                  <p:cNvPr id="27684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547" cy="90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 sz="2400" b="1">
                        <a:solidFill>
                          <a:schemeClr val="tx1"/>
                        </a:solidFill>
                        <a:latin typeface="Arial Narrow" pitchFamily="34" charset="0"/>
                      </a:defRPr>
                    </a:lvl1pPr>
                    <a:lvl2pPr marL="742950" indent="-285750" eaLnBrk="0" hangingPunct="0">
                      <a:defRPr sz="2400" b="1">
                        <a:solidFill>
                          <a:schemeClr val="tx1"/>
                        </a:solidFill>
                        <a:latin typeface="Arial Narrow" pitchFamily="34" charset="0"/>
                      </a:defRPr>
                    </a:lvl2pPr>
                    <a:lvl3pPr marL="1143000" indent="-228600" eaLnBrk="0" hangingPunct="0">
                      <a:defRPr sz="2400" b="1">
                        <a:solidFill>
                          <a:schemeClr val="tx1"/>
                        </a:solidFill>
                        <a:latin typeface="Arial Narrow" pitchFamily="34" charset="0"/>
                      </a:defRPr>
                    </a:lvl3pPr>
                    <a:lvl4pPr marL="1600200" indent="-228600" eaLnBrk="0" hangingPunct="0">
                      <a:defRPr sz="2400" b="1">
                        <a:solidFill>
                          <a:schemeClr val="tx1"/>
                        </a:solidFill>
                        <a:latin typeface="Arial Narrow" pitchFamily="34" charset="0"/>
                      </a:defRPr>
                    </a:lvl4pPr>
                    <a:lvl5pPr marL="2057400" indent="-228600" eaLnBrk="0" hangingPunct="0">
                      <a:defRPr sz="2400" b="1">
                        <a:solidFill>
                          <a:schemeClr val="tx1"/>
                        </a:solidFill>
                        <a:latin typeface="Arial Narrow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Arial Narrow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Arial Narrow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Arial Narrow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Arial Narrow" pitchFamily="34" charset="0"/>
                      </a:defRPr>
                    </a:lvl9pPr>
                  </a:lstStyle>
                  <a:p>
                    <a:pPr eaLnBrk="1" hangingPunct="1"/>
                    <a:endParaRPr lang="cs-CZ" altLang="cs-CZ" dirty="0">
                      <a:solidFill>
                        <a:srgbClr val="000000"/>
                      </a:solidFill>
                      <a:latin typeface="Calibri" pitchFamily="34" charset="0"/>
                    </a:endParaRPr>
                  </a:p>
                </p:txBody>
              </p:sp>
            </p:grpSp>
          </p:grpSp>
          <p:grpSp>
            <p:nvGrpSpPr>
              <p:cNvPr id="27657" name="Group 9"/>
              <p:cNvGrpSpPr>
                <a:grpSpLocks/>
              </p:cNvGrpSpPr>
              <p:nvPr/>
            </p:nvGrpSpPr>
            <p:grpSpPr bwMode="auto">
              <a:xfrm>
                <a:off x="1547" y="0"/>
                <a:ext cx="1718" cy="904"/>
                <a:chOff x="1547" y="0"/>
                <a:chExt cx="1718" cy="904"/>
              </a:xfrm>
            </p:grpSpPr>
            <p:sp>
              <p:nvSpPr>
                <p:cNvPr id="27679" name="Rectangle 10"/>
                <p:cNvSpPr>
                  <a:spLocks noChangeArrowheads="1"/>
                </p:cNvSpPr>
                <p:nvPr/>
              </p:nvSpPr>
              <p:spPr bwMode="auto">
                <a:xfrm>
                  <a:off x="1575" y="0"/>
                  <a:ext cx="1690" cy="90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indent="-179388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9pPr>
                </a:lstStyle>
                <a:p>
                  <a:pPr eaLnBrk="1" hangingPunct="1"/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Silné stránky (S)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-</a:t>
                  </a:r>
                  <a:r>
                    <a:rPr lang="cs-CZ" altLang="cs-CZ" sz="7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    </a:t>
                  </a:r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podnikatelské řízení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-</a:t>
                  </a:r>
                  <a:r>
                    <a:rPr lang="cs-CZ" altLang="cs-CZ" sz="7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    </a:t>
                  </a:r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zajištění zdrojů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-</a:t>
                  </a:r>
                  <a:r>
                    <a:rPr lang="cs-CZ" altLang="cs-CZ" sz="7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    </a:t>
                  </a:r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technická úroveň, atd.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endParaRPr lang="cs-CZ" altLang="cs-CZ" dirty="0">
                    <a:solidFill>
                      <a:srgbClr val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7680" name="Rectangle 11"/>
                <p:cNvSpPr>
                  <a:spLocks noChangeArrowheads="1"/>
                </p:cNvSpPr>
                <p:nvPr/>
              </p:nvSpPr>
              <p:spPr bwMode="auto">
                <a:xfrm>
                  <a:off x="1547" y="0"/>
                  <a:ext cx="1641" cy="90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9pPr>
                </a:lstStyle>
                <a:p>
                  <a:pPr eaLnBrk="1" hangingPunct="1"/>
                  <a:endParaRPr lang="cs-CZ" altLang="cs-CZ" dirty="0">
                    <a:solidFill>
                      <a:srgbClr val="000000"/>
                    </a:solidFill>
                    <a:latin typeface="Calibri" pitchFamily="34" charset="0"/>
                  </a:endParaRPr>
                </a:p>
              </p:txBody>
            </p:sp>
          </p:grpSp>
          <p:grpSp>
            <p:nvGrpSpPr>
              <p:cNvPr id="27658" name="Group 12"/>
              <p:cNvGrpSpPr>
                <a:grpSpLocks/>
              </p:cNvGrpSpPr>
              <p:nvPr/>
            </p:nvGrpSpPr>
            <p:grpSpPr bwMode="auto">
              <a:xfrm>
                <a:off x="3293" y="0"/>
                <a:ext cx="1541" cy="904"/>
                <a:chOff x="3293" y="0"/>
                <a:chExt cx="1541" cy="904"/>
              </a:xfrm>
            </p:grpSpPr>
            <p:sp>
              <p:nvSpPr>
                <p:cNvPr id="27677" name="Rectangle 13"/>
                <p:cNvSpPr>
                  <a:spLocks noChangeArrowheads="1"/>
                </p:cNvSpPr>
                <p:nvPr/>
              </p:nvSpPr>
              <p:spPr bwMode="auto">
                <a:xfrm>
                  <a:off x="3321" y="0"/>
                  <a:ext cx="1485" cy="90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indent="-179388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9pPr>
                </a:lstStyle>
                <a:p>
                  <a:pPr eaLnBrk="1" hangingPunct="1"/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Slabé stránky (W)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-</a:t>
                  </a:r>
                  <a:r>
                    <a:rPr lang="cs-CZ" altLang="cs-CZ" sz="7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    </a:t>
                  </a:r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kvalita lidských zdrojů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-</a:t>
                  </a:r>
                  <a:r>
                    <a:rPr lang="cs-CZ" altLang="cs-CZ" sz="7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    </a:t>
                  </a:r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kvalita výrobků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-</a:t>
                  </a:r>
                  <a:r>
                    <a:rPr lang="cs-CZ" altLang="cs-CZ" sz="7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    </a:t>
                  </a:r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špatná pověst, atd. 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endParaRPr lang="cs-CZ" altLang="cs-CZ" dirty="0">
                    <a:solidFill>
                      <a:srgbClr val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7678" name="Rectangle 14"/>
                <p:cNvSpPr>
                  <a:spLocks noChangeArrowheads="1"/>
                </p:cNvSpPr>
                <p:nvPr/>
              </p:nvSpPr>
              <p:spPr bwMode="auto">
                <a:xfrm>
                  <a:off x="3293" y="0"/>
                  <a:ext cx="1541" cy="90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9pPr>
                </a:lstStyle>
                <a:p>
                  <a:pPr eaLnBrk="1" hangingPunct="1"/>
                  <a:endParaRPr lang="cs-CZ" altLang="cs-CZ" dirty="0">
                    <a:solidFill>
                      <a:srgbClr val="000000"/>
                    </a:solidFill>
                    <a:latin typeface="Calibri" pitchFamily="34" charset="0"/>
                  </a:endParaRPr>
                </a:p>
              </p:txBody>
            </p:sp>
          </p:grpSp>
          <p:grpSp>
            <p:nvGrpSpPr>
              <p:cNvPr id="27659" name="Group 15"/>
              <p:cNvGrpSpPr>
                <a:grpSpLocks/>
              </p:cNvGrpSpPr>
              <p:nvPr/>
            </p:nvGrpSpPr>
            <p:grpSpPr bwMode="auto">
              <a:xfrm>
                <a:off x="0" y="904"/>
                <a:ext cx="1547" cy="1366"/>
                <a:chOff x="0" y="904"/>
                <a:chExt cx="1547" cy="1366"/>
              </a:xfrm>
            </p:grpSpPr>
            <p:sp>
              <p:nvSpPr>
                <p:cNvPr id="27675" name="Rectangle 16"/>
                <p:cNvSpPr>
                  <a:spLocks noChangeArrowheads="1"/>
                </p:cNvSpPr>
                <p:nvPr/>
              </p:nvSpPr>
              <p:spPr bwMode="auto">
                <a:xfrm>
                  <a:off x="28" y="904"/>
                  <a:ext cx="1491" cy="136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indent="-179388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9pPr>
                </a:lstStyle>
                <a:p>
                  <a:pPr eaLnBrk="1" hangingPunct="1"/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</a:rPr>
                    <a:t> </a:t>
                  </a:r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Příležitosti (O)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-</a:t>
                  </a:r>
                  <a:r>
                    <a:rPr lang="cs-CZ" altLang="cs-CZ" sz="7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    </a:t>
                  </a:r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podmínky trhu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-</a:t>
                  </a:r>
                  <a:r>
                    <a:rPr lang="cs-CZ" altLang="cs-CZ" sz="7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    </a:t>
                  </a:r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chyby konkurence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-</a:t>
                  </a:r>
                  <a:r>
                    <a:rPr lang="cs-CZ" altLang="cs-CZ" sz="7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    </a:t>
                  </a:r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politická situace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-</a:t>
                  </a:r>
                  <a:r>
                    <a:rPr lang="cs-CZ" altLang="cs-CZ" sz="7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    </a:t>
                  </a:r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mezistátní smlouvy, atd. 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endParaRPr lang="cs-CZ" altLang="cs-CZ" dirty="0">
                    <a:solidFill>
                      <a:srgbClr val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7676" name="Rectangle 17"/>
                <p:cNvSpPr>
                  <a:spLocks noChangeArrowheads="1"/>
                </p:cNvSpPr>
                <p:nvPr/>
              </p:nvSpPr>
              <p:spPr bwMode="auto">
                <a:xfrm>
                  <a:off x="0" y="904"/>
                  <a:ext cx="1547" cy="136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9pPr>
                </a:lstStyle>
                <a:p>
                  <a:pPr eaLnBrk="1" hangingPunct="1"/>
                  <a:endParaRPr lang="cs-CZ" altLang="cs-CZ" dirty="0">
                    <a:solidFill>
                      <a:srgbClr val="000000"/>
                    </a:solidFill>
                    <a:latin typeface="Calibri" pitchFamily="34" charset="0"/>
                  </a:endParaRPr>
                </a:p>
              </p:txBody>
            </p:sp>
          </p:grpSp>
          <p:grpSp>
            <p:nvGrpSpPr>
              <p:cNvPr id="27660" name="Group 18"/>
              <p:cNvGrpSpPr>
                <a:grpSpLocks/>
              </p:cNvGrpSpPr>
              <p:nvPr/>
            </p:nvGrpSpPr>
            <p:grpSpPr bwMode="auto">
              <a:xfrm>
                <a:off x="1547" y="904"/>
                <a:ext cx="1746" cy="1366"/>
                <a:chOff x="1547" y="904"/>
                <a:chExt cx="1746" cy="1366"/>
              </a:xfrm>
            </p:grpSpPr>
            <p:sp>
              <p:nvSpPr>
                <p:cNvPr id="27673" name="Rectangle 19"/>
                <p:cNvSpPr>
                  <a:spLocks noChangeArrowheads="1"/>
                </p:cNvSpPr>
                <p:nvPr/>
              </p:nvSpPr>
              <p:spPr bwMode="auto">
                <a:xfrm>
                  <a:off x="1575" y="904"/>
                  <a:ext cx="1690" cy="1366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indent="-179388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9pPr>
                </a:lstStyle>
                <a:p>
                  <a:pPr eaLnBrk="1" hangingPunct="1"/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Přístup SO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-</a:t>
                  </a:r>
                  <a:r>
                    <a:rPr lang="cs-CZ" altLang="cs-CZ" sz="7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    </a:t>
                  </a:r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ofenzivní podnikatelský přístup z pozice síly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-</a:t>
                  </a:r>
                  <a:r>
                    <a:rPr lang="cs-CZ" altLang="cs-CZ" sz="7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    </a:t>
                  </a:r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využít všechny příležitosti silného postavení</a:t>
                  </a:r>
                </a:p>
                <a:p>
                  <a:endParaRPr lang="cs-CZ" altLang="cs-CZ" sz="16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pPr algn="ctr"/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Využití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endParaRPr lang="cs-CZ" altLang="cs-CZ" dirty="0">
                    <a:solidFill>
                      <a:srgbClr val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7674" name="Rectangle 20"/>
                <p:cNvSpPr>
                  <a:spLocks noChangeArrowheads="1"/>
                </p:cNvSpPr>
                <p:nvPr/>
              </p:nvSpPr>
              <p:spPr bwMode="auto">
                <a:xfrm>
                  <a:off x="1547" y="904"/>
                  <a:ext cx="1746" cy="136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9pPr>
                </a:lstStyle>
                <a:p>
                  <a:pPr eaLnBrk="1" hangingPunct="1"/>
                  <a:endParaRPr lang="cs-CZ" altLang="cs-CZ" dirty="0">
                    <a:solidFill>
                      <a:srgbClr val="000000"/>
                    </a:solidFill>
                    <a:latin typeface="Calibri" pitchFamily="34" charset="0"/>
                  </a:endParaRPr>
                </a:p>
              </p:txBody>
            </p:sp>
          </p:grpSp>
          <p:grpSp>
            <p:nvGrpSpPr>
              <p:cNvPr id="27661" name="Group 21"/>
              <p:cNvGrpSpPr>
                <a:grpSpLocks/>
              </p:cNvGrpSpPr>
              <p:nvPr/>
            </p:nvGrpSpPr>
            <p:grpSpPr bwMode="auto">
              <a:xfrm>
                <a:off x="3188" y="904"/>
                <a:ext cx="1646" cy="1366"/>
                <a:chOff x="3188" y="904"/>
                <a:chExt cx="1646" cy="1366"/>
              </a:xfrm>
            </p:grpSpPr>
            <p:sp>
              <p:nvSpPr>
                <p:cNvPr id="27671" name="Rectangle 22"/>
                <p:cNvSpPr>
                  <a:spLocks noChangeArrowheads="1"/>
                </p:cNvSpPr>
                <p:nvPr/>
              </p:nvSpPr>
              <p:spPr bwMode="auto">
                <a:xfrm>
                  <a:off x="3321" y="904"/>
                  <a:ext cx="1485" cy="1366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indent="-179388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9pPr>
                </a:lstStyle>
                <a:p>
                  <a:pPr eaLnBrk="1" hangingPunct="1"/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Přístup WO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-</a:t>
                  </a:r>
                  <a:r>
                    <a:rPr lang="cs-CZ" altLang="cs-CZ" sz="7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    </a:t>
                  </a:r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opatrný podnikatelský přístup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-</a:t>
                  </a:r>
                  <a:r>
                    <a:rPr lang="cs-CZ" altLang="cs-CZ" sz="7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    </a:t>
                  </a:r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posilování pozice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-</a:t>
                  </a:r>
                  <a:r>
                    <a:rPr lang="cs-CZ" altLang="cs-CZ" sz="7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    </a:t>
                  </a:r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sdílet příležitosti se spolehlivým spojencem 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-</a:t>
                  </a:r>
                  <a:r>
                    <a:rPr lang="cs-CZ" altLang="cs-CZ" sz="7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    </a:t>
                  </a:r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atd.</a:t>
                  </a:r>
                </a:p>
                <a:p>
                  <a:pPr algn="ctr"/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Hledání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endParaRPr lang="cs-CZ" altLang="cs-CZ" dirty="0">
                    <a:solidFill>
                      <a:srgbClr val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7672" name="Rectangle 23"/>
                <p:cNvSpPr>
                  <a:spLocks noChangeArrowheads="1"/>
                </p:cNvSpPr>
                <p:nvPr/>
              </p:nvSpPr>
              <p:spPr bwMode="auto">
                <a:xfrm>
                  <a:off x="3188" y="904"/>
                  <a:ext cx="1646" cy="136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9pPr>
                </a:lstStyle>
                <a:p>
                  <a:pPr eaLnBrk="1" hangingPunct="1"/>
                  <a:endParaRPr lang="cs-CZ" altLang="cs-CZ" dirty="0">
                    <a:solidFill>
                      <a:srgbClr val="000000"/>
                    </a:solidFill>
                    <a:latin typeface="Calibri" pitchFamily="34" charset="0"/>
                  </a:endParaRPr>
                </a:p>
              </p:txBody>
            </p:sp>
          </p:grpSp>
          <p:grpSp>
            <p:nvGrpSpPr>
              <p:cNvPr id="27662" name="Group 24"/>
              <p:cNvGrpSpPr>
                <a:grpSpLocks/>
              </p:cNvGrpSpPr>
              <p:nvPr/>
            </p:nvGrpSpPr>
            <p:grpSpPr bwMode="auto">
              <a:xfrm>
                <a:off x="0" y="2270"/>
                <a:ext cx="1547" cy="1212"/>
                <a:chOff x="0" y="2270"/>
                <a:chExt cx="1547" cy="1212"/>
              </a:xfrm>
            </p:grpSpPr>
            <p:sp>
              <p:nvSpPr>
                <p:cNvPr id="27669" name="Rectangle 25"/>
                <p:cNvSpPr>
                  <a:spLocks noChangeArrowheads="1"/>
                </p:cNvSpPr>
                <p:nvPr/>
              </p:nvSpPr>
              <p:spPr bwMode="auto">
                <a:xfrm>
                  <a:off x="28" y="2270"/>
                  <a:ext cx="1491" cy="12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indent="-179388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9pPr>
                </a:lstStyle>
                <a:p>
                  <a:pPr eaLnBrk="1" hangingPunct="1"/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Ohrožení (T)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-</a:t>
                  </a:r>
                  <a:r>
                    <a:rPr lang="cs-CZ" altLang="cs-CZ" sz="7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    </a:t>
                  </a:r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silná konkurence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-</a:t>
                  </a:r>
                  <a:r>
                    <a:rPr lang="cs-CZ" altLang="cs-CZ" sz="7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    </a:t>
                  </a:r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diskriminační opatření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-</a:t>
                  </a:r>
                  <a:r>
                    <a:rPr lang="cs-CZ" altLang="cs-CZ" sz="7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    </a:t>
                  </a:r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riziko nestabilní situace uvažovaného trhu, atd. 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endParaRPr lang="cs-CZ" altLang="cs-CZ" dirty="0">
                    <a:solidFill>
                      <a:srgbClr val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7670" name="Rectangle 26"/>
                <p:cNvSpPr>
                  <a:spLocks noChangeArrowheads="1"/>
                </p:cNvSpPr>
                <p:nvPr/>
              </p:nvSpPr>
              <p:spPr bwMode="auto">
                <a:xfrm>
                  <a:off x="0" y="2270"/>
                  <a:ext cx="1547" cy="121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9pPr>
                </a:lstStyle>
                <a:p>
                  <a:pPr eaLnBrk="1" hangingPunct="1"/>
                  <a:endParaRPr lang="cs-CZ" altLang="cs-CZ" dirty="0">
                    <a:solidFill>
                      <a:srgbClr val="000000"/>
                    </a:solidFill>
                    <a:latin typeface="Calibri" pitchFamily="34" charset="0"/>
                  </a:endParaRPr>
                </a:p>
              </p:txBody>
            </p:sp>
          </p:grpSp>
          <p:grpSp>
            <p:nvGrpSpPr>
              <p:cNvPr id="27663" name="Group 27"/>
              <p:cNvGrpSpPr>
                <a:grpSpLocks/>
              </p:cNvGrpSpPr>
              <p:nvPr/>
            </p:nvGrpSpPr>
            <p:grpSpPr bwMode="auto">
              <a:xfrm>
                <a:off x="1547" y="2270"/>
                <a:ext cx="1718" cy="1212"/>
                <a:chOff x="1547" y="2270"/>
                <a:chExt cx="1718" cy="1212"/>
              </a:xfrm>
            </p:grpSpPr>
            <p:sp>
              <p:nvSpPr>
                <p:cNvPr id="27667" name="Rectangle 28"/>
                <p:cNvSpPr>
                  <a:spLocks noChangeArrowheads="1"/>
                </p:cNvSpPr>
                <p:nvPr/>
              </p:nvSpPr>
              <p:spPr bwMode="auto">
                <a:xfrm>
                  <a:off x="1575" y="2270"/>
                  <a:ext cx="1690" cy="1212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indent="-179388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9pPr>
                </a:lstStyle>
                <a:p>
                  <a:pPr eaLnBrk="1" hangingPunct="1"/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Přístup ST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-</a:t>
                  </a:r>
                  <a:r>
                    <a:rPr lang="cs-CZ" altLang="cs-CZ" sz="7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    </a:t>
                  </a:r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využít pozice síly: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·</a:t>
                  </a:r>
                  <a:r>
                    <a:rPr lang="cs-CZ" altLang="cs-CZ" sz="7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     </a:t>
                  </a:r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k blokování nebezpečí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·</a:t>
                  </a:r>
                  <a:r>
                    <a:rPr lang="cs-CZ" altLang="cs-CZ" sz="7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     </a:t>
                  </a:r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k zastrašení konkurence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·</a:t>
                  </a:r>
                  <a:r>
                    <a:rPr lang="cs-CZ" altLang="cs-CZ" sz="7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     </a:t>
                  </a:r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k uniknutí z nebezpečí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-</a:t>
                  </a:r>
                  <a:r>
                    <a:rPr lang="cs-CZ" altLang="cs-CZ" sz="7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    </a:t>
                  </a:r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rezervy vůči riziku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pPr algn="ctr"/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</a:rPr>
                    <a:t>Konfrontace</a:t>
                  </a:r>
                </a:p>
              </p:txBody>
            </p:sp>
            <p:sp>
              <p:nvSpPr>
                <p:cNvPr id="27668" name="Rectangle 29"/>
                <p:cNvSpPr>
                  <a:spLocks noChangeArrowheads="1"/>
                </p:cNvSpPr>
                <p:nvPr/>
              </p:nvSpPr>
              <p:spPr bwMode="auto">
                <a:xfrm>
                  <a:off x="1547" y="2270"/>
                  <a:ext cx="1641" cy="121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9pPr>
                </a:lstStyle>
                <a:p>
                  <a:pPr eaLnBrk="1" hangingPunct="1"/>
                  <a:endParaRPr lang="cs-CZ" altLang="cs-CZ" dirty="0">
                    <a:solidFill>
                      <a:srgbClr val="000000"/>
                    </a:solidFill>
                    <a:latin typeface="Calibri" pitchFamily="34" charset="0"/>
                  </a:endParaRPr>
                </a:p>
              </p:txBody>
            </p:sp>
          </p:grpSp>
          <p:grpSp>
            <p:nvGrpSpPr>
              <p:cNvPr id="27664" name="Group 30"/>
              <p:cNvGrpSpPr>
                <a:grpSpLocks/>
              </p:cNvGrpSpPr>
              <p:nvPr/>
            </p:nvGrpSpPr>
            <p:grpSpPr bwMode="auto">
              <a:xfrm>
                <a:off x="3293" y="2270"/>
                <a:ext cx="1541" cy="1212"/>
                <a:chOff x="3293" y="2270"/>
                <a:chExt cx="1541" cy="1212"/>
              </a:xfrm>
            </p:grpSpPr>
            <p:sp>
              <p:nvSpPr>
                <p:cNvPr id="27665" name="Rectangle 31"/>
                <p:cNvSpPr>
                  <a:spLocks noChangeArrowheads="1"/>
                </p:cNvSpPr>
                <p:nvPr/>
              </p:nvSpPr>
              <p:spPr bwMode="auto">
                <a:xfrm>
                  <a:off x="3321" y="2270"/>
                  <a:ext cx="1485" cy="1212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indent="-179388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9pPr>
                </a:lstStyle>
                <a:p>
                  <a:pPr eaLnBrk="1" hangingPunct="1"/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Přístup WT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-</a:t>
                  </a:r>
                  <a:r>
                    <a:rPr lang="cs-CZ" altLang="cs-CZ" sz="7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    </a:t>
                  </a:r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ustoupit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-</a:t>
                  </a:r>
                  <a:r>
                    <a:rPr lang="cs-CZ" altLang="cs-CZ" sz="7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  </a:t>
                  </a:r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kompromisy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-</a:t>
                  </a:r>
                  <a:r>
                    <a:rPr lang="cs-CZ" altLang="cs-CZ" sz="7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    </a:t>
                  </a:r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spokojit se málem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-</a:t>
                  </a:r>
                  <a:r>
                    <a:rPr lang="cs-CZ" altLang="cs-CZ" sz="7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    </a:t>
                  </a:r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  <a:cs typeface="Times New Roman" pitchFamily="18" charset="0"/>
                    </a:rPr>
                    <a:t>likvidovat podnikatelský záměr, atd.</a:t>
                  </a:r>
                  <a:endParaRPr lang="cs-CZ" altLang="cs-CZ" sz="1000" dirty="0">
                    <a:solidFill>
                      <a:srgbClr val="000000"/>
                    </a:solidFill>
                    <a:latin typeface="Calibri" pitchFamily="34" charset="0"/>
                    <a:cs typeface="Times New Roman" pitchFamily="18" charset="0"/>
                  </a:endParaRPr>
                </a:p>
                <a:p>
                  <a:pPr algn="ctr"/>
                  <a:r>
                    <a:rPr lang="cs-CZ" altLang="cs-CZ" sz="1600" dirty="0">
                      <a:solidFill>
                        <a:srgbClr val="000000"/>
                      </a:solidFill>
                      <a:latin typeface="Calibri" pitchFamily="34" charset="0"/>
                    </a:rPr>
                    <a:t>Vyhýbání</a:t>
                  </a:r>
                </a:p>
              </p:txBody>
            </p:sp>
            <p:sp>
              <p:nvSpPr>
                <p:cNvPr id="27666" name="Rectangle 32"/>
                <p:cNvSpPr>
                  <a:spLocks noChangeArrowheads="1"/>
                </p:cNvSpPr>
                <p:nvPr/>
              </p:nvSpPr>
              <p:spPr bwMode="auto">
                <a:xfrm>
                  <a:off x="3293" y="2270"/>
                  <a:ext cx="1541" cy="121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itchFamily="34" charset="0"/>
                    </a:defRPr>
                  </a:lvl9pPr>
                </a:lstStyle>
                <a:p>
                  <a:pPr eaLnBrk="1" hangingPunct="1"/>
                  <a:endParaRPr lang="cs-CZ" altLang="cs-CZ" dirty="0">
                    <a:solidFill>
                      <a:srgbClr val="000000"/>
                    </a:solidFill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27655" name="Rectangle 33"/>
            <p:cNvSpPr>
              <a:spLocks noChangeArrowheads="1"/>
            </p:cNvSpPr>
            <p:nvPr/>
          </p:nvSpPr>
          <p:spPr bwMode="auto">
            <a:xfrm>
              <a:off x="-3" y="-3"/>
              <a:ext cx="4840" cy="3488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cs-CZ" altLang="cs-CZ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27651" name="Line 34"/>
          <p:cNvSpPr>
            <a:spLocks noChangeShapeType="1"/>
          </p:cNvSpPr>
          <p:nvPr/>
        </p:nvSpPr>
        <p:spPr bwMode="auto">
          <a:xfrm>
            <a:off x="2286000" y="685800"/>
            <a:ext cx="2362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27652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cs-CZ" altLang="cs-CZ" sz="1400" b="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3" name="TextovéPole 1"/>
          <p:cNvSpPr txBox="1">
            <a:spLocks noChangeArrowheads="1"/>
          </p:cNvSpPr>
          <p:nvPr/>
        </p:nvSpPr>
        <p:spPr bwMode="auto">
          <a:xfrm>
            <a:off x="2128838" y="136525"/>
            <a:ext cx="74168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kumimoji="1" lang="cs-CZ" altLang="cs-CZ" sz="3200" dirty="0">
                <a:solidFill>
                  <a:srgbClr val="008080"/>
                </a:solidFill>
                <a:latin typeface="+mj-lt"/>
              </a:rPr>
              <a:t>Strategie ze SWOT analýzy</a:t>
            </a:r>
          </a:p>
        </p:txBody>
      </p:sp>
      <p:pic>
        <p:nvPicPr>
          <p:cNvPr id="37" name="Obrázek 36">
            <a:extLst>
              <a:ext uri="{FF2B5EF4-FFF2-40B4-BE49-F238E27FC236}">
                <a16:creationId xmlns:a16="http://schemas.microsoft.com/office/drawing/2014/main" id="{4A9AE1E2-F01C-41DD-964F-F09BE2DBCA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200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3072" y="403380"/>
            <a:ext cx="8229600" cy="69198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cs typeface="Arial" panose="020B0604020202020204" pitchFamily="34" charset="0"/>
              </a:rPr>
              <a:t>1. Typologie strategií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6696" y="1448110"/>
            <a:ext cx="9938478" cy="527064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360363" indent="-360363">
              <a:buFont typeface="+mj-lt"/>
              <a:buAutoNum type="arabicPeriod"/>
              <a:defRPr/>
            </a:pPr>
            <a:r>
              <a:rPr lang="cs-CZ" sz="2400" b="1" dirty="0">
                <a:solidFill>
                  <a:srgbClr val="C00000"/>
                </a:solidFill>
              </a:rPr>
              <a:t>Podle trendů trhů - odvětví</a:t>
            </a:r>
          </a:p>
          <a:p>
            <a:pPr marL="703263" lvl="2" indent="-360363">
              <a:defRPr/>
            </a:pPr>
            <a:r>
              <a:rPr lang="cs-CZ" sz="1800" b="1" dirty="0"/>
              <a:t>Strategie růstové (expanze)</a:t>
            </a:r>
          </a:p>
          <a:p>
            <a:pPr marL="703263" lvl="2" indent="-360363">
              <a:defRPr/>
            </a:pPr>
            <a:r>
              <a:rPr lang="cs-CZ" sz="1800" b="1" dirty="0"/>
              <a:t>Strategie stagnace, stability  (udržovací)</a:t>
            </a:r>
          </a:p>
          <a:p>
            <a:pPr marL="703263" lvl="2" indent="-360363">
              <a:defRPr/>
            </a:pPr>
            <a:r>
              <a:rPr lang="cs-CZ" sz="1800" b="1" dirty="0"/>
              <a:t>Strategie ústupové (omezení)</a:t>
            </a:r>
          </a:p>
          <a:p>
            <a:pPr marL="703263" lvl="2" indent="-360363">
              <a:defRPr/>
            </a:pPr>
            <a:r>
              <a:rPr lang="cs-CZ" sz="1800" b="1" dirty="0"/>
              <a:t>Strategie kombinovaná</a:t>
            </a:r>
          </a:p>
          <a:p>
            <a:pPr marL="360363" indent="-360363">
              <a:buFont typeface="+mj-lt"/>
              <a:buAutoNum type="arabicPeriod"/>
              <a:defRPr/>
            </a:pPr>
            <a:r>
              <a:rPr lang="cs-CZ" sz="2400" b="1" dirty="0">
                <a:solidFill>
                  <a:srgbClr val="C00000"/>
                </a:solidFill>
              </a:rPr>
              <a:t>Na základě přístupu k trhu</a:t>
            </a:r>
          </a:p>
          <a:p>
            <a:pPr marL="703263" lvl="2" indent="-360363">
              <a:defRPr/>
            </a:pPr>
            <a:r>
              <a:rPr lang="cs-CZ" sz="1800" b="1" dirty="0"/>
              <a:t>Ofenzivní – útočné, proaktivní</a:t>
            </a:r>
          </a:p>
          <a:p>
            <a:pPr marL="703263" lvl="2" indent="-360363">
              <a:defRPr/>
            </a:pPr>
            <a:r>
              <a:rPr lang="cs-CZ" sz="1800" b="1" dirty="0"/>
              <a:t>Defenzivní - obranné</a:t>
            </a:r>
          </a:p>
          <a:p>
            <a:pPr marL="360363" indent="-360363">
              <a:buFont typeface="+mj-lt"/>
              <a:buAutoNum type="arabicPeriod"/>
              <a:defRPr/>
            </a:pPr>
            <a:r>
              <a:rPr lang="cs-CZ" sz="2400" b="1" dirty="0">
                <a:solidFill>
                  <a:srgbClr val="C00000"/>
                </a:solidFill>
              </a:rPr>
              <a:t>Na základě chování vzhledem k vnějšímu prostředí</a:t>
            </a:r>
          </a:p>
          <a:p>
            <a:pPr marL="703263" lvl="2" indent="-360363">
              <a:defRPr/>
            </a:pPr>
            <a:r>
              <a:rPr lang="cs-CZ" sz="1800" b="1" dirty="0"/>
              <a:t>Kooperační</a:t>
            </a:r>
          </a:p>
          <a:p>
            <a:pPr marL="703263" lvl="2" indent="-360363">
              <a:defRPr/>
            </a:pPr>
            <a:r>
              <a:rPr lang="cs-CZ" sz="1800" b="1" dirty="0"/>
              <a:t>Konfrontační – konfliktní</a:t>
            </a:r>
          </a:p>
          <a:p>
            <a:pPr marL="360363" indent="-360363">
              <a:buFont typeface="+mj-lt"/>
              <a:buAutoNum type="arabicPeriod"/>
              <a:defRPr/>
            </a:pPr>
            <a:r>
              <a:rPr lang="cs-CZ" sz="2400" b="1" dirty="0">
                <a:solidFill>
                  <a:srgbClr val="C00000"/>
                </a:solidFill>
              </a:rPr>
              <a:t>Na základě cyklu životního cyklu trhu</a:t>
            </a:r>
          </a:p>
          <a:p>
            <a:pPr marL="703263" lvl="2" indent="-360363">
              <a:defRPr/>
            </a:pPr>
            <a:r>
              <a:rPr lang="cs-CZ" sz="1800" b="1" dirty="0"/>
              <a:t>Strategie pro trhy ve fází zavádění</a:t>
            </a:r>
          </a:p>
          <a:p>
            <a:pPr marL="703263" lvl="2" indent="-360363">
              <a:defRPr/>
            </a:pPr>
            <a:r>
              <a:rPr lang="cs-CZ" sz="1800" b="1" dirty="0"/>
              <a:t>Strategie pro trhy ve fázi růstu </a:t>
            </a:r>
          </a:p>
          <a:p>
            <a:pPr marL="703263" lvl="2" indent="-360363">
              <a:defRPr/>
            </a:pPr>
            <a:r>
              <a:rPr lang="cs-CZ" sz="1800" b="1" dirty="0"/>
              <a:t>Strategie pro trhy ve fázi stagnace, apod.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4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7831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2135560" y="404664"/>
            <a:ext cx="7772400" cy="71065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altLang="cs-CZ" sz="3200" b="1" dirty="0">
                <a:solidFill>
                  <a:srgbClr val="008080"/>
                </a:solidFill>
              </a:rPr>
              <a:t>Matice BCG (Boston Consoulting Group)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2209800" y="1341438"/>
            <a:ext cx="7772400" cy="4754562"/>
          </a:xfrm>
          <a:solidFill>
            <a:srgbClr val="FFFF99"/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altLang="cs-CZ" sz="2400" b="1" dirty="0">
                <a:solidFill>
                  <a:srgbClr val="FF0000"/>
                </a:solidFill>
              </a:rPr>
              <a:t>Strategická analýza: vnitřní prostředí podniku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ACA61-43E2-4E07-9BBC-B9DB62905E8E}" type="slidenum">
              <a:rPr lang="cs-CZ" smtClean="0"/>
              <a:pPr>
                <a:defRPr/>
              </a:pPr>
              <a:t>40</a:t>
            </a:fld>
            <a:endParaRPr lang="cs-CZ" dirty="0"/>
          </a:p>
        </p:txBody>
      </p:sp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3" y="1316464"/>
            <a:ext cx="7484368" cy="45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D51B9328-7B31-4157-A469-D3283F0987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1476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1800225" y="362794"/>
            <a:ext cx="6810375" cy="69998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altLang="cs-CZ" sz="3200" b="1" dirty="0">
                <a:solidFill>
                  <a:srgbClr val="008080"/>
                </a:solidFill>
              </a:rPr>
              <a:t>IE matice (Internal-External matrix)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Vnitřně vnější matice</a:t>
            </a:r>
          </a:p>
          <a:p>
            <a:r>
              <a:rPr lang="cs-CZ" altLang="cs-CZ" b="1" dirty="0">
                <a:solidFill>
                  <a:srgbClr val="FF0000"/>
                </a:solidFill>
              </a:rPr>
              <a:t>(EFE a IFE)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130BA1-0210-41D6-92F3-3D195877C256}" type="slidenum">
              <a:rPr lang="cs-CZ" smtClean="0"/>
              <a:pPr>
                <a:defRPr/>
              </a:pPr>
              <a:t>41</a:t>
            </a:fld>
            <a:endParaRPr lang="cs-CZ" dirty="0"/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032" y="1412776"/>
            <a:ext cx="4703068" cy="23734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FF0000"/>
            </a:solidFill>
            <a:miter lim="800000"/>
            <a:headEnd/>
            <a:tailEnd/>
          </a:ln>
          <a:extLst/>
        </p:spPr>
      </p:pic>
      <p:pic>
        <p:nvPicPr>
          <p:cNvPr id="1536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39" y="3955643"/>
            <a:ext cx="5919787" cy="2738437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07D21639-E326-42A4-BE43-522F70DBFB2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5433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424767" y="1063705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sk-SK" altLang="cs-CZ" sz="3200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sk-SK" altLang="cs-CZ" sz="3600" dirty="0">
                <a:solidFill>
                  <a:srgbClr val="008080"/>
                </a:solidFill>
                <a:latin typeface="Calibri" pitchFamily="34" charset="0"/>
              </a:rPr>
              <a:t>8. </a:t>
            </a:r>
            <a:r>
              <a:rPr lang="sk-SK" altLang="cs-CZ" sz="3600" dirty="0" err="1">
                <a:solidFill>
                  <a:srgbClr val="008080"/>
                </a:solidFill>
                <a:latin typeface="Calibri" pitchFamily="34" charset="0"/>
              </a:rPr>
              <a:t>Hodnotící</a:t>
            </a:r>
            <a:r>
              <a:rPr lang="sk-SK" altLang="cs-CZ" sz="3600" dirty="0">
                <a:solidFill>
                  <a:srgbClr val="008080"/>
                </a:solidFill>
                <a:latin typeface="Calibri" pitchFamily="34" charset="0"/>
              </a:rPr>
              <a:t> kritéria </a:t>
            </a:r>
            <a:r>
              <a:rPr lang="sk-SK" altLang="cs-CZ" sz="3600" dirty="0" err="1">
                <a:solidFill>
                  <a:srgbClr val="008080"/>
                </a:solidFill>
                <a:latin typeface="Calibri" pitchFamily="34" charset="0"/>
              </a:rPr>
              <a:t>výběru</a:t>
            </a:r>
            <a:r>
              <a:rPr lang="sk-SK" altLang="cs-CZ" sz="3600" dirty="0">
                <a:solidFill>
                  <a:srgbClr val="008080"/>
                </a:solidFill>
                <a:latin typeface="Calibri" pitchFamily="34" charset="0"/>
              </a:rPr>
              <a:t> </a:t>
            </a:r>
            <a:r>
              <a:rPr lang="sk-SK" altLang="cs-CZ" sz="3600" dirty="0" err="1">
                <a:solidFill>
                  <a:srgbClr val="008080"/>
                </a:solidFill>
                <a:latin typeface="Calibri" pitchFamily="34" charset="0"/>
              </a:rPr>
              <a:t>strategie</a:t>
            </a:r>
            <a:br>
              <a:rPr lang="cs-CZ" altLang="cs-CZ" sz="3200" dirty="0">
                <a:solidFill>
                  <a:srgbClr val="C00000"/>
                </a:solidFill>
              </a:rPr>
            </a:br>
            <a:r>
              <a:rPr lang="cs-CZ" sz="3200" b="1" dirty="0">
                <a:solidFill>
                  <a:srgbClr val="008080"/>
                </a:solidFill>
              </a:rPr>
              <a:t>í 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36534" y="2088263"/>
            <a:ext cx="9615516" cy="315735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altLang="cs-CZ" b="1" dirty="0">
                <a:solidFill>
                  <a:srgbClr val="000000"/>
                </a:solidFill>
                <a:latin typeface="Calibri" pitchFamily="34" charset="0"/>
              </a:rPr>
              <a:t>Vhodná varianta strategie by měla splnit tři základní předpoklady:</a:t>
            </a:r>
          </a:p>
          <a:p>
            <a:pPr marL="1371600" lvl="2" indent="-457200">
              <a:buFont typeface="Symbol" pitchFamily="18" charset="2"/>
              <a:buChar char="Þ"/>
            </a:pPr>
            <a:r>
              <a:rPr lang="cs-CZ" altLang="cs-CZ" sz="2800" b="1" dirty="0">
                <a:solidFill>
                  <a:srgbClr val="FF0000"/>
                </a:solidFill>
                <a:latin typeface="Calibri" pitchFamily="34" charset="0"/>
              </a:rPr>
              <a:t>Vhodnost (</a:t>
            </a:r>
            <a:r>
              <a:rPr lang="cs-CZ" altLang="cs-CZ" sz="2800" b="1" dirty="0" err="1">
                <a:solidFill>
                  <a:srgbClr val="FF0000"/>
                </a:solidFill>
                <a:latin typeface="Calibri" pitchFamily="34" charset="0"/>
              </a:rPr>
              <a:t>suitability</a:t>
            </a:r>
            <a:r>
              <a:rPr lang="cs-CZ" altLang="cs-CZ" sz="2800" b="1" dirty="0">
                <a:solidFill>
                  <a:srgbClr val="FF0000"/>
                </a:solidFill>
                <a:latin typeface="Calibri" pitchFamily="34" charset="0"/>
              </a:rPr>
              <a:t>)-</a:t>
            </a:r>
            <a:r>
              <a:rPr lang="cs-CZ" altLang="cs-CZ" sz="2800" b="1" dirty="0">
                <a:solidFill>
                  <a:srgbClr val="000000"/>
                </a:solidFill>
                <a:latin typeface="Calibri" pitchFamily="34" charset="0"/>
              </a:rPr>
              <a:t>zahrnuje klíčové problémy?</a:t>
            </a:r>
          </a:p>
          <a:p>
            <a:pPr marL="1371600" lvl="2" indent="-457200">
              <a:buFont typeface="Symbol" pitchFamily="18" charset="2"/>
              <a:buChar char="Þ"/>
            </a:pPr>
            <a:r>
              <a:rPr lang="cs-CZ" altLang="cs-CZ" sz="2800" b="1" dirty="0">
                <a:solidFill>
                  <a:srgbClr val="FF0000"/>
                </a:solidFill>
                <a:latin typeface="Calibri" pitchFamily="34" charset="0"/>
              </a:rPr>
              <a:t>Přijatelnost</a:t>
            </a:r>
            <a:r>
              <a:rPr lang="cs-CZ" altLang="cs-CZ" sz="2800" b="1" dirty="0">
                <a:latin typeface="Calibri" pitchFamily="34" charset="0"/>
              </a:rPr>
              <a:t> </a:t>
            </a:r>
            <a:r>
              <a:rPr lang="cs-CZ" altLang="cs-CZ" sz="2800" b="1" dirty="0">
                <a:solidFill>
                  <a:srgbClr val="000000"/>
                </a:solidFill>
                <a:latin typeface="Calibri" pitchFamily="34" charset="0"/>
              </a:rPr>
              <a:t>(</a:t>
            </a:r>
            <a:r>
              <a:rPr lang="cs-CZ" altLang="cs-CZ" sz="2800" b="1" dirty="0" err="1">
                <a:solidFill>
                  <a:srgbClr val="000000"/>
                </a:solidFill>
                <a:latin typeface="Calibri" pitchFamily="34" charset="0"/>
              </a:rPr>
              <a:t>acceptability</a:t>
            </a:r>
            <a:r>
              <a:rPr lang="cs-CZ" altLang="cs-CZ" sz="2800" b="1" dirty="0">
                <a:solidFill>
                  <a:srgbClr val="000000"/>
                </a:solidFill>
                <a:latin typeface="Calibri" pitchFamily="34" charset="0"/>
              </a:rPr>
              <a:t>) – plní očekávání </a:t>
            </a:r>
            <a:r>
              <a:rPr lang="cs-CZ" altLang="cs-CZ" sz="2800" b="1" dirty="0" err="1">
                <a:solidFill>
                  <a:srgbClr val="000000"/>
                </a:solidFill>
                <a:latin typeface="Calibri" pitchFamily="34" charset="0"/>
              </a:rPr>
              <a:t>stakeholderů</a:t>
            </a:r>
            <a:r>
              <a:rPr lang="cs-CZ" altLang="cs-CZ" sz="2800" b="1" dirty="0">
                <a:solidFill>
                  <a:srgbClr val="000000"/>
                </a:solidFill>
                <a:latin typeface="Calibri" pitchFamily="34" charset="0"/>
              </a:rPr>
              <a:t>?</a:t>
            </a:r>
          </a:p>
          <a:p>
            <a:pPr marL="1371600" lvl="2" indent="-457200">
              <a:buFont typeface="Symbol" pitchFamily="18" charset="2"/>
              <a:buChar char="Þ"/>
            </a:pPr>
            <a:r>
              <a:rPr lang="cs-CZ" altLang="cs-CZ" sz="2800" b="1" dirty="0">
                <a:solidFill>
                  <a:srgbClr val="FF0000"/>
                </a:solidFill>
                <a:latin typeface="Calibri" pitchFamily="34" charset="0"/>
              </a:rPr>
              <a:t>Proveditelnost (</a:t>
            </a:r>
            <a:r>
              <a:rPr lang="cs-CZ" altLang="cs-CZ" sz="2800" b="1" dirty="0" err="1">
                <a:solidFill>
                  <a:srgbClr val="FF0000"/>
                </a:solidFill>
                <a:latin typeface="Calibri" pitchFamily="34" charset="0"/>
              </a:rPr>
              <a:t>feasibility</a:t>
            </a:r>
            <a:r>
              <a:rPr lang="cs-CZ" altLang="cs-CZ" sz="2800" b="1" dirty="0">
                <a:solidFill>
                  <a:srgbClr val="FF0000"/>
                </a:solidFill>
                <a:latin typeface="Calibri" pitchFamily="34" charset="0"/>
              </a:rPr>
              <a:t>) </a:t>
            </a:r>
            <a:r>
              <a:rPr lang="cs-CZ" altLang="cs-CZ" sz="2800" b="1" dirty="0">
                <a:solidFill>
                  <a:srgbClr val="000000"/>
                </a:solidFill>
                <a:latin typeface="Calibri" pitchFamily="34" charset="0"/>
              </a:rPr>
              <a:t>– je v praxi realizovatelná?</a:t>
            </a:r>
            <a:endParaRPr lang="cs-CZ" altLang="cs-CZ" sz="2800" dirty="0">
              <a:solidFill>
                <a:srgbClr val="000000"/>
              </a:solidFill>
              <a:latin typeface="Calibri" pitchFamily="34" charset="0"/>
            </a:endParaRP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42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0166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90750" y="1328568"/>
            <a:ext cx="8820150" cy="5113338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pPr marL="609600" indent="-609600" algn="l"/>
            <a:r>
              <a:rPr lang="cs-CZ" altLang="cs-CZ" sz="2800" b="1" dirty="0">
                <a:solidFill>
                  <a:srgbClr val="000000"/>
                </a:solidFill>
                <a:latin typeface="Arial Narrow" pitchFamily="34" charset="0"/>
              </a:rPr>
              <a:t>Schéma:</a:t>
            </a:r>
          </a:p>
        </p:txBody>
      </p:sp>
      <p:grpSp>
        <p:nvGrpSpPr>
          <p:cNvPr id="32771" name="Group 6"/>
          <p:cNvGrpSpPr>
            <a:grpSpLocks/>
          </p:cNvGrpSpPr>
          <p:nvPr/>
        </p:nvGrpSpPr>
        <p:grpSpPr bwMode="auto">
          <a:xfrm>
            <a:off x="3514725" y="1473201"/>
            <a:ext cx="5029200" cy="5038725"/>
            <a:chOff x="1957" y="3199"/>
            <a:chExt cx="7920" cy="11178"/>
          </a:xfrm>
        </p:grpSpPr>
        <p:sp>
          <p:nvSpPr>
            <p:cNvPr id="32774" name="Text Box 7"/>
            <p:cNvSpPr txBox="1">
              <a:spLocks noChangeArrowheads="1"/>
            </p:cNvSpPr>
            <p:nvPr/>
          </p:nvSpPr>
          <p:spPr bwMode="auto">
            <a:xfrm>
              <a:off x="1957" y="3199"/>
              <a:ext cx="37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altLang="cs-CZ" sz="1600" dirty="0">
                  <a:solidFill>
                    <a:srgbClr val="000000"/>
                  </a:solidFill>
                </a:rPr>
                <a:t>Strategická analýza</a:t>
              </a:r>
              <a:endParaRPr lang="cs-CZ" altLang="cs-CZ" dirty="0">
                <a:solidFill>
                  <a:srgbClr val="000000"/>
                </a:solidFill>
              </a:endParaRPr>
            </a:p>
          </p:txBody>
        </p:sp>
        <p:sp>
          <p:nvSpPr>
            <p:cNvPr id="32775" name="Text Box 8"/>
            <p:cNvSpPr txBox="1">
              <a:spLocks noChangeArrowheads="1"/>
            </p:cNvSpPr>
            <p:nvPr/>
          </p:nvSpPr>
          <p:spPr bwMode="auto">
            <a:xfrm>
              <a:off x="6457" y="3208"/>
              <a:ext cx="34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altLang="cs-CZ" sz="1600" dirty="0">
                  <a:solidFill>
                    <a:srgbClr val="000000"/>
                  </a:solidFill>
                </a:rPr>
                <a:t>Varianty strategie</a:t>
              </a:r>
              <a:endParaRPr lang="cs-CZ" altLang="cs-CZ" dirty="0">
                <a:solidFill>
                  <a:srgbClr val="000000"/>
                </a:solidFill>
              </a:endParaRPr>
            </a:p>
          </p:txBody>
        </p:sp>
        <p:sp>
          <p:nvSpPr>
            <p:cNvPr id="32776" name="Text Box 9"/>
            <p:cNvSpPr txBox="1">
              <a:spLocks noChangeArrowheads="1"/>
            </p:cNvSpPr>
            <p:nvPr/>
          </p:nvSpPr>
          <p:spPr bwMode="auto">
            <a:xfrm>
              <a:off x="3397" y="4837"/>
              <a:ext cx="5760" cy="16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cs-CZ" altLang="cs-CZ" sz="1600" dirty="0">
                  <a:solidFill>
                    <a:srgbClr val="0000CC"/>
                  </a:solidFill>
                </a:rPr>
                <a:t>Hodnocení vhodnosti variant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cs-CZ" altLang="cs-CZ" sz="1400" b="0" dirty="0">
                  <a:solidFill>
                    <a:srgbClr val="000000"/>
                  </a:solidFill>
                </a:rPr>
                <a:t>Racionalita strategie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cs-CZ" altLang="cs-CZ" sz="1400" b="0" dirty="0">
                  <a:solidFill>
                    <a:srgbClr val="000000"/>
                  </a:solidFill>
                </a:rPr>
                <a:t>Kulturní vhodnost strategie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cs-CZ" altLang="cs-CZ" sz="1400" b="0" dirty="0">
                  <a:solidFill>
                    <a:srgbClr val="000000"/>
                  </a:solidFill>
                </a:rPr>
                <a:t>Vztah strategie a výkonnosti podniku</a:t>
              </a:r>
              <a:endParaRPr lang="cs-CZ" altLang="cs-CZ" sz="1400" dirty="0">
                <a:solidFill>
                  <a:srgbClr val="000000"/>
                </a:solidFill>
              </a:endParaRPr>
            </a:p>
          </p:txBody>
        </p:sp>
        <p:sp>
          <p:nvSpPr>
            <p:cNvPr id="32777" name="Line 10"/>
            <p:cNvSpPr>
              <a:spLocks noChangeShapeType="1"/>
            </p:cNvSpPr>
            <p:nvPr/>
          </p:nvSpPr>
          <p:spPr bwMode="auto">
            <a:xfrm>
              <a:off x="3397" y="3937"/>
              <a:ext cx="198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32778" name="Line 11"/>
            <p:cNvSpPr>
              <a:spLocks noChangeShapeType="1"/>
            </p:cNvSpPr>
            <p:nvPr/>
          </p:nvSpPr>
          <p:spPr bwMode="auto">
            <a:xfrm flipH="1">
              <a:off x="6817" y="3937"/>
              <a:ext cx="144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32779" name="Text Box 12"/>
            <p:cNvSpPr txBox="1">
              <a:spLocks noChangeArrowheads="1"/>
            </p:cNvSpPr>
            <p:nvPr/>
          </p:nvSpPr>
          <p:spPr bwMode="auto">
            <a:xfrm>
              <a:off x="3757" y="7348"/>
              <a:ext cx="4500" cy="54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10800"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altLang="cs-CZ" sz="1400" b="0" dirty="0">
                  <a:solidFill>
                    <a:srgbClr val="000000"/>
                  </a:solidFill>
                </a:rPr>
                <a:t>Prověřování možnosti volby</a:t>
              </a:r>
              <a:endParaRPr lang="cs-CZ" altLang="cs-CZ" sz="1400" dirty="0">
                <a:solidFill>
                  <a:srgbClr val="000000"/>
                </a:solidFill>
              </a:endParaRPr>
            </a:p>
          </p:txBody>
        </p:sp>
        <p:sp>
          <p:nvSpPr>
            <p:cNvPr id="32780" name="Line 13"/>
            <p:cNvSpPr>
              <a:spLocks noChangeShapeType="1"/>
            </p:cNvSpPr>
            <p:nvPr/>
          </p:nvSpPr>
          <p:spPr bwMode="auto">
            <a:xfrm>
              <a:off x="6097" y="6448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32781" name="Text Box 14"/>
            <p:cNvSpPr txBox="1">
              <a:spLocks noChangeArrowheads="1"/>
            </p:cNvSpPr>
            <p:nvPr/>
          </p:nvSpPr>
          <p:spPr bwMode="auto">
            <a:xfrm>
              <a:off x="3397" y="8427"/>
              <a:ext cx="5760" cy="16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cs-CZ" altLang="cs-CZ" sz="1600" dirty="0">
                  <a:solidFill>
                    <a:srgbClr val="0000CC"/>
                  </a:solidFill>
                </a:rPr>
                <a:t>Hodnocení přijatelnosti variant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cs-CZ" altLang="cs-CZ" sz="1400" b="0" dirty="0">
                  <a:solidFill>
                    <a:srgbClr val="000000"/>
                  </a:solidFill>
                </a:rPr>
                <a:t>Návratnost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cs-CZ" altLang="cs-CZ" sz="1400" b="0" dirty="0">
                  <a:solidFill>
                    <a:srgbClr val="000000"/>
                  </a:solidFill>
                </a:rPr>
                <a:t>Riziko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cs-CZ" altLang="cs-CZ" sz="1400" b="0" dirty="0">
                  <a:solidFill>
                    <a:srgbClr val="000000"/>
                  </a:solidFill>
                </a:rPr>
                <a:t>Očekávání zájmových skupin</a:t>
              </a:r>
              <a:endParaRPr lang="cs-CZ" altLang="cs-CZ" sz="1400" dirty="0">
                <a:solidFill>
                  <a:srgbClr val="000000"/>
                </a:solidFill>
              </a:endParaRPr>
            </a:p>
          </p:txBody>
        </p:sp>
        <p:sp>
          <p:nvSpPr>
            <p:cNvPr id="32782" name="Text Box 15"/>
            <p:cNvSpPr txBox="1">
              <a:spLocks noChangeArrowheads="1"/>
            </p:cNvSpPr>
            <p:nvPr/>
          </p:nvSpPr>
          <p:spPr bwMode="auto">
            <a:xfrm>
              <a:off x="3397" y="10767"/>
              <a:ext cx="5760" cy="16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cs-CZ" altLang="cs-CZ" sz="1600" dirty="0">
                  <a:solidFill>
                    <a:srgbClr val="0000CC"/>
                  </a:solidFill>
                </a:rPr>
                <a:t>Hodnocení proveditelnosti variant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cs-CZ" altLang="cs-CZ" sz="1400" b="0" dirty="0">
                  <a:solidFill>
                    <a:srgbClr val="000000"/>
                  </a:solidFill>
                </a:rPr>
                <a:t>Analýza toku kapitálu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cs-CZ" altLang="cs-CZ" sz="1400" b="0" dirty="0">
                  <a:solidFill>
                    <a:srgbClr val="000000"/>
                  </a:solidFill>
                </a:rPr>
                <a:t>Analýza bodu zvratu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cs-CZ" altLang="cs-CZ" sz="1400" b="0" dirty="0">
                  <a:solidFill>
                    <a:srgbClr val="000000"/>
                  </a:solidFill>
                </a:rPr>
                <a:t>Analýza využití zdrojů</a:t>
              </a:r>
              <a:endParaRPr lang="cs-CZ" altLang="cs-CZ" sz="1400" dirty="0">
                <a:solidFill>
                  <a:srgbClr val="000000"/>
                </a:solidFill>
              </a:endParaRPr>
            </a:p>
          </p:txBody>
        </p:sp>
        <p:sp>
          <p:nvSpPr>
            <p:cNvPr id="32783" name="Text Box 16"/>
            <p:cNvSpPr txBox="1">
              <a:spLocks noChangeArrowheads="1"/>
            </p:cNvSpPr>
            <p:nvPr/>
          </p:nvSpPr>
          <p:spPr bwMode="auto">
            <a:xfrm>
              <a:off x="4117" y="12927"/>
              <a:ext cx="4320" cy="5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10800"/>
            <a:lstStyle>
              <a:lvl1pPr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algn="ctr" eaLnBrk="1" hangingPunct="1"/>
              <a:r>
                <a:rPr lang="cs-CZ" altLang="cs-CZ" sz="1400" b="0" dirty="0">
                  <a:solidFill>
                    <a:srgbClr val="000000"/>
                  </a:solidFill>
                </a:rPr>
                <a:t>Volba varianty strategie</a:t>
              </a:r>
              <a:endParaRPr lang="cs-CZ" altLang="cs-CZ" sz="1400" dirty="0">
                <a:solidFill>
                  <a:srgbClr val="000000"/>
                </a:solidFill>
              </a:endParaRPr>
            </a:p>
          </p:txBody>
        </p:sp>
        <p:sp>
          <p:nvSpPr>
            <p:cNvPr id="32784" name="Line 17"/>
            <p:cNvSpPr>
              <a:spLocks noChangeShapeType="1"/>
            </p:cNvSpPr>
            <p:nvPr/>
          </p:nvSpPr>
          <p:spPr bwMode="auto">
            <a:xfrm>
              <a:off x="6097" y="7898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32785" name="Line 18"/>
            <p:cNvSpPr>
              <a:spLocks noChangeShapeType="1"/>
            </p:cNvSpPr>
            <p:nvPr/>
          </p:nvSpPr>
          <p:spPr bwMode="auto">
            <a:xfrm>
              <a:off x="6097" y="10057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32786" name="Line 19"/>
            <p:cNvSpPr>
              <a:spLocks noChangeShapeType="1"/>
            </p:cNvSpPr>
            <p:nvPr/>
          </p:nvSpPr>
          <p:spPr bwMode="auto">
            <a:xfrm>
              <a:off x="6097" y="12387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32787" name="Line 20"/>
            <p:cNvSpPr>
              <a:spLocks noChangeShapeType="1"/>
            </p:cNvSpPr>
            <p:nvPr/>
          </p:nvSpPr>
          <p:spPr bwMode="auto">
            <a:xfrm>
              <a:off x="6097" y="14377"/>
              <a:ext cx="37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32788" name="Line 21"/>
            <p:cNvSpPr>
              <a:spLocks noChangeShapeType="1"/>
            </p:cNvSpPr>
            <p:nvPr/>
          </p:nvSpPr>
          <p:spPr bwMode="auto">
            <a:xfrm flipV="1">
              <a:off x="9877" y="5557"/>
              <a:ext cx="0" cy="88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32789" name="Line 22"/>
            <p:cNvSpPr>
              <a:spLocks noChangeShapeType="1"/>
            </p:cNvSpPr>
            <p:nvPr/>
          </p:nvSpPr>
          <p:spPr bwMode="auto">
            <a:xfrm flipH="1">
              <a:off x="9157" y="5557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32790" name="Line 23"/>
            <p:cNvSpPr>
              <a:spLocks noChangeShapeType="1"/>
            </p:cNvSpPr>
            <p:nvPr/>
          </p:nvSpPr>
          <p:spPr bwMode="auto">
            <a:xfrm>
              <a:off x="6097" y="13477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>
                <a:solidFill>
                  <a:srgbClr val="000000"/>
                </a:solidFill>
              </a:endParaRPr>
            </a:p>
          </p:txBody>
        </p:sp>
      </p:grpSp>
      <p:sp>
        <p:nvSpPr>
          <p:cNvPr id="32772" name="TextovéPole 1"/>
          <p:cNvSpPr txBox="1">
            <a:spLocks noChangeArrowheads="1"/>
          </p:cNvSpPr>
          <p:nvPr/>
        </p:nvSpPr>
        <p:spPr bwMode="auto">
          <a:xfrm>
            <a:off x="2267744" y="310726"/>
            <a:ext cx="8208962" cy="58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sk-SK" altLang="cs-CZ" dirty="0">
                <a:solidFill>
                  <a:srgbClr val="000000"/>
                </a:solidFill>
              </a:rPr>
              <a:t> </a:t>
            </a:r>
            <a:r>
              <a:rPr lang="sk-SK" altLang="cs-CZ" sz="3200" dirty="0">
                <a:solidFill>
                  <a:srgbClr val="008080"/>
                </a:solidFill>
                <a:latin typeface="+mj-lt"/>
              </a:rPr>
              <a:t>Hodnotící kritéria</a:t>
            </a:r>
            <a:endParaRPr lang="cs-CZ" altLang="cs-CZ" sz="3200" dirty="0">
              <a:solidFill>
                <a:srgbClr val="008080"/>
              </a:solidFill>
              <a:latin typeface="+mj-lt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63BFED-0B6E-401A-B6B4-AB34CF2BD388}" type="slidenum">
              <a:rPr lang="cs-CZ" smtClean="0">
                <a:solidFill>
                  <a:srgbClr val="000000"/>
                </a:solidFill>
              </a:rPr>
              <a:pPr>
                <a:defRPr/>
              </a:pPr>
              <a:t>43</a:t>
            </a:fld>
            <a:endParaRPr lang="cs-CZ" dirty="0">
              <a:solidFill>
                <a:srgbClr val="000000"/>
              </a:solidFill>
            </a:endParaRPr>
          </a:p>
        </p:txBody>
      </p:sp>
      <p:pic>
        <p:nvPicPr>
          <p:cNvPr id="24" name="Obrázek 23">
            <a:extLst>
              <a:ext uri="{FF2B5EF4-FFF2-40B4-BE49-F238E27FC236}">
                <a16:creationId xmlns:a16="http://schemas.microsoft.com/office/drawing/2014/main" id="{3A5F1177-5780-4771-A03B-8DCEF0B3AB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122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424767" y="1063705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sk-SK" altLang="cs-CZ" sz="3200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sk-SK" altLang="cs-CZ" sz="3600" dirty="0" err="1">
                <a:solidFill>
                  <a:srgbClr val="008080"/>
                </a:solidFill>
              </a:rPr>
              <a:t>Vhodnost</a:t>
            </a:r>
            <a:br>
              <a:rPr lang="cs-CZ" altLang="cs-CZ" sz="3200" dirty="0">
                <a:solidFill>
                  <a:srgbClr val="C00000"/>
                </a:solidFill>
              </a:rPr>
            </a:b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69884" y="2097788"/>
            <a:ext cx="9615516" cy="315735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altLang="cs-CZ" sz="2600" b="1" i="1" dirty="0">
                <a:solidFill>
                  <a:srgbClr val="FF0000"/>
                </a:solidFill>
              </a:rPr>
              <a:t>Vhodnost</a:t>
            </a:r>
            <a:r>
              <a:rPr lang="cs-CZ" altLang="cs-CZ" sz="2600" dirty="0"/>
              <a:t> </a:t>
            </a:r>
            <a:r>
              <a:rPr lang="cs-CZ" altLang="cs-CZ" sz="2600" b="1" dirty="0"/>
              <a:t>je kritériem pro zhodnocení rozsahu, v jakém navrhovaná strategie odpovídá situaci identifikované pomocí strategické analýzy. </a:t>
            </a:r>
          </a:p>
          <a:p>
            <a:pPr marL="0" indent="0">
              <a:buNone/>
            </a:pPr>
            <a:r>
              <a:rPr lang="cs-CZ" altLang="cs-CZ" sz="2600" b="1" dirty="0"/>
              <a:t>Při hodnocení vhodnosti se zpravidla odpovídá na otázky:</a:t>
            </a:r>
          </a:p>
          <a:p>
            <a:pPr marL="541338" lvl="2" indent="-541338">
              <a:buFont typeface="Symbol" pitchFamily="18" charset="2"/>
              <a:buChar char="Þ"/>
            </a:pPr>
            <a:r>
              <a:rPr lang="cs-CZ" altLang="cs-CZ" sz="2600" b="1" dirty="0">
                <a:solidFill>
                  <a:srgbClr val="FF0000"/>
                </a:solidFill>
              </a:rPr>
              <a:t>využívá</a:t>
            </a:r>
            <a:r>
              <a:rPr lang="cs-CZ" altLang="cs-CZ" sz="2600" b="1" dirty="0"/>
              <a:t> strategie plně </a:t>
            </a:r>
            <a:r>
              <a:rPr lang="cs-CZ" altLang="cs-CZ" sz="2600" b="1" dirty="0">
                <a:solidFill>
                  <a:srgbClr val="FF0000"/>
                </a:solidFill>
              </a:rPr>
              <a:t>silných stránek </a:t>
            </a:r>
            <a:r>
              <a:rPr lang="cs-CZ" altLang="cs-CZ" sz="2600" b="1" dirty="0"/>
              <a:t>podniku a využívá příležitostí v konkurenčním okolí?</a:t>
            </a:r>
          </a:p>
          <a:p>
            <a:pPr marL="541338" lvl="2" indent="-541338">
              <a:buFont typeface="Symbol" pitchFamily="18" charset="2"/>
              <a:buChar char="Þ"/>
            </a:pPr>
            <a:r>
              <a:rPr lang="cs-CZ" altLang="cs-CZ" sz="2600" b="1" dirty="0"/>
              <a:t>do jaké míry je strategie schopna </a:t>
            </a:r>
            <a:r>
              <a:rPr lang="cs-CZ" altLang="cs-CZ" sz="2600" b="1" dirty="0">
                <a:solidFill>
                  <a:srgbClr val="FF0000"/>
                </a:solidFill>
              </a:rPr>
              <a:t>zlepšit nebo odstranit slabé stránky </a:t>
            </a:r>
            <a:r>
              <a:rPr lang="cs-CZ" altLang="cs-CZ" sz="2600" b="1" dirty="0"/>
              <a:t>podniku nebo překonat ohrožení přicházející z vnějšího prostředí?</a:t>
            </a:r>
          </a:p>
          <a:p>
            <a:pPr marL="541338" lvl="2" indent="-541338">
              <a:buFont typeface="Symbol" pitchFamily="18" charset="2"/>
              <a:buChar char="Þ"/>
            </a:pPr>
            <a:r>
              <a:rPr lang="cs-CZ" altLang="cs-CZ" sz="2600" b="1" dirty="0">
                <a:solidFill>
                  <a:srgbClr val="FF0000"/>
                </a:solidFill>
              </a:rPr>
              <a:t>zapadá strategie do celkové struktury podnikových cílů </a:t>
            </a:r>
            <a:r>
              <a:rPr lang="cs-CZ" altLang="cs-CZ" sz="2600" b="1" dirty="0"/>
              <a:t>či záměrů?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44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6537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86692" y="616030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sk-SK" altLang="cs-CZ" sz="3200" dirty="0">
                <a:solidFill>
                  <a:srgbClr val="008080"/>
                </a:solidFill>
                <a:latin typeface="Calibri" pitchFamily="34" charset="0"/>
              </a:rPr>
            </a:br>
            <a:r>
              <a:rPr lang="sk-SK" altLang="cs-CZ" sz="3200" dirty="0" err="1">
                <a:solidFill>
                  <a:srgbClr val="008080"/>
                </a:solidFill>
                <a:latin typeface="Calibri" pitchFamily="34" charset="0"/>
              </a:rPr>
              <a:t>Přijatelnost</a:t>
            </a:r>
            <a:br>
              <a:rPr lang="cs-CZ" altLang="cs-CZ" sz="3200" dirty="0">
                <a:solidFill>
                  <a:srgbClr val="008080"/>
                </a:solidFill>
              </a:rPr>
            </a:b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665134" y="1717387"/>
            <a:ext cx="9615516" cy="490248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spcBef>
                <a:spcPct val="10000"/>
              </a:spcBef>
            </a:pPr>
            <a:r>
              <a:rPr lang="cs-CZ" altLang="cs-CZ" sz="2400" b="1" i="1" dirty="0">
                <a:solidFill>
                  <a:srgbClr val="FF0000"/>
                </a:solidFill>
                <a:latin typeface="Calibri" pitchFamily="34" charset="0"/>
              </a:rPr>
              <a:t>Přijatelnost</a:t>
            </a:r>
            <a:r>
              <a:rPr lang="cs-CZ" altLang="cs-CZ" sz="2400" i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cs-CZ" altLang="cs-CZ" sz="2400" b="1" i="1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–</a:t>
            </a:r>
            <a:r>
              <a:rPr lang="cs-CZ" altLang="cs-CZ" sz="2400" b="1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 je silně provázána s lidským očekáváním: pro koho má být přijatelná. Existují různé </a:t>
            </a:r>
            <a:r>
              <a:rPr lang="cs-CZ" altLang="cs-CZ" sz="2400" b="1" i="1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zájmové skupiny.</a:t>
            </a:r>
            <a:r>
              <a:rPr lang="cs-CZ" altLang="cs-CZ" sz="2400" b="1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 Obvykle jsou hledány odpovědi na otázky:</a:t>
            </a:r>
          </a:p>
          <a:p>
            <a:pPr marL="447675" lvl="2" indent="-354013">
              <a:spcBef>
                <a:spcPct val="10000"/>
              </a:spcBef>
              <a:buFont typeface="Symbol" pitchFamily="18" charset="2"/>
              <a:buChar char="Þ"/>
            </a:pPr>
            <a:r>
              <a:rPr lang="cs-CZ" altLang="cs-CZ" sz="2400" b="1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co bude znamenat finanční výkonnost podniku z hlediska ziskovosti?</a:t>
            </a:r>
          </a:p>
          <a:p>
            <a:pPr marL="447675" lvl="2" indent="-354013">
              <a:spcBef>
                <a:spcPct val="10000"/>
              </a:spcBef>
              <a:buFont typeface="Symbol" pitchFamily="18" charset="2"/>
              <a:buChar char="Þ"/>
            </a:pPr>
            <a:r>
              <a:rPr lang="cs-CZ" altLang="cs-CZ" sz="2400" b="1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jak se změní finanční riziko (např. likvidita)?</a:t>
            </a:r>
          </a:p>
          <a:p>
            <a:pPr marL="447675" lvl="2" indent="-354013">
              <a:spcBef>
                <a:spcPct val="10000"/>
              </a:spcBef>
              <a:buFont typeface="Symbol" pitchFamily="18" charset="2"/>
              <a:buChar char="Þ"/>
            </a:pPr>
            <a:r>
              <a:rPr lang="cs-CZ" altLang="cs-CZ" sz="2400" b="1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jaký bude dopad na kapitálovou strukturu?</a:t>
            </a:r>
          </a:p>
          <a:p>
            <a:pPr marL="447675" lvl="2" indent="-354013">
              <a:spcBef>
                <a:spcPct val="10000"/>
              </a:spcBef>
              <a:buFont typeface="Symbol" pitchFamily="18" charset="2"/>
              <a:buChar char="Þ"/>
            </a:pPr>
            <a:r>
              <a:rPr lang="cs-CZ" altLang="cs-CZ" sz="2400" b="1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budou některé z navrhovaných změn přiměřené z hlediska všeobecných očekávání v rámci podniku?</a:t>
            </a:r>
          </a:p>
          <a:p>
            <a:pPr marL="447675" lvl="2" indent="-354013">
              <a:spcBef>
                <a:spcPct val="10000"/>
              </a:spcBef>
              <a:buFont typeface="Symbol" pitchFamily="18" charset="2"/>
              <a:buChar char="Þ"/>
            </a:pPr>
            <a:r>
              <a:rPr lang="cs-CZ" altLang="cs-CZ" sz="2400" b="1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dojde k zásadní změně ve funkci některého z oddělení, skupiny či jednotlivce?</a:t>
            </a:r>
          </a:p>
          <a:p>
            <a:pPr marL="447675" lvl="2" indent="-354013">
              <a:spcBef>
                <a:spcPct val="10000"/>
              </a:spcBef>
              <a:buFont typeface="Symbol" pitchFamily="18" charset="2"/>
              <a:buChar char="Þ"/>
            </a:pPr>
            <a:r>
              <a:rPr lang="cs-CZ" altLang="cs-CZ" sz="2400" b="1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bude nutné změnit vzájemné vztahy s některým z vnějších zájmových skupin (např. dodavatelem, vládou, odbory, zákazníky)?</a:t>
            </a:r>
          </a:p>
          <a:p>
            <a:pPr marL="447675" lvl="2" indent="-354013">
              <a:spcBef>
                <a:spcPct val="10000"/>
              </a:spcBef>
              <a:buFont typeface="Symbol" pitchFamily="18" charset="2"/>
              <a:buChar char="Þ"/>
            </a:pPr>
            <a:r>
              <a:rPr lang="cs-CZ" altLang="cs-CZ" sz="2400" b="1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bude strategie přijatelná pro bezprostřední okolní organizace?</a:t>
            </a:r>
          </a:p>
          <a:p>
            <a:pPr>
              <a:spcBef>
                <a:spcPct val="10000"/>
              </a:spcBef>
            </a:pPr>
            <a:r>
              <a:rPr lang="cs-CZ" altLang="cs-CZ" sz="2400" b="1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Nová strategie nebude s největší pravděpodobností ideální volbou pro všechny zájmové skupiny. 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45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6858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48592" y="581025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sk-SK" altLang="cs-CZ" sz="3200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sk-SK" altLang="cs-CZ" sz="3600" dirty="0" err="1">
                <a:solidFill>
                  <a:srgbClr val="008080"/>
                </a:solidFill>
              </a:rPr>
              <a:t>Proveditelnost</a:t>
            </a:r>
            <a:br>
              <a:rPr lang="cs-CZ" altLang="cs-CZ" sz="3600" dirty="0">
                <a:solidFill>
                  <a:srgbClr val="008080"/>
                </a:solidFill>
              </a:rPr>
            </a:br>
            <a:r>
              <a:rPr lang="cs-CZ" sz="3200" b="1" dirty="0">
                <a:solidFill>
                  <a:srgbClr val="008080"/>
                </a:solidFill>
              </a:rPr>
              <a:t>í 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827059" y="1478662"/>
            <a:ext cx="9615516" cy="487768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spcBef>
                <a:spcPct val="10000"/>
              </a:spcBef>
            </a:pPr>
            <a:r>
              <a:rPr lang="cs-CZ" altLang="cs-CZ" sz="2400" b="1" i="1" dirty="0">
                <a:solidFill>
                  <a:srgbClr val="FF0000"/>
                </a:solidFill>
                <a:latin typeface="Calibri" pitchFamily="34" charset="0"/>
              </a:rPr>
              <a:t>Proveditelnost</a:t>
            </a:r>
            <a:r>
              <a:rPr lang="cs-CZ" altLang="cs-CZ" sz="2000" i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cs-CZ" altLang="cs-CZ" sz="2000" b="1" i="1" dirty="0">
                <a:solidFill>
                  <a:srgbClr val="000000"/>
                </a:solidFill>
                <a:latin typeface="Calibri" pitchFamily="34" charset="0"/>
              </a:rPr>
              <a:t>–</a:t>
            </a:r>
            <a:r>
              <a:rPr lang="cs-CZ" altLang="cs-CZ" sz="2000" b="1" dirty="0">
                <a:solidFill>
                  <a:srgbClr val="000000"/>
                </a:solidFill>
                <a:latin typeface="Calibri" pitchFamily="34" charset="0"/>
              </a:rPr>
              <a:t> charakterizuje, zdali může být daná strategie úspěšně implementována. Do popředí vystupuje celá řada otázek:</a:t>
            </a:r>
          </a:p>
          <a:p>
            <a:pPr marL="625475" lvl="2" indent="-531813">
              <a:spcBef>
                <a:spcPct val="10000"/>
              </a:spcBef>
              <a:buFont typeface="Symbol" pitchFamily="18" charset="2"/>
              <a:buChar char="Þ"/>
            </a:pPr>
            <a:r>
              <a:rPr lang="cs-CZ" altLang="cs-CZ" b="1" dirty="0">
                <a:solidFill>
                  <a:srgbClr val="000000"/>
                </a:solidFill>
                <a:latin typeface="Calibri" pitchFamily="34" charset="0"/>
              </a:rPr>
              <a:t>existuje dostatečné množství </a:t>
            </a:r>
            <a:r>
              <a:rPr lang="cs-CZ" altLang="cs-CZ" b="1" dirty="0">
                <a:solidFill>
                  <a:srgbClr val="FF0000"/>
                </a:solidFill>
                <a:latin typeface="Calibri" pitchFamily="34" charset="0"/>
              </a:rPr>
              <a:t>zdrojů</a:t>
            </a:r>
            <a:r>
              <a:rPr lang="cs-CZ" altLang="cs-CZ" b="1" dirty="0">
                <a:solidFill>
                  <a:srgbClr val="000000"/>
                </a:solidFill>
                <a:latin typeface="Calibri" pitchFamily="34" charset="0"/>
              </a:rPr>
              <a:t> pro realizaci strategie?</a:t>
            </a:r>
          </a:p>
          <a:p>
            <a:pPr marL="625475" lvl="2" indent="-531813">
              <a:spcBef>
                <a:spcPct val="10000"/>
              </a:spcBef>
              <a:buFont typeface="Symbol" pitchFamily="18" charset="2"/>
              <a:buChar char="Þ"/>
            </a:pPr>
            <a:r>
              <a:rPr lang="cs-CZ" altLang="cs-CZ" b="1" dirty="0">
                <a:solidFill>
                  <a:srgbClr val="000000"/>
                </a:solidFill>
                <a:latin typeface="Calibri" pitchFamily="34" charset="0"/>
              </a:rPr>
              <a:t>je podnik schopen podat dostatečný</a:t>
            </a:r>
            <a:r>
              <a:rPr lang="cs-CZ" altLang="cs-CZ" b="1" dirty="0">
                <a:solidFill>
                  <a:srgbClr val="FF0000"/>
                </a:solidFill>
                <a:latin typeface="Calibri" pitchFamily="34" charset="0"/>
              </a:rPr>
              <a:t> výkon</a:t>
            </a:r>
            <a:r>
              <a:rPr lang="cs-CZ" altLang="cs-CZ" b="1" dirty="0">
                <a:solidFill>
                  <a:srgbClr val="000000"/>
                </a:solidFill>
                <a:latin typeface="Calibri" pitchFamily="34" charset="0"/>
              </a:rPr>
              <a:t>?</a:t>
            </a:r>
          </a:p>
          <a:p>
            <a:pPr marL="625475" lvl="2" indent="-531813">
              <a:spcBef>
                <a:spcPct val="10000"/>
              </a:spcBef>
              <a:buFont typeface="Symbol" pitchFamily="18" charset="2"/>
              <a:buChar char="Þ"/>
            </a:pPr>
            <a:r>
              <a:rPr lang="cs-CZ" altLang="cs-CZ" b="1" dirty="0">
                <a:solidFill>
                  <a:srgbClr val="000000"/>
                </a:solidFill>
                <a:latin typeface="Calibri" pitchFamily="34" charset="0"/>
              </a:rPr>
              <a:t>může být dosaženo </a:t>
            </a:r>
            <a:r>
              <a:rPr lang="cs-CZ" altLang="cs-CZ" b="1" dirty="0">
                <a:solidFill>
                  <a:srgbClr val="FF0000"/>
                </a:solidFill>
                <a:latin typeface="Calibri" pitchFamily="34" charset="0"/>
              </a:rPr>
              <a:t>potřebné tržní pozice </a:t>
            </a:r>
            <a:r>
              <a:rPr lang="cs-CZ" altLang="cs-CZ" b="1" dirty="0">
                <a:solidFill>
                  <a:srgbClr val="000000"/>
                </a:solidFill>
                <a:latin typeface="Calibri" pitchFamily="34" charset="0"/>
              </a:rPr>
              <a:t>a budou </a:t>
            </a:r>
            <a:r>
              <a:rPr lang="cs-CZ" altLang="cs-CZ" b="1" dirty="0">
                <a:solidFill>
                  <a:srgbClr val="FF0000"/>
                </a:solidFill>
                <a:latin typeface="Calibri" pitchFamily="34" charset="0"/>
              </a:rPr>
              <a:t>marketingové zkušenosti </a:t>
            </a:r>
            <a:r>
              <a:rPr lang="cs-CZ" altLang="cs-CZ" b="1" dirty="0">
                <a:solidFill>
                  <a:srgbClr val="000000"/>
                </a:solidFill>
                <a:latin typeface="Calibri" pitchFamily="34" charset="0"/>
              </a:rPr>
              <a:t>a dovednosti dostatečné?</a:t>
            </a:r>
          </a:p>
          <a:p>
            <a:pPr marL="625475" lvl="2" indent="-531813">
              <a:spcBef>
                <a:spcPct val="10000"/>
              </a:spcBef>
              <a:buFont typeface="Symbol" pitchFamily="18" charset="2"/>
              <a:buChar char="Þ"/>
            </a:pPr>
            <a:r>
              <a:rPr lang="cs-CZ" altLang="cs-CZ" b="1" dirty="0">
                <a:solidFill>
                  <a:srgbClr val="000000"/>
                </a:solidFill>
                <a:latin typeface="Calibri" pitchFamily="34" charset="0"/>
              </a:rPr>
              <a:t>mohou být překonány </a:t>
            </a:r>
            <a:r>
              <a:rPr lang="cs-CZ" altLang="cs-CZ" b="1" dirty="0">
                <a:solidFill>
                  <a:srgbClr val="FF0000"/>
                </a:solidFill>
                <a:latin typeface="Calibri" pitchFamily="34" charset="0"/>
              </a:rPr>
              <a:t>reakce ze strany konkurence</a:t>
            </a:r>
            <a:r>
              <a:rPr lang="cs-CZ" altLang="cs-CZ" b="1" dirty="0">
                <a:solidFill>
                  <a:srgbClr val="000000"/>
                </a:solidFill>
                <a:latin typeface="Calibri" pitchFamily="34" charset="0"/>
              </a:rPr>
              <a:t>?</a:t>
            </a:r>
          </a:p>
          <a:p>
            <a:pPr marL="625475" lvl="2" indent="-531813">
              <a:spcBef>
                <a:spcPct val="10000"/>
              </a:spcBef>
              <a:buFont typeface="Symbol" pitchFamily="18" charset="2"/>
              <a:buChar char="Þ"/>
            </a:pPr>
            <a:r>
              <a:rPr lang="cs-CZ" altLang="cs-CZ" b="1" dirty="0">
                <a:solidFill>
                  <a:srgbClr val="000000"/>
                </a:solidFill>
                <a:latin typeface="Calibri" pitchFamily="34" charset="0"/>
              </a:rPr>
              <a:t>budou zajištěny potřebné zkušenosti a </a:t>
            </a:r>
            <a:r>
              <a:rPr lang="cs-CZ" altLang="cs-CZ" b="1" dirty="0">
                <a:solidFill>
                  <a:srgbClr val="FF0000"/>
                </a:solidFill>
                <a:latin typeface="Calibri" pitchFamily="34" charset="0"/>
              </a:rPr>
              <a:t>dovednosti na manažerské</a:t>
            </a:r>
            <a:r>
              <a:rPr lang="cs-CZ" altLang="cs-CZ" b="1" dirty="0">
                <a:solidFill>
                  <a:srgbClr val="000000"/>
                </a:solidFill>
                <a:latin typeface="Calibri" pitchFamily="34" charset="0"/>
              </a:rPr>
              <a:t> i </a:t>
            </a:r>
            <a:r>
              <a:rPr lang="cs-CZ" altLang="cs-CZ" b="1" dirty="0">
                <a:solidFill>
                  <a:srgbClr val="FF0000"/>
                </a:solidFill>
                <a:latin typeface="Calibri" pitchFamily="34" charset="0"/>
              </a:rPr>
              <a:t>operativní úrovni</a:t>
            </a:r>
            <a:r>
              <a:rPr lang="cs-CZ" altLang="cs-CZ" b="1" dirty="0">
                <a:solidFill>
                  <a:srgbClr val="000000"/>
                </a:solidFill>
                <a:latin typeface="Calibri" pitchFamily="34" charset="0"/>
              </a:rPr>
              <a:t>?</a:t>
            </a:r>
          </a:p>
          <a:p>
            <a:pPr marL="625475" lvl="2" indent="-531813">
              <a:spcBef>
                <a:spcPct val="10000"/>
              </a:spcBef>
              <a:buFont typeface="Symbol" pitchFamily="18" charset="2"/>
              <a:buChar char="Þ"/>
            </a:pPr>
            <a:r>
              <a:rPr lang="cs-CZ" altLang="cs-CZ" b="1" dirty="0">
                <a:solidFill>
                  <a:srgbClr val="000000"/>
                </a:solidFill>
                <a:latin typeface="Calibri" pitchFamily="34" charset="0"/>
              </a:rPr>
              <a:t>bude přístupná </a:t>
            </a:r>
            <a:r>
              <a:rPr lang="cs-CZ" altLang="cs-CZ" b="1" dirty="0">
                <a:solidFill>
                  <a:srgbClr val="FF0000"/>
                </a:solidFill>
                <a:latin typeface="Calibri" pitchFamily="34" charset="0"/>
              </a:rPr>
              <a:t>odpovídající technologie</a:t>
            </a:r>
            <a:r>
              <a:rPr lang="cs-CZ" altLang="cs-CZ" b="1" dirty="0">
                <a:solidFill>
                  <a:srgbClr val="000000"/>
                </a:solidFill>
                <a:latin typeface="Calibri" pitchFamily="34" charset="0"/>
              </a:rPr>
              <a:t>?</a:t>
            </a:r>
          </a:p>
          <a:p>
            <a:pPr>
              <a:spcBef>
                <a:spcPct val="10000"/>
              </a:spcBef>
            </a:pPr>
            <a:r>
              <a:rPr lang="cs-CZ" altLang="cs-CZ" sz="2000" b="1" dirty="0">
                <a:solidFill>
                  <a:srgbClr val="000000"/>
                </a:solidFill>
                <a:latin typeface="Calibri" pitchFamily="34" charset="0"/>
              </a:rPr>
              <a:t>Při hodnocení variant strategie se využívají jak různé objektivní metody k zhodnocení možností různých variant strategie, tak i </a:t>
            </a:r>
            <a:r>
              <a:rPr lang="cs-CZ" altLang="cs-CZ" sz="2000" b="1" i="1" dirty="0">
                <a:solidFill>
                  <a:srgbClr val="000000"/>
                </a:solidFill>
                <a:latin typeface="Calibri" pitchFamily="34" charset="0"/>
              </a:rPr>
              <a:t>zkušenosti řídících pracovníků.</a:t>
            </a:r>
            <a:r>
              <a:rPr lang="cs-CZ" altLang="cs-CZ" sz="2000" b="1" dirty="0">
                <a:solidFill>
                  <a:srgbClr val="000000"/>
                </a:solidFill>
                <a:latin typeface="Calibri" pitchFamily="34" charset="0"/>
              </a:rPr>
              <a:t> Tím se počet strategických variant výrazně sníží.</a:t>
            </a:r>
          </a:p>
          <a:p>
            <a:pPr>
              <a:spcBef>
                <a:spcPct val="10000"/>
              </a:spcBef>
            </a:pPr>
            <a:endParaRPr lang="cs-CZ" altLang="cs-CZ" sz="2000" b="1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spcBef>
                <a:spcPct val="10000"/>
              </a:spcBef>
            </a:pPr>
            <a:r>
              <a:rPr lang="cs-CZ" altLang="cs-CZ" sz="2000" b="1" dirty="0">
                <a:solidFill>
                  <a:srgbClr val="000000"/>
                </a:solidFill>
                <a:latin typeface="Calibri" pitchFamily="34" charset="0"/>
              </a:rPr>
              <a:t>Detailnímu hodnocení je podrobeno pouze několik variant, z nichž je vybrána nejvhodnější</a:t>
            </a: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</a:rPr>
              <a:t>.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46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5228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358092" y="428848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Shrnutí 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684184" y="1433698"/>
            <a:ext cx="9615516" cy="492265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Typologie strategií </a:t>
            </a:r>
            <a:r>
              <a:rPr lang="cs-CZ" sz="2400" b="1" dirty="0"/>
              <a:t>(dle trendů trhu, přístupu trhu, dle ŽC trhu, generické strategie, dílčí strategie, dle rozsahu aktivit…)</a:t>
            </a:r>
          </a:p>
          <a:p>
            <a:pPr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Strategie podniků dle trendů trhu </a:t>
            </a:r>
            <a:r>
              <a:rPr lang="cs-CZ" sz="2400" b="1" dirty="0"/>
              <a:t>(růstové, stagnace, ústupové, útlumové, strategické alternativy)</a:t>
            </a:r>
          </a:p>
          <a:p>
            <a:pPr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Obecné generické strategie </a:t>
            </a:r>
            <a:r>
              <a:rPr lang="cs-CZ" sz="2400" b="1" dirty="0"/>
              <a:t>(</a:t>
            </a:r>
            <a:r>
              <a:rPr lang="cs-CZ" sz="2400" b="1" dirty="0" err="1"/>
              <a:t>Porter,Ansoff</a:t>
            </a:r>
            <a:r>
              <a:rPr lang="cs-CZ" sz="2400" b="1" dirty="0"/>
              <a:t>, </a:t>
            </a:r>
            <a:r>
              <a:rPr lang="cs-CZ" sz="2400" b="1" dirty="0" err="1"/>
              <a:t>Kotler</a:t>
            </a:r>
            <a:r>
              <a:rPr lang="cs-CZ" sz="2400" b="1" dirty="0"/>
              <a:t>)</a:t>
            </a:r>
          </a:p>
          <a:p>
            <a:pPr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Dílčí strategie </a:t>
            </a:r>
            <a:r>
              <a:rPr lang="cs-CZ" sz="2400" b="1" dirty="0"/>
              <a:t>– integrační, intenzivní, diverzifikační, útlumové, integrovaný model strategických alternativ</a:t>
            </a:r>
          </a:p>
          <a:p>
            <a:pPr>
              <a:buFont typeface="+mj-lt"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Další typy strategií </a:t>
            </a:r>
            <a:r>
              <a:rPr lang="cs-CZ" sz="2400" b="1" dirty="0"/>
              <a:t>– defenzivní inovační, imitační, mezerová,…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6.   Postup výběru strategie </a:t>
            </a:r>
            <a:r>
              <a:rPr lang="cs-CZ" sz="2400" b="1" dirty="0"/>
              <a:t>– proces, analytický rámec…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7.   Nástroje výběru </a:t>
            </a:r>
            <a:r>
              <a:rPr lang="cs-CZ" sz="2400" b="1" dirty="0"/>
              <a:t>– SWOT matice, EFE matice, IFE matice atd. 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8.   Hodnotící kritéria </a:t>
            </a:r>
            <a:r>
              <a:rPr lang="cs-CZ" sz="2400" dirty="0"/>
              <a:t>– </a:t>
            </a:r>
            <a:r>
              <a:rPr lang="cs-CZ" sz="2400" b="1" dirty="0"/>
              <a:t>vhodnost, přijatelnost, proveditelnost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47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504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/>
          <p:cNvSpPr>
            <a:spLocks noGrp="1"/>
          </p:cNvSpPr>
          <p:nvPr>
            <p:ph type="title"/>
          </p:nvPr>
        </p:nvSpPr>
        <p:spPr>
          <a:xfrm>
            <a:off x="2895600" y="320675"/>
            <a:ext cx="653415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Typologie strategií</a:t>
            </a:r>
          </a:p>
        </p:txBody>
      </p:sp>
      <p:sp>
        <p:nvSpPr>
          <p:cNvPr id="60419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5</a:t>
            </a:r>
            <a:r>
              <a:rPr lang="cs-CZ" b="1" dirty="0">
                <a:solidFill>
                  <a:srgbClr val="C00000"/>
                </a:solidFill>
              </a:rPr>
              <a:t>. Obecné (generické) typy strategií</a:t>
            </a:r>
          </a:p>
          <a:p>
            <a:pPr lvl="1"/>
            <a:r>
              <a:rPr lang="cs-CZ" sz="1800" b="1" dirty="0"/>
              <a:t>Porter </a:t>
            </a:r>
          </a:p>
          <a:p>
            <a:pPr lvl="1"/>
            <a:r>
              <a:rPr lang="cs-CZ" sz="1800" b="1" dirty="0" err="1"/>
              <a:t>Ansoff</a:t>
            </a:r>
            <a:r>
              <a:rPr lang="cs-CZ" sz="1800" b="1" dirty="0"/>
              <a:t>;</a:t>
            </a:r>
          </a:p>
          <a:p>
            <a:pPr lvl="1"/>
            <a:r>
              <a:rPr lang="cs-CZ" sz="1800" b="1" dirty="0" err="1"/>
              <a:t>Kotler</a:t>
            </a:r>
            <a:endParaRPr lang="cs-CZ" sz="1800" b="1" dirty="0"/>
          </a:p>
          <a:p>
            <a:pPr marL="0" indent="0">
              <a:buNone/>
            </a:pPr>
            <a:r>
              <a:rPr lang="cs-CZ" b="1" dirty="0"/>
              <a:t>6. </a:t>
            </a:r>
            <a:r>
              <a:rPr lang="cs-CZ" b="1" dirty="0">
                <a:solidFill>
                  <a:srgbClr val="C00000"/>
                </a:solidFill>
              </a:rPr>
              <a:t>Dílčí typy strategií</a:t>
            </a:r>
          </a:p>
          <a:p>
            <a:pPr lvl="1"/>
            <a:r>
              <a:rPr lang="cs-CZ" sz="1800" b="1" dirty="0"/>
              <a:t>integrační;</a:t>
            </a:r>
          </a:p>
          <a:p>
            <a:pPr lvl="1"/>
            <a:r>
              <a:rPr lang="cs-CZ" sz="1800" b="1" dirty="0"/>
              <a:t>intenzivní;</a:t>
            </a:r>
          </a:p>
          <a:p>
            <a:pPr lvl="1"/>
            <a:r>
              <a:rPr lang="cs-CZ" sz="1800" b="1" dirty="0"/>
              <a:t>diverzifikační;</a:t>
            </a:r>
          </a:p>
          <a:p>
            <a:pPr lvl="1"/>
            <a:r>
              <a:rPr lang="cs-CZ" sz="1800" b="1" dirty="0"/>
              <a:t>obranné.</a:t>
            </a:r>
          </a:p>
          <a:p>
            <a:pPr marL="0" indent="0">
              <a:buNone/>
            </a:pPr>
            <a:r>
              <a:rPr lang="cs-CZ" b="1" dirty="0"/>
              <a:t>7. </a:t>
            </a:r>
            <a:r>
              <a:rPr lang="cs-CZ" b="1" dirty="0">
                <a:solidFill>
                  <a:srgbClr val="C00000"/>
                </a:solidFill>
              </a:rPr>
              <a:t>Strategie podle rozsahu aktivit (</a:t>
            </a:r>
            <a:r>
              <a:rPr lang="cs-CZ" b="1" dirty="0" err="1">
                <a:solidFill>
                  <a:srgbClr val="C00000"/>
                </a:solidFill>
              </a:rPr>
              <a:t>Miles</a:t>
            </a:r>
            <a:r>
              <a:rPr lang="cs-CZ" b="1" dirty="0">
                <a:solidFill>
                  <a:srgbClr val="C00000"/>
                </a:solidFill>
              </a:rPr>
              <a:t>, </a:t>
            </a:r>
            <a:r>
              <a:rPr lang="cs-CZ" b="1" dirty="0" err="1">
                <a:solidFill>
                  <a:srgbClr val="C00000"/>
                </a:solidFill>
              </a:rPr>
              <a:t>Snow</a:t>
            </a:r>
            <a:r>
              <a:rPr lang="cs-CZ" b="1" dirty="0">
                <a:solidFill>
                  <a:srgbClr val="C00000"/>
                </a:solidFill>
              </a:rPr>
              <a:t>)</a:t>
            </a:r>
          </a:p>
          <a:p>
            <a:pPr lvl="1"/>
            <a:r>
              <a:rPr lang="cs-CZ" sz="1800" b="1" dirty="0"/>
              <a:t>proaktivní</a:t>
            </a:r>
          </a:p>
          <a:p>
            <a:pPr lvl="1"/>
            <a:r>
              <a:rPr lang="cs-CZ" sz="1800" b="1" dirty="0"/>
              <a:t>obranné</a:t>
            </a:r>
          </a:p>
          <a:p>
            <a:pPr lvl="1"/>
            <a:r>
              <a:rPr lang="cs-CZ" sz="1800" b="1" dirty="0"/>
              <a:t>analytické</a:t>
            </a:r>
          </a:p>
          <a:p>
            <a:pPr lvl="1"/>
            <a:r>
              <a:rPr lang="cs-CZ" sz="1800" b="1" dirty="0"/>
              <a:t>reaktivní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8020DC-5CB3-4DE1-946D-70309EBD3D1C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440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dpis 1"/>
          <p:cNvSpPr>
            <a:spLocks noGrp="1"/>
          </p:cNvSpPr>
          <p:nvPr>
            <p:ph type="title"/>
          </p:nvPr>
        </p:nvSpPr>
        <p:spPr>
          <a:xfrm>
            <a:off x="2209800" y="332656"/>
            <a:ext cx="77724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2. Strategie podniku podle trendů trhu a odvětví (ad 1)</a:t>
            </a:r>
          </a:p>
        </p:txBody>
      </p:sp>
      <p:sp>
        <p:nvSpPr>
          <p:cNvPr id="64515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cs-CZ" dirty="0"/>
              <a:t>Čtyři základní strategické alternativy:</a:t>
            </a:r>
          </a:p>
          <a:p>
            <a:pPr>
              <a:defRPr/>
            </a:pPr>
            <a:r>
              <a:rPr lang="cs-CZ" b="1" dirty="0">
                <a:solidFill>
                  <a:srgbClr val="C00000"/>
                </a:solidFill>
              </a:rPr>
              <a:t>strategie expanze (angl. </a:t>
            </a:r>
            <a:r>
              <a:rPr lang="cs-CZ" b="1" dirty="0" err="1">
                <a:solidFill>
                  <a:srgbClr val="C00000"/>
                </a:solidFill>
              </a:rPr>
              <a:t>expansion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strategy</a:t>
            </a:r>
            <a:r>
              <a:rPr lang="cs-CZ" b="1" dirty="0">
                <a:solidFill>
                  <a:srgbClr val="C00000"/>
                </a:solidFill>
              </a:rPr>
              <a:t>),</a:t>
            </a:r>
          </a:p>
          <a:p>
            <a:pPr>
              <a:defRPr/>
            </a:pPr>
            <a:r>
              <a:rPr lang="cs-CZ" b="1" dirty="0">
                <a:solidFill>
                  <a:srgbClr val="C00000"/>
                </a:solidFill>
              </a:rPr>
              <a:t>strategie stability (angl. stability </a:t>
            </a:r>
            <a:r>
              <a:rPr lang="cs-CZ" b="1" dirty="0" err="1">
                <a:solidFill>
                  <a:srgbClr val="C00000"/>
                </a:solidFill>
              </a:rPr>
              <a:t>strategy</a:t>
            </a:r>
            <a:r>
              <a:rPr lang="cs-CZ" b="1" dirty="0">
                <a:solidFill>
                  <a:srgbClr val="C00000"/>
                </a:solidFill>
              </a:rPr>
              <a:t>),</a:t>
            </a:r>
          </a:p>
          <a:p>
            <a:pPr>
              <a:defRPr/>
            </a:pPr>
            <a:r>
              <a:rPr lang="cs-CZ" b="1" dirty="0">
                <a:solidFill>
                  <a:srgbClr val="C00000"/>
                </a:solidFill>
              </a:rPr>
              <a:t>strategie omezení (angl. </a:t>
            </a:r>
            <a:r>
              <a:rPr lang="cs-CZ" b="1" dirty="0" err="1">
                <a:solidFill>
                  <a:srgbClr val="C00000"/>
                </a:solidFill>
              </a:rPr>
              <a:t>retrenchment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strategy</a:t>
            </a:r>
            <a:r>
              <a:rPr lang="cs-CZ" b="1" dirty="0">
                <a:solidFill>
                  <a:srgbClr val="C00000"/>
                </a:solidFill>
              </a:rPr>
              <a:t>),</a:t>
            </a:r>
          </a:p>
          <a:p>
            <a:pPr>
              <a:defRPr/>
            </a:pPr>
            <a:r>
              <a:rPr lang="cs-CZ" b="1" dirty="0">
                <a:solidFill>
                  <a:srgbClr val="C00000"/>
                </a:solidFill>
              </a:rPr>
              <a:t>kombinovaná strategie (</a:t>
            </a:r>
            <a:r>
              <a:rPr lang="cs-CZ" b="1" dirty="0" err="1">
                <a:solidFill>
                  <a:srgbClr val="C00000"/>
                </a:solidFill>
              </a:rPr>
              <a:t>combination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strategy</a:t>
            </a:r>
            <a:r>
              <a:rPr lang="cs-CZ" b="1" dirty="0">
                <a:solidFill>
                  <a:srgbClr val="C00000"/>
                </a:solidFill>
              </a:rPr>
              <a:t>).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b="1" dirty="0"/>
              <a:t>Základní složky strategie představují </a:t>
            </a:r>
            <a:r>
              <a:rPr lang="cs-CZ" b="1" dirty="0">
                <a:solidFill>
                  <a:srgbClr val="FF0000"/>
                </a:solidFill>
              </a:rPr>
              <a:t>výrobky, trhy a funkce podniku.</a:t>
            </a:r>
          </a:p>
          <a:p>
            <a:pPr marL="0" indent="0">
              <a:buNone/>
              <a:defRPr/>
            </a:pPr>
            <a:endParaRPr lang="cs-CZ" b="1" dirty="0"/>
          </a:p>
          <a:p>
            <a:pPr marL="0" indent="0">
              <a:buNone/>
              <a:defRPr/>
            </a:pPr>
            <a:r>
              <a:rPr lang="cs-CZ" b="1" dirty="0"/>
              <a:t>Strategie souvisí </a:t>
            </a:r>
            <a:r>
              <a:rPr lang="cs-CZ" b="1" dirty="0">
                <a:solidFill>
                  <a:srgbClr val="FF0000"/>
                </a:solidFill>
              </a:rPr>
              <a:t>s fází životného cyklu výrobku a trhu </a:t>
            </a:r>
            <a:r>
              <a:rPr lang="cs-CZ" b="1" dirty="0"/>
              <a:t>(ve fází zavádění, růstu, zralosti…)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50D23-1D5B-4BAA-946B-7A277D618C89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332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1029949" y="492127"/>
            <a:ext cx="7772400" cy="7318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Východiska rozhodování o strategii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9626" y="1484314"/>
            <a:ext cx="9412574" cy="507841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cs-CZ" b="1" dirty="0">
                <a:solidFill>
                  <a:srgbClr val="C00000"/>
                </a:solidFill>
              </a:rPr>
              <a:t>Výrobky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– v této oblasti je třeba řešit následující problémy:</a:t>
            </a:r>
          </a:p>
          <a:p>
            <a:pPr>
              <a:defRPr/>
            </a:pPr>
            <a:r>
              <a:rPr lang="cs-CZ" b="1" dirty="0"/>
              <a:t>široký nebo úzký sortiment;</a:t>
            </a:r>
          </a:p>
          <a:p>
            <a:pPr>
              <a:defRPr/>
            </a:pPr>
            <a:r>
              <a:rPr lang="cs-CZ" b="1" dirty="0"/>
              <a:t>diferenciace výrobku; kvalita výrobku;</a:t>
            </a:r>
          </a:p>
          <a:p>
            <a:pPr>
              <a:defRPr/>
            </a:pPr>
            <a:r>
              <a:rPr lang="cs-CZ" b="1" dirty="0"/>
              <a:t>přínos výrobku pro zákazníky z hlediska času, místa, formy, servisu a jiných vlastností, které zákazníci oceňují;</a:t>
            </a:r>
          </a:p>
          <a:p>
            <a:pPr marL="0" indent="0">
              <a:buNone/>
              <a:defRPr/>
            </a:pPr>
            <a:r>
              <a:rPr lang="cs-CZ" b="1" dirty="0">
                <a:solidFill>
                  <a:srgbClr val="C00000"/>
                </a:solidFill>
              </a:rPr>
              <a:t> Trhy </a:t>
            </a:r>
            <a:r>
              <a:rPr lang="cs-CZ" b="1" dirty="0"/>
              <a:t>– v této oblasti nás zajímají následující problémy:</a:t>
            </a:r>
          </a:p>
          <a:p>
            <a:pPr>
              <a:defRPr/>
            </a:pPr>
            <a:r>
              <a:rPr lang="cs-CZ" b="1" dirty="0"/>
              <a:t>působnost na určitém typu trhu (lokální, regionální, celostátní, zahraniční);</a:t>
            </a:r>
          </a:p>
          <a:p>
            <a:pPr>
              <a:defRPr/>
            </a:pPr>
            <a:r>
              <a:rPr lang="cs-CZ" b="1" dirty="0"/>
              <a:t>využívání různých forem prodeje (MO, VO apod.);</a:t>
            </a:r>
          </a:p>
          <a:p>
            <a:pPr>
              <a:defRPr/>
            </a:pPr>
            <a:r>
              <a:rPr lang="cs-CZ" b="1" dirty="0"/>
              <a:t>segmentace zákazníků do skupin; hledání určitého trhu (velké koncentrované trhy, více či méně tržních segmentů, niky pro specializované výrobky).</a:t>
            </a:r>
          </a:p>
          <a:p>
            <a:pPr marL="0" indent="0">
              <a:buNone/>
              <a:defRPr/>
            </a:pPr>
            <a:r>
              <a:rPr lang="cs-CZ" b="1" dirty="0"/>
              <a:t> </a:t>
            </a:r>
            <a:r>
              <a:rPr lang="cs-CZ" b="1" dirty="0">
                <a:solidFill>
                  <a:srgbClr val="C00000"/>
                </a:solidFill>
              </a:rPr>
              <a:t>Funkce</a:t>
            </a:r>
            <a:r>
              <a:rPr lang="cs-CZ" b="1" dirty="0"/>
              <a:t> – podnik se může pohybovat v intervalu od kompletní vertikální integrace až po specializaci pouze na jednu funkci.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E7E70-9B27-4F4C-8B60-F1E5072E9A65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189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1277599" y="396876"/>
            <a:ext cx="7772400" cy="121602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609600" indent="-609600" algn="ctr">
              <a:lnSpc>
                <a:spcPct val="80000"/>
              </a:lnSpc>
              <a:defRPr/>
            </a:pPr>
            <a:r>
              <a:rPr lang="sk-SK" sz="3200" b="1" dirty="0">
                <a:solidFill>
                  <a:srgbClr val="008080"/>
                </a:solidFill>
              </a:rPr>
              <a:t> 3. </a:t>
            </a:r>
            <a:r>
              <a:rPr lang="en-US" sz="3200" b="1" dirty="0" err="1">
                <a:solidFill>
                  <a:srgbClr val="008080"/>
                </a:solidFill>
                <a:cs typeface="Arial" panose="020B0604020202020204" pitchFamily="34" charset="0"/>
              </a:rPr>
              <a:t>Generický</a:t>
            </a:r>
            <a:r>
              <a:rPr lang="en-US" sz="3200" b="1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8080"/>
                </a:solidFill>
                <a:cs typeface="Arial" panose="020B0604020202020204" pitchFamily="34" charset="0"/>
              </a:rPr>
              <a:t>přístup</a:t>
            </a:r>
            <a:r>
              <a:rPr lang="en-US" sz="3200" b="1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br>
              <a:rPr lang="cs-CZ" sz="3200" b="1" dirty="0">
                <a:solidFill>
                  <a:srgbClr val="008080"/>
                </a:solidFill>
                <a:cs typeface="Arial" panose="020B0604020202020204" pitchFamily="34" charset="0"/>
              </a:rPr>
            </a:br>
            <a:r>
              <a:rPr lang="en-US" sz="3200" b="1" dirty="0">
                <a:solidFill>
                  <a:srgbClr val="008080"/>
                </a:solidFill>
                <a:cs typeface="Arial" panose="020B0604020202020204" pitchFamily="34" charset="0"/>
              </a:rPr>
              <a:t>k </a:t>
            </a:r>
            <a:r>
              <a:rPr lang="en-US" sz="3200" b="1" dirty="0" err="1">
                <a:solidFill>
                  <a:srgbClr val="008080"/>
                </a:solidFill>
                <a:cs typeface="Arial" panose="020B0604020202020204" pitchFamily="34" charset="0"/>
              </a:rPr>
              <a:t>typologii</a:t>
            </a:r>
            <a:r>
              <a:rPr lang="en-US" sz="3200" b="1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8080"/>
                </a:solidFill>
                <a:cs typeface="Arial" panose="020B0604020202020204" pitchFamily="34" charset="0"/>
              </a:rPr>
              <a:t>podnikatelských</a:t>
            </a:r>
            <a:r>
              <a:rPr lang="en-US" sz="3200" b="1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8080"/>
                </a:solidFill>
                <a:cs typeface="Arial" panose="020B0604020202020204" pitchFamily="34" charset="0"/>
              </a:rPr>
              <a:t>strategií</a:t>
            </a:r>
            <a:r>
              <a:rPr lang="cs-CZ" sz="3200" b="1" dirty="0">
                <a:solidFill>
                  <a:srgbClr val="008080"/>
                </a:solidFill>
                <a:cs typeface="Arial" panose="020B0604020202020204" pitchFamily="34" charset="0"/>
              </a:rPr>
              <a:t> </a:t>
            </a:r>
            <a:br>
              <a:rPr lang="cs-CZ" sz="3200" b="1" dirty="0">
                <a:solidFill>
                  <a:srgbClr val="008080"/>
                </a:solidFill>
                <a:cs typeface="Arial" panose="020B0604020202020204" pitchFamily="34" charset="0"/>
              </a:rPr>
            </a:br>
            <a:r>
              <a:rPr lang="cs-CZ" sz="3200" b="1" dirty="0">
                <a:solidFill>
                  <a:srgbClr val="008080"/>
                </a:solidFill>
                <a:cs typeface="Arial" panose="020B0604020202020204" pitchFamily="34" charset="0"/>
              </a:rPr>
              <a:t>(ad 5)</a:t>
            </a:r>
            <a:r>
              <a:rPr lang="en-US" sz="3200" b="1" dirty="0">
                <a:solidFill>
                  <a:srgbClr val="008080"/>
                </a:solidFill>
              </a:rPr>
              <a:t>                                         </a:t>
            </a:r>
            <a:endParaRPr lang="en-US" sz="3200" dirty="0">
              <a:solidFill>
                <a:srgbClr val="00808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9626" y="1866900"/>
            <a:ext cx="9412574" cy="437197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609600" indent="-609600">
              <a:spcBef>
                <a:spcPct val="30000"/>
              </a:spcBef>
              <a:defRPr/>
            </a:pPr>
            <a:r>
              <a:rPr lang="cs-CZ" sz="2400" b="1" dirty="0">
                <a:solidFill>
                  <a:srgbClr val="000000"/>
                </a:solidFill>
                <a:latin typeface="Calibri" pitchFamily="34" charset="0"/>
              </a:rPr>
              <a:t>Tato teorie předpokládá, že určité strategie jsou</a:t>
            </a:r>
            <a:r>
              <a:rPr lang="cs-CZ" sz="2400" b="1" dirty="0">
                <a:solidFill>
                  <a:srgbClr val="FF0000"/>
                </a:solidFill>
                <a:latin typeface="Calibri" pitchFamily="34" charset="0"/>
              </a:rPr>
              <a:t> téměř vždy vhodné </a:t>
            </a:r>
            <a:r>
              <a:rPr lang="cs-CZ" sz="2400" b="1" dirty="0">
                <a:solidFill>
                  <a:srgbClr val="000000"/>
                </a:solidFill>
                <a:latin typeface="Calibri" pitchFamily="34" charset="0"/>
              </a:rPr>
              <a:t>bez ohledu na konkrétní situaci.</a:t>
            </a:r>
          </a:p>
          <a:p>
            <a:pPr marL="609600" indent="-609600">
              <a:spcBef>
                <a:spcPct val="30000"/>
              </a:spcBef>
              <a:defRPr/>
            </a:pPr>
            <a:r>
              <a:rPr lang="cs-CZ" sz="2400" b="1" dirty="0">
                <a:solidFill>
                  <a:srgbClr val="000000"/>
                </a:solidFill>
                <a:latin typeface="Calibri" pitchFamily="34" charset="0"/>
              </a:rPr>
              <a:t>Tyto strategie jsou označovány jako </a:t>
            </a:r>
            <a:r>
              <a:rPr lang="cs-CZ" sz="2400" b="1" i="1" dirty="0">
                <a:solidFill>
                  <a:srgbClr val="000000"/>
                </a:solidFill>
                <a:latin typeface="Calibri" pitchFamily="34" charset="0"/>
              </a:rPr>
              <a:t>generické (rodové, obecné) strategie.</a:t>
            </a:r>
          </a:p>
          <a:p>
            <a:pPr marL="609600" indent="-609600">
              <a:spcBef>
                <a:spcPct val="30000"/>
              </a:spcBef>
              <a:defRPr/>
            </a:pPr>
            <a:r>
              <a:rPr lang="cs-CZ" sz="2400" b="1" dirty="0">
                <a:solidFill>
                  <a:srgbClr val="000000"/>
                </a:solidFill>
                <a:latin typeface="Calibri" pitchFamily="34" charset="0"/>
              </a:rPr>
              <a:t>Generický přístup přehlíží složitost jednotlivých situací a účelově zjednodušuje.</a:t>
            </a:r>
          </a:p>
          <a:p>
            <a:pPr marL="609600" indent="-609600">
              <a:spcBef>
                <a:spcPct val="30000"/>
              </a:spcBef>
              <a:defRPr/>
            </a:pPr>
            <a:r>
              <a:rPr lang="cs-CZ" sz="2400" b="1" dirty="0">
                <a:solidFill>
                  <a:srgbClr val="000000"/>
                </a:solidFill>
                <a:latin typeface="Calibri" pitchFamily="34" charset="0"/>
              </a:rPr>
              <a:t>Mezi generické přístupy patří:</a:t>
            </a:r>
          </a:p>
          <a:p>
            <a:pPr marL="1371600" lvl="2" indent="-457200">
              <a:spcBef>
                <a:spcPct val="30000"/>
              </a:spcBef>
              <a:defRPr/>
            </a:pPr>
            <a:r>
              <a:rPr lang="cs-CZ" b="1" dirty="0" err="1">
                <a:solidFill>
                  <a:srgbClr val="FF0000"/>
                </a:solidFill>
                <a:latin typeface="Calibri" pitchFamily="34" charset="0"/>
              </a:rPr>
              <a:t>Porterovy</a:t>
            </a:r>
            <a:r>
              <a:rPr lang="cs-CZ" b="1" dirty="0">
                <a:solidFill>
                  <a:srgbClr val="FF0000"/>
                </a:solidFill>
                <a:latin typeface="Calibri" pitchFamily="34" charset="0"/>
              </a:rPr>
              <a:t> konkurenční strategie </a:t>
            </a:r>
            <a:r>
              <a:rPr lang="cs-CZ" b="1" dirty="0">
                <a:solidFill>
                  <a:srgbClr val="C00000"/>
                </a:solidFill>
                <a:latin typeface="Calibri" pitchFamily="34" charset="0"/>
              </a:rPr>
              <a:t>(nejvíce propracovaný a nejznámější přístup), </a:t>
            </a:r>
          </a:p>
          <a:p>
            <a:pPr marL="1371600" lvl="2" indent="-457200">
              <a:spcBef>
                <a:spcPct val="30000"/>
              </a:spcBef>
              <a:defRPr/>
            </a:pPr>
            <a:r>
              <a:rPr lang="cs-CZ" b="1" dirty="0" err="1">
                <a:solidFill>
                  <a:srgbClr val="FF0000"/>
                </a:solidFill>
                <a:latin typeface="Calibri" pitchFamily="34" charset="0"/>
              </a:rPr>
              <a:t>Ansoffovy</a:t>
            </a:r>
            <a:r>
              <a:rPr lang="cs-CZ" b="1" dirty="0">
                <a:solidFill>
                  <a:srgbClr val="FF0000"/>
                </a:solidFill>
                <a:latin typeface="Calibri" pitchFamily="34" charset="0"/>
              </a:rPr>
              <a:t> strategie</a:t>
            </a:r>
            <a:r>
              <a:rPr lang="cs-CZ" b="1" dirty="0">
                <a:solidFill>
                  <a:srgbClr val="C00000"/>
                </a:solidFill>
                <a:latin typeface="Calibri" pitchFamily="34" charset="0"/>
              </a:rPr>
              <a:t>,</a:t>
            </a:r>
          </a:p>
          <a:p>
            <a:pPr marL="1371600" lvl="2" indent="-457200">
              <a:spcBef>
                <a:spcPct val="30000"/>
              </a:spcBef>
              <a:defRPr/>
            </a:pPr>
            <a:r>
              <a:rPr lang="cs-CZ" b="1" dirty="0" err="1">
                <a:solidFill>
                  <a:srgbClr val="FF0000"/>
                </a:solidFill>
                <a:latin typeface="Calibri" pitchFamily="34" charset="0"/>
              </a:rPr>
              <a:t>Kotlerovy</a:t>
            </a:r>
            <a:r>
              <a:rPr lang="cs-CZ" b="1" dirty="0">
                <a:solidFill>
                  <a:srgbClr val="FF0000"/>
                </a:solidFill>
                <a:latin typeface="Calibri" pitchFamily="34" charset="0"/>
              </a:rPr>
              <a:t> strategie</a:t>
            </a:r>
            <a:r>
              <a:rPr lang="cs-CZ" b="1" dirty="0">
                <a:solidFill>
                  <a:srgbClr val="C00000"/>
                </a:solidFill>
                <a:latin typeface="Calibri" pitchFamily="34" charset="0"/>
              </a:rPr>
              <a:t>.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E7E70-9B27-4F4C-8B60-F1E5072E9A65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100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358091" y="428848"/>
            <a:ext cx="8500283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sk-SK" sz="3200" b="1" dirty="0" err="1">
                <a:solidFill>
                  <a:srgbClr val="008080"/>
                </a:solidFill>
              </a:rPr>
              <a:t>Porterovy</a:t>
            </a:r>
            <a:r>
              <a:rPr lang="sk-SK" sz="3200" b="1" dirty="0">
                <a:solidFill>
                  <a:srgbClr val="008080"/>
                </a:solidFill>
              </a:rPr>
              <a:t> konkurenční (generické) </a:t>
            </a:r>
            <a:r>
              <a:rPr lang="sk-SK" sz="3200" b="1" dirty="0" err="1">
                <a:solidFill>
                  <a:srgbClr val="008080"/>
                </a:solidFill>
              </a:rPr>
              <a:t>strategie</a:t>
            </a:r>
            <a:r>
              <a:rPr lang="sk-SK" sz="3200" b="1" dirty="0">
                <a:solidFill>
                  <a:srgbClr val="008080"/>
                </a:solidFill>
              </a:rPr>
              <a:t> (ad 5.1)</a:t>
            </a:r>
            <a:endParaRPr lang="cs-CZ" sz="3200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36533" y="1138423"/>
            <a:ext cx="10450541" cy="521792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</a:pPr>
            <a:r>
              <a:rPr lang="cs-CZ" sz="2400" b="1" dirty="0">
                <a:solidFill>
                  <a:srgbClr val="C00000"/>
                </a:solidFill>
                <a:latin typeface="Calibri" pitchFamily="34" charset="0"/>
              </a:rPr>
              <a:t>M. Porter předpokládá základní přístupy podniku k sestavení strategie po dokončení analýzy okolí a interní analýzy</a:t>
            </a:r>
            <a:r>
              <a:rPr lang="cs-CZ" sz="2400" dirty="0">
                <a:solidFill>
                  <a:srgbClr val="C00000"/>
                </a:solidFill>
                <a:latin typeface="Calibri" pitchFamily="34" charset="0"/>
              </a:rPr>
              <a:t>:</a:t>
            </a:r>
          </a:p>
          <a:p>
            <a:pPr marL="1371600" lvl="2" indent="-457200">
              <a:lnSpc>
                <a:spcPct val="80000"/>
              </a:lnSpc>
            </a:pPr>
            <a:r>
              <a:rPr lang="cs-CZ" b="1" dirty="0">
                <a:solidFill>
                  <a:srgbClr val="000000"/>
                </a:solidFill>
                <a:latin typeface="Calibri" pitchFamily="34" charset="0"/>
              </a:rPr>
              <a:t>nalézt takovou pozici v odvětví, aby se šlo co nejúčinněji bránit proti existujícím konkurenčním silám;</a:t>
            </a:r>
          </a:p>
          <a:p>
            <a:pPr marL="1371600" lvl="2" indent="-457200">
              <a:lnSpc>
                <a:spcPct val="80000"/>
              </a:lnSpc>
            </a:pPr>
            <a:r>
              <a:rPr lang="cs-CZ" b="1" dirty="0">
                <a:solidFill>
                  <a:srgbClr val="000000"/>
                </a:solidFill>
                <a:latin typeface="Calibri" pitchFamily="34" charset="0"/>
              </a:rPr>
              <a:t>ovlivnit rovnováhu konkurenčních sil pomocí strategických opatření s cílem zlepšit pozici;</a:t>
            </a:r>
          </a:p>
          <a:p>
            <a:pPr marL="1371600" lvl="2" indent="-457200">
              <a:lnSpc>
                <a:spcPct val="80000"/>
              </a:lnSpc>
            </a:pPr>
            <a:r>
              <a:rPr lang="cs-CZ" b="1" dirty="0">
                <a:solidFill>
                  <a:srgbClr val="000000"/>
                </a:solidFill>
                <a:latin typeface="Calibri" pitchFamily="34" charset="0"/>
              </a:rPr>
              <a:t>předvídat změny faktorů ovlivňujících konkurenční síly a reagovat na ně novou strategií dříve než konkurenti.</a:t>
            </a:r>
          </a:p>
          <a:p>
            <a:pPr marL="1371600" lvl="2" indent="-457200">
              <a:lnSpc>
                <a:spcPct val="80000"/>
              </a:lnSpc>
            </a:pPr>
            <a:r>
              <a:rPr lang="cs-CZ" b="1" dirty="0">
                <a:solidFill>
                  <a:srgbClr val="000000"/>
                </a:solidFill>
                <a:latin typeface="Calibri" pitchFamily="34" charset="0"/>
              </a:rPr>
              <a:t>konkurenční rozsah je tedy vztahován k odvětví, segmentům, lokalitě apod.</a:t>
            </a:r>
          </a:p>
          <a:p>
            <a:pPr marL="609600" indent="-609600">
              <a:lnSpc>
                <a:spcPct val="80000"/>
              </a:lnSpc>
            </a:pPr>
            <a:endParaRPr lang="cs-CZ" sz="2400" dirty="0">
              <a:solidFill>
                <a:srgbClr val="000000"/>
              </a:solidFill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cs-CZ" sz="2400" b="1" dirty="0">
                <a:solidFill>
                  <a:srgbClr val="C00000"/>
                </a:solidFill>
                <a:latin typeface="Calibri" pitchFamily="34" charset="0"/>
              </a:rPr>
              <a:t>S respektováním uvedených přístupů navrhl Porter tři hlavní generické podnikatelské strategie: </a:t>
            </a:r>
          </a:p>
          <a:p>
            <a:pPr marL="1371600" lvl="2" indent="-457200">
              <a:lnSpc>
                <a:spcPct val="80000"/>
              </a:lnSpc>
            </a:pPr>
            <a:r>
              <a:rPr lang="cs-CZ" b="1" dirty="0">
                <a:solidFill>
                  <a:srgbClr val="FF0000"/>
                </a:solidFill>
                <a:latin typeface="Calibri" pitchFamily="34" charset="0"/>
              </a:rPr>
              <a:t>strategie nákladového vůdcovství </a:t>
            </a:r>
          </a:p>
          <a:p>
            <a:pPr marL="1371600" lvl="2" indent="-457200">
              <a:lnSpc>
                <a:spcPct val="80000"/>
              </a:lnSpc>
            </a:pPr>
            <a:r>
              <a:rPr lang="cs-CZ" b="1" dirty="0">
                <a:solidFill>
                  <a:srgbClr val="FF0000"/>
                </a:solidFill>
                <a:latin typeface="Calibri" pitchFamily="34" charset="0"/>
              </a:rPr>
              <a:t>diferenciační strategie </a:t>
            </a:r>
          </a:p>
          <a:p>
            <a:pPr marL="1371600" lvl="2" indent="-457200">
              <a:lnSpc>
                <a:spcPct val="80000"/>
              </a:lnSpc>
            </a:pPr>
            <a:r>
              <a:rPr lang="cs-CZ" b="1" dirty="0">
                <a:solidFill>
                  <a:srgbClr val="FF0000"/>
                </a:solidFill>
                <a:latin typeface="Calibri" pitchFamily="34" charset="0"/>
              </a:rPr>
              <a:t>specializační strategie-soustředění. 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1053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5501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8A300BF030A8E48ABB4234BF29EF4E3" ma:contentTypeVersion="2" ma:contentTypeDescription="Vytvoří nový dokument" ma:contentTypeScope="" ma:versionID="8473dbdd679df6ca902c4c1a5a66845f">
  <xsd:schema xmlns:xsd="http://www.w3.org/2001/XMLSchema" xmlns:xs="http://www.w3.org/2001/XMLSchema" xmlns:p="http://schemas.microsoft.com/office/2006/metadata/properties" xmlns:ns2="8999340a-a161-4283-8953-5595b83c4c5c" targetNamespace="http://schemas.microsoft.com/office/2006/metadata/properties" ma:root="true" ma:fieldsID="c4f6df54c8203aaa146fea5705991691" ns2:_="">
    <xsd:import namespace="8999340a-a161-4283-8953-5595b83c4c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99340a-a161-4283-8953-5595b83c4c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A14928-D131-43A2-A4B0-CC1BA93EB7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5FFE5C-AB4D-4892-AFA5-687A727C6E5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F1F1F24-A67C-4C06-8B1C-25905E2DE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99340a-a161-4283-8953-5595b83c4c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1890</TotalTime>
  <Words>3177</Words>
  <Application>Microsoft Office PowerPoint</Application>
  <PresentationFormat>Širokoúhlá obrazovka</PresentationFormat>
  <Paragraphs>480</Paragraphs>
  <Slides>47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6" baseType="lpstr">
      <vt:lpstr>Arial</vt:lpstr>
      <vt:lpstr>Arial Narrow</vt:lpstr>
      <vt:lpstr>Calibri</vt:lpstr>
      <vt:lpstr>Calibri Light</vt:lpstr>
      <vt:lpstr>Symbol</vt:lpstr>
      <vt:lpstr>Times New Roman</vt:lpstr>
      <vt:lpstr>Wingdings</vt:lpstr>
      <vt:lpstr>Motiv Office</vt:lpstr>
      <vt:lpstr>Document</vt:lpstr>
      <vt:lpstr>   Volba a typy strategií a jejich hodnocení  </vt:lpstr>
      <vt:lpstr>Prezentace aplikace PowerPoint</vt:lpstr>
      <vt:lpstr>Prezentace aplikace PowerPoint</vt:lpstr>
      <vt:lpstr>1. Typologie strategií</vt:lpstr>
      <vt:lpstr>Typologie strategií</vt:lpstr>
      <vt:lpstr>2. Strategie podniku podle trendů trhu a odvětví (ad 1)</vt:lpstr>
      <vt:lpstr>Východiska rozhodování o strategii</vt:lpstr>
      <vt:lpstr> 3. Generický přístup  k typologii podnikatelských strategií  (ad 5)                                         </vt:lpstr>
      <vt:lpstr>Porterovy konkurenční (generické) strategie (ad 5.1)</vt:lpstr>
      <vt:lpstr>Strategie nákladového vůdcovství (ad 5.1.1)</vt:lpstr>
      <vt:lpstr>Hlavní faktory ovlivňující náklady v řetězci</vt:lpstr>
      <vt:lpstr>Specializační strategie (ad 5.1.2)</vt:lpstr>
      <vt:lpstr>Typologie strategií podle Ansoffa (ad 5.2)</vt:lpstr>
      <vt:lpstr>Typologie strategií podle Ansoffa</vt:lpstr>
      <vt:lpstr>Kotlerovy strategie dle podílu na trhu (ad 5.3)</vt:lpstr>
      <vt:lpstr>Kotlerovy strategie</vt:lpstr>
      <vt:lpstr>Kotlerovy strategie</vt:lpstr>
      <vt:lpstr>4. Dílčí strategie -typy strategií z hlediska síly konkurenční pozice podniku a míry růstu odvětví (ad 6)</vt:lpstr>
      <vt:lpstr>4. Strategie integrační (ad 6.1)</vt:lpstr>
      <vt:lpstr>Integrovaný model strategických alternativ</vt:lpstr>
      <vt:lpstr>Strategie intenzívní (ad 6.2)</vt:lpstr>
      <vt:lpstr>Strategie diverzifikační (ad 6.3)</vt:lpstr>
      <vt:lpstr>Typy strategií dle rozsahu aktivit (Miles a Snow) (ad 7)</vt:lpstr>
      <vt:lpstr>5. Další typy strategií</vt:lpstr>
      <vt:lpstr>Defenzivní inovační strategie</vt:lpstr>
      <vt:lpstr>Imitační strategie strategie</vt:lpstr>
      <vt:lpstr>Mezerová strategie</vt:lpstr>
      <vt:lpstr>Strategie turnaround</vt:lpstr>
      <vt:lpstr>Postup při výběru strategie</vt:lpstr>
      <vt:lpstr>Postup při výběru strategie</vt:lpstr>
      <vt:lpstr>Analytický rámec formulace strategií The Strategy-Formulation Analytical Framework</vt:lpstr>
      <vt:lpstr>Rámec formulace komplexní strategie </vt:lpstr>
      <vt:lpstr>Rámec formulace komplexní strategie </vt:lpstr>
      <vt:lpstr>Rámec formulace komplexní strategie </vt:lpstr>
      <vt:lpstr>7. Nástroje výběru strategie (Matice) </vt:lpstr>
      <vt:lpstr>7. Nástroje výběru strategie (Matice) </vt:lpstr>
      <vt:lpstr>Výběr strategie podle Matice SWOT</vt:lpstr>
      <vt:lpstr>Prezentace aplikace PowerPoint</vt:lpstr>
      <vt:lpstr>Prezentace aplikace PowerPoint</vt:lpstr>
      <vt:lpstr>Matice BCG (Boston Consoulting Group)</vt:lpstr>
      <vt:lpstr>IE matice (Internal-External matrix)</vt:lpstr>
      <vt:lpstr> 8. Hodnotící kritéria výběru strategie í </vt:lpstr>
      <vt:lpstr>Prezentace aplikace PowerPoint</vt:lpstr>
      <vt:lpstr> Vhodnost </vt:lpstr>
      <vt:lpstr> Přijatelnost </vt:lpstr>
      <vt:lpstr> Proveditelnost í </vt:lpstr>
      <vt:lpstr>Shrnutí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203</cp:revision>
  <dcterms:created xsi:type="dcterms:W3CDTF">2016-11-25T20:36:16Z</dcterms:created>
  <dcterms:modified xsi:type="dcterms:W3CDTF">2021-10-08T09:49:26Z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0x010100B8A300BF030A8E48ABB4234BF29EF4E3</vt:lpwstr>
  </property>
</Properties>
</file>